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73" r:id="rId5"/>
    <p:sldId id="276" r:id="rId6"/>
    <p:sldId id="267" r:id="rId7"/>
    <p:sldId id="277" r:id="rId8"/>
    <p:sldId id="274" r:id="rId9"/>
    <p:sldId id="278" r:id="rId10"/>
    <p:sldId id="279" r:id="rId11"/>
    <p:sldId id="280" r:id="rId12"/>
    <p:sldId id="281" r:id="rId13"/>
    <p:sldId id="268" r:id="rId14"/>
    <p:sldId id="275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800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Организационное собрание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1 курса специальностей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31.02.01 Лечебное дело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34.02.01 Сестринское дело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s://d2nv8y76yulash.cloudfront.net/resize_cache/26892/13b7444cd1bb70d412e689a0932015bd/iblock/70b/70b434ad3107790732ec8cfd83a442f6/Medkoled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278" y="3429000"/>
            <a:ext cx="4981002" cy="331236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38200" y="2636912"/>
            <a:ext cx="7772400" cy="108012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Медицинский колледж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УрГУПС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49685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ул. 8 Марта,  177А часы работы 14:00 -16:00;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ул. Московская, 49 часы работы 8:00 –12:00.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ФБУЗ центр гигиены и эпидемиологии Свердловской области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Ишимский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пер., 2, Железнодорожный район, микрорайон Вокзальный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Уральская федеральная санитарно-эпидемиологическая служба  ул. Малышева, дом 36, 11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оф. 1103 ул. Луначарского, 31, офис 807 ул. Мамина-Сибиряка, 101, офис 621 ул. Ткачей, 25, офис 516 ул. Турбинная, 7, офис 131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 месту жительства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себе иметь паспорт и фотографию.</a:t>
            </a:r>
            <a:endParaRPr lang="ru-RU" sz="24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236712"/>
            <a:ext cx="8534400" cy="7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Личную медицинскую книжку можно приобрести по адресам: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0233303"/>
              </p:ext>
            </p:extLst>
          </p:nvPr>
        </p:nvGraphicFramePr>
        <p:xfrm>
          <a:off x="539552" y="1052736"/>
          <a:ext cx="7992888" cy="5692136"/>
        </p:xfrm>
        <a:graphic>
          <a:graphicData uri="http://schemas.openxmlformats.org/drawingml/2006/table">
            <a:tbl>
              <a:tblPr firstRow="1" firstCol="1" bandRow="1"/>
              <a:tblGrid>
                <a:gridCol w="5088679"/>
                <a:gridCol w="2904209"/>
              </a:tblGrid>
              <a:tr h="32545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 обследования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Кратность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55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Флюорография (ФЛГ)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55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Мазок на ЗППП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297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1.Исследование кала на носительство кишечных инфекций и серологическое обследование (кровь) на брюшной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тиф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Исследование кала на гельминты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Мазок из зева и носа на наличие патогенного стафилококка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18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ИФА (кровь) на ВИЧ и Гепатиты В и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853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500"/>
                        </a:spcBef>
                        <a:spcAft>
                          <a:spcPts val="500"/>
                        </a:spcAft>
                        <a:buFontTx/>
                        <a:buChar char="-"/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Дерматовенеролог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indent="-171450">
                        <a:spcBef>
                          <a:spcPts val="500"/>
                        </a:spcBef>
                        <a:spcAft>
                          <a:spcPts val="50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Отоларинголог</a:t>
                      </a:r>
                    </a:p>
                    <a:p>
                      <a:pPr marL="171450" indent="-171450">
                        <a:spcBef>
                          <a:spcPts val="500"/>
                        </a:spcBef>
                        <a:spcAft>
                          <a:spcPts val="50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Стоматолог</a:t>
                      </a:r>
                    </a:p>
                    <a:p>
                      <a:pPr marL="171450" indent="-171450">
                        <a:spcBef>
                          <a:spcPts val="500"/>
                        </a:spcBef>
                        <a:spcAft>
                          <a:spcPts val="50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Заключения врача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терапевта, педиатра.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год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732656"/>
            <a:ext cx="8534400" cy="7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специалистов и медицинских обследований для оформления санитарной книжки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3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Прививочный сертификат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Прививочные сведения: в соответствии с Национальным календарем проф. прививок (Приказ Министерства здравоохранения Российской Федерации от 21 марта 2014 г. N 125н "Об утверждении национального календаря профилактических прививок и календаря профилактических прививок по эпидемическим показаниям") и региональным календарем проф. прививок Свердловской области (Приказ МЗ СО от 01.10.14 № 1245 - П «Об утверждении регионального календаря профилактических прививок СО»):</a:t>
            </a:r>
          </a:p>
          <a:p>
            <a:pPr marL="0" indent="0" algn="ctr">
              <a:spcBef>
                <a:spcPts val="500"/>
              </a:spcBef>
              <a:spcAft>
                <a:spcPts val="0"/>
              </a:spcAft>
              <a:buNone/>
            </a:pPr>
            <a:endParaRPr lang="ru-RU" sz="29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ревакцинация против дифтерии,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столбняка,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полиомиелита, 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паротита, 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краснухи,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гриппа,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вирусного гепатита А, 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дизентерии,</a:t>
            </a:r>
          </a:p>
          <a:p>
            <a:pPr lvl="0" algn="just">
              <a:buFont typeface="Symbol"/>
              <a:buChar char=""/>
            </a:pPr>
            <a:r>
              <a:rPr lang="ru-RU" sz="2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вакцинация и ревакцинация против вирусного гепатита В</a:t>
            </a:r>
            <a:r>
              <a:rPr lang="ru-RU" sz="2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по состоянию здоровья имеются противопоказания, то необходимо иметь медицинский отвод от </a:t>
            </a:r>
            <a:r>
              <a:rPr lang="ru-RU" sz="3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специалиста!</a:t>
            </a:r>
            <a:endParaRPr lang="ru-RU" sz="3800" b="1" i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5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88640"/>
            <a:ext cx="8534400" cy="7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 целях противодействия распространению новой </a:t>
            </a:r>
            <a:r>
              <a:rPr lang="ru-RU" sz="2800" b="1" dirty="0" err="1" smtClean="0">
                <a:solidFill>
                  <a:srgbClr val="C00000"/>
                </a:solidFill>
              </a:rPr>
              <a:t>короновирусной</a:t>
            </a:r>
            <a:r>
              <a:rPr lang="ru-RU" sz="2800" b="1" dirty="0" smtClean="0">
                <a:solidFill>
                  <a:srgbClr val="C00000"/>
                </a:solidFill>
              </a:rPr>
              <a:t> инфекции </a:t>
            </a:r>
            <a:r>
              <a:rPr lang="en-US" sz="2800" b="1" dirty="0" smtClean="0">
                <a:solidFill>
                  <a:srgbClr val="C00000"/>
                </a:solidFill>
              </a:rPr>
              <a:t>COVID-19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>
                <a:latin typeface="+mj-lt"/>
              </a:rPr>
              <a:t>Занятия </a:t>
            </a:r>
            <a:r>
              <a:rPr lang="ru-RU" b="1" u="sng" dirty="0">
                <a:latin typeface="+mj-lt"/>
              </a:rPr>
              <a:t>(</a:t>
            </a:r>
            <a:r>
              <a:rPr lang="ru-RU" b="1" u="sng" dirty="0" smtClean="0">
                <a:latin typeface="+mj-lt"/>
              </a:rPr>
              <a:t>теоретические) в сентябре будут проходить в дистанционном режиме</a:t>
            </a:r>
            <a:r>
              <a:rPr lang="en-US" b="1" u="sng" dirty="0" smtClean="0">
                <a:latin typeface="+mj-lt"/>
              </a:rPr>
              <a:t> </a:t>
            </a:r>
            <a:r>
              <a:rPr lang="ru-RU" b="1" u="sng" dirty="0" smtClean="0">
                <a:latin typeface="+mj-lt"/>
              </a:rPr>
              <a:t>онлайн на платформе </a:t>
            </a:r>
            <a:r>
              <a:rPr lang="en-US" b="1" u="sng" dirty="0" smtClean="0">
                <a:latin typeface="+mj-lt"/>
              </a:rPr>
              <a:t>Black Board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bb.usurt.ru</a:t>
            </a:r>
            <a:endParaRPr lang="ru-RU" b="1" u="sng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endParaRPr lang="ru-RU" b="1" u="sng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1" r="28440" b="45012"/>
          <a:stretch/>
        </p:blipFill>
        <p:spPr bwMode="auto">
          <a:xfrm>
            <a:off x="899592" y="3399631"/>
            <a:ext cx="7485696" cy="3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+mj-lt"/>
              </a:rPr>
              <a:t>Списки групп, контакты кураторов групп, инструкции по работе </a:t>
            </a:r>
            <a:r>
              <a:rPr lang="ru-RU" b="1" dirty="0" smtClean="0"/>
              <a:t>платформу </a:t>
            </a:r>
            <a:r>
              <a:rPr lang="en-US" b="1" dirty="0" smtClean="0"/>
              <a:t>Black Board </a:t>
            </a:r>
            <a:r>
              <a:rPr lang="ru-RU" b="1" dirty="0" smtClean="0">
                <a:latin typeface="+mj-lt"/>
              </a:rPr>
              <a:t>на  будут размещены на сайте колледжа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31.08.2020</a:t>
            </a: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/>
              <a:t>Логин и пароль для входа </a:t>
            </a:r>
            <a:r>
              <a:rPr lang="ru-RU" b="1" dirty="0"/>
              <a:t>на </a:t>
            </a:r>
            <a:r>
              <a:rPr lang="ru-RU" b="1" dirty="0" smtClean="0"/>
              <a:t>платформу </a:t>
            </a:r>
            <a:r>
              <a:rPr lang="en-US" b="1" dirty="0"/>
              <a:t>Black Board </a:t>
            </a:r>
            <a:r>
              <a:rPr lang="en-US" b="1" dirty="0" smtClean="0">
                <a:solidFill>
                  <a:srgbClr val="002060"/>
                </a:solidFill>
              </a:rPr>
              <a:t>bb.usurt.ru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/>
              <a:t>будут высланы на электронную почту, указанную при поступлении</a:t>
            </a:r>
            <a:endParaRPr lang="ru-RU" b="1" dirty="0"/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978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Руководство и администрация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Телефон 7(343)221-25-81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4223086"/>
              </p:ext>
            </p:extLst>
          </p:nvPr>
        </p:nvGraphicFramePr>
        <p:xfrm>
          <a:off x="179512" y="1268760"/>
          <a:ext cx="8784976" cy="5560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8552"/>
                <a:gridCol w="3816424"/>
              </a:tblGrid>
              <a:tr h="3779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Директор  колледжа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Лучинин Иван Юрьевич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ILuchinin@usurt.ru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019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Зам.</a:t>
                      </a:r>
                      <a:r>
                        <a:rPr lang="ru-RU" sz="1600" b="1" baseline="0" dirty="0" smtClean="0">
                          <a:latin typeface="+mj-lt"/>
                        </a:rPr>
                        <a:t> Директора по воспитательной работе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Вечканова Татьяна Николаевна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Tvechkanova</a:t>
                      </a:r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@usurt.ru</a:t>
                      </a:r>
                      <a:endParaRPr lang="ru-RU" sz="1600" b="1" dirty="0" smtClean="0">
                        <a:latin typeface="+mj-lt"/>
                      </a:endParaRPr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Заведующий учебной частью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j-lt"/>
                        </a:rPr>
                        <a:t>Макарова Марина Николаевна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mmakarova@usurt.ru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Заведующий практикой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j-lt"/>
                        </a:rPr>
                        <a:t>Гергерт Екатерина </a:t>
                      </a:r>
                      <a:r>
                        <a:rPr lang="ru-RU" sz="1600" b="1" dirty="0" err="1" smtClean="0">
                          <a:latin typeface="+mj-lt"/>
                        </a:rPr>
                        <a:t>Гайфуловна</a:t>
                      </a:r>
                      <a:endParaRPr lang="en-US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EGergert@usurt.ru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Заведующий отделением</a:t>
                      </a:r>
                      <a:r>
                        <a:rPr lang="ru-RU" sz="1600" b="1" baseline="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ru-RU" sz="1600" b="1" baseline="0" dirty="0" smtClean="0">
                          <a:latin typeface="+mj-lt"/>
                        </a:rPr>
                        <a:t>Сестринское дело (очная форма обучения)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j-lt"/>
                        </a:rPr>
                        <a:t>Самкова Наталья Александровна</a:t>
                      </a:r>
                      <a:endParaRPr lang="en-US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NSamkova@usurt.ru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Заведующий отделением</a:t>
                      </a:r>
                      <a:r>
                        <a:rPr lang="ru-RU" sz="1600" b="1" baseline="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ru-RU" sz="1600" b="1" baseline="0" dirty="0" smtClean="0">
                          <a:latin typeface="+mj-lt"/>
                        </a:rPr>
                        <a:t>Лечебное дело</a:t>
                      </a:r>
                    </a:p>
                    <a:p>
                      <a:r>
                        <a:rPr lang="ru-RU" sz="1600" b="1" baseline="0" dirty="0" smtClean="0">
                          <a:latin typeface="+mj-lt"/>
                        </a:rPr>
                        <a:t>Сестринское дело (очно-заочная форма обучения)</a:t>
                      </a:r>
                      <a:endParaRPr lang="ru-RU" sz="16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j-lt"/>
                        </a:rPr>
                        <a:t>Ахтямова Лариса Алексеевна</a:t>
                      </a:r>
                      <a:endParaRPr lang="en-US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LAhtyamova</a:t>
                      </a:r>
                      <a:r>
                        <a:rPr kumimoji="0"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Социальный педагог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+mj-lt"/>
                        </a:rPr>
                        <a:t>Выскребенцев</a:t>
                      </a:r>
                      <a:r>
                        <a:rPr lang="ru-RU" sz="1600" b="1" dirty="0" smtClean="0">
                          <a:latin typeface="+mj-lt"/>
                        </a:rPr>
                        <a:t> Иван Сергеевич</a:t>
                      </a:r>
                      <a:endParaRPr lang="en-US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IVyskrebentsev@usurt.ru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186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Педагог-психолог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+mj-lt"/>
                        </a:rPr>
                        <a:t>Кунгурова</a:t>
                      </a:r>
                      <a:r>
                        <a:rPr lang="ru-RU" sz="1600" b="1" baseline="0" dirty="0" smtClean="0">
                          <a:latin typeface="+mj-lt"/>
                        </a:rPr>
                        <a:t> Нина Викторовна</a:t>
                      </a:r>
                      <a:endParaRPr lang="en-US" sz="16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NKungurova@usurt.ru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Режим занятий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45720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Учебный год состоит из двух семестров.</a:t>
            </a:r>
          </a:p>
          <a:p>
            <a:r>
              <a:rPr lang="ru-RU" b="1" dirty="0" smtClean="0"/>
              <a:t>1-й семестр с 1 сентября по 29 декабря.</a:t>
            </a:r>
          </a:p>
          <a:p>
            <a:r>
              <a:rPr lang="ru-RU" b="1" dirty="0" smtClean="0"/>
              <a:t>Занятия проводятся в две смены.</a:t>
            </a:r>
          </a:p>
          <a:p>
            <a:r>
              <a:rPr lang="ru-RU" b="1" dirty="0" smtClean="0"/>
              <a:t>Шестидневная учебная неделя.</a:t>
            </a:r>
          </a:p>
          <a:p>
            <a:r>
              <a:rPr lang="ru-RU" b="1" dirty="0" smtClean="0"/>
              <a:t>Недельная нагрузка для очной формы 36 часов. </a:t>
            </a:r>
          </a:p>
          <a:p>
            <a:r>
              <a:rPr lang="ru-RU" b="1" dirty="0" smtClean="0"/>
              <a:t>Одно занятие – пара (2 учебных часа)</a:t>
            </a:r>
          </a:p>
          <a:p>
            <a:r>
              <a:rPr lang="ru-RU" b="1" dirty="0" smtClean="0"/>
              <a:t>Один учебный час равен 45 </a:t>
            </a:r>
            <a:r>
              <a:rPr lang="ru-RU" b="1" dirty="0"/>
              <a:t>минутам. </a:t>
            </a:r>
            <a:endParaRPr lang="ru-RU" b="1" dirty="0" smtClean="0"/>
          </a:p>
          <a:p>
            <a:r>
              <a:rPr lang="ru-RU" b="1" dirty="0" smtClean="0"/>
              <a:t>Очно заочная форма обучения занимается 2 раза в неделю по 4 пары (недельная нагрузка 16 часов).</a:t>
            </a:r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Расписание звонков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Очная форма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4918320" cy="821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      Понедельник-пятница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204864"/>
          <a:ext cx="4104456" cy="3708412"/>
        </p:xfrm>
        <a:graphic>
          <a:graphicData uri="http://schemas.openxmlformats.org/drawingml/2006/table">
            <a:tbl>
              <a:tblPr/>
              <a:tblGrid>
                <a:gridCol w="1026114"/>
                <a:gridCol w="1655774"/>
                <a:gridCol w="1422568"/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8.15 - 9.00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9.05 - 9.50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10.00 - 10.45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10.50 - 11.35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45 минут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12.20 - 13.05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13.10 - 13.55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пара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14.05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- 14.50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14.55 - 15.40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пара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15.50 - 16.35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16.40 - 17-25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20 минут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17-45 - 18-30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18.35 - 19.20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8023" y="2204864"/>
          <a:ext cx="4032450" cy="3240360"/>
        </p:xfrm>
        <a:graphic>
          <a:graphicData uri="http://schemas.openxmlformats.org/drawingml/2006/table">
            <a:tbl>
              <a:tblPr/>
              <a:tblGrid>
                <a:gridCol w="1080121"/>
                <a:gridCol w="1546536"/>
                <a:gridCol w="1405793"/>
              </a:tblGrid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8.00 - 8.45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8.50 – 9.35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9-45 - 10.30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10.35 - 11.20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20 минут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11.40 - 12.25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12.30 - 13.15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пара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13.25 - 14.10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14.15 - 15-00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пара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15.10 - 15.55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16.00 - 16-45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20 минут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пара</a:t>
                      </a:r>
                      <a:endParaRPr lang="ru-RU" sz="16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17.05 -  17.50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17.55 – 18.35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5148064" y="1412776"/>
            <a:ext cx="3766192" cy="8218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Расписание звонков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err="1" smtClean="0">
                <a:solidFill>
                  <a:srgbClr val="002060"/>
                </a:solidFill>
              </a:rPr>
              <a:t>Очно-заочная</a:t>
            </a:r>
            <a:r>
              <a:rPr lang="ru-RU" sz="3600" b="1" dirty="0" smtClean="0">
                <a:solidFill>
                  <a:srgbClr val="002060"/>
                </a:solidFill>
              </a:rPr>
              <a:t> форма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2348881"/>
          <a:ext cx="3744416" cy="3283563"/>
        </p:xfrm>
        <a:graphic>
          <a:graphicData uri="http://schemas.openxmlformats.org/drawingml/2006/table">
            <a:tbl>
              <a:tblPr/>
              <a:tblGrid>
                <a:gridCol w="1790554"/>
                <a:gridCol w="1953862"/>
              </a:tblGrid>
              <a:tr h="705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15.00 – 16.30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пара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16.40 – 18.10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 минут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пара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18.30 – 20.00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20.10 – 21.40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76056" y="2348878"/>
          <a:ext cx="3744416" cy="3312370"/>
        </p:xfrm>
        <a:graphic>
          <a:graphicData uri="http://schemas.openxmlformats.org/drawingml/2006/table">
            <a:tbl>
              <a:tblPr/>
              <a:tblGrid>
                <a:gridCol w="1790555"/>
                <a:gridCol w="1953861"/>
              </a:tblGrid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9.00 – 10.30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10.40 – 12.10</a:t>
                      </a:r>
                      <a:endParaRPr lang="ru-RU" sz="18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Перерыв 20 минут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12.30 – 14.00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пара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14.10 – 15.40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83032"/>
            <a:ext cx="4918320" cy="821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      Понедельник-пятница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5148064" y="1455040"/>
            <a:ext cx="3766192" cy="8218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Расписание занятий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856984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Расписание занятий на каждую неделю размещается на информационном стенде и сайте колледжа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mcrt.usurt.ru</a:t>
            </a:r>
            <a:r>
              <a:rPr lang="ru-RU" sz="2400" b="1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latin typeface="+mj-lt"/>
              </a:rPr>
              <a:t>(в разделе обучающимся/расписание занятий)</a:t>
            </a:r>
          </a:p>
          <a:p>
            <a:pPr>
              <a:buNone/>
            </a:pPr>
            <a:endParaRPr lang="ru-RU" sz="2800" b="1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84" t="9354" r="18955" b="16600"/>
          <a:stretch/>
        </p:blipFill>
        <p:spPr bwMode="auto">
          <a:xfrm>
            <a:off x="1331640" y="2655621"/>
            <a:ext cx="6414886" cy="415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верх 3"/>
          <p:cNvSpPr/>
          <p:nvPr/>
        </p:nvSpPr>
        <p:spPr>
          <a:xfrm>
            <a:off x="2627784" y="3068960"/>
            <a:ext cx="216024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2987824" y="5301208"/>
            <a:ext cx="2088232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136904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Требования к медицинской форме и внешнему виду студента</a:t>
            </a:r>
            <a:endParaRPr lang="ru-RU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Чистые и выглаженные медицинский халат или костюм, медицинская шапочка.</a:t>
            </a: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Сменная обувь: чистая, удобная, легко обрабатываемая, с закрытым носком и пяткой, высота каблука от 2 до 4 см. При себе необходимо иметь средства индивидуальной защиты: перчатки, маску.</a:t>
            </a: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Бейдж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Руки: коротко подстриженные ногти, отсутствие лака на ногтях, отсутствие искусственных ногтей, отсутствие на руках колец, перстней и других ювелирных украшений.</a:t>
            </a: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Допускается неяркий макияж пастельных тонов, длинные волосы должны быть собраны.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75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mages.ru.prom.st/449234885_w640_h640_meditsinskaya-odezhda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68152"/>
            <a:ext cx="7488832" cy="54452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медицинской форме и внешнему виду студента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172816"/>
            <a:ext cx="8534400" cy="75212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практики в медицинских организациях допускаются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те студенты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прошили медицинский осмотр на основании   </a:t>
            </a:r>
            <a:endParaRPr lang="ru-RU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302н от 12.04.2011</a:t>
            </a:r>
          </a:p>
          <a:p>
            <a:pPr lvl="0" algn="ctr">
              <a:spcBef>
                <a:spcPct val="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16832"/>
            <a:ext cx="87849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проведения медицинских осмотров работников,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занятых на работах с вредными и (или) опасными веществами и производственными факторами, а так же на работах и (или) в профессиях, при выполнении которых проводятся обязательные предварительные и периодические медицинские осмотры (обследования) работников»</a:t>
            </a: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оформили санитарную книжку</a:t>
            </a:r>
          </a:p>
          <a:p>
            <a:pPr algn="ctr"/>
            <a:endParaRPr lang="ru-RU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(Личная медицинская книжка, утвержденная приказом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20.05.2005 N 402 (ред. от 07.04.2009)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личной медицинской книжке и санитарном паспорте".)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7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1087</TotalTime>
  <Words>935</Words>
  <Application>Microsoft Office PowerPoint</Application>
  <PresentationFormat>Экран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Организационное собрание  студентов 1 курса специальностей    31.02.01 Лечебное дело 34.02.01 Сестринское дело</vt:lpstr>
      <vt:lpstr>Руководство и администрация  Телефон 7(343)221-25-81 </vt:lpstr>
      <vt:lpstr>Режим занятий</vt:lpstr>
      <vt:lpstr>Расписание звонков Очная форма обучения</vt:lpstr>
      <vt:lpstr>Расписание звонков Очно-заочная форма обучения</vt:lpstr>
      <vt:lpstr>Расписание занятий</vt:lpstr>
      <vt:lpstr>Требования к медицинской форме и внешнему виду студента</vt:lpstr>
      <vt:lpstr>Требования к медицинской форме и внешнему виду студента</vt:lpstr>
      <vt:lpstr>Слайд 9</vt:lpstr>
      <vt:lpstr>Личную медицинскую книжку можно приобрести по адресам:  </vt:lpstr>
      <vt:lpstr>Перечень специалистов и медицинских обследований для оформления санитарной книжки </vt:lpstr>
      <vt:lpstr>Прививочный сертификат</vt:lpstr>
      <vt:lpstr>В целях противодействия распространению новой короновирусной инфекции COVID-19</vt:lpstr>
      <vt:lpstr>Слайд 14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Краева Вероника Александровна</dc:creator>
  <cp:lastModifiedBy>mmakarova</cp:lastModifiedBy>
  <cp:revision>112</cp:revision>
  <dcterms:created xsi:type="dcterms:W3CDTF">2015-07-06T11:14:48Z</dcterms:created>
  <dcterms:modified xsi:type="dcterms:W3CDTF">2020-08-26T06:14:02Z</dcterms:modified>
</cp:coreProperties>
</file>