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77" r:id="rId2"/>
  </p:sldMasterIdLst>
  <p:sldIdLst>
    <p:sldId id="262" r:id="rId3"/>
    <p:sldId id="264" r:id="rId4"/>
    <p:sldId id="266" r:id="rId5"/>
    <p:sldId id="273" r:id="rId6"/>
    <p:sldId id="267" r:id="rId7"/>
    <p:sldId id="270" r:id="rId8"/>
    <p:sldId id="271" r:id="rId9"/>
    <p:sldId id="272" r:id="rId10"/>
    <p:sldId id="265"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94" r:id="rId26"/>
    <p:sldId id="295" r:id="rId27"/>
    <p:sldId id="296" r:id="rId28"/>
    <p:sldId id="297" r:id="rId29"/>
    <p:sldId id="291" r:id="rId30"/>
    <p:sldId id="292" r:id="rId31"/>
    <p:sldId id="293" r:id="rId32"/>
    <p:sldId id="289" r:id="rId33"/>
    <p:sldId id="290" r:id="rId34"/>
    <p:sldId id="288" r:id="rId35"/>
    <p:sldId id="261" r:id="rId36"/>
    <p:sldId id="263" r:id="rId37"/>
  </p:sldIdLst>
  <p:sldSz cx="21383625" cy="15119350"/>
  <p:notesSz cx="21383625" cy="15119350"/>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94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hinkingsolutions.be/"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dia">
    <p:spTree>
      <p:nvGrpSpPr>
        <p:cNvPr id="1" name=""/>
        <p:cNvGrpSpPr/>
        <p:nvPr/>
      </p:nvGrpSpPr>
      <p:grpSpPr>
        <a:xfrm>
          <a:off x="0" y="0"/>
          <a:ext cx="0" cy="0"/>
          <a:chOff x="0" y="0"/>
          <a:chExt cx="0" cy="0"/>
        </a:xfrm>
      </p:grpSpPr>
      <p:sp>
        <p:nvSpPr>
          <p:cNvPr id="4" name="Freeform 40"/>
          <p:cNvSpPr>
            <a:spLocks/>
          </p:cNvSpPr>
          <p:nvPr/>
        </p:nvSpPr>
        <p:spPr bwMode="gray">
          <a:xfrm>
            <a:off x="0" y="13334428"/>
            <a:ext cx="6459637" cy="1784923"/>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lIns="208584" tIns="104292" rIns="208584" bIns="104292"/>
          <a:lstStyle/>
          <a:p>
            <a:pPr>
              <a:defRPr/>
            </a:pPr>
            <a:endParaRPr lang="nl-BE">
              <a:latin typeface="Arial" charset="0"/>
            </a:endParaRPr>
          </a:p>
        </p:txBody>
      </p:sp>
      <p:sp>
        <p:nvSpPr>
          <p:cNvPr id="5" name="Freeform 41"/>
          <p:cNvSpPr>
            <a:spLocks/>
          </p:cNvSpPr>
          <p:nvPr/>
        </p:nvSpPr>
        <p:spPr bwMode="gray">
          <a:xfrm>
            <a:off x="6058694" y="10373554"/>
            <a:ext cx="14968538" cy="4745796"/>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lIns="208584" tIns="104292" rIns="208584" bIns="104292"/>
          <a:lstStyle/>
          <a:p>
            <a:pPr>
              <a:defRPr/>
            </a:pPr>
            <a:endParaRPr lang="nl-BE">
              <a:latin typeface="Arial" charset="0"/>
            </a:endParaRPr>
          </a:p>
        </p:txBody>
      </p:sp>
      <p:sp>
        <p:nvSpPr>
          <p:cNvPr id="6" name="Freeform 42"/>
          <p:cNvSpPr>
            <a:spLocks/>
          </p:cNvSpPr>
          <p:nvPr/>
        </p:nvSpPr>
        <p:spPr bwMode="gray">
          <a:xfrm>
            <a:off x="10290870" y="1721926"/>
            <a:ext cx="11092755" cy="11129522"/>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lIns="208584" tIns="104292" rIns="208584" bIns="104292"/>
          <a:lstStyle/>
          <a:p>
            <a:pPr>
              <a:defRPr/>
            </a:pPr>
            <a:endParaRPr lang="nl-BE">
              <a:latin typeface="Arial" charset="0"/>
            </a:endParaRPr>
          </a:p>
        </p:txBody>
      </p:sp>
      <p:sp>
        <p:nvSpPr>
          <p:cNvPr id="7" name="Freeform 43"/>
          <p:cNvSpPr>
            <a:spLocks/>
          </p:cNvSpPr>
          <p:nvPr/>
        </p:nvSpPr>
        <p:spPr bwMode="gray">
          <a:xfrm>
            <a:off x="11226403" y="1"/>
            <a:ext cx="7662466" cy="5312772"/>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lIns="208584" tIns="104292" rIns="208584" bIns="104292"/>
          <a:lstStyle/>
          <a:p>
            <a:pPr>
              <a:defRPr/>
            </a:pPr>
            <a:endParaRPr lang="nl-BE">
              <a:latin typeface="Arial" charset="0"/>
            </a:endParaRPr>
          </a:p>
        </p:txBody>
      </p:sp>
      <p:sp>
        <p:nvSpPr>
          <p:cNvPr id="8" name="Freeform 79"/>
          <p:cNvSpPr>
            <a:spLocks/>
          </p:cNvSpPr>
          <p:nvPr/>
        </p:nvSpPr>
        <p:spPr bwMode="gray">
          <a:xfrm>
            <a:off x="1" y="1"/>
            <a:ext cx="15395469" cy="16022311"/>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lIns="208584" tIns="104292" rIns="208584" bIns="104292"/>
          <a:lstStyle/>
          <a:p>
            <a:pPr>
              <a:defRPr/>
            </a:pPr>
            <a:endParaRPr lang="nl-BE">
              <a:latin typeface="Arial" charset="0"/>
            </a:endParaRPr>
          </a:p>
        </p:txBody>
      </p:sp>
      <p:sp>
        <p:nvSpPr>
          <p:cNvPr id="9" name="Freeform 45"/>
          <p:cNvSpPr>
            <a:spLocks/>
          </p:cNvSpPr>
          <p:nvPr/>
        </p:nvSpPr>
        <p:spPr bwMode="gray">
          <a:xfrm>
            <a:off x="1" y="1"/>
            <a:ext cx="14901714" cy="15591831"/>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lIns="208584" tIns="104292" rIns="208584" bIns="104292"/>
          <a:lstStyle/>
          <a:p>
            <a:pPr>
              <a:defRPr/>
            </a:pPr>
            <a:endParaRPr lang="nl-BE">
              <a:latin typeface="Arial" charset="0"/>
            </a:endParaRPr>
          </a:p>
        </p:txBody>
      </p:sp>
      <p:sp>
        <p:nvSpPr>
          <p:cNvPr id="10" name="Line 47"/>
          <p:cNvSpPr>
            <a:spLocks noChangeShapeType="1"/>
          </p:cNvSpPr>
          <p:nvPr/>
        </p:nvSpPr>
        <p:spPr bwMode="gray">
          <a:xfrm>
            <a:off x="586565" y="3502"/>
            <a:ext cx="0" cy="13260929"/>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1" name="Line 48"/>
          <p:cNvSpPr>
            <a:spLocks noChangeShapeType="1"/>
          </p:cNvSpPr>
          <p:nvPr/>
        </p:nvSpPr>
        <p:spPr bwMode="gray">
          <a:xfrm>
            <a:off x="3025636" y="3502"/>
            <a:ext cx="0" cy="136844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2" name="Line 49"/>
          <p:cNvSpPr>
            <a:spLocks noChangeShapeType="1"/>
          </p:cNvSpPr>
          <p:nvPr/>
        </p:nvSpPr>
        <p:spPr bwMode="gray">
          <a:xfrm>
            <a:off x="5468418" y="3501"/>
            <a:ext cx="0" cy="136319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3" name="Line 50"/>
          <p:cNvSpPr>
            <a:spLocks noChangeShapeType="1"/>
          </p:cNvSpPr>
          <p:nvPr/>
        </p:nvSpPr>
        <p:spPr bwMode="gray">
          <a:xfrm>
            <a:off x="7911200" y="3502"/>
            <a:ext cx="0" cy="13166434"/>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4" name="Line 51"/>
          <p:cNvSpPr>
            <a:spLocks noChangeShapeType="1"/>
          </p:cNvSpPr>
          <p:nvPr/>
        </p:nvSpPr>
        <p:spPr bwMode="gray">
          <a:xfrm>
            <a:off x="10353982" y="3502"/>
            <a:ext cx="0" cy="1201498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5" name="Line 53"/>
          <p:cNvSpPr>
            <a:spLocks noChangeShapeType="1"/>
          </p:cNvSpPr>
          <p:nvPr/>
        </p:nvSpPr>
        <p:spPr bwMode="gray">
          <a:xfrm rot="5400000">
            <a:off x="6812319" y="-6240991"/>
            <a:ext cx="0" cy="135949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6" name="Line 54"/>
          <p:cNvSpPr>
            <a:spLocks noChangeShapeType="1"/>
          </p:cNvSpPr>
          <p:nvPr/>
        </p:nvSpPr>
        <p:spPr bwMode="gray">
          <a:xfrm rot="5400000">
            <a:off x="7031352" y="-4111627"/>
            <a:ext cx="0" cy="14033004"/>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7" name="Line 55"/>
          <p:cNvSpPr>
            <a:spLocks noChangeShapeType="1"/>
          </p:cNvSpPr>
          <p:nvPr/>
        </p:nvSpPr>
        <p:spPr bwMode="gray">
          <a:xfrm rot="5400000">
            <a:off x="7042490" y="-1774364"/>
            <a:ext cx="0" cy="14055279"/>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8" name="Line 56"/>
          <p:cNvSpPr>
            <a:spLocks noChangeShapeType="1"/>
          </p:cNvSpPr>
          <p:nvPr/>
        </p:nvSpPr>
        <p:spPr bwMode="gray">
          <a:xfrm rot="5400000">
            <a:off x="6799326" y="820699"/>
            <a:ext cx="0" cy="13568951"/>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19" name="Line 57"/>
          <p:cNvSpPr>
            <a:spLocks noChangeShapeType="1"/>
          </p:cNvSpPr>
          <p:nvPr/>
        </p:nvSpPr>
        <p:spPr bwMode="gray">
          <a:xfrm rot="5400000">
            <a:off x="6235036" y="3733387"/>
            <a:ext cx="0" cy="12440371"/>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20" name="Line 58"/>
          <p:cNvSpPr>
            <a:spLocks noChangeShapeType="1"/>
          </p:cNvSpPr>
          <p:nvPr/>
        </p:nvSpPr>
        <p:spPr bwMode="gray">
          <a:xfrm rot="5400000">
            <a:off x="4946820" y="7373500"/>
            <a:ext cx="0" cy="9863941"/>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21" name="Rectangle 59"/>
          <p:cNvSpPr>
            <a:spLocks noChangeArrowheads="1"/>
          </p:cNvSpPr>
          <p:nvPr/>
        </p:nvSpPr>
        <p:spPr bwMode="gray">
          <a:xfrm>
            <a:off x="5524105" y="612476"/>
            <a:ext cx="2368533" cy="2260903"/>
          </a:xfrm>
          <a:prstGeom prst="rect">
            <a:avLst/>
          </a:prstGeom>
          <a:solidFill>
            <a:srgbClr val="FFFFFF">
              <a:alpha val="5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2" name="Rectangle 60"/>
          <p:cNvSpPr>
            <a:spLocks noChangeArrowheads="1"/>
          </p:cNvSpPr>
          <p:nvPr/>
        </p:nvSpPr>
        <p:spPr bwMode="gray">
          <a:xfrm>
            <a:off x="668240" y="5351272"/>
            <a:ext cx="2368533" cy="2260903"/>
          </a:xfrm>
          <a:prstGeom prst="rect">
            <a:avLst/>
          </a:prstGeom>
          <a:solidFill>
            <a:srgbClr val="FFFFFF">
              <a:alpha val="39999"/>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3" name="Rectangle 61"/>
          <p:cNvSpPr>
            <a:spLocks noChangeArrowheads="1"/>
          </p:cNvSpPr>
          <p:nvPr/>
        </p:nvSpPr>
        <p:spPr bwMode="gray">
          <a:xfrm>
            <a:off x="1" y="598476"/>
            <a:ext cx="586565" cy="2260903"/>
          </a:xfrm>
          <a:prstGeom prst="rect">
            <a:avLst/>
          </a:prstGeom>
          <a:solidFill>
            <a:srgbClr val="FFFFFF">
              <a:alpha val="39999"/>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4" name="Rectangle 62"/>
          <p:cNvSpPr>
            <a:spLocks noChangeArrowheads="1"/>
          </p:cNvSpPr>
          <p:nvPr/>
        </p:nvSpPr>
        <p:spPr bwMode="gray">
          <a:xfrm>
            <a:off x="3114735" y="3501"/>
            <a:ext cx="2368533" cy="517978"/>
          </a:xfrm>
          <a:prstGeom prst="rect">
            <a:avLst/>
          </a:prstGeom>
          <a:solidFill>
            <a:srgbClr val="FFFFFF">
              <a:alpha val="5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5" name="Freeform 64"/>
          <p:cNvSpPr>
            <a:spLocks/>
          </p:cNvSpPr>
          <p:nvPr/>
        </p:nvSpPr>
        <p:spPr bwMode="gray">
          <a:xfrm>
            <a:off x="5531528" y="10013071"/>
            <a:ext cx="2361109" cy="2278401"/>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lIns="208584" tIns="104292" rIns="208584" bIns="104292"/>
          <a:lstStyle/>
          <a:p>
            <a:pPr>
              <a:defRPr/>
            </a:pPr>
            <a:endParaRPr lang="nl-BE">
              <a:latin typeface="Arial" charset="0"/>
            </a:endParaRPr>
          </a:p>
        </p:txBody>
      </p:sp>
      <p:sp>
        <p:nvSpPr>
          <p:cNvPr id="26" name="Rectangle 31"/>
          <p:cNvSpPr>
            <a:spLocks noChangeArrowheads="1"/>
          </p:cNvSpPr>
          <p:nvPr/>
        </p:nvSpPr>
        <p:spPr bwMode="gray">
          <a:xfrm>
            <a:off x="668240" y="5368770"/>
            <a:ext cx="2368533" cy="2260903"/>
          </a:xfrm>
          <a:prstGeom prst="rect">
            <a:avLst/>
          </a:prstGeom>
          <a:solidFill>
            <a:srgbClr val="FFFFFF">
              <a:alpha val="3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7" name="Text Box 38"/>
          <p:cNvSpPr txBox="1">
            <a:spLocks noChangeArrowheads="1"/>
          </p:cNvSpPr>
          <p:nvPr/>
        </p:nvSpPr>
        <p:spPr bwMode="gray">
          <a:xfrm>
            <a:off x="779611" y="10394553"/>
            <a:ext cx="9524696" cy="1749504"/>
          </a:xfrm>
          <a:prstGeom prst="rect">
            <a:avLst/>
          </a:prstGeom>
          <a:noFill/>
          <a:ln w="9525">
            <a:noFill/>
            <a:miter lim="800000"/>
            <a:headEnd/>
            <a:tailEnd/>
          </a:ln>
          <a:effectLst/>
        </p:spPr>
        <p:txBody>
          <a:bodyPr wrap="none" lIns="208584" tIns="104292" rIns="208584" bIns="104292">
            <a:spAutoFit/>
          </a:bodyPr>
          <a:lstStyle/>
          <a:p>
            <a:pPr algn="l">
              <a:defRPr/>
            </a:pPr>
            <a:r>
              <a:rPr lang="en-US" sz="5000" dirty="0" smtClean="0">
                <a:latin typeface="Arial Black" pitchFamily="34" charset="0"/>
                <a:hlinkClick r:id="rId2"/>
              </a:rPr>
              <a:t>www.thinkingsolutions.be</a:t>
            </a:r>
            <a:endParaRPr lang="en-US" sz="5000" dirty="0" smtClean="0">
              <a:latin typeface="Arial Black" pitchFamily="34" charset="0"/>
            </a:endParaRPr>
          </a:p>
          <a:p>
            <a:pPr algn="l">
              <a:defRPr/>
            </a:pPr>
            <a:endParaRPr lang="en-US" sz="5000" dirty="0">
              <a:latin typeface="Arial Black" pitchFamily="34" charset="0"/>
            </a:endParaRPr>
          </a:p>
        </p:txBody>
      </p:sp>
      <p:grpSp>
        <p:nvGrpSpPr>
          <p:cNvPr id="2" name="Group 71"/>
          <p:cNvGrpSpPr>
            <a:grpSpLocks/>
          </p:cNvGrpSpPr>
          <p:nvPr/>
        </p:nvGrpSpPr>
        <p:grpSpPr bwMode="auto">
          <a:xfrm>
            <a:off x="18888870" y="0"/>
            <a:ext cx="2517031" cy="15119350"/>
            <a:chOff x="5088" y="0"/>
            <a:chExt cx="678" cy="4320"/>
          </a:xfrm>
        </p:grpSpPr>
        <p:sp>
          <p:nvSpPr>
            <p:cNvPr id="29" name="Freeform 66"/>
            <p:cNvSpPr>
              <a:spLocks/>
            </p:cNvSpPr>
            <p:nvPr/>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pPr>
                <a:defRPr/>
              </a:pPr>
              <a:endParaRPr lang="nl-BE">
                <a:latin typeface="Arial" charset="0"/>
              </a:endParaRPr>
            </a:p>
          </p:txBody>
        </p:sp>
        <p:sp>
          <p:nvSpPr>
            <p:cNvPr id="30" name="Freeform 67"/>
            <p:cNvSpPr>
              <a:spLocks/>
            </p:cNvSpPr>
            <p:nvPr/>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pPr>
                <a:defRPr/>
              </a:pPr>
              <a:endParaRPr lang="nl-BE">
                <a:latin typeface="Arial" charset="0"/>
              </a:endParaRPr>
            </a:p>
          </p:txBody>
        </p:sp>
      </p:grpSp>
      <p:sp>
        <p:nvSpPr>
          <p:cNvPr id="31" name="Rectangle 80"/>
          <p:cNvSpPr>
            <a:spLocks noChangeArrowheads="1"/>
          </p:cNvSpPr>
          <p:nvPr/>
        </p:nvSpPr>
        <p:spPr bwMode="gray">
          <a:xfrm>
            <a:off x="12852450" y="2939875"/>
            <a:ext cx="1544373" cy="2260903"/>
          </a:xfrm>
          <a:prstGeom prst="rect">
            <a:avLst/>
          </a:prstGeom>
          <a:solidFill>
            <a:srgbClr val="FFFFFF">
              <a:alpha val="39999"/>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32" name="Line 81"/>
          <p:cNvSpPr>
            <a:spLocks noChangeShapeType="1"/>
          </p:cNvSpPr>
          <p:nvPr/>
        </p:nvSpPr>
        <p:spPr bwMode="gray">
          <a:xfrm>
            <a:off x="12815325" y="3502"/>
            <a:ext cx="0" cy="934459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lIns="208584" tIns="104292" rIns="208584" bIns="104292"/>
          <a:lstStyle/>
          <a:p>
            <a:pPr>
              <a:defRPr/>
            </a:pPr>
            <a:endParaRPr lang="nl-BE">
              <a:latin typeface="Arial" charset="0"/>
            </a:endParaRPr>
          </a:p>
        </p:txBody>
      </p:sp>
      <p:sp>
        <p:nvSpPr>
          <p:cNvPr id="33" name="Rectangle 82"/>
          <p:cNvSpPr>
            <a:spLocks noChangeArrowheads="1"/>
          </p:cNvSpPr>
          <p:nvPr/>
        </p:nvSpPr>
        <p:spPr bwMode="gray">
          <a:xfrm>
            <a:off x="10424519" y="7706670"/>
            <a:ext cx="2368533" cy="2260903"/>
          </a:xfrm>
          <a:prstGeom prst="rect">
            <a:avLst/>
          </a:prstGeom>
          <a:solidFill>
            <a:srgbClr val="FFFFFF">
              <a:alpha val="3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pic>
        <p:nvPicPr>
          <p:cNvPr id="34" name="Picture 83" descr="water"/>
          <p:cNvPicPr>
            <a:picLocks noChangeAspect="1" noChangeArrowheads="1"/>
          </p:cNvPicPr>
          <p:nvPr/>
        </p:nvPicPr>
        <p:blipFill>
          <a:blip r:embed="rId3"/>
          <a:srcRect l="22409" t="16374" b="27486"/>
          <a:stretch>
            <a:fillRect/>
          </a:stretch>
        </p:blipFill>
        <p:spPr bwMode="gray">
          <a:xfrm rot="393398">
            <a:off x="6236892" y="1343942"/>
            <a:ext cx="6229466" cy="4843792"/>
          </a:xfrm>
          <a:prstGeom prst="rect">
            <a:avLst/>
          </a:prstGeom>
          <a:noFill/>
          <a:ln w="9525">
            <a:noFill/>
            <a:miter lim="800000"/>
            <a:headEnd/>
            <a:tailEnd/>
          </a:ln>
        </p:spPr>
      </p:pic>
      <p:sp>
        <p:nvSpPr>
          <p:cNvPr id="3075" name="Rectangle 3"/>
          <p:cNvSpPr>
            <a:spLocks noGrp="1" noChangeArrowheads="1"/>
          </p:cNvSpPr>
          <p:nvPr>
            <p:ph type="subTitle" idx="1" hasCustomPrompt="1"/>
          </p:nvPr>
        </p:nvSpPr>
        <p:spPr>
          <a:xfrm>
            <a:off x="779611" y="11210019"/>
            <a:ext cx="14968538" cy="1007957"/>
          </a:xfrm>
        </p:spPr>
        <p:txBody>
          <a:bodyPr/>
          <a:lstStyle>
            <a:lvl1pPr marL="0" indent="0">
              <a:buFontTx/>
              <a:buNone/>
              <a:defRPr sz="3600">
                <a:latin typeface="Times New Roman" pitchFamily="18" charset="0"/>
              </a:defRPr>
            </a:lvl1pPr>
          </a:lstStyle>
          <a:p>
            <a:r>
              <a:rPr lang="nl-NL" dirty="0" smtClean="0"/>
              <a:t>Erwin </a:t>
            </a:r>
            <a:r>
              <a:rPr lang="nl-NL" dirty="0" err="1" smtClean="0"/>
              <a:t>Moeyaert</a:t>
            </a:r>
            <a:endParaRPr lang="en-US" dirty="0"/>
          </a:p>
        </p:txBody>
      </p:sp>
      <p:sp>
        <p:nvSpPr>
          <p:cNvPr id="3074" name="Rectangle 2"/>
          <p:cNvSpPr>
            <a:spLocks noGrp="1" noChangeArrowheads="1"/>
          </p:cNvSpPr>
          <p:nvPr>
            <p:ph type="ctrTitle"/>
          </p:nvPr>
        </p:nvSpPr>
        <p:spPr bwMode="gray">
          <a:xfrm>
            <a:off x="779611" y="4154323"/>
            <a:ext cx="19245263" cy="3240861"/>
          </a:xfrm>
          <a:effectLst/>
        </p:spPr>
        <p:txBody>
          <a:bodyPr/>
          <a:lstStyle>
            <a:lvl1pPr>
              <a:defRPr sz="10900"/>
            </a:lvl1pPr>
          </a:lstStyle>
          <a:p>
            <a:r>
              <a:rPr lang="nl-NL" smtClean="0"/>
              <a:t>Klik om de stijl te bewerken</a:t>
            </a:r>
            <a:endParaRPr lang="en-US"/>
          </a:p>
        </p:txBody>
      </p:sp>
      <p:sp>
        <p:nvSpPr>
          <p:cNvPr id="35" name="Rectangle 4"/>
          <p:cNvSpPr>
            <a:spLocks noGrp="1" noChangeArrowheads="1"/>
          </p:cNvSpPr>
          <p:nvPr>
            <p:ph type="dt" sz="half" idx="10"/>
          </p:nvPr>
        </p:nvSpPr>
        <p:spPr>
          <a:xfrm>
            <a:off x="1069181" y="14125394"/>
            <a:ext cx="4989513" cy="692970"/>
          </a:xfrm>
        </p:spPr>
        <p:txBody>
          <a:bodyPr/>
          <a:lstStyle>
            <a:lvl1pPr>
              <a:defRPr smtClean="0"/>
            </a:lvl1pPr>
          </a:lstStyle>
          <a:p>
            <a:pPr>
              <a:defRPr/>
            </a:pPr>
            <a:endParaRPr lang="en-US"/>
          </a:p>
        </p:txBody>
      </p:sp>
      <p:sp>
        <p:nvSpPr>
          <p:cNvPr id="36" name="Rectangle 5"/>
          <p:cNvSpPr>
            <a:spLocks noGrp="1" noChangeArrowheads="1"/>
          </p:cNvSpPr>
          <p:nvPr>
            <p:ph type="ftr" sz="quarter" idx="11"/>
          </p:nvPr>
        </p:nvSpPr>
        <p:spPr>
          <a:xfrm>
            <a:off x="7306072" y="14125394"/>
            <a:ext cx="6771481" cy="692970"/>
          </a:xfrm>
        </p:spPr>
        <p:txBody>
          <a:bodyPr/>
          <a:lstStyle>
            <a:lvl1pPr>
              <a:defRPr smtClean="0"/>
            </a:lvl1pPr>
          </a:lstStyle>
          <a:p>
            <a:pPr>
              <a:defRPr/>
            </a:pPr>
            <a:endParaRPr lang="en-US"/>
          </a:p>
        </p:txBody>
      </p:sp>
      <p:sp>
        <p:nvSpPr>
          <p:cNvPr id="37" name="Rectangle 6"/>
          <p:cNvSpPr>
            <a:spLocks noGrp="1" noChangeArrowheads="1"/>
          </p:cNvSpPr>
          <p:nvPr>
            <p:ph type="sldNum" sz="quarter" idx="12"/>
          </p:nvPr>
        </p:nvSpPr>
        <p:spPr>
          <a:xfrm>
            <a:off x="15324931" y="14125394"/>
            <a:ext cx="4989513" cy="692970"/>
          </a:xfrm>
        </p:spPr>
        <p:txBody>
          <a:bodyPr/>
          <a:lstStyle>
            <a:lvl1pPr>
              <a:defRPr smtClean="0"/>
            </a:lvl1pPr>
          </a:lstStyle>
          <a:p>
            <a:pPr>
              <a:defRPr/>
            </a:pPr>
            <a:fld id="{7C05F189-C28D-4D56-96D5-2D8A0BA640CF}" type="slidenum">
              <a:rPr lang="en-US"/>
              <a:pPr>
                <a:defRPr/>
              </a:pPr>
              <a:t>‹nr.›</a:t>
            </a:fld>
            <a:endParaRPr lang="en-US"/>
          </a:p>
        </p:txBody>
      </p:sp>
      <p:pic>
        <p:nvPicPr>
          <p:cNvPr id="38" name="Afbeelding 37"/>
          <p:cNvPicPr/>
          <p:nvPr userDrawn="1"/>
        </p:nvPicPr>
        <p:blipFill>
          <a:blip r:embed="rId4"/>
          <a:srcRect/>
          <a:stretch>
            <a:fillRect/>
          </a:stretch>
        </p:blipFill>
        <p:spPr bwMode="auto">
          <a:xfrm>
            <a:off x="761930" y="12346021"/>
            <a:ext cx="2214578" cy="12858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7"/>
                                        </p:tgtEl>
                                      </p:cBhvr>
                                    </p:animEffect>
                                    <p:animScale>
                                      <p:cBhvr>
                                        <p:cTn id="20" dur="1000" autoRev="1" fill="hold"/>
                                        <p:tgtEl>
                                          <p:spTgt spid="7"/>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6"/>
                                        </p:tgtEl>
                                      </p:cBhvr>
                                    </p:animEffect>
                                    <p:animScale>
                                      <p:cBhvr>
                                        <p:cTn id="23" dur="1000" autoRev="1" fill="hold"/>
                                        <p:tgtEl>
                                          <p:spTgt spid="6"/>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5"/>
                                        </p:tgtEl>
                                      </p:cBhvr>
                                    </p:animEffect>
                                    <p:animScale>
                                      <p:cBhvr>
                                        <p:cTn id="26" dur="1000" autoRev="1" fill="hold"/>
                                        <p:tgtEl>
                                          <p:spTgt spid="5"/>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4"/>
                                        </p:tgtEl>
                                      </p:cBhvr>
                                    </p:animEffect>
                                    <p:animScale>
                                      <p:cBhvr>
                                        <p:cTn id="29" dur="1000" autoRev="1" fill="hold"/>
                                        <p:tgtEl>
                                          <p:spTgt spid="4"/>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7"/>
                                        </p:tgtEl>
                                        <p:attrNameLst>
                                          <p:attrName>style.color</p:attrName>
                                        </p:attrNameLst>
                                      </p:cBhvr>
                                      <p:to>
                                        <a:schemeClr val="hlink"/>
                                      </p:to>
                                    </p:animClr>
                                    <p:animClr clrSpc="rgb" dir="cw">
                                      <p:cBhvr>
                                        <p:cTn id="33" dur="1000" fill="hold"/>
                                        <p:tgtEl>
                                          <p:spTgt spid="7"/>
                                        </p:tgtEl>
                                        <p:attrNameLst>
                                          <p:attrName>fillcolor</p:attrName>
                                        </p:attrNameLst>
                                      </p:cBhvr>
                                      <p:to>
                                        <a:schemeClr val="hlink"/>
                                      </p:to>
                                    </p:animClr>
                                    <p:set>
                                      <p:cBhvr>
                                        <p:cTn id="34" dur="1000" fill="hold"/>
                                        <p:tgtEl>
                                          <p:spTgt spid="7"/>
                                        </p:tgtEl>
                                        <p:attrNameLst>
                                          <p:attrName>fill.type</p:attrName>
                                        </p:attrNameLst>
                                      </p:cBhvr>
                                      <p:to>
                                        <p:strVal val="solid"/>
                                      </p:to>
                                    </p:set>
                                    <p:set>
                                      <p:cBhvr>
                                        <p:cTn id="35" dur="1000" fill="hold"/>
                                        <p:tgtEl>
                                          <p:spTgt spid="7"/>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6"/>
                                        </p:tgtEl>
                                        <p:attrNameLst>
                                          <p:attrName>style.color</p:attrName>
                                        </p:attrNameLst>
                                      </p:cBhvr>
                                      <p:to>
                                        <a:schemeClr val="folHlink"/>
                                      </p:to>
                                    </p:animClr>
                                    <p:animClr clrSpc="rgb" dir="cw">
                                      <p:cBhvr>
                                        <p:cTn id="38" dur="1000" fill="hold"/>
                                        <p:tgtEl>
                                          <p:spTgt spid="6"/>
                                        </p:tgtEl>
                                        <p:attrNameLst>
                                          <p:attrName>fillcolor</p:attrName>
                                        </p:attrNameLst>
                                      </p:cBhvr>
                                      <p:to>
                                        <a:schemeClr val="folHlink"/>
                                      </p:to>
                                    </p:animClr>
                                    <p:set>
                                      <p:cBhvr>
                                        <p:cTn id="39" dur="1000" fill="hold"/>
                                        <p:tgtEl>
                                          <p:spTgt spid="6"/>
                                        </p:tgtEl>
                                        <p:attrNameLst>
                                          <p:attrName>fill.type</p:attrName>
                                        </p:attrNameLst>
                                      </p:cBhvr>
                                      <p:to>
                                        <p:strVal val="solid"/>
                                      </p:to>
                                    </p:set>
                                    <p:set>
                                      <p:cBhvr>
                                        <p:cTn id="40" dur="1000" fill="hold"/>
                                        <p:tgtEl>
                                          <p:spTgt spid="6"/>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5"/>
                                        </p:tgtEl>
                                        <p:attrNameLst>
                                          <p:attrName>style.color</p:attrName>
                                        </p:attrNameLst>
                                      </p:cBhvr>
                                      <p:to>
                                        <a:schemeClr val="accent1"/>
                                      </p:to>
                                    </p:animClr>
                                    <p:animClr clrSpc="rgb" dir="cw">
                                      <p:cBhvr>
                                        <p:cTn id="43" dur="1000" fill="hold"/>
                                        <p:tgtEl>
                                          <p:spTgt spid="5"/>
                                        </p:tgtEl>
                                        <p:attrNameLst>
                                          <p:attrName>fillcolor</p:attrName>
                                        </p:attrNameLst>
                                      </p:cBhvr>
                                      <p:to>
                                        <a:schemeClr val="accent1"/>
                                      </p:to>
                                    </p:animClr>
                                    <p:set>
                                      <p:cBhvr>
                                        <p:cTn id="44" dur="1000" fill="hold"/>
                                        <p:tgtEl>
                                          <p:spTgt spid="5"/>
                                        </p:tgtEl>
                                        <p:attrNameLst>
                                          <p:attrName>fill.type</p:attrName>
                                        </p:attrNameLst>
                                      </p:cBhvr>
                                      <p:to>
                                        <p:strVal val="solid"/>
                                      </p:to>
                                    </p:set>
                                    <p:set>
                                      <p:cBhvr>
                                        <p:cTn id="45" dur="1000" fill="hold"/>
                                        <p:tgtEl>
                                          <p:spTgt spid="5"/>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4"/>
                                        </p:tgtEl>
                                        <p:attrNameLst>
                                          <p:attrName>style.color</p:attrName>
                                        </p:attrNameLst>
                                      </p:cBhvr>
                                      <p:to>
                                        <a:schemeClr val="accent2"/>
                                      </p:to>
                                    </p:animClr>
                                    <p:animClr clrSpc="rgb" dir="cw">
                                      <p:cBhvr>
                                        <p:cTn id="48" dur="1000" fill="hold"/>
                                        <p:tgtEl>
                                          <p:spTgt spid="4"/>
                                        </p:tgtEl>
                                        <p:attrNameLst>
                                          <p:attrName>fillcolor</p:attrName>
                                        </p:attrNameLst>
                                      </p:cBhvr>
                                      <p:to>
                                        <a:schemeClr val="accent2"/>
                                      </p:to>
                                    </p:animClr>
                                    <p:set>
                                      <p:cBhvr>
                                        <p:cTn id="49" dur="1000" fill="hold"/>
                                        <p:tgtEl>
                                          <p:spTgt spid="4"/>
                                        </p:tgtEl>
                                        <p:attrNameLst>
                                          <p:attrName>fill.type</p:attrName>
                                        </p:attrNameLst>
                                      </p:cBhvr>
                                      <p:to>
                                        <p:strVal val="solid"/>
                                      </p:to>
                                    </p:set>
                                    <p:set>
                                      <p:cBhvr>
                                        <p:cTn id="50" dur="1000" fill="hold"/>
                                        <p:tgtEl>
                                          <p:spTgt spid="4"/>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7"/>
                                        </p:tgtEl>
                                        <p:attrNameLst>
                                          <p:attrName>style.color</p:attrName>
                                        </p:attrNameLst>
                                      </p:cBhvr>
                                      <p:to>
                                        <a:schemeClr val="folHlink"/>
                                      </p:to>
                                    </p:animClr>
                                    <p:animClr clrSpc="rgb" dir="cw">
                                      <p:cBhvr>
                                        <p:cTn id="54" dur="1000" fill="hold"/>
                                        <p:tgtEl>
                                          <p:spTgt spid="7"/>
                                        </p:tgtEl>
                                        <p:attrNameLst>
                                          <p:attrName>fillcolor</p:attrName>
                                        </p:attrNameLst>
                                      </p:cBhvr>
                                      <p:to>
                                        <a:schemeClr val="folHlink"/>
                                      </p:to>
                                    </p:animClr>
                                    <p:set>
                                      <p:cBhvr>
                                        <p:cTn id="55" dur="1000" fill="hold"/>
                                        <p:tgtEl>
                                          <p:spTgt spid="7"/>
                                        </p:tgtEl>
                                        <p:attrNameLst>
                                          <p:attrName>fill.type</p:attrName>
                                        </p:attrNameLst>
                                      </p:cBhvr>
                                      <p:to>
                                        <p:strVal val="solid"/>
                                      </p:to>
                                    </p:set>
                                    <p:set>
                                      <p:cBhvr>
                                        <p:cTn id="56" dur="1000" fill="hold"/>
                                        <p:tgtEl>
                                          <p:spTgt spid="7"/>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6"/>
                                        </p:tgtEl>
                                        <p:attrNameLst>
                                          <p:attrName>style.color</p:attrName>
                                        </p:attrNameLst>
                                      </p:cBhvr>
                                      <p:to>
                                        <a:schemeClr val="accent1"/>
                                      </p:to>
                                    </p:animClr>
                                    <p:animClr clrSpc="rgb" dir="cw">
                                      <p:cBhvr>
                                        <p:cTn id="59" dur="1000" fill="hold"/>
                                        <p:tgtEl>
                                          <p:spTgt spid="6"/>
                                        </p:tgtEl>
                                        <p:attrNameLst>
                                          <p:attrName>fillcolor</p:attrName>
                                        </p:attrNameLst>
                                      </p:cBhvr>
                                      <p:to>
                                        <a:schemeClr val="accent1"/>
                                      </p:to>
                                    </p:animClr>
                                    <p:set>
                                      <p:cBhvr>
                                        <p:cTn id="60" dur="1000" fill="hold"/>
                                        <p:tgtEl>
                                          <p:spTgt spid="6"/>
                                        </p:tgtEl>
                                        <p:attrNameLst>
                                          <p:attrName>fill.type</p:attrName>
                                        </p:attrNameLst>
                                      </p:cBhvr>
                                      <p:to>
                                        <p:strVal val="solid"/>
                                      </p:to>
                                    </p:set>
                                    <p:set>
                                      <p:cBhvr>
                                        <p:cTn id="61" dur="1000" fill="hold"/>
                                        <p:tgtEl>
                                          <p:spTgt spid="6"/>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5"/>
                                        </p:tgtEl>
                                        <p:attrNameLst>
                                          <p:attrName>style.color</p:attrName>
                                        </p:attrNameLst>
                                      </p:cBhvr>
                                      <p:to>
                                        <a:schemeClr val="accent2"/>
                                      </p:to>
                                    </p:animClr>
                                    <p:animClr clrSpc="rgb" dir="cw">
                                      <p:cBhvr>
                                        <p:cTn id="64" dur="1000" fill="hold"/>
                                        <p:tgtEl>
                                          <p:spTgt spid="5"/>
                                        </p:tgtEl>
                                        <p:attrNameLst>
                                          <p:attrName>fillcolor</p:attrName>
                                        </p:attrNameLst>
                                      </p:cBhvr>
                                      <p:to>
                                        <a:schemeClr val="accent2"/>
                                      </p:to>
                                    </p:animClr>
                                    <p:set>
                                      <p:cBhvr>
                                        <p:cTn id="65" dur="1000" fill="hold"/>
                                        <p:tgtEl>
                                          <p:spTgt spid="5"/>
                                        </p:tgtEl>
                                        <p:attrNameLst>
                                          <p:attrName>fill.type</p:attrName>
                                        </p:attrNameLst>
                                      </p:cBhvr>
                                      <p:to>
                                        <p:strVal val="solid"/>
                                      </p:to>
                                    </p:set>
                                    <p:set>
                                      <p:cBhvr>
                                        <p:cTn id="66" dur="1000" fill="hold"/>
                                        <p:tgtEl>
                                          <p:spTgt spid="5"/>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4"/>
                                        </p:tgtEl>
                                        <p:attrNameLst>
                                          <p:attrName>style.color</p:attrName>
                                        </p:attrNameLst>
                                      </p:cBhvr>
                                      <p:to>
                                        <a:schemeClr val="hlink"/>
                                      </p:to>
                                    </p:animClr>
                                    <p:animClr clrSpc="rgb" dir="cw">
                                      <p:cBhvr>
                                        <p:cTn id="69" dur="1000" fill="hold"/>
                                        <p:tgtEl>
                                          <p:spTgt spid="4"/>
                                        </p:tgtEl>
                                        <p:attrNameLst>
                                          <p:attrName>fillcolor</p:attrName>
                                        </p:attrNameLst>
                                      </p:cBhvr>
                                      <p:to>
                                        <a:schemeClr val="hlink"/>
                                      </p:to>
                                    </p:animClr>
                                    <p:set>
                                      <p:cBhvr>
                                        <p:cTn id="70" dur="1000" fill="hold"/>
                                        <p:tgtEl>
                                          <p:spTgt spid="4"/>
                                        </p:tgtEl>
                                        <p:attrNameLst>
                                          <p:attrName>fill.type</p:attrName>
                                        </p:attrNameLst>
                                      </p:cBhvr>
                                      <p:to>
                                        <p:strVal val="solid"/>
                                      </p:to>
                                    </p:set>
                                    <p:set>
                                      <p:cBhvr>
                                        <p:cTn id="71" dur="1000" fill="hold"/>
                                        <p:tgtEl>
                                          <p:spTgt spid="4"/>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P spid="5" grpId="0" animBg="1"/>
      <p:bldP spid="5" grpId="1" animBg="1"/>
      <p:bldP spid="5" grpId="2" animBg="1"/>
      <p:bldP spid="5" grpId="3" animBg="1"/>
      <p:bldP spid="6" grpId="0" animBg="1"/>
      <p:bldP spid="6" grpId="1" animBg="1"/>
      <p:bldP spid="6" grpId="2" animBg="1"/>
      <p:bldP spid="6" grpId="3" animBg="1"/>
      <p:bldP spid="7" grpId="0" animBg="1"/>
      <p:bldP spid="7" grpId="1" animBg="1"/>
      <p:bldP spid="7" grpId="2" animBg="1"/>
      <p:bldP spid="7"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77302-4F34-4049-B6C8-CF5C6A49EEA0}"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5503128" y="717471"/>
            <a:ext cx="4811316" cy="1278845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1069181" y="717471"/>
            <a:ext cx="14077553" cy="12788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65DB28-529B-4B38-990E-47AAE58ED5DD}"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069181" y="717470"/>
            <a:ext cx="19245263" cy="2043912"/>
          </a:xfrm>
        </p:spPr>
        <p:txBody>
          <a:bodyPr/>
          <a:lstStyle/>
          <a:p>
            <a:r>
              <a:rPr lang="nl-NL" smtClean="0"/>
              <a:t>Klik om de stijl te bewerken</a:t>
            </a:r>
            <a:endParaRPr lang="nl-BE"/>
          </a:p>
        </p:txBody>
      </p:sp>
      <p:sp>
        <p:nvSpPr>
          <p:cNvPr id="3" name="Tijdelijke aanduiding voor tekst 2"/>
          <p:cNvSpPr>
            <a:spLocks noGrp="1"/>
          </p:cNvSpPr>
          <p:nvPr>
            <p:ph type="body" sz="half" idx="1"/>
          </p:nvPr>
        </p:nvSpPr>
        <p:spPr>
          <a:xfrm>
            <a:off x="1069181" y="3527850"/>
            <a:ext cx="9444434" cy="99780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0870010" y="3527850"/>
            <a:ext cx="9444434" cy="99780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52033C-31C0-4E31-BBA4-DC77A441EDC9}" type="slidenum">
              <a:rPr lang="en-US"/>
              <a:pPr>
                <a:defRPr/>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el en tekst boven object">
    <p:spTree>
      <p:nvGrpSpPr>
        <p:cNvPr id="1" name=""/>
        <p:cNvGrpSpPr/>
        <p:nvPr/>
      </p:nvGrpSpPr>
      <p:grpSpPr>
        <a:xfrm>
          <a:off x="0" y="0"/>
          <a:ext cx="0" cy="0"/>
          <a:chOff x="0" y="0"/>
          <a:chExt cx="0" cy="0"/>
        </a:xfrm>
      </p:grpSpPr>
      <p:sp>
        <p:nvSpPr>
          <p:cNvPr id="2" name="Titel 1"/>
          <p:cNvSpPr>
            <a:spLocks noGrp="1"/>
          </p:cNvSpPr>
          <p:nvPr>
            <p:ph type="title"/>
          </p:nvPr>
        </p:nvSpPr>
        <p:spPr>
          <a:xfrm>
            <a:off x="1069181" y="717470"/>
            <a:ext cx="19245263" cy="2043912"/>
          </a:xfrm>
        </p:spPr>
        <p:txBody>
          <a:bodyPr/>
          <a:lstStyle/>
          <a:p>
            <a:r>
              <a:rPr lang="nl-NL" smtClean="0"/>
              <a:t>Klik om de stijl te bewerken</a:t>
            </a:r>
            <a:endParaRPr lang="nl-BE"/>
          </a:p>
        </p:txBody>
      </p:sp>
      <p:sp>
        <p:nvSpPr>
          <p:cNvPr id="3" name="Tijdelijke aanduiding voor tekst 2"/>
          <p:cNvSpPr>
            <a:spLocks noGrp="1"/>
          </p:cNvSpPr>
          <p:nvPr>
            <p:ph type="body" sz="half" idx="1"/>
          </p:nvPr>
        </p:nvSpPr>
        <p:spPr>
          <a:xfrm>
            <a:off x="1069181" y="3527848"/>
            <a:ext cx="19245263" cy="4819294"/>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069181" y="8683129"/>
            <a:ext cx="19245263" cy="482279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3BEF40-E04D-4397-947B-7371ACA3B396}" type="slidenum">
              <a:rPr lang="en-US"/>
              <a:pPr>
                <a:defRPr/>
              </a:pPr>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1069181" y="717470"/>
            <a:ext cx="19245263" cy="2043912"/>
          </a:xfrm>
        </p:spPr>
        <p:txBody>
          <a:bodyPr/>
          <a:lstStyle/>
          <a:p>
            <a:r>
              <a:rPr lang="nl-NL" smtClean="0"/>
              <a:t>Klik om de stijl te bewerken</a:t>
            </a:r>
            <a:endParaRPr lang="nl-BE"/>
          </a:p>
        </p:txBody>
      </p:sp>
      <p:sp>
        <p:nvSpPr>
          <p:cNvPr id="3" name="Tijdelijke aanduiding voor tabel 2"/>
          <p:cNvSpPr>
            <a:spLocks noGrp="1"/>
          </p:cNvSpPr>
          <p:nvPr>
            <p:ph type="tbl" idx="1"/>
          </p:nvPr>
        </p:nvSpPr>
        <p:spPr>
          <a:xfrm>
            <a:off x="1069181" y="3527850"/>
            <a:ext cx="19245263" cy="9978072"/>
          </a:xfrm>
        </p:spPr>
        <p:txBody>
          <a:bodyPr/>
          <a:lstStyle/>
          <a:p>
            <a:pPr lvl="0"/>
            <a:r>
              <a:rPr lang="nl-NL" noProof="0" smtClean="0"/>
              <a:t>Klik op het pictogram als u een tabel wilt toevoegen</a:t>
            </a:r>
            <a:endParaRPr lang="nl-B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64741F-743A-4287-966A-62938F6A1BC8}" type="slidenum">
              <a:rPr lang="en-US"/>
              <a:pPr>
                <a:defRPr/>
              </a:pPr>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1069181" y="717470"/>
            <a:ext cx="19245263" cy="2043912"/>
          </a:xfrm>
        </p:spPr>
        <p:txBody>
          <a:bodyPr/>
          <a:lstStyle/>
          <a:p>
            <a:r>
              <a:rPr lang="nl-NL" smtClean="0"/>
              <a:t>Klik om de stijl te bewerken</a:t>
            </a:r>
            <a:endParaRPr lang="nl-BE"/>
          </a:p>
        </p:txBody>
      </p:sp>
      <p:sp>
        <p:nvSpPr>
          <p:cNvPr id="3" name="Tijdelijke aanduiding voor grafiek 2"/>
          <p:cNvSpPr>
            <a:spLocks noGrp="1"/>
          </p:cNvSpPr>
          <p:nvPr>
            <p:ph type="chart" idx="1"/>
          </p:nvPr>
        </p:nvSpPr>
        <p:spPr>
          <a:xfrm>
            <a:off x="1069181" y="3527850"/>
            <a:ext cx="19245263" cy="9978072"/>
          </a:xfrm>
        </p:spPr>
        <p:txBody>
          <a:bodyPr/>
          <a:lstStyle/>
          <a:p>
            <a:pPr lvl="0"/>
            <a:r>
              <a:rPr lang="nl-NL" noProof="0" smtClean="0"/>
              <a:t>Klik op het pictogram als u een grafiek wilt toevoegen</a:t>
            </a:r>
            <a:endParaRPr lang="nl-B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E358A-F19B-4C0F-B00C-8CA0E55C7FDE}" type="slidenum">
              <a:rPr lang="en-US"/>
              <a:pPr>
                <a:defRPr/>
              </a:pPr>
              <a:t>‹nr.›</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1069181" y="717470"/>
            <a:ext cx="19245263" cy="2043912"/>
          </a:xfrm>
        </p:spPr>
        <p:txBody>
          <a:bodyPr/>
          <a:lstStyle/>
          <a:p>
            <a:r>
              <a:rPr lang="nl-NL" smtClean="0"/>
              <a:t>Klik om de stijl te bewerken</a:t>
            </a:r>
            <a:endParaRPr lang="nl-BE"/>
          </a:p>
        </p:txBody>
      </p:sp>
      <p:sp>
        <p:nvSpPr>
          <p:cNvPr id="3" name="Tijdelijke aanduiding voor SmartArt 2"/>
          <p:cNvSpPr>
            <a:spLocks noGrp="1"/>
          </p:cNvSpPr>
          <p:nvPr>
            <p:ph type="dgm" idx="1"/>
          </p:nvPr>
        </p:nvSpPr>
        <p:spPr>
          <a:xfrm>
            <a:off x="1069181" y="3527850"/>
            <a:ext cx="19245263" cy="9978072"/>
          </a:xfrm>
        </p:spPr>
        <p:txBody>
          <a:bodyPr/>
          <a:lstStyle/>
          <a:p>
            <a:pPr lvl="0"/>
            <a:r>
              <a:rPr lang="nl-NL" noProof="0" smtClean="0"/>
              <a:t>Klik op het pictogram als u een SmartArt-afbeelding wilt toevoegen</a:t>
            </a:r>
            <a:endParaRPr lang="nl-B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7F0A5-7BC5-4E49-85A7-E72A89527EE7}" type="slidenum">
              <a:rPr lang="en-US"/>
              <a:pPr>
                <a:defRPr/>
              </a:pPr>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603375" y="4697413"/>
            <a:ext cx="18176875" cy="3240087"/>
          </a:xfrm>
        </p:spPr>
        <p:txBody>
          <a:bodyPr/>
          <a:lstStyle/>
          <a:p>
            <a:r>
              <a:rPr lang="nl-NL" smtClean="0"/>
              <a:t>Klik om de stijl te bewerken</a:t>
            </a:r>
            <a:endParaRPr lang="nl-BE"/>
          </a:p>
        </p:txBody>
      </p:sp>
      <p:sp>
        <p:nvSpPr>
          <p:cNvPr id="3" name="Ondertitel 2"/>
          <p:cNvSpPr>
            <a:spLocks noGrp="1"/>
          </p:cNvSpPr>
          <p:nvPr>
            <p:ph type="subTitle" idx="1"/>
          </p:nvPr>
        </p:nvSpPr>
        <p:spPr>
          <a:xfrm>
            <a:off x="3208338" y="8567738"/>
            <a:ext cx="14968537" cy="38639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689100" y="9715500"/>
            <a:ext cx="18176875" cy="3003550"/>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1689100" y="6408738"/>
            <a:ext cx="18176875" cy="33067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31966-D5BE-436A-9936-FC4B9F149B9D}" type="slidenum">
              <a:rPr lang="en-US"/>
              <a:pPr>
                <a:defRPr/>
              </a:pPr>
              <a:t>‹nr.›</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069975" y="3527425"/>
            <a:ext cx="9545638" cy="9979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0768013" y="3527425"/>
            <a:ext cx="9547225" cy="9979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20E247F2-8C3C-4C65-8ECB-033F3DA6FE44}" type="datetimeFigureOut">
              <a:rPr lang="nl-BE" smtClean="0"/>
              <a:pPr/>
              <a:t>8/07/2009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1069975" y="3384550"/>
            <a:ext cx="9447213" cy="1409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1069975" y="4794250"/>
            <a:ext cx="9447213" cy="871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10863263" y="3384550"/>
            <a:ext cx="9451975" cy="1409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10863263" y="4794250"/>
            <a:ext cx="9451975" cy="871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20E247F2-8C3C-4C65-8ECB-033F3DA6FE44}" type="datetimeFigureOut">
              <a:rPr lang="nl-BE" smtClean="0"/>
              <a:pPr/>
              <a:t>8/07/2009</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20E247F2-8C3C-4C65-8ECB-033F3DA6FE44}" type="datetimeFigureOut">
              <a:rPr lang="nl-BE" smtClean="0"/>
              <a:pPr/>
              <a:t>8/07/2009</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0E247F2-8C3C-4C65-8ECB-033F3DA6FE44}" type="datetimeFigureOut">
              <a:rPr lang="nl-BE" smtClean="0"/>
              <a:pPr/>
              <a:t>8/07/2009</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069975" y="601663"/>
            <a:ext cx="7034213" cy="2562225"/>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8359775" y="601663"/>
            <a:ext cx="11955463" cy="12904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1069975" y="3163888"/>
            <a:ext cx="7034213" cy="103425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0E247F2-8C3C-4C65-8ECB-033F3DA6FE44}" type="datetimeFigureOut">
              <a:rPr lang="nl-BE" smtClean="0"/>
              <a:pPr/>
              <a:t>8/07/2009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191000" y="10583863"/>
            <a:ext cx="12830175" cy="1249362"/>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4191000" y="1350963"/>
            <a:ext cx="12830175" cy="9070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4191000" y="11833225"/>
            <a:ext cx="12830175" cy="1774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0E247F2-8C3C-4C65-8ECB-033F3DA6FE44}" type="datetimeFigureOut">
              <a:rPr lang="nl-BE" smtClean="0"/>
              <a:pPr/>
              <a:t>8/07/2009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5505113" y="604838"/>
            <a:ext cx="4810125" cy="12901612"/>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1069975" y="604838"/>
            <a:ext cx="14282738" cy="129016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B05E91E-B728-46B3-8EE5-B2F4F8478CD5}"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689159" y="9715583"/>
            <a:ext cx="18176081" cy="3002871"/>
          </a:xfrm>
        </p:spPr>
        <p:txBody>
          <a:bodyPr anchor="t"/>
          <a:lstStyle>
            <a:lvl1pPr algn="l">
              <a:defRPr sz="91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1689159" y="6408227"/>
            <a:ext cx="18176081" cy="3307357"/>
          </a:xfrm>
        </p:spPr>
        <p:txBody>
          <a:bodyPr anchor="b"/>
          <a:lstStyle>
            <a:lvl1pPr marL="0" indent="0">
              <a:buNone/>
              <a:defRPr sz="4600"/>
            </a:lvl1pPr>
            <a:lvl2pPr marL="1042919" indent="0">
              <a:buNone/>
              <a:defRPr sz="4100"/>
            </a:lvl2pPr>
            <a:lvl3pPr marL="2085838" indent="0">
              <a:buNone/>
              <a:defRPr sz="3600"/>
            </a:lvl3pPr>
            <a:lvl4pPr marL="3128757" indent="0">
              <a:buNone/>
              <a:defRPr sz="3200"/>
            </a:lvl4pPr>
            <a:lvl5pPr marL="4171676" indent="0">
              <a:buNone/>
              <a:defRPr sz="3200"/>
            </a:lvl5pPr>
            <a:lvl6pPr marL="5214595" indent="0">
              <a:buNone/>
              <a:defRPr sz="3200"/>
            </a:lvl6pPr>
            <a:lvl7pPr marL="6257514" indent="0">
              <a:buNone/>
              <a:defRPr sz="3200"/>
            </a:lvl7pPr>
            <a:lvl8pPr marL="7300432" indent="0">
              <a:buNone/>
              <a:defRPr sz="3200"/>
            </a:lvl8pPr>
            <a:lvl9pPr marL="8343351" indent="0">
              <a:buNone/>
              <a:defRPr sz="32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51BAD0-0BE8-48FD-BE3D-C2B685AF6622}"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069181" y="3527850"/>
            <a:ext cx="9444434" cy="9978072"/>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10870010" y="3527850"/>
            <a:ext cx="9444434" cy="9978072"/>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18BC56-3DD4-4AE3-BAA1-EE216CB91ED2}"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069181" y="605475"/>
            <a:ext cx="19245263" cy="2519892"/>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1069181" y="3384356"/>
            <a:ext cx="9448148" cy="1410438"/>
          </a:xfrm>
        </p:spPr>
        <p:txBody>
          <a:bodyPr anchor="b"/>
          <a:lstStyle>
            <a:lvl1pPr marL="0" indent="0">
              <a:buNone/>
              <a:defRPr sz="5500" b="1"/>
            </a:lvl1pPr>
            <a:lvl2pPr marL="1042919" indent="0">
              <a:buNone/>
              <a:defRPr sz="4600" b="1"/>
            </a:lvl2pPr>
            <a:lvl3pPr marL="2085838" indent="0">
              <a:buNone/>
              <a:defRPr sz="4100" b="1"/>
            </a:lvl3pPr>
            <a:lvl4pPr marL="3128757" indent="0">
              <a:buNone/>
              <a:defRPr sz="3600" b="1"/>
            </a:lvl4pPr>
            <a:lvl5pPr marL="4171676" indent="0">
              <a:buNone/>
              <a:defRPr sz="3600" b="1"/>
            </a:lvl5pPr>
            <a:lvl6pPr marL="5214595" indent="0">
              <a:buNone/>
              <a:defRPr sz="3600" b="1"/>
            </a:lvl6pPr>
            <a:lvl7pPr marL="6257514" indent="0">
              <a:buNone/>
              <a:defRPr sz="3600" b="1"/>
            </a:lvl7pPr>
            <a:lvl8pPr marL="7300432" indent="0">
              <a:buNone/>
              <a:defRPr sz="3600" b="1"/>
            </a:lvl8pPr>
            <a:lvl9pPr marL="8343351" indent="0">
              <a:buNone/>
              <a:defRPr sz="3600" b="1"/>
            </a:lvl9pPr>
          </a:lstStyle>
          <a:p>
            <a:pPr lvl="0"/>
            <a:r>
              <a:rPr lang="nl-NL" smtClean="0"/>
              <a:t>Klik om de modelstijlen te bewerken</a:t>
            </a:r>
          </a:p>
        </p:txBody>
      </p:sp>
      <p:sp>
        <p:nvSpPr>
          <p:cNvPr id="4" name="Tijdelijke aanduiding voor inhoud 3"/>
          <p:cNvSpPr>
            <a:spLocks noGrp="1"/>
          </p:cNvSpPr>
          <p:nvPr>
            <p:ph sz="half" idx="2"/>
          </p:nvPr>
        </p:nvSpPr>
        <p:spPr>
          <a:xfrm>
            <a:off x="1069181" y="4794794"/>
            <a:ext cx="9448148" cy="8711127"/>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10862586" y="3384356"/>
            <a:ext cx="9451859" cy="1410438"/>
          </a:xfrm>
        </p:spPr>
        <p:txBody>
          <a:bodyPr anchor="b"/>
          <a:lstStyle>
            <a:lvl1pPr marL="0" indent="0">
              <a:buNone/>
              <a:defRPr sz="5500" b="1"/>
            </a:lvl1pPr>
            <a:lvl2pPr marL="1042919" indent="0">
              <a:buNone/>
              <a:defRPr sz="4600" b="1"/>
            </a:lvl2pPr>
            <a:lvl3pPr marL="2085838" indent="0">
              <a:buNone/>
              <a:defRPr sz="4100" b="1"/>
            </a:lvl3pPr>
            <a:lvl4pPr marL="3128757" indent="0">
              <a:buNone/>
              <a:defRPr sz="3600" b="1"/>
            </a:lvl4pPr>
            <a:lvl5pPr marL="4171676" indent="0">
              <a:buNone/>
              <a:defRPr sz="3600" b="1"/>
            </a:lvl5pPr>
            <a:lvl6pPr marL="5214595" indent="0">
              <a:buNone/>
              <a:defRPr sz="3600" b="1"/>
            </a:lvl6pPr>
            <a:lvl7pPr marL="6257514" indent="0">
              <a:buNone/>
              <a:defRPr sz="3600" b="1"/>
            </a:lvl7pPr>
            <a:lvl8pPr marL="7300432" indent="0">
              <a:buNone/>
              <a:defRPr sz="3600" b="1"/>
            </a:lvl8pPr>
            <a:lvl9pPr marL="8343351" indent="0">
              <a:buNone/>
              <a:defRPr sz="3600" b="1"/>
            </a:lvl9pPr>
          </a:lstStyle>
          <a:p>
            <a:pPr lvl="0"/>
            <a:r>
              <a:rPr lang="nl-NL" smtClean="0"/>
              <a:t>Klik om de modelstijlen te bewerken</a:t>
            </a:r>
          </a:p>
        </p:txBody>
      </p:sp>
      <p:sp>
        <p:nvSpPr>
          <p:cNvPr id="6" name="Tijdelijke aanduiding voor inhoud 5"/>
          <p:cNvSpPr>
            <a:spLocks noGrp="1"/>
          </p:cNvSpPr>
          <p:nvPr>
            <p:ph sz="quarter" idx="4"/>
          </p:nvPr>
        </p:nvSpPr>
        <p:spPr>
          <a:xfrm>
            <a:off x="10862586" y="4794794"/>
            <a:ext cx="9451859" cy="8711127"/>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328112-3967-4923-9B31-1495B822BA9D}"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ED82EF-ADF1-43CC-945C-673DD8658A9C}"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EF03D39-9E0F-4429-9708-3493D2C65008}" type="slidenum">
              <a:rPr lang="en-US"/>
              <a:pPr>
                <a:defRPr/>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069183" y="601974"/>
            <a:ext cx="7035065" cy="2561890"/>
          </a:xfrm>
        </p:spPr>
        <p:txBody>
          <a:bodyPr anchor="b"/>
          <a:lstStyle>
            <a:lvl1pPr algn="l">
              <a:defRPr sz="4600" b="1"/>
            </a:lvl1pPr>
          </a:lstStyle>
          <a:p>
            <a:r>
              <a:rPr lang="nl-NL" smtClean="0"/>
              <a:t>Klik om de stijl te bewerken</a:t>
            </a:r>
            <a:endParaRPr lang="nl-BE"/>
          </a:p>
        </p:txBody>
      </p:sp>
      <p:sp>
        <p:nvSpPr>
          <p:cNvPr id="3" name="Tijdelijke aanduiding voor inhoud 2"/>
          <p:cNvSpPr>
            <a:spLocks noGrp="1"/>
          </p:cNvSpPr>
          <p:nvPr>
            <p:ph idx="1"/>
          </p:nvPr>
        </p:nvSpPr>
        <p:spPr>
          <a:xfrm>
            <a:off x="8360404" y="601975"/>
            <a:ext cx="11954040" cy="12903946"/>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1069183" y="3163865"/>
            <a:ext cx="7035065" cy="10342056"/>
          </a:xfrm>
        </p:spPr>
        <p:txBody>
          <a:bodyPr/>
          <a:lstStyle>
            <a:lvl1pPr marL="0" indent="0">
              <a:buNone/>
              <a:defRPr sz="3200"/>
            </a:lvl1pPr>
            <a:lvl2pPr marL="1042919" indent="0">
              <a:buNone/>
              <a:defRPr sz="2700"/>
            </a:lvl2pPr>
            <a:lvl3pPr marL="2085838" indent="0">
              <a:buNone/>
              <a:defRPr sz="2300"/>
            </a:lvl3pPr>
            <a:lvl4pPr marL="3128757" indent="0">
              <a:buNone/>
              <a:defRPr sz="2100"/>
            </a:lvl4pPr>
            <a:lvl5pPr marL="4171676" indent="0">
              <a:buNone/>
              <a:defRPr sz="2100"/>
            </a:lvl5pPr>
            <a:lvl6pPr marL="5214595" indent="0">
              <a:buNone/>
              <a:defRPr sz="2100"/>
            </a:lvl6pPr>
            <a:lvl7pPr marL="6257514" indent="0">
              <a:buNone/>
              <a:defRPr sz="2100"/>
            </a:lvl7pPr>
            <a:lvl8pPr marL="7300432" indent="0">
              <a:buNone/>
              <a:defRPr sz="2100"/>
            </a:lvl8pPr>
            <a:lvl9pPr marL="8343351" indent="0">
              <a:buNone/>
              <a:defRPr sz="21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745F5B-3440-4524-95AC-8396042758C4}"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191340" y="10583545"/>
            <a:ext cx="12830175" cy="1249447"/>
          </a:xfrm>
        </p:spPr>
        <p:txBody>
          <a:bodyPr anchor="b"/>
          <a:lstStyle>
            <a:lvl1pPr algn="l">
              <a:defRPr sz="46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4191340" y="1350942"/>
            <a:ext cx="12830175" cy="9071610"/>
          </a:xfrm>
        </p:spPr>
        <p:txBody>
          <a:bodyPr/>
          <a:lstStyle>
            <a:lvl1pPr marL="0" indent="0">
              <a:buNone/>
              <a:defRPr sz="7300"/>
            </a:lvl1pPr>
            <a:lvl2pPr marL="1042919" indent="0">
              <a:buNone/>
              <a:defRPr sz="6400"/>
            </a:lvl2pPr>
            <a:lvl3pPr marL="2085838" indent="0">
              <a:buNone/>
              <a:defRPr sz="5500"/>
            </a:lvl3pPr>
            <a:lvl4pPr marL="3128757" indent="0">
              <a:buNone/>
              <a:defRPr sz="4600"/>
            </a:lvl4pPr>
            <a:lvl5pPr marL="4171676" indent="0">
              <a:buNone/>
              <a:defRPr sz="4600"/>
            </a:lvl5pPr>
            <a:lvl6pPr marL="5214595" indent="0">
              <a:buNone/>
              <a:defRPr sz="4600"/>
            </a:lvl6pPr>
            <a:lvl7pPr marL="6257514" indent="0">
              <a:buNone/>
              <a:defRPr sz="4600"/>
            </a:lvl7pPr>
            <a:lvl8pPr marL="7300432" indent="0">
              <a:buNone/>
              <a:defRPr sz="4600"/>
            </a:lvl8pPr>
            <a:lvl9pPr marL="8343351" indent="0">
              <a:buNone/>
              <a:defRPr sz="4600"/>
            </a:lvl9pPr>
          </a:lstStyle>
          <a:p>
            <a:pPr lvl="0"/>
            <a:r>
              <a:rPr lang="nl-NL" noProof="0" smtClean="0"/>
              <a:t>Klik op het pictogram als u een afbeelding wilt toevoegen</a:t>
            </a:r>
            <a:endParaRPr lang="nl-BE" noProof="0" smtClean="0"/>
          </a:p>
        </p:txBody>
      </p:sp>
      <p:sp>
        <p:nvSpPr>
          <p:cNvPr id="4" name="Tijdelijke aanduiding voor tekst 3"/>
          <p:cNvSpPr>
            <a:spLocks noGrp="1"/>
          </p:cNvSpPr>
          <p:nvPr>
            <p:ph type="body" sz="half" idx="2"/>
          </p:nvPr>
        </p:nvSpPr>
        <p:spPr>
          <a:xfrm>
            <a:off x="4191340" y="11832992"/>
            <a:ext cx="12830175" cy="1774423"/>
          </a:xfrm>
        </p:spPr>
        <p:txBody>
          <a:bodyPr/>
          <a:lstStyle>
            <a:lvl1pPr marL="0" indent="0">
              <a:buNone/>
              <a:defRPr sz="3200"/>
            </a:lvl1pPr>
            <a:lvl2pPr marL="1042919" indent="0">
              <a:buNone/>
              <a:defRPr sz="2700"/>
            </a:lvl2pPr>
            <a:lvl3pPr marL="2085838" indent="0">
              <a:buNone/>
              <a:defRPr sz="2300"/>
            </a:lvl3pPr>
            <a:lvl4pPr marL="3128757" indent="0">
              <a:buNone/>
              <a:defRPr sz="2100"/>
            </a:lvl4pPr>
            <a:lvl5pPr marL="4171676" indent="0">
              <a:buNone/>
              <a:defRPr sz="2100"/>
            </a:lvl5pPr>
            <a:lvl6pPr marL="5214595" indent="0">
              <a:buNone/>
              <a:defRPr sz="2100"/>
            </a:lvl6pPr>
            <a:lvl7pPr marL="6257514" indent="0">
              <a:buNone/>
              <a:defRPr sz="2100"/>
            </a:lvl7pPr>
            <a:lvl8pPr marL="7300432" indent="0">
              <a:buNone/>
              <a:defRPr sz="2100"/>
            </a:lvl8pPr>
            <a:lvl9pPr marL="8343351" indent="0">
              <a:buNone/>
              <a:defRPr sz="21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EF643E-2715-4D76-87BB-F264DD29E884}"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22274" y="-20999"/>
            <a:ext cx="21413324" cy="15150850"/>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lIns="208584" tIns="104292" rIns="208584" bIns="104292"/>
          <a:lstStyle/>
          <a:p>
            <a:pPr>
              <a:defRPr/>
            </a:pPr>
            <a:endParaRPr lang="nl-BE">
              <a:latin typeface="Arial" charset="0"/>
            </a:endParaRPr>
          </a:p>
        </p:txBody>
      </p:sp>
      <p:sp>
        <p:nvSpPr>
          <p:cNvPr id="1033" name="Freeform 9"/>
          <p:cNvSpPr>
            <a:spLocks/>
          </p:cNvSpPr>
          <p:nvPr/>
        </p:nvSpPr>
        <p:spPr bwMode="gray">
          <a:xfrm>
            <a:off x="-11137" y="12126980"/>
            <a:ext cx="3370893" cy="2995871"/>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lIns="208584" tIns="104292" rIns="208584" bIns="104292"/>
          <a:lstStyle/>
          <a:p>
            <a:pPr>
              <a:defRPr/>
            </a:pPr>
            <a:endParaRPr lang="nl-BE">
              <a:latin typeface="Arial" charset="0"/>
            </a:endParaRPr>
          </a:p>
        </p:txBody>
      </p:sp>
      <p:sp>
        <p:nvSpPr>
          <p:cNvPr id="1037" name="Line 13"/>
          <p:cNvSpPr>
            <a:spLocks noChangeShapeType="1"/>
          </p:cNvSpPr>
          <p:nvPr/>
        </p:nvSpPr>
        <p:spPr bwMode="gray">
          <a:xfrm>
            <a:off x="1232528" y="1"/>
            <a:ext cx="0" cy="13029941"/>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38" name="Line 14"/>
          <p:cNvSpPr>
            <a:spLocks noChangeShapeType="1"/>
          </p:cNvSpPr>
          <p:nvPr/>
        </p:nvSpPr>
        <p:spPr bwMode="gray">
          <a:xfrm>
            <a:off x="3924045" y="0"/>
            <a:ext cx="0" cy="15063352"/>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39" name="Line 15"/>
          <p:cNvSpPr>
            <a:spLocks noChangeShapeType="1"/>
          </p:cNvSpPr>
          <p:nvPr/>
        </p:nvSpPr>
        <p:spPr bwMode="gray">
          <a:xfrm>
            <a:off x="6619273" y="1"/>
            <a:ext cx="0" cy="15126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0" name="Line 16"/>
          <p:cNvSpPr>
            <a:spLocks noChangeShapeType="1"/>
          </p:cNvSpPr>
          <p:nvPr/>
        </p:nvSpPr>
        <p:spPr bwMode="gray">
          <a:xfrm>
            <a:off x="9314500" y="1"/>
            <a:ext cx="0" cy="15157849"/>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1" name="Line 17"/>
          <p:cNvSpPr>
            <a:spLocks noChangeShapeType="1"/>
          </p:cNvSpPr>
          <p:nvPr/>
        </p:nvSpPr>
        <p:spPr bwMode="gray">
          <a:xfrm>
            <a:off x="12006014" y="857465"/>
            <a:ext cx="0" cy="1430038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2" name="Line 18"/>
          <p:cNvSpPr>
            <a:spLocks noChangeShapeType="1"/>
          </p:cNvSpPr>
          <p:nvPr/>
        </p:nvSpPr>
        <p:spPr bwMode="gray">
          <a:xfrm>
            <a:off x="14701242" y="1364941"/>
            <a:ext cx="0" cy="1379290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3" name="Line 19"/>
          <p:cNvSpPr>
            <a:spLocks noChangeShapeType="1"/>
          </p:cNvSpPr>
          <p:nvPr/>
        </p:nvSpPr>
        <p:spPr bwMode="gray">
          <a:xfrm>
            <a:off x="17396470" y="1704428"/>
            <a:ext cx="0" cy="13453422"/>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4" name="Line 20"/>
          <p:cNvSpPr>
            <a:spLocks noChangeShapeType="1"/>
          </p:cNvSpPr>
          <p:nvPr/>
        </p:nvSpPr>
        <p:spPr bwMode="gray">
          <a:xfrm>
            <a:off x="20091698" y="1984416"/>
            <a:ext cx="0" cy="1317343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6" name="Line 22"/>
          <p:cNvSpPr>
            <a:spLocks noChangeShapeType="1"/>
          </p:cNvSpPr>
          <p:nvPr/>
        </p:nvSpPr>
        <p:spPr bwMode="gray">
          <a:xfrm rot="5400000">
            <a:off x="6069832" y="-5145871"/>
            <a:ext cx="0" cy="12139662"/>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7" name="Line 23"/>
          <p:cNvSpPr>
            <a:spLocks noChangeShapeType="1"/>
          </p:cNvSpPr>
          <p:nvPr/>
        </p:nvSpPr>
        <p:spPr bwMode="gray">
          <a:xfrm rot="5400000">
            <a:off x="10706662" y="-7308307"/>
            <a:ext cx="0" cy="2141332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8" name="Line 24"/>
          <p:cNvSpPr>
            <a:spLocks noChangeShapeType="1"/>
          </p:cNvSpPr>
          <p:nvPr/>
        </p:nvSpPr>
        <p:spPr bwMode="gray">
          <a:xfrm rot="5400000">
            <a:off x="10706662" y="-4830414"/>
            <a:ext cx="0" cy="21413324"/>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49" name="Line 25"/>
          <p:cNvSpPr>
            <a:spLocks noChangeShapeType="1"/>
          </p:cNvSpPr>
          <p:nvPr/>
        </p:nvSpPr>
        <p:spPr bwMode="gray">
          <a:xfrm rot="5400000">
            <a:off x="10710376" y="-2352309"/>
            <a:ext cx="0" cy="214059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50" name="Line 26"/>
          <p:cNvSpPr>
            <a:spLocks noChangeShapeType="1"/>
          </p:cNvSpPr>
          <p:nvPr/>
        </p:nvSpPr>
        <p:spPr bwMode="gray">
          <a:xfrm rot="5400000">
            <a:off x="10710376" y="125584"/>
            <a:ext cx="0" cy="214059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51" name="Line 27"/>
          <p:cNvSpPr>
            <a:spLocks noChangeShapeType="1"/>
          </p:cNvSpPr>
          <p:nvPr/>
        </p:nvSpPr>
        <p:spPr bwMode="gray">
          <a:xfrm rot="5400000">
            <a:off x="11471426" y="3457338"/>
            <a:ext cx="0" cy="1969818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lIns="208584" tIns="104292" rIns="208584" bIns="104292"/>
          <a:lstStyle/>
          <a:p>
            <a:pPr>
              <a:defRPr/>
            </a:pPr>
            <a:endParaRPr lang="nl-BE">
              <a:latin typeface="Arial" charset="0"/>
            </a:endParaRPr>
          </a:p>
        </p:txBody>
      </p:sp>
      <p:sp>
        <p:nvSpPr>
          <p:cNvPr id="1052" name="Rectangle 28"/>
          <p:cNvSpPr>
            <a:spLocks noChangeArrowheads="1"/>
          </p:cNvSpPr>
          <p:nvPr/>
        </p:nvSpPr>
        <p:spPr bwMode="gray">
          <a:xfrm>
            <a:off x="9366474" y="5935745"/>
            <a:ext cx="2639540" cy="2379898"/>
          </a:xfrm>
          <a:prstGeom prst="rect">
            <a:avLst/>
          </a:prstGeom>
          <a:solidFill>
            <a:srgbClr val="FFFFFF">
              <a:alpha val="25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3" name="Rectangle 29"/>
          <p:cNvSpPr>
            <a:spLocks noChangeArrowheads="1"/>
          </p:cNvSpPr>
          <p:nvPr/>
        </p:nvSpPr>
        <p:spPr bwMode="gray">
          <a:xfrm>
            <a:off x="17444734" y="10884532"/>
            <a:ext cx="2620979" cy="2379898"/>
          </a:xfrm>
          <a:prstGeom prst="rect">
            <a:avLst/>
          </a:prstGeom>
          <a:solidFill>
            <a:srgbClr val="FFFFFF">
              <a:alpha val="3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4" name="Rectangle 30"/>
          <p:cNvSpPr>
            <a:spLocks noChangeArrowheads="1"/>
          </p:cNvSpPr>
          <p:nvPr/>
        </p:nvSpPr>
        <p:spPr bwMode="gray">
          <a:xfrm>
            <a:off x="1284504" y="8396140"/>
            <a:ext cx="2639542" cy="2379898"/>
          </a:xfrm>
          <a:prstGeom prst="rect">
            <a:avLst/>
          </a:prstGeom>
          <a:solidFill>
            <a:srgbClr val="FFFFFF">
              <a:alpha val="2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5" name="Rectangle 31"/>
          <p:cNvSpPr>
            <a:spLocks noChangeArrowheads="1"/>
          </p:cNvSpPr>
          <p:nvPr/>
        </p:nvSpPr>
        <p:spPr bwMode="gray">
          <a:xfrm>
            <a:off x="14749505" y="13369427"/>
            <a:ext cx="2639540" cy="1756924"/>
          </a:xfrm>
          <a:prstGeom prst="rect">
            <a:avLst/>
          </a:prstGeom>
          <a:solidFill>
            <a:srgbClr val="FFFFFF">
              <a:alpha val="2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6" name="Rectangle 32"/>
          <p:cNvSpPr>
            <a:spLocks noChangeArrowheads="1"/>
          </p:cNvSpPr>
          <p:nvPr/>
        </p:nvSpPr>
        <p:spPr bwMode="gray">
          <a:xfrm>
            <a:off x="6656397" y="1"/>
            <a:ext cx="2639540" cy="892463"/>
          </a:xfrm>
          <a:prstGeom prst="rect">
            <a:avLst/>
          </a:prstGeom>
          <a:solidFill>
            <a:srgbClr val="FFFFFF">
              <a:alpha val="39999"/>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7" name="Rectangle 33"/>
          <p:cNvSpPr>
            <a:spLocks noChangeArrowheads="1"/>
          </p:cNvSpPr>
          <p:nvPr/>
        </p:nvSpPr>
        <p:spPr bwMode="gray">
          <a:xfrm>
            <a:off x="6671248" y="10888033"/>
            <a:ext cx="2620979" cy="2379898"/>
          </a:xfrm>
          <a:prstGeom prst="rect">
            <a:avLst/>
          </a:prstGeom>
          <a:solidFill>
            <a:srgbClr val="FFFFFF">
              <a:alpha val="3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1058" name="Rectangle 34"/>
          <p:cNvSpPr>
            <a:spLocks noChangeArrowheads="1"/>
          </p:cNvSpPr>
          <p:nvPr/>
        </p:nvSpPr>
        <p:spPr bwMode="gray">
          <a:xfrm>
            <a:off x="14734656" y="3454352"/>
            <a:ext cx="2620979" cy="2379898"/>
          </a:xfrm>
          <a:prstGeom prst="rect">
            <a:avLst/>
          </a:prstGeom>
          <a:solidFill>
            <a:srgbClr val="FFFFFF">
              <a:alpha val="30000"/>
            </a:srgbClr>
          </a:solidFill>
          <a:ln w="9525">
            <a:noFill/>
            <a:miter lim="800000"/>
            <a:headEnd/>
            <a:tailEnd/>
          </a:ln>
          <a:effectLst/>
        </p:spPr>
        <p:txBody>
          <a:bodyPr wrap="none" lIns="208584" tIns="104292" rIns="208584" bIns="104292" anchor="ctr"/>
          <a:lstStyle/>
          <a:p>
            <a:pPr>
              <a:defRPr/>
            </a:pPr>
            <a:endParaRPr lang="nl-BE">
              <a:latin typeface="Arial" charset="0"/>
            </a:endParaRPr>
          </a:p>
        </p:txBody>
      </p:sp>
      <p:sp>
        <p:nvSpPr>
          <p:cNvPr id="2" name="Rectangle 3"/>
          <p:cNvSpPr>
            <a:spLocks noGrp="1" noChangeArrowheads="1"/>
          </p:cNvSpPr>
          <p:nvPr>
            <p:ph type="body" idx="1"/>
          </p:nvPr>
        </p:nvSpPr>
        <p:spPr bwMode="gray">
          <a:xfrm>
            <a:off x="1069181" y="3527850"/>
            <a:ext cx="19245263" cy="9978072"/>
          </a:xfrm>
          <a:prstGeom prst="rect">
            <a:avLst/>
          </a:prstGeom>
          <a:noFill/>
          <a:ln w="9525">
            <a:noFill/>
            <a:miter lim="800000"/>
            <a:headEnd/>
            <a:tailEnd/>
          </a:ln>
        </p:spPr>
        <p:txBody>
          <a:bodyPr vert="horz" wrap="square" lIns="208584" tIns="104292" rIns="208584" bIns="104292"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28" name="Rectangle 4"/>
          <p:cNvSpPr>
            <a:spLocks noGrp="1" noChangeArrowheads="1"/>
          </p:cNvSpPr>
          <p:nvPr>
            <p:ph type="dt" sz="half" idx="2"/>
          </p:nvPr>
        </p:nvSpPr>
        <p:spPr bwMode="gray">
          <a:xfrm>
            <a:off x="1069181" y="13768408"/>
            <a:ext cx="4989513" cy="1049955"/>
          </a:xfrm>
          <a:prstGeom prst="rect">
            <a:avLst/>
          </a:prstGeom>
          <a:noFill/>
          <a:ln w="9525">
            <a:noFill/>
            <a:miter lim="800000"/>
            <a:headEnd/>
            <a:tailEnd/>
          </a:ln>
          <a:effectLst/>
        </p:spPr>
        <p:txBody>
          <a:bodyPr vert="horz" wrap="square" lIns="208584" tIns="104292" rIns="208584" bIns="104292" numCol="1" anchor="t" anchorCtr="0" compatLnSpc="1">
            <a:prstTxWarp prst="textNoShape">
              <a:avLst/>
            </a:prstTxWarp>
          </a:bodyPr>
          <a:lstStyle>
            <a:lvl1pPr algn="l">
              <a:defRPr sz="32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gray">
          <a:xfrm>
            <a:off x="7306072" y="13768408"/>
            <a:ext cx="6771481" cy="1049955"/>
          </a:xfrm>
          <a:prstGeom prst="rect">
            <a:avLst/>
          </a:prstGeom>
          <a:noFill/>
          <a:ln w="9525">
            <a:noFill/>
            <a:miter lim="800000"/>
            <a:headEnd/>
            <a:tailEnd/>
          </a:ln>
          <a:effectLst/>
        </p:spPr>
        <p:txBody>
          <a:bodyPr vert="horz" wrap="square" lIns="208584" tIns="104292" rIns="208584" bIns="104292" numCol="1" anchor="t" anchorCtr="0" compatLnSpc="1">
            <a:prstTxWarp prst="textNoShape">
              <a:avLst/>
            </a:prstTxWarp>
          </a:bodyPr>
          <a:lstStyle>
            <a:lvl1pPr>
              <a:defRPr sz="32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gray">
          <a:xfrm>
            <a:off x="15324931" y="13768408"/>
            <a:ext cx="4989513" cy="1049955"/>
          </a:xfrm>
          <a:prstGeom prst="rect">
            <a:avLst/>
          </a:prstGeom>
          <a:noFill/>
          <a:ln w="9525">
            <a:noFill/>
            <a:miter lim="800000"/>
            <a:headEnd/>
            <a:tailEnd/>
          </a:ln>
          <a:effectLst/>
        </p:spPr>
        <p:txBody>
          <a:bodyPr vert="horz" wrap="square" lIns="208584" tIns="104292" rIns="208584" bIns="104292" numCol="1" anchor="t" anchorCtr="0" compatLnSpc="1">
            <a:prstTxWarp prst="textNoShape">
              <a:avLst/>
            </a:prstTxWarp>
          </a:bodyPr>
          <a:lstStyle>
            <a:lvl1pPr algn="r">
              <a:defRPr sz="3200" smtClean="0">
                <a:latin typeface="Arial" charset="0"/>
              </a:defRPr>
            </a:lvl1pPr>
          </a:lstStyle>
          <a:p>
            <a:pPr>
              <a:defRPr/>
            </a:pPr>
            <a:fld id="{AF0BCFB0-169C-402F-8FE0-446DB07471F0}" type="slidenum">
              <a:rPr lang="en-US"/>
              <a:pPr>
                <a:defRPr/>
              </a:pPr>
              <a:t>‹nr.›</a:t>
            </a:fld>
            <a:endParaRPr lang="en-US"/>
          </a:p>
        </p:txBody>
      </p:sp>
      <p:sp>
        <p:nvSpPr>
          <p:cNvPr id="1060" name="Freeform 36"/>
          <p:cNvSpPr>
            <a:spLocks/>
          </p:cNvSpPr>
          <p:nvPr/>
        </p:nvSpPr>
        <p:spPr bwMode="gray">
          <a:xfrm>
            <a:off x="9451859" y="1"/>
            <a:ext cx="11939191" cy="1630930"/>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lIns="208584" tIns="104292" rIns="208584" bIns="104292"/>
          <a:lstStyle/>
          <a:p>
            <a:pPr>
              <a:defRPr/>
            </a:pPr>
            <a:endParaRPr lang="nl-BE">
              <a:latin typeface="Arial" charset="0"/>
            </a:endParaRPr>
          </a:p>
        </p:txBody>
      </p:sp>
      <p:sp>
        <p:nvSpPr>
          <p:cNvPr id="1026" name="Rectangle 2"/>
          <p:cNvSpPr>
            <a:spLocks noGrp="1" noChangeArrowheads="1"/>
          </p:cNvSpPr>
          <p:nvPr>
            <p:ph type="title"/>
          </p:nvPr>
        </p:nvSpPr>
        <p:spPr bwMode="black">
          <a:xfrm>
            <a:off x="1069181" y="717470"/>
            <a:ext cx="19245263" cy="2043912"/>
          </a:xfrm>
          <a:prstGeom prst="rect">
            <a:avLst/>
          </a:prstGeom>
          <a:noFill/>
          <a:ln w="9525">
            <a:noFill/>
            <a:miter lim="800000"/>
            <a:headEnd/>
            <a:tailEnd/>
          </a:ln>
          <a:effectLst>
            <a:outerShdw dist="35921" dir="2700000" algn="ctr" rotWithShape="0">
              <a:srgbClr val="FFFFFF"/>
            </a:outerShdw>
          </a:effectLst>
        </p:spPr>
        <p:txBody>
          <a:bodyPr vert="horz" wrap="square" lIns="208584" tIns="104292" rIns="208584" bIns="104292" numCol="1" anchor="ctr" anchorCtr="0" compatLnSpc="1">
            <a:prstTxWarp prst="textNoShape">
              <a:avLst/>
            </a:prstTxWarp>
          </a:bodyPr>
          <a:lstStyle/>
          <a:p>
            <a:pPr lvl="0"/>
            <a:r>
              <a:rPr lang="nl-NL" smtClean="0"/>
              <a:t>Klik om de stijl te bewerken</a:t>
            </a:r>
            <a:endParaRPr lang="en-US" smtClean="0"/>
          </a:p>
        </p:txBody>
      </p:sp>
      <p:pic>
        <p:nvPicPr>
          <p:cNvPr id="3" name="Picture 37" descr="water"/>
          <p:cNvPicPr>
            <a:picLocks noChangeAspect="1" noChangeArrowheads="1"/>
          </p:cNvPicPr>
          <p:nvPr/>
        </p:nvPicPr>
        <p:blipFill>
          <a:blip r:embed="rId18"/>
          <a:srcRect l="22409" t="16374" b="27486"/>
          <a:stretch>
            <a:fillRect/>
          </a:stretch>
        </p:blipFill>
        <p:spPr bwMode="gray">
          <a:xfrm rot="786797">
            <a:off x="15503129" y="-839964"/>
            <a:ext cx="5654040" cy="4399312"/>
          </a:xfrm>
          <a:prstGeom prst="rect">
            <a:avLst/>
          </a:prstGeom>
          <a:noFill/>
          <a:ln w="9525">
            <a:noFill/>
            <a:miter lim="800000"/>
            <a:headEnd/>
            <a:tailEnd/>
          </a:ln>
        </p:spPr>
      </p:pic>
      <p:pic>
        <p:nvPicPr>
          <p:cNvPr id="4" name="Picture 38" descr="3"/>
          <p:cNvPicPr>
            <a:picLocks noChangeAspect="1" noChangeArrowheads="1"/>
          </p:cNvPicPr>
          <p:nvPr/>
        </p:nvPicPr>
        <p:blipFill>
          <a:blip r:embed="rId19"/>
          <a:srcRect/>
          <a:stretch>
            <a:fillRect/>
          </a:stretch>
        </p:blipFill>
        <p:spPr bwMode="gray">
          <a:xfrm rot="20740733" flipH="1">
            <a:off x="115087" y="12623958"/>
            <a:ext cx="2862286" cy="302387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10000" b="1">
          <a:solidFill>
            <a:schemeClr val="tx2"/>
          </a:solidFill>
          <a:latin typeface="+mj-lt"/>
          <a:ea typeface="+mj-ea"/>
          <a:cs typeface="+mj-cs"/>
        </a:defRPr>
      </a:lvl1pPr>
      <a:lvl2pPr algn="l" rtl="0" eaLnBrk="1" fontAlgn="base" hangingPunct="1">
        <a:spcBef>
          <a:spcPct val="0"/>
        </a:spcBef>
        <a:spcAft>
          <a:spcPct val="0"/>
        </a:spcAft>
        <a:defRPr sz="10000" b="1">
          <a:solidFill>
            <a:schemeClr val="tx2"/>
          </a:solidFill>
          <a:latin typeface="Arial" charset="0"/>
        </a:defRPr>
      </a:lvl2pPr>
      <a:lvl3pPr algn="l" rtl="0" eaLnBrk="1" fontAlgn="base" hangingPunct="1">
        <a:spcBef>
          <a:spcPct val="0"/>
        </a:spcBef>
        <a:spcAft>
          <a:spcPct val="0"/>
        </a:spcAft>
        <a:defRPr sz="10000" b="1">
          <a:solidFill>
            <a:schemeClr val="tx2"/>
          </a:solidFill>
          <a:latin typeface="Arial" charset="0"/>
        </a:defRPr>
      </a:lvl3pPr>
      <a:lvl4pPr algn="l" rtl="0" eaLnBrk="1" fontAlgn="base" hangingPunct="1">
        <a:spcBef>
          <a:spcPct val="0"/>
        </a:spcBef>
        <a:spcAft>
          <a:spcPct val="0"/>
        </a:spcAft>
        <a:defRPr sz="10000" b="1">
          <a:solidFill>
            <a:schemeClr val="tx2"/>
          </a:solidFill>
          <a:latin typeface="Arial" charset="0"/>
        </a:defRPr>
      </a:lvl4pPr>
      <a:lvl5pPr algn="l" rtl="0" eaLnBrk="1" fontAlgn="base" hangingPunct="1">
        <a:spcBef>
          <a:spcPct val="0"/>
        </a:spcBef>
        <a:spcAft>
          <a:spcPct val="0"/>
        </a:spcAft>
        <a:defRPr sz="10000" b="1">
          <a:solidFill>
            <a:schemeClr val="tx2"/>
          </a:solidFill>
          <a:latin typeface="Arial" charset="0"/>
        </a:defRPr>
      </a:lvl5pPr>
      <a:lvl6pPr marL="1042919" algn="l" rtl="0" eaLnBrk="1" fontAlgn="base" hangingPunct="1">
        <a:spcBef>
          <a:spcPct val="0"/>
        </a:spcBef>
        <a:spcAft>
          <a:spcPct val="0"/>
        </a:spcAft>
        <a:defRPr sz="10000" b="1">
          <a:solidFill>
            <a:schemeClr val="tx2"/>
          </a:solidFill>
          <a:latin typeface="Arial" charset="0"/>
        </a:defRPr>
      </a:lvl6pPr>
      <a:lvl7pPr marL="2085838" algn="l" rtl="0" eaLnBrk="1" fontAlgn="base" hangingPunct="1">
        <a:spcBef>
          <a:spcPct val="0"/>
        </a:spcBef>
        <a:spcAft>
          <a:spcPct val="0"/>
        </a:spcAft>
        <a:defRPr sz="10000" b="1">
          <a:solidFill>
            <a:schemeClr val="tx2"/>
          </a:solidFill>
          <a:latin typeface="Arial" charset="0"/>
        </a:defRPr>
      </a:lvl7pPr>
      <a:lvl8pPr marL="3128757" algn="l" rtl="0" eaLnBrk="1" fontAlgn="base" hangingPunct="1">
        <a:spcBef>
          <a:spcPct val="0"/>
        </a:spcBef>
        <a:spcAft>
          <a:spcPct val="0"/>
        </a:spcAft>
        <a:defRPr sz="10000" b="1">
          <a:solidFill>
            <a:schemeClr val="tx2"/>
          </a:solidFill>
          <a:latin typeface="Arial" charset="0"/>
        </a:defRPr>
      </a:lvl8pPr>
      <a:lvl9pPr marL="4171676" algn="l" rtl="0" eaLnBrk="1" fontAlgn="base" hangingPunct="1">
        <a:spcBef>
          <a:spcPct val="0"/>
        </a:spcBef>
        <a:spcAft>
          <a:spcPct val="0"/>
        </a:spcAft>
        <a:defRPr sz="10000" b="1">
          <a:solidFill>
            <a:schemeClr val="tx2"/>
          </a:solidFill>
          <a:latin typeface="Arial" charset="0"/>
        </a:defRPr>
      </a:lvl9pPr>
    </p:titleStyle>
    <p:bodyStyle>
      <a:lvl1pPr marL="782189" indent="-782189" algn="l" rtl="0" eaLnBrk="1" fontAlgn="base" hangingPunct="1">
        <a:spcBef>
          <a:spcPct val="20000"/>
        </a:spcBef>
        <a:spcAft>
          <a:spcPct val="0"/>
        </a:spcAft>
        <a:buChar char="•"/>
        <a:defRPr sz="7300">
          <a:solidFill>
            <a:schemeClr val="tx1"/>
          </a:solidFill>
          <a:latin typeface="+mn-lt"/>
          <a:ea typeface="+mn-ea"/>
          <a:cs typeface="+mn-cs"/>
        </a:defRPr>
      </a:lvl1pPr>
      <a:lvl2pPr marL="1694743" indent="-651824" algn="l" rtl="0" eaLnBrk="1" fontAlgn="base" hangingPunct="1">
        <a:spcBef>
          <a:spcPct val="20000"/>
        </a:spcBef>
        <a:spcAft>
          <a:spcPct val="0"/>
        </a:spcAft>
        <a:buChar char="–"/>
        <a:defRPr sz="6400">
          <a:solidFill>
            <a:schemeClr val="tx1"/>
          </a:solidFill>
          <a:latin typeface="+mn-lt"/>
        </a:defRPr>
      </a:lvl2pPr>
      <a:lvl3pPr marL="2607297" indent="-521459" algn="l" rtl="0" eaLnBrk="1" fontAlgn="base" hangingPunct="1">
        <a:spcBef>
          <a:spcPct val="20000"/>
        </a:spcBef>
        <a:spcAft>
          <a:spcPct val="0"/>
        </a:spcAft>
        <a:buChar char="•"/>
        <a:defRPr sz="5500">
          <a:solidFill>
            <a:schemeClr val="tx1"/>
          </a:solidFill>
          <a:latin typeface="+mn-lt"/>
        </a:defRPr>
      </a:lvl3pPr>
      <a:lvl4pPr marL="3650216" indent="-521459" algn="l" rtl="0" eaLnBrk="1" fontAlgn="base" hangingPunct="1">
        <a:spcBef>
          <a:spcPct val="20000"/>
        </a:spcBef>
        <a:spcAft>
          <a:spcPct val="0"/>
        </a:spcAft>
        <a:buChar char="–"/>
        <a:defRPr sz="4600">
          <a:solidFill>
            <a:schemeClr val="tx1"/>
          </a:solidFill>
          <a:latin typeface="+mn-lt"/>
        </a:defRPr>
      </a:lvl4pPr>
      <a:lvl5pPr marL="4693135" indent="-521459" algn="l" rtl="0" eaLnBrk="1" fontAlgn="base" hangingPunct="1">
        <a:spcBef>
          <a:spcPct val="20000"/>
        </a:spcBef>
        <a:spcAft>
          <a:spcPct val="0"/>
        </a:spcAft>
        <a:buChar char="»"/>
        <a:defRPr sz="4600">
          <a:solidFill>
            <a:schemeClr val="tx1"/>
          </a:solidFill>
          <a:latin typeface="+mn-lt"/>
        </a:defRPr>
      </a:lvl5pPr>
      <a:lvl6pPr marL="5736054" indent="-521459" algn="l" rtl="0" eaLnBrk="1" fontAlgn="base" hangingPunct="1">
        <a:spcBef>
          <a:spcPct val="20000"/>
        </a:spcBef>
        <a:spcAft>
          <a:spcPct val="0"/>
        </a:spcAft>
        <a:buChar char="»"/>
        <a:defRPr sz="4600">
          <a:solidFill>
            <a:schemeClr val="tx1"/>
          </a:solidFill>
          <a:latin typeface="+mn-lt"/>
        </a:defRPr>
      </a:lvl6pPr>
      <a:lvl7pPr marL="6778973" indent="-521459" algn="l" rtl="0" eaLnBrk="1" fontAlgn="base" hangingPunct="1">
        <a:spcBef>
          <a:spcPct val="20000"/>
        </a:spcBef>
        <a:spcAft>
          <a:spcPct val="0"/>
        </a:spcAft>
        <a:buChar char="»"/>
        <a:defRPr sz="4600">
          <a:solidFill>
            <a:schemeClr val="tx1"/>
          </a:solidFill>
          <a:latin typeface="+mn-lt"/>
        </a:defRPr>
      </a:lvl7pPr>
      <a:lvl8pPr marL="7821892" indent="-521459" algn="l" rtl="0" eaLnBrk="1" fontAlgn="base" hangingPunct="1">
        <a:spcBef>
          <a:spcPct val="20000"/>
        </a:spcBef>
        <a:spcAft>
          <a:spcPct val="0"/>
        </a:spcAft>
        <a:buChar char="»"/>
        <a:defRPr sz="4600">
          <a:solidFill>
            <a:schemeClr val="tx1"/>
          </a:solidFill>
          <a:latin typeface="+mn-lt"/>
        </a:defRPr>
      </a:lvl8pPr>
      <a:lvl9pPr marL="8864811" indent="-521459" algn="l" rtl="0" eaLnBrk="1" fontAlgn="base" hangingPunct="1">
        <a:spcBef>
          <a:spcPct val="20000"/>
        </a:spcBef>
        <a:spcAft>
          <a:spcPct val="0"/>
        </a:spcAft>
        <a:buChar char="»"/>
        <a:defRPr sz="4600">
          <a:solidFill>
            <a:schemeClr val="tx1"/>
          </a:solidFill>
          <a:latin typeface="+mn-lt"/>
        </a:defRPr>
      </a:lvl9pPr>
    </p:bodyStyle>
    <p:otherStyle>
      <a:defPPr>
        <a:defRPr lang="nl-BE"/>
      </a:defPPr>
      <a:lvl1pPr marL="0" algn="l" defTabSz="2085838" rtl="0" eaLnBrk="1" latinLnBrk="0" hangingPunct="1">
        <a:defRPr sz="4100" kern="1200">
          <a:solidFill>
            <a:schemeClr val="tx1"/>
          </a:solidFill>
          <a:latin typeface="+mn-lt"/>
          <a:ea typeface="+mn-ea"/>
          <a:cs typeface="+mn-cs"/>
        </a:defRPr>
      </a:lvl1pPr>
      <a:lvl2pPr marL="1042919" algn="l" defTabSz="2085838" rtl="0" eaLnBrk="1" latinLnBrk="0" hangingPunct="1">
        <a:defRPr sz="4100" kern="1200">
          <a:solidFill>
            <a:schemeClr val="tx1"/>
          </a:solidFill>
          <a:latin typeface="+mn-lt"/>
          <a:ea typeface="+mn-ea"/>
          <a:cs typeface="+mn-cs"/>
        </a:defRPr>
      </a:lvl2pPr>
      <a:lvl3pPr marL="2085838" algn="l" defTabSz="2085838" rtl="0" eaLnBrk="1" latinLnBrk="0" hangingPunct="1">
        <a:defRPr sz="4100" kern="1200">
          <a:solidFill>
            <a:schemeClr val="tx1"/>
          </a:solidFill>
          <a:latin typeface="+mn-lt"/>
          <a:ea typeface="+mn-ea"/>
          <a:cs typeface="+mn-cs"/>
        </a:defRPr>
      </a:lvl3pPr>
      <a:lvl4pPr marL="3128757" algn="l" defTabSz="2085838" rtl="0" eaLnBrk="1" latinLnBrk="0" hangingPunct="1">
        <a:defRPr sz="4100" kern="1200">
          <a:solidFill>
            <a:schemeClr val="tx1"/>
          </a:solidFill>
          <a:latin typeface="+mn-lt"/>
          <a:ea typeface="+mn-ea"/>
          <a:cs typeface="+mn-cs"/>
        </a:defRPr>
      </a:lvl4pPr>
      <a:lvl5pPr marL="4171676" algn="l" defTabSz="2085838" rtl="0" eaLnBrk="1" latinLnBrk="0" hangingPunct="1">
        <a:defRPr sz="4100" kern="1200">
          <a:solidFill>
            <a:schemeClr val="tx1"/>
          </a:solidFill>
          <a:latin typeface="+mn-lt"/>
          <a:ea typeface="+mn-ea"/>
          <a:cs typeface="+mn-cs"/>
        </a:defRPr>
      </a:lvl5pPr>
      <a:lvl6pPr marL="5214595" algn="l" defTabSz="2085838" rtl="0" eaLnBrk="1" latinLnBrk="0" hangingPunct="1">
        <a:defRPr sz="4100" kern="1200">
          <a:solidFill>
            <a:schemeClr val="tx1"/>
          </a:solidFill>
          <a:latin typeface="+mn-lt"/>
          <a:ea typeface="+mn-ea"/>
          <a:cs typeface="+mn-cs"/>
        </a:defRPr>
      </a:lvl6pPr>
      <a:lvl7pPr marL="6257514" algn="l" defTabSz="2085838" rtl="0" eaLnBrk="1" latinLnBrk="0" hangingPunct="1">
        <a:defRPr sz="4100" kern="1200">
          <a:solidFill>
            <a:schemeClr val="tx1"/>
          </a:solidFill>
          <a:latin typeface="+mn-lt"/>
          <a:ea typeface="+mn-ea"/>
          <a:cs typeface="+mn-cs"/>
        </a:defRPr>
      </a:lvl7pPr>
      <a:lvl8pPr marL="7300432" algn="l" defTabSz="2085838" rtl="0" eaLnBrk="1" latinLnBrk="0" hangingPunct="1">
        <a:defRPr sz="4100" kern="1200">
          <a:solidFill>
            <a:schemeClr val="tx1"/>
          </a:solidFill>
          <a:latin typeface="+mn-lt"/>
          <a:ea typeface="+mn-ea"/>
          <a:cs typeface="+mn-cs"/>
        </a:defRPr>
      </a:lvl8pPr>
      <a:lvl9pPr marL="8343351" algn="l" defTabSz="2085838" rtl="0" eaLnBrk="1" latinLnBrk="0" hangingPunct="1">
        <a:defRPr sz="4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069975" y="604838"/>
            <a:ext cx="19245263" cy="252095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1069975" y="3527425"/>
            <a:ext cx="19245263" cy="9979025"/>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1069975" y="14012863"/>
            <a:ext cx="4989513" cy="804862"/>
          </a:xfrm>
          <a:prstGeom prst="rect">
            <a:avLst/>
          </a:prstGeom>
        </p:spPr>
        <p:txBody>
          <a:bodyPr vert="horz" lIns="91440" tIns="45720" rIns="91440" bIns="45720" rtlCol="0" anchor="ctr"/>
          <a:lstStyle>
            <a:lvl1pPr algn="l">
              <a:defRPr sz="1200">
                <a:solidFill>
                  <a:schemeClr val="tx1">
                    <a:tint val="75000"/>
                  </a:schemeClr>
                </a:solidFill>
              </a:defRPr>
            </a:lvl1pPr>
          </a:lstStyle>
          <a:p>
            <a:fld id="{20E247F2-8C3C-4C65-8ECB-033F3DA6FE44}" type="datetimeFigureOut">
              <a:rPr lang="nl-BE" smtClean="0"/>
              <a:pPr/>
              <a:t>8/07/2009</a:t>
            </a:fld>
            <a:endParaRPr lang="nl-BE"/>
          </a:p>
        </p:txBody>
      </p:sp>
      <p:sp>
        <p:nvSpPr>
          <p:cNvPr id="5" name="Tijdelijke aanduiding voor voettekst 4"/>
          <p:cNvSpPr>
            <a:spLocks noGrp="1"/>
          </p:cNvSpPr>
          <p:nvPr>
            <p:ph type="ftr" sz="quarter" idx="3"/>
          </p:nvPr>
        </p:nvSpPr>
        <p:spPr>
          <a:xfrm>
            <a:off x="7305675" y="14012863"/>
            <a:ext cx="6772275" cy="804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15325725" y="14012863"/>
            <a:ext cx="4989513" cy="804862"/>
          </a:xfrm>
          <a:prstGeom prst="rect">
            <a:avLst/>
          </a:prstGeom>
        </p:spPr>
        <p:txBody>
          <a:bodyPr vert="horz" lIns="91440" tIns="45720" rIns="91440" bIns="45720" rtlCol="0" anchor="ctr"/>
          <a:lstStyle>
            <a:lvl1pPr algn="r">
              <a:defRPr sz="1200">
                <a:solidFill>
                  <a:schemeClr val="tx1">
                    <a:tint val="75000"/>
                  </a:schemeClr>
                </a:solidFill>
              </a:defRPr>
            </a:lvl1pPr>
          </a:lstStyle>
          <a:p>
            <a:fld id="{6B05E91E-B728-46B3-8EE5-B2F4F8478CD5}"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black">
          <a:xfrm>
            <a:off x="534590" y="4343315"/>
            <a:ext cx="19245263" cy="3240861"/>
          </a:xfrm>
          <a:effectLst>
            <a:outerShdw dist="35921" dir="2700000" algn="ctr" rotWithShape="0">
              <a:srgbClr val="FFFFFF"/>
            </a:outerShdw>
          </a:effectLst>
        </p:spPr>
        <p:txBody>
          <a:bodyPr/>
          <a:lstStyle/>
          <a:p>
            <a:pPr eaLnBrk="1" hangingPunct="1"/>
            <a:r>
              <a:rPr lang="en-US" sz="5700" dirty="0" smtClean="0">
                <a:solidFill>
                  <a:srgbClr val="000000"/>
                </a:solidFill>
              </a:rPr>
              <a:t>Data Warehousing</a:t>
            </a:r>
            <a:r>
              <a:rPr lang="en-US" dirty="0" smtClean="0">
                <a:solidFill>
                  <a:srgbClr val="000000"/>
                </a:solidFill>
              </a:rPr>
              <a:t/>
            </a:r>
            <a:br>
              <a:rPr lang="en-US" dirty="0" smtClean="0">
                <a:solidFill>
                  <a:srgbClr val="000000"/>
                </a:solidFill>
              </a:rPr>
            </a:br>
            <a:r>
              <a:rPr lang="en-US" dirty="0" smtClean="0"/>
              <a:t>Business Intelligence</a:t>
            </a:r>
          </a:p>
        </p:txBody>
      </p:sp>
      <p:sp>
        <p:nvSpPr>
          <p:cNvPr id="3075" name="Rectangle 3"/>
          <p:cNvSpPr>
            <a:spLocks noGrp="1" noChangeArrowheads="1"/>
          </p:cNvSpPr>
          <p:nvPr>
            <p:ph type="subTitle" idx="1"/>
          </p:nvPr>
        </p:nvSpPr>
        <p:spPr/>
        <p:txBody>
          <a:bodyPr/>
          <a:lstStyle/>
          <a:p>
            <a:pPr eaLnBrk="1" hangingPunct="1"/>
            <a:r>
              <a:rPr lang="en-US" dirty="0" smtClean="0"/>
              <a:t>Erwin </a:t>
            </a:r>
            <a:r>
              <a:rPr lang="en-US" dirty="0" err="1" smtClean="0"/>
              <a:t>Moeyaert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26"/>
          <p:cNvGrpSpPr/>
          <p:nvPr/>
        </p:nvGrpSpPr>
        <p:grpSpPr>
          <a:xfrm>
            <a:off x="1190558" y="3059081"/>
            <a:ext cx="7729289" cy="10072758"/>
            <a:chOff x="1190558" y="3059081"/>
            <a:chExt cx="7729289" cy="10072758"/>
          </a:xfrm>
        </p:grpSpPr>
        <p:sp>
          <p:nvSpPr>
            <p:cNvPr id="57359"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7360"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4099"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Dimensional Data Model </a:t>
              </a:r>
              <a:endParaRPr lang="nl-BE" b="1" cap="small" dirty="0">
                <a:effectLst>
                  <a:outerShdw blurRad="38100" dist="38100" dir="2700000" algn="tl">
                    <a:srgbClr val="000000">
                      <a:alpha val="43137"/>
                    </a:srgbClr>
                  </a:outerShdw>
                </a:effectLst>
              </a:endParaRPr>
            </a:p>
          </p:txBody>
        </p:sp>
      </p:grpSp>
      <p:grpSp>
        <p:nvGrpSpPr>
          <p:cNvPr id="3" name="Groep 62"/>
          <p:cNvGrpSpPr/>
          <p:nvPr/>
        </p:nvGrpSpPr>
        <p:grpSpPr>
          <a:xfrm>
            <a:off x="976244" y="3469143"/>
            <a:ext cx="19850168" cy="10888722"/>
            <a:chOff x="976244" y="3469143"/>
            <a:chExt cx="19850168" cy="10888722"/>
          </a:xfrm>
        </p:grpSpPr>
        <p:sp>
          <p:nvSpPr>
            <p:cNvPr id="57361"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3600" b="1" dirty="0" smtClean="0"/>
                <a:t>In General</a:t>
              </a:r>
              <a:endParaRPr lang="en-US" sz="3600" b="1" dirty="0">
                <a:solidFill>
                  <a:srgbClr val="F8F8F8"/>
                </a:solidFill>
              </a:endParaRPr>
            </a:p>
          </p:txBody>
        </p:sp>
        <p:grpSp>
          <p:nvGrpSpPr>
            <p:cNvPr id="4" name="Groep 61"/>
            <p:cNvGrpSpPr/>
            <p:nvPr/>
          </p:nvGrpSpPr>
          <p:grpSpPr>
            <a:xfrm>
              <a:off x="9980612" y="3469143"/>
              <a:ext cx="10845800" cy="10888722"/>
              <a:chOff x="9980612" y="3469143"/>
              <a:chExt cx="10845800" cy="10888722"/>
            </a:xfrm>
          </p:grpSpPr>
          <p:sp>
            <p:nvSpPr>
              <p:cNvPr id="43" name="Rechthoek 42"/>
              <p:cNvSpPr/>
              <p:nvPr/>
            </p:nvSpPr>
            <p:spPr>
              <a:xfrm>
                <a:off x="10008723" y="3469143"/>
                <a:ext cx="10804847"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nchor="ct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Dimensions are data that qualify or describe enterprise entities involved in a Fact</a:t>
                </a:r>
                <a:endParaRPr lang="nl-BE"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8" name="Rechthoek 47"/>
              <p:cNvSpPr/>
              <p:nvPr/>
            </p:nvSpPr>
            <p:spPr>
              <a:xfrm>
                <a:off x="10008723" y="10202881"/>
                <a:ext cx="10817689" cy="4154984"/>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nchor="ct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Fact table joins to the surrounding Dimension tables using Primary Key/Foreign Key relations.</a:t>
                </a: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a Fact row joins to multiple Dimension rows for a Primary Key/Foreign Key relation, the Fact rows returned by a query will multiply by a factor equaling the number of Dimension rows in the Primary Key/Foreign Key relation.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a Fact row joins to zero Dimension rows for a Primary Key/Foreign Key relation, a query will return no rows, which include that Primary Key/Foreign Key relation.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endParaRPr lang="nl-BE"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1" name="Rechthoek 50"/>
              <p:cNvSpPr/>
              <p:nvPr/>
            </p:nvSpPr>
            <p:spPr>
              <a:xfrm>
                <a:off x="10008723" y="4728838"/>
                <a:ext cx="10787138"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anchor="ct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dimension might include entity attributes </a:t>
                </a:r>
                <a:r>
                  <a:rPr lang="en-US" sz="32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usefull</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in the link with facts</a:t>
                </a:r>
                <a:endParaRPr lang="nl-BE"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8" name="Rechthoek 57"/>
              <p:cNvSpPr/>
              <p:nvPr/>
            </p:nvSpPr>
            <p:spPr>
              <a:xfrm>
                <a:off x="9980612" y="5988532"/>
                <a:ext cx="10787138" cy="4031873"/>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nchor="ct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Fact table incorporates the entities that were identified in the LD Model</a:t>
                </a:r>
                <a:endParaRPr lang="en-US" sz="3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Time: An event happens at a moment in time</a:t>
                </a:r>
                <a:endPar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Place: An event happens in a place or space</a:t>
                </a:r>
                <a:endPar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Person: People are usually involved in events</a:t>
                </a:r>
                <a:endPar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Thing: Events are often focused on or around an object</a:t>
                </a:r>
                <a:endPar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Equipment: Participants in an event often use a tool or equipment</a:t>
                </a:r>
                <a:endPar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 The action that was performed</a:t>
                </a:r>
                <a:r>
                  <a:rPr lang="nl-BE"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lvl="2">
                  <a:buFont typeface="Arial" pitchFamily="34" charset="0"/>
                  <a:buChar char="•"/>
                </a:pPr>
                <a:r>
                  <a:rPr lang="en-US"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Why: Sometimes, but not always, a reason for the action is provided</a:t>
                </a:r>
                <a:endParaRPr lang="nl-BE"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sp>
        <p:nvSpPr>
          <p:cNvPr id="57348" name="Rectangle 4"/>
          <p:cNvSpPr>
            <a:spLocks noGrp="1" noChangeArrowheads="1"/>
          </p:cNvSpPr>
          <p:nvPr>
            <p:ph type="title"/>
          </p:nvPr>
        </p:nvSpPr>
        <p:spPr>
          <a:xfrm>
            <a:off x="2156926" y="717470"/>
            <a:ext cx="18157518" cy="2043912"/>
          </a:xfrm>
        </p:spPr>
        <p:txBody>
          <a:bodyPr/>
          <a:lstStyle/>
          <a:p>
            <a:pPr>
              <a:defRPr/>
            </a:pPr>
            <a:r>
              <a:rPr lang="en-US" sz="9600" dirty="0" smtClean="0"/>
              <a:t>Physical Data Model</a:t>
            </a:r>
            <a:endParaRPr lang="en-US" dirty="0" smtClean="0">
              <a:solidFill>
                <a:schemeClr val="accent1"/>
              </a:solidFill>
            </a:endParaRPr>
          </a:p>
        </p:txBody>
      </p:sp>
      <p:grpSp>
        <p:nvGrpSpPr>
          <p:cNvPr id="5" name="Groep 73"/>
          <p:cNvGrpSpPr/>
          <p:nvPr/>
        </p:nvGrpSpPr>
        <p:grpSpPr>
          <a:xfrm>
            <a:off x="976244" y="2492375"/>
            <a:ext cx="20116868" cy="12223750"/>
            <a:chOff x="976244" y="2492375"/>
            <a:chExt cx="20116868" cy="12223750"/>
          </a:xfrm>
        </p:grpSpPr>
        <p:sp>
          <p:nvSpPr>
            <p:cNvPr id="57362"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Join Strategies </a:t>
              </a:r>
              <a:endParaRPr lang="nl-BE" sz="3600" b="1" cap="small" dirty="0"/>
            </a:p>
          </p:txBody>
        </p:sp>
        <p:grpSp>
          <p:nvGrpSpPr>
            <p:cNvPr id="6" name="Groep 72"/>
            <p:cNvGrpSpPr/>
            <p:nvPr/>
          </p:nvGrpSpPr>
          <p:grpSpPr>
            <a:xfrm>
              <a:off x="9980612" y="2492375"/>
              <a:ext cx="11112500" cy="12223750"/>
              <a:chOff x="9980612" y="2492375"/>
              <a:chExt cx="11112500" cy="12223750"/>
            </a:xfrm>
          </p:grpSpPr>
          <p:sp>
            <p:nvSpPr>
              <p:cNvPr id="64" name="Rechthoek 63"/>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sp>
            <p:nvSpPr>
              <p:cNvPr id="65" name="Rechthoek 64"/>
              <p:cNvSpPr/>
              <p:nvPr/>
            </p:nvSpPr>
            <p:spPr>
              <a:xfrm>
                <a:off x="10425113" y="2714625"/>
                <a:ext cx="10445750" cy="954107"/>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Primary Foreign Key joins between Fact and Dimension by </a:t>
                </a:r>
              </a:p>
              <a:p>
                <a:pPr algn="ct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Native , Surrogate and Surrogate Key Version</a:t>
                </a:r>
                <a:endParaRPr lang="nl-NL"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6" name="Rechthoek 65"/>
              <p:cNvSpPr/>
              <p:nvPr/>
            </p:nvSpPr>
            <p:spPr>
              <a:xfrm>
                <a:off x="10380663" y="3825875"/>
                <a:ext cx="10490200" cy="2677656"/>
              </a:xfrm>
              <a:prstGeom prst="rect">
                <a:avLst/>
              </a:prstGeom>
            </p:spPr>
            <p:style>
              <a:lnRef idx="1">
                <a:schemeClr val="accent3"/>
              </a:lnRef>
              <a:fillRef idx="3">
                <a:schemeClr val="accent3"/>
              </a:fillRef>
              <a:effectRef idx="2">
                <a:schemeClr val="accent3"/>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Source Native Key—The simplest method</a:t>
                </a: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Fact can join with Dimension using the Source Native Key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Works well when the uniqueness of the keys is guaranteed by only one source system. A lot of people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kwow</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this keys!</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dimension data from multiple source systems, the Source Native Key method fails</a:t>
                </a:r>
                <a:endParaRPr lang="nl-BE"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0" name="Rechthoek 69"/>
              <p:cNvSpPr/>
              <p:nvPr/>
            </p:nvSpPr>
            <p:spPr>
              <a:xfrm>
                <a:off x="10425113" y="6715125"/>
                <a:ext cx="10401299" cy="3908762"/>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Surrogate Key is a key generated by and for a data warehouse.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When dimension extracts data from disparate source systems, the disparate Source Native Keys must be integrated into a single set of keys.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Surrogate Keys are used to combine and conform entity keys that are not coordinated in the enterprise.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If so, the Fact table can join the Dimension table using the generated Surrogate Key. This approach requires the Dimension table have only one row for each Surrogate Key</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2" name="Rechthoek 71"/>
              <p:cNvSpPr/>
              <p:nvPr/>
            </p:nvSpPr>
            <p:spPr>
              <a:xfrm>
                <a:off x="10425113" y="11026775"/>
                <a:ext cx="10356849" cy="2308324"/>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Surrogate Version Key is a second sequential key, which distinguishes the individual instances of an entity.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When 1 dimension Surrogate Key has several instances ( ex: customer before moving and afterwards ) .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used if we need a history of a dimension called slowly changing dimensions</a:t>
                </a:r>
                <a:endParaRPr lang="nl-BE"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grpSp>
        <p:nvGrpSpPr>
          <p:cNvPr id="7" name="Groep 29"/>
          <p:cNvGrpSpPr/>
          <p:nvPr/>
        </p:nvGrpSpPr>
        <p:grpSpPr>
          <a:xfrm>
            <a:off x="976244" y="2447925"/>
            <a:ext cx="20116868" cy="12268200"/>
            <a:chOff x="976244" y="2447925"/>
            <a:chExt cx="20116868" cy="12268200"/>
          </a:xfrm>
        </p:grpSpPr>
        <p:grpSp>
          <p:nvGrpSpPr>
            <p:cNvPr id="8" name="Groep 77"/>
            <p:cNvGrpSpPr/>
            <p:nvPr/>
          </p:nvGrpSpPr>
          <p:grpSpPr>
            <a:xfrm>
              <a:off x="976244" y="2447925"/>
              <a:ext cx="20116868" cy="12268200"/>
              <a:chOff x="976244" y="2447925"/>
              <a:chExt cx="20116868" cy="12268200"/>
            </a:xfrm>
          </p:grpSpPr>
          <p:sp>
            <p:nvSpPr>
              <p:cNvPr id="57363"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smtClean="0"/>
                  <a:t>Conformed Dimensions </a:t>
                </a:r>
                <a:endParaRPr lang="nl-BE" sz="3600" b="1" cap="small" dirty="0" smtClean="0"/>
              </a:p>
              <a:p>
                <a:pPr algn="ctr">
                  <a:defRPr/>
                </a:pPr>
                <a:endParaRPr lang="en-US" sz="2800" b="1" dirty="0">
                  <a:solidFill>
                    <a:srgbClr val="F8F8F8"/>
                  </a:solidFill>
                </a:endParaRPr>
              </a:p>
            </p:txBody>
          </p:sp>
          <p:sp>
            <p:nvSpPr>
              <p:cNvPr id="76" name="Rechthoek 75"/>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77" name="Rechthoek 76"/>
            <p:cNvSpPr/>
            <p:nvPr/>
          </p:nvSpPr>
          <p:spPr>
            <a:xfrm>
              <a:off x="10158412" y="3070225"/>
              <a:ext cx="10815270" cy="957185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Dimensional Data Modeling focuses on the business activities of an enterprise. Each Fact table captures instances of a specific business event. That business event can be a retail sales transaction, consulting contract negotiation, or completion of a manufacturing assembly. An enterprise has many such business events. Fact tables alone are designed to capture all business events. </a:t>
              </a:r>
            </a:p>
            <a:p>
              <a:endParaRPr lang="nl-BE"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Ideally, all business events in an enterprise will be able to share the same dimension tables. As an example, an</a:t>
              </a:r>
            </a:p>
            <a:p>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enterprise that manufactures and sells a product. This Dimensional Data Model has a Fact table for each of these business events: Manufacture and Sales. In this example, both Fact tables can share the Product, Place, and Date Dimension tables. </a:t>
              </a:r>
            </a:p>
            <a:p>
              <a:endPar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shared tables are called Conformed Dimensions. The Manufacture Fact table is not able to share the Store table because the manufacturing plant is not a store. </a:t>
              </a:r>
            </a:p>
            <a:p>
              <a:endPar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Physically 2 or more tables with the same dimension key can be used to avoid overload of attributes</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9" name="Groep 38"/>
          <p:cNvGrpSpPr/>
          <p:nvPr/>
        </p:nvGrpSpPr>
        <p:grpSpPr>
          <a:xfrm>
            <a:off x="976244" y="2447925"/>
            <a:ext cx="20116868" cy="12312650"/>
            <a:chOff x="976244" y="2447925"/>
            <a:chExt cx="20116868" cy="12312650"/>
          </a:xfrm>
        </p:grpSpPr>
        <p:grpSp>
          <p:nvGrpSpPr>
            <p:cNvPr id="10" name="Groep 32"/>
            <p:cNvGrpSpPr/>
            <p:nvPr/>
          </p:nvGrpSpPr>
          <p:grpSpPr>
            <a:xfrm>
              <a:off x="976244" y="2447925"/>
              <a:ext cx="20116868" cy="12312650"/>
              <a:chOff x="976244" y="2447925"/>
              <a:chExt cx="20116868" cy="12312650"/>
            </a:xfrm>
          </p:grpSpPr>
          <p:sp>
            <p:nvSpPr>
              <p:cNvPr id="22"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smtClean="0"/>
                  <a:t>Junk Dimensions </a:t>
                </a:r>
                <a:endParaRPr lang="nl-BE" sz="3600" b="1" cap="small" dirty="0" smtClean="0"/>
              </a:p>
              <a:p>
                <a:pPr algn="ctr">
                  <a:defRPr/>
                </a:pPr>
                <a:endParaRPr lang="en-US" sz="2800" b="1" dirty="0">
                  <a:solidFill>
                    <a:srgbClr val="F8F8F8"/>
                  </a:solidFill>
                </a:endParaRPr>
              </a:p>
            </p:txBody>
          </p:sp>
          <p:sp>
            <p:nvSpPr>
              <p:cNvPr id="31" name="Rechthoek 30"/>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38" name="Rechthoek 37"/>
            <p:cNvSpPr/>
            <p:nvPr/>
          </p:nvSpPr>
          <p:spPr>
            <a:xfrm>
              <a:off x="10425112" y="3025775"/>
              <a:ext cx="10134600" cy="698652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Every enterprise has its odds and ends data. These are the data that have no hierarchy, specific meaning, and probably no look-up reference data to provide a description or translation. </a:t>
              </a: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Ex. Vendor item numbers – customer references</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Junk Dimension captures the odds and ends data of an enterprise, while making no attempt to apply a hierarchy or categorization scheme.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method to create a Junk Dimension is simple. Collect all such odds and ends data into a single Dimension table. Derive all permutations of the data values.</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pply</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Surrogate Key value from the Junk Dimension row that matches the permutation of junk data to each Fact row.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1" name="Groep 52"/>
          <p:cNvGrpSpPr/>
          <p:nvPr/>
        </p:nvGrpSpPr>
        <p:grpSpPr>
          <a:xfrm>
            <a:off x="957262" y="2447925"/>
            <a:ext cx="20135850" cy="12268200"/>
            <a:chOff x="0" y="6937375"/>
            <a:chExt cx="20135850" cy="12268200"/>
          </a:xfrm>
        </p:grpSpPr>
        <p:grpSp>
          <p:nvGrpSpPr>
            <p:cNvPr id="12" name="Groep 36"/>
            <p:cNvGrpSpPr/>
            <p:nvPr/>
          </p:nvGrpSpPr>
          <p:grpSpPr>
            <a:xfrm>
              <a:off x="0" y="6937375"/>
              <a:ext cx="20135850" cy="12268200"/>
              <a:chOff x="976244" y="2447925"/>
              <a:chExt cx="20072418" cy="12268200"/>
            </a:xfrm>
          </p:grpSpPr>
          <p:sp>
            <p:nvSpPr>
              <p:cNvPr id="23"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en-US" sz="3600" b="1" dirty="0">
                    <a:solidFill>
                      <a:srgbClr val="F8F8F8"/>
                    </a:solidFill>
                  </a:rPr>
                  <a:t> </a:t>
                </a:r>
                <a:r>
                  <a:rPr lang="en-US" sz="3600" b="1" cap="small" dirty="0" smtClean="0"/>
                  <a:t>Different Grains </a:t>
                </a:r>
                <a:endParaRPr lang="nl-BE" sz="3600" b="1" cap="small" dirty="0"/>
              </a:p>
            </p:txBody>
          </p:sp>
          <p:sp>
            <p:nvSpPr>
              <p:cNvPr id="34" name="Rechthoek 33"/>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2" name="Tekstvak 51"/>
            <p:cNvSpPr txBox="1"/>
            <p:nvPr/>
          </p:nvSpPr>
          <p:spPr>
            <a:xfrm>
              <a:off x="9358312" y="7470775"/>
              <a:ext cx="10336212" cy="317009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bane of Dimensional Data Modeling is differing grains. </a:t>
              </a:r>
            </a:p>
            <a:p>
              <a:pPr algn="ct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occurs when grain of a Fact table does not match the grain of an existing Dimension table.</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goal is to share Dimension tables as much as possible</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Create a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Bridge or Helper Table can complete the join. </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3" name="Groep 48"/>
          <p:cNvGrpSpPr/>
          <p:nvPr/>
        </p:nvGrpSpPr>
        <p:grpSpPr>
          <a:xfrm>
            <a:off x="912812" y="2492375"/>
            <a:ext cx="20470813" cy="12312650"/>
            <a:chOff x="-1265237" y="2806700"/>
            <a:chExt cx="20551197" cy="12312650"/>
          </a:xfrm>
        </p:grpSpPr>
        <p:grpSp>
          <p:nvGrpSpPr>
            <p:cNvPr id="14" name="Groep 41"/>
            <p:cNvGrpSpPr/>
            <p:nvPr/>
          </p:nvGrpSpPr>
          <p:grpSpPr>
            <a:xfrm>
              <a:off x="-1265237" y="2806700"/>
              <a:ext cx="20551197" cy="12312650"/>
              <a:chOff x="976245" y="2447925"/>
              <a:chExt cx="20551197" cy="12312650"/>
            </a:xfrm>
          </p:grpSpPr>
          <p:sp>
            <p:nvSpPr>
              <p:cNvPr id="24" name="AutoShape 19"/>
              <p:cNvSpPr>
                <a:spLocks noChangeArrowheads="1"/>
              </p:cNvSpPr>
              <p:nvPr/>
            </p:nvSpPr>
            <p:spPr bwMode="gray">
              <a:xfrm>
                <a:off x="976245" y="10226675"/>
                <a:ext cx="8331047"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err="1" smtClean="0"/>
                  <a:t>Factless</a:t>
                </a:r>
                <a:r>
                  <a:rPr lang="en-US" sz="3600" b="1" cap="small" dirty="0" smtClean="0"/>
                  <a:t> Fact </a:t>
                </a:r>
                <a:endParaRPr lang="nl-BE" sz="3600" b="1" cap="small" dirty="0" smtClean="0"/>
              </a:p>
              <a:p>
                <a:pPr algn="ctr">
                  <a:defRPr/>
                </a:pPr>
                <a:endParaRPr lang="en-US" sz="3600" b="1" dirty="0">
                  <a:solidFill>
                    <a:srgbClr val="F8F8F8"/>
                  </a:solidFill>
                </a:endParaRPr>
              </a:p>
            </p:txBody>
          </p:sp>
          <p:sp>
            <p:nvSpPr>
              <p:cNvPr id="40" name="Rechthoek 39"/>
              <p:cNvSpPr/>
              <p:nvPr/>
            </p:nvSpPr>
            <p:spPr bwMode="auto">
              <a:xfrm>
                <a:off x="10074902" y="2447925"/>
                <a:ext cx="1145254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7" name="Tekstvak 46"/>
            <p:cNvSpPr txBox="1"/>
            <p:nvPr/>
          </p:nvSpPr>
          <p:spPr>
            <a:xfrm>
              <a:off x="8069263" y="3692525"/>
              <a:ext cx="10899829" cy="674030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business event may not necessarily transact dollars, move units of product, or return any sort of arithmetic measurement. Business events such as these are known as </a:t>
              </a:r>
              <a:r>
                <a:rPr lang="en-US" sz="32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Factless</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Facts.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Factless</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Facts do not really lack a fact, rather, they lack a measurement.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Business events without a measurement include: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airplane lands</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store opens (and closes) its doors</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truck arrives at a warehouse</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For Facts such as these, a Fact table contains only the Foreign Keys of the entities involved in the business event.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Factless</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Fact table is allowed to exist with only Dimension foreign keys and no measurement</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5" name="Groep 45"/>
          <p:cNvGrpSpPr/>
          <p:nvPr/>
        </p:nvGrpSpPr>
        <p:grpSpPr>
          <a:xfrm>
            <a:off x="976244" y="2403475"/>
            <a:ext cx="20116868" cy="12357100"/>
            <a:chOff x="976244" y="2403475"/>
            <a:chExt cx="20116868" cy="12357100"/>
          </a:xfrm>
        </p:grpSpPr>
        <p:sp>
          <p:nvSpPr>
            <p:cNvPr id="25"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smtClean="0"/>
                <a:t>Snowflake Schema </a:t>
              </a:r>
              <a:endParaRPr lang="nl-BE" sz="3600" b="1" cap="small" dirty="0" smtClean="0"/>
            </a:p>
            <a:p>
              <a:pPr algn="ctr">
                <a:defRPr/>
              </a:pPr>
              <a:endParaRPr lang="en-US" sz="2800" b="1" dirty="0">
                <a:solidFill>
                  <a:srgbClr val="F8F8F8"/>
                </a:solidFill>
              </a:endParaRPr>
            </a:p>
          </p:txBody>
        </p:sp>
        <p:sp>
          <p:nvSpPr>
            <p:cNvPr id="44" name="Rechthoek 43"/>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45" name="Rechthoek 44"/>
            <p:cNvSpPr/>
            <p:nvPr/>
          </p:nvSpPr>
          <p:spPr>
            <a:xfrm>
              <a:off x="10069512" y="2759075"/>
              <a:ext cx="10890250" cy="747897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Sometimes a Dimension, or part of a Dimension, is too complex or volatile to work well in a single Dimension row. </a:t>
              </a:r>
            </a:p>
            <a:p>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In such situations, part of the Dimension is normalized out of the Dimension yielding a Dimension of a Dimension, or a </a:t>
              </a:r>
              <a:r>
                <a:rPr lang="en-US" sz="32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Subdimension</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lvl="1"/>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Splitting a Dimension in a Star Schema yields a Snowflake Schema. After enough Dimensions have been split, the schema begins to resemble a snowflake. </a:t>
              </a:r>
            </a:p>
            <a:p>
              <a:pPr lvl="1"/>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Snowflake Schema is created by normalizing Dimension tables. </a:t>
              </a:r>
              <a:endParaRPr lang="nl-BE"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7213" y="717470"/>
            <a:ext cx="19757232" cy="2043912"/>
          </a:xfrm>
        </p:spPr>
        <p:txBody>
          <a:bodyPr/>
          <a:lstStyle/>
          <a:p>
            <a:r>
              <a:rPr lang="nl-BE" dirty="0" smtClean="0"/>
              <a:t>Data </a:t>
            </a:r>
            <a:r>
              <a:rPr lang="nl-BE" dirty="0" err="1" smtClean="0"/>
              <a:t>Architecture</a:t>
            </a:r>
            <a:endParaRPr lang="nl-BE" dirty="0"/>
          </a:p>
        </p:txBody>
      </p:sp>
      <p:sp>
        <p:nvSpPr>
          <p:cNvPr id="4" name="Tekstvak 3"/>
          <p:cNvSpPr txBox="1"/>
          <p:nvPr/>
        </p:nvSpPr>
        <p:spPr>
          <a:xfrm>
            <a:off x="557212" y="2803525"/>
            <a:ext cx="20180300" cy="35394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Model is only half of a Database Design. Data Architecture is the other half. </a:t>
            </a:r>
          </a:p>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warehouse can consist of multiple databases, RDBMS platforms, and data models. </a:t>
            </a:r>
          </a:p>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Architecture completes the Database Design by defining the permutations of</a:t>
            </a:r>
          </a:p>
          <a:p>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RDBMS Platform: What kind of machine?</a:t>
            </a:r>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RDBMS: What kind of relational software? </a:t>
            </a:r>
          </a:p>
          <a:p>
            <a:pPr lvl="1">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Data Model: What kind of data structure and organization</a:t>
            </a:r>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Tekstvak 5"/>
          <p:cNvSpPr txBox="1"/>
          <p:nvPr/>
        </p:nvSpPr>
        <p:spPr>
          <a:xfrm>
            <a:off x="601662" y="6848475"/>
            <a:ext cx="20118209" cy="138499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comprises the entire data warehouse. For most enterprises, the available options are quite numerous. </a:t>
            </a: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No option is innately right or wrong. Every data warehouse designer must choose among the available options based on the goals, resources, and long-range plans of the enterprise.</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Tekstvak 6"/>
          <p:cNvSpPr txBox="1"/>
          <p:nvPr/>
        </p:nvSpPr>
        <p:spPr>
          <a:xfrm>
            <a:off x="646113" y="9115425"/>
            <a:ext cx="20046950" cy="35394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following sections outline the major and most common Data Architectures.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Data Architecture can span multiple RDBMS platforms, RDBMS applications, and data models.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data warehouse designer considers all the available options and environments to choose the Data Architecture that is best for the enterprise.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From one enterprise to another, the available options and environments will be different.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Data Architecture that is optimal for one enterprise may not be optimal for another.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only best method is to be aware of all the options, do the homework, and pick the best set of options for the situation</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601662" y="536575"/>
            <a:ext cx="18157518" cy="2043912"/>
          </a:xfrm>
        </p:spPr>
        <p:txBody>
          <a:bodyPr/>
          <a:lstStyle/>
          <a:p>
            <a:pPr>
              <a:defRPr/>
            </a:pPr>
            <a:r>
              <a:rPr lang="en-US" sz="9600" dirty="0" smtClean="0"/>
              <a:t>Data Mart</a:t>
            </a:r>
            <a:endParaRPr lang="en-US" dirty="0" smtClean="0">
              <a:solidFill>
                <a:schemeClr val="accent1"/>
              </a:solidFill>
            </a:endParaRPr>
          </a:p>
        </p:txBody>
      </p:sp>
      <p:grpSp>
        <p:nvGrpSpPr>
          <p:cNvPr id="2" name="Groep 26"/>
          <p:cNvGrpSpPr/>
          <p:nvPr/>
        </p:nvGrpSpPr>
        <p:grpSpPr>
          <a:xfrm>
            <a:off x="2124183" y="3916337"/>
            <a:ext cx="5924423" cy="9215502"/>
            <a:chOff x="2124183" y="3916337"/>
            <a:chExt cx="5924423" cy="9215502"/>
          </a:xfrm>
        </p:grpSpPr>
        <p:sp>
          <p:nvSpPr>
            <p:cNvPr id="6"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grpSp>
      <p:grpSp>
        <p:nvGrpSpPr>
          <p:cNvPr id="3" name="Groep 20"/>
          <p:cNvGrpSpPr/>
          <p:nvPr/>
        </p:nvGrpSpPr>
        <p:grpSpPr>
          <a:xfrm>
            <a:off x="1261996" y="3603625"/>
            <a:ext cx="19831116" cy="7522706"/>
            <a:chOff x="1261996" y="3603625"/>
            <a:chExt cx="19831116" cy="7522706"/>
          </a:xfrm>
        </p:grpSpPr>
        <p:sp>
          <p:nvSpPr>
            <p:cNvPr id="10" name="AutoShape 17"/>
            <p:cNvSpPr>
              <a:spLocks noChangeArrowheads="1"/>
            </p:cNvSpPr>
            <p:nvPr/>
          </p:nvSpPr>
          <p:spPr bwMode="gray">
            <a:xfrm>
              <a:off x="1261996" y="4416403"/>
              <a:ext cx="817880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t>Definition</a:t>
              </a:r>
              <a:endParaRPr lang="en-US" sz="3600" b="1" dirty="0"/>
            </a:p>
          </p:txBody>
        </p:sp>
        <p:sp>
          <p:nvSpPr>
            <p:cNvPr id="17" name="Rechthoek 16"/>
            <p:cNvSpPr/>
            <p:nvPr/>
          </p:nvSpPr>
          <p:spPr>
            <a:xfrm>
              <a:off x="10469562" y="4714875"/>
              <a:ext cx="10579100" cy="1815882"/>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Mart is created when an EDW cannot provide data in the manner required by data customers, and the business need for data in that form justifies the expense and overhead of a Data Mart.</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8" name="Rechthoek 17"/>
            <p:cNvSpPr/>
            <p:nvPr/>
          </p:nvSpPr>
          <p:spPr>
            <a:xfrm>
              <a:off x="10425112" y="3603625"/>
              <a:ext cx="10668000" cy="95410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Mart is a separate database or set of databases, each with a specific focus</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9" name="Rechthoek 18"/>
            <p:cNvSpPr/>
            <p:nvPr/>
          </p:nvSpPr>
          <p:spPr>
            <a:xfrm>
              <a:off x="10469562" y="6804025"/>
              <a:ext cx="10579100" cy="1384995"/>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Mart is physically or logically separate from the EDW from which it receives data. A Data Mart is a subset of an EDW and receives at least some of its data from an EDW. </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Tekstvak 19"/>
            <p:cNvSpPr txBox="1"/>
            <p:nvPr/>
          </p:nvSpPr>
          <p:spPr>
            <a:xfrm>
              <a:off x="10558461" y="8448675"/>
              <a:ext cx="10445751" cy="267765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are the two basic methods of defining a Data Mart: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platform separate from the data warehouse</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Co-located with the data warehouse on the data warehouse platform</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5" name="Groep 33"/>
          <p:cNvGrpSpPr/>
          <p:nvPr/>
        </p:nvGrpSpPr>
        <p:grpSpPr>
          <a:xfrm>
            <a:off x="1261996" y="2136775"/>
            <a:ext cx="20121629" cy="12223750"/>
            <a:chOff x="1261996" y="2136775"/>
            <a:chExt cx="20121629" cy="12223750"/>
          </a:xfrm>
        </p:grpSpPr>
        <p:grpSp>
          <p:nvGrpSpPr>
            <p:cNvPr id="8" name="Groep 73"/>
            <p:cNvGrpSpPr/>
            <p:nvPr/>
          </p:nvGrpSpPr>
          <p:grpSpPr>
            <a:xfrm>
              <a:off x="1261996" y="2136775"/>
              <a:ext cx="20121629" cy="12223750"/>
              <a:chOff x="971483" y="2492375"/>
              <a:chExt cx="20121629" cy="12223750"/>
            </a:xfrm>
          </p:grpSpPr>
          <p:sp>
            <p:nvSpPr>
              <p:cNvPr id="23" name="AutoShape 18"/>
              <p:cNvSpPr>
                <a:spLocks noChangeArrowheads="1"/>
              </p:cNvSpPr>
              <p:nvPr/>
            </p:nvSpPr>
            <p:spPr bwMode="gray">
              <a:xfrm>
                <a:off x="971483" y="5843573"/>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Justification </a:t>
                </a:r>
                <a:endParaRPr lang="nl-BE" sz="3600" b="1" cap="small" dirty="0"/>
              </a:p>
            </p:txBody>
          </p:sp>
          <p:sp>
            <p:nvSpPr>
              <p:cNvPr id="25" name="Rechthoek 24"/>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0" name="Rechthoek 29"/>
            <p:cNvSpPr/>
            <p:nvPr/>
          </p:nvSpPr>
          <p:spPr>
            <a:xfrm>
              <a:off x="10380662" y="2447925"/>
              <a:ext cx="10690225" cy="954107"/>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common justification for a Data Mart is the need to allow input data from the business area.</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1" name="Rechthoek 30"/>
            <p:cNvSpPr/>
            <p:nvPr/>
          </p:nvSpPr>
          <p:spPr>
            <a:xfrm>
              <a:off x="10425112" y="3514725"/>
              <a:ext cx="10690225" cy="3108543"/>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Frequently, such input data allows a “what if ” analysis: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What if the tax rate changed?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What if productivity throughput changed? Obviously, input data is not enterprise data (i.e., the first Data warehouse Principle).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Another common justification for a Data Mart is data segregation.</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2" name="Rechthoek 31"/>
            <p:cNvSpPr/>
            <p:nvPr/>
          </p:nvSpPr>
          <p:spPr>
            <a:xfrm>
              <a:off x="10425112" y="7070725"/>
              <a:ext cx="10690225" cy="4401205"/>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business area needs to include sensitive data (e.g., proprietary, financial, medical, etc.), which cannot be available to anyone outside the business area.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business area needs to interact with an external business or government agency without allowing them access to all the other data. While RDBMS security functions can secure a database, table, or row of data, a Data Mart, which is physically or logically separate, provides a strong demarcation between the data in an EDW and the data in a Data Mart. </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3" name="Rechthoek 32"/>
            <p:cNvSpPr/>
            <p:nvPr/>
          </p:nvSpPr>
          <p:spPr>
            <a:xfrm>
              <a:off x="10425112" y="11782425"/>
              <a:ext cx="10690225" cy="2246769"/>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load cycle of a Data Mart, therefore, is no faster than the load cycle of the EDW that feeds it. A Data Mart may receive data from other sources, including the customers who use it or organizations external to the enterprise. Sometimes that is a significant reason for a Data Mart.</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9" name="Groep 42"/>
          <p:cNvGrpSpPr/>
          <p:nvPr/>
        </p:nvGrpSpPr>
        <p:grpSpPr>
          <a:xfrm>
            <a:off x="1261996" y="2003425"/>
            <a:ext cx="20121629" cy="12268200"/>
            <a:chOff x="1261996" y="2003425"/>
            <a:chExt cx="20121629" cy="12268200"/>
          </a:xfrm>
        </p:grpSpPr>
        <p:grpSp>
          <p:nvGrpSpPr>
            <p:cNvPr id="11" name="Groep 77"/>
            <p:cNvGrpSpPr/>
            <p:nvPr/>
          </p:nvGrpSpPr>
          <p:grpSpPr>
            <a:xfrm>
              <a:off x="1261996" y="2003425"/>
              <a:ext cx="20121629" cy="12268200"/>
              <a:chOff x="971483" y="2447925"/>
              <a:chExt cx="20121629" cy="12268200"/>
            </a:xfrm>
          </p:grpSpPr>
          <p:sp>
            <p:nvSpPr>
              <p:cNvPr id="38" name="AutoShape 19"/>
              <p:cNvSpPr>
                <a:spLocks noChangeArrowheads="1"/>
              </p:cNvSpPr>
              <p:nvPr/>
            </p:nvSpPr>
            <p:spPr bwMode="gray">
              <a:xfrm>
                <a:off x="971483" y="700404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smtClean="0"/>
                  <a:t>Consequences </a:t>
                </a:r>
                <a:endParaRPr lang="nl-BE" sz="3600" b="1" cap="small" dirty="0" smtClean="0"/>
              </a:p>
              <a:p>
                <a:pPr algn="ctr">
                  <a:defRPr/>
                </a:pPr>
                <a:endParaRPr lang="en-US" sz="2800" b="1" dirty="0">
                  <a:solidFill>
                    <a:srgbClr val="F8F8F8"/>
                  </a:solidFill>
                </a:endParaRPr>
              </a:p>
            </p:txBody>
          </p:sp>
          <p:sp>
            <p:nvSpPr>
              <p:cNvPr id="39" name="Rechthoek 38"/>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40" name="Rechthoek 39"/>
            <p:cNvSpPr/>
            <p:nvPr/>
          </p:nvSpPr>
          <p:spPr>
            <a:xfrm>
              <a:off x="10380662" y="2581276"/>
              <a:ext cx="10690225" cy="4832092"/>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Mart must be managed and maintained by someone:</a:t>
              </a: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data warehouse or </a:t>
              </a:r>
            </a:p>
            <a:p>
              <a:pPr>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business area that uses a Data Mart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decision has more to do with intra-enterprise politics than Data Architecture or Database Design. Regardless, the environmental and political context of an enterprise is very real, and must be included in the consideration of a Data Mart.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2" name="Rechthoek 41"/>
            <p:cNvSpPr/>
            <p:nvPr/>
          </p:nvSpPr>
          <p:spPr>
            <a:xfrm>
              <a:off x="10380662" y="8093075"/>
              <a:ext cx="10690225" cy="2677656"/>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Mart customer may not be able to tolerate interaction with the data warehouse team for multiple reasons (e.g., HIPAA (Health Insurance Portability and Accountability Act) requirements, business cycles, logistics, etc.).In such circumstances a data warehouse team can divest itself of the ownership of a Data Mart. </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2" name="Groep 50"/>
          <p:cNvGrpSpPr/>
          <p:nvPr/>
        </p:nvGrpSpPr>
        <p:grpSpPr>
          <a:xfrm>
            <a:off x="1261996" y="1914525"/>
            <a:ext cx="20121629" cy="12312650"/>
            <a:chOff x="1261996" y="1914525"/>
            <a:chExt cx="20121629" cy="12312650"/>
          </a:xfrm>
        </p:grpSpPr>
        <p:grpSp>
          <p:nvGrpSpPr>
            <p:cNvPr id="13" name="Groep 32"/>
            <p:cNvGrpSpPr/>
            <p:nvPr/>
          </p:nvGrpSpPr>
          <p:grpSpPr>
            <a:xfrm>
              <a:off x="1261996" y="1914525"/>
              <a:ext cx="20121629" cy="12312650"/>
              <a:chOff x="971483" y="2447925"/>
              <a:chExt cx="20121629" cy="12312650"/>
            </a:xfrm>
          </p:grpSpPr>
          <p:sp>
            <p:nvSpPr>
              <p:cNvPr id="47" name="AutoShape 19"/>
              <p:cNvSpPr>
                <a:spLocks noChangeArrowheads="1"/>
              </p:cNvSpPr>
              <p:nvPr/>
            </p:nvSpPr>
            <p:spPr bwMode="gray">
              <a:xfrm>
                <a:off x="971483" y="816451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US" sz="3600" b="1" cap="small" dirty="0" smtClean="0"/>
                  <a:t>Considerations </a:t>
                </a:r>
                <a:endParaRPr lang="nl-BE" sz="3600" b="1" cap="small" dirty="0" smtClean="0"/>
              </a:p>
              <a:p>
                <a:pPr algn="ctr">
                  <a:defRPr/>
                </a:pPr>
                <a:endParaRPr lang="en-US" sz="2800" b="1" dirty="0">
                  <a:solidFill>
                    <a:srgbClr val="F8F8F8"/>
                  </a:solidFill>
                </a:endParaRPr>
              </a:p>
            </p:txBody>
          </p:sp>
          <p:sp>
            <p:nvSpPr>
              <p:cNvPr id="48" name="Rechthoek 4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9" name="Rechthoek 48"/>
            <p:cNvSpPr/>
            <p:nvPr/>
          </p:nvSpPr>
          <p:spPr>
            <a:xfrm>
              <a:off x="10380662" y="2136775"/>
              <a:ext cx="10690225" cy="1384995"/>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Mart can simultaneously provide decision support functions required by data warehouse customers and shield the EDW from questionable data sources. </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0" name="Rechthoek 49"/>
            <p:cNvSpPr/>
            <p:nvPr/>
          </p:nvSpPr>
          <p:spPr>
            <a:xfrm>
              <a:off x="10336212" y="3959225"/>
              <a:ext cx="10690225" cy="3108543"/>
            </a:xfrm>
            <a:prstGeom prst="rect">
              <a:avLst/>
            </a:prstGeom>
          </p:spPr>
          <p:style>
            <a:lnRef idx="0">
              <a:schemeClr val="accent3"/>
            </a:lnRef>
            <a:fillRef idx="3">
              <a:schemeClr val="accent3"/>
            </a:fillRef>
            <a:effectRef idx="3">
              <a:schemeClr val="accent3"/>
            </a:effectRef>
            <a:fontRef idx="minor">
              <a:schemeClr val="lt1"/>
            </a:fontRef>
          </p:style>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By providing the data that will go into a Data Mart, the data warehouse team can satisfy the requirements of such a Data Mart customer. These actions and reasons may seem on the surface to be contentious; however, they are cooperative in nature. A Data Mart is a tool by which a data warehouse team can give a customer what he wants when he wants too much, and they have the justification to get it. </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4" name="Groep 57"/>
          <p:cNvGrpSpPr/>
          <p:nvPr/>
        </p:nvGrpSpPr>
        <p:grpSpPr>
          <a:xfrm>
            <a:off x="1261996" y="1825625"/>
            <a:ext cx="20121629" cy="12268200"/>
            <a:chOff x="1261996" y="1825625"/>
            <a:chExt cx="20121629" cy="12268200"/>
          </a:xfrm>
        </p:grpSpPr>
        <p:grpSp>
          <p:nvGrpSpPr>
            <p:cNvPr id="15" name="Groep 36"/>
            <p:cNvGrpSpPr/>
            <p:nvPr/>
          </p:nvGrpSpPr>
          <p:grpSpPr>
            <a:xfrm>
              <a:off x="1261996" y="1825625"/>
              <a:ext cx="20121629" cy="12268200"/>
              <a:chOff x="990420" y="2447925"/>
              <a:chExt cx="20058242" cy="12268200"/>
            </a:xfrm>
          </p:grpSpPr>
          <p:sp>
            <p:nvSpPr>
              <p:cNvPr id="55" name="AutoShape 19"/>
              <p:cNvSpPr>
                <a:spLocks noChangeArrowheads="1"/>
              </p:cNvSpPr>
              <p:nvPr/>
            </p:nvSpPr>
            <p:spPr bwMode="gray">
              <a:xfrm>
                <a:off x="990420" y="932498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en-US" sz="3600" b="1" dirty="0">
                    <a:solidFill>
                      <a:srgbClr val="F8F8F8"/>
                    </a:solidFill>
                  </a:rPr>
                  <a:t> </a:t>
                </a:r>
                <a:r>
                  <a:rPr lang="en-US" sz="3600" b="1" cap="small" dirty="0" smtClean="0"/>
                  <a:t>Methods</a:t>
                </a:r>
                <a:endParaRPr lang="nl-BE" sz="3600" b="1" cap="small" dirty="0"/>
              </a:p>
            </p:txBody>
          </p:sp>
          <p:sp>
            <p:nvSpPr>
              <p:cNvPr id="56" name="Rechthoek 55"/>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7" name="Tekstvak 56"/>
            <p:cNvSpPr txBox="1"/>
            <p:nvPr/>
          </p:nvSpPr>
          <p:spPr>
            <a:xfrm>
              <a:off x="10202861" y="1958975"/>
              <a:ext cx="11180763" cy="1195705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914400" lvl="1"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first method, is to create a physical set of databases , which are located on a platform separate and removed from the data warehouse platform.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method provides the maximum possible isolation of the Data Mart. The data must be physically transported from the data warehouse platform to the Data Mart platform.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transportation of data to the Data Mart platform provides the opportunity to modify the data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enroute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to the Data Mart as required by the Data Mart customer. </a:t>
              </a: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resource consumption incurred by customers using the ODS have no impact on data warehouse customers.</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advantages have a price. This method is also the most expensive, including the cost of a separate platform, data transport applications, and the maintenance of the separate platform and transport applications.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14400" lvl="1"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method is to define a set of views that draw their data from the data warehouse: a View Data Mart. A Data Mart based on views must, of course, be located on the data warehouse platform.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While this method does not incur the overhead of a separate platform, a View Data Mart does not have the independence of a separate Data Mart. A View Data Mart shares resources with the data warehouses.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View Data Mart still has the opportunity to introduce data not already in the data warehouse and the opportunity to isolate data via RDBMS security permissions.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table of sensitive or proprietary data can be located in the database, which otherwise holds views that point to the data warehouse. </a:t>
              </a:r>
            </a:p>
            <a:p>
              <a:pPr lvl="3">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View Data Mart can also reformat data from the data warehouse using SQL, displaying data in a format specifically needed by one business unit, but not the entire enterprise.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44" name="Oval 3"/>
          <p:cNvSpPr>
            <a:spLocks noChangeArrowheads="1"/>
          </p:cNvSpPr>
          <p:nvPr/>
        </p:nvSpPr>
        <p:spPr bwMode="gray">
          <a:xfrm rot="10800000" flipV="1">
            <a:off x="1261996" y="3130519"/>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Data Mart</a:t>
            </a:r>
            <a:endParaRPr lang="nl-BE" b="1" cap="small"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Operational</a:t>
            </a:r>
            <a:r>
              <a:rPr lang="nl-BE" dirty="0" smtClean="0"/>
              <a:t> Data Store</a:t>
            </a:r>
            <a:endParaRPr lang="nl-BE"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ODS</a:t>
              </a:r>
              <a:endParaRPr lang="nl-BE" b="1" cap="small" dirty="0">
                <a:effectLst>
                  <a:outerShdw blurRad="38100" dist="38100" dir="2700000" algn="tl">
                    <a:srgbClr val="000000">
                      <a:alpha val="43137"/>
                    </a:srgbClr>
                  </a:outerShdw>
                </a:effectLst>
              </a:endParaRPr>
            </a:p>
          </p:txBody>
        </p:sp>
      </p:grpSp>
      <p:grpSp>
        <p:nvGrpSpPr>
          <p:cNvPr id="4" name="Groep 26"/>
          <p:cNvGrpSpPr/>
          <p:nvPr/>
        </p:nvGrpSpPr>
        <p:grpSpPr>
          <a:xfrm>
            <a:off x="976244" y="3381375"/>
            <a:ext cx="19983518" cy="11290300"/>
            <a:chOff x="976244" y="3381375"/>
            <a:chExt cx="19983518" cy="1129030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3600" b="1" dirty="0" smtClean="0"/>
                <a:t>In General</a:t>
              </a:r>
              <a:endParaRPr lang="en-US" sz="3600" b="1" dirty="0">
                <a:solidFill>
                  <a:srgbClr val="F8F8F8"/>
                </a:solidFill>
              </a:endParaRPr>
            </a:p>
          </p:txBody>
        </p:sp>
        <p:sp>
          <p:nvSpPr>
            <p:cNvPr id="18" name="Rechthoek 17"/>
            <p:cNvSpPr/>
            <p:nvPr/>
          </p:nvSpPr>
          <p:spPr bwMode="auto">
            <a:xfrm>
              <a:off x="10291762" y="3381375"/>
              <a:ext cx="10668000" cy="112903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15" name="Tekstvak 14"/>
            <p:cNvSpPr txBox="1"/>
            <p:nvPr/>
          </p:nvSpPr>
          <p:spPr>
            <a:xfrm>
              <a:off x="11180762" y="4270375"/>
              <a:ext cx="9201150" cy="138499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Operational Data Store (ODS) reflects the data of a single subject area as it exists in the operational environment.</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6" name="Tekstvak 15"/>
            <p:cNvSpPr txBox="1"/>
            <p:nvPr/>
          </p:nvSpPr>
          <p:spPr>
            <a:xfrm>
              <a:off x="11136312" y="6003925"/>
              <a:ext cx="9057244" cy="138499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value of an ODS is that it leverages the strategic technologies of a data warehouse to answer tactical questions</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7" name="Tekstvak 16"/>
            <p:cNvSpPr txBox="1"/>
            <p:nvPr/>
          </p:nvSpPr>
          <p:spPr>
            <a:xfrm>
              <a:off x="11225212" y="7604125"/>
              <a:ext cx="9054301" cy="138499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ODS customers can see the data from their business unit without interrupting or interfering with their operational business applications</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40" name="Tekstvak 39"/>
          <p:cNvSpPr txBox="1"/>
          <p:nvPr/>
        </p:nvSpPr>
        <p:spPr>
          <a:xfrm>
            <a:off x="1535112" y="9337675"/>
            <a:ext cx="269626" cy="461665"/>
          </a:xfrm>
          <a:prstGeom prst="rect">
            <a:avLst/>
          </a:prstGeom>
          <a:noFill/>
        </p:spPr>
        <p:txBody>
          <a:bodyPr wrap="none" rtlCol="0">
            <a:spAutoFit/>
          </a:bodyPr>
          <a:lstStyle/>
          <a:p>
            <a:r>
              <a:rPr lang="en-US" dirty="0" smtClean="0"/>
              <a:t> </a:t>
            </a:r>
            <a:endParaRPr lang="nl-BE" dirty="0"/>
          </a:p>
        </p:txBody>
      </p:sp>
      <p:grpSp>
        <p:nvGrpSpPr>
          <p:cNvPr id="8" name="Groep 42"/>
          <p:cNvGrpSpPr/>
          <p:nvPr/>
        </p:nvGrpSpPr>
        <p:grpSpPr>
          <a:xfrm>
            <a:off x="976244" y="2492375"/>
            <a:ext cx="20116868" cy="12223750"/>
            <a:chOff x="976244" y="2492375"/>
            <a:chExt cx="20116868" cy="12223750"/>
          </a:xfrm>
        </p:grpSpPr>
        <p:grpSp>
          <p:nvGrpSpPr>
            <p:cNvPr id="10" name="Groep 73"/>
            <p:cNvGrpSpPr/>
            <p:nvPr/>
          </p:nvGrpSpPr>
          <p:grpSpPr>
            <a:xfrm>
              <a:off x="976244" y="2492375"/>
              <a:ext cx="20116868" cy="12223750"/>
              <a:chOff x="976244" y="2492375"/>
              <a:chExt cx="20116868" cy="12223750"/>
            </a:xfrm>
          </p:grpSpPr>
          <p:sp>
            <p:nvSpPr>
              <p:cNvPr id="2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Definition</a:t>
                </a:r>
                <a:endParaRPr lang="nl-BE" sz="3600" b="1" cap="small" dirty="0"/>
              </a:p>
            </p:txBody>
          </p:sp>
          <p:sp>
            <p:nvSpPr>
              <p:cNvPr id="31" name="Rechthoek 30"/>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6" name="Tekstvak 35"/>
            <p:cNvSpPr txBox="1"/>
            <p:nvPr/>
          </p:nvSpPr>
          <p:spPr>
            <a:xfrm>
              <a:off x="10202862" y="2536825"/>
              <a:ext cx="10756900" cy="1938992"/>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Subject Orientation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ODS focuses on a single subject area, which is typically a cohesive segment of the enterprise. Unlike a Data Mart, which can select data from an EDW to juxtapose data elements from different subject areas, an ODS receives its data directly from the business unit.</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7" name="Rechthoek 36"/>
            <p:cNvSpPr/>
            <p:nvPr/>
          </p:nvSpPr>
          <p:spPr>
            <a:xfrm>
              <a:off x="10247312" y="4581525"/>
              <a:ext cx="10734675" cy="1569660"/>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Integration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ODS incorporates the data integration methods of the Data Warehouse Philosophy. The form, Function, and Grain of data in an ODS are consistent throughout that ODS. </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9" name="Tekstvak 38"/>
            <p:cNvSpPr txBox="1"/>
            <p:nvPr/>
          </p:nvSpPr>
          <p:spPr>
            <a:xfrm>
              <a:off x="10202862" y="6226175"/>
              <a:ext cx="10801350" cy="267765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Sequence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an ODS is present, data acquisition and integration applications load the ODS from the operational environment. Then, a second layer of data acquisition and integration applications extract data from the ODS and load that data into the data warehouse.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ODS receives its data from operational applications before the data warehouse receives its data from the ODS.</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1" name="Tekstvak 40"/>
            <p:cNvSpPr txBox="1"/>
            <p:nvPr/>
          </p:nvSpPr>
          <p:spPr>
            <a:xfrm>
              <a:off x="10202862" y="8937625"/>
              <a:ext cx="10801350" cy="230832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System of Record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sequence of data from the operational environment to an ODS to a data warehouse necessarily and explicitly means the ODS is the System of Record of its subject for the data warehouse. The data acquisition and integration applications gather data from the ODS for that subject area rather than the enterprise.</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1" name="Groep 52"/>
          <p:cNvGrpSpPr/>
          <p:nvPr/>
        </p:nvGrpSpPr>
        <p:grpSpPr>
          <a:xfrm>
            <a:off x="976244" y="2447925"/>
            <a:ext cx="20116868" cy="12303065"/>
            <a:chOff x="976244" y="2447925"/>
            <a:chExt cx="20116868" cy="12303065"/>
          </a:xfrm>
        </p:grpSpPr>
        <p:grpSp>
          <p:nvGrpSpPr>
            <p:cNvPr id="12" name="Groep 77"/>
            <p:cNvGrpSpPr/>
            <p:nvPr/>
          </p:nvGrpSpPr>
          <p:grpSpPr>
            <a:xfrm>
              <a:off x="976244" y="2447925"/>
              <a:ext cx="20116868" cy="12268200"/>
              <a:chOff x="976244" y="2447925"/>
              <a:chExt cx="20116868" cy="12268200"/>
            </a:xfrm>
          </p:grpSpPr>
          <p:sp>
            <p:nvSpPr>
              <p:cNvPr id="47"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How</a:t>
                </a:r>
                <a:r>
                  <a:rPr lang="nl-BE" sz="3600" b="1" cap="small" dirty="0" smtClean="0"/>
                  <a:t> </a:t>
                </a:r>
                <a:r>
                  <a:rPr lang="nl-BE" sz="3600" b="1" cap="small" dirty="0" err="1" smtClean="0"/>
                  <a:t>it</a:t>
                </a:r>
                <a:r>
                  <a:rPr lang="nl-BE" sz="3600" b="1" cap="small" dirty="0" smtClean="0"/>
                  <a:t> Works</a:t>
                </a:r>
              </a:p>
              <a:p>
                <a:pPr algn="ctr">
                  <a:defRPr/>
                </a:pPr>
                <a:endParaRPr lang="en-US" sz="2800" b="1" dirty="0">
                  <a:solidFill>
                    <a:srgbClr val="F8F8F8"/>
                  </a:solidFill>
                </a:endParaRPr>
              </a:p>
            </p:txBody>
          </p:sp>
          <p:sp>
            <p:nvSpPr>
              <p:cNvPr id="48" name="Rechthoek 47"/>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49" name="Tekstvak 48"/>
            <p:cNvSpPr txBox="1"/>
            <p:nvPr/>
          </p:nvSpPr>
          <p:spPr>
            <a:xfrm>
              <a:off x="10291762" y="2759075"/>
              <a:ext cx="10490200" cy="3785652"/>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Short History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warehouse typically retains years of data. Large histories of data are necessary to observe trends and patterns in data.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 ODS, however, retains only a short duration of history. An ODS does not need five years of history to reflect a business unit in its current state.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Rather, the data volume necessary to store five years of history would interfere with the rapid response expected of an ODS. An ODS, therefore, holds only enough history to be considered current and up to date.</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0" name="Tekstvak 49"/>
            <p:cNvSpPr txBox="1"/>
            <p:nvPr/>
          </p:nvSpPr>
          <p:spPr>
            <a:xfrm>
              <a:off x="10291762" y="6626225"/>
              <a:ext cx="10712450" cy="34163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Detailed Data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 ODS stores operational data at its lowest grain. This allows the ODS to present a detailed reflection of the business unit.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 ODS does not aggregate or summarize data. The quick response time expected of an ODS removes the need to improve performance by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preaggregating</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or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presummarizing</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its data.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level of detail is limited by the granularity and detail available in the operational environment. So, an ODS will ideally reflect the grain and detail of the data already present in the operational environment.</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1" name="Tekstvak 50"/>
            <p:cNvSpPr txBox="1"/>
            <p:nvPr/>
          </p:nvSpPr>
          <p:spPr>
            <a:xfrm>
              <a:off x="10247312" y="10226675"/>
              <a:ext cx="10668000" cy="4524315"/>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Cycles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applications that gather operational data and load it into an ODS occur on a scheduled frequency.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That frequency can be determined by the needs of the business and the capacity of the applications.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the applications can refresh an ODS every hour, and the business needs hourly updates, then the applications will refresh the ODS every hour.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data warehouse will extract its data from the ODS.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warehouse, therefore, cannot extract its data from the ODS more frequently than the data in the ODS is refreshed.</a:t>
              </a:r>
            </a:p>
            <a:p>
              <a:pPr>
                <a:buFont typeface="Arial" pitchFamily="34" charset="0"/>
                <a:buChar char="•"/>
              </a:pP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3" name="Groep 63"/>
          <p:cNvGrpSpPr/>
          <p:nvPr/>
        </p:nvGrpSpPr>
        <p:grpSpPr>
          <a:xfrm>
            <a:off x="976244" y="2447925"/>
            <a:ext cx="20116868" cy="12312650"/>
            <a:chOff x="976244" y="2447925"/>
            <a:chExt cx="20116868" cy="12312650"/>
          </a:xfrm>
        </p:grpSpPr>
        <p:grpSp>
          <p:nvGrpSpPr>
            <p:cNvPr id="14" name="Groep 32"/>
            <p:cNvGrpSpPr/>
            <p:nvPr/>
          </p:nvGrpSpPr>
          <p:grpSpPr>
            <a:xfrm>
              <a:off x="976244" y="2447925"/>
              <a:ext cx="20116868" cy="12312650"/>
              <a:chOff x="976244" y="2447925"/>
              <a:chExt cx="20116868" cy="12312650"/>
            </a:xfrm>
          </p:grpSpPr>
          <p:sp>
            <p:nvSpPr>
              <p:cNvPr id="57"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Summaries</a:t>
                </a:r>
                <a:r>
                  <a:rPr lang="nl-BE" sz="3600" b="1" cap="small" dirty="0" smtClean="0"/>
                  <a:t> and </a:t>
                </a:r>
                <a:r>
                  <a:rPr lang="nl-BE" sz="3600" b="1" cap="small" dirty="0" err="1" smtClean="0"/>
                  <a:t>Aggregates</a:t>
                </a:r>
                <a:endParaRPr lang="nl-BE" sz="3600" b="1" cap="small" dirty="0" smtClean="0"/>
              </a:p>
              <a:p>
                <a:pPr algn="ctr">
                  <a:defRPr/>
                </a:pPr>
                <a:endParaRPr lang="en-US" sz="2800" b="1" dirty="0">
                  <a:solidFill>
                    <a:srgbClr val="F8F8F8"/>
                  </a:solidFill>
                </a:endParaRPr>
              </a:p>
            </p:txBody>
          </p:sp>
          <p:sp>
            <p:nvSpPr>
              <p:cNvPr id="58" name="Rechthoek 5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9" name="Tekstvak 58"/>
            <p:cNvSpPr txBox="1"/>
            <p:nvPr/>
          </p:nvSpPr>
          <p:spPr>
            <a:xfrm>
              <a:off x="10158412" y="2536825"/>
              <a:ext cx="10579100" cy="230832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Summaries and Aggregates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customers always have a common complaint: performance. Data warehouses always have a common problem: performance. Database tuning, SQL tuning, indexing, and optimizer improvements increase the performance of a data warehouse.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Two methods, though, are applied in almost every data warehouse -</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0" name="Tekstvak 59"/>
            <p:cNvSpPr txBox="1"/>
            <p:nvPr/>
          </p:nvSpPr>
          <p:spPr>
            <a:xfrm>
              <a:off x="10202862" y="4892675"/>
              <a:ext cx="10756900" cy="156966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a:t>
              </a:r>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Summary</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is a table that stores the results of a SQL arithmetic SUM statement that has been applied to a Fact table. The arithmetic portion of a Fact table is summed, while simultaneously one or more hierarchical levels of detail are removed from the data in a Fact table.</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1" name="Tekstvak 60"/>
            <p:cNvSpPr txBox="1"/>
            <p:nvPr/>
          </p:nvSpPr>
          <p:spPr>
            <a:xfrm>
              <a:off x="10247312" y="6492875"/>
              <a:ext cx="10712450" cy="156966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intention of a Summary table is to perform the summation of arithmetic Fact data only once, rather than many times, data warehouse customers will receive the previously summarized data they want quickly.</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2" name="Tekstvak 61"/>
            <p:cNvSpPr txBox="1"/>
            <p:nvPr/>
          </p:nvSpPr>
          <p:spPr>
            <a:xfrm>
              <a:off x="10113962" y="8181975"/>
              <a:ext cx="10756900" cy="2308324"/>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a:t>
              </a:r>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Aggregate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is a table that stores the results of SQL JOIN statements, which have been applied to a set of Dimension tables. The hierarchies and attributes above an entity are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prejoined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and stored in a table. The intention is to perform the joins of large sets of Dimension data only once, data warehouse customers will receive data that uses those levels of hierarchy quickly.</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3" name="Tekstvak 62"/>
            <p:cNvSpPr txBox="1"/>
            <p:nvPr/>
          </p:nvSpPr>
          <p:spPr>
            <a:xfrm>
              <a:off x="10514012" y="10448925"/>
              <a:ext cx="10401300" cy="2677656"/>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 Aggregate is not a pure Dimension table as in a Dimensional Data Model. An Aggregate is a physical table that holds the result set of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joinstatements</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which are commonly used by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dw</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customers and are high system resource consumers.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point of an Aggregate is to incur the high resource consumption once during off-peak hours to avoid multiple consumptions of resources during peak hours. </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2156926" y="717470"/>
            <a:ext cx="18157518" cy="2043912"/>
          </a:xfrm>
        </p:spPr>
        <p:txBody>
          <a:bodyPr/>
          <a:lstStyle/>
          <a:p>
            <a:pPr>
              <a:defRPr/>
            </a:pPr>
            <a:r>
              <a:rPr lang="en-US" dirty="0" smtClean="0">
                <a:solidFill>
                  <a:schemeClr val="accent1"/>
                </a:solidFill>
              </a:rPr>
              <a:t>Source System Analysis</a:t>
            </a:r>
          </a:p>
        </p:txBody>
      </p:sp>
      <p:sp>
        <p:nvSpPr>
          <p:cNvPr id="16" name="Rechthoek 15"/>
          <p:cNvSpPr/>
          <p:nvPr/>
        </p:nvSpPr>
        <p:spPr bwMode="auto">
          <a:xfrm>
            <a:off x="1357312" y="2492375"/>
            <a:ext cx="19335750" cy="1084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warehouse cannot express the enterprise at any level (data model, data acquisition and integration, or business intelligence reporting) without a thorough and insightful understanding of the enterprise and its data. </a:t>
            </a:r>
          </a:p>
          <a:p>
            <a:pPr lvl="0"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is exactly that: an analysis of the enterprise via an analysis of its data.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During source system analysis, a data warehouse designer focuses solely on the enterprise, with no thought whatsoever of how it will be expressed in a data warehouse.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Act intuitively and with no preconceptions about enterprise data that are the result of familiarity with that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At the end of Source System Analysis, a designer should understand the agents, entities, and processes of the enterprise, yet be no closer to the design of a data warehouse. </a:t>
            </a:r>
          </a:p>
          <a:p>
            <a:pPr lvl="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Concentrate on all data of the enterprise  with an open view , don‘t necessarily  looks for data that fits the definition of the data warehouse. This backward approach results in a data warehouse that expresses the data warehouse designer’s preconceptions rather than the enterprise’s. </a:t>
            </a:r>
          </a:p>
          <a:p>
            <a:pPr lvl="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subject matter expert (SME) who is in charge of, and responsible for, a source system may prefer to simply tell about the source system, rather than expose the source system to the scrutiny of a Source System Analysis. The designer will need to employ comforting and reassuring social skills, possibly political skills, or some other tactic. </a:t>
            </a:r>
          </a:p>
          <a:p>
            <a:pPr lvl="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But, the bottom line is the data warehouse designer must be allowed to query and survey the enterprise data, not just a summary or description of the enterprise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Principles</a:t>
            </a:r>
          </a:p>
          <a:p>
            <a:pPr lvl="0">
              <a:buFontTx/>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System of Record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Entity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Transaction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Snapshot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Methods</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Profile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Flow</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State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Symbol" pitchFamily="18"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System of Record</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Principles</a:t>
              </a:r>
              <a:endParaRPr lang="nl-BE" b="1" cap="small" dirty="0">
                <a:effectLst>
                  <a:outerShdw blurRad="38100" dist="38100" dir="2700000" algn="tl">
                    <a:srgbClr val="000000">
                      <a:alpha val="43137"/>
                    </a:srgbClr>
                  </a:outerShdw>
                </a:effectLst>
              </a:endParaRPr>
            </a:p>
          </p:txBody>
        </p:sp>
      </p:grpSp>
      <p:sp>
        <p:nvSpPr>
          <p:cNvPr id="8" name="Rectangle 4"/>
          <p:cNvSpPr>
            <a:spLocks noGrp="1" noChangeArrowheads="1"/>
          </p:cNvSpPr>
          <p:nvPr>
            <p:ph type="title"/>
          </p:nvPr>
        </p:nvSpPr>
        <p:spPr>
          <a:xfrm>
            <a:off x="601662" y="269875"/>
            <a:ext cx="18157518" cy="2043912"/>
          </a:xfrm>
        </p:spPr>
        <p:txBody>
          <a:bodyPr/>
          <a:lstStyle/>
          <a:p>
            <a:pPr>
              <a:defRPr/>
            </a:pPr>
            <a:r>
              <a:rPr lang="en-US" dirty="0" smtClean="0">
                <a:solidFill>
                  <a:schemeClr val="accent1"/>
                </a:solidFill>
              </a:rPr>
              <a:t>Source System Analysis</a:t>
            </a: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grpSp>
        <p:nvGrpSpPr>
          <p:cNvPr id="3" name="Groep 24"/>
          <p:cNvGrpSpPr/>
          <p:nvPr/>
        </p:nvGrpSpPr>
        <p:grpSpPr>
          <a:xfrm>
            <a:off x="976244" y="2492375"/>
            <a:ext cx="20407382" cy="12223750"/>
            <a:chOff x="976244" y="2492375"/>
            <a:chExt cx="20407382" cy="12223750"/>
          </a:xfrm>
        </p:grpSpPr>
        <p:grpSp>
          <p:nvGrpSpPr>
            <p:cNvPr id="4" name="Groep 17"/>
            <p:cNvGrpSpPr/>
            <p:nvPr/>
          </p:nvGrpSpPr>
          <p:grpSpPr>
            <a:xfrm>
              <a:off x="976244" y="2492375"/>
              <a:ext cx="20407382" cy="12223750"/>
              <a:chOff x="976244" y="2492375"/>
              <a:chExt cx="20407382" cy="12223750"/>
            </a:xfrm>
          </p:grpSpPr>
          <p:sp>
            <p:nvSpPr>
              <p:cNvPr id="10"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3600" b="1" dirty="0" smtClean="0"/>
                  <a:t>System of Record</a:t>
                </a:r>
                <a:endParaRPr lang="en-US" sz="3600" b="1" dirty="0">
                  <a:solidFill>
                    <a:srgbClr val="F8F8F8"/>
                  </a:solidFill>
                </a:endParaRPr>
              </a:p>
            </p:txBody>
          </p:sp>
          <p:sp>
            <p:nvSpPr>
              <p:cNvPr id="16" name="Rechthoek 15"/>
              <p:cNvSpPr/>
              <p:nvPr/>
            </p:nvSpPr>
            <p:spPr bwMode="auto">
              <a:xfrm>
                <a:off x="9980614" y="2492375"/>
                <a:ext cx="11403012"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12" name="Rechthoek 11"/>
            <p:cNvSpPr/>
            <p:nvPr/>
          </p:nvSpPr>
          <p:spPr>
            <a:xfrm>
              <a:off x="10291762" y="2625726"/>
              <a:ext cx="10712450" cy="10864513"/>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eaLnBrk="1" hangingPunct="1"/>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Frequently, separate business units and applications within an enterprise will maintain their own copy of a set of data. In this maze of copies, the Source System Analysis is looking for the point of origin, the one dataset, application, etc., that is recognized by the enterprise as the authoritative expression of that data element.</a:t>
              </a:r>
              <a:r>
                <a:rPr lang="en-US" sz="2800" b="1" baseline="30000"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An enterprise may divide a data element among multiple systems of record. This may happen for operational or political reasons</a:t>
              </a: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 </a:t>
              </a: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ex: Domestic – Export</a:t>
              </a: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endParaRPr lang="nl-BE"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two questions to have an answer: </a:t>
              </a:r>
            </a:p>
            <a:p>
              <a:pPr lvl="0"/>
              <a:endParaRPr lang="nl-BE"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Courier New" pitchFamily="49" charset="0"/>
                <a:buChar char="o"/>
              </a:pP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Do the multiple Systems of Record indicate that the single data element is actually multiple data elements? </a:t>
              </a:r>
            </a:p>
            <a:p>
              <a:pPr lvl="3">
                <a:buFont typeface="Arial" pitchFamily="34" charset="0"/>
                <a:buChar char="•"/>
              </a:pP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If so, then the single data element (e.g., product, retail outlet) is actually a bit of language shorthand, which combines separate data elements to make discussing them easier. Use shorthand language to render the documentation and to make the discussions easier to understand. </a:t>
              </a:r>
            </a:p>
            <a:p>
              <a:pPr lvl="2">
                <a:buFont typeface="Courier New" pitchFamily="49" charset="0"/>
                <a:buChar char="o"/>
              </a:pPr>
              <a:endParaRPr lang="nl-BE"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Courier New" pitchFamily="49" charset="0"/>
                <a:buChar char="o"/>
              </a:pP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Do the multiple Systems of Record indicate that a single data element is fragmented within the enterprise and must be recombined into a complete and cohesive data element in the data warehouse? </a:t>
              </a:r>
            </a:p>
            <a:p>
              <a:pPr lvl="3">
                <a:buFont typeface="Arial" pitchFamily="34" charset="0"/>
                <a:buChar char="•"/>
              </a:pPr>
              <a:r>
                <a:rPr lang="en-US" sz="2800" b="1" dirty="0" smtClean="0" bmk="OLE_LINK4">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If so, then Source System Analysis has identified an early requirement for the data acquisition and integration phase of data warehouse design and a risk to the quality of data in the data warehouse.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9" name="Groep 25"/>
          <p:cNvGrpSpPr/>
          <p:nvPr/>
        </p:nvGrpSpPr>
        <p:grpSpPr>
          <a:xfrm>
            <a:off x="976244" y="2492375"/>
            <a:ext cx="20116868" cy="12223750"/>
            <a:chOff x="976244" y="2492375"/>
            <a:chExt cx="20116868" cy="12223750"/>
          </a:xfrm>
        </p:grpSpPr>
        <p:grpSp>
          <p:nvGrpSpPr>
            <p:cNvPr id="11" name="Groep 12"/>
            <p:cNvGrpSpPr/>
            <p:nvPr/>
          </p:nvGrpSpPr>
          <p:grpSpPr>
            <a:xfrm>
              <a:off x="976244" y="2492375"/>
              <a:ext cx="20116868" cy="12223750"/>
              <a:chOff x="976244" y="2492375"/>
              <a:chExt cx="20116868" cy="12223750"/>
            </a:xfrm>
          </p:grpSpPr>
          <p:sp>
            <p:nvSpPr>
              <p:cNvPr id="2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Entity Data</a:t>
                </a:r>
                <a:endParaRPr lang="nl-BE" sz="3600" b="1" cap="small" dirty="0"/>
              </a:p>
            </p:txBody>
          </p:sp>
          <p:sp>
            <p:nvSpPr>
              <p:cNvPr id="30" name="Rechthoek 29"/>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28" name="Rectangle 97"/>
            <p:cNvSpPr>
              <a:spLocks noChangeArrowheads="1"/>
            </p:cNvSpPr>
            <p:nvPr/>
          </p:nvSpPr>
          <p:spPr bwMode="auto">
            <a:xfrm>
              <a:off x="10247312" y="2714625"/>
              <a:ext cx="10712450" cy="115416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includes a search for the data that defines, describes, and qualifies the entities of the enterprise. The best way to identify entities within the enterprise is to document all the business processes using only simple sentences with no pronouns, the nouns (names and proper titles) are most likely the entities of the enterprise. This method will yield two classes of entities: physical and logical.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Physical entities can be touched and include machines, buildings, people, and hardware.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Physical entities can be uniquely identified (e.g., part number, employee number, facility number, etc.).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Instances of physical entities can also be identified (e.g., lot number, vehicle identification number, serial number, etc.). Physical entities can also be described and qualified (e.g., color, region, size, etc.). </a:t>
              </a:r>
            </a:p>
            <a:p>
              <a:pPr lvl="1" eaLnBrk="1" hangingPunct="1">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Logical entities cannot be touched and include calendar, class, type, and status. </a:t>
              </a:r>
            </a:p>
            <a:p>
              <a:pPr lvl="1">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These are the concepts, constructs, and hierarchies that organize and enhance the meaning of enterprise events and entities. </a:t>
              </a:r>
            </a:p>
            <a:p>
              <a:pPr lvl="1">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Logical entities can be uniquely identified (e.g., regulatory statutes, organizational hierarchy, dates etc.) </a:t>
              </a:r>
            </a:p>
            <a:p>
              <a:pPr lvl="1">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instances of logical entities cannot exist </a:t>
              </a:r>
            </a:p>
            <a:p>
              <a:pPr lvl="1">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Logical entities can be described and qualified, the same as physical entities.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buFontTx/>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function and form of entity data must be considered together. Later, during data warehouse design, this information will be vital to an accurate data warehouse design. The permutations of function and form discussed below are: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Arithmetic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eaLnBrk="1" hangingPunct="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Absolute Arithmetic Data </a:t>
              </a:r>
            </a:p>
            <a:p>
              <a:pPr lvl="2" eaLnBrk="1" hangingPunct="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Relative Arithmetic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Numeric Data That Isn’t Arithmetic</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Alphanumeric Data</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36"/>
          <p:cNvGrpSpPr/>
          <p:nvPr/>
        </p:nvGrpSpPr>
        <p:grpSpPr>
          <a:xfrm>
            <a:off x="976244" y="2447925"/>
            <a:ext cx="20116868" cy="12268200"/>
            <a:chOff x="976244" y="2447925"/>
            <a:chExt cx="20116868" cy="12268200"/>
          </a:xfrm>
        </p:grpSpPr>
        <p:grpSp>
          <p:nvGrpSpPr>
            <p:cNvPr id="14" name="Groep 30"/>
            <p:cNvGrpSpPr/>
            <p:nvPr/>
          </p:nvGrpSpPr>
          <p:grpSpPr>
            <a:xfrm>
              <a:off x="976244" y="2447925"/>
              <a:ext cx="20116868" cy="12268200"/>
              <a:chOff x="976244" y="2447925"/>
              <a:chExt cx="20116868" cy="12268200"/>
            </a:xfrm>
          </p:grpSpPr>
          <p:grpSp>
            <p:nvGrpSpPr>
              <p:cNvPr id="15" name="Groep 77"/>
              <p:cNvGrpSpPr/>
              <p:nvPr/>
            </p:nvGrpSpPr>
            <p:grpSpPr>
              <a:xfrm>
                <a:off x="976244" y="2447925"/>
                <a:ext cx="20116868" cy="12268200"/>
                <a:chOff x="976244" y="2447925"/>
                <a:chExt cx="20116868" cy="12268200"/>
              </a:xfrm>
            </p:grpSpPr>
            <p:sp>
              <p:nvSpPr>
                <p:cNvPr id="34"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Arithmetic</a:t>
                  </a:r>
                  <a:r>
                    <a:rPr lang="nl-BE" sz="3600" b="1" cap="small" dirty="0" smtClean="0"/>
                    <a:t> </a:t>
                  </a:r>
                  <a:r>
                    <a:rPr lang="nl-BE" sz="3600" b="1" cap="small" dirty="0" err="1" smtClean="0"/>
                    <a:t>Entity</a:t>
                  </a:r>
                  <a:r>
                    <a:rPr lang="nl-BE" sz="3600" b="1" cap="small" dirty="0" smtClean="0"/>
                    <a:t> Data Types</a:t>
                  </a:r>
                </a:p>
                <a:p>
                  <a:pPr algn="ctr">
                    <a:defRPr/>
                  </a:pPr>
                  <a:endParaRPr lang="en-US" sz="2800" b="1" dirty="0">
                    <a:solidFill>
                      <a:srgbClr val="F8F8F8"/>
                    </a:solidFill>
                  </a:endParaRPr>
                </a:p>
              </p:txBody>
            </p:sp>
            <p:sp>
              <p:nvSpPr>
                <p:cNvPr id="35" name="Rechthoek 34"/>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33" name="Rechthoek 32"/>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36" name="Rechthoek 35"/>
            <p:cNvSpPr/>
            <p:nvPr/>
          </p:nvSpPr>
          <p:spPr>
            <a:xfrm>
              <a:off x="10247312" y="2670175"/>
              <a:ext cx="10690225" cy="11387733"/>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Arithmetic data applies a measurement to an entity. Such measurements include kilometers per hour, units of work, length, etc.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An arithmetic description of an entity must be accompanied by a unit of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measurement,The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unit of measurement can be either explicit or implicit. An explicit unit of measurement is expressed by an accompanying unit of measure data element (e.g., liters, dollars, units, etc.). A unit of measurement is implicit when arithmetic data is accompanied by a unit of measure, which is assumed, implied, or expressed by alternative means. </a:t>
              </a:r>
            </a:p>
            <a:p>
              <a:pPr lvl="1">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data type of arithmetic data can be misleading. Enterprise applications may use large numeric data types to store small numbers. During Source System Analysis, a designer will look for discrepancies between each data type and its use. </a:t>
              </a:r>
            </a:p>
            <a:p>
              <a:pPr lvl="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800100" lvl="1" indent="-34290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Arial Unicode MS" pitchFamily="34" charset="-128"/>
                  <a:cs typeface="Times New Roman" pitchFamily="18" charset="0"/>
                </a:rPr>
                <a:t>Absolute Arithmetic Data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endParaRPr>
            </a:p>
            <a:p>
              <a:pPr marL="1257300" lvl="2" indent="-3429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Absolute arithmetic measurements are arithmetic measurements that are complete within themselves.</a:t>
              </a:r>
            </a:p>
            <a:p>
              <a:pPr marL="1257300" lvl="2" indent="-3429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Ex: The amount of currency consumed in a transaction</a:t>
              </a:r>
            </a:p>
            <a:p>
              <a:pPr marL="1257300" lvl="2" indent="-3429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quantity of products purchased in a transaction.</a:t>
              </a:r>
            </a:p>
            <a:p>
              <a:pPr marL="1257300" lvl="2" indent="-342900"/>
              <a:endParaRPr lang="nl-BE" sz="1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Arial Unicode MS" pitchFamily="34" charset="-128"/>
                  <a:cs typeface="Times New Roman" pitchFamily="18" charset="0"/>
                </a:rPr>
                <a:t>Relative Arithmetic Data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Relative arithmetic measurements are arithmetic measurements that are incomplete within themselves and require a context arithmetic value.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Ex:Federal</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Reserve increased prime interest rates by 0.25 percent. This does not tell the new prime interest rate.</a:t>
              </a:r>
            </a:p>
            <a:p>
              <a:pPr lvl="2"/>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 these cases, the amount and quantity are relative to a previous arithmetic value, which is the context.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4">
                <a:buFontTx/>
                <a:buAutoNum type="arabicPeriod"/>
              </a:pP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8" name="Groep 37"/>
          <p:cNvGrpSpPr/>
          <p:nvPr/>
        </p:nvGrpSpPr>
        <p:grpSpPr>
          <a:xfrm>
            <a:off x="976244" y="2447925"/>
            <a:ext cx="20116868" cy="12312650"/>
            <a:chOff x="976244" y="2447925"/>
            <a:chExt cx="20116868" cy="12312650"/>
          </a:xfrm>
        </p:grpSpPr>
        <p:grpSp>
          <p:nvGrpSpPr>
            <p:cNvPr id="19" name="Groep 32"/>
            <p:cNvGrpSpPr/>
            <p:nvPr/>
          </p:nvGrpSpPr>
          <p:grpSpPr>
            <a:xfrm>
              <a:off x="976244" y="2447925"/>
              <a:ext cx="20116868" cy="12312650"/>
              <a:chOff x="976244" y="2447925"/>
              <a:chExt cx="20116868" cy="12312650"/>
            </a:xfrm>
          </p:grpSpPr>
          <p:sp>
            <p:nvSpPr>
              <p:cNvPr id="41"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Other</a:t>
                </a:r>
                <a:r>
                  <a:rPr lang="nl-BE" sz="3600" b="1" cap="small" dirty="0" smtClean="0"/>
                  <a:t> </a:t>
                </a:r>
                <a:r>
                  <a:rPr lang="nl-BE" sz="3600" b="1" cap="small" dirty="0" err="1" smtClean="0"/>
                  <a:t>Entity</a:t>
                </a:r>
                <a:r>
                  <a:rPr lang="nl-BE" sz="3600" b="1" cap="small" dirty="0" smtClean="0"/>
                  <a:t> Data Types</a:t>
                </a:r>
              </a:p>
              <a:p>
                <a:pPr algn="ctr">
                  <a:defRPr/>
                </a:pPr>
                <a:endParaRPr lang="en-US" sz="2800" b="1" dirty="0">
                  <a:solidFill>
                    <a:srgbClr val="F8F8F8"/>
                  </a:solidFill>
                </a:endParaRPr>
              </a:p>
            </p:txBody>
          </p:sp>
          <p:sp>
            <p:nvSpPr>
              <p:cNvPr id="42" name="Rechthoek 41"/>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0" name="Rechthoek 39"/>
            <p:cNvSpPr/>
            <p:nvPr/>
          </p:nvSpPr>
          <p:spPr>
            <a:xfrm>
              <a:off x="10425112" y="3025775"/>
              <a:ext cx="10134600" cy="1074140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342900" indent="-34290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Arial Unicode MS" pitchFamily="34" charset="-128"/>
                  <a:cs typeface="Times New Roman" pitchFamily="18" charset="0"/>
                </a:rPr>
                <a:t> Numeric Data That Isn’t Arithmetic </a:t>
              </a:r>
            </a:p>
            <a:p>
              <a:pPr marL="342900" indent="-34290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written in a numeric data type may not necessarily apply a measurement to an enterprise entity. </a:t>
              </a:r>
            </a:p>
            <a:p>
              <a:pPr lvl="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Such cases can include codes (e.g., zip code), flags (e.g., 1 = on), or unique identifiers (e.g., version number, sequence number, etc.). </a:t>
              </a:r>
            </a:p>
            <a:p>
              <a:pPr lvl="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pP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Nonarithmetic</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does not require an accompanying unit of measure (explicit or implicit). </a:t>
              </a:r>
            </a:p>
            <a:p>
              <a:pPr lvl="1">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Common examples include building number, part number, and employee number. The numbers used to identify such enterprise entities do not have arithmetic properties. </a:t>
              </a:r>
            </a:p>
            <a:p>
              <a:pPr lvl="1">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This information will be useful in data warehouse design, because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oterwise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warehouse customers will be tempted to perform arithmetic operations on them. </a:t>
              </a:r>
            </a:p>
            <a:p>
              <a:pPr lvl="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457200" indent="-457200">
                <a:buFont typeface="+mj-lt"/>
                <a:buAutoNum type="arabicPeriod" startAt="2"/>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Arial Unicode MS" pitchFamily="34" charset="-128"/>
                  <a:cs typeface="Times New Roman" pitchFamily="18" charset="0"/>
                </a:rPr>
                <a:t>Alphanumeric Data </a:t>
              </a:r>
            </a:p>
            <a:p>
              <a:pPr marL="457200" indent="-457200">
                <a:buFont typeface="+mj-lt"/>
                <a:buAutoNum type="arabicPeriod" startAt="2"/>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written as alphanumeric data type provides names, codes, and text descriptions, which identify, describe, and qualify enterprise entities. </a:t>
              </a:r>
            </a:p>
            <a:p>
              <a:pPr lvl="1">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An enterprise application may choose to write only numbers into an alphanumeric data element. During Source System Analysis, a designer will look for discrepancies between each data type and its use.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0" name="Groep 48"/>
          <p:cNvGrpSpPr/>
          <p:nvPr/>
        </p:nvGrpSpPr>
        <p:grpSpPr>
          <a:xfrm>
            <a:off x="957262" y="2447925"/>
            <a:ext cx="20135850" cy="12831618"/>
            <a:chOff x="957262" y="2447925"/>
            <a:chExt cx="20135850" cy="12831618"/>
          </a:xfrm>
        </p:grpSpPr>
        <p:grpSp>
          <p:nvGrpSpPr>
            <p:cNvPr id="21" name="Groep 36"/>
            <p:cNvGrpSpPr/>
            <p:nvPr/>
          </p:nvGrpSpPr>
          <p:grpSpPr>
            <a:xfrm>
              <a:off x="957262" y="2447925"/>
              <a:ext cx="20135850" cy="12268200"/>
              <a:chOff x="976244" y="2447925"/>
              <a:chExt cx="20072418" cy="12268200"/>
            </a:xfrm>
          </p:grpSpPr>
          <p:sp>
            <p:nvSpPr>
              <p:cNvPr id="46"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en-US" sz="3600" b="1" cap="small" dirty="0" smtClean="0"/>
                  <a:t>Granularity </a:t>
                </a:r>
                <a:endParaRPr lang="nl-BE" sz="3600" b="1" cap="small" dirty="0"/>
              </a:p>
            </p:txBody>
          </p:sp>
          <p:sp>
            <p:nvSpPr>
              <p:cNvPr id="47" name="Rechthoek 46"/>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48" name="Rectangle 99"/>
            <p:cNvSpPr>
              <a:spLocks noChangeArrowheads="1"/>
            </p:cNvSpPr>
            <p:nvPr/>
          </p:nvSpPr>
          <p:spPr bwMode="auto">
            <a:xfrm>
              <a:off x="10069512" y="2714625"/>
              <a:ext cx="10801350" cy="12564918"/>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grain of data is determined by its level of detail,</a:t>
              </a:r>
              <a:r>
                <a:rPr lang="en-US" sz="2800" b="1" baseline="300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hierarchical depth, or measurement precision. </a:t>
              </a: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level of detail refers to the specificity and uniqueness by which data identifies an enterprise entity, or instance of an enterprise entity. Data that identifies the exact person involved in a transaction is more granular than data that identifies the job class of that person.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1">
                <a:buFont typeface="Courier New" pitchFamily="49" charset="0"/>
                <a:buChar char="o"/>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Hierarchical depth refers specificity and uniqueness within the context of an enterprise organizational structure. The top of the hierarchy is least granular. The bottom of the hierarchy is most granular and closest to uniquely identifying a specific instance of an enterprise entity. </a:t>
              </a:r>
            </a:p>
            <a:p>
              <a:pPr lvl="1">
                <a:buFont typeface="Courier New" pitchFamily="49" charset="0"/>
                <a:buChar char="o"/>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 measurement that uses a small unit of measure (e.g., millimeter) is more precise and granular than a measurement that uses a larger unit of measure (e.g., meter). </a:t>
              </a:r>
            </a:p>
            <a:p>
              <a:pPr lvl="1">
                <a:buFont typeface="Courier New" pitchFamily="49" charset="0"/>
                <a:buChar char="o"/>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 designer must be aware of the grain of all source data elements. Grain is relevant to the design of a data warehouse because separate business units may use the same entity at different grains. </a:t>
              </a: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customers will have an expectation of the grain of data with which they work. The grain of data in a data warehouse, therefore, must be a designed decision, which can be understood by the enterprise.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2" name="Groep 55"/>
          <p:cNvGrpSpPr/>
          <p:nvPr/>
        </p:nvGrpSpPr>
        <p:grpSpPr>
          <a:xfrm>
            <a:off x="912812" y="2492375"/>
            <a:ext cx="20470813" cy="12312650"/>
            <a:chOff x="912812" y="2492375"/>
            <a:chExt cx="20470813" cy="12312650"/>
          </a:xfrm>
        </p:grpSpPr>
        <p:grpSp>
          <p:nvGrpSpPr>
            <p:cNvPr id="23" name="Groep 41"/>
            <p:cNvGrpSpPr/>
            <p:nvPr/>
          </p:nvGrpSpPr>
          <p:grpSpPr>
            <a:xfrm>
              <a:off x="912812" y="2492375"/>
              <a:ext cx="20470813" cy="12312650"/>
              <a:chOff x="976245" y="2447925"/>
              <a:chExt cx="20551197" cy="12312650"/>
            </a:xfrm>
          </p:grpSpPr>
          <p:sp>
            <p:nvSpPr>
              <p:cNvPr id="53" name="AutoShape 19"/>
              <p:cNvSpPr>
                <a:spLocks noChangeArrowheads="1"/>
              </p:cNvSpPr>
              <p:nvPr/>
            </p:nvSpPr>
            <p:spPr bwMode="gray">
              <a:xfrm>
                <a:off x="976245" y="10226675"/>
                <a:ext cx="8331047"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Latency</a:t>
                </a:r>
                <a:endParaRPr lang="nl-BE" sz="3600" b="1" cap="small" dirty="0" smtClean="0"/>
              </a:p>
              <a:p>
                <a:pPr algn="ctr">
                  <a:defRPr/>
                </a:pPr>
                <a:endParaRPr lang="en-US" sz="3600" b="1" dirty="0">
                  <a:solidFill>
                    <a:srgbClr val="F8F8F8"/>
                  </a:solidFill>
                </a:endParaRPr>
              </a:p>
            </p:txBody>
          </p:sp>
          <p:sp>
            <p:nvSpPr>
              <p:cNvPr id="54" name="Rechthoek 53"/>
              <p:cNvSpPr/>
              <p:nvPr/>
            </p:nvSpPr>
            <p:spPr bwMode="auto">
              <a:xfrm>
                <a:off x="10074902" y="2447925"/>
                <a:ext cx="1145254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5" name="Rectangle 102"/>
            <p:cNvSpPr>
              <a:spLocks noChangeArrowheads="1"/>
            </p:cNvSpPr>
            <p:nvPr/>
          </p:nvSpPr>
          <p:spPr bwMode="auto">
            <a:xfrm>
              <a:off x="10158412" y="2625725"/>
              <a:ext cx="10890250" cy="95718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Latency refers to the time gap between an enterprise event (e.g., a new entity is created, an existing entity changes state, a transaction occurs, etc.) and its expression in enterprise data. Latency is built into the business and operating cycles of an enterprise. </a:t>
              </a: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For example: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Transactions occur throughout the day, but are uploaded once each night.</a:t>
              </a:r>
            </a:p>
            <a:p>
              <a:pPr lvl="1">
                <a:buFontTx/>
                <a:buChar char="•"/>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Payroll updates are accumulated throughout the week and applied prior to generating payroll checks.</a:t>
              </a:r>
            </a:p>
            <a:p>
              <a:pPr lvl="1">
                <a:buFontTx/>
                <a:buChar char="•"/>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Unicode MS" pitchFamily="34" charset="-128"/>
                  <a:ea typeface="Arial Unicode MS" pitchFamily="34" charset="-128"/>
                  <a:cs typeface="Arial Unicode MS" pitchFamily="34" charset="-128"/>
                </a:rPr>
                <a:t>O</a:t>
              </a: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rders are placed online in a real-time user interface.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Latency determines the earliest moment data will be available to the data warehouse. Data cannot appear in a data warehouse until it first appears in the enterprise.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latency built into enterprise data is an important consideration, as it directly affects the earliest moment data will be available in a data warehouse. </a:t>
              </a: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4" name="Groep 61"/>
          <p:cNvGrpSpPr/>
          <p:nvPr/>
        </p:nvGrpSpPr>
        <p:grpSpPr>
          <a:xfrm>
            <a:off x="976244" y="2403475"/>
            <a:ext cx="20116868" cy="12649618"/>
            <a:chOff x="976244" y="2403475"/>
            <a:chExt cx="20116868" cy="12649618"/>
          </a:xfrm>
        </p:grpSpPr>
        <p:grpSp>
          <p:nvGrpSpPr>
            <p:cNvPr id="25" name="Groep 56"/>
            <p:cNvGrpSpPr/>
            <p:nvPr/>
          </p:nvGrpSpPr>
          <p:grpSpPr>
            <a:xfrm>
              <a:off x="976244" y="2403475"/>
              <a:ext cx="20116868" cy="12357100"/>
              <a:chOff x="976244" y="2403475"/>
              <a:chExt cx="20116868" cy="12357100"/>
            </a:xfrm>
          </p:grpSpPr>
          <p:sp>
            <p:nvSpPr>
              <p:cNvPr id="58"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Transaction</a:t>
                </a:r>
                <a:r>
                  <a:rPr lang="nl-BE" sz="3600" b="1" cap="small" dirty="0" smtClean="0"/>
                  <a:t> Data</a:t>
                </a:r>
              </a:p>
              <a:p>
                <a:pPr algn="ctr">
                  <a:defRPr/>
                </a:pPr>
                <a:endParaRPr lang="en-US" sz="2800" b="1" dirty="0">
                  <a:solidFill>
                    <a:srgbClr val="F8F8F8"/>
                  </a:solidFill>
                </a:endParaRPr>
              </a:p>
            </p:txBody>
          </p:sp>
          <p:sp>
            <p:nvSpPr>
              <p:cNvPr id="59" name="Rechthoek 58"/>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61" name="Rectangle 140"/>
            <p:cNvSpPr>
              <a:spLocks noChangeArrowheads="1"/>
            </p:cNvSpPr>
            <p:nvPr/>
          </p:nvSpPr>
          <p:spPr bwMode="auto">
            <a:xfrm>
              <a:off x="10113962" y="2403476"/>
              <a:ext cx="10712450" cy="126496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Transaction data is also known as Event data and identify the moment when an enterprise performs its primary functions. Again, a good way to identify Transactions is to document all the business processes of the enterprise, using only simple sentences with no pronouns. For example: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Sales: The moment when a retail enterprise sells something.</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Manufacturing: The moment when an assembly plant builds something.</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Service: The moment when a consulting firm provides a service.</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Transaction and Event data also identify the moment when an enterprise performs those secondary functions, which enable it to perform its primary functions. ex: Sales 		Primary: The moment when a retail enterprise sells something.</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4" eaLnBrk="1" hangingPunct="1">
                <a:buFont typeface="Wingdings" pitchFamily="2"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Secondary: The moment when product is ordered.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4">
                <a:buFont typeface="Wingdings" pitchFamily="2"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Secondary: The moment when product is delivered.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4">
                <a:buFont typeface="Wingdings" pitchFamily="2"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Secondary: The moment when product is invoiced.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4">
                <a:buFont typeface="Wingdings" pitchFamily="2"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Secondary: The moment when the invoice is paid.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4">
                <a:buFont typeface="Wingdings" pitchFamily="2" charset="2"/>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Secondary: The moment when product is received.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Typically, Transaction data includes the following elements: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Who: The entities that are active during the enterprise event. In an enterprise event, the active entities may be people, corporations,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governments,etc</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Action: The activity (e.g., buy, sell, deliver, etc.) that was performed by the active entities in the event.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eaLnBrk="1" hangingPunct="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What: The entities that are passive during the enterprise event. In an enterprise event, the passive entities may be product, property, or logical entities. Passive entities have no free will and cannot choose to participate or not participate in the event.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Where: The geographic place of the Action.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When: The temporal time of the Action.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Why: The meaning or motivation for the event. Of all the elements of Transaction data, Why is most optional. Enterprise entities may not be required to reveal a reason or motivation. Sometimes a reason is included for management oversight. In such cases, the reason is probably a fabrication.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 typeface="Courier New" pitchFamily="49" charset="0"/>
                <a:buChar char="o"/>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1371600" marR="0" lvl="3"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6" name="Groep 67"/>
          <p:cNvGrpSpPr/>
          <p:nvPr/>
        </p:nvGrpSpPr>
        <p:grpSpPr>
          <a:xfrm>
            <a:off x="1001712" y="2447925"/>
            <a:ext cx="20116868" cy="12446000"/>
            <a:chOff x="1001712" y="2447925"/>
            <a:chExt cx="20116868" cy="12446000"/>
          </a:xfrm>
        </p:grpSpPr>
        <p:grpSp>
          <p:nvGrpSpPr>
            <p:cNvPr id="27" name="Groep 62"/>
            <p:cNvGrpSpPr/>
            <p:nvPr/>
          </p:nvGrpSpPr>
          <p:grpSpPr>
            <a:xfrm>
              <a:off x="1001712" y="2447925"/>
              <a:ext cx="20116868" cy="12446000"/>
              <a:chOff x="976244" y="1336675"/>
              <a:chExt cx="20116868" cy="12446000"/>
            </a:xfrm>
          </p:grpSpPr>
          <p:sp>
            <p:nvSpPr>
              <p:cNvPr id="64"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Snapshot Data</a:t>
                </a:r>
              </a:p>
              <a:p>
                <a:pPr algn="ctr">
                  <a:defRPr/>
                </a:pPr>
                <a:endParaRPr lang="en-US" sz="2800" b="1" dirty="0">
                  <a:solidFill>
                    <a:srgbClr val="F8F8F8"/>
                  </a:solidFill>
                </a:endParaRPr>
              </a:p>
            </p:txBody>
          </p:sp>
          <p:sp>
            <p:nvSpPr>
              <p:cNvPr id="65" name="Rechthoek 64"/>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67" name="Rectangle 143"/>
            <p:cNvSpPr>
              <a:spLocks noChangeArrowheads="1"/>
            </p:cNvSpPr>
            <p:nvPr/>
          </p:nvSpPr>
          <p:spPr bwMode="auto">
            <a:xfrm>
              <a:off x="10025062" y="2759075"/>
              <a:ext cx="10890250" cy="10887560"/>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Snapshot data expresses the cumulative effect of a series of transactions or events over a range of time. </a:t>
              </a: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For example: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Web site hits per hour.</a:t>
              </a: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Parts assembled per hour</a:t>
              </a:r>
            </a:p>
            <a:p>
              <a:pPr marL="0" marR="0" lvl="0" indent="0" algn="l" defTabSz="914400" rtl="0" eaLnBrk="0" fontAlgn="base" latinLnBrk="0" hangingPunct="0">
                <a:lnSpc>
                  <a:spcPct val="100000"/>
                </a:lnSpc>
                <a:spcBef>
                  <a:spcPct val="0"/>
                </a:spcBef>
                <a:spcAft>
                  <a:spcPct val="0"/>
                </a:spcAft>
                <a:buClrTx/>
                <a:buSzTx/>
                <a:buFontTx/>
                <a:buChar char="•"/>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Number of movements made by a active mobile telephone per day</a:t>
              </a: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Snapshot data may be used when the individual events (e.g., Web site hits per hour) are simultaneously too insignificant individually and numerous collectively to justify the capture and storage of each individual event.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Snapshot data may also be used when the enterprise specifically requires cumulative data (e.g., parts assembled per hour).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Snapshot data is less granular than individual Transaction data. During Source System Analysis, no judgments should be made regarding which data (Snapshot or Transaction) will be included in a data warehouse. Instead, Source System Analysis should only document the presence of either data (Snapshot or Transaction).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decision to include either or both will be made during data warehouse design, not Source System Analysis. </a:t>
              </a: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Methods</a:t>
              </a:r>
              <a:endParaRPr lang="nl-BE" b="1" cap="small" dirty="0">
                <a:effectLst>
                  <a:outerShdw blurRad="38100" dist="38100" dir="2700000" algn="tl">
                    <a:srgbClr val="000000">
                      <a:alpha val="43137"/>
                    </a:srgbClr>
                  </a:outerShdw>
                </a:effectLst>
              </a:endParaRPr>
            </a:p>
          </p:txBody>
        </p:sp>
      </p:grpSp>
      <p:sp>
        <p:nvSpPr>
          <p:cNvPr id="8" name="Rectangle 4"/>
          <p:cNvSpPr>
            <a:spLocks noGrp="1" noChangeArrowheads="1"/>
          </p:cNvSpPr>
          <p:nvPr>
            <p:ph type="title"/>
          </p:nvPr>
        </p:nvSpPr>
        <p:spPr>
          <a:xfrm>
            <a:off x="601662" y="269875"/>
            <a:ext cx="18157518" cy="2043912"/>
          </a:xfrm>
        </p:spPr>
        <p:txBody>
          <a:bodyPr/>
          <a:lstStyle/>
          <a:p>
            <a:pPr>
              <a:defRPr/>
            </a:pPr>
            <a:r>
              <a:rPr lang="en-US" dirty="0" smtClean="0">
                <a:solidFill>
                  <a:schemeClr val="accent1"/>
                </a:solidFill>
              </a:rPr>
              <a:t>Source System Analysis</a:t>
            </a:r>
          </a:p>
        </p:txBody>
      </p:sp>
      <p:grpSp>
        <p:nvGrpSpPr>
          <p:cNvPr id="3" name="Groep 14"/>
          <p:cNvGrpSpPr/>
          <p:nvPr/>
        </p:nvGrpSpPr>
        <p:grpSpPr>
          <a:xfrm>
            <a:off x="976244" y="2492375"/>
            <a:ext cx="20407382" cy="12223750"/>
            <a:chOff x="976244" y="2492375"/>
            <a:chExt cx="20407382" cy="12223750"/>
          </a:xfrm>
        </p:grpSpPr>
        <p:grpSp>
          <p:nvGrpSpPr>
            <p:cNvPr id="4" name="Groep 17"/>
            <p:cNvGrpSpPr/>
            <p:nvPr/>
          </p:nvGrpSpPr>
          <p:grpSpPr>
            <a:xfrm>
              <a:off x="976244" y="2492375"/>
              <a:ext cx="20407382" cy="12223750"/>
              <a:chOff x="976244" y="2492375"/>
              <a:chExt cx="20407382" cy="12223750"/>
            </a:xfrm>
          </p:grpSpPr>
          <p:sp>
            <p:nvSpPr>
              <p:cNvPr id="12"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3600" b="1" dirty="0" smtClean="0"/>
                  <a:t>In General</a:t>
                </a:r>
                <a:endParaRPr lang="en-US" sz="3600" b="1" dirty="0">
                  <a:solidFill>
                    <a:srgbClr val="F8F8F8"/>
                  </a:solidFill>
                </a:endParaRPr>
              </a:p>
            </p:txBody>
          </p:sp>
          <p:sp>
            <p:nvSpPr>
              <p:cNvPr id="13" name="Rechthoek 12"/>
              <p:cNvSpPr/>
              <p:nvPr/>
            </p:nvSpPr>
            <p:spPr bwMode="auto">
              <a:xfrm>
                <a:off x="9980614" y="2492375"/>
                <a:ext cx="11403012"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14" name="Rectangle 163"/>
            <p:cNvSpPr>
              <a:spLocks noChangeArrowheads="1"/>
            </p:cNvSpPr>
            <p:nvPr/>
          </p:nvSpPr>
          <p:spPr bwMode="auto">
            <a:xfrm>
              <a:off x="10425112" y="2714625"/>
              <a:ext cx="10579100" cy="100642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methods and activities of Source System Analysis are a search to understand how the enterprise and its data interact.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System documentation provides information about how an enterprise system is intended and expected to behave. This is a good start. But, it is only a start.</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should document this information. The intended and expected behavior and interaction of enterprise data is a good baseline from which to start. </a:t>
              </a:r>
            </a:p>
            <a:p>
              <a:pPr lvl="1"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however, should also document how an enterprise system misbehaves, creating unexpected data and results</a:t>
              </a:r>
              <a:r>
                <a:rPr kumimoji="0" lang="en-US" b="1" i="0" u="none" strike="noStrike" normalizeH="0" baseline="300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is a data warehouse designer’s opportunity to find those pockets of the enterprise system that are fraught with anomalies.</a:t>
              </a:r>
            </a:p>
            <a:p>
              <a:pPr lvl="1"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reason is simple. Most members of an enterprise do not know about the anomalies that already exist in enterprise applications and data.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If anomalous enterprise data is integrated into a data warehouse, data warehouse customers will perceive the data warehouse to be the source and cause of the anomalous data.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They never saw the anomalous data in their enterprise data, but, now they see the anomalous data in a data warehouse. The data warehouse, therefore, must be the cause of the anomalous data and should not be trusted or used.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is, therefore, the first opportunity to protect the quality of the data in a data warehouse, which also protects the data warehouse.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9" name="Groep 21"/>
          <p:cNvGrpSpPr/>
          <p:nvPr/>
        </p:nvGrpSpPr>
        <p:grpSpPr>
          <a:xfrm>
            <a:off x="976244" y="2492375"/>
            <a:ext cx="20116868" cy="12223750"/>
            <a:chOff x="976244" y="2492375"/>
            <a:chExt cx="20116868" cy="12223750"/>
          </a:xfrm>
        </p:grpSpPr>
        <p:grpSp>
          <p:nvGrpSpPr>
            <p:cNvPr id="10" name="Groep 12"/>
            <p:cNvGrpSpPr/>
            <p:nvPr/>
          </p:nvGrpSpPr>
          <p:grpSpPr>
            <a:xfrm>
              <a:off x="976244" y="2492375"/>
              <a:ext cx="20116868" cy="12223750"/>
              <a:chOff x="976244" y="2492375"/>
              <a:chExt cx="20116868" cy="12223750"/>
            </a:xfrm>
          </p:grpSpPr>
          <p:sp>
            <p:nvSpPr>
              <p:cNvPr id="1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Inventory of Data Stores</a:t>
                </a:r>
                <a:endParaRPr lang="nl-BE" sz="3600" b="1" cap="small" dirty="0"/>
              </a:p>
            </p:txBody>
          </p:sp>
          <p:sp>
            <p:nvSpPr>
              <p:cNvPr id="20" name="Rechthoek 19"/>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21" name="Rectangle 165"/>
            <p:cNvSpPr>
              <a:spLocks noChangeArrowheads="1"/>
            </p:cNvSpPr>
            <p:nvPr/>
          </p:nvSpPr>
          <p:spPr bwMode="auto">
            <a:xfrm>
              <a:off x="10336212" y="2670175"/>
              <a:ext cx="10623550" cy="10902924"/>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eaLnBrk="1" hangingPunct="1">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
              </a:r>
              <a:r>
                <a:rPr kumimoji="0" lang="en-US" b="1" i="0" u="none" strike="noStrike" normalizeH="0" baseline="0" dirty="0" smtClean="0" bmk="">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ata Profile</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 Data Profile provides multiple cross sections of enterprise data. These cross sections fall into four basic groups: </a:t>
              </a:r>
            </a:p>
            <a:p>
              <a:pPr lvl="1">
                <a:buFont typeface="Arial" pitchFamily="34" charset="0"/>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Stores: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where data is stored (inventory of Data Stores)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1">
                <a:buFont typeface="Arial" pitchFamily="34" charset="0"/>
                <a:buChar char="•"/>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Elements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what is stored in the data (inventory of Data Elements)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1">
                <a:buFont typeface="Arial" pitchFamily="34" charset="0"/>
                <a:buChar char="•"/>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Entities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how the data is grouped (inventory of Data Entities)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1">
                <a:buFont typeface="Arial" pitchFamily="34" charset="0"/>
                <a:buChar char="•"/>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Model.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how the data elements relate to each other (Data Model). </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a:buFont typeface="Arial" pitchFamily="34" charset="0"/>
                <a:buChar char="•"/>
                <a:tabLst>
                  <a:tab pos="895350" algn="l"/>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rPr>
                <a:t>Inventory of Data Stores: </a:t>
              </a:r>
            </a:p>
            <a:p>
              <a:pPr>
                <a:buFontTx/>
                <a:buAutoNum type="arabicPeriod"/>
                <a:tabLst>
                  <a:tab pos="895350" algn="l"/>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This is a list of the physical hardware on which the enterprise places its applications and data. This will provide information about the availability, nature, interface, and security requirements of enterprise data.</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2">
                <a:buFont typeface="Arial" pitchFamily="34" charset="0"/>
                <a:buChar char="•"/>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Servers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physical platforms that do the work of the enterprise. The inventory should indicate the physical location of servers, operating systems, applications, and interface requirements. </a:t>
              </a:r>
            </a:p>
            <a:p>
              <a:pPr lvl="2">
                <a:buFont typeface="Arial" pitchFamily="34" charset="0"/>
                <a:buChar char="•"/>
                <a:tabLst>
                  <a:tab pos="895350" algn="l"/>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Databases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physical storage of enterprise data. The inventory should include the operating system, database system, and version, and a list of physical databases, tables, views, macros, etc. For each data structure, the inventory of databases should provide the Data Definition Language (DDL), including constraints and relationships.</a:t>
              </a:r>
            </a:p>
            <a:p>
              <a:pPr lvl="2">
                <a:buFont typeface="Arial" pitchFamily="34" charset="0"/>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Directories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physical placement of data in directories. The inventory  should include a list of network locations, directories and subdirectories, and the files they contain. </a:t>
              </a:r>
            </a:p>
            <a:p>
              <a:pPr lvl="2">
                <a:buFont typeface="Arial" pitchFamily="34" charset="0"/>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Files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physical placement of data in datasets. The inventory should include a list of files, including file name, path, and layout. </a:t>
              </a:r>
              <a:b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b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r>
              <a:b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b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1" name="Groep 30"/>
          <p:cNvGrpSpPr/>
          <p:nvPr/>
        </p:nvGrpSpPr>
        <p:grpSpPr>
          <a:xfrm>
            <a:off x="976244" y="2447925"/>
            <a:ext cx="20407380" cy="12413635"/>
            <a:chOff x="976244" y="2447925"/>
            <a:chExt cx="20407380" cy="12413635"/>
          </a:xfrm>
        </p:grpSpPr>
        <p:grpSp>
          <p:nvGrpSpPr>
            <p:cNvPr id="15" name="Groep 30"/>
            <p:cNvGrpSpPr/>
            <p:nvPr/>
          </p:nvGrpSpPr>
          <p:grpSpPr>
            <a:xfrm>
              <a:off x="976244" y="2447925"/>
              <a:ext cx="20116868" cy="12268200"/>
              <a:chOff x="976244" y="2447925"/>
              <a:chExt cx="20116868" cy="12268200"/>
            </a:xfrm>
          </p:grpSpPr>
          <p:grpSp>
            <p:nvGrpSpPr>
              <p:cNvPr id="16" name="Groep 77"/>
              <p:cNvGrpSpPr/>
              <p:nvPr/>
            </p:nvGrpSpPr>
            <p:grpSpPr>
              <a:xfrm>
                <a:off x="976244" y="2447925"/>
                <a:ext cx="20116868" cy="12268200"/>
                <a:chOff x="976244" y="2447925"/>
                <a:chExt cx="20116868" cy="12268200"/>
              </a:xfrm>
            </p:grpSpPr>
            <p:sp>
              <p:nvSpPr>
                <p:cNvPr id="28"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Inventory</a:t>
                  </a:r>
                  <a:r>
                    <a:rPr lang="nl-BE" sz="3600" b="1" cap="small" dirty="0" smtClean="0"/>
                    <a:t> of Data </a:t>
                  </a:r>
                  <a:r>
                    <a:rPr lang="nl-BE" sz="3600" b="1" cap="small" dirty="0" err="1" smtClean="0"/>
                    <a:t>Elements</a:t>
                  </a:r>
                  <a:endParaRPr lang="nl-BE" sz="3600" b="1" cap="small" dirty="0" smtClean="0"/>
                </a:p>
                <a:p>
                  <a:pPr algn="ctr">
                    <a:defRPr/>
                  </a:pPr>
                  <a:endParaRPr lang="en-US" sz="2800" b="1" dirty="0">
                    <a:solidFill>
                      <a:srgbClr val="F8F8F8"/>
                    </a:solidFill>
                  </a:endParaRPr>
                </a:p>
              </p:txBody>
            </p:sp>
            <p:sp>
              <p:nvSpPr>
                <p:cNvPr id="29" name="Rechthoek 28"/>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7" name="Rechthoek 26"/>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30" name="Rectangle 186"/>
            <p:cNvSpPr>
              <a:spLocks noChangeArrowheads="1"/>
            </p:cNvSpPr>
            <p:nvPr/>
          </p:nvSpPr>
          <p:spPr bwMode="auto">
            <a:xfrm>
              <a:off x="10291761" y="2581275"/>
              <a:ext cx="11091863" cy="122802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Name</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name by which applications reference a data element. Sometimes also shorthand names exits for a data element (e.g., Item file,  list of Items, etc.).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Format</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layout for each data element. A single data element may have multiple layouts (e.g., COBOL Redefines, SQL Substring, etc.).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Domain of values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When a data element has a known set of values (e.g., Yes or No, Male or Female, provinces of Canada, etc.).</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Range of values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When a data element has an infinite and bounded set of values (e.g., Product cost, Assembly throughput, etc.).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Frequency of distinct values</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 list of distinct values and the number of occurrences of each  ( SQL, Select Field, count(*)  from ).The results of a list of distinct values and their frequency are often surprising. This method has the potential to reveal unexpected data and data anomalies.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Most frequent distinct values: These are typically the expected and accepted values.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Least frequent distinct values: These are typically the unexpected and anomalous values.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buFont typeface="Arial" pitchFamily="34" charset="0"/>
                <a:buChar char="•"/>
                <a:tabLst>
                  <a:tab pos="895350" algn="l"/>
                </a:tabLst>
              </a:pPr>
              <a:r>
                <a:rPr kumimoji="0" lang="en-US" b="1" i="0" u="sng"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Histogram of enterprise activity</a:t>
              </a: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data in enterprise systems chronicles the activity (e.g., manufacturing, sales, contracts, etc.) of the enterprise. This activity occurred through time, across geographic locations, and within hierarchical levels of the enterprise. A histogram of this activity will reveal trends and patterns within the enterprise. Time, geography, and hierarchy are not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only possible histograms.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Activity by time (e.g., years, months, days): A histogram of enterprise activity by calendar years, months, and days checks if some date values inputted in the 1800s, or in the 2900s.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Activity by geography (e.g., region, large municipality, small municipality): A histogram of enterprise activity by physical geographic locations will reveal the cardinality of enterprise activity as represented geographically by the data of the enterprise.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Activity by hierarchy (e.g., corporation, division, department,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subdepartment</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 A histogram of enterprise activity by the hierarchical level of the enterprise entities (e.g., people, buildings, products) involved in the activity will reveal the cardinality of enterprise activity as represented hierarchically by the data of the enterprise.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7" name="Groep 37"/>
          <p:cNvGrpSpPr/>
          <p:nvPr/>
        </p:nvGrpSpPr>
        <p:grpSpPr>
          <a:xfrm>
            <a:off x="976244" y="2447925"/>
            <a:ext cx="20116868" cy="12312650"/>
            <a:chOff x="976244" y="2447925"/>
            <a:chExt cx="20116868" cy="12312650"/>
          </a:xfrm>
        </p:grpSpPr>
        <p:grpSp>
          <p:nvGrpSpPr>
            <p:cNvPr id="18" name="Groep 32"/>
            <p:cNvGrpSpPr/>
            <p:nvPr/>
          </p:nvGrpSpPr>
          <p:grpSpPr>
            <a:xfrm>
              <a:off x="976244" y="2447925"/>
              <a:ext cx="20116868" cy="12312650"/>
              <a:chOff x="976244" y="2447925"/>
              <a:chExt cx="20116868" cy="12312650"/>
            </a:xfrm>
          </p:grpSpPr>
          <p:sp>
            <p:nvSpPr>
              <p:cNvPr id="35"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Inventory</a:t>
                </a:r>
                <a:r>
                  <a:rPr lang="nl-BE" sz="3600" b="1" cap="small" dirty="0" smtClean="0"/>
                  <a:t> of Data </a:t>
                </a:r>
                <a:r>
                  <a:rPr lang="nl-BE" sz="3600" b="1" cap="small" dirty="0" err="1" smtClean="0"/>
                  <a:t>Entities</a:t>
                </a:r>
                <a:endParaRPr lang="nl-BE" sz="3600" b="1" cap="small" dirty="0" smtClean="0"/>
              </a:p>
              <a:p>
                <a:pPr algn="ctr">
                  <a:defRPr/>
                </a:pPr>
                <a:endParaRPr lang="en-US" sz="2800" b="1" dirty="0">
                  <a:solidFill>
                    <a:srgbClr val="F8F8F8"/>
                  </a:solidFill>
                </a:endParaRPr>
              </a:p>
            </p:txBody>
          </p:sp>
          <p:sp>
            <p:nvSpPr>
              <p:cNvPr id="36" name="Rechthoek 35"/>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37" name="Rectangle 208"/>
            <p:cNvSpPr>
              <a:spLocks noChangeArrowheads="1"/>
            </p:cNvSpPr>
            <p:nvPr/>
          </p:nvSpPr>
          <p:spPr bwMode="auto">
            <a:xfrm>
              <a:off x="9980612" y="2581275"/>
              <a:ext cx="10712450" cy="11201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tab pos="895350" algn="l"/>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Enterprise entities (e.g., people, building, property) are recorded in enterprise systems as data. The inventory of data elements will identify the methods by which enterprise data identifies each entity and records its attributes</a:t>
              </a: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895350" algn="l"/>
                </a:tabLst>
              </a:pPr>
              <a:endParaRPr kumimoji="0" lang="nl-BE"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eaLnBrk="1" hangingPunct="1">
                <a:buFontTx/>
                <a:buChar char="•"/>
                <a:tabLst>
                  <a:tab pos="895350" algn="l"/>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Core data element: An individual and unique entity as defined in enterprise data. The inventory should include the unique identifier for a Core entity and an explanation of what makes that identifier unique</a:t>
              </a:r>
            </a:p>
            <a:p>
              <a:pPr lvl="1" eaLnBrk="1" hangingPunct="1">
                <a:buFontTx/>
                <a:buChar char="•"/>
                <a:tabLst>
                  <a:tab pos="895350" algn="l"/>
                </a:tabLst>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Tx/>
                <a:buChar char="•"/>
                <a:tabLst>
                  <a:tab pos="895350" algn="l"/>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Combined data elements that define a Logical entity: A logical entity may be an intersection of multiple Core data elements. For example: Multiple individual products merchandised as one logical unit. The Core entities are the individual products.</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p>
            <a:p>
              <a:pPr lvl="1" eaLnBrk="1" hangingPunct="1">
                <a:buFontTx/>
                <a:buChar char="•"/>
                <a:tabLst>
                  <a:tab pos="895350" algn="l"/>
                </a:tabLst>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tabLst>
                  <a:tab pos="895350" algn="l"/>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 Descriptive data elements: The attributes of a Core or Logical data element  may be stored in an associated data element. The inventory should include descriptive data and its association with a data element.</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p>
            <a:p>
              <a:pPr lvl="1">
                <a:buFontTx/>
                <a:buChar char="•"/>
                <a:tabLst>
                  <a:tab pos="895350" algn="l"/>
                </a:tabLst>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tabLst>
                  <a:tab pos="895350" algn="l"/>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Data Model of the Source System: Enterprise system documentation will probably include data models. These should be included in the data profile in conjunction with the inventories of data entities and data elements</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Garamond" pitchFamily="18" charset="0"/>
                </a:rPr>
                <a:t>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895350" algn="l"/>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2" name="Groep 48"/>
          <p:cNvGrpSpPr/>
          <p:nvPr/>
        </p:nvGrpSpPr>
        <p:grpSpPr>
          <a:xfrm>
            <a:off x="957262" y="2447925"/>
            <a:ext cx="20135850" cy="12268200"/>
            <a:chOff x="957262" y="2447925"/>
            <a:chExt cx="20135850" cy="12268200"/>
          </a:xfrm>
        </p:grpSpPr>
        <p:grpSp>
          <p:nvGrpSpPr>
            <p:cNvPr id="23" name="Groep 36"/>
            <p:cNvGrpSpPr/>
            <p:nvPr/>
          </p:nvGrpSpPr>
          <p:grpSpPr>
            <a:xfrm>
              <a:off x="957262" y="2447925"/>
              <a:ext cx="20135850" cy="12268200"/>
              <a:chOff x="976244" y="2447925"/>
              <a:chExt cx="20072418" cy="12268200"/>
            </a:xfrm>
          </p:grpSpPr>
          <p:sp>
            <p:nvSpPr>
              <p:cNvPr id="42"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en-US" sz="3600" b="1" cap="small" dirty="0" smtClean="0"/>
                  <a:t>Data Flow Diagram </a:t>
                </a:r>
                <a:endParaRPr lang="nl-BE" sz="3600" b="1" cap="small" dirty="0"/>
              </a:p>
            </p:txBody>
          </p:sp>
          <p:sp>
            <p:nvSpPr>
              <p:cNvPr id="43" name="Rechthoek 42"/>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44" name="Rectangle 212"/>
            <p:cNvSpPr>
              <a:spLocks noChangeArrowheads="1"/>
            </p:cNvSpPr>
            <p:nvPr/>
          </p:nvSpPr>
          <p:spPr bwMode="auto">
            <a:xfrm>
              <a:off x="15403513" y="2803526"/>
              <a:ext cx="520065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 a Data Flow Diagram, a data warehouse designer reverse-engineers the movement of data within the enterprise. It</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identifies where the data comes from, goes to, and by what transport mechanism it moves.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Data Flow Diagram should include all the names and descriptions of the physical environment provided by the data profile. </a:t>
              </a: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p:txBody>
        </p:sp>
        <p:pic>
          <p:nvPicPr>
            <p:cNvPr id="45" name="Afbeelding 10"/>
            <p:cNvPicPr>
              <a:picLocks noChangeAspect="1" noChangeArrowheads="1"/>
            </p:cNvPicPr>
            <p:nvPr/>
          </p:nvPicPr>
          <p:blipFill>
            <a:blip r:embed="rId2"/>
            <a:srcRect/>
            <a:stretch>
              <a:fillRect/>
            </a:stretch>
          </p:blipFill>
          <p:spPr bwMode="auto">
            <a:xfrm>
              <a:off x="10247312" y="2803525"/>
              <a:ext cx="4933950" cy="5991225"/>
            </a:xfrm>
            <a:prstGeom prst="rect">
              <a:avLst/>
            </a:prstGeom>
            <a:noFill/>
          </p:spPr>
        </p:pic>
        <p:sp>
          <p:nvSpPr>
            <p:cNvPr id="47" name="Tekstvak 46"/>
            <p:cNvSpPr txBox="1"/>
            <p:nvPr/>
          </p:nvSpPr>
          <p:spPr>
            <a:xfrm>
              <a:off x="10380662" y="8982075"/>
              <a:ext cx="10045700" cy="4339650"/>
            </a:xfrm>
            <a:prstGeom prst="rect">
              <a:avLst/>
            </a:prstGeom>
            <a:noFill/>
          </p:spPr>
          <p:txBody>
            <a:bodyPr wrap="square" rtlCol="0">
              <a:spAutoFit/>
            </a:bodyPr>
            <a:lstStyle/>
            <a:p>
              <a:pPr lvl="0" eaLnBrk="1" hangingPunct="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Flow Diagram will add the dimensions of time, sequence, and movement to the Source System Analysis</a:t>
              </a:r>
            </a:p>
            <a:p>
              <a:pPr lvl="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eaLnBrk="1" hangingPunct="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This is the opportunity to discover the lifespan and location of data as it is used by enterprise systems. For example: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 file is deleted by the operational application that reads it.</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buFontTx/>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is appended to previously existing data, permanently blending the two sets of data together.etc</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endParaRPr lang="nl-BE" dirty="0"/>
            </a:p>
          </p:txBody>
        </p:sp>
      </p:grpSp>
      <p:grpSp>
        <p:nvGrpSpPr>
          <p:cNvPr id="24" name="Groep 55"/>
          <p:cNvGrpSpPr/>
          <p:nvPr/>
        </p:nvGrpSpPr>
        <p:grpSpPr>
          <a:xfrm>
            <a:off x="912812" y="2492375"/>
            <a:ext cx="20470813" cy="12312650"/>
            <a:chOff x="912812" y="2492375"/>
            <a:chExt cx="20470813" cy="12312650"/>
          </a:xfrm>
        </p:grpSpPr>
        <p:grpSp>
          <p:nvGrpSpPr>
            <p:cNvPr id="25" name="Groep 41"/>
            <p:cNvGrpSpPr/>
            <p:nvPr/>
          </p:nvGrpSpPr>
          <p:grpSpPr>
            <a:xfrm>
              <a:off x="912812" y="2492375"/>
              <a:ext cx="20470813" cy="12312650"/>
              <a:chOff x="976245" y="2447925"/>
              <a:chExt cx="20551197" cy="12312650"/>
            </a:xfrm>
          </p:grpSpPr>
          <p:sp>
            <p:nvSpPr>
              <p:cNvPr id="53" name="AutoShape 19"/>
              <p:cNvSpPr>
                <a:spLocks noChangeArrowheads="1"/>
              </p:cNvSpPr>
              <p:nvPr/>
            </p:nvSpPr>
            <p:spPr bwMode="gray">
              <a:xfrm>
                <a:off x="976245" y="10226675"/>
                <a:ext cx="8331047"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Data State Diagram</a:t>
                </a:r>
              </a:p>
              <a:p>
                <a:pPr algn="ctr">
                  <a:defRPr/>
                </a:pPr>
                <a:endParaRPr lang="en-US" sz="3600" b="1" dirty="0">
                  <a:solidFill>
                    <a:srgbClr val="F8F8F8"/>
                  </a:solidFill>
                </a:endParaRPr>
              </a:p>
            </p:txBody>
          </p:sp>
          <p:sp>
            <p:nvSpPr>
              <p:cNvPr id="54" name="Rechthoek 53"/>
              <p:cNvSpPr/>
              <p:nvPr/>
            </p:nvSpPr>
            <p:spPr bwMode="auto">
              <a:xfrm>
                <a:off x="10074902" y="2447925"/>
                <a:ext cx="1145254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5" name="Rectangle 239"/>
            <p:cNvSpPr>
              <a:spLocks noChangeArrowheads="1"/>
            </p:cNvSpPr>
            <p:nvPr/>
          </p:nvSpPr>
          <p:spPr bwMode="auto">
            <a:xfrm>
              <a:off x="10425112" y="2936875"/>
              <a:ext cx="98679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t/>
              </a:r>
              <a:b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Times New Roman" pitchFamily="18" charset="0"/>
                  <a:cs typeface="Times New Roman" pitchFamily="18" charset="0"/>
                </a:rPr>
              </a:b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As  data  flows  through  the  enterprise,  its  meaning  and  relevance  change.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Throughout the life of a data element, what are all the business meanings (i.e., states) of that data element? When and where do these business meanings occur? A Data State Diagram is the opportunity to discover the answers to these questions. </a:t>
              </a: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Ex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Orderline</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p>
            <a:p>
              <a:pPr lvl="1"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Open</a:t>
              </a:r>
            </a:p>
            <a:p>
              <a:pPr lvl="1"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Delivered</a:t>
              </a:r>
            </a:p>
            <a:p>
              <a:pPr lvl="1"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Invoiced</a:t>
              </a:r>
            </a:p>
            <a:p>
              <a:pPr lvl="1"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Payed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etc…</a:t>
              </a: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6" name="Groep 62"/>
          <p:cNvGrpSpPr/>
          <p:nvPr/>
        </p:nvGrpSpPr>
        <p:grpSpPr>
          <a:xfrm>
            <a:off x="976244" y="2403475"/>
            <a:ext cx="20116868" cy="12357100"/>
            <a:chOff x="976244" y="2403475"/>
            <a:chExt cx="20116868" cy="12357100"/>
          </a:xfrm>
        </p:grpSpPr>
        <p:grpSp>
          <p:nvGrpSpPr>
            <p:cNvPr id="31" name="Groep 56"/>
            <p:cNvGrpSpPr/>
            <p:nvPr/>
          </p:nvGrpSpPr>
          <p:grpSpPr>
            <a:xfrm>
              <a:off x="976244" y="2403475"/>
              <a:ext cx="20116868" cy="12357100"/>
              <a:chOff x="976244" y="2403475"/>
              <a:chExt cx="20116868" cy="12357100"/>
            </a:xfrm>
          </p:grpSpPr>
          <p:sp>
            <p:nvSpPr>
              <p:cNvPr id="60"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System of Record</a:t>
                </a:r>
              </a:p>
              <a:p>
                <a:pPr algn="ctr">
                  <a:defRPr/>
                </a:pPr>
                <a:endParaRPr lang="en-US" sz="2800" b="1" dirty="0">
                  <a:solidFill>
                    <a:srgbClr val="F8F8F8"/>
                  </a:solidFill>
                </a:endParaRPr>
              </a:p>
            </p:txBody>
          </p:sp>
          <p:sp>
            <p:nvSpPr>
              <p:cNvPr id="61" name="Rechthoek 60"/>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62" name="Rectangle 269"/>
            <p:cNvSpPr>
              <a:spLocks noChangeArrowheads="1"/>
            </p:cNvSpPr>
            <p:nvPr/>
          </p:nvSpPr>
          <p:spPr bwMode="auto">
            <a:xfrm>
              <a:off x="10336212" y="2536825"/>
              <a:ext cx="9512300" cy="115416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eaLnBrk="1" hangingPunct="1"/>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identification of the System of Record is the reason Source System Analysis is directly associated with the data acquisition and integration applications, otherwise known as ETL (extract, transfer, and load) applications. </a:t>
              </a:r>
            </a:p>
            <a:p>
              <a:pPr lvl="0"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ETL applications retrieve data from the enterprise. </a:t>
              </a:r>
            </a:p>
            <a:p>
              <a:pPr lvl="1"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An ETL design must answer the question: “Where do I get the enterprise data from that will go into the data warehouse?” </a:t>
              </a:r>
            </a:p>
            <a:p>
              <a:pPr lvl="1" eaLnBrk="1" hangingPunct="1">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answer to this question is the System of Record. </a:t>
              </a:r>
            </a:p>
            <a:p>
              <a:pPr lvl="1" eaLnBrk="1" hangingPunct="1">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eaLnBrk="1" hangingPunct="1"/>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These Profiles, Data Flow Diagrams, and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State Diagrams allow a data warehouse designer to discover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authoritative point of origin for each enterprise entity at any given state. That authoritative point of origin is the System of Record. The Data Profile, Data Flow Diagram, and Data State Diagram are intended to allow significant discovery of the enterprise and its data. </a:t>
              </a:r>
            </a:p>
            <a:p>
              <a:pPr lvl="1" eaLnBrk="1" hangingPunct="1">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This information is significant for the upcoming data warehouse design activities. The Data Model of the data warehouse will derive much of its design from the Data Profile, Data Flow Diagram, and Data State Diagram. </a:t>
              </a:r>
            </a:p>
            <a:p>
              <a:pPr lvl="1" eaLnBrk="1" hangingPunct="1">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The Business Intelligence Reporting will use the information from the Data Profile, Data Flow Diagram, and Data State Diagram to communicate its expression of the enterprise, so that the members of the enterprise can understand it. </a:t>
              </a:r>
            </a:p>
            <a:p>
              <a:pPr lvl="1"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Data Quality applications will rely heavily on the expectations and anomalies discovered in the Data Profile, Data Flow Diagram, and Data State Diagram. Metadata will be based directly on these three entities</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2" name="Groep 69"/>
          <p:cNvGrpSpPr/>
          <p:nvPr/>
        </p:nvGrpSpPr>
        <p:grpSpPr>
          <a:xfrm>
            <a:off x="1001712" y="2447925"/>
            <a:ext cx="20381912" cy="13107849"/>
            <a:chOff x="1001712" y="2447925"/>
            <a:chExt cx="20381912" cy="13107849"/>
          </a:xfrm>
        </p:grpSpPr>
        <p:grpSp>
          <p:nvGrpSpPr>
            <p:cNvPr id="33" name="Groep 62"/>
            <p:cNvGrpSpPr/>
            <p:nvPr/>
          </p:nvGrpSpPr>
          <p:grpSpPr>
            <a:xfrm>
              <a:off x="1001712" y="2447925"/>
              <a:ext cx="20116868" cy="12446000"/>
              <a:chOff x="976244" y="1336675"/>
              <a:chExt cx="20116868" cy="12446000"/>
            </a:xfrm>
          </p:grpSpPr>
          <p:sp>
            <p:nvSpPr>
              <p:cNvPr id="67"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Business </a:t>
                </a:r>
                <a:r>
                  <a:rPr lang="nl-BE" sz="3600" b="1" cap="small" dirty="0" err="1" smtClean="0"/>
                  <a:t>Rules</a:t>
                </a:r>
                <a:endParaRPr lang="nl-BE" sz="3600" b="1" cap="small" dirty="0" smtClean="0"/>
              </a:p>
              <a:p>
                <a:pPr algn="ctr">
                  <a:defRPr/>
                </a:pPr>
                <a:endParaRPr lang="en-US" sz="2800" b="1" dirty="0">
                  <a:solidFill>
                    <a:srgbClr val="F8F8F8"/>
                  </a:solidFill>
                </a:endParaRPr>
              </a:p>
            </p:txBody>
          </p:sp>
          <p:sp>
            <p:nvSpPr>
              <p:cNvPr id="68" name="Rechthoek 67"/>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69" name="Rectangle 290"/>
            <p:cNvSpPr>
              <a:spLocks noChangeArrowheads="1"/>
            </p:cNvSpPr>
            <p:nvPr/>
          </p:nvSpPr>
          <p:spPr bwMode="auto">
            <a:xfrm>
              <a:off x="9847261" y="2536825"/>
              <a:ext cx="11536363" cy="130189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eaLnBrk="1" hangingPunct="1">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Source System Analysis is the opportunity to document the business rules that govern data in the source system. </a:t>
              </a:r>
            </a:p>
            <a:p>
              <a:pPr lvl="0" eaLnBrk="1" hangingPunct="1">
                <a:tabLst>
                  <a:tab pos="895350" algn="l"/>
                </a:tabLst>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eaLnBrk="1" hangingPunct="1">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Data Profile, Data Flow Diagram, Data State Diagram, and System of Record provide the best opportunity to identify the business rules of the source system. These business rules come in three basic varieties:</a:t>
              </a:r>
            </a:p>
            <a:p>
              <a:pPr lvl="0" eaLnBrk="1" hangingPunct="1">
                <a:tabLst>
                  <a:tab pos="895350" algn="l"/>
                </a:tabLst>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514350" lvl="0" indent="-514350" eaLnBrk="1" hangingPunct="1">
                <a:buFont typeface="+mj-lt"/>
                <a:buAutoNum type="arabicPeriod"/>
                <a:tabLst>
                  <a:tab pos="895350" algn="l"/>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Intrarecord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Business Rules: </a:t>
              </a:r>
            </a:p>
            <a:p>
              <a:pPr lvl="0" eaLnBrk="1" hangingPunct="1">
                <a:tabLst>
                  <a:tab pos="895350" algn="l"/>
                </a:tabLst>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Column A + Column B = Column C. The business rule exists entirely within each individual record. All the data and information necessary to validate the business rule is present in a single record or row. An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Intrarecord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business rule can only be validated one record at a time because that business rule applies to only one record at a time. </a:t>
              </a:r>
            </a:p>
            <a:p>
              <a:pPr>
                <a:tabLst>
                  <a:tab pos="895350" algn="l"/>
                </a:tabLst>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514350" indent="-514350">
                <a:buFont typeface="+mj-lt"/>
                <a:buAutoNum type="arabicPeriod" startAt="2"/>
                <a:tabLst>
                  <a:tab pos="895350" algn="l"/>
                </a:tabLst>
              </a:pP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Intradataset</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Business Rules: </a:t>
              </a:r>
            </a:p>
            <a:p>
              <a:pPr marL="514350" indent="-514350">
                <a:tabLst>
                  <a:tab pos="895350" algn="l"/>
                </a:tabLst>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Row 1. Column A + Row 2. Column A = Row 3. Column B. The business rule spans across records within a set of data, but still remains within the set of data. All the data and information necessary to validate the business rule is present in a single set of data. An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Intradataset</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 business rule can only be validated one dataset at a time because that business rule applies to only one dataset at a time. </a:t>
              </a:r>
            </a:p>
            <a:p>
              <a:pPr lvl="1">
                <a:tabLst>
                  <a:tab pos="895350" algn="l"/>
                </a:tabLst>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457200" lvl="0" indent="-457200">
                <a:buFont typeface="+mj-lt"/>
                <a:buAutoNum type="arabicPeriod" startAt="3"/>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Cross Dataset Business Rules: </a:t>
              </a:r>
            </a:p>
            <a:p>
              <a:pPr marL="457200" lvl="0" indent="-457200">
                <a:tabLst>
                  <a:tab pos="895350" algn="l"/>
                </a:tabLst>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1">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File 1. Column A = Table 2. Column B. The business rule spans across sets of data within a source system. The data, therefore, may not be available in the source system. The data may be late arriving, deleted, or renamed. Cross Dataset business rules, therefore, require more effort to define and validate.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a:tabLst>
                  <a:tab pos="895350" algn="l"/>
                </a:tabLst>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a:tabLst>
                  <a:tab pos="895350" algn="l"/>
                </a:tabLst>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Business rules will be used to create the Data Quality validations of inbound data from the source system. So, any data elements from the source system that should maintain a consistent behavior, and can affect the data warehouse, should be included in the list of Business Rules.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1312862" y="717470"/>
            <a:ext cx="19001582" cy="2043912"/>
          </a:xfrm>
        </p:spPr>
        <p:txBody>
          <a:bodyPr/>
          <a:lstStyle/>
          <a:p>
            <a:pPr>
              <a:defRPr/>
            </a:pPr>
            <a:r>
              <a:rPr lang="en-US" sz="7200" dirty="0" smtClean="0">
                <a:solidFill>
                  <a:schemeClr val="accent1"/>
                </a:solidFill>
              </a:rPr>
              <a:t>DATA ACQUISITION AND INTEGRATION</a:t>
            </a:r>
          </a:p>
        </p:txBody>
      </p:sp>
      <p:sp>
        <p:nvSpPr>
          <p:cNvPr id="16" name="Rechthoek 15"/>
          <p:cNvSpPr/>
          <p:nvPr/>
        </p:nvSpPr>
        <p:spPr bwMode="auto">
          <a:xfrm>
            <a:off x="1357312" y="2492375"/>
            <a:ext cx="19335750" cy="1084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Acquisition and Integration is a name given to the set of applications that populate a data warehouse . This process consists of three main functions.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Extract: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Otherwise known as Data Acquisition, this function reaches into a source system to retrieve data. The data yielded by this function is known as Source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Transform: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first half of Data Integration, this function inspects, cleanses, and conforms Source Data to the needs of a data warehouse. The data yielded by this function is known as Load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Load: </a:t>
            </a:r>
            <a:endParaRPr lang="nl-BE"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half of Data Integration, this function updates a data warehouse using the data provided in the Load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three functions (Extract, Transform, and Load) are more commonly known as ETL. An ETL application is the most comprehensive line between two points. These two points are the enterprise and all its source systems on one end and a data warehouse on the other.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first concern of an ETL analyst, therefore, is these two points.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first point is the Source System. </a:t>
            </a:r>
          </a:p>
          <a:p>
            <a:pPr lvl="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enterprise and all its source systems are collectively referred to as the Source System, which may actually consist of multiple information systems, platforms, and geographies. For the purpose of discussion, however, they are referred to collectively as the Source System.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point is the Target System. </a:t>
            </a:r>
          </a:p>
          <a:p>
            <a:pPr lvl="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an ETL application, the Target System is always a data warehouse or a section of a data warehouse architecture (e.g., Operational Data Store [ODS] or Data Mart). Prior to contemplating any ETL application design or architecture, an ETL analyst must first focus on and define the two points.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Analysis</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11"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Source System Analysis</a:t>
              </a:r>
              <a:endParaRPr lang="en-US" sz="3600" b="1" dirty="0">
                <a:solidFill>
                  <a:srgbClr val="F8F8F8"/>
                </a:solidFill>
              </a:endParaRPr>
            </a:p>
          </p:txBody>
        </p:sp>
        <p:sp>
          <p:nvSpPr>
            <p:cNvPr id="12" name="Rechthoek 11"/>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0" name="Rechthoek 9"/>
            <p:cNvSpPr/>
            <p:nvPr/>
          </p:nvSpPr>
          <p:spPr>
            <a:xfrm>
              <a:off x="10291762" y="2625726"/>
              <a:ext cx="10712450" cy="6555641"/>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If during the previous analysis activities, the Source System Analysis was omitted or abbreviated, an ETL analyst should return to the Source System Analysis. </a:t>
              </a:r>
            </a:p>
            <a:p>
              <a:pPr lvl="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potential of an ETL application failing to fulfill its requirements is greatly increased, if not completely assured, when the Source System Analysis is incomplete. </a:t>
              </a:r>
            </a:p>
            <a:p>
              <a:pPr lvl="0" eaLnBrk="1" hangingPunct="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lvl="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Source System Analysis provides an ETL analyst the information necessary to gather data from the source system. </a:t>
              </a:r>
            </a:p>
            <a:p>
              <a:pPr lvl="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Even if the data warehouse has been designed without the advantage of the information provided by the Source System Analysis, an ETL analyst should return to, and finish to completion, the Source System Analysis</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3"/>
          <p:cNvGrpSpPr/>
          <p:nvPr/>
        </p:nvGrpSpPr>
        <p:grpSpPr>
          <a:xfrm>
            <a:off x="976244" y="2492375"/>
            <a:ext cx="20116868" cy="12223750"/>
            <a:chOff x="976244" y="2492375"/>
            <a:chExt cx="20116868" cy="12223750"/>
          </a:xfrm>
        </p:grpSpPr>
        <p:grpSp>
          <p:nvGrpSpPr>
            <p:cNvPr id="9" name="Groep 12"/>
            <p:cNvGrpSpPr/>
            <p:nvPr/>
          </p:nvGrpSpPr>
          <p:grpSpPr>
            <a:xfrm>
              <a:off x="976244" y="2492375"/>
              <a:ext cx="20116868" cy="12223750"/>
              <a:chOff x="976244" y="2492375"/>
              <a:chExt cx="20116868" cy="12223750"/>
            </a:xfrm>
          </p:grpSpPr>
          <p:sp>
            <p:nvSpPr>
              <p:cNvPr id="17"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Target </a:t>
                </a:r>
                <a:r>
                  <a:rPr lang="en-US" sz="3600" b="1" dirty="0" smtClean="0"/>
                  <a:t>System Analysis</a:t>
                </a:r>
                <a:endParaRPr lang="nl-BE" sz="3600" b="1" cap="small" dirty="0"/>
              </a:p>
            </p:txBody>
          </p:sp>
          <p:sp>
            <p:nvSpPr>
              <p:cNvPr id="18" name="Rechthoek 17"/>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6" name="Rectangle 97"/>
            <p:cNvSpPr>
              <a:spLocks noChangeArrowheads="1"/>
            </p:cNvSpPr>
            <p:nvPr/>
          </p:nvSpPr>
          <p:spPr bwMode="auto">
            <a:xfrm>
              <a:off x="10247312" y="2714625"/>
              <a:ext cx="10712450" cy="111722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Target System is a data warehouse, or a component of a data warehouse architecture.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architecture, model, and design of the data warehouse are prerequisites for the design and creation of an ETL application. </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designer choose a Relational Database Management System (RDBMS), Business Intelligence Reporting architecture</a:t>
              </a:r>
            </a:p>
            <a:p>
              <a:pPr>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designer indicates how the data warehouse will reflect </a:t>
              </a:r>
            </a:p>
            <a:p>
              <a:pPr>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entities of the source system (e.g., purchase orders, machines, people, etc.)</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entities cycle through their states (e.g., reviewed, approved, commissioned, hired, etc.). </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the source system creates an instance of a data entity, how will the data warehouse reflect that instance?</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the source system modifies the state of a data entity, how will the data warehouse reflect that modified state?</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the source system removes an instance of a data entity, how will the data warehouse reflect the removal of that instance?</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 business event occurs, how will the data warehouse reflect that event?</a:t>
              </a:r>
            </a:p>
            <a:p>
              <a:pPr lvl="1">
                <a:buFont typeface="Wingdings" pitchFamily="2" charset="2"/>
                <a:buChar char="ü"/>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 business event cycles through its states (initiation, transaction, closure), how will the data warehouse reflect those states? </a:t>
              </a:r>
            </a:p>
            <a:p>
              <a:pPr lvl="1">
                <a:buFont typeface="Wingdings" pitchFamily="2" charset="2"/>
                <a:buChar char="ü"/>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analyst asks such questions because the answers provide requirements that will be used to design and develop the ETL applications, which will load data into a data warehouse. The process of gathering these answers is the Target System Analysis.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8"/>
          <p:cNvGrpSpPr/>
          <p:nvPr/>
        </p:nvGrpSpPr>
        <p:grpSpPr>
          <a:xfrm>
            <a:off x="976244" y="2447925"/>
            <a:ext cx="20116868" cy="12268200"/>
            <a:chOff x="976244" y="2447925"/>
            <a:chExt cx="20116868" cy="12268200"/>
          </a:xfrm>
        </p:grpSpPr>
        <p:grpSp>
          <p:nvGrpSpPr>
            <p:cNvPr id="14" name="Groep 30"/>
            <p:cNvGrpSpPr/>
            <p:nvPr/>
          </p:nvGrpSpPr>
          <p:grpSpPr>
            <a:xfrm>
              <a:off x="976244" y="2447925"/>
              <a:ext cx="20116868" cy="12268200"/>
              <a:chOff x="976244" y="2447925"/>
              <a:chExt cx="20116868" cy="12268200"/>
            </a:xfrm>
          </p:grpSpPr>
          <p:grpSp>
            <p:nvGrpSpPr>
              <p:cNvPr id="15" name="Groep 77"/>
              <p:cNvGrpSpPr/>
              <p:nvPr/>
            </p:nvGrpSpPr>
            <p:grpSpPr>
              <a:xfrm>
                <a:off x="976244" y="2447925"/>
                <a:ext cx="20116868" cy="12268200"/>
                <a:chOff x="976244" y="2447925"/>
                <a:chExt cx="20116868" cy="12268200"/>
              </a:xfrm>
            </p:grpSpPr>
            <p:sp>
              <p:nvSpPr>
                <p:cNvPr id="24"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Purpose</a:t>
                  </a:r>
                  <a:r>
                    <a:rPr lang="nl-BE" sz="3600" b="1" cap="small" dirty="0" smtClean="0"/>
                    <a:t> of </a:t>
                  </a:r>
                  <a:r>
                    <a:rPr lang="en-US" sz="3600" b="1" cap="small" dirty="0" smtClean="0"/>
                    <a:t>Target </a:t>
                  </a:r>
                  <a:r>
                    <a:rPr lang="en-US" sz="3600" b="1" dirty="0" smtClean="0"/>
                    <a:t>System Analysis</a:t>
                  </a:r>
                  <a:endParaRPr lang="nl-BE" sz="3600" b="1" cap="small" dirty="0" smtClean="0"/>
                </a:p>
                <a:p>
                  <a:pPr algn="ctr">
                    <a:defRPr/>
                  </a:pPr>
                  <a:endParaRPr lang="en-US" sz="2800" b="1" dirty="0">
                    <a:solidFill>
                      <a:srgbClr val="F8F8F8"/>
                    </a:solidFill>
                  </a:endParaRPr>
                </a:p>
              </p:txBody>
            </p:sp>
            <p:sp>
              <p:nvSpPr>
                <p:cNvPr id="25" name="Rechthoek 24"/>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3" name="Rechthoek 22"/>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21" name="Rechthoek 20"/>
            <p:cNvSpPr/>
            <p:nvPr/>
          </p:nvSpPr>
          <p:spPr>
            <a:xfrm>
              <a:off x="10247312" y="2670175"/>
              <a:ext cx="10690225" cy="10433625"/>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purpose of Target System Analysis is to identify and document expectations of the data in a data warehouse.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warehouse designer has expectations of the data in a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System Analysis will reveal and clarify the data warehouse designer’s implicit expectations of a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customers also have explicit and implicit expectations of the data in a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System Analysis provides an opportunity to recognize and resolve discrepancies between them. </a:t>
              </a:r>
            </a:p>
            <a:p>
              <a:pPr marL="457200"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nl-BE"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Example</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Looking at a data element named SALES, data warehouse customers explicitly expect to see sales data in a SALES table. </a:t>
              </a:r>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 you expect to see all sales data (i.e., complete)?</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sales data is incomplete, would you like to know what data is missing (metadata)?</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 you expect to never see the sales data duplicated (data quality)?</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Would you like to know when the next batch of sales data becomes available (metadata)?</a:t>
              </a:r>
            </a:p>
            <a:p>
              <a:pPr marL="457200" lvl="0" indent="-45720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Therefore  requirements questions such as these are discussed in the following sections: </a:t>
              </a:r>
            </a:p>
            <a:p>
              <a:pPr marL="457200" lvl="0" indent="-45720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Direct Requirements</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Indirect Requirements</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9" name="Groep 25"/>
          <p:cNvGrpSpPr/>
          <p:nvPr/>
        </p:nvGrpSpPr>
        <p:grpSpPr>
          <a:xfrm>
            <a:off x="976244" y="2447925"/>
            <a:ext cx="20116868" cy="12312650"/>
            <a:chOff x="976244" y="2447925"/>
            <a:chExt cx="20116868" cy="12312650"/>
          </a:xfrm>
        </p:grpSpPr>
        <p:grpSp>
          <p:nvGrpSpPr>
            <p:cNvPr id="20" name="Groep 32"/>
            <p:cNvGrpSpPr/>
            <p:nvPr/>
          </p:nvGrpSpPr>
          <p:grpSpPr>
            <a:xfrm>
              <a:off x="976244" y="2447925"/>
              <a:ext cx="20116868" cy="12312650"/>
              <a:chOff x="976244" y="2447925"/>
              <a:chExt cx="20116868" cy="12312650"/>
            </a:xfrm>
          </p:grpSpPr>
          <p:sp>
            <p:nvSpPr>
              <p:cNvPr id="29"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Direct  </a:t>
                </a:r>
                <a:r>
                  <a:rPr lang="nl-BE" sz="3600" b="1" cap="small" dirty="0" err="1" smtClean="0"/>
                  <a:t>Requirements</a:t>
                </a:r>
                <a:endParaRPr lang="nl-BE" sz="3600" b="1" cap="small" dirty="0" smtClean="0"/>
              </a:p>
              <a:p>
                <a:pPr algn="ctr">
                  <a:defRPr/>
                </a:pPr>
                <a:endParaRPr lang="en-US" sz="2800" b="1" dirty="0">
                  <a:solidFill>
                    <a:srgbClr val="F8F8F8"/>
                  </a:solidFill>
                </a:endParaRPr>
              </a:p>
            </p:txBody>
          </p:sp>
          <p:sp>
            <p:nvSpPr>
              <p:cNvPr id="30" name="Rechthoek 29"/>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8" name="Rechthoek 27"/>
            <p:cNvSpPr/>
            <p:nvPr/>
          </p:nvSpPr>
          <p:spPr>
            <a:xfrm>
              <a:off x="10425112" y="3025775"/>
              <a:ext cx="10134600" cy="957185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Direct Requirements are explicit expectations of data warehouse customers.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meaning of each data element and how to achieve that meaning are the focus of Direct Requirements.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analyst must investigate completely the meaning of each data element as perceived by the customers.</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Sometimes multiple populations of customers have different and irreconcilable expectations for a data element.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ETL analyst should pass such anomalies back to the data warehouse designer for resolution.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Direct Requirements are captured during Target System Analysis. That is when the meaning and behavior of a data warehouse and, therefore, all its data elements, are gathered.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analyst must understand data warehouse customer expectations of the data they will see in a data warehouse. That is the goal and focus of Direct Requirements.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2" name="Groep 30"/>
          <p:cNvGrpSpPr/>
          <p:nvPr/>
        </p:nvGrpSpPr>
        <p:grpSpPr>
          <a:xfrm>
            <a:off x="957262" y="2447925"/>
            <a:ext cx="20135850" cy="12268200"/>
            <a:chOff x="957262" y="2447925"/>
            <a:chExt cx="20135850" cy="12268200"/>
          </a:xfrm>
        </p:grpSpPr>
        <p:grpSp>
          <p:nvGrpSpPr>
            <p:cNvPr id="26" name="Groep 36"/>
            <p:cNvGrpSpPr/>
            <p:nvPr/>
          </p:nvGrpSpPr>
          <p:grpSpPr>
            <a:xfrm>
              <a:off x="957262" y="2447925"/>
              <a:ext cx="20135850" cy="12268200"/>
              <a:chOff x="976244" y="2447925"/>
              <a:chExt cx="20072418" cy="12268200"/>
            </a:xfrm>
          </p:grpSpPr>
          <p:sp>
            <p:nvSpPr>
              <p:cNvPr id="34"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smtClean="0"/>
                  <a:t>Indirect  </a:t>
                </a:r>
                <a:r>
                  <a:rPr lang="nl-BE" sz="3600" b="1" cap="small" dirty="0" err="1" smtClean="0"/>
                  <a:t>Requirements</a:t>
                </a:r>
                <a:endParaRPr lang="nl-BE" sz="3600" b="1" cap="small" dirty="0"/>
              </a:p>
            </p:txBody>
          </p:sp>
          <p:sp>
            <p:nvSpPr>
              <p:cNvPr id="35" name="Rechthoek 34"/>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3" name="Rectangle 99"/>
            <p:cNvSpPr>
              <a:spLocks noChangeArrowheads="1"/>
            </p:cNvSpPr>
            <p:nvPr/>
          </p:nvSpPr>
          <p:spPr bwMode="auto">
            <a:xfrm>
              <a:off x="10069512" y="2714625"/>
              <a:ext cx="10801350" cy="11703143"/>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Indirect Requirements can best be understood as the information customers need for them to use a data warehouse to do their job.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therefore, has a responsibility to stipulate when a data warehouse does not match their expectations.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Indirect Requirements come directly from the Data Quality Service Level Agreement (SLA) and Metadata SLA.</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Frequently, implicit expectations are not known until violation of these assumptions.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 warehouse team, in conjunction with data warehouse customers, will continue to identify and add new Data Quality and Metadata requirements throughout the life of a data warehouse. </a:t>
              </a: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Throughout the life of a data warehouse, the focus and goal of Indirect Requirements is the information customers need to use a data warehouse to do their job. The people, jobs, and skill levels may change. As these changes occur, the Data Quality and Metadata Programs must maintain their focus on deriving the maximum value possible from a data warehouse.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7" name="Groep 40"/>
          <p:cNvGrpSpPr/>
          <p:nvPr/>
        </p:nvGrpSpPr>
        <p:grpSpPr>
          <a:xfrm>
            <a:off x="912812" y="2492375"/>
            <a:ext cx="20224751" cy="12312650"/>
            <a:chOff x="912812" y="2492375"/>
            <a:chExt cx="20224751" cy="12312650"/>
          </a:xfrm>
        </p:grpSpPr>
        <p:sp>
          <p:nvSpPr>
            <p:cNvPr id="39"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All </a:t>
              </a:r>
              <a:r>
                <a:rPr lang="nl-BE" sz="3600" b="1" cap="small" dirty="0" err="1" smtClean="0"/>
                <a:t>Requirements</a:t>
              </a:r>
              <a:endParaRPr lang="nl-BE" sz="3600" b="1" cap="small" dirty="0" smtClean="0"/>
            </a:p>
            <a:p>
              <a:pPr algn="ctr">
                <a:defRPr/>
              </a:pPr>
              <a:endParaRPr lang="en-US" sz="3600" b="1" dirty="0">
                <a:solidFill>
                  <a:srgbClr val="F8F8F8"/>
                </a:solidFill>
              </a:endParaRPr>
            </a:p>
          </p:txBody>
        </p:sp>
        <p:sp>
          <p:nvSpPr>
            <p:cNvPr id="40" name="Rechthoek 39"/>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38" name="Rectangle 102"/>
            <p:cNvSpPr>
              <a:spLocks noChangeArrowheads="1"/>
            </p:cNvSpPr>
            <p:nvPr/>
          </p:nvSpPr>
          <p:spPr bwMode="auto">
            <a:xfrm>
              <a:off x="10158412" y="2625725"/>
              <a:ext cx="10890250" cy="1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Direct and Indirect Requirements together capture all expectations of data warehouse customers.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During development of  ETL application, no new customer expectations can be added to the design or development deliverables.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Any new customer expectations must be added to either the Direct or Indirect Requirements and then brought forward.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language of a Target System Analysis must be precise.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System Analysis is an agreement between an ETL analyst and data warehouse customers.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Target System Analysis written with explicit and precise language will communicate clearly, allowing no room for interpretation. Such language should: </a:t>
              </a:r>
            </a:p>
            <a:p>
              <a:pPr marL="971550" lvl="1" indent="-514350">
                <a:buFont typeface="Wingdings" pitchFamily="2" charset="2"/>
                <a:buChar char="ü"/>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Name the exact database, table, and field.</a:t>
              </a:r>
            </a:p>
            <a:p>
              <a:pPr marL="971550" lvl="1" indent="-514350">
                <a:buFont typeface="Wingdings" pitchFamily="2" charset="2"/>
                <a:buChar char="ü"/>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Name the exact data values and their locations, which constitute a prerequisite for any action.</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marL="971550" lvl="1" indent="-514350">
                <a:buFont typeface="Wingdings" pitchFamily="2" charset="2"/>
                <a:buChar char="ü"/>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Name  the  exact  sequence  of  processes,  including  predecessors  and successors.</a:t>
              </a:r>
            </a:p>
            <a:p>
              <a:pPr marL="971550" lvl="1" indent="-514350">
                <a:buFont typeface="Wingdings" pitchFamily="2" charset="2"/>
                <a:buChar char="ü"/>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Name the exact data values, which constitute each state and their meanings.</a:t>
              </a:r>
            </a:p>
            <a:p>
              <a:pPr marL="971550" lvl="1" indent="-51435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After all the work necessary to gather a complete set of requirements, the language with which these requirements are communicated can limit or enhance their success.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2067" name="Line 19"/>
          <p:cNvSpPr>
            <a:spLocks noChangeShapeType="1"/>
          </p:cNvSpPr>
          <p:nvPr/>
        </p:nvSpPr>
        <p:spPr bwMode="auto">
          <a:xfrm>
            <a:off x="65088"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6" name="Line 18"/>
          <p:cNvSpPr>
            <a:spLocks noChangeShapeType="1"/>
          </p:cNvSpPr>
          <p:nvPr/>
        </p:nvSpPr>
        <p:spPr bwMode="auto">
          <a:xfrm>
            <a:off x="168275"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5" name="Line 17"/>
          <p:cNvSpPr>
            <a:spLocks noChangeShapeType="1"/>
          </p:cNvSpPr>
          <p:nvPr/>
        </p:nvSpPr>
        <p:spPr bwMode="auto">
          <a:xfrm>
            <a:off x="206375" y="8986838"/>
            <a:ext cx="17463"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4" name="Line 16"/>
          <p:cNvSpPr>
            <a:spLocks noChangeShapeType="1"/>
          </p:cNvSpPr>
          <p:nvPr/>
        </p:nvSpPr>
        <p:spPr bwMode="auto">
          <a:xfrm>
            <a:off x="252413"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3" name="Line 15"/>
          <p:cNvSpPr>
            <a:spLocks noChangeShapeType="1"/>
          </p:cNvSpPr>
          <p:nvPr/>
        </p:nvSpPr>
        <p:spPr bwMode="auto">
          <a:xfrm>
            <a:off x="358775" y="8990013"/>
            <a:ext cx="0" cy="396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2" name="Line 14"/>
          <p:cNvSpPr>
            <a:spLocks noChangeShapeType="1"/>
          </p:cNvSpPr>
          <p:nvPr/>
        </p:nvSpPr>
        <p:spPr bwMode="auto">
          <a:xfrm>
            <a:off x="401638" y="9002713"/>
            <a:ext cx="0" cy="269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1" name="Line 13"/>
          <p:cNvSpPr>
            <a:spLocks noChangeShapeType="1"/>
          </p:cNvSpPr>
          <p:nvPr/>
        </p:nvSpPr>
        <p:spPr bwMode="auto">
          <a:xfrm>
            <a:off x="444500" y="8974138"/>
            <a:ext cx="0" cy="5556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0" name="Line 12"/>
          <p:cNvSpPr>
            <a:spLocks noChangeShapeType="1"/>
          </p:cNvSpPr>
          <p:nvPr/>
        </p:nvSpPr>
        <p:spPr bwMode="auto">
          <a:xfrm>
            <a:off x="415925"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9" name="Line 11"/>
          <p:cNvSpPr>
            <a:spLocks noChangeShapeType="1"/>
          </p:cNvSpPr>
          <p:nvPr/>
        </p:nvSpPr>
        <p:spPr bwMode="auto">
          <a:xfrm>
            <a:off x="481013"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8" name="Line 10"/>
          <p:cNvSpPr>
            <a:spLocks noChangeShapeType="1"/>
          </p:cNvSpPr>
          <p:nvPr/>
        </p:nvSpPr>
        <p:spPr bwMode="auto">
          <a:xfrm>
            <a:off x="581025" y="8975725"/>
            <a:ext cx="0" cy="53975"/>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7" name="Line 9"/>
          <p:cNvSpPr>
            <a:spLocks noChangeShapeType="1"/>
          </p:cNvSpPr>
          <p:nvPr/>
        </p:nvSpPr>
        <p:spPr bwMode="auto">
          <a:xfrm>
            <a:off x="604838" y="8986838"/>
            <a:ext cx="17462"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6" name="Line 8"/>
          <p:cNvSpPr>
            <a:spLocks noChangeShapeType="1"/>
          </p:cNvSpPr>
          <p:nvPr/>
        </p:nvSpPr>
        <p:spPr bwMode="auto">
          <a:xfrm>
            <a:off x="48466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5" name="Line 7"/>
          <p:cNvSpPr>
            <a:spLocks noChangeShapeType="1"/>
          </p:cNvSpPr>
          <p:nvPr/>
        </p:nvSpPr>
        <p:spPr bwMode="auto">
          <a:xfrm>
            <a:off x="49101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4" name="Line 6"/>
          <p:cNvSpPr>
            <a:spLocks noChangeShapeType="1"/>
          </p:cNvSpPr>
          <p:nvPr/>
        </p:nvSpPr>
        <p:spPr bwMode="auto">
          <a:xfrm>
            <a:off x="4991100" y="900430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3" name="Line 5"/>
          <p:cNvSpPr>
            <a:spLocks noChangeShapeType="1"/>
          </p:cNvSpPr>
          <p:nvPr/>
        </p:nvSpPr>
        <p:spPr bwMode="auto">
          <a:xfrm>
            <a:off x="4991100" y="899795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2" name="Line 4"/>
          <p:cNvSpPr>
            <a:spLocks noChangeShapeType="1"/>
          </p:cNvSpPr>
          <p:nvPr/>
        </p:nvSpPr>
        <p:spPr bwMode="auto">
          <a:xfrm>
            <a:off x="5132388"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1" name="Line 3"/>
          <p:cNvSpPr>
            <a:spLocks noChangeShapeType="1"/>
          </p:cNvSpPr>
          <p:nvPr/>
        </p:nvSpPr>
        <p:spPr bwMode="auto">
          <a:xfrm>
            <a:off x="5151438" y="8983663"/>
            <a:ext cx="1587" cy="142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0" name="Line 2"/>
          <p:cNvSpPr>
            <a:spLocks noChangeShapeType="1"/>
          </p:cNvSpPr>
          <p:nvPr/>
        </p:nvSpPr>
        <p:spPr bwMode="auto">
          <a:xfrm>
            <a:off x="5238750"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49" name="Line 1"/>
          <p:cNvSpPr>
            <a:spLocks noChangeShapeType="1"/>
          </p:cNvSpPr>
          <p:nvPr/>
        </p:nvSpPr>
        <p:spPr bwMode="auto">
          <a:xfrm>
            <a:off x="5365750"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grpSp>
        <p:nvGrpSpPr>
          <p:cNvPr id="31" name="Groep 62"/>
          <p:cNvGrpSpPr/>
          <p:nvPr/>
        </p:nvGrpSpPr>
        <p:grpSpPr>
          <a:xfrm>
            <a:off x="976244" y="2403475"/>
            <a:ext cx="20116868" cy="12357100"/>
            <a:chOff x="976244" y="2403475"/>
            <a:chExt cx="20116868" cy="12357100"/>
          </a:xfrm>
        </p:grpSpPr>
        <p:grpSp>
          <p:nvGrpSpPr>
            <p:cNvPr id="2048" name="Groep 41"/>
            <p:cNvGrpSpPr/>
            <p:nvPr/>
          </p:nvGrpSpPr>
          <p:grpSpPr>
            <a:xfrm>
              <a:off x="976244" y="2403475"/>
              <a:ext cx="20116868" cy="12357100"/>
              <a:chOff x="976244" y="2403475"/>
              <a:chExt cx="20116868" cy="12357100"/>
            </a:xfrm>
          </p:grpSpPr>
          <p:grpSp>
            <p:nvGrpSpPr>
              <p:cNvPr id="2070" name="Groep 56"/>
              <p:cNvGrpSpPr/>
              <p:nvPr/>
            </p:nvGrpSpPr>
            <p:grpSpPr>
              <a:xfrm>
                <a:off x="976244" y="2403475"/>
                <a:ext cx="20116868" cy="12357100"/>
                <a:chOff x="976244" y="2403475"/>
                <a:chExt cx="20116868" cy="12357100"/>
              </a:xfrm>
            </p:grpSpPr>
            <p:sp>
              <p:nvSpPr>
                <p:cNvPr id="45"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Data Profile</a:t>
                  </a:r>
                </a:p>
                <a:p>
                  <a:pPr algn="ctr">
                    <a:defRPr/>
                  </a:pPr>
                  <a:endParaRPr lang="en-US" sz="2800" b="1" dirty="0">
                    <a:solidFill>
                      <a:srgbClr val="F8F8F8"/>
                    </a:solidFill>
                  </a:endParaRPr>
                </a:p>
              </p:txBody>
            </p:sp>
            <p:sp>
              <p:nvSpPr>
                <p:cNvPr id="46" name="Rechthoek 45"/>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4"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2068" name="Rectangle 20"/>
            <p:cNvSpPr>
              <a:spLocks noChangeArrowheads="1"/>
            </p:cNvSpPr>
            <p:nvPr/>
          </p:nvSpPr>
          <p:spPr bwMode="auto">
            <a:xfrm>
              <a:off x="10202862" y="2759075"/>
              <a:ext cx="10267950" cy="82176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 data profile of the Target System allows an ETL analyst to define or describe the data that will be loaded into a data warehouse before actually loading the data. The Data Profile includes three sections similar to the data profile from the Source System Analysis. </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Inventory of Data Elements</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Name</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Format</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Domain of values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Range of values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Frequency of distinct values</a:t>
              </a:r>
            </a:p>
            <a:p>
              <a:pPr marL="457200" indent="-457200">
                <a:buFont typeface="+mj-lt"/>
                <a:buAutoNum type="arabicPeriod"/>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Inventory of Data Entities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Combined data elements that define logical data</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Core data element</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Descriptive data elements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Associative data elements</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Model of the Target System</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Logical</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Physical</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ETL keys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Foreign key relationships</a:t>
              </a:r>
            </a:p>
            <a:p>
              <a:pPr marL="914400" lvl="1" indent="-457200">
                <a:buFont typeface="Arial" pitchFamily="34" charset="0"/>
                <a:buChar char="•"/>
              </a:pPr>
              <a:r>
                <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Entity relationships</a:t>
              </a: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2069" name="Rectangle 21"/>
          <p:cNvSpPr>
            <a:spLocks noChangeArrowheads="1"/>
          </p:cNvSpPr>
          <p:nvPr/>
        </p:nvSpPr>
        <p:spPr bwMode="auto">
          <a:xfrm>
            <a:off x="10113962" y="12360275"/>
            <a:ext cx="105791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5A5A5A"/>
                </a:solidFill>
                <a:effectLst/>
                <a:latin typeface="Calibri" pitchFamily="34" charset="0"/>
                <a:ea typeface="Arial Unicode MS" pitchFamily="34" charset="-128"/>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071" name="Groep 63"/>
          <p:cNvGrpSpPr/>
          <p:nvPr/>
        </p:nvGrpSpPr>
        <p:grpSpPr>
          <a:xfrm>
            <a:off x="1001712" y="2447925"/>
            <a:ext cx="20116868" cy="12446000"/>
            <a:chOff x="1001712" y="2447925"/>
            <a:chExt cx="20116868" cy="12446000"/>
          </a:xfrm>
        </p:grpSpPr>
        <p:grpSp>
          <p:nvGrpSpPr>
            <p:cNvPr id="2072" name="Groep 62"/>
            <p:cNvGrpSpPr/>
            <p:nvPr/>
          </p:nvGrpSpPr>
          <p:grpSpPr>
            <a:xfrm>
              <a:off x="1001712" y="2447925"/>
              <a:ext cx="20116868" cy="12446000"/>
              <a:chOff x="976244" y="1336675"/>
              <a:chExt cx="20116868" cy="12446000"/>
            </a:xfrm>
          </p:grpSpPr>
          <p:sp>
            <p:nvSpPr>
              <p:cNvPr id="67"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Data State</a:t>
                </a:r>
              </a:p>
              <a:p>
                <a:pPr algn="ctr">
                  <a:defRPr/>
                </a:pPr>
                <a:endParaRPr lang="en-US" sz="2800" b="1" dirty="0">
                  <a:solidFill>
                    <a:srgbClr val="F8F8F8"/>
                  </a:solidFill>
                </a:endParaRPr>
              </a:p>
            </p:txBody>
          </p:sp>
          <p:sp>
            <p:nvSpPr>
              <p:cNvPr id="68" name="Rechthoek 67"/>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66" name="Rectangle 143"/>
            <p:cNvSpPr>
              <a:spLocks noChangeArrowheads="1"/>
            </p:cNvSpPr>
            <p:nvPr/>
          </p:nvSpPr>
          <p:spPr bwMode="auto">
            <a:xfrm>
              <a:off x="10025062" y="2759075"/>
              <a:ext cx="10890250" cy="9164011"/>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eaLnBrk="1" hangingPunct="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State Analysis is used to capture the various business meanings of data elements as they flow through a data warehouse. </a:t>
              </a:r>
            </a:p>
            <a:p>
              <a:pPr lvl="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514350" lvl="0" indent="-51435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A data warehouse may not include all the data states present in the operational source system. </a:t>
              </a:r>
            </a:p>
            <a:p>
              <a:pPr marL="514350" lvl="0" indent="-51435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presence of data states in a source system does not imply the presence of these data states in the data warehouse.  </a:t>
              </a:r>
            </a:p>
            <a:p>
              <a:pPr marL="514350" lvl="0" indent="-51435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states in the source system may be different from the data states in the data warehouse. </a:t>
              </a:r>
            </a:p>
            <a:p>
              <a:pPr marL="514350" lvl="0" indent="-51435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lvl="0" eaLnBrk="1" hangingPunct="1"/>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The Data State Analysis identifies these data states that are intended to be captured in the data warehouse .</a:t>
              </a:r>
            </a:p>
            <a:p>
              <a:pPr marL="514350" lvl="0" indent="-51435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endParaRPr>
            </a:p>
            <a:p>
              <a:pPr marL="514350" lvl="0" indent="-51435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Target System Analysis  allows an ETL analyst to demonstrate how well the data in a data warehouse conforms to expectations. </a:t>
              </a:r>
            </a:p>
            <a:p>
              <a:pPr marL="514350" lvl="0" indent="-514350" eaLnBrk="1" hangingPunct="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alibri" pitchFamily="34" charset="0"/>
                  <a:ea typeface="Arial Unicode MS" pitchFamily="34" charset="-128"/>
                  <a:cs typeface="Times New Roman" pitchFamily="18" charset="0"/>
                </a:rPr>
                <a:t>Data State Analysis further enables an ETL analyst to identify expectations of a data warehouse by identifying the path within a data warehouse through which a data entity travels as it changes business meanings and relevance. </a:t>
              </a:r>
              <a:endPar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71"/>
                                        </p:tgtEl>
                                        <p:attrNameLst>
                                          <p:attrName>style.visibility</p:attrName>
                                        </p:attrNameLst>
                                      </p:cBhvr>
                                      <p:to>
                                        <p:strVal val="visible"/>
                                      </p:to>
                                    </p:set>
                                    <p:anim calcmode="lin" valueType="num">
                                      <p:cBhvr additive="base">
                                        <p:cTn id="49" dur="500" fill="hold"/>
                                        <p:tgtEl>
                                          <p:spTgt spid="2071"/>
                                        </p:tgtEl>
                                        <p:attrNameLst>
                                          <p:attrName>ppt_x</p:attrName>
                                        </p:attrNameLst>
                                      </p:cBhvr>
                                      <p:tavLst>
                                        <p:tav tm="0">
                                          <p:val>
                                            <p:strVal val="#ppt_x"/>
                                          </p:val>
                                        </p:tav>
                                        <p:tav tm="100000">
                                          <p:val>
                                            <p:strVal val="#ppt_x"/>
                                          </p:val>
                                        </p:tav>
                                      </p:tavLst>
                                    </p:anim>
                                    <p:anim calcmode="lin" valueType="num">
                                      <p:cBhvr additive="base">
                                        <p:cTn id="50" dur="500" fill="hold"/>
                                        <p:tgtEl>
                                          <p:spTgt spid="20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ETL</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Data Mapping</a:t>
              </a:r>
              <a:endParaRPr lang="en-US" sz="3600" b="1" dirty="0">
                <a:solidFill>
                  <a:srgbClr val="F8F8F8"/>
                </a:solidFill>
              </a:endParaRPr>
            </a:p>
          </p:txBody>
        </p:sp>
        <p:sp>
          <p:nvSpPr>
            <p:cNvPr id="10" name="Rechthoek 9"/>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1" name="Rechthoek 10"/>
            <p:cNvSpPr/>
            <p:nvPr/>
          </p:nvSpPr>
          <p:spPr>
            <a:xfrm>
              <a:off x="10291762" y="2625726"/>
              <a:ext cx="10712450" cy="8279190"/>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Data Mapping is the process by which an ETL analyst identifies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source data, specific to location, state, and timing.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Transformations necessary to create the data elements, as they will be stored in a data warehouse, are also included in a Data Mapping.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important aspects of a Data Mapping document are: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participants in the Data Quality SLA must easily understand the Data Mapping document.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Mapping document will be an input into the Data Quality SLA and the Metadata SLA.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entire lineage from specific source data elements to specific target data elements is captured in a Data Mapping. That lineage includes all transformations, modifications, and recursive mappings. Any new source or target data elements introduced to an ETL application must begin in the Data Mapping. </a:t>
              </a:r>
            </a:p>
            <a:p>
              <a:pPr lvl="1">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Visio is a good tool to explain the flow</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3"/>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5"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Business Rules</a:t>
                </a:r>
                <a:endParaRPr lang="nl-BE" sz="3600" b="1" cap="small" dirty="0"/>
              </a:p>
            </p:txBody>
          </p:sp>
          <p:sp>
            <p:nvSpPr>
              <p:cNvPr id="16" name="Rechthoek 15"/>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4" name="Rectangle 97"/>
            <p:cNvSpPr>
              <a:spLocks noChangeArrowheads="1"/>
            </p:cNvSpPr>
            <p:nvPr/>
          </p:nvSpPr>
          <p:spPr bwMode="auto">
            <a:xfrm>
              <a:off x="10247312" y="2714625"/>
              <a:ext cx="10712450" cy="8710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Target System Analysis is the opportunity to document the business rules that will govern data in the data warehouse.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Intrarow</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Business Rules: Column A + Column B = Column C. </a:t>
              </a:r>
            </a:p>
            <a:p>
              <a:pPr marL="457200" lvl="0" indent="-457200">
                <a:buFont typeface="+mj-lt"/>
                <a:buAutoNum type="arabicPeriod"/>
              </a:pP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Intratable</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Business Rules: Row 1.Column A + Row 2.Column A = Row 3.Column B. </a:t>
              </a:r>
            </a:p>
            <a:p>
              <a:pPr marL="457200" lvl="0" indent="-45720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Cross-Table Business Rules: Table 1.Column A = Table 2.Column B.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Business rules will be used to create the Data Quality validations of data as it flows through the ETL application on its way to the data warehouse. Therefore, any data elements in the data warehouse that should maintain a consistent behavior, and can affect the perceived quality of the data warehouse, should be included in the list of Business Rules.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8"/>
          <p:cNvGrpSpPr/>
          <p:nvPr/>
        </p:nvGrpSpPr>
        <p:grpSpPr>
          <a:xfrm>
            <a:off x="976244" y="2447925"/>
            <a:ext cx="20116868" cy="12268200"/>
            <a:chOff x="976244" y="2447925"/>
            <a:chExt cx="20116868" cy="12268200"/>
          </a:xfrm>
        </p:grpSpPr>
        <p:grpSp>
          <p:nvGrpSpPr>
            <p:cNvPr id="17" name="Groep 30"/>
            <p:cNvGrpSpPr/>
            <p:nvPr/>
          </p:nvGrpSpPr>
          <p:grpSpPr>
            <a:xfrm>
              <a:off x="976244" y="2447925"/>
              <a:ext cx="20116868" cy="12268200"/>
              <a:chOff x="976244" y="2447925"/>
              <a:chExt cx="20116868" cy="12268200"/>
            </a:xfrm>
          </p:grpSpPr>
          <p:grpSp>
            <p:nvGrpSpPr>
              <p:cNvPr id="18" name="Groep 77"/>
              <p:cNvGrpSpPr/>
              <p:nvPr/>
            </p:nvGrpSpPr>
            <p:grpSpPr>
              <a:xfrm>
                <a:off x="976244" y="2447925"/>
                <a:ext cx="20116868" cy="12268200"/>
                <a:chOff x="976244" y="2447925"/>
                <a:chExt cx="20116868" cy="12268200"/>
              </a:xfrm>
            </p:grpSpPr>
            <p:sp>
              <p:nvSpPr>
                <p:cNvPr id="22"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Platform </a:t>
                  </a:r>
                  <a:r>
                    <a:rPr lang="nl-BE" sz="3600" b="1" cap="small" dirty="0" err="1" smtClean="0"/>
                    <a:t>Architecture</a:t>
                  </a:r>
                  <a:endParaRPr lang="nl-BE" sz="3600" b="1" cap="small" dirty="0" smtClean="0"/>
                </a:p>
                <a:p>
                  <a:pPr algn="ctr">
                    <a:defRPr/>
                  </a:pPr>
                  <a:endParaRPr lang="en-US" sz="2800" b="1" dirty="0">
                    <a:solidFill>
                      <a:srgbClr val="F8F8F8"/>
                    </a:solidFill>
                  </a:endParaRPr>
                </a:p>
              </p:txBody>
            </p:sp>
            <p:sp>
              <p:nvSpPr>
                <p:cNvPr id="23" name="Rechthoek 22"/>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1" name="Rechthoek 20"/>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9" name="Rechthoek 18"/>
            <p:cNvSpPr/>
            <p:nvPr/>
          </p:nvSpPr>
          <p:spPr>
            <a:xfrm>
              <a:off x="10247312" y="2670175"/>
              <a:ext cx="10690225" cy="8586966"/>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applications were physically designed on the assumption that three platforms were involved: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Source system platform</a:t>
              </a: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platform</a:t>
              </a: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platform</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lot of ETL analysts moved the Transform application over to the data warehouse RDBMS.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ETL physical designs must extract data from a source system, otherwise, there is no data to transform, load, or update.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ETL/ELT physical designs must update a data warehouse</a:t>
              </a:r>
            </a:p>
            <a:p>
              <a:pPr marL="457200" indent="-457200">
                <a:buFont typeface="+mj-lt"/>
                <a:buAutoNum type="arabicPeriod"/>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physical design that crosses multiple Transform platforms must observe two caveats: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Load: Any function that pushes data from a sending platform to a receiving platform has the responsibility to verify that all transported data was received exactly as intended. </a:t>
              </a: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Extract: Any function that pulls data from a source platform has the responsibility to verify that all transported data was received exactly as intended.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0" name="Groep 25"/>
          <p:cNvGrpSpPr/>
          <p:nvPr/>
        </p:nvGrpSpPr>
        <p:grpSpPr>
          <a:xfrm>
            <a:off x="976244" y="2447925"/>
            <a:ext cx="20116868" cy="12312650"/>
            <a:chOff x="976244" y="2447925"/>
            <a:chExt cx="20116868" cy="12312650"/>
          </a:xfrm>
        </p:grpSpPr>
        <p:grpSp>
          <p:nvGrpSpPr>
            <p:cNvPr id="24" name="Groep 32"/>
            <p:cNvGrpSpPr/>
            <p:nvPr/>
          </p:nvGrpSpPr>
          <p:grpSpPr>
            <a:xfrm>
              <a:off x="976244" y="2447925"/>
              <a:ext cx="20116868" cy="12312650"/>
              <a:chOff x="976244" y="2447925"/>
              <a:chExt cx="20116868" cy="12312650"/>
            </a:xfrm>
          </p:grpSpPr>
          <p:sp>
            <p:nvSpPr>
              <p:cNvPr id="27"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Extract </a:t>
                </a:r>
                <a:r>
                  <a:rPr lang="nl-BE" sz="3600" b="1" cap="small" dirty="0" err="1" smtClean="0"/>
                  <a:t>Transform</a:t>
                </a:r>
                <a:r>
                  <a:rPr lang="nl-BE" sz="3600" b="1" cap="small" dirty="0" smtClean="0"/>
                  <a:t> </a:t>
                </a:r>
                <a:r>
                  <a:rPr lang="nl-BE" sz="3600" b="1" cap="small" dirty="0" err="1" smtClean="0"/>
                  <a:t>Load</a:t>
                </a:r>
                <a:endParaRPr lang="nl-BE" sz="3600" b="1" cap="small" dirty="0" smtClean="0"/>
              </a:p>
              <a:p>
                <a:pPr algn="ctr">
                  <a:defRPr/>
                </a:pPr>
                <a:endParaRPr lang="en-US" sz="2800" b="1" dirty="0">
                  <a:solidFill>
                    <a:srgbClr val="F8F8F8"/>
                  </a:solidFill>
                </a:endParaRPr>
              </a:p>
            </p:txBody>
          </p:sp>
          <p:sp>
            <p:nvSpPr>
              <p:cNvPr id="28" name="Rechthoek 2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6" name="Rechthoek 25"/>
            <p:cNvSpPr/>
            <p:nvPr/>
          </p:nvSpPr>
          <p:spPr>
            <a:xfrm>
              <a:off x="10425112" y="3025775"/>
              <a:ext cx="10134600" cy="1000273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an ETL application ,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is extracted (i.e., acquired) from an operational system.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extracted data is captured on a platform that is controlled by the ETL application.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process of capturing data on a controlled platform is called Staging, and the platform is called a Staging Platform or Staging Environment.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this point, the staged data is in its raw form, which is identical to its form and state when it was in an operational application., called Source Data.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Transform application performs all data modifications to the Source Data necessary to conform it to the rules, layout, and format of a data warehouse.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transformed data is also captured on a platform that is controlled by the ETL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application,called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Load Data.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Load application reads the Load Data and performs the necessary inserts, updates, and deletes to a data warehouse.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the Load application has finished, the ETL application has completed.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t>Introduction to BI</a:t>
            </a:r>
          </a:p>
        </p:txBody>
      </p:sp>
      <p:grpSp>
        <p:nvGrpSpPr>
          <p:cNvPr id="47" name="Groep 46"/>
          <p:cNvGrpSpPr/>
          <p:nvPr/>
        </p:nvGrpSpPr>
        <p:grpSpPr>
          <a:xfrm>
            <a:off x="1190558" y="2844767"/>
            <a:ext cx="16645054" cy="11787270"/>
            <a:chOff x="1190558" y="2844767"/>
            <a:chExt cx="16645054" cy="11787270"/>
          </a:xfrm>
        </p:grpSpPr>
        <p:sp>
          <p:nvSpPr>
            <p:cNvPr id="12291" name="Freeform 3"/>
            <p:cNvSpPr>
              <a:spLocks/>
            </p:cNvSpPr>
            <p:nvPr/>
          </p:nvSpPr>
          <p:spPr bwMode="gray">
            <a:xfrm>
              <a:off x="2833632" y="5988039"/>
              <a:ext cx="2500330" cy="492922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21" name="Groep 20"/>
            <p:cNvGrpSpPr/>
            <p:nvPr/>
          </p:nvGrpSpPr>
          <p:grpSpPr>
            <a:xfrm>
              <a:off x="1190558" y="2844767"/>
              <a:ext cx="3185269" cy="2915376"/>
              <a:chOff x="9191614" y="3344833"/>
              <a:chExt cx="3185269" cy="2915376"/>
            </a:xfrm>
          </p:grpSpPr>
          <p:grpSp>
            <p:nvGrpSpPr>
              <p:cNvPr id="4" name="Group 13"/>
              <p:cNvGrpSpPr>
                <a:grpSpLocks/>
              </p:cNvGrpSpPr>
              <p:nvPr/>
            </p:nvGrpSpPr>
            <p:grpSpPr bwMode="auto">
              <a:xfrm>
                <a:off x="9191614" y="3344833"/>
                <a:ext cx="3185269" cy="2915376"/>
                <a:chOff x="4320" y="1152"/>
                <a:chExt cx="414" cy="402"/>
              </a:xfrm>
            </p:grpSpPr>
            <p:sp>
              <p:nvSpPr>
                <p:cNvPr id="66574"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65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6569" name="Rectangle 9"/>
              <p:cNvSpPr>
                <a:spLocks noChangeArrowheads="1"/>
              </p:cNvSpPr>
              <p:nvPr/>
            </p:nvSpPr>
            <p:spPr bwMode="black">
              <a:xfrm>
                <a:off x="9477366" y="3702023"/>
                <a:ext cx="2714644"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Decision Support Systems</a:t>
                </a:r>
                <a:endParaRPr lang="en-US" b="1" dirty="0">
                  <a:solidFill>
                    <a:srgbClr val="FFFFFF"/>
                  </a:solidFill>
                </a:endParaRPr>
              </a:p>
            </p:txBody>
          </p:sp>
        </p:grpSp>
        <p:sp>
          <p:nvSpPr>
            <p:cNvPr id="12301" name="AutoShape 19"/>
            <p:cNvSpPr>
              <a:spLocks noChangeArrowheads="1"/>
            </p:cNvSpPr>
            <p:nvPr/>
          </p:nvSpPr>
          <p:spPr bwMode="ltGray">
            <a:xfrm>
              <a:off x="2762194" y="10845823"/>
              <a:ext cx="15073418"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Subject Orientation</a:t>
              </a:r>
            </a:p>
            <a:p>
              <a:pPr lvl="0">
                <a:buFont typeface="Arial" pitchFamily="34" charset="0"/>
                <a:buChar char="•"/>
              </a:pPr>
              <a:r>
                <a:rPr lang="en-US" sz="3600" dirty="0" smtClean="0"/>
                <a:t> Data Integration</a:t>
              </a:r>
            </a:p>
            <a:p>
              <a:pPr lvl="0">
                <a:buFont typeface="Arial" pitchFamily="34" charset="0"/>
                <a:buChar char="•"/>
              </a:pPr>
              <a:r>
                <a:rPr lang="en-US" sz="3600" dirty="0" smtClean="0"/>
                <a:t> </a:t>
              </a:r>
              <a:r>
                <a:rPr lang="en-US" sz="3600" dirty="0" err="1" smtClean="0"/>
                <a:t>Nonvolatility</a:t>
              </a:r>
              <a:endParaRPr lang="en-US" sz="3600" dirty="0" smtClean="0"/>
            </a:p>
            <a:p>
              <a:pPr lvl="0">
                <a:buFont typeface="Arial" pitchFamily="34" charset="0"/>
                <a:buChar char="•"/>
              </a:pPr>
              <a:r>
                <a:rPr lang="en-US" sz="3600" dirty="0" smtClean="0"/>
                <a:t> Time Variant</a:t>
              </a:r>
            </a:p>
            <a:p>
              <a:pPr lvl="0">
                <a:buFont typeface="Arial" pitchFamily="34" charset="0"/>
                <a:buChar char="•"/>
              </a:pPr>
              <a:r>
                <a:rPr lang="en-US" sz="3600" dirty="0" smtClean="0"/>
                <a:t> One </a:t>
              </a:r>
              <a:r>
                <a:rPr lang="en-US" sz="3600" dirty="0"/>
                <a:t>Version of the </a:t>
              </a:r>
              <a:r>
                <a:rPr lang="en-US" sz="3600" dirty="0" smtClean="0"/>
                <a:t>Truth</a:t>
              </a:r>
            </a:p>
            <a:p>
              <a:pPr lvl="0">
                <a:buFont typeface="Arial" pitchFamily="34" charset="0"/>
                <a:buChar char="•"/>
              </a:pPr>
              <a:r>
                <a:rPr lang="en-US" sz="3600" dirty="0" smtClean="0"/>
                <a:t> Long-Term </a:t>
              </a:r>
              <a:r>
                <a:rPr lang="en-US" sz="3600" dirty="0"/>
                <a:t>Investment: </a:t>
              </a:r>
              <a:endParaRPr lang="nl-BE" sz="3600" dirty="0"/>
            </a:p>
            <a:p>
              <a:endParaRPr lang="nl-BE" dirty="0"/>
            </a:p>
          </p:txBody>
        </p:sp>
      </p:grpSp>
      <p:grpSp>
        <p:nvGrpSpPr>
          <p:cNvPr id="53" name="Groep 52"/>
          <p:cNvGrpSpPr/>
          <p:nvPr/>
        </p:nvGrpSpPr>
        <p:grpSpPr>
          <a:xfrm>
            <a:off x="2762194" y="2916205"/>
            <a:ext cx="15144856" cy="11715832"/>
            <a:chOff x="2762194" y="2916205"/>
            <a:chExt cx="15144856" cy="11715832"/>
          </a:xfrm>
        </p:grpSpPr>
        <p:grpSp>
          <p:nvGrpSpPr>
            <p:cNvPr id="48" name="Groep 47"/>
            <p:cNvGrpSpPr/>
            <p:nvPr/>
          </p:nvGrpSpPr>
          <p:grpSpPr>
            <a:xfrm>
              <a:off x="4976772" y="2916205"/>
              <a:ext cx="3185269" cy="8001056"/>
              <a:chOff x="4976772" y="2916205"/>
              <a:chExt cx="3185269" cy="8001056"/>
            </a:xfrm>
          </p:grpSpPr>
          <p:grpSp>
            <p:nvGrpSpPr>
              <p:cNvPr id="22" name="Groep 21"/>
              <p:cNvGrpSpPr/>
              <p:nvPr/>
            </p:nvGrpSpPr>
            <p:grpSpPr>
              <a:xfrm>
                <a:off x="4976772" y="2916205"/>
                <a:ext cx="3185269" cy="2915376"/>
                <a:chOff x="9191614" y="3344833"/>
                <a:chExt cx="3185269" cy="2915376"/>
              </a:xfrm>
            </p:grpSpPr>
            <p:grpSp>
              <p:nvGrpSpPr>
                <p:cNvPr id="23" name="Group 13"/>
                <p:cNvGrpSpPr>
                  <a:grpSpLocks/>
                </p:cNvGrpSpPr>
                <p:nvPr/>
              </p:nvGrpSpPr>
              <p:grpSpPr bwMode="auto">
                <a:xfrm>
                  <a:off x="9191614" y="3344833"/>
                  <a:ext cx="3185269" cy="2915376"/>
                  <a:chOff x="4320" y="1152"/>
                  <a:chExt cx="414" cy="402"/>
                </a:xfrm>
              </p:grpSpPr>
              <p:sp>
                <p:nvSpPr>
                  <p:cNvPr id="25"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26"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4" name="Rectangle 9"/>
                <p:cNvSpPr>
                  <a:spLocks noChangeArrowheads="1"/>
                </p:cNvSpPr>
                <p:nvPr/>
              </p:nvSpPr>
              <p:spPr bwMode="black">
                <a:xfrm>
                  <a:off x="9477366" y="3702023"/>
                  <a:ext cx="2714644"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Dimensional and 3th Normal Data Models</a:t>
                  </a:r>
                  <a:endParaRPr lang="en-US" b="1" dirty="0">
                    <a:solidFill>
                      <a:srgbClr val="FFFFFF"/>
                    </a:solidFill>
                  </a:endParaRPr>
                </a:p>
              </p:txBody>
            </p:sp>
          </p:grpSp>
          <p:sp>
            <p:nvSpPr>
              <p:cNvPr id="37" name="Freeform 3"/>
              <p:cNvSpPr>
                <a:spLocks/>
              </p:cNvSpPr>
              <p:nvPr/>
            </p:nvSpPr>
            <p:spPr bwMode="gray">
              <a:xfrm>
                <a:off x="6048342" y="5773725"/>
                <a:ext cx="1928826" cy="5143536"/>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
          <p:nvSpPr>
            <p:cNvPr id="52"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nl-BE" sz="3600" dirty="0" smtClean="0"/>
                <a:t>The </a:t>
              </a:r>
              <a:r>
                <a:rPr lang="nl-BE" sz="3600" dirty="0" err="1" smtClean="0"/>
                <a:t>Dimensional</a:t>
              </a:r>
              <a:r>
                <a:rPr lang="nl-BE" sz="3600" dirty="0" smtClean="0"/>
                <a:t> Data Model</a:t>
              </a:r>
            </a:p>
            <a:p>
              <a:pPr lvl="0">
                <a:buFont typeface="Arial" pitchFamily="34" charset="0"/>
                <a:buChar char="•"/>
              </a:pPr>
              <a:r>
                <a:rPr lang="nl-BE" sz="3600" dirty="0" smtClean="0"/>
                <a:t> The 3th </a:t>
              </a:r>
              <a:r>
                <a:rPr lang="nl-BE" sz="3600" dirty="0" err="1" smtClean="0"/>
                <a:t>Normal</a:t>
              </a:r>
              <a:r>
                <a:rPr lang="nl-BE" sz="3600" dirty="0" smtClean="0"/>
                <a:t> Data Model</a:t>
              </a:r>
              <a:endParaRPr lang="nl-BE" sz="3600" dirty="0"/>
            </a:p>
            <a:p>
              <a:endParaRPr lang="nl-BE" dirty="0"/>
            </a:p>
          </p:txBody>
        </p:sp>
      </p:grpSp>
      <p:grpSp>
        <p:nvGrpSpPr>
          <p:cNvPr id="55" name="Groep 54"/>
          <p:cNvGrpSpPr/>
          <p:nvPr/>
        </p:nvGrpSpPr>
        <p:grpSpPr>
          <a:xfrm>
            <a:off x="2762194" y="2916205"/>
            <a:ext cx="15144856" cy="11715832"/>
            <a:chOff x="2762194" y="2916205"/>
            <a:chExt cx="15144856" cy="11715832"/>
          </a:xfrm>
        </p:grpSpPr>
        <p:grpSp>
          <p:nvGrpSpPr>
            <p:cNvPr id="49" name="Groep 48"/>
            <p:cNvGrpSpPr/>
            <p:nvPr/>
          </p:nvGrpSpPr>
          <p:grpSpPr>
            <a:xfrm>
              <a:off x="8762986" y="2916205"/>
              <a:ext cx="3185269" cy="8001056"/>
              <a:chOff x="8762986" y="2916205"/>
              <a:chExt cx="3185269" cy="8001056"/>
            </a:xfrm>
          </p:grpSpPr>
          <p:grpSp>
            <p:nvGrpSpPr>
              <p:cNvPr id="27" name="Groep 26"/>
              <p:cNvGrpSpPr/>
              <p:nvPr/>
            </p:nvGrpSpPr>
            <p:grpSpPr>
              <a:xfrm>
                <a:off x="8762986" y="2916205"/>
                <a:ext cx="3185269" cy="2915376"/>
                <a:chOff x="9191614" y="3344833"/>
                <a:chExt cx="3185269" cy="2915376"/>
              </a:xfrm>
            </p:grpSpPr>
            <p:grpSp>
              <p:nvGrpSpPr>
                <p:cNvPr id="28" name="Group 13"/>
                <p:cNvGrpSpPr>
                  <a:grpSpLocks/>
                </p:cNvGrpSpPr>
                <p:nvPr/>
              </p:nvGrpSpPr>
              <p:grpSpPr bwMode="auto">
                <a:xfrm>
                  <a:off x="9191614" y="3344833"/>
                  <a:ext cx="3185269" cy="2915376"/>
                  <a:chOff x="4320" y="1152"/>
                  <a:chExt cx="414" cy="402"/>
                </a:xfrm>
              </p:grpSpPr>
              <p:sp>
                <p:nvSpPr>
                  <p:cNvPr id="30"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9" name="Rectangle 9"/>
                <p:cNvSpPr>
                  <a:spLocks noChangeArrowheads="1"/>
                </p:cNvSpPr>
                <p:nvPr/>
              </p:nvSpPr>
              <p:spPr bwMode="black">
                <a:xfrm>
                  <a:off x="9477366" y="3702023"/>
                  <a:ext cx="2714644"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How to store Data</a:t>
                  </a:r>
                  <a:endParaRPr lang="en-US" b="1" dirty="0">
                    <a:solidFill>
                      <a:srgbClr val="FFFFFF"/>
                    </a:solidFill>
                  </a:endParaRPr>
                </a:p>
              </p:txBody>
            </p:sp>
          </p:grpSp>
          <p:sp>
            <p:nvSpPr>
              <p:cNvPr id="45" name="Freeform 4"/>
              <p:cNvSpPr>
                <a:spLocks/>
              </p:cNvSpPr>
              <p:nvPr/>
            </p:nvSpPr>
            <p:spPr bwMode="gray">
              <a:xfrm>
                <a:off x="10120308" y="5845163"/>
                <a:ext cx="500066" cy="507209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grpSp>
        <p:sp>
          <p:nvSpPr>
            <p:cNvPr id="54"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nl-BE" sz="3600" dirty="0" smtClean="0"/>
                <a:t>Central </a:t>
              </a:r>
              <a:r>
                <a:rPr lang="nl-BE" sz="3600" dirty="0" err="1" smtClean="0"/>
                <a:t>Entreprise</a:t>
              </a:r>
              <a:r>
                <a:rPr lang="nl-BE" sz="3600" dirty="0" smtClean="0"/>
                <a:t> Data </a:t>
              </a:r>
              <a:r>
                <a:rPr lang="nl-BE" sz="3600" dirty="0" err="1" smtClean="0"/>
                <a:t>Warehouse</a:t>
              </a:r>
              <a:r>
                <a:rPr lang="nl-BE" sz="3600" dirty="0" smtClean="0"/>
                <a:t> EDW</a:t>
              </a:r>
            </a:p>
            <a:p>
              <a:pPr lvl="0">
                <a:buFont typeface="Arial" pitchFamily="34" charset="0"/>
                <a:buChar char="•"/>
              </a:pPr>
              <a:r>
                <a:rPr lang="nl-BE" sz="3600" dirty="0" smtClean="0"/>
                <a:t> </a:t>
              </a:r>
              <a:r>
                <a:rPr lang="nl-BE" sz="3600" dirty="0" err="1" smtClean="0"/>
                <a:t>Datamart</a:t>
              </a:r>
              <a:r>
                <a:rPr lang="nl-BE" sz="3600" dirty="0" smtClean="0"/>
                <a:t> 	</a:t>
              </a:r>
            </a:p>
            <a:p>
              <a:pPr lvl="0">
                <a:buFont typeface="Arial" pitchFamily="34" charset="0"/>
                <a:buChar char="•"/>
              </a:pPr>
              <a:r>
                <a:rPr lang="nl-BE" sz="3600" dirty="0" smtClean="0"/>
                <a:t> </a:t>
              </a:r>
              <a:r>
                <a:rPr lang="nl-BE" sz="3600" dirty="0" err="1" smtClean="0"/>
                <a:t>Operational</a:t>
              </a:r>
              <a:r>
                <a:rPr lang="nl-BE" sz="3600" dirty="0" smtClean="0"/>
                <a:t> Datastore ODS</a:t>
              </a:r>
              <a:endParaRPr lang="nl-BE" dirty="0"/>
            </a:p>
          </p:txBody>
        </p:sp>
      </p:grpSp>
      <p:grpSp>
        <p:nvGrpSpPr>
          <p:cNvPr id="57" name="Groep 56"/>
          <p:cNvGrpSpPr/>
          <p:nvPr/>
        </p:nvGrpSpPr>
        <p:grpSpPr>
          <a:xfrm>
            <a:off x="2762194" y="2916205"/>
            <a:ext cx="15144856" cy="11715832"/>
            <a:chOff x="2762194" y="2916205"/>
            <a:chExt cx="15144856" cy="11715832"/>
          </a:xfrm>
        </p:grpSpPr>
        <p:grpSp>
          <p:nvGrpSpPr>
            <p:cNvPr id="50" name="Groep 49"/>
            <p:cNvGrpSpPr/>
            <p:nvPr/>
          </p:nvGrpSpPr>
          <p:grpSpPr>
            <a:xfrm>
              <a:off x="12477762" y="2916205"/>
              <a:ext cx="3328145" cy="8001056"/>
              <a:chOff x="12477762" y="2916205"/>
              <a:chExt cx="3328145" cy="8001056"/>
            </a:xfrm>
          </p:grpSpPr>
          <p:grpSp>
            <p:nvGrpSpPr>
              <p:cNvPr id="32" name="Groep 31"/>
              <p:cNvGrpSpPr/>
              <p:nvPr/>
            </p:nvGrpSpPr>
            <p:grpSpPr>
              <a:xfrm>
                <a:off x="12620638" y="2916205"/>
                <a:ext cx="3185269" cy="2915376"/>
                <a:chOff x="9191614" y="3344833"/>
                <a:chExt cx="3185269" cy="2915376"/>
              </a:xfrm>
            </p:grpSpPr>
            <p:grpSp>
              <p:nvGrpSpPr>
                <p:cNvPr id="33" name="Group 13"/>
                <p:cNvGrpSpPr>
                  <a:grpSpLocks/>
                </p:cNvGrpSpPr>
                <p:nvPr/>
              </p:nvGrpSpPr>
              <p:grpSpPr bwMode="auto">
                <a:xfrm>
                  <a:off x="9191614" y="3344833"/>
                  <a:ext cx="3185269" cy="2915376"/>
                  <a:chOff x="4320" y="1152"/>
                  <a:chExt cx="414" cy="402"/>
                </a:xfrm>
              </p:grpSpPr>
              <p:sp>
                <p:nvSpPr>
                  <p:cNvPr id="35"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6"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34" name="Rectangle 9"/>
                <p:cNvSpPr>
                  <a:spLocks noChangeArrowheads="1"/>
                </p:cNvSpPr>
                <p:nvPr/>
              </p:nvSpPr>
              <p:spPr bwMode="black">
                <a:xfrm>
                  <a:off x="9477366" y="3702023"/>
                  <a:ext cx="2714644"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Data Availability</a:t>
                  </a:r>
                  <a:endParaRPr lang="en-US" b="1" dirty="0">
                    <a:solidFill>
                      <a:srgbClr val="FFFFFF"/>
                    </a:solidFill>
                  </a:endParaRPr>
                </a:p>
              </p:txBody>
            </p:sp>
          </p:grpSp>
          <p:sp>
            <p:nvSpPr>
              <p:cNvPr id="38" name="Freeform 5"/>
              <p:cNvSpPr>
                <a:spLocks/>
              </p:cNvSpPr>
              <p:nvPr/>
            </p:nvSpPr>
            <p:spPr bwMode="gray">
              <a:xfrm flipH="1">
                <a:off x="12477762" y="5845163"/>
                <a:ext cx="1928826" cy="507209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
          <p:nvSpPr>
            <p:cNvPr id="56"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nl-BE" sz="3600" dirty="0" err="1" smtClean="0"/>
                <a:t>Predefined</a:t>
              </a:r>
              <a:r>
                <a:rPr lang="nl-BE" sz="3600" dirty="0" smtClean="0"/>
                <a:t> reports</a:t>
              </a:r>
            </a:p>
            <a:p>
              <a:pPr lvl="0">
                <a:buFont typeface="Arial" pitchFamily="34" charset="0"/>
                <a:buChar char="•"/>
              </a:pPr>
              <a:r>
                <a:rPr lang="nl-BE" sz="3600" dirty="0" smtClean="0"/>
                <a:t> </a:t>
              </a:r>
              <a:r>
                <a:rPr lang="nl-BE" sz="3600" dirty="0" err="1" smtClean="0"/>
                <a:t>Interactive</a:t>
              </a:r>
              <a:r>
                <a:rPr lang="nl-BE" sz="3600" dirty="0" smtClean="0"/>
                <a:t> reports</a:t>
              </a:r>
            </a:p>
            <a:p>
              <a:pPr lvl="0">
                <a:buFont typeface="Arial" pitchFamily="34" charset="0"/>
                <a:buChar char="•"/>
              </a:pPr>
              <a:r>
                <a:rPr lang="nl-BE" sz="3600" dirty="0"/>
                <a:t> </a:t>
              </a:r>
              <a:r>
                <a:rPr lang="nl-BE" sz="3600" dirty="0" smtClean="0"/>
                <a:t>OLAP ( online </a:t>
              </a:r>
              <a:r>
                <a:rPr lang="nl-BE" sz="3600" dirty="0" err="1" smtClean="0"/>
                <a:t>analytical</a:t>
              </a:r>
              <a:r>
                <a:rPr lang="nl-BE" sz="3600" dirty="0" smtClean="0"/>
                <a:t> processing ) reports</a:t>
              </a:r>
            </a:p>
            <a:p>
              <a:pPr lvl="0">
                <a:buFont typeface="Arial" pitchFamily="34" charset="0"/>
                <a:buChar char="•"/>
              </a:pPr>
              <a:r>
                <a:rPr lang="nl-BE" sz="3600" dirty="0"/>
                <a:t> </a:t>
              </a:r>
              <a:r>
                <a:rPr lang="nl-BE" sz="3600" dirty="0" smtClean="0"/>
                <a:t>Metadata Reports</a:t>
              </a:r>
              <a:endParaRPr lang="nl-BE" dirty="0"/>
            </a:p>
          </p:txBody>
        </p:sp>
      </p:grpSp>
      <p:grpSp>
        <p:nvGrpSpPr>
          <p:cNvPr id="59" name="Groep 58"/>
          <p:cNvGrpSpPr/>
          <p:nvPr/>
        </p:nvGrpSpPr>
        <p:grpSpPr>
          <a:xfrm>
            <a:off x="2762194" y="2987643"/>
            <a:ext cx="16829927" cy="11644394"/>
            <a:chOff x="2762194" y="2987643"/>
            <a:chExt cx="16829927" cy="11644394"/>
          </a:xfrm>
        </p:grpSpPr>
        <p:grpSp>
          <p:nvGrpSpPr>
            <p:cNvPr id="51" name="Groep 50"/>
            <p:cNvGrpSpPr/>
            <p:nvPr/>
          </p:nvGrpSpPr>
          <p:grpSpPr>
            <a:xfrm>
              <a:off x="15692472" y="2987643"/>
              <a:ext cx="3899649" cy="7929618"/>
              <a:chOff x="15692472" y="2987643"/>
              <a:chExt cx="3899649" cy="7929618"/>
            </a:xfrm>
          </p:grpSpPr>
          <p:sp>
            <p:nvSpPr>
              <p:cNvPr id="12293" name="Freeform 5"/>
              <p:cNvSpPr>
                <a:spLocks/>
              </p:cNvSpPr>
              <p:nvPr/>
            </p:nvSpPr>
            <p:spPr bwMode="gray">
              <a:xfrm flipH="1">
                <a:off x="15692472" y="5773725"/>
                <a:ext cx="2428892" cy="5143536"/>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39" name="Groep 38"/>
              <p:cNvGrpSpPr/>
              <p:nvPr/>
            </p:nvGrpSpPr>
            <p:grpSpPr>
              <a:xfrm>
                <a:off x="16406852" y="2987643"/>
                <a:ext cx="3185269" cy="2915376"/>
                <a:chOff x="9191614" y="3344833"/>
                <a:chExt cx="3185269" cy="2915376"/>
              </a:xfrm>
            </p:grpSpPr>
            <p:grpSp>
              <p:nvGrpSpPr>
                <p:cNvPr id="40" name="Group 13"/>
                <p:cNvGrpSpPr>
                  <a:grpSpLocks/>
                </p:cNvGrpSpPr>
                <p:nvPr/>
              </p:nvGrpSpPr>
              <p:grpSpPr bwMode="auto">
                <a:xfrm>
                  <a:off x="9191614" y="3344833"/>
                  <a:ext cx="3185269" cy="2915376"/>
                  <a:chOff x="4320" y="1152"/>
                  <a:chExt cx="414" cy="402"/>
                </a:xfrm>
              </p:grpSpPr>
              <p:sp>
                <p:nvSpPr>
                  <p:cNvPr id="42"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43"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41"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Data Quality</a:t>
                  </a:r>
                  <a:endParaRPr lang="en-US" b="1" dirty="0">
                    <a:solidFill>
                      <a:srgbClr val="FFFFFF"/>
                    </a:solidFill>
                  </a:endParaRPr>
                </a:p>
              </p:txBody>
            </p:sp>
          </p:grpSp>
        </p:grpSp>
        <p:sp>
          <p:nvSpPr>
            <p:cNvPr id="58"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lgn="ctr"/>
              <a:r>
                <a:rPr lang="nl-BE" sz="3600" dirty="0" smtClean="0"/>
                <a:t>Data coming </a:t>
              </a:r>
              <a:r>
                <a:rPr lang="nl-BE" sz="3600" dirty="0" err="1" smtClean="0"/>
                <a:t>from</a:t>
              </a:r>
              <a:r>
                <a:rPr lang="nl-BE" sz="3600" dirty="0" smtClean="0"/>
                <a:t> all kind of </a:t>
              </a:r>
              <a:r>
                <a:rPr lang="nl-BE" sz="3600" dirty="0" err="1" smtClean="0"/>
                <a:t>applications</a:t>
              </a:r>
              <a:r>
                <a:rPr lang="nl-BE" sz="3600" dirty="0" smtClean="0"/>
                <a:t> must </a:t>
              </a:r>
              <a:r>
                <a:rPr lang="nl-BE" sz="3600" dirty="0" err="1" smtClean="0"/>
                <a:t>be</a:t>
              </a:r>
              <a:r>
                <a:rPr lang="nl-BE" sz="3600" dirty="0" smtClean="0"/>
                <a:t> </a:t>
              </a:r>
              <a:r>
                <a:rPr lang="nl-BE" sz="3600" dirty="0" err="1" smtClean="0"/>
                <a:t>verified</a:t>
              </a:r>
              <a:r>
                <a:rPr lang="nl-BE" sz="3600" dirty="0" smtClean="0"/>
                <a:t> </a:t>
              </a:r>
              <a:r>
                <a:rPr lang="nl-BE" sz="3600" dirty="0" err="1" smtClean="0"/>
                <a:t>before</a:t>
              </a:r>
              <a:r>
                <a:rPr lang="nl-BE" sz="3600" dirty="0" smtClean="0"/>
                <a:t> </a:t>
              </a:r>
            </a:p>
            <a:p>
              <a:pPr lvl="0" algn="ctr"/>
              <a:r>
                <a:rPr lang="nl-BE" sz="3600" dirty="0" smtClean="0"/>
                <a:t>entering </a:t>
              </a:r>
              <a:r>
                <a:rPr lang="nl-BE" sz="3600" dirty="0" err="1" smtClean="0"/>
                <a:t>into</a:t>
              </a:r>
              <a:r>
                <a:rPr lang="nl-BE" sz="3600" dirty="0" smtClean="0"/>
                <a:t> the system</a:t>
              </a:r>
              <a:endParaRPr lang="nl-BE"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anim calcmode="lin" valueType="num">
                                      <p:cBhvr additive="base">
                                        <p:cTn id="13" dur="500" fill="hold"/>
                                        <p:tgtEl>
                                          <p:spTgt spid="55"/>
                                        </p:tgtEl>
                                        <p:attrNameLst>
                                          <p:attrName>ppt_x</p:attrName>
                                        </p:attrNameLst>
                                      </p:cBhvr>
                                      <p:tavLst>
                                        <p:tav tm="0">
                                          <p:val>
                                            <p:strVal val="#ppt_x"/>
                                          </p:val>
                                        </p:tav>
                                        <p:tav tm="100000">
                                          <p:val>
                                            <p:strVal val="#ppt_x"/>
                                          </p:val>
                                        </p:tav>
                                      </p:tavLst>
                                    </p:anim>
                                    <p:anim calcmode="lin" valueType="num">
                                      <p:cBhvr additive="base">
                                        <p:cTn id="1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additive="base">
                                        <p:cTn id="19" dur="500" fill="hold"/>
                                        <p:tgtEl>
                                          <p:spTgt spid="57"/>
                                        </p:tgtEl>
                                        <p:attrNameLst>
                                          <p:attrName>ppt_x</p:attrName>
                                        </p:attrNameLst>
                                      </p:cBhvr>
                                      <p:tavLst>
                                        <p:tav tm="0">
                                          <p:val>
                                            <p:strVal val="#ppt_x"/>
                                          </p:val>
                                        </p:tav>
                                        <p:tav tm="100000">
                                          <p:val>
                                            <p:strVal val="#ppt_x"/>
                                          </p:val>
                                        </p:tav>
                                      </p:tavLst>
                                    </p:anim>
                                    <p:anim calcmode="lin" valueType="num">
                                      <p:cBhvr additive="base">
                                        <p:cTn id="2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additive="base">
                                        <p:cTn id="25" dur="500" fill="hold"/>
                                        <p:tgtEl>
                                          <p:spTgt spid="59"/>
                                        </p:tgtEl>
                                        <p:attrNameLst>
                                          <p:attrName>ppt_x</p:attrName>
                                        </p:attrNameLst>
                                      </p:cBhvr>
                                      <p:tavLst>
                                        <p:tav tm="0">
                                          <p:val>
                                            <p:strVal val="#ppt_x"/>
                                          </p:val>
                                        </p:tav>
                                        <p:tav tm="100000">
                                          <p:val>
                                            <p:strVal val="#ppt_x"/>
                                          </p:val>
                                        </p:tav>
                                      </p:tavLst>
                                    </p:anim>
                                    <p:anim calcmode="lin" valueType="num">
                                      <p:cBhvr additive="base">
                                        <p:cTn id="26"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ETL Design Principles</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In General</a:t>
              </a:r>
              <a:endParaRPr lang="en-US" sz="3600" b="1" dirty="0">
                <a:solidFill>
                  <a:srgbClr val="F8F8F8"/>
                </a:solidFill>
              </a:endParaRPr>
            </a:p>
          </p:txBody>
        </p:sp>
        <p:sp>
          <p:nvSpPr>
            <p:cNvPr id="10" name="Rechthoek 9"/>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1" name="Rechthoek 10"/>
            <p:cNvSpPr/>
            <p:nvPr/>
          </p:nvSpPr>
          <p:spPr>
            <a:xfrm>
              <a:off x="10291762" y="2625726"/>
              <a:ext cx="10712450" cy="10433625"/>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Design Principles are a set of lessons learned.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applications are subject to unexpected circumstances and, therefore, should expect the unexpected to occur.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analyst must work hard to assure an ETL application is bulletproof, knowing each ETL application will behave as intended, even if the source system does not.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executable part of an ETL application is similar to a manufacturing plant. Raw materials come in one door and finished products go out another.</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anomalies can enter an ETL application as raw data or transformed data.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ETL manufacturing processes that convert and transform raw data (i.e., materials) into a data warehouse (i.e., finished product) must manage and control the data within each manufacturing function.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strength and robustness of that control are a function of a Data Quality SLA, Metadata SLA, and discretion of the ETL analyst designing the application.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can avoid data anomalies by incorporating ETL Process Principles throughout the entire manufacturing process.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3"/>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5"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One thing at a time</a:t>
                </a:r>
                <a:endParaRPr lang="nl-BE" sz="3600" b="1" cap="small" dirty="0"/>
              </a:p>
            </p:txBody>
          </p:sp>
          <p:sp>
            <p:nvSpPr>
              <p:cNvPr id="16" name="Rechthoek 15"/>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4" name="Rectangle 97"/>
            <p:cNvSpPr>
              <a:spLocks noChangeArrowheads="1"/>
            </p:cNvSpPr>
            <p:nvPr/>
          </p:nvSpPr>
          <p:spPr bwMode="auto">
            <a:xfrm>
              <a:off x="10247312" y="2714625"/>
              <a:ext cx="10712450" cy="10433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457200" indent="-4572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Multitasking conserves time and resources and is contrary to all things ETL.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Applications that multitask are built with the assumption that all will go as planned, that all input values will be reasonable and valid.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however, assumes that nothing will go as planned, and that some input values will be unreasonable and invalid.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written within an ETL tool can transform event transaction records,. When questionable event transaction records are in the data warehouse: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6"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Was the source data bad?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6"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Did the fact transformation malfunction?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6"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Was the problem in the creation of the load file?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6"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Did the load modify the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6"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Which assumption was violated?</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One Thing at a Time is basically a granular modular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approach.Benefits</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of using a granular modular approach include:</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Create the opportunity for Data Quality and Metadata functions to integrate within an ETL application.</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Create the opportunity to isolate violated assumptions.</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Remove any question about the sequence and precedence of ETL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functions,regardless</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of the language or platform.</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8"/>
          <p:cNvGrpSpPr/>
          <p:nvPr/>
        </p:nvGrpSpPr>
        <p:grpSpPr>
          <a:xfrm>
            <a:off x="976244" y="2447925"/>
            <a:ext cx="20116868" cy="12268200"/>
            <a:chOff x="976244" y="2447925"/>
            <a:chExt cx="20116868" cy="12268200"/>
          </a:xfrm>
        </p:grpSpPr>
        <p:grpSp>
          <p:nvGrpSpPr>
            <p:cNvPr id="17" name="Groep 30"/>
            <p:cNvGrpSpPr/>
            <p:nvPr/>
          </p:nvGrpSpPr>
          <p:grpSpPr>
            <a:xfrm>
              <a:off x="976244" y="2447925"/>
              <a:ext cx="20116868" cy="12268200"/>
              <a:chOff x="976244" y="2447925"/>
              <a:chExt cx="20116868" cy="12268200"/>
            </a:xfrm>
          </p:grpSpPr>
          <p:grpSp>
            <p:nvGrpSpPr>
              <p:cNvPr id="18" name="Groep 77"/>
              <p:cNvGrpSpPr/>
              <p:nvPr/>
            </p:nvGrpSpPr>
            <p:grpSpPr>
              <a:xfrm>
                <a:off x="976244" y="2447925"/>
                <a:ext cx="20116868" cy="12268200"/>
                <a:chOff x="976244" y="2447925"/>
                <a:chExt cx="20116868" cy="12268200"/>
              </a:xfrm>
            </p:grpSpPr>
            <p:sp>
              <p:nvSpPr>
                <p:cNvPr id="22"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Know</a:t>
                  </a:r>
                  <a:r>
                    <a:rPr lang="nl-BE" sz="3600" b="1" cap="small" dirty="0" smtClean="0"/>
                    <a:t> </a:t>
                  </a:r>
                  <a:r>
                    <a:rPr lang="nl-BE" sz="3600" b="1" cap="small" dirty="0" err="1" smtClean="0"/>
                    <a:t>when</a:t>
                  </a:r>
                  <a:r>
                    <a:rPr lang="nl-BE" sz="3600" b="1" cap="small" dirty="0" smtClean="0"/>
                    <a:t> to Begin</a:t>
                  </a:r>
                </a:p>
                <a:p>
                  <a:pPr algn="ctr">
                    <a:defRPr/>
                  </a:pPr>
                  <a:endParaRPr lang="en-US" sz="2800" b="1" dirty="0">
                    <a:solidFill>
                      <a:srgbClr val="F8F8F8"/>
                    </a:solidFill>
                  </a:endParaRPr>
                </a:p>
              </p:txBody>
            </p:sp>
            <p:sp>
              <p:nvSpPr>
                <p:cNvPr id="23" name="Rechthoek 22"/>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1" name="Rechthoek 20"/>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9" name="Rechthoek 18"/>
            <p:cNvSpPr/>
            <p:nvPr/>
          </p:nvSpPr>
          <p:spPr>
            <a:xfrm>
              <a:off x="10247312" y="2670175"/>
              <a:ext cx="10690225" cy="10064294"/>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systems rely on operational job schedulers to know when the conditions have been satisfied for a job to begin. Typically, those conditions are expressed in terms of jobs and completion codes. A satisfactory completion code from a precedent job will trigger the beginning of a subsequent job </a:t>
              </a:r>
            </a:p>
            <a:p>
              <a:pPr marL="914400" lvl="1"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applications, however, rely on conditions within precedent data (i.e., Begin Conditions). When precedent Begin Conditions have been satisfied, subsequent applications relying on those conditions can safely begin</a:t>
              </a:r>
            </a:p>
            <a:p>
              <a:pPr marL="914400" lvl="1"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Extract application will examine an operational source system prior to extracting data  Examination of source data and associated data within an operational source system can provide clues as to whether or not the source data is truly ready for extraction. Data elements associated with source data may include flags, inventories, or exceptions present in operational source data.</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Transform application will examine data provided by preceding Extract applications.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Load application will examine data provided by preceding Transform applications to determine whether or not Begin Conditions have been satisfied. In these circumstances, Data Quality and Metadata information prove to be extremely helpful, and subsequent applications may require preceding applications (within an ETL application) to provide Data Quality or Metadata information.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0" name="Groep 25"/>
          <p:cNvGrpSpPr/>
          <p:nvPr/>
        </p:nvGrpSpPr>
        <p:grpSpPr>
          <a:xfrm>
            <a:off x="976244" y="2447925"/>
            <a:ext cx="20116868" cy="12312650"/>
            <a:chOff x="976244" y="2447925"/>
            <a:chExt cx="20116868" cy="12312650"/>
          </a:xfrm>
        </p:grpSpPr>
        <p:grpSp>
          <p:nvGrpSpPr>
            <p:cNvPr id="24" name="Groep 32"/>
            <p:cNvGrpSpPr/>
            <p:nvPr/>
          </p:nvGrpSpPr>
          <p:grpSpPr>
            <a:xfrm>
              <a:off x="976244" y="2447925"/>
              <a:ext cx="20116868" cy="12312650"/>
              <a:chOff x="976244" y="2447925"/>
              <a:chExt cx="20116868" cy="12312650"/>
            </a:xfrm>
          </p:grpSpPr>
          <p:sp>
            <p:nvSpPr>
              <p:cNvPr id="27"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Know</a:t>
                </a:r>
                <a:r>
                  <a:rPr lang="nl-BE" sz="3600" b="1" cap="small" dirty="0" smtClean="0"/>
                  <a:t> </a:t>
                </a:r>
                <a:r>
                  <a:rPr lang="nl-BE" sz="3600" b="1" cap="small" dirty="0" err="1" smtClean="0"/>
                  <a:t>when</a:t>
                </a:r>
                <a:r>
                  <a:rPr lang="nl-BE" sz="3600" b="1" cap="small" dirty="0" smtClean="0"/>
                  <a:t> to End</a:t>
                </a:r>
              </a:p>
              <a:p>
                <a:pPr algn="ctr">
                  <a:defRPr/>
                </a:pPr>
                <a:endParaRPr lang="en-US" sz="2800" b="1" dirty="0">
                  <a:solidFill>
                    <a:srgbClr val="F8F8F8"/>
                  </a:solidFill>
                </a:endParaRPr>
              </a:p>
            </p:txBody>
          </p:sp>
          <p:sp>
            <p:nvSpPr>
              <p:cNvPr id="28" name="Rechthoek 2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6" name="Rechthoek 25"/>
            <p:cNvSpPr/>
            <p:nvPr/>
          </p:nvSpPr>
          <p:spPr>
            <a:xfrm>
              <a:off x="10425112" y="3025775"/>
              <a:ext cx="10134600" cy="6124754"/>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 When to End is a forward-looking design principle.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can verify, by examining its own output data, whether or not that ETL application has completed satisfactorily.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Then, the results of that final review can be captured as Data Quality or Metadata information, and shared with subsequent ETL applications.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End Conditions mitigate the risk and cost of errors in output data. The choice to include End Conditions is a balance between the probability, risk, and cost of output errors and the expenses incurred by implementing End Conditions.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5" name="Groep 30"/>
          <p:cNvGrpSpPr/>
          <p:nvPr/>
        </p:nvGrpSpPr>
        <p:grpSpPr>
          <a:xfrm>
            <a:off x="957262" y="2447925"/>
            <a:ext cx="20135850" cy="12400730"/>
            <a:chOff x="957262" y="2447925"/>
            <a:chExt cx="20135850" cy="12400730"/>
          </a:xfrm>
        </p:grpSpPr>
        <p:grpSp>
          <p:nvGrpSpPr>
            <p:cNvPr id="29" name="Groep 36"/>
            <p:cNvGrpSpPr/>
            <p:nvPr/>
          </p:nvGrpSpPr>
          <p:grpSpPr>
            <a:xfrm>
              <a:off x="957262" y="2447925"/>
              <a:ext cx="20135850" cy="12268200"/>
              <a:chOff x="976244" y="2447925"/>
              <a:chExt cx="20072418" cy="12268200"/>
            </a:xfrm>
          </p:grpSpPr>
          <p:sp>
            <p:nvSpPr>
              <p:cNvPr id="32"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Large</a:t>
                </a:r>
                <a:r>
                  <a:rPr lang="nl-BE" sz="3600" b="1" cap="small" dirty="0" smtClean="0"/>
                  <a:t> to </a:t>
                </a:r>
                <a:r>
                  <a:rPr lang="nl-BE" sz="3600" b="1" cap="small" dirty="0" err="1" smtClean="0"/>
                  <a:t>Small</a:t>
                </a:r>
                <a:endParaRPr lang="nl-BE" sz="3600" b="1" cap="small" dirty="0"/>
              </a:p>
            </p:txBody>
          </p:sp>
          <p:sp>
            <p:nvSpPr>
              <p:cNvPr id="33" name="Rechthoek 32"/>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1" name="Rectangle 99"/>
            <p:cNvSpPr>
              <a:spLocks noChangeArrowheads="1"/>
            </p:cNvSpPr>
            <p:nvPr/>
          </p:nvSpPr>
          <p:spPr bwMode="auto">
            <a:xfrm>
              <a:off x="10069512" y="2714625"/>
              <a:ext cx="10801350" cy="12134030"/>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Small to Medium to Large</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As data is added to that data element, the data that flows through an ETL application grows to its final form.</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Weakness of this design is the absence of the excluded data. If data not included in the data stream becomes relevant and necessary later in the data stream, then that ETL application will not have the data it needs.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Just in Time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Design method wherein data enters and leaves an ETL stream of data, without significantly altering the nature of that data.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includes data that is needed when it is needed and dismisses data that is not needed when that data is no longer needed.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inherent weakness of this design is the lack of a big picture.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Large to Medium to Small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design assembles all applicable data elements and entities.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Inherent strengths of this design are the reverse of the weaknesses of the previous designs. </a:t>
              </a:r>
            </a:p>
            <a:p>
              <a:pPr marL="971550" lvl="1" indent="-514350">
                <a:buFont typeface="Arial" pitchFamily="34" charset="0"/>
                <a:buChar char="•"/>
              </a:pP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Weaknes</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is overload of unnecessary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0" name="Groep 40"/>
          <p:cNvGrpSpPr/>
          <p:nvPr/>
        </p:nvGrpSpPr>
        <p:grpSpPr>
          <a:xfrm>
            <a:off x="912812" y="2492375"/>
            <a:ext cx="20224751" cy="12312650"/>
            <a:chOff x="912812" y="2492375"/>
            <a:chExt cx="20224751" cy="12312650"/>
          </a:xfrm>
        </p:grpSpPr>
        <p:sp>
          <p:nvSpPr>
            <p:cNvPr id="35"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Stage Data </a:t>
              </a:r>
              <a:r>
                <a:rPr lang="nl-BE" sz="3600" b="1" cap="small" dirty="0" err="1" smtClean="0"/>
                <a:t>Integrity</a:t>
              </a:r>
              <a:endParaRPr lang="nl-BE" sz="3600" b="1" cap="small" dirty="0" smtClean="0"/>
            </a:p>
            <a:p>
              <a:pPr algn="ctr">
                <a:defRPr/>
              </a:pPr>
              <a:endParaRPr lang="en-US" sz="3600" b="1" dirty="0">
                <a:solidFill>
                  <a:srgbClr val="F8F8F8"/>
                </a:solidFill>
              </a:endParaRPr>
            </a:p>
          </p:txBody>
        </p:sp>
        <p:sp>
          <p:nvSpPr>
            <p:cNvPr id="36" name="Rechthoek 35"/>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37" name="Rectangle 102"/>
            <p:cNvSpPr>
              <a:spLocks noChangeArrowheads="1"/>
            </p:cNvSpPr>
            <p:nvPr/>
          </p:nvSpPr>
          <p:spPr bwMode="auto">
            <a:xfrm>
              <a:off x="10158412" y="2625725"/>
              <a:ext cx="1089025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Stage Data Integrity is a design principle that maintains the integrity of a set of stage data. Once created, a set of stage data can only be consumed as a single contiguous set by subsequent applications.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Verify following consequences.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Did the extract retrieve all records?</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Did the extract retrieve only the required rows?</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Did the extract retrieve rows already retrieved by a previous extract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i.e.,duplicate</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4" name="Groep 62"/>
          <p:cNvGrpSpPr/>
          <p:nvPr/>
        </p:nvGrpSpPr>
        <p:grpSpPr>
          <a:xfrm>
            <a:off x="976244" y="2403475"/>
            <a:ext cx="20116868" cy="12357100"/>
            <a:chOff x="976244" y="2403475"/>
            <a:chExt cx="20116868" cy="12357100"/>
          </a:xfrm>
        </p:grpSpPr>
        <p:grpSp>
          <p:nvGrpSpPr>
            <p:cNvPr id="38" name="Groep 41"/>
            <p:cNvGrpSpPr/>
            <p:nvPr/>
          </p:nvGrpSpPr>
          <p:grpSpPr>
            <a:xfrm>
              <a:off x="976244" y="2403475"/>
              <a:ext cx="20116868" cy="12357100"/>
              <a:chOff x="976244" y="2403475"/>
              <a:chExt cx="20116868" cy="12357100"/>
            </a:xfrm>
          </p:grpSpPr>
          <p:grpSp>
            <p:nvGrpSpPr>
              <p:cNvPr id="39" name="Groep 56"/>
              <p:cNvGrpSpPr/>
              <p:nvPr/>
            </p:nvGrpSpPr>
            <p:grpSpPr>
              <a:xfrm>
                <a:off x="976244" y="2403475"/>
                <a:ext cx="20116868" cy="12357100"/>
                <a:chOff x="976244" y="2403475"/>
                <a:chExt cx="20116868" cy="12357100"/>
              </a:xfrm>
            </p:grpSpPr>
            <p:sp>
              <p:nvSpPr>
                <p:cNvPr id="43"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Know</a:t>
                  </a:r>
                  <a:r>
                    <a:rPr lang="nl-BE" sz="3600" b="1" cap="small" dirty="0" smtClean="0"/>
                    <a:t> </a:t>
                  </a:r>
                  <a:r>
                    <a:rPr lang="nl-BE" sz="3600" b="1" cap="small" dirty="0" err="1" smtClean="0"/>
                    <a:t>what</a:t>
                  </a:r>
                  <a:r>
                    <a:rPr lang="nl-BE" sz="3600" b="1" cap="small" dirty="0" smtClean="0"/>
                    <a:t> </a:t>
                  </a:r>
                  <a:r>
                    <a:rPr lang="nl-BE" sz="3600" b="1" cap="small" dirty="0" err="1" smtClean="0"/>
                    <a:t>you</a:t>
                  </a:r>
                  <a:r>
                    <a:rPr lang="nl-BE" sz="3600" b="1" cap="small" dirty="0" smtClean="0"/>
                    <a:t> have</a:t>
                  </a:r>
                </a:p>
                <a:p>
                  <a:pPr algn="ctr">
                    <a:defRPr/>
                  </a:pPr>
                  <a:endParaRPr lang="en-US" sz="2800" b="1" dirty="0">
                    <a:solidFill>
                      <a:srgbClr val="F8F8F8"/>
                    </a:solidFill>
                  </a:endParaRPr>
                </a:p>
              </p:txBody>
            </p:sp>
            <p:sp>
              <p:nvSpPr>
                <p:cNvPr id="44" name="Rechthoek 43"/>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2"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40" name="Rectangle 20"/>
            <p:cNvSpPr>
              <a:spLocks noChangeArrowheads="1"/>
            </p:cNvSpPr>
            <p:nvPr/>
          </p:nvSpPr>
          <p:spPr bwMode="auto">
            <a:xfrm>
              <a:off x="10202862" y="2759075"/>
              <a:ext cx="10267950" cy="89562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 What You Have is a design principle that prompts an ETL application to take inventory of inbound data, rather than assume inbound data contains all that is expected.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first source is Metadata. The precedent application that created the data can also capture an inventory of that data as Metadata. Requirements to perform an inventory of data, while creating that data, can be included in the Metadata SLA.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source of information describing contents of inbound data is the data itself.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no Metadata describing inbound data is available, then the only remaining option is to profile the inbound data. </a:t>
              </a:r>
            </a:p>
            <a:p>
              <a:pPr marL="914400" lvl="1"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 What You Don’t Have.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output of the comparison of inbound data and expected data is a list of mismatches, i.e., missing data. Knowledge of missing data provides an ETL application the opportunity to apply a threshold.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the impact of missing data exceeds an applied threshold, that application has the opportunity to choose its response. Responses can include a reduced Data Quality rating, a default value as substitute data, or termination of a job stream.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ETL Staging Principles</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In General</a:t>
              </a:r>
              <a:endParaRPr lang="en-US" sz="3600" b="1" dirty="0">
                <a:solidFill>
                  <a:srgbClr val="F8F8F8"/>
                </a:solidFill>
              </a:endParaRPr>
            </a:p>
          </p:txBody>
        </p:sp>
        <p:sp>
          <p:nvSpPr>
            <p:cNvPr id="10" name="Rechthoek 9"/>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1" name="Rechthoek 10"/>
            <p:cNvSpPr/>
            <p:nvPr/>
          </p:nvSpPr>
          <p:spPr>
            <a:xfrm>
              <a:off x="10291762" y="2625726"/>
              <a:ext cx="10712450" cy="7848302"/>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an ETL application, when a set of stage data is used to fasten two pieces of data together, that stage data is still stage data. </a:t>
              </a: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That ETL application can describe stage data after transformation as finished product.</a:t>
              </a: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Quality and Metadata applications can measure stage data. Support analysts can inspect stage data.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properties of stage data that extend its lifespan are its integrity and continuity.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integrity and continuity of stage data also increase the control and integrity of an ETL application.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Staging Principles provide design principles by which an ETL analyst can manage and control the creation and use of stage structures, which also increases the control and integrity of an ETL application.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3"/>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Name the Data</a:t>
                </a:r>
                <a:endParaRPr lang="nl-BE" sz="3600" b="1" cap="small" dirty="0"/>
              </a:p>
            </p:txBody>
          </p:sp>
          <p:sp>
            <p:nvSpPr>
              <p:cNvPr id="20" name="Rechthoek 19"/>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8" name="Rectangle 97"/>
            <p:cNvSpPr>
              <a:spLocks noChangeArrowheads="1"/>
            </p:cNvSpPr>
            <p:nvPr/>
          </p:nvSpPr>
          <p:spPr bwMode="auto">
            <a:xfrm>
              <a:off x="10247312" y="2714625"/>
              <a:ext cx="10712450" cy="111722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Identification is a key element of control.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(as well as a person, car, airplane, boat, etc.) is identified by its name.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name, however, ceases to identify one dataset when two datasets share the same name. </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Name the Data is a design principle that prompts an ETL application to choose the level of granularity at which data will be named and, therefore, controlled. For example: </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car has a Vehicle Identification Number (VIN). That car’s VIN uniquely identifies that car from all other cars. The most granular identification, and control, available for that product, therefore, is the individual car. </a:t>
              </a:r>
            </a:p>
            <a:p>
              <a:pPr marL="457200" indent="-457200">
                <a:buFont typeface="+mj-lt"/>
                <a:buAutoNum type="arabicPeriod"/>
              </a:pP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 ETL analyst chooses the level of granularity by which data will be named.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Specific data names can include a wide variety of specific identifying features.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Unique identifier of the function that created the data. </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Unique version of the function that created the data.</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Unique identifier of the function for which the data is intended.</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Unique batch number of the data.</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Unique row number of each row.</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Metadata key as a foreign key to a Metadata Repository.</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Quality key as a foreign key to a Data Quality Repository.</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advantage of specific data names is clarity. Specific data names applied correctly can remove any doubt about the nature of a set, row, column, or cell of data. The disadvantage of specific data names is cost. As identifying features, of increasing granularity, are embedded into a dataset, the level of control and integrity increase in direct proportion. </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8"/>
          <p:cNvGrpSpPr/>
          <p:nvPr/>
        </p:nvGrpSpPr>
        <p:grpSpPr>
          <a:xfrm>
            <a:off x="976244" y="2447925"/>
            <a:ext cx="20116868" cy="12268200"/>
            <a:chOff x="976244" y="2447925"/>
            <a:chExt cx="20116868" cy="12268200"/>
          </a:xfrm>
        </p:grpSpPr>
        <p:grpSp>
          <p:nvGrpSpPr>
            <p:cNvPr id="14" name="Groep 30"/>
            <p:cNvGrpSpPr/>
            <p:nvPr/>
          </p:nvGrpSpPr>
          <p:grpSpPr>
            <a:xfrm>
              <a:off x="976244" y="2447925"/>
              <a:ext cx="20116868" cy="12268200"/>
              <a:chOff x="976244" y="2447925"/>
              <a:chExt cx="20116868" cy="12268200"/>
            </a:xfrm>
          </p:grpSpPr>
          <p:grpSp>
            <p:nvGrpSpPr>
              <p:cNvPr id="15" name="Groep 77"/>
              <p:cNvGrpSpPr/>
              <p:nvPr/>
            </p:nvGrpSpPr>
            <p:grpSpPr>
              <a:xfrm>
                <a:off x="976244" y="2447925"/>
                <a:ext cx="20116868" cy="12268200"/>
                <a:chOff x="976244" y="2447925"/>
                <a:chExt cx="20116868" cy="12268200"/>
              </a:xfrm>
            </p:grpSpPr>
            <p:sp>
              <p:nvSpPr>
                <p:cNvPr id="26"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Own</a:t>
                  </a:r>
                  <a:r>
                    <a:rPr lang="nl-BE" sz="3600" b="1" cap="small" dirty="0" smtClean="0"/>
                    <a:t> </a:t>
                  </a:r>
                  <a:r>
                    <a:rPr lang="nl-BE" sz="3600" b="1" cap="small" dirty="0" err="1" smtClean="0"/>
                    <a:t>your</a:t>
                  </a:r>
                  <a:r>
                    <a:rPr lang="nl-BE" sz="3600" b="1" cap="small" dirty="0" smtClean="0"/>
                    <a:t> Data</a:t>
                  </a:r>
                </a:p>
                <a:p>
                  <a:pPr algn="ctr">
                    <a:defRPr/>
                  </a:pPr>
                  <a:endParaRPr lang="en-US" sz="2800" b="1" dirty="0">
                    <a:solidFill>
                      <a:srgbClr val="F8F8F8"/>
                    </a:solidFill>
                  </a:endParaRPr>
                </a:p>
              </p:txBody>
            </p:sp>
            <p:sp>
              <p:nvSpPr>
                <p:cNvPr id="27" name="Rechthoek 26"/>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5" name="Rechthoek 24"/>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23" name="Rechthoek 22"/>
            <p:cNvSpPr/>
            <p:nvPr/>
          </p:nvSpPr>
          <p:spPr>
            <a:xfrm>
              <a:off x="10247312" y="2670175"/>
              <a:ext cx="10690225" cy="8586966"/>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applications frequently share datasets. Rather than continuously synchronize multiple datasets, operational applications share common datasets. When an operational application updates a shared dataset, those updates are available to other operational applications without incurring synchronization overhead.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feature of data warehousing that distinguishes data warehouses from other data constructs is time variance. Time variance is the feature by which a data warehouse reports changes in data through time.</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an ETL application to provide time variant data to a data warehouse, that ETL application must be able to control time by freezing a dataset at a moment in time. Subsequent updates to the source dataset will be captured in the next ETL cycle or batch. By restricting access to that dataset copy, the ETL application using that dataset copy can be assured that no operational updates have been introduced.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applications use exclusive dataset copies to isolate operational source data, interim transformed data, and load-ready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6" name="Groep 25"/>
          <p:cNvGrpSpPr/>
          <p:nvPr/>
        </p:nvGrpSpPr>
        <p:grpSpPr>
          <a:xfrm>
            <a:off x="976244" y="2447925"/>
            <a:ext cx="20116868" cy="12312650"/>
            <a:chOff x="976244" y="2447925"/>
            <a:chExt cx="20116868" cy="12312650"/>
          </a:xfrm>
        </p:grpSpPr>
        <p:grpSp>
          <p:nvGrpSpPr>
            <p:cNvPr id="17" name="Groep 32"/>
            <p:cNvGrpSpPr/>
            <p:nvPr/>
          </p:nvGrpSpPr>
          <p:grpSpPr>
            <a:xfrm>
              <a:off x="976244" y="2447925"/>
              <a:ext cx="20116868" cy="12312650"/>
              <a:chOff x="976244" y="2447925"/>
              <a:chExt cx="20116868" cy="12312650"/>
            </a:xfrm>
          </p:grpSpPr>
          <p:sp>
            <p:nvSpPr>
              <p:cNvPr id="31"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Build</a:t>
                </a:r>
                <a:r>
                  <a:rPr lang="nl-BE" sz="3600" b="1" cap="small" dirty="0" smtClean="0"/>
                  <a:t> the Data</a:t>
                </a:r>
              </a:p>
              <a:p>
                <a:pPr algn="ctr">
                  <a:defRPr/>
                </a:pPr>
                <a:endParaRPr lang="en-US" sz="2800" b="1" dirty="0">
                  <a:solidFill>
                    <a:srgbClr val="F8F8F8"/>
                  </a:solidFill>
                </a:endParaRPr>
              </a:p>
            </p:txBody>
          </p:sp>
          <p:sp>
            <p:nvSpPr>
              <p:cNvPr id="32" name="Rechthoek 31"/>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30" name="Rechthoek 29"/>
            <p:cNvSpPr/>
            <p:nvPr/>
          </p:nvSpPr>
          <p:spPr>
            <a:xfrm>
              <a:off x="10425112" y="3025775"/>
              <a:ext cx="10134600" cy="75405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creation of a dataset is similar to the creation of a house.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Create the foundation of a dataset.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Sequential file, logical record length, and storage method.</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XML file.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Relational table.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Define the frame on top of the foundation.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COBOL copybook.</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XML layout.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Relational data definition.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Define the structure within the layout.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Define the meaning of each field or column.</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Define the accepted domain, range, and relational integrity for each field or column.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Determine the expected cardinality of the dataset.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Attach data to the interior of the dataset.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Insert data using the COBOL copybook, XML layout, or relational data definition.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1" name="Groep 30"/>
          <p:cNvGrpSpPr/>
          <p:nvPr/>
        </p:nvGrpSpPr>
        <p:grpSpPr>
          <a:xfrm>
            <a:off x="957262" y="2447925"/>
            <a:ext cx="20135850" cy="13262505"/>
            <a:chOff x="957262" y="2447925"/>
            <a:chExt cx="20135850" cy="13262505"/>
          </a:xfrm>
        </p:grpSpPr>
        <p:grpSp>
          <p:nvGrpSpPr>
            <p:cNvPr id="22" name="Groep 36"/>
            <p:cNvGrpSpPr/>
            <p:nvPr/>
          </p:nvGrpSpPr>
          <p:grpSpPr>
            <a:xfrm>
              <a:off x="957262" y="2447925"/>
              <a:ext cx="20135850" cy="12268200"/>
              <a:chOff x="976244" y="2447925"/>
              <a:chExt cx="20072418" cy="12268200"/>
            </a:xfrm>
          </p:grpSpPr>
          <p:sp>
            <p:nvSpPr>
              <p:cNvPr id="36"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smtClean="0"/>
                  <a:t>Type the Data</a:t>
                </a:r>
                <a:endParaRPr lang="nl-BE" sz="3600" b="1" cap="small" dirty="0"/>
              </a:p>
            </p:txBody>
          </p:sp>
          <p:sp>
            <p:nvSpPr>
              <p:cNvPr id="37" name="Rechthoek 36"/>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5" name="Rectangle 99"/>
            <p:cNvSpPr>
              <a:spLocks noChangeArrowheads="1"/>
            </p:cNvSpPr>
            <p:nvPr/>
          </p:nvSpPr>
          <p:spPr bwMode="auto">
            <a:xfrm>
              <a:off x="10069512" y="2714625"/>
              <a:ext cx="10801350" cy="12995805"/>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type mismatches, numeric data overflows, and null violations can stop an ETL application.  Type the Data is a design principle intended to protect an ETL application from data that can cause an abnormal end.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What will the ETL application do with records containing incompatible data types? Some of the options are: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Option #1: Discard the record</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Option #2: Provide a default value</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Option #3: Report the incompatible data type</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Option #4: Ignore the incompatible data type (and allow the application to end abnormally)</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Each of these decisions has implications for the behavior of the entire data warehouse, Data Quality SLA, and Metadata SLA.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After an ETL application has been implemented, operational source systems may introduce variations in source data that did not exist during the initial design. Operational source systems may change data types, domains, ranges, etc. Such changes can cause an ETL application to end abnormally.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Changes in source system data, however, do not constitute a violation or failure of this Principle: Type the Data</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24" name="Groep 40"/>
          <p:cNvGrpSpPr/>
          <p:nvPr/>
        </p:nvGrpSpPr>
        <p:grpSpPr>
          <a:xfrm>
            <a:off x="912812" y="2492375"/>
            <a:ext cx="20224751" cy="12312650"/>
            <a:chOff x="912812" y="2492375"/>
            <a:chExt cx="20224751" cy="12312650"/>
          </a:xfrm>
        </p:grpSpPr>
        <p:sp>
          <p:nvSpPr>
            <p:cNvPr id="39"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Land the data</a:t>
              </a:r>
            </a:p>
            <a:p>
              <a:pPr algn="ctr">
                <a:defRPr/>
              </a:pPr>
              <a:endParaRPr lang="en-US" sz="3600" b="1" dirty="0">
                <a:solidFill>
                  <a:srgbClr val="F8F8F8"/>
                </a:solidFill>
              </a:endParaRPr>
            </a:p>
          </p:txBody>
        </p:sp>
        <p:sp>
          <p:nvSpPr>
            <p:cNvPr id="40" name="Rechthoek 39"/>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41" name="Rectangle 102"/>
            <p:cNvSpPr>
              <a:spLocks noChangeArrowheads="1"/>
            </p:cNvSpPr>
            <p:nvPr/>
          </p:nvSpPr>
          <p:spPr bwMode="auto">
            <a:xfrm>
              <a:off x="10158412" y="2625725"/>
              <a:ext cx="10890250" cy="1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application stores interim data in a cataloged dataset when a subsequent person or application will need that interim data. When the last person or application has finished  that dataset should be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decataloged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and removed, releasing storage space and resources.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ETL applications, however, the best practice is to land (i.e., retain in a cataloged dataset) interim data. After the last person and application have finished using an interim dataset, that dataset is still available.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purposes for retaining interim data include the following: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Problem Investigation: </a:t>
              </a: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Allowing interim data to evaporate in a temporary dataset removes the possibility of using interim data to triage an abnormal problem. </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Quality and Metadata applications can profile interim data. </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Land the Data consumes a respectable amount of disk and catalog space. For that reason, an ETL platform should have significant disk storage available for interim data. </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Also, an ETL application needs a clearly defined method of archiving and removing interim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ETL Functions</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Extract from contiguous dataset</a:t>
              </a:r>
              <a:endParaRPr lang="en-US" sz="3600" b="1" dirty="0">
                <a:solidFill>
                  <a:srgbClr val="F8F8F8"/>
                </a:solidFill>
              </a:endParaRPr>
            </a:p>
          </p:txBody>
        </p:sp>
        <p:sp>
          <p:nvSpPr>
            <p:cNvPr id="10" name="Rechthoek 9"/>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1" name="Rechthoek 10"/>
            <p:cNvSpPr/>
            <p:nvPr/>
          </p:nvSpPr>
          <p:spPr>
            <a:xfrm>
              <a:off x="10291762" y="2625726"/>
              <a:ext cx="10712450" cy="6555641"/>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This is the simplest Extract function. A contiguous dataset may be a flat file, relational table, or XML file. The dataset is stationary and self-contained. An Extract function is able to retrieve all the data from the dataset without any modifications, conditions, or extraneous functions. Once the data is in the ETL environment, a Transform function can filter or modify the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difficulty of such a simple Extract function is to keep it simple. As though they can exert a vacuum of complexity, simple Extract functions attract additional functions and complexity to them. Resist this temptation at all costs. A simple Extract function is a beautiful and elegant design, and should be allowed to remain that way.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3"/>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5"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nl-BE" sz="3600" b="1" cap="small" dirty="0" smtClean="0"/>
                  <a:t>Extract </a:t>
                </a:r>
                <a:r>
                  <a:rPr lang="nl-BE" sz="3600" b="1" cap="small" dirty="0" err="1" smtClean="0"/>
                  <a:t>from</a:t>
                </a:r>
                <a:r>
                  <a:rPr lang="nl-BE" sz="3600" b="1" cap="small" dirty="0" smtClean="0"/>
                  <a:t> a data </a:t>
                </a:r>
                <a:r>
                  <a:rPr lang="nl-BE" sz="3600" b="1" cap="small" dirty="0" err="1" smtClean="0"/>
                  <a:t>flow</a:t>
                </a:r>
                <a:endParaRPr lang="nl-BE" sz="3600" b="1" cap="small" dirty="0"/>
              </a:p>
            </p:txBody>
          </p:sp>
          <p:sp>
            <p:nvSpPr>
              <p:cNvPr id="16" name="Rechthoek 15"/>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4" name="Rectangle 97"/>
            <p:cNvSpPr>
              <a:spLocks noChangeArrowheads="1"/>
            </p:cNvSpPr>
            <p:nvPr/>
          </p:nvSpPr>
          <p:spPr bwMode="auto">
            <a:xfrm>
              <a:off x="10247312" y="2714625"/>
              <a:ext cx="10712450" cy="10433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 data warehouse customer expresses the requirement that an ETL application retrieve data in real-time</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“Why?” Why would a data warehouse customer, armed with the years of data, including trends, seasonality, and the most recent data available through batch ETL, change a business decision, strategy, or tactic based on the information that arrived in the past two seconds?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Real-time ETL usually feeds real-time data to an ODS. This fits the mission of an ODS.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must be able to know: Each message has been caught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Once</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Only once</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the source system, which is creating the data flow, includes a control mechanism, the ETL application should try to leverage that control mechanism. If the source system does not have a control mechanism for a data flow, an ETL application should create a control mechanism of its own. Control mechanisms are at the heart of every ETL application. </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Real-time ETL often works best by employing the technology or tool that created the data flow to read the data flow. </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One thing at a time:</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8"/>
          <p:cNvGrpSpPr/>
          <p:nvPr/>
        </p:nvGrpSpPr>
        <p:grpSpPr>
          <a:xfrm>
            <a:off x="976244" y="2447925"/>
            <a:ext cx="20116868" cy="12268200"/>
            <a:chOff x="976244" y="2447925"/>
            <a:chExt cx="20116868" cy="12268200"/>
          </a:xfrm>
        </p:grpSpPr>
        <p:grpSp>
          <p:nvGrpSpPr>
            <p:cNvPr id="17" name="Groep 30"/>
            <p:cNvGrpSpPr/>
            <p:nvPr/>
          </p:nvGrpSpPr>
          <p:grpSpPr>
            <a:xfrm>
              <a:off x="976244" y="2447925"/>
              <a:ext cx="20116868" cy="12268200"/>
              <a:chOff x="976244" y="2447925"/>
              <a:chExt cx="20116868" cy="12268200"/>
            </a:xfrm>
          </p:grpSpPr>
          <p:grpSp>
            <p:nvGrpSpPr>
              <p:cNvPr id="18" name="Groep 77"/>
              <p:cNvGrpSpPr/>
              <p:nvPr/>
            </p:nvGrpSpPr>
            <p:grpSpPr>
              <a:xfrm>
                <a:off x="976244" y="2447925"/>
                <a:ext cx="20116868" cy="12268200"/>
                <a:chOff x="976244" y="2447925"/>
                <a:chExt cx="20116868" cy="12268200"/>
              </a:xfrm>
            </p:grpSpPr>
            <p:sp>
              <p:nvSpPr>
                <p:cNvPr id="22"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Row-level</a:t>
                  </a:r>
                  <a:r>
                    <a:rPr lang="nl-BE" sz="3600" b="1" cap="small" dirty="0" smtClean="0"/>
                    <a:t> </a:t>
                  </a:r>
                  <a:r>
                    <a:rPr lang="nl-BE" sz="3600" b="1" cap="small" dirty="0" err="1" smtClean="0"/>
                    <a:t>transformation</a:t>
                  </a:r>
                  <a:endParaRPr lang="nl-BE" sz="3600" b="1" cap="small" dirty="0" smtClean="0"/>
                </a:p>
                <a:p>
                  <a:pPr algn="ctr">
                    <a:defRPr/>
                  </a:pPr>
                  <a:endParaRPr lang="en-US" sz="2800" b="1" dirty="0">
                    <a:solidFill>
                      <a:srgbClr val="F8F8F8"/>
                    </a:solidFill>
                  </a:endParaRPr>
                </a:p>
              </p:txBody>
            </p:sp>
            <p:sp>
              <p:nvSpPr>
                <p:cNvPr id="23" name="Rechthoek 22"/>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1" name="Rechthoek 20"/>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9" name="Rechthoek 18"/>
            <p:cNvSpPr/>
            <p:nvPr/>
          </p:nvSpPr>
          <p:spPr>
            <a:xfrm>
              <a:off x="10247312" y="2670175"/>
              <a:ext cx="10690225" cy="5262979"/>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 Row-level transformations are the simplest transformations . A row (or record) of data is in the memory of the ETL application. Based on conditions within that data, an ETL application will perform (or not perform) an update on the row.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row-level update function is typically applied to every row in a staged dataset. The data row presents all the input data values needed by the row-level function to perform the required updates.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difficulty of such a simple Transform function is to keep it simple. A simple Transform function is another beautiful and elegant design, and should be allowed to remain that way.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0" name="Groep 25"/>
          <p:cNvGrpSpPr/>
          <p:nvPr/>
        </p:nvGrpSpPr>
        <p:grpSpPr>
          <a:xfrm>
            <a:off x="976244" y="2447925"/>
            <a:ext cx="20116868" cy="12312650"/>
            <a:chOff x="976244" y="2447925"/>
            <a:chExt cx="20116868" cy="12312650"/>
          </a:xfrm>
        </p:grpSpPr>
        <p:grpSp>
          <p:nvGrpSpPr>
            <p:cNvPr id="24" name="Groep 32"/>
            <p:cNvGrpSpPr/>
            <p:nvPr/>
          </p:nvGrpSpPr>
          <p:grpSpPr>
            <a:xfrm>
              <a:off x="976244" y="2447925"/>
              <a:ext cx="20116868" cy="12312650"/>
              <a:chOff x="976244" y="2447925"/>
              <a:chExt cx="20116868" cy="12312650"/>
            </a:xfrm>
          </p:grpSpPr>
          <p:sp>
            <p:nvSpPr>
              <p:cNvPr id="27"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Dataset-level</a:t>
                </a:r>
                <a:r>
                  <a:rPr lang="nl-BE" sz="3600" b="1" cap="small" dirty="0" smtClean="0"/>
                  <a:t> </a:t>
                </a:r>
                <a:r>
                  <a:rPr lang="nl-BE" sz="3600" b="1" cap="small" dirty="0" err="1" smtClean="0"/>
                  <a:t>transformation</a:t>
                </a:r>
                <a:endParaRPr lang="nl-BE" sz="3600" b="1" cap="small" dirty="0" smtClean="0"/>
              </a:p>
              <a:p>
                <a:pPr algn="ctr">
                  <a:defRPr/>
                </a:pPr>
                <a:endParaRPr lang="en-US" sz="2800" b="1" dirty="0">
                  <a:solidFill>
                    <a:srgbClr val="F8F8F8"/>
                  </a:solidFill>
                </a:endParaRPr>
              </a:p>
            </p:txBody>
          </p:sp>
          <p:sp>
            <p:nvSpPr>
              <p:cNvPr id="28" name="Rechthoek 2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6" name="Rechthoek 25"/>
            <p:cNvSpPr/>
            <p:nvPr/>
          </p:nvSpPr>
          <p:spPr>
            <a:xfrm>
              <a:off x="10425112" y="3025775"/>
              <a:ext cx="10134600" cy="784830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 transformations are performed within the context of a whole set of data . In these situations the entire dataset is read into memory.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Transform function must address the whole dataset at a time to derive the information necessary to update each individual row (or record).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Transform functions that summarize Fact data and aggregate Dimension data operate at the dataset level.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They use the entire dataset to derive data values, which arithmetically represent a set of Fact data or they use an entire dataset to derive a subset of Dimension values that represent a set of Dimension data.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Dataset-Level Transform function should be isolated to that dataset and not attempt to include other datasets or portions of other datasets in the iteration of the Transform function.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5" name="Groep 30"/>
          <p:cNvGrpSpPr/>
          <p:nvPr/>
        </p:nvGrpSpPr>
        <p:grpSpPr>
          <a:xfrm>
            <a:off x="957262" y="2447925"/>
            <a:ext cx="20135850" cy="12268200"/>
            <a:chOff x="957262" y="2447925"/>
            <a:chExt cx="20135850" cy="12268200"/>
          </a:xfrm>
        </p:grpSpPr>
        <p:grpSp>
          <p:nvGrpSpPr>
            <p:cNvPr id="29" name="Groep 36"/>
            <p:cNvGrpSpPr/>
            <p:nvPr/>
          </p:nvGrpSpPr>
          <p:grpSpPr>
            <a:xfrm>
              <a:off x="957262" y="2447925"/>
              <a:ext cx="20135850" cy="12268200"/>
              <a:chOff x="976244" y="2447925"/>
              <a:chExt cx="20072418" cy="12268200"/>
            </a:xfrm>
          </p:grpSpPr>
          <p:sp>
            <p:nvSpPr>
              <p:cNvPr id="32"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Surrogate</a:t>
                </a:r>
                <a:r>
                  <a:rPr lang="nl-BE" sz="3600" b="1" cap="small" dirty="0" smtClean="0"/>
                  <a:t> </a:t>
                </a:r>
                <a:r>
                  <a:rPr lang="nl-BE" sz="3600" b="1" cap="small" dirty="0" err="1" smtClean="0"/>
                  <a:t>key</a:t>
                </a:r>
                <a:r>
                  <a:rPr lang="nl-BE" sz="3600" b="1" cap="small" dirty="0" smtClean="0"/>
                  <a:t> </a:t>
                </a:r>
                <a:r>
                  <a:rPr lang="nl-BE" sz="3600" b="1" cap="small" dirty="0" err="1" smtClean="0"/>
                  <a:t>generation</a:t>
                </a:r>
                <a:endParaRPr lang="nl-BE" sz="3600" b="1" cap="small" dirty="0"/>
              </a:p>
            </p:txBody>
          </p:sp>
          <p:sp>
            <p:nvSpPr>
              <p:cNvPr id="33" name="Rechthoek 32"/>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1" name="Rectangle 99"/>
            <p:cNvSpPr>
              <a:spLocks noChangeArrowheads="1"/>
            </p:cNvSpPr>
            <p:nvPr/>
          </p:nvSpPr>
          <p:spPr bwMode="auto">
            <a:xfrm>
              <a:off x="10069512" y="2714625"/>
              <a:ext cx="10801350" cy="7825159"/>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 Transform function can generate a sequential numeric value that uniquely identifies each row/record of a dataset .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numeric unique identifier supplants the need for a unique key, hence, the name Surrogate Key. A Transform function can generate a Surrogate Key that will be unique within the boundary of that dataset.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Usually, a Surrogate Key is needed because the data lacks a key that uniquely identifies each row, and sometimes in that iteration of ETL, the ETL application will need to uniquely identify each row. The presence of a Surrogate Key allows the</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application and the data warehouse to identify and isolate each row of that dataset.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0" name="Groep 40"/>
          <p:cNvGrpSpPr/>
          <p:nvPr/>
        </p:nvGrpSpPr>
        <p:grpSpPr>
          <a:xfrm>
            <a:off x="912812" y="2492375"/>
            <a:ext cx="20224751" cy="12312650"/>
            <a:chOff x="912812" y="2492375"/>
            <a:chExt cx="20224751" cy="12312650"/>
          </a:xfrm>
        </p:grpSpPr>
        <p:sp>
          <p:nvSpPr>
            <p:cNvPr id="35"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Datawarehouse-level</a:t>
              </a:r>
              <a:r>
                <a:rPr lang="nl-BE" sz="3600" b="1" cap="small" dirty="0" smtClean="0"/>
                <a:t> </a:t>
              </a:r>
              <a:r>
                <a:rPr lang="nl-BE" sz="3600" b="1" cap="small" dirty="0" err="1" smtClean="0"/>
                <a:t>transformation</a:t>
              </a:r>
              <a:endParaRPr lang="nl-BE" sz="3600" b="1" cap="small" dirty="0" smtClean="0"/>
            </a:p>
            <a:p>
              <a:pPr algn="ctr">
                <a:defRPr/>
              </a:pPr>
              <a:endParaRPr lang="en-US" sz="3600" b="1" dirty="0">
                <a:solidFill>
                  <a:srgbClr val="F8F8F8"/>
                </a:solidFill>
              </a:endParaRPr>
            </a:p>
          </p:txBody>
        </p:sp>
        <p:sp>
          <p:nvSpPr>
            <p:cNvPr id="36" name="Rechthoek 35"/>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37" name="Rectangle 102"/>
            <p:cNvSpPr>
              <a:spLocks noChangeArrowheads="1"/>
            </p:cNvSpPr>
            <p:nvPr/>
          </p:nvSpPr>
          <p:spPr bwMode="auto">
            <a:xfrm>
              <a:off x="10158412" y="2625725"/>
              <a:ext cx="1089025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Sometimes, a transformation must be performed within the context of the data warehouse. This are level – 2 transformations</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warehouse has the</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that will allow the ETL application to perform its required updates.</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In such a circumstance, a Transform function must perform its task by using both the input data and data from the data warehouse.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4" name="Groep 62"/>
          <p:cNvGrpSpPr/>
          <p:nvPr/>
        </p:nvGrpSpPr>
        <p:grpSpPr>
          <a:xfrm>
            <a:off x="976244" y="2403475"/>
            <a:ext cx="20116868" cy="12357100"/>
            <a:chOff x="976244" y="2403475"/>
            <a:chExt cx="20116868" cy="12357100"/>
          </a:xfrm>
        </p:grpSpPr>
        <p:grpSp>
          <p:nvGrpSpPr>
            <p:cNvPr id="38" name="Groep 41"/>
            <p:cNvGrpSpPr/>
            <p:nvPr/>
          </p:nvGrpSpPr>
          <p:grpSpPr>
            <a:xfrm>
              <a:off x="976244" y="2403475"/>
              <a:ext cx="20116868" cy="12357100"/>
              <a:chOff x="976244" y="2403475"/>
              <a:chExt cx="20116868" cy="12357100"/>
            </a:xfrm>
          </p:grpSpPr>
          <p:grpSp>
            <p:nvGrpSpPr>
              <p:cNvPr id="39" name="Groep 56"/>
              <p:cNvGrpSpPr/>
              <p:nvPr/>
            </p:nvGrpSpPr>
            <p:grpSpPr>
              <a:xfrm>
                <a:off x="976244" y="2403475"/>
                <a:ext cx="20116868" cy="12357100"/>
                <a:chOff x="976244" y="2403475"/>
                <a:chExt cx="20116868" cy="12357100"/>
              </a:xfrm>
            </p:grpSpPr>
            <p:sp>
              <p:nvSpPr>
                <p:cNvPr id="43"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Look-up</a:t>
                  </a:r>
                  <a:endParaRPr lang="nl-BE" sz="3600" b="1" cap="small" dirty="0" smtClean="0"/>
                </a:p>
                <a:p>
                  <a:pPr algn="ctr">
                    <a:defRPr/>
                  </a:pPr>
                  <a:endParaRPr lang="en-US" sz="2800" b="1" dirty="0">
                    <a:solidFill>
                      <a:srgbClr val="F8F8F8"/>
                    </a:solidFill>
                  </a:endParaRPr>
                </a:p>
              </p:txBody>
            </p:sp>
            <p:sp>
              <p:nvSpPr>
                <p:cNvPr id="44" name="Rechthoek 43"/>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2"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40" name="Rectangle 20"/>
            <p:cNvSpPr>
              <a:spLocks noChangeArrowheads="1"/>
            </p:cNvSpPr>
            <p:nvPr/>
          </p:nvSpPr>
          <p:spPr bwMode="auto">
            <a:xfrm>
              <a:off x="10202862" y="2759075"/>
              <a:ext cx="1026795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may need to find the unique identifier in the data warehouse for a specific row/record .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Transform function uses the input data values to query the data warehouse. The returning result set includes the unique identifier for the row/record of input data.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Dimension data within the three subsidiaries may require customized look-up logic. The performance of the look-up function and the subsequent assignment of the unique key that uniquely identifies all rows/records for that Dimension across all subsidiaries facilitates the Data Integration of a data warehouse.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41" name="Groep 63"/>
          <p:cNvGrpSpPr/>
          <p:nvPr/>
        </p:nvGrpSpPr>
        <p:grpSpPr>
          <a:xfrm>
            <a:off x="1001712" y="2447925"/>
            <a:ext cx="20116868" cy="12446000"/>
            <a:chOff x="1001712" y="2447925"/>
            <a:chExt cx="20116868" cy="12446000"/>
          </a:xfrm>
        </p:grpSpPr>
        <p:grpSp>
          <p:nvGrpSpPr>
            <p:cNvPr id="45" name="Groep 62"/>
            <p:cNvGrpSpPr/>
            <p:nvPr/>
          </p:nvGrpSpPr>
          <p:grpSpPr>
            <a:xfrm>
              <a:off x="1001712" y="2447925"/>
              <a:ext cx="20116868" cy="12446000"/>
              <a:chOff x="976244" y="1336675"/>
              <a:chExt cx="20116868" cy="12446000"/>
            </a:xfrm>
          </p:grpSpPr>
          <p:sp>
            <p:nvSpPr>
              <p:cNvPr id="48"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nl-BE" sz="3600" b="1" cap="small" dirty="0" err="1" smtClean="0"/>
                  <a:t>Changed</a:t>
                </a:r>
                <a:r>
                  <a:rPr lang="nl-BE" sz="3600" b="1" cap="small" dirty="0" smtClean="0"/>
                  <a:t> Data </a:t>
                </a:r>
                <a:r>
                  <a:rPr lang="nl-BE" sz="3600" b="1" cap="small" dirty="0" err="1" smtClean="0"/>
                  <a:t>Capture</a:t>
                </a:r>
                <a:endParaRPr lang="en-US" sz="2800" b="1" dirty="0">
                  <a:solidFill>
                    <a:srgbClr val="F8F8F8"/>
                  </a:solidFill>
                </a:endParaRPr>
              </a:p>
            </p:txBody>
          </p:sp>
          <p:sp>
            <p:nvSpPr>
              <p:cNvPr id="49" name="Rechthoek 48"/>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7" name="Rectangle 143"/>
            <p:cNvSpPr>
              <a:spLocks noChangeArrowheads="1"/>
            </p:cNvSpPr>
            <p:nvPr/>
          </p:nvSpPr>
          <p:spPr bwMode="auto">
            <a:xfrm>
              <a:off x="10025062" y="2759075"/>
              <a:ext cx="10890250" cy="7071130"/>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common requirement of ETL applications is to identify and capture Dimension updates that have been performed by the source system.</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3"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rows in the data warehouse and the operational application that share the same key values, but different attribute values. This scenario indicates rows that have been updated.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3"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rows in the data warehouse, but not in the operational application. This scenario indicates rows that existed yesterday, but not today.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3"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rows in the operational application, but not in the data warehouse. This scenario indicates rows that did not exist yesterday, but do exist today.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3"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rows that are identical in both the operational environment and data warehouse. This scenario indicates rows in which no data has changed.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endPar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additive="base">
                                        <p:cTn id="49" dur="500" fill="hold"/>
                                        <p:tgtEl>
                                          <p:spTgt spid="41"/>
                                        </p:tgtEl>
                                        <p:attrNameLst>
                                          <p:attrName>ppt_x</p:attrName>
                                        </p:attrNameLst>
                                      </p:cBhvr>
                                      <p:tavLst>
                                        <p:tav tm="0">
                                          <p:val>
                                            <p:strVal val="#ppt_x"/>
                                          </p:val>
                                        </p:tav>
                                        <p:tav tm="100000">
                                          <p:val>
                                            <p:strVal val="#ppt_x"/>
                                          </p:val>
                                        </p:tav>
                                      </p:tavLst>
                                    </p:anim>
                                    <p:anim calcmode="lin" valueType="num">
                                      <p:cBhvr additive="base">
                                        <p:cTn id="5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ACQUISITION AND INTEGRATION</a:t>
            </a:r>
            <a:endParaRPr lang="nl-BE" sz="7200" dirty="0"/>
          </a:p>
        </p:txBody>
      </p:sp>
      <p:sp>
        <p:nvSpPr>
          <p:cNvPr id="2067" name="Line 19"/>
          <p:cNvSpPr>
            <a:spLocks noChangeShapeType="1"/>
          </p:cNvSpPr>
          <p:nvPr/>
        </p:nvSpPr>
        <p:spPr bwMode="auto">
          <a:xfrm>
            <a:off x="65088"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6" name="Line 18"/>
          <p:cNvSpPr>
            <a:spLocks noChangeShapeType="1"/>
          </p:cNvSpPr>
          <p:nvPr/>
        </p:nvSpPr>
        <p:spPr bwMode="auto">
          <a:xfrm>
            <a:off x="168275"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5" name="Line 17"/>
          <p:cNvSpPr>
            <a:spLocks noChangeShapeType="1"/>
          </p:cNvSpPr>
          <p:nvPr/>
        </p:nvSpPr>
        <p:spPr bwMode="auto">
          <a:xfrm>
            <a:off x="206375" y="8986838"/>
            <a:ext cx="17463"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4" name="Line 16"/>
          <p:cNvSpPr>
            <a:spLocks noChangeShapeType="1"/>
          </p:cNvSpPr>
          <p:nvPr/>
        </p:nvSpPr>
        <p:spPr bwMode="auto">
          <a:xfrm>
            <a:off x="252413"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3" name="Line 15"/>
          <p:cNvSpPr>
            <a:spLocks noChangeShapeType="1"/>
          </p:cNvSpPr>
          <p:nvPr/>
        </p:nvSpPr>
        <p:spPr bwMode="auto">
          <a:xfrm>
            <a:off x="358775" y="8990013"/>
            <a:ext cx="0" cy="396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2" name="Line 14"/>
          <p:cNvSpPr>
            <a:spLocks noChangeShapeType="1"/>
          </p:cNvSpPr>
          <p:nvPr/>
        </p:nvSpPr>
        <p:spPr bwMode="auto">
          <a:xfrm>
            <a:off x="401638" y="9002713"/>
            <a:ext cx="0" cy="269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1" name="Line 13"/>
          <p:cNvSpPr>
            <a:spLocks noChangeShapeType="1"/>
          </p:cNvSpPr>
          <p:nvPr/>
        </p:nvSpPr>
        <p:spPr bwMode="auto">
          <a:xfrm>
            <a:off x="444500" y="8974138"/>
            <a:ext cx="0" cy="5556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0" name="Line 12"/>
          <p:cNvSpPr>
            <a:spLocks noChangeShapeType="1"/>
          </p:cNvSpPr>
          <p:nvPr/>
        </p:nvSpPr>
        <p:spPr bwMode="auto">
          <a:xfrm>
            <a:off x="415925"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9" name="Line 11"/>
          <p:cNvSpPr>
            <a:spLocks noChangeShapeType="1"/>
          </p:cNvSpPr>
          <p:nvPr/>
        </p:nvSpPr>
        <p:spPr bwMode="auto">
          <a:xfrm>
            <a:off x="481013"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8" name="Line 10"/>
          <p:cNvSpPr>
            <a:spLocks noChangeShapeType="1"/>
          </p:cNvSpPr>
          <p:nvPr/>
        </p:nvSpPr>
        <p:spPr bwMode="auto">
          <a:xfrm>
            <a:off x="581025" y="8975725"/>
            <a:ext cx="0" cy="53975"/>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7" name="Line 9"/>
          <p:cNvSpPr>
            <a:spLocks noChangeShapeType="1"/>
          </p:cNvSpPr>
          <p:nvPr/>
        </p:nvSpPr>
        <p:spPr bwMode="auto">
          <a:xfrm>
            <a:off x="604838" y="8986838"/>
            <a:ext cx="17462"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6" name="Line 8"/>
          <p:cNvSpPr>
            <a:spLocks noChangeShapeType="1"/>
          </p:cNvSpPr>
          <p:nvPr/>
        </p:nvSpPr>
        <p:spPr bwMode="auto">
          <a:xfrm>
            <a:off x="48466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5" name="Line 7"/>
          <p:cNvSpPr>
            <a:spLocks noChangeShapeType="1"/>
          </p:cNvSpPr>
          <p:nvPr/>
        </p:nvSpPr>
        <p:spPr bwMode="auto">
          <a:xfrm>
            <a:off x="49101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4" name="Line 6"/>
          <p:cNvSpPr>
            <a:spLocks noChangeShapeType="1"/>
          </p:cNvSpPr>
          <p:nvPr/>
        </p:nvSpPr>
        <p:spPr bwMode="auto">
          <a:xfrm>
            <a:off x="4991100" y="900430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3" name="Line 5"/>
          <p:cNvSpPr>
            <a:spLocks noChangeShapeType="1"/>
          </p:cNvSpPr>
          <p:nvPr/>
        </p:nvSpPr>
        <p:spPr bwMode="auto">
          <a:xfrm>
            <a:off x="4991100" y="899795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2" name="Line 4"/>
          <p:cNvSpPr>
            <a:spLocks noChangeShapeType="1"/>
          </p:cNvSpPr>
          <p:nvPr/>
        </p:nvSpPr>
        <p:spPr bwMode="auto">
          <a:xfrm>
            <a:off x="5132388"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1" name="Line 3"/>
          <p:cNvSpPr>
            <a:spLocks noChangeShapeType="1"/>
          </p:cNvSpPr>
          <p:nvPr/>
        </p:nvSpPr>
        <p:spPr bwMode="auto">
          <a:xfrm>
            <a:off x="5151438" y="8983663"/>
            <a:ext cx="1587" cy="142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0" name="Line 2"/>
          <p:cNvSpPr>
            <a:spLocks noChangeShapeType="1"/>
          </p:cNvSpPr>
          <p:nvPr/>
        </p:nvSpPr>
        <p:spPr bwMode="auto">
          <a:xfrm>
            <a:off x="5238750"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49" name="Line 1"/>
          <p:cNvSpPr>
            <a:spLocks noChangeShapeType="1"/>
          </p:cNvSpPr>
          <p:nvPr/>
        </p:nvSpPr>
        <p:spPr bwMode="auto">
          <a:xfrm>
            <a:off x="5365750"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9" name="Rectangle 21"/>
          <p:cNvSpPr>
            <a:spLocks noChangeArrowheads="1"/>
          </p:cNvSpPr>
          <p:nvPr/>
        </p:nvSpPr>
        <p:spPr bwMode="auto">
          <a:xfrm>
            <a:off x="10113962" y="12360275"/>
            <a:ext cx="105791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5A5A5A"/>
                </a:solidFill>
                <a:effectLst/>
                <a:latin typeface="Calibri" pitchFamily="34" charset="0"/>
                <a:ea typeface="Arial Unicode MS" pitchFamily="34" charset="-128"/>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ep 26"/>
          <p:cNvGrpSpPr/>
          <p:nvPr/>
        </p:nvGrpSpPr>
        <p:grpSpPr>
          <a:xfrm>
            <a:off x="1190558" y="3059081"/>
            <a:ext cx="7729289" cy="10072758"/>
            <a:chOff x="1190558" y="3059081"/>
            <a:chExt cx="7729289" cy="10072758"/>
          </a:xfrm>
        </p:grpSpPr>
        <p:sp>
          <p:nvSpPr>
            <p:cNvPr id="70"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1"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2"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Load Data – Common Problems</a:t>
              </a:r>
              <a:endParaRPr lang="nl-BE" b="1" cap="small" dirty="0">
                <a:effectLst>
                  <a:outerShdw blurRad="38100" dist="38100" dir="2700000" algn="tl">
                    <a:srgbClr val="000000">
                      <a:alpha val="43137"/>
                    </a:srgbClr>
                  </a:outerShdw>
                </a:effectLst>
              </a:endParaRPr>
            </a:p>
          </p:txBody>
        </p:sp>
      </p:grpSp>
      <p:grpSp>
        <p:nvGrpSpPr>
          <p:cNvPr id="4" name="Groep 12"/>
          <p:cNvGrpSpPr/>
          <p:nvPr/>
        </p:nvGrpSpPr>
        <p:grpSpPr>
          <a:xfrm>
            <a:off x="976244" y="2492375"/>
            <a:ext cx="20161318" cy="12223750"/>
            <a:chOff x="976244" y="2492375"/>
            <a:chExt cx="20161318" cy="12223750"/>
          </a:xfrm>
        </p:grpSpPr>
        <p:sp>
          <p:nvSpPr>
            <p:cNvPr id="74"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Load Data</a:t>
              </a:r>
              <a:endParaRPr lang="en-US" sz="3600" b="1" dirty="0">
                <a:solidFill>
                  <a:srgbClr val="F8F8F8"/>
                </a:solidFill>
              </a:endParaRPr>
            </a:p>
          </p:txBody>
        </p:sp>
        <p:sp>
          <p:nvSpPr>
            <p:cNvPr id="75" name="Rechthoek 74"/>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76" name="Rechthoek 75"/>
            <p:cNvSpPr/>
            <p:nvPr/>
          </p:nvSpPr>
          <p:spPr>
            <a:xfrm>
              <a:off x="10291762" y="2625726"/>
              <a:ext cx="10712450" cy="10864513"/>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Load Data from a Stable and Contiguous Dataset </a:t>
              </a:r>
            </a:p>
            <a:p>
              <a:pPr marL="514350" indent="-51435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Load function loads data from a stable and contiguous dataset .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is the simplest and most common method of loading data. The Load function interacts physically with the data warehouse. So, a Load application must be as simple and bulletproof as possible. The best method for a simple and bulletproof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Load application is to load a data warehouse from a stable and contiguous dataset. </a:t>
              </a:r>
            </a:p>
            <a:p>
              <a:pPr marL="971550" lvl="1"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71550" lvl="1" indent="-514350">
                <a:buFont typeface="+mj-lt"/>
                <a:buAutoNum type="arabicPeriod" startAt="2"/>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Load Data from a Data Flow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Transform application creates the real-time load data.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Transform application that generates the Load records also generates control data (Metadata) for the Load data.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control data will be used to control the Load application as it loads the data to a data warehouse. Load control mechanisms work in small and rapid bundles. </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Each bundle is logged and monitored. Each record within a bundle is directly associated with that bundle.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5" name="Groep 13"/>
          <p:cNvGrpSpPr/>
          <p:nvPr/>
        </p:nvGrpSpPr>
        <p:grpSpPr>
          <a:xfrm>
            <a:off x="976244" y="2492375"/>
            <a:ext cx="20116868" cy="12223750"/>
            <a:chOff x="976244" y="2492375"/>
            <a:chExt cx="20116868" cy="12223750"/>
          </a:xfrm>
        </p:grpSpPr>
        <p:grpSp>
          <p:nvGrpSpPr>
            <p:cNvPr id="6" name="Groep 12"/>
            <p:cNvGrpSpPr/>
            <p:nvPr/>
          </p:nvGrpSpPr>
          <p:grpSpPr>
            <a:xfrm>
              <a:off x="976244" y="2492375"/>
              <a:ext cx="20116868" cy="12223750"/>
              <a:chOff x="976244" y="2492375"/>
              <a:chExt cx="20116868" cy="12223750"/>
            </a:xfrm>
          </p:grpSpPr>
          <p:sp>
            <p:nvSpPr>
              <p:cNvPr id="80"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Transaction Summary</a:t>
                </a:r>
                <a:endParaRPr lang="nl-BE" sz="3600" b="1" cap="small" dirty="0"/>
              </a:p>
            </p:txBody>
          </p:sp>
          <p:sp>
            <p:nvSpPr>
              <p:cNvPr id="81" name="Rechthoek 80"/>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79" name="Rectangle 97"/>
            <p:cNvSpPr>
              <a:spLocks noChangeArrowheads="1"/>
            </p:cNvSpPr>
            <p:nvPr/>
          </p:nvSpPr>
          <p:spPr bwMode="auto">
            <a:xfrm>
              <a:off x="10247312" y="2714625"/>
              <a:ext cx="1071245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Transaction Summary arithmetically sums numeric measurements in granular detailed Event data. This Event data can be any quantifiable measurement of enterprise activity.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goal of a Transaction Summary is to increase the query response time of a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Summary reduces the volume of data the data warehouse RDBMS must manipulate to return the result set.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Query response time is also improved when a Transaction Summary reduces the arithmetic processes the data warehouse RDBMS must perform to return the result set.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Transaction  Summary  applies  an  arithmetic  summation  by  summing together the numeric data from rows that share a common attribute..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7" name="Groep 18"/>
          <p:cNvGrpSpPr/>
          <p:nvPr/>
        </p:nvGrpSpPr>
        <p:grpSpPr>
          <a:xfrm>
            <a:off x="976244" y="2447925"/>
            <a:ext cx="20116868" cy="12268200"/>
            <a:chOff x="976244" y="2447925"/>
            <a:chExt cx="20116868" cy="12268200"/>
          </a:xfrm>
        </p:grpSpPr>
        <p:grpSp>
          <p:nvGrpSpPr>
            <p:cNvPr id="8" name="Groep 30"/>
            <p:cNvGrpSpPr/>
            <p:nvPr/>
          </p:nvGrpSpPr>
          <p:grpSpPr>
            <a:xfrm>
              <a:off x="976244" y="2447925"/>
              <a:ext cx="20116868" cy="12268200"/>
              <a:chOff x="976244" y="2447925"/>
              <a:chExt cx="20116868" cy="12268200"/>
            </a:xfrm>
          </p:grpSpPr>
          <p:grpSp>
            <p:nvGrpSpPr>
              <p:cNvPr id="9" name="Groep 77"/>
              <p:cNvGrpSpPr/>
              <p:nvPr/>
            </p:nvGrpSpPr>
            <p:grpSpPr>
              <a:xfrm>
                <a:off x="976244" y="2447925"/>
                <a:ext cx="20116868" cy="12268200"/>
                <a:chOff x="976244" y="2447925"/>
                <a:chExt cx="20116868" cy="12268200"/>
              </a:xfrm>
            </p:grpSpPr>
            <p:sp>
              <p:nvSpPr>
                <p:cNvPr id="87"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Dimension</a:t>
                  </a:r>
                  <a:r>
                    <a:rPr lang="nl-BE" sz="3600" b="1" cap="small" dirty="0" smtClean="0"/>
                    <a:t> </a:t>
                  </a:r>
                  <a:r>
                    <a:rPr lang="nl-BE" sz="3600" b="1" cap="small" dirty="0" err="1" smtClean="0"/>
                    <a:t>Aggregate</a:t>
                  </a:r>
                  <a:endParaRPr lang="nl-BE" sz="3600" b="1" cap="small" dirty="0" smtClean="0"/>
                </a:p>
                <a:p>
                  <a:pPr algn="ctr">
                    <a:defRPr/>
                  </a:pPr>
                  <a:endParaRPr lang="en-US" sz="2800" b="1" dirty="0">
                    <a:solidFill>
                      <a:srgbClr val="F8F8F8"/>
                    </a:solidFill>
                  </a:endParaRPr>
                </a:p>
              </p:txBody>
            </p:sp>
            <p:sp>
              <p:nvSpPr>
                <p:cNvPr id="88" name="Rechthoek 87"/>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86" name="Rechthoek 85"/>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84" name="Rechthoek 83"/>
            <p:cNvSpPr/>
            <p:nvPr/>
          </p:nvSpPr>
          <p:spPr>
            <a:xfrm>
              <a:off x="10247312" y="2670175"/>
              <a:ext cx="10690225" cy="6001643"/>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Dimension Aggregate holds the result set of a query that joins multiple Dimension tables.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goal of a Dimension Aggregate is to increase the query response time of a data warehouse.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Summary reduces the relational join processes the data warehouse RDBMS must perform to return the result set.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result set is stored in a physical table.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ROI of a Dimension Aggregate increases with the popularity and frequency of the Dimension tables joined in the Dimension Aggregate.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0" name="Groep 25"/>
          <p:cNvGrpSpPr/>
          <p:nvPr/>
        </p:nvGrpSpPr>
        <p:grpSpPr>
          <a:xfrm>
            <a:off x="976244" y="2447925"/>
            <a:ext cx="20116868" cy="12312650"/>
            <a:chOff x="976244" y="2447925"/>
            <a:chExt cx="20116868" cy="12312650"/>
          </a:xfrm>
        </p:grpSpPr>
        <p:grpSp>
          <p:nvGrpSpPr>
            <p:cNvPr id="11" name="Groep 32"/>
            <p:cNvGrpSpPr/>
            <p:nvPr/>
          </p:nvGrpSpPr>
          <p:grpSpPr>
            <a:xfrm>
              <a:off x="976244" y="2447925"/>
              <a:ext cx="20116868" cy="12312650"/>
              <a:chOff x="976244" y="2447925"/>
              <a:chExt cx="20116868" cy="12312650"/>
            </a:xfrm>
          </p:grpSpPr>
          <p:sp>
            <p:nvSpPr>
              <p:cNvPr id="92"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Common</a:t>
                </a:r>
                <a:r>
                  <a:rPr lang="nl-BE" sz="3600" b="1" cap="small" dirty="0" smtClean="0"/>
                  <a:t> </a:t>
                </a:r>
                <a:r>
                  <a:rPr lang="nl-BE" sz="3600" b="1" cap="small" dirty="0" err="1" smtClean="0"/>
                  <a:t>Errors</a:t>
                </a:r>
                <a:endParaRPr lang="nl-BE" sz="3600" b="1" cap="small" dirty="0" smtClean="0"/>
              </a:p>
              <a:p>
                <a:pPr algn="ctr">
                  <a:defRPr/>
                </a:pPr>
                <a:endParaRPr lang="en-US" sz="2800" b="1" dirty="0">
                  <a:solidFill>
                    <a:srgbClr val="F8F8F8"/>
                  </a:solidFill>
                </a:endParaRPr>
              </a:p>
            </p:txBody>
          </p:sp>
          <p:sp>
            <p:nvSpPr>
              <p:cNvPr id="93" name="Rechthoek 92"/>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91" name="Rechthoek 90"/>
            <p:cNvSpPr/>
            <p:nvPr/>
          </p:nvSpPr>
          <p:spPr>
            <a:xfrm>
              <a:off x="10291762" y="2714625"/>
              <a:ext cx="10267950" cy="1172628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Source Data Anomalies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Garbage In Garbage Out (GIGO) refers to the reality that outbound data is no better than the inbound data by which the outbound data was created. These anomalies become data warehouse anomalies.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Incomplete Source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common data anomaly is incomplete data. Incompleteness occurs in three forms: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Records in a set of data are missing. </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Fields in a record are not populated. </a:t>
              </a:r>
            </a:p>
            <a:p>
              <a:pPr marL="514350" lvl="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set of data is missing completely.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Redundant Source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applications frequently resolve their own missing records problem by restating a set of data, yielding a set of data with missing records that are now present, and present records that are now repeated.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Misstated Source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Another common anomaly occurs when source data contains errors. Some source data errors can be detected while the source data is still within an ETL application. Unfortunately, some source data errors can only be detected within the context of other data in a data warehouse.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2" name="Groep 30"/>
          <p:cNvGrpSpPr/>
          <p:nvPr/>
        </p:nvGrpSpPr>
        <p:grpSpPr>
          <a:xfrm>
            <a:off x="957262" y="2447925"/>
            <a:ext cx="20135850" cy="12268200"/>
            <a:chOff x="957262" y="2447925"/>
            <a:chExt cx="20135850" cy="12268200"/>
          </a:xfrm>
        </p:grpSpPr>
        <p:grpSp>
          <p:nvGrpSpPr>
            <p:cNvPr id="13" name="Groep 36"/>
            <p:cNvGrpSpPr/>
            <p:nvPr/>
          </p:nvGrpSpPr>
          <p:grpSpPr>
            <a:xfrm>
              <a:off x="957262" y="2447925"/>
              <a:ext cx="20135850" cy="12268200"/>
              <a:chOff x="976244" y="2447925"/>
              <a:chExt cx="20072418" cy="12268200"/>
            </a:xfrm>
          </p:grpSpPr>
          <p:sp>
            <p:nvSpPr>
              <p:cNvPr id="97"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Common</a:t>
                </a:r>
                <a:r>
                  <a:rPr lang="nl-BE" sz="3600" b="1" cap="small" dirty="0" smtClean="0"/>
                  <a:t> </a:t>
                </a:r>
                <a:r>
                  <a:rPr lang="nl-BE" sz="3600" b="1" cap="small" dirty="0" err="1" smtClean="0"/>
                  <a:t>Problems</a:t>
                </a:r>
                <a:endParaRPr lang="nl-BE" sz="3600" b="1" cap="small" dirty="0"/>
              </a:p>
            </p:txBody>
          </p:sp>
          <p:sp>
            <p:nvSpPr>
              <p:cNvPr id="98" name="Rechthoek 97"/>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96" name="Rectangle 99"/>
            <p:cNvSpPr>
              <a:spLocks noChangeArrowheads="1"/>
            </p:cNvSpPr>
            <p:nvPr/>
          </p:nvSpPr>
          <p:spPr bwMode="auto">
            <a:xfrm>
              <a:off x="10069512" y="2714625"/>
              <a:ext cx="10801350" cy="11703143"/>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cap="small" dirty="0" smtClean="0"/>
                <a:t>Business Rule Changes </a:t>
              </a:r>
              <a:endParaRPr lang="nl-BE" sz="2800" b="1" cap="small" dirty="0" smtClean="0"/>
            </a:p>
            <a:p>
              <a:r>
                <a:rPr lang="en-US" sz="2800" dirty="0" smtClean="0"/>
                <a:t>Operational applications can (and do) change the logic by which data is manipulated and understood. Such changes may require no alteration of the physical manifestation of source data. Changes in logic or business rules are typically subtle and difficult to detect. </a:t>
              </a:r>
              <a:endParaRPr lang="nl-BE" sz="2800" dirty="0" smtClean="0"/>
            </a:p>
            <a:p>
              <a:r>
                <a:rPr lang="en-US" sz="2800" dirty="0" smtClean="0"/>
                <a:t> </a:t>
              </a:r>
              <a:endParaRPr lang="nl-BE" sz="2800" dirty="0" smtClean="0"/>
            </a:p>
            <a:p>
              <a:r>
                <a:rPr lang="en-US" sz="2800" b="1" cap="small" dirty="0" smtClean="0"/>
                <a:t>Obsolete Data </a:t>
              </a:r>
              <a:endParaRPr lang="nl-BE" sz="2800" b="1" cap="small" dirty="0" smtClean="0"/>
            </a:p>
            <a:p>
              <a:r>
                <a:rPr lang="en-US" sz="2800" dirty="0" smtClean="0"/>
                <a:t>A common manifestation of changing business rules is the discontinued use of a dataset. The physical dataset may remain extant for purposes associated with historical data. Current operations, however, do not include the discontinued dataset. </a:t>
              </a:r>
            </a:p>
            <a:p>
              <a:endParaRPr lang="nl-BE" sz="2800" dirty="0" smtClean="0"/>
            </a:p>
            <a:p>
              <a:r>
                <a:rPr lang="en-US" sz="2800" b="1" cap="small" dirty="0" smtClean="0"/>
                <a:t>Redefined Data </a:t>
              </a:r>
              <a:endParaRPr lang="nl-BE" sz="2800" b="1" cap="small" dirty="0" smtClean="0"/>
            </a:p>
            <a:p>
              <a:r>
                <a:rPr lang="en-US" sz="2800" dirty="0" smtClean="0"/>
                <a:t>An operational application may continue using a dataset with a different format or layout. Hopefully, a new format or layout will cause abnormal problems in an ETL application, which will be noticed. </a:t>
              </a:r>
            </a:p>
            <a:p>
              <a:endParaRPr lang="nl-BE" sz="2800" dirty="0" smtClean="0"/>
            </a:p>
            <a:p>
              <a:r>
                <a:rPr lang="en-US" sz="2800" b="1" cap="small" dirty="0" smtClean="0"/>
                <a:t>Unrecorded Data </a:t>
              </a:r>
              <a:endParaRPr lang="nl-BE" sz="2800" b="1" cap="small" dirty="0" smtClean="0"/>
            </a:p>
            <a:p>
              <a:r>
                <a:rPr lang="en-US" sz="2800" dirty="0" smtClean="0"/>
                <a:t>All organizations, large and small, have a handful of codes and values that are known and understood by all relevant organization members. Because these codes and values are known and understood, no one records them in a stable operational dataset. These are the unrecorded data of an organization.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1312862" y="717470"/>
            <a:ext cx="19001582" cy="2043912"/>
          </a:xfrm>
        </p:spPr>
        <p:txBody>
          <a:bodyPr/>
          <a:lstStyle/>
          <a:p>
            <a:pPr>
              <a:defRPr/>
            </a:pPr>
            <a:r>
              <a:rPr lang="en-US" sz="7200" dirty="0" smtClean="0">
                <a:solidFill>
                  <a:schemeClr val="accent1"/>
                </a:solidFill>
              </a:rPr>
              <a:t>Business Intelligence Reporting</a:t>
            </a:r>
          </a:p>
        </p:txBody>
      </p:sp>
      <p:sp>
        <p:nvSpPr>
          <p:cNvPr id="16" name="Rechthoek 15"/>
          <p:cNvSpPr/>
          <p:nvPr/>
        </p:nvSpPr>
        <p:spPr bwMode="auto">
          <a:xfrm>
            <a:off x="1357312" y="2492375"/>
            <a:ext cx="19335750" cy="1084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Business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Intelligence Reporting, otherwise known as BI Reporting, or just BI, is the face of a data warehouse.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is what the data warehouse customers see.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the hardware, software, data architectures, data models, Source System Analysis, Target System Analysis, and ETL applications culminate in data displayed on a computer monitor or printed on a piece of paper.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that work, the effort and investment, will be counted a blazing failure if the BI Reporting fails to deliver all of that work.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Business Intelligence Reporting</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Success Factors</a:t>
              </a:r>
              <a:endParaRPr lang="nl-BE" b="1" cap="small" dirty="0">
                <a:effectLst>
                  <a:outerShdw blurRad="38100" dist="38100" dir="2700000" algn="tl">
                    <a:srgbClr val="000000">
                      <a:alpha val="43137"/>
                    </a:srgbClr>
                  </a:outerShdw>
                </a:effectLst>
              </a:endParaRPr>
            </a:p>
          </p:txBody>
        </p:sp>
      </p:grpSp>
      <p:grpSp>
        <p:nvGrpSpPr>
          <p:cNvPr id="4" name="Groep 7"/>
          <p:cNvGrpSpPr/>
          <p:nvPr/>
        </p:nvGrpSpPr>
        <p:grpSpPr>
          <a:xfrm>
            <a:off x="976244" y="2492375"/>
            <a:ext cx="20161318" cy="12223750"/>
            <a:chOff x="976244" y="2492375"/>
            <a:chExt cx="20161318" cy="12223750"/>
          </a:xfrm>
        </p:grpSpPr>
        <p:sp>
          <p:nvSpPr>
            <p:cNvPr id="9"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Performance</a:t>
              </a:r>
              <a:endParaRPr lang="en-US" sz="3600" b="1" dirty="0">
                <a:solidFill>
                  <a:srgbClr val="F8F8F8"/>
                </a:solidFill>
              </a:endParaRPr>
            </a:p>
          </p:txBody>
        </p:sp>
        <p:sp>
          <p:nvSpPr>
            <p:cNvPr id="10" name="Rechthoek 9"/>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1" name="Rechthoek 10"/>
            <p:cNvSpPr/>
            <p:nvPr/>
          </p:nvSpPr>
          <p:spPr>
            <a:xfrm>
              <a:off x="10291762" y="2625726"/>
              <a:ext cx="10712450" cy="8710077"/>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will return answer sets in a consistent time frame.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Initially, data warehouse customers will accept only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subsecond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response time as reasonable.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manages the finite resource of CPU cycles and I/Os by managing the customers’ use of them.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needs stable response times.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unsuccessful BI Reporting application fails to manage the consumption of data warehouse resources.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 customer is allowed to adversely affect all other data warehouse customers, then for those other customers a two-minute report will become a one-hour report.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1"/>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5"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User Interface</a:t>
                </a:r>
                <a:endParaRPr lang="nl-BE" sz="3600" b="1" cap="small" dirty="0"/>
              </a:p>
            </p:txBody>
          </p:sp>
          <p:sp>
            <p:nvSpPr>
              <p:cNvPr id="16" name="Rechthoek 15"/>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4" name="Rectangle 97"/>
            <p:cNvSpPr>
              <a:spLocks noChangeArrowheads="1"/>
            </p:cNvSpPr>
            <p:nvPr/>
          </p:nvSpPr>
          <p:spPr bwMode="auto">
            <a:xfrm>
              <a:off x="10247312" y="2714625"/>
              <a:ext cx="10712450" cy="93256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is intuitive and easily understood.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user interface is organized along the thought processes and methods already present in the enterprise. A business question native to the enterprise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 profitable is my business unit?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 many personnel hours are required to fulfill a customer order?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Where are the capital assets of my business unit?) </a:t>
              </a:r>
            </a:p>
            <a:p>
              <a:pPr marL="457200" indent="-4572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is native to the BI Reporting application. </a:t>
              </a:r>
            </a:p>
            <a:p>
              <a:pPr marL="457200" indent="-457200"/>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warehouse is a reflection of the enterprise into the User Interface. When a data warehouse customer is looking at the User Interface of a BI Reporting application, that customer is looking at his enterprise in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unsuccessful BI Reporting application requires data warehouse customers to “learn the tool”. Data warehouse customers are first and foremost business people. They understand and operate their business.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unsuccessful BI Reporting application will require data warehouse customers to translate their business questions into “tool” queries and then translate the “tool” result sets into business information.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3" name="Groep 16"/>
          <p:cNvGrpSpPr/>
          <p:nvPr/>
        </p:nvGrpSpPr>
        <p:grpSpPr>
          <a:xfrm>
            <a:off x="976244" y="2447925"/>
            <a:ext cx="20116868" cy="12268200"/>
            <a:chOff x="976244" y="2447925"/>
            <a:chExt cx="20116868" cy="12268200"/>
          </a:xfrm>
        </p:grpSpPr>
        <p:grpSp>
          <p:nvGrpSpPr>
            <p:cNvPr id="17" name="Groep 30"/>
            <p:cNvGrpSpPr/>
            <p:nvPr/>
          </p:nvGrpSpPr>
          <p:grpSpPr>
            <a:xfrm>
              <a:off x="976244" y="2447925"/>
              <a:ext cx="20116868" cy="12268200"/>
              <a:chOff x="976244" y="2447925"/>
              <a:chExt cx="20116868" cy="12268200"/>
            </a:xfrm>
          </p:grpSpPr>
          <p:grpSp>
            <p:nvGrpSpPr>
              <p:cNvPr id="18" name="Groep 77"/>
              <p:cNvGrpSpPr/>
              <p:nvPr/>
            </p:nvGrpSpPr>
            <p:grpSpPr>
              <a:xfrm>
                <a:off x="976244" y="2447925"/>
                <a:ext cx="20116868" cy="12268200"/>
                <a:chOff x="976244" y="2447925"/>
                <a:chExt cx="20116868" cy="12268200"/>
              </a:xfrm>
            </p:grpSpPr>
            <p:sp>
              <p:nvSpPr>
                <p:cNvPr id="22"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Presentation of Architecture</a:t>
                  </a:r>
                </a:p>
                <a:p>
                  <a:pPr algn="ctr">
                    <a:defRPr/>
                  </a:pPr>
                  <a:endParaRPr lang="en-US" sz="2800" b="1" dirty="0">
                    <a:solidFill>
                      <a:srgbClr val="F8F8F8"/>
                    </a:solidFill>
                  </a:endParaRPr>
                </a:p>
              </p:txBody>
            </p:sp>
            <p:sp>
              <p:nvSpPr>
                <p:cNvPr id="23" name="Rechthoek 22"/>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1" name="Rechthoek 20"/>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9" name="Rechthoek 18"/>
            <p:cNvSpPr/>
            <p:nvPr/>
          </p:nvSpPr>
          <p:spPr>
            <a:xfrm>
              <a:off x="10247312" y="2670175"/>
              <a:ext cx="10690225" cy="9694962"/>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 presents data from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Data Store ODS) as operational data,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from a Data Mart as information assembled for a specific purpose and business unit</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from a Data Warehouse using the guidelines in the Data Warehousing Philosophy. </a:t>
              </a: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Each of these three sets of data (ODS, Data Mart, and Data Warehouse) is distinguished from each other, so the customer understands the meaning and intention of the data he or she is viewing.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unsuccessful BI Reporting application presents these three sets of data </a:t>
              </a:r>
              <a:b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(ODS, Data Mart, and Data Warehouse) with a homogenous User Interface, so that customers are not sure of which set of data they are viewing.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 may mix data from the three sets of data (ODS, Data Mart, and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the three sets of data physically exist on the same platform, a BI Reporting tool may join data elements from one data set with data elements from another data set.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User Interface in which this occurs most frequently is an ad hoc Open Database Connectivity (ODBC) interface.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0" name="Groep 23"/>
          <p:cNvGrpSpPr/>
          <p:nvPr/>
        </p:nvGrpSpPr>
        <p:grpSpPr>
          <a:xfrm>
            <a:off x="976244" y="2447925"/>
            <a:ext cx="20116868" cy="12312650"/>
            <a:chOff x="976244" y="2447925"/>
            <a:chExt cx="20116868" cy="12312650"/>
          </a:xfrm>
        </p:grpSpPr>
        <p:grpSp>
          <p:nvGrpSpPr>
            <p:cNvPr id="24" name="Groep 32"/>
            <p:cNvGrpSpPr/>
            <p:nvPr/>
          </p:nvGrpSpPr>
          <p:grpSpPr>
            <a:xfrm>
              <a:off x="976244" y="2447925"/>
              <a:ext cx="20116868" cy="12312650"/>
              <a:chOff x="976244" y="2447925"/>
              <a:chExt cx="20116868" cy="12312650"/>
            </a:xfrm>
          </p:grpSpPr>
          <p:sp>
            <p:nvSpPr>
              <p:cNvPr id="27"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Alignment</a:t>
                </a:r>
                <a:r>
                  <a:rPr lang="nl-BE" sz="3600" b="1" cap="small" dirty="0" smtClean="0"/>
                  <a:t> Data Model</a:t>
                </a:r>
              </a:p>
              <a:p>
                <a:pPr algn="ctr">
                  <a:defRPr/>
                </a:pPr>
                <a:endParaRPr lang="en-US" sz="2800" b="1" dirty="0">
                  <a:solidFill>
                    <a:srgbClr val="F8F8F8"/>
                  </a:solidFill>
                </a:endParaRPr>
              </a:p>
            </p:txBody>
          </p:sp>
          <p:sp>
            <p:nvSpPr>
              <p:cNvPr id="28" name="Rechthoek 27"/>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6" name="Rechthoek 25"/>
            <p:cNvSpPr/>
            <p:nvPr/>
          </p:nvSpPr>
          <p:spPr>
            <a:xfrm>
              <a:off x="10425112" y="3025775"/>
              <a:ext cx="10134600" cy="5262979"/>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synchronizes with the relations and relational integrity of a data model.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relations and cardinalities reflect the relations and cardinalities of the enterprise. </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By synchronizing with the data model, a BI Reporting application continues this reflection of the enterprise through the data reported to the data warehouse customer.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5" name="Groep 28"/>
          <p:cNvGrpSpPr/>
          <p:nvPr/>
        </p:nvGrpSpPr>
        <p:grpSpPr>
          <a:xfrm>
            <a:off x="957262" y="2447925"/>
            <a:ext cx="20135850" cy="12268200"/>
            <a:chOff x="957262" y="2447925"/>
            <a:chExt cx="20135850" cy="12268200"/>
          </a:xfrm>
        </p:grpSpPr>
        <p:grpSp>
          <p:nvGrpSpPr>
            <p:cNvPr id="29" name="Groep 36"/>
            <p:cNvGrpSpPr/>
            <p:nvPr/>
          </p:nvGrpSpPr>
          <p:grpSpPr>
            <a:xfrm>
              <a:off x="957262" y="2447925"/>
              <a:ext cx="20135850" cy="12268200"/>
              <a:chOff x="976244" y="2447925"/>
              <a:chExt cx="20072418" cy="12268200"/>
            </a:xfrm>
          </p:grpSpPr>
          <p:sp>
            <p:nvSpPr>
              <p:cNvPr id="32"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Ability</a:t>
                </a:r>
                <a:r>
                  <a:rPr lang="nl-BE" sz="3600" b="1" cap="small" dirty="0" smtClean="0"/>
                  <a:t> to </a:t>
                </a:r>
                <a:r>
                  <a:rPr lang="nl-BE" sz="3600" b="1" cap="small" dirty="0" err="1" smtClean="0"/>
                  <a:t>answer</a:t>
                </a:r>
                <a:endParaRPr lang="nl-BE" sz="3600" b="1" cap="small" dirty="0"/>
              </a:p>
            </p:txBody>
          </p:sp>
          <p:sp>
            <p:nvSpPr>
              <p:cNvPr id="33" name="Rechthoek 32"/>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1" name="Rectangle 99"/>
            <p:cNvSpPr>
              <a:spLocks noChangeArrowheads="1"/>
            </p:cNvSpPr>
            <p:nvPr/>
          </p:nvSpPr>
          <p:spPr bwMode="auto">
            <a:xfrm>
              <a:off x="10069512" y="2714625"/>
              <a:ext cx="10801350" cy="4932059"/>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is able to use the data in a data warehouse to answer the questions posed to it.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requires the ability to identify the data elements that will contribute to an answer set, join them correctly, and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present the result set in the business terms understood by the customer.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answer set is correct. </a:t>
              </a: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30" name="Groep 33"/>
          <p:cNvGrpSpPr/>
          <p:nvPr/>
        </p:nvGrpSpPr>
        <p:grpSpPr>
          <a:xfrm>
            <a:off x="912812" y="2492375"/>
            <a:ext cx="20224751" cy="12312650"/>
            <a:chOff x="912812" y="2492375"/>
            <a:chExt cx="20224751" cy="12312650"/>
          </a:xfrm>
        </p:grpSpPr>
        <p:sp>
          <p:nvSpPr>
            <p:cNvPr id="35"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Mobility</a:t>
              </a:r>
              <a:endParaRPr lang="nl-BE" sz="3600" b="1" cap="small" dirty="0" smtClean="0"/>
            </a:p>
            <a:p>
              <a:pPr algn="ctr">
                <a:defRPr/>
              </a:pPr>
              <a:endParaRPr lang="en-US" sz="3600" b="1" dirty="0">
                <a:solidFill>
                  <a:srgbClr val="F8F8F8"/>
                </a:solidFill>
              </a:endParaRPr>
            </a:p>
          </p:txBody>
        </p:sp>
        <p:sp>
          <p:nvSpPr>
            <p:cNvPr id="36" name="Rechthoek 35"/>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37" name="Rectangle 102"/>
            <p:cNvSpPr>
              <a:spLocks noChangeArrowheads="1"/>
            </p:cNvSpPr>
            <p:nvPr/>
          </p:nvSpPr>
          <p:spPr bwMode="auto">
            <a:xfrm>
              <a:off x="10158412" y="2625725"/>
              <a:ext cx="1089025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 empowers data warehouse customers to take the answer set with them.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Having generated the information necessary to answer a business question, a data warehouse customer can then save, print, copy/paste the information to any destination.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Does the enterprise require BI reports be printed, copy/pasted into spreadsheets, captured as permanent documents, published through an intranet, published real-time through an Internet Web site to enterprise agents around the globe?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Each of these levels of mobility includes a cost and a return on investment (ROI). An enterprise requires, and is willing and able to invest in, mobility within it BI Reporting application, but how much mobility?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4" name="Groep 37"/>
          <p:cNvGrpSpPr/>
          <p:nvPr/>
        </p:nvGrpSpPr>
        <p:grpSpPr>
          <a:xfrm>
            <a:off x="976244" y="2403475"/>
            <a:ext cx="20116868" cy="12357100"/>
            <a:chOff x="976244" y="2403475"/>
            <a:chExt cx="20116868" cy="12357100"/>
          </a:xfrm>
        </p:grpSpPr>
        <p:grpSp>
          <p:nvGrpSpPr>
            <p:cNvPr id="38" name="Groep 41"/>
            <p:cNvGrpSpPr/>
            <p:nvPr/>
          </p:nvGrpSpPr>
          <p:grpSpPr>
            <a:xfrm>
              <a:off x="976244" y="2403475"/>
              <a:ext cx="20116868" cy="12357100"/>
              <a:chOff x="976244" y="2403475"/>
              <a:chExt cx="20116868" cy="12357100"/>
            </a:xfrm>
          </p:grpSpPr>
          <p:grpSp>
            <p:nvGrpSpPr>
              <p:cNvPr id="39" name="Groep 56"/>
              <p:cNvGrpSpPr/>
              <p:nvPr/>
            </p:nvGrpSpPr>
            <p:grpSpPr>
              <a:xfrm>
                <a:off x="976244" y="2403475"/>
                <a:ext cx="20116868" cy="12357100"/>
                <a:chOff x="976244" y="2403475"/>
                <a:chExt cx="20116868" cy="12357100"/>
              </a:xfrm>
            </p:grpSpPr>
            <p:sp>
              <p:nvSpPr>
                <p:cNvPr id="43"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Flexibility</a:t>
                  </a:r>
                  <a:endParaRPr lang="nl-BE" sz="3600" b="1" cap="small" dirty="0" smtClean="0"/>
                </a:p>
                <a:p>
                  <a:pPr algn="ctr">
                    <a:defRPr/>
                  </a:pPr>
                  <a:endParaRPr lang="en-US" sz="2800" b="1" dirty="0">
                    <a:solidFill>
                      <a:srgbClr val="F8F8F8"/>
                    </a:solidFill>
                  </a:endParaRPr>
                </a:p>
              </p:txBody>
            </p:sp>
            <p:sp>
              <p:nvSpPr>
                <p:cNvPr id="44" name="Rechthoek 43"/>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2"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40" name="Rectangle 20"/>
            <p:cNvSpPr>
              <a:spLocks noChangeArrowheads="1"/>
            </p:cNvSpPr>
            <p:nvPr/>
          </p:nvSpPr>
          <p:spPr bwMode="auto">
            <a:xfrm>
              <a:off x="10202862" y="2759075"/>
              <a:ext cx="1026795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can answer questions that have never before been asked.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world is a dynamic and changing business environment. New players are coming into the marketplace all the time. Existing players are constantly redefining themselves within the marketplace. </a:t>
              </a:r>
            </a:p>
            <a:p>
              <a:pPr marL="457200" indent="-457200" eaLnBrk="1" hangingPunct="1">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 should</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help its customers to keep up with the dynamic and changing marketplace by allowing them to ask questions that are framed in the present state of the marketplace.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41" name="Groep 44"/>
          <p:cNvGrpSpPr/>
          <p:nvPr/>
        </p:nvGrpSpPr>
        <p:grpSpPr>
          <a:xfrm>
            <a:off x="1001712" y="2447925"/>
            <a:ext cx="20116868" cy="12446000"/>
            <a:chOff x="1001712" y="2447925"/>
            <a:chExt cx="20116868" cy="12446000"/>
          </a:xfrm>
        </p:grpSpPr>
        <p:grpSp>
          <p:nvGrpSpPr>
            <p:cNvPr id="45" name="Groep 62"/>
            <p:cNvGrpSpPr/>
            <p:nvPr/>
          </p:nvGrpSpPr>
          <p:grpSpPr>
            <a:xfrm>
              <a:off x="1001712" y="2447925"/>
              <a:ext cx="20116868" cy="12446000"/>
              <a:chOff x="976244" y="1336675"/>
              <a:chExt cx="20116868" cy="12446000"/>
            </a:xfrm>
          </p:grpSpPr>
          <p:sp>
            <p:nvSpPr>
              <p:cNvPr id="48"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Availability</a:t>
                </a:r>
                <a:endParaRPr lang="nl-BE" sz="3600" b="1" cap="small" dirty="0" smtClean="0"/>
              </a:p>
              <a:p>
                <a:pPr algn="ctr">
                  <a:defRPr/>
                </a:pPr>
                <a:endParaRPr lang="en-US" sz="2800" b="1" dirty="0">
                  <a:solidFill>
                    <a:srgbClr val="F8F8F8"/>
                  </a:solidFill>
                </a:endParaRPr>
              </a:p>
            </p:txBody>
          </p:sp>
          <p:sp>
            <p:nvSpPr>
              <p:cNvPr id="49" name="Rechthoek 48"/>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7" name="Rectangle 143"/>
            <p:cNvSpPr>
              <a:spLocks noChangeArrowheads="1"/>
            </p:cNvSpPr>
            <p:nvPr/>
          </p:nvSpPr>
          <p:spPr bwMode="auto">
            <a:xfrm>
              <a:off x="10025062" y="2759075"/>
              <a:ext cx="10890250" cy="7809794"/>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successful BI Reporting application is available during the active cycles of the enterprise.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availability requires coordination with Extract, Transform, and Load (ETL) applications that load the data. ETL Load applications can interfere with a BI Reporting application in two ways. </a:t>
              </a:r>
            </a:p>
            <a:p>
              <a:pPr marL="914400" lvl="1" indent="-457200">
                <a:buFont typeface="Wingdings" pitchFamily="2" charset="2"/>
                <a:buChar char="Ø"/>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First, an ETL Load application might lock a table required by the BI Reporting application. </a:t>
              </a:r>
            </a:p>
            <a:p>
              <a:pPr marL="914400" lvl="1" indent="-457200">
                <a:buFont typeface="Wingdings" pitchFamily="2" charset="2"/>
                <a:buChar char="Ø"/>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Second, an ETL Load application, if loading during a BI Reporting cycle, might update the data being reported. The results of a data update during a BI Reporting cycle cause confusion (Why did the data change?) and suspicion of the BI Reporting application (Is this thing working right?).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performance, answers, or flexibility are not feasible given the Database Design, the BI application should not be expected to compensate for the lack of these features in the data warehouse.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endPar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additive="base">
                                        <p:cTn id="49" dur="500" fill="hold"/>
                                        <p:tgtEl>
                                          <p:spTgt spid="41"/>
                                        </p:tgtEl>
                                        <p:attrNameLst>
                                          <p:attrName>ppt_x</p:attrName>
                                        </p:attrNameLst>
                                      </p:cBhvr>
                                      <p:tavLst>
                                        <p:tav tm="0">
                                          <p:val>
                                            <p:strVal val="#ppt_x"/>
                                          </p:val>
                                        </p:tav>
                                        <p:tav tm="100000">
                                          <p:val>
                                            <p:strVal val="#ppt_x"/>
                                          </p:val>
                                        </p:tav>
                                      </p:tavLst>
                                    </p:anim>
                                    <p:anim calcmode="lin" valueType="num">
                                      <p:cBhvr additive="base">
                                        <p:cTn id="5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Business Intelligence Reporting</a:t>
            </a:r>
            <a:endParaRPr lang="nl-BE" sz="7200" dirty="0"/>
          </a:p>
        </p:txBody>
      </p:sp>
      <p:sp>
        <p:nvSpPr>
          <p:cNvPr id="2067" name="Line 19"/>
          <p:cNvSpPr>
            <a:spLocks noChangeShapeType="1"/>
          </p:cNvSpPr>
          <p:nvPr/>
        </p:nvSpPr>
        <p:spPr bwMode="auto">
          <a:xfrm>
            <a:off x="65088"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6" name="Line 18"/>
          <p:cNvSpPr>
            <a:spLocks noChangeShapeType="1"/>
          </p:cNvSpPr>
          <p:nvPr/>
        </p:nvSpPr>
        <p:spPr bwMode="auto">
          <a:xfrm>
            <a:off x="168275"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5" name="Line 17"/>
          <p:cNvSpPr>
            <a:spLocks noChangeShapeType="1"/>
          </p:cNvSpPr>
          <p:nvPr/>
        </p:nvSpPr>
        <p:spPr bwMode="auto">
          <a:xfrm>
            <a:off x="206375" y="8986838"/>
            <a:ext cx="17463"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4" name="Line 16"/>
          <p:cNvSpPr>
            <a:spLocks noChangeShapeType="1"/>
          </p:cNvSpPr>
          <p:nvPr/>
        </p:nvSpPr>
        <p:spPr bwMode="auto">
          <a:xfrm>
            <a:off x="252413" y="9013825"/>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3" name="Line 15"/>
          <p:cNvSpPr>
            <a:spLocks noChangeShapeType="1"/>
          </p:cNvSpPr>
          <p:nvPr/>
        </p:nvSpPr>
        <p:spPr bwMode="auto">
          <a:xfrm>
            <a:off x="358775" y="8990013"/>
            <a:ext cx="0" cy="396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2" name="Line 14"/>
          <p:cNvSpPr>
            <a:spLocks noChangeShapeType="1"/>
          </p:cNvSpPr>
          <p:nvPr/>
        </p:nvSpPr>
        <p:spPr bwMode="auto">
          <a:xfrm>
            <a:off x="401638" y="9002713"/>
            <a:ext cx="0" cy="269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1" name="Line 13"/>
          <p:cNvSpPr>
            <a:spLocks noChangeShapeType="1"/>
          </p:cNvSpPr>
          <p:nvPr/>
        </p:nvSpPr>
        <p:spPr bwMode="auto">
          <a:xfrm>
            <a:off x="444500" y="8974138"/>
            <a:ext cx="0" cy="5556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0" name="Line 12"/>
          <p:cNvSpPr>
            <a:spLocks noChangeShapeType="1"/>
          </p:cNvSpPr>
          <p:nvPr/>
        </p:nvSpPr>
        <p:spPr bwMode="auto">
          <a:xfrm>
            <a:off x="415925"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9" name="Line 11"/>
          <p:cNvSpPr>
            <a:spLocks noChangeShapeType="1"/>
          </p:cNvSpPr>
          <p:nvPr/>
        </p:nvSpPr>
        <p:spPr bwMode="auto">
          <a:xfrm>
            <a:off x="481013" y="9009063"/>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8" name="Line 10"/>
          <p:cNvSpPr>
            <a:spLocks noChangeShapeType="1"/>
          </p:cNvSpPr>
          <p:nvPr/>
        </p:nvSpPr>
        <p:spPr bwMode="auto">
          <a:xfrm>
            <a:off x="581025" y="8975725"/>
            <a:ext cx="0" cy="53975"/>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7" name="Line 9"/>
          <p:cNvSpPr>
            <a:spLocks noChangeShapeType="1"/>
          </p:cNvSpPr>
          <p:nvPr/>
        </p:nvSpPr>
        <p:spPr bwMode="auto">
          <a:xfrm>
            <a:off x="604838" y="8986838"/>
            <a:ext cx="17462" cy="23812"/>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6" name="Line 8"/>
          <p:cNvSpPr>
            <a:spLocks noChangeShapeType="1"/>
          </p:cNvSpPr>
          <p:nvPr/>
        </p:nvSpPr>
        <p:spPr bwMode="auto">
          <a:xfrm>
            <a:off x="48466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5" name="Line 7"/>
          <p:cNvSpPr>
            <a:spLocks noChangeShapeType="1"/>
          </p:cNvSpPr>
          <p:nvPr/>
        </p:nvSpPr>
        <p:spPr bwMode="auto">
          <a:xfrm>
            <a:off x="4910138" y="8972550"/>
            <a:ext cx="19050" cy="58738"/>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4" name="Line 6"/>
          <p:cNvSpPr>
            <a:spLocks noChangeShapeType="1"/>
          </p:cNvSpPr>
          <p:nvPr/>
        </p:nvSpPr>
        <p:spPr bwMode="auto">
          <a:xfrm>
            <a:off x="4991100" y="900430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3" name="Line 5"/>
          <p:cNvSpPr>
            <a:spLocks noChangeShapeType="1"/>
          </p:cNvSpPr>
          <p:nvPr/>
        </p:nvSpPr>
        <p:spPr bwMode="auto">
          <a:xfrm>
            <a:off x="4991100" y="8997950"/>
            <a:ext cx="0"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2" name="Line 4"/>
          <p:cNvSpPr>
            <a:spLocks noChangeShapeType="1"/>
          </p:cNvSpPr>
          <p:nvPr/>
        </p:nvSpPr>
        <p:spPr bwMode="auto">
          <a:xfrm>
            <a:off x="5132388"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1" name="Line 3"/>
          <p:cNvSpPr>
            <a:spLocks noChangeShapeType="1"/>
          </p:cNvSpPr>
          <p:nvPr/>
        </p:nvSpPr>
        <p:spPr bwMode="auto">
          <a:xfrm>
            <a:off x="5151438" y="8983663"/>
            <a:ext cx="1587" cy="1428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50" name="Line 2"/>
          <p:cNvSpPr>
            <a:spLocks noChangeShapeType="1"/>
          </p:cNvSpPr>
          <p:nvPr/>
        </p:nvSpPr>
        <p:spPr bwMode="auto">
          <a:xfrm>
            <a:off x="5238750" y="8990013"/>
            <a:ext cx="0" cy="7937"/>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49" name="Line 1"/>
          <p:cNvSpPr>
            <a:spLocks noChangeShapeType="1"/>
          </p:cNvSpPr>
          <p:nvPr/>
        </p:nvSpPr>
        <p:spPr bwMode="auto">
          <a:xfrm>
            <a:off x="5365750" y="9013825"/>
            <a:ext cx="22225" cy="0"/>
          </a:xfrm>
          <a:prstGeom prst="line">
            <a:avLst/>
          </a:prstGeom>
          <a:noFill/>
          <a:ln w="7767">
            <a:solidFill>
              <a:srgbClr val="FFFFFF"/>
            </a:solidFill>
            <a:round/>
            <a:headEnd/>
            <a:tailEnd/>
          </a:ln>
        </p:spPr>
        <p:txBody>
          <a:bodyPr vert="horz" wrap="square" lIns="91440" tIns="45720" rIns="91440" bIns="45720" numCol="1" anchor="t" anchorCtr="0" compatLnSpc="1">
            <a:prstTxWarp prst="textNoShape">
              <a:avLst/>
            </a:prstTxWarp>
          </a:bodyPr>
          <a:lstStyle/>
          <a:p>
            <a:endParaRPr lang="nl-BE"/>
          </a:p>
        </p:txBody>
      </p:sp>
      <p:sp>
        <p:nvSpPr>
          <p:cNvPr id="2069" name="Rectangle 21"/>
          <p:cNvSpPr>
            <a:spLocks noChangeArrowheads="1"/>
          </p:cNvSpPr>
          <p:nvPr/>
        </p:nvSpPr>
        <p:spPr bwMode="auto">
          <a:xfrm>
            <a:off x="10113962" y="12360275"/>
            <a:ext cx="105791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5A5A5A"/>
                </a:solidFill>
                <a:effectLst/>
                <a:latin typeface="Calibri" pitchFamily="34" charset="0"/>
                <a:ea typeface="Arial Unicode MS" pitchFamily="34" charset="-128"/>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ep 26"/>
          <p:cNvGrpSpPr/>
          <p:nvPr/>
        </p:nvGrpSpPr>
        <p:grpSpPr>
          <a:xfrm>
            <a:off x="1190558" y="3059081"/>
            <a:ext cx="7729289" cy="10072758"/>
            <a:chOff x="1190558" y="3059081"/>
            <a:chExt cx="7729289" cy="10072758"/>
          </a:xfrm>
        </p:grpSpPr>
        <p:sp>
          <p:nvSpPr>
            <p:cNvPr id="70"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1"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2"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Customer Success Factors</a:t>
              </a:r>
              <a:endParaRPr lang="nl-BE" b="1" cap="small" dirty="0">
                <a:effectLst>
                  <a:outerShdw blurRad="38100" dist="38100" dir="2700000" algn="tl">
                    <a:srgbClr val="000000">
                      <a:alpha val="43137"/>
                    </a:srgbClr>
                  </a:outerShdw>
                </a:effectLst>
              </a:endParaRPr>
            </a:p>
          </p:txBody>
        </p:sp>
      </p:grpSp>
      <p:grpSp>
        <p:nvGrpSpPr>
          <p:cNvPr id="4" name="Groep 7"/>
          <p:cNvGrpSpPr/>
          <p:nvPr/>
        </p:nvGrpSpPr>
        <p:grpSpPr>
          <a:xfrm>
            <a:off x="976244" y="2492375"/>
            <a:ext cx="20161318" cy="12223750"/>
            <a:chOff x="976244" y="2492375"/>
            <a:chExt cx="20161318" cy="12223750"/>
          </a:xfrm>
        </p:grpSpPr>
        <p:sp>
          <p:nvSpPr>
            <p:cNvPr id="74"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Proactive Processes</a:t>
              </a:r>
              <a:endParaRPr lang="en-US" sz="3600" b="1" dirty="0">
                <a:solidFill>
                  <a:srgbClr val="F8F8F8"/>
                </a:solidFill>
              </a:endParaRPr>
            </a:p>
          </p:txBody>
        </p:sp>
        <p:sp>
          <p:nvSpPr>
            <p:cNvPr id="75" name="Rechthoek 74"/>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76" name="Rechthoek 75"/>
            <p:cNvSpPr/>
            <p:nvPr/>
          </p:nvSpPr>
          <p:spPr>
            <a:xfrm>
              <a:off x="10291762" y="2625726"/>
              <a:ext cx="10712450" cy="9571851"/>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enterprise needs to know when a problem is approaching with the maximum possible lead-time.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Once an approaching problem has been observed, the lead-time allows the enterprise to align its resources to prepare the best possible response to the approaching problem. </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 members of the enterprise have a responsibility to monitor conditions within the enterprise that could harm the enterprise. </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proactive processes, a BI Reporting application should relieve customers of  the need to remember to query enterprise data. The risk is that the customer will be too busy or just forget to run the query at the exact moment a problem emerges. A BI Reporting application’s ability to mitigate this risk by performing the proactive processes is a success factor for the customers as they use the BI Reporting application.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5" name="Groep 11"/>
          <p:cNvGrpSpPr/>
          <p:nvPr/>
        </p:nvGrpSpPr>
        <p:grpSpPr>
          <a:xfrm>
            <a:off x="976244" y="2492375"/>
            <a:ext cx="20116868" cy="12223750"/>
            <a:chOff x="976244" y="2492375"/>
            <a:chExt cx="20116868" cy="12223750"/>
          </a:xfrm>
        </p:grpSpPr>
        <p:grpSp>
          <p:nvGrpSpPr>
            <p:cNvPr id="6" name="Groep 12"/>
            <p:cNvGrpSpPr/>
            <p:nvPr/>
          </p:nvGrpSpPr>
          <p:grpSpPr>
            <a:xfrm>
              <a:off x="976244" y="2492375"/>
              <a:ext cx="20116868" cy="12223750"/>
              <a:chOff x="976244" y="2492375"/>
              <a:chExt cx="20116868" cy="12223750"/>
            </a:xfrm>
          </p:grpSpPr>
          <p:sp>
            <p:nvSpPr>
              <p:cNvPr id="80"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Reactive</a:t>
                </a:r>
                <a:r>
                  <a:rPr lang="nl-BE" sz="3600" b="1" cap="small" dirty="0" smtClean="0"/>
                  <a:t> </a:t>
                </a:r>
                <a:r>
                  <a:rPr lang="nl-BE" sz="3600" b="1" cap="small" dirty="0" err="1" smtClean="0"/>
                  <a:t>Processes</a:t>
                </a:r>
                <a:endParaRPr lang="nl-BE" sz="3600" b="1" cap="small" dirty="0"/>
              </a:p>
            </p:txBody>
          </p:sp>
          <p:sp>
            <p:nvSpPr>
              <p:cNvPr id="81" name="Rechthoek 80"/>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79" name="Rectangle 97"/>
            <p:cNvSpPr>
              <a:spLocks noChangeArrowheads="1"/>
            </p:cNvSpPr>
            <p:nvPr/>
          </p:nvSpPr>
          <p:spPr bwMode="auto">
            <a:xfrm>
              <a:off x="10247312" y="2714625"/>
              <a:ext cx="1071245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dirty="0" smtClean="0"/>
                <a:t>The enterprise needs to assess its recent past in the context of long-term and seasonal trends. </a:t>
              </a:r>
            </a:p>
            <a:p>
              <a:endParaRPr lang="en-US" dirty="0" smtClean="0"/>
            </a:p>
            <a:p>
              <a:pPr marL="457200" indent="-457200">
                <a:buFont typeface="Arial" pitchFamily="34" charset="0"/>
                <a:buChar char="•"/>
              </a:pPr>
              <a:r>
                <a:rPr lang="en-US" dirty="0" smtClean="0"/>
                <a:t>The information from these assessments helps the enterprise know whether short-term tactics and long-term strategies are currently working as intended or should they be modified in the near future. Business processes such as these are reactive because they allow the enterprise to react to recent events. </a:t>
              </a:r>
            </a:p>
            <a:p>
              <a:pPr marL="457200" indent="-457200">
                <a:buFont typeface="Arial" pitchFamily="34" charset="0"/>
                <a:buChar char="•"/>
              </a:pPr>
              <a:endParaRPr lang="nl-BE" dirty="0" smtClean="0"/>
            </a:p>
            <a:p>
              <a:pPr marL="457200" indent="-457200">
                <a:buFont typeface="Arial" pitchFamily="34" charset="0"/>
                <a:buChar char="•"/>
              </a:pPr>
              <a:r>
                <a:rPr lang="en-US" dirty="0" smtClean="0"/>
                <a:t>BI Reporting customers need the toolsets necessary to review and analyze recent events in the context of long-term and seasonal trends. Is a spike in activity the beginning of an upward trend or a seasonal pattern? </a:t>
              </a:r>
            </a:p>
            <a:p>
              <a:pPr marL="457200" indent="-457200">
                <a:buFont typeface="Arial" pitchFamily="34" charset="0"/>
                <a:buChar char="•"/>
              </a:pPr>
              <a:endParaRPr lang="en-US" dirty="0" smtClean="0"/>
            </a:p>
            <a:p>
              <a:pPr marL="457200" indent="-457200">
                <a:buFont typeface="Arial" pitchFamily="34" charset="0"/>
                <a:buChar char="•"/>
              </a:pPr>
              <a:r>
                <a:rPr lang="en-US" dirty="0" smtClean="0"/>
                <a:t>A BI Reporting application’s ability to give its customers the toolset necessary to answer the questions that support the reactive processes of the enterprise is a success factor for the customers as they use the BI Reporting application. </a:t>
              </a:r>
              <a:endParaRPr lang="nl-BE" dirty="0" smtClean="0"/>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7" name="Groep 16"/>
          <p:cNvGrpSpPr/>
          <p:nvPr/>
        </p:nvGrpSpPr>
        <p:grpSpPr>
          <a:xfrm>
            <a:off x="976244" y="2447925"/>
            <a:ext cx="20116868" cy="12268200"/>
            <a:chOff x="976244" y="2447925"/>
            <a:chExt cx="20116868" cy="12268200"/>
          </a:xfrm>
        </p:grpSpPr>
        <p:grpSp>
          <p:nvGrpSpPr>
            <p:cNvPr id="8" name="Groep 30"/>
            <p:cNvGrpSpPr/>
            <p:nvPr/>
          </p:nvGrpSpPr>
          <p:grpSpPr>
            <a:xfrm>
              <a:off x="976244" y="2447925"/>
              <a:ext cx="20116868" cy="12268200"/>
              <a:chOff x="976244" y="2447925"/>
              <a:chExt cx="20116868" cy="12268200"/>
            </a:xfrm>
          </p:grpSpPr>
          <p:grpSp>
            <p:nvGrpSpPr>
              <p:cNvPr id="9" name="Groep 77"/>
              <p:cNvGrpSpPr/>
              <p:nvPr/>
            </p:nvGrpSpPr>
            <p:grpSpPr>
              <a:xfrm>
                <a:off x="976244" y="2447925"/>
                <a:ext cx="20116868" cy="12268200"/>
                <a:chOff x="976244" y="2447925"/>
                <a:chExt cx="20116868" cy="12268200"/>
              </a:xfrm>
            </p:grpSpPr>
            <p:sp>
              <p:nvSpPr>
                <p:cNvPr id="87"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Predefined Processes</a:t>
                  </a:r>
                </a:p>
                <a:p>
                  <a:pPr algn="ctr">
                    <a:defRPr/>
                  </a:pPr>
                  <a:endParaRPr lang="en-US" sz="2800" b="1" dirty="0">
                    <a:solidFill>
                      <a:srgbClr val="F8F8F8"/>
                    </a:solidFill>
                  </a:endParaRPr>
                </a:p>
              </p:txBody>
            </p:sp>
            <p:sp>
              <p:nvSpPr>
                <p:cNvPr id="88" name="Rechthoek 87"/>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86" name="Rechthoek 85"/>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84" name="Rechthoek 83"/>
            <p:cNvSpPr/>
            <p:nvPr/>
          </p:nvSpPr>
          <p:spPr>
            <a:xfrm>
              <a:off x="10247312" y="2670175"/>
              <a:ext cx="10690225" cy="8217634"/>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 business processes are well defined, repeated, and stable. Predefined business processes could include such queries as: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 many units did we sell?</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How much cash came in, and out, in the past week?</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What is the net present value of investments held by each customer?</a:t>
              </a:r>
            </a:p>
            <a:p>
              <a:pPr marL="457200" lvl="0"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predefined processes, everything is known, except the answer. The time frame, query, and audience are all known. A predefined process has very few, if any, variables that require the help or participation of a member of the enterprise.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BI Reporting application should be able to remember and execute a predefined process. Programmatic responses to the result set of a predefined process can be included in a BI Reporting application, including report distribution and sending alerts.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ability of a BI Reporting application to support customers’ predefined reporting processes is a success factor for the customers as they use the BI Reporting application.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0" name="Groep 23"/>
          <p:cNvGrpSpPr/>
          <p:nvPr/>
        </p:nvGrpSpPr>
        <p:grpSpPr>
          <a:xfrm>
            <a:off x="976244" y="2447925"/>
            <a:ext cx="20116868" cy="12312650"/>
            <a:chOff x="976244" y="2447925"/>
            <a:chExt cx="20116868" cy="12312650"/>
          </a:xfrm>
        </p:grpSpPr>
        <p:grpSp>
          <p:nvGrpSpPr>
            <p:cNvPr id="11" name="Groep 32"/>
            <p:cNvGrpSpPr/>
            <p:nvPr/>
          </p:nvGrpSpPr>
          <p:grpSpPr>
            <a:xfrm>
              <a:off x="976244" y="2447925"/>
              <a:ext cx="20116868" cy="12312650"/>
              <a:chOff x="976244" y="2447925"/>
              <a:chExt cx="20116868" cy="12312650"/>
            </a:xfrm>
          </p:grpSpPr>
          <p:sp>
            <p:nvSpPr>
              <p:cNvPr id="92"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Ad Hoc </a:t>
                </a:r>
                <a:r>
                  <a:rPr lang="nl-BE" sz="3600" b="1" cap="small" dirty="0" err="1" smtClean="0"/>
                  <a:t>Processes</a:t>
                </a:r>
                <a:endParaRPr lang="nl-BE" sz="3600" b="1" cap="small" dirty="0" smtClean="0"/>
              </a:p>
              <a:p>
                <a:pPr algn="ctr">
                  <a:defRPr/>
                </a:pPr>
                <a:endParaRPr lang="en-US" sz="2800" b="1" dirty="0">
                  <a:solidFill>
                    <a:srgbClr val="F8F8F8"/>
                  </a:solidFill>
                </a:endParaRPr>
              </a:p>
            </p:txBody>
          </p:sp>
          <p:sp>
            <p:nvSpPr>
              <p:cNvPr id="93" name="Rechthoek 92"/>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91" name="Rechthoek 90"/>
            <p:cNvSpPr/>
            <p:nvPr/>
          </p:nvSpPr>
          <p:spPr>
            <a:xfrm>
              <a:off x="10425112" y="3025775"/>
              <a:ext cx="10134600" cy="655564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dirty="0" smtClean="0"/>
                <a:t>Not all questions have been identified and programmed into a BI Reporting application because not all questions are known.</a:t>
              </a:r>
            </a:p>
            <a:p>
              <a:r>
                <a:rPr lang="en-US" sz="2800" dirty="0" smtClean="0"/>
                <a:t> </a:t>
              </a:r>
            </a:p>
            <a:p>
              <a:pPr marL="514350" indent="-514350">
                <a:buFont typeface="Arial" pitchFamily="34" charset="0"/>
                <a:buChar char="•"/>
              </a:pPr>
              <a:r>
                <a:rPr lang="en-US" sz="2800" dirty="0" smtClean="0"/>
                <a:t>The enterprise may not be able to wait for a BI Reporting developer to gather the requirements, develop, test, and release the report back to the enterprise. </a:t>
              </a:r>
            </a:p>
            <a:p>
              <a:pPr marL="514350" indent="-514350">
                <a:buFont typeface="Arial" pitchFamily="34" charset="0"/>
                <a:buChar char="•"/>
              </a:pPr>
              <a:endParaRPr lang="en-US" sz="2800" dirty="0" smtClean="0"/>
            </a:p>
            <a:p>
              <a:pPr marL="514350" indent="-514350">
                <a:buFont typeface="Arial" pitchFamily="34" charset="0"/>
                <a:buChar char="•"/>
              </a:pPr>
              <a:r>
                <a:rPr lang="en-US" sz="2800" dirty="0" smtClean="0"/>
                <a:t>When the enterprise cannot wait for the answer, a member of the enterprise must be able to ask the question in the timeframe of the enterprise. A BI Reporting application’s ability to support ad hoc processes is a success factor for the customers as they use the BI Reporting application. </a:t>
              </a:r>
              <a:endParaRPr lang="nl-BE" sz="2800" dirty="0" smtClean="0"/>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2" name="Groep 28"/>
          <p:cNvGrpSpPr/>
          <p:nvPr/>
        </p:nvGrpSpPr>
        <p:grpSpPr>
          <a:xfrm>
            <a:off x="957262" y="2447925"/>
            <a:ext cx="20135850" cy="12268200"/>
            <a:chOff x="957262" y="2447925"/>
            <a:chExt cx="20135850" cy="12268200"/>
          </a:xfrm>
        </p:grpSpPr>
        <p:grpSp>
          <p:nvGrpSpPr>
            <p:cNvPr id="13" name="Groep 36"/>
            <p:cNvGrpSpPr/>
            <p:nvPr/>
          </p:nvGrpSpPr>
          <p:grpSpPr>
            <a:xfrm>
              <a:off x="957262" y="2447925"/>
              <a:ext cx="20135850" cy="12268200"/>
              <a:chOff x="976244" y="2447925"/>
              <a:chExt cx="20072418" cy="12268200"/>
            </a:xfrm>
          </p:grpSpPr>
          <p:sp>
            <p:nvSpPr>
              <p:cNvPr id="97"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smtClean="0"/>
                  <a:t>Data </a:t>
                </a:r>
                <a:r>
                  <a:rPr lang="nl-BE" sz="3600" b="1" cap="small" dirty="0" err="1" smtClean="0"/>
                  <a:t>Needs</a:t>
                </a:r>
                <a:endParaRPr lang="nl-BE" sz="3600" b="1" cap="small" dirty="0"/>
              </a:p>
            </p:txBody>
          </p:sp>
          <p:sp>
            <p:nvSpPr>
              <p:cNvPr id="98" name="Rechthoek 97"/>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96" name="Rectangle 99"/>
            <p:cNvSpPr>
              <a:spLocks noChangeArrowheads="1"/>
            </p:cNvSpPr>
            <p:nvPr/>
          </p:nvSpPr>
          <p:spPr bwMode="auto">
            <a:xfrm>
              <a:off x="10069512" y="2714625"/>
              <a:ext cx="10801350" cy="8379156"/>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dirty="0" smtClean="0"/>
                <a:t>Data is the granular minutia values that document the existence of an enterprise entity or measure an enterprise event. For example: </a:t>
              </a:r>
              <a:endParaRPr lang="nl-BE" sz="2800" dirty="0" smtClean="0"/>
            </a:p>
            <a:p>
              <a:pPr lvl="0"/>
              <a:endParaRPr lang="en-US" sz="2800" dirty="0" smtClean="0"/>
            </a:p>
            <a:p>
              <a:pPr marL="514350" lvl="0" indent="-514350">
                <a:buFont typeface="Arial" pitchFamily="34" charset="0"/>
                <a:buChar char="•"/>
              </a:pPr>
              <a:r>
                <a:rPr lang="en-US" sz="2800" dirty="0" smtClean="0"/>
                <a:t>The date, time, place, and product of each individual sales transaction</a:t>
              </a:r>
            </a:p>
            <a:p>
              <a:pPr marL="514350" lvl="0" indent="-514350">
                <a:buFont typeface="Arial" pitchFamily="34" charset="0"/>
                <a:buChar char="•"/>
              </a:pPr>
              <a:r>
                <a:rPr lang="en-US" sz="2800" dirty="0" smtClean="0"/>
                <a:t>The number of warehouses in the southeast region</a:t>
              </a:r>
            </a:p>
            <a:p>
              <a:pPr marL="514350" lvl="0" indent="-514350">
                <a:buFont typeface="Arial" pitchFamily="34" charset="0"/>
                <a:buChar char="•"/>
              </a:pPr>
              <a:r>
                <a:rPr lang="en-US" sz="2800" dirty="0" smtClean="0"/>
                <a:t>The name of a building</a:t>
              </a:r>
            </a:p>
            <a:p>
              <a:pPr marL="514350" lvl="0" indent="-514350">
                <a:buFont typeface="Arial" pitchFamily="34" charset="0"/>
                <a:buChar char="•"/>
              </a:pPr>
              <a:endParaRPr lang="nl-BE" sz="2800" dirty="0" smtClean="0"/>
            </a:p>
            <a:p>
              <a:r>
                <a:rPr lang="en-US" sz="2800" dirty="0" smtClean="0"/>
                <a:t>Members of the enterprise sometimes require the data of the enterprise.  ( drill trough ) </a:t>
              </a:r>
            </a:p>
            <a:p>
              <a:endParaRPr lang="en-US" sz="2800" dirty="0" smtClean="0"/>
            </a:p>
            <a:p>
              <a:r>
                <a:rPr lang="en-US" sz="2800" dirty="0" smtClean="0"/>
                <a:t>On these occasions, the question asks for the most granular minutia information available  within the enterprise. A BI Reporting application’s ability to present enterprise data is a success factor for the customers as they use the BI Reporting application. </a:t>
              </a:r>
              <a:endParaRPr lang="nl-BE" sz="2800" dirty="0" smtClean="0"/>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4" name="Groep 33"/>
          <p:cNvGrpSpPr/>
          <p:nvPr/>
        </p:nvGrpSpPr>
        <p:grpSpPr>
          <a:xfrm>
            <a:off x="912812" y="2492375"/>
            <a:ext cx="20224751" cy="12312650"/>
            <a:chOff x="912812" y="2492375"/>
            <a:chExt cx="20224751" cy="12312650"/>
          </a:xfrm>
        </p:grpSpPr>
        <p:sp>
          <p:nvSpPr>
            <p:cNvPr id="100"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Information</a:t>
              </a:r>
              <a:r>
                <a:rPr lang="nl-BE" sz="3600" b="1" cap="small" dirty="0" smtClean="0"/>
                <a:t> </a:t>
              </a:r>
              <a:r>
                <a:rPr lang="nl-BE" sz="3600" b="1" cap="small" dirty="0" err="1" smtClean="0"/>
                <a:t>needs</a:t>
              </a:r>
              <a:endParaRPr lang="nl-BE" sz="3600" b="1" cap="small" dirty="0" smtClean="0"/>
            </a:p>
            <a:p>
              <a:pPr algn="ctr">
                <a:defRPr/>
              </a:pPr>
              <a:endParaRPr lang="en-US" sz="3600" b="1" dirty="0">
                <a:solidFill>
                  <a:srgbClr val="F8F8F8"/>
                </a:solidFill>
              </a:endParaRPr>
            </a:p>
          </p:txBody>
        </p:sp>
        <p:sp>
          <p:nvSpPr>
            <p:cNvPr id="101" name="Rechthoek 100"/>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102" name="Rectangle 102"/>
            <p:cNvSpPr>
              <a:spLocks noChangeArrowheads="1"/>
            </p:cNvSpPr>
            <p:nvPr/>
          </p:nvSpPr>
          <p:spPr bwMode="auto">
            <a:xfrm>
              <a:off x="10158412" y="2625725"/>
              <a:ext cx="1089025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dirty="0" smtClean="0"/>
                <a:t>Information is data interpreted within a context.</a:t>
              </a:r>
            </a:p>
            <a:p>
              <a:r>
                <a:rPr lang="en-US" sz="2800" baseline="30000" dirty="0" smtClean="0"/>
                <a:t> </a:t>
              </a:r>
              <a:r>
                <a:rPr lang="en-US" sz="2800" dirty="0" smtClean="0"/>
                <a:t>For example: </a:t>
              </a:r>
              <a:endParaRPr lang="nl-BE" sz="2800" dirty="0" smtClean="0"/>
            </a:p>
            <a:p>
              <a:pPr lvl="0"/>
              <a:endParaRPr lang="en-US" sz="2800" dirty="0" smtClean="0"/>
            </a:p>
            <a:p>
              <a:pPr marL="514350" lvl="0" indent="-514350">
                <a:buFont typeface="Arial" pitchFamily="34" charset="0"/>
                <a:buChar char="•"/>
              </a:pPr>
              <a:r>
                <a:rPr lang="en-US" sz="2800" dirty="0" smtClean="0"/>
                <a:t>Profitability: What was the recent margin between revenues and expenses?</a:t>
              </a:r>
            </a:p>
            <a:p>
              <a:pPr marL="514350" lvl="0" indent="-514350">
                <a:buFont typeface="Arial" pitchFamily="34" charset="0"/>
                <a:buChar char="•"/>
              </a:pPr>
              <a:r>
                <a:rPr lang="en-US" sz="2800" dirty="0" smtClean="0"/>
                <a:t>Trends: Did the business unit sell more or less product this quarter as compared to last quarter?</a:t>
              </a:r>
            </a:p>
            <a:p>
              <a:pPr marL="514350" lvl="0" indent="-514350">
                <a:buFont typeface="Arial" pitchFamily="34" charset="0"/>
                <a:buChar char="•"/>
              </a:pPr>
              <a:r>
                <a:rPr lang="en-US" sz="2800" dirty="0" smtClean="0"/>
                <a:t>Ratios: What is the ROI of the data warehouse?</a:t>
              </a:r>
              <a:endParaRPr lang="nl-BE" sz="2800" dirty="0" smtClean="0"/>
            </a:p>
            <a:p>
              <a:endParaRPr lang="en-US" sz="2800" dirty="0" smtClean="0"/>
            </a:p>
            <a:p>
              <a:r>
                <a:rPr lang="en-US" sz="2800" dirty="0" smtClean="0"/>
                <a:t>These and similar questions are asked by members of the enterprise on a frequent basis. </a:t>
              </a:r>
            </a:p>
            <a:p>
              <a:endParaRPr lang="en-US" sz="2800" dirty="0" smtClean="0"/>
            </a:p>
            <a:p>
              <a:r>
                <a:rPr lang="en-US" sz="2800" dirty="0" smtClean="0"/>
                <a:t>A BI Reporting application’s ability to answer informational questions is a success factor for the customers as they use the BI Reporting application. </a:t>
              </a:r>
              <a:endParaRPr lang="nl-BE" sz="2800" dirty="0" smtClean="0"/>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5" name="Groep 37"/>
          <p:cNvGrpSpPr/>
          <p:nvPr/>
        </p:nvGrpSpPr>
        <p:grpSpPr>
          <a:xfrm>
            <a:off x="976244" y="2403475"/>
            <a:ext cx="20116868" cy="12357100"/>
            <a:chOff x="976244" y="2403475"/>
            <a:chExt cx="20116868" cy="12357100"/>
          </a:xfrm>
        </p:grpSpPr>
        <p:grpSp>
          <p:nvGrpSpPr>
            <p:cNvPr id="16" name="Groep 41"/>
            <p:cNvGrpSpPr/>
            <p:nvPr/>
          </p:nvGrpSpPr>
          <p:grpSpPr>
            <a:xfrm>
              <a:off x="976244" y="2403475"/>
              <a:ext cx="20116868" cy="12357100"/>
              <a:chOff x="976244" y="2403475"/>
              <a:chExt cx="20116868" cy="12357100"/>
            </a:xfrm>
          </p:grpSpPr>
          <p:grpSp>
            <p:nvGrpSpPr>
              <p:cNvPr id="17" name="Groep 56"/>
              <p:cNvGrpSpPr/>
              <p:nvPr/>
            </p:nvGrpSpPr>
            <p:grpSpPr>
              <a:xfrm>
                <a:off x="976244" y="2403475"/>
                <a:ext cx="20116868" cy="12357100"/>
                <a:chOff x="976244" y="2403475"/>
                <a:chExt cx="20116868" cy="12357100"/>
              </a:xfrm>
            </p:grpSpPr>
            <p:sp>
              <p:nvSpPr>
                <p:cNvPr id="108"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Analytic</a:t>
                  </a:r>
                  <a:r>
                    <a:rPr lang="nl-BE" sz="3600" b="1" cap="small" dirty="0" smtClean="0"/>
                    <a:t> </a:t>
                  </a:r>
                  <a:r>
                    <a:rPr lang="nl-BE" sz="3600" b="1" cap="small" dirty="0" err="1" smtClean="0"/>
                    <a:t>Needs</a:t>
                  </a:r>
                  <a:endParaRPr lang="nl-BE" sz="3600" b="1" cap="small" dirty="0" smtClean="0"/>
                </a:p>
                <a:p>
                  <a:pPr algn="ctr">
                    <a:defRPr/>
                  </a:pPr>
                  <a:endParaRPr lang="en-US" sz="2800" b="1" dirty="0">
                    <a:solidFill>
                      <a:srgbClr val="F8F8F8"/>
                    </a:solidFill>
                  </a:endParaRPr>
                </a:p>
              </p:txBody>
            </p:sp>
            <p:sp>
              <p:nvSpPr>
                <p:cNvPr id="109" name="Rechthoek 108"/>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107"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105" name="Rectangle 20"/>
            <p:cNvSpPr>
              <a:spLocks noChangeArrowheads="1"/>
            </p:cNvSpPr>
            <p:nvPr/>
          </p:nvSpPr>
          <p:spPr bwMode="auto">
            <a:xfrm>
              <a:off x="10202862" y="2759075"/>
              <a:ext cx="1026795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Sometimes, the question that must be answered is, “What question should I ask?”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processes begin their lifecycle as a search for the question.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Business analysts search the enterprise and its environment for a question. This search is the analytic process, searching for a correlation between events, for an association between factors within and around the enterprise.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Business analysts need a toolset that will enable them to search for the questions that will lead to the answers. </a:t>
              </a:r>
            </a:p>
            <a:p>
              <a:pPr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BI Reporting application’s ability to empower and enable analytic processes is a success factor for the customers as they use the BI Reporting application.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endParaRPr kumimoji="0" lang="nl-BE"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lvl="0"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Business Intelligence Reporting</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1"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2"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3"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Reporting Application</a:t>
              </a:r>
              <a:endParaRPr lang="nl-BE" b="1" cap="small" dirty="0">
                <a:effectLst>
                  <a:outerShdw blurRad="38100" dist="38100" dir="2700000" algn="tl">
                    <a:srgbClr val="000000">
                      <a:alpha val="43137"/>
                    </a:srgbClr>
                  </a:outerShdw>
                </a:effectLst>
              </a:endParaRPr>
            </a:p>
          </p:txBody>
        </p:sp>
      </p:grpSp>
      <p:grpSp>
        <p:nvGrpSpPr>
          <p:cNvPr id="4" name="Groep 7"/>
          <p:cNvGrpSpPr/>
          <p:nvPr/>
        </p:nvGrpSpPr>
        <p:grpSpPr>
          <a:xfrm>
            <a:off x="976244" y="2492375"/>
            <a:ext cx="20161318" cy="12223750"/>
            <a:chOff x="976244" y="2492375"/>
            <a:chExt cx="20161318" cy="12223750"/>
          </a:xfrm>
        </p:grpSpPr>
        <p:sp>
          <p:nvSpPr>
            <p:cNvPr id="55"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Architecture</a:t>
              </a:r>
              <a:endParaRPr lang="en-US" sz="3600" b="1" dirty="0">
                <a:solidFill>
                  <a:srgbClr val="F8F8F8"/>
                </a:solidFill>
              </a:endParaRPr>
            </a:p>
          </p:txBody>
        </p:sp>
        <p:sp>
          <p:nvSpPr>
            <p:cNvPr id="56" name="Rechthoek 55"/>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57" name="Rechthoek 56"/>
            <p:cNvSpPr/>
            <p:nvPr/>
          </p:nvSpPr>
          <p:spPr>
            <a:xfrm>
              <a:off x="10291762" y="2625726"/>
              <a:ext cx="10712450" cy="9140964"/>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architecture of BI Reporting tools includes one or more servers between the data warehouse and customers.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BI Reporting application submits the SQL to the data warehouse. When the result returns from the data warehouse, the BI Reporting application returns it to the customer. </a:t>
              </a: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tools market themselves on their ability to connect with RDBMS platforms. The partnership means that the owners of the RDBMS platform have shared their proprietary information, including application programming interfaces (APIs) and other interfaces, which allow a BI Reporting tool to connect with the most possible features and efficiency</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least efficient connectivity is through ODBC. A BI Reporting tool will use ODBC when no other connectivity is available.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5" name="Groep 11"/>
          <p:cNvGrpSpPr/>
          <p:nvPr/>
        </p:nvGrpSpPr>
        <p:grpSpPr>
          <a:xfrm>
            <a:off x="976244" y="2492375"/>
            <a:ext cx="20116868" cy="12223750"/>
            <a:chOff x="976244" y="2492375"/>
            <a:chExt cx="20116868" cy="12223750"/>
          </a:xfrm>
        </p:grpSpPr>
        <p:grpSp>
          <p:nvGrpSpPr>
            <p:cNvPr id="6" name="Groep 12"/>
            <p:cNvGrpSpPr/>
            <p:nvPr/>
          </p:nvGrpSpPr>
          <p:grpSpPr>
            <a:xfrm>
              <a:off x="976244" y="2492375"/>
              <a:ext cx="20116868" cy="12223750"/>
              <a:chOff x="976244" y="2492375"/>
              <a:chExt cx="20116868" cy="12223750"/>
            </a:xfrm>
          </p:grpSpPr>
          <p:sp>
            <p:nvSpPr>
              <p:cNvPr id="61"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Predefined reports</a:t>
                </a:r>
                <a:endParaRPr lang="nl-BE" sz="3600" b="1" cap="small" dirty="0"/>
              </a:p>
            </p:txBody>
          </p:sp>
          <p:sp>
            <p:nvSpPr>
              <p:cNvPr id="62" name="Rechthoek 61"/>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60" name="Rectangle 97"/>
            <p:cNvSpPr>
              <a:spLocks noChangeArrowheads="1"/>
            </p:cNvSpPr>
            <p:nvPr/>
          </p:nvSpPr>
          <p:spPr bwMode="auto">
            <a:xfrm>
              <a:off x="10247312" y="2714625"/>
              <a:ext cx="1071245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Predefined reports are basically SQL statements with a label.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BI Reporting tool has a library of predefined reports. A large selection of reports may compensate for the lack of interactive or menu-driven report creation.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customers need to be able to find the exact permutation of Fact and Dimension data in a report. If that is not available, the BI Reporting team has the responsibility of creating that report.</a:t>
              </a:r>
            </a:p>
            <a:p>
              <a:pPr marL="457200"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SQL in all the reports can be optimized for maximum query efficiency. The BI Reporting team can test and validate each report, verifying it does indeed return the data that it promises to return.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Also, the BI Reporting team can own and catalog all the BI reports, thus avoiding redundant reports.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7" name="Groep 16"/>
          <p:cNvGrpSpPr/>
          <p:nvPr/>
        </p:nvGrpSpPr>
        <p:grpSpPr>
          <a:xfrm>
            <a:off x="976244" y="2447925"/>
            <a:ext cx="20116868" cy="12268200"/>
            <a:chOff x="976244" y="2447925"/>
            <a:chExt cx="20116868" cy="12268200"/>
          </a:xfrm>
        </p:grpSpPr>
        <p:grpSp>
          <p:nvGrpSpPr>
            <p:cNvPr id="8" name="Groep 30"/>
            <p:cNvGrpSpPr/>
            <p:nvPr/>
          </p:nvGrpSpPr>
          <p:grpSpPr>
            <a:xfrm>
              <a:off x="976244" y="2447925"/>
              <a:ext cx="20116868" cy="12268200"/>
              <a:chOff x="976244" y="2447925"/>
              <a:chExt cx="20116868" cy="12268200"/>
            </a:xfrm>
          </p:grpSpPr>
          <p:grpSp>
            <p:nvGrpSpPr>
              <p:cNvPr id="9" name="Groep 77"/>
              <p:cNvGrpSpPr/>
              <p:nvPr/>
            </p:nvGrpSpPr>
            <p:grpSpPr>
              <a:xfrm>
                <a:off x="976244" y="2447925"/>
                <a:ext cx="20116868" cy="12268200"/>
                <a:chOff x="976244" y="2447925"/>
                <a:chExt cx="20116868" cy="12268200"/>
              </a:xfrm>
            </p:grpSpPr>
            <p:sp>
              <p:nvSpPr>
                <p:cNvPr id="68"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Interactive Reports</a:t>
                  </a:r>
                </a:p>
                <a:p>
                  <a:pPr algn="ctr">
                    <a:defRPr/>
                  </a:pPr>
                  <a:endParaRPr lang="en-US" sz="2800" b="1" dirty="0">
                    <a:solidFill>
                      <a:srgbClr val="F8F8F8"/>
                    </a:solidFill>
                  </a:endParaRPr>
                </a:p>
              </p:txBody>
            </p:sp>
            <p:sp>
              <p:nvSpPr>
                <p:cNvPr id="69" name="Rechthoek 68"/>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67" name="Rechthoek 66"/>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65" name="Rechthoek 64"/>
            <p:cNvSpPr/>
            <p:nvPr/>
          </p:nvSpPr>
          <p:spPr>
            <a:xfrm>
              <a:off x="10247312" y="2670175"/>
              <a:ext cx="10690225" cy="11172289"/>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Interactive reports require the BI Reporting tool translate the list of data elements required by the customer into a SQL statement.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tool submits that SQL to the data warehouse and returns the result set back to the data warehouse customer.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BI Reporting tool usually uses drop-down lists, menus, and user input boxes to indicate the list of data elements and WHERE clauses required by the data warehouse customer. </a:t>
              </a:r>
            </a:p>
            <a:p>
              <a:pPr marL="457200" indent="-457200">
                <a:buFont typeface="Arial" pitchFamily="34" charset="0"/>
                <a:buChar char="•"/>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To achieve the translation of data elements and WHERE clauses, a BI Reporting tool must have its own roadmap of the data warehouse. That roadmap of the data warehouse must be maintained and synchronized with the data warehouse; if the data warehouse changes, the BI Reporting roadmap changes. </a:t>
              </a:r>
            </a:p>
            <a:p>
              <a:pPr marL="457200"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Interactive reports provide flexibility and ad hoc reporting that does not exist with predefined reports.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price for that flexibility is the roadmap of the data warehouse, which includes the cost of a BI Reporting server, probably a middleware server, development and maintenance of the BI Reporting tool, and the roadmap.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in all, this flexibility is not inexpensive. This flexibility must also be managed. If the data warehouse customers are allowed free reign with a BI Reporting application, they will create redundant reports (e.g., 100+ copies of one report), incorrect reports, and inefficient reports.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0" name="Groep 23"/>
          <p:cNvGrpSpPr/>
          <p:nvPr/>
        </p:nvGrpSpPr>
        <p:grpSpPr>
          <a:xfrm>
            <a:off x="976244" y="2447925"/>
            <a:ext cx="20116868" cy="12312650"/>
            <a:chOff x="976244" y="2447925"/>
            <a:chExt cx="20116868" cy="12312650"/>
          </a:xfrm>
        </p:grpSpPr>
        <p:grpSp>
          <p:nvGrpSpPr>
            <p:cNvPr id="11" name="Groep 32"/>
            <p:cNvGrpSpPr/>
            <p:nvPr/>
          </p:nvGrpSpPr>
          <p:grpSpPr>
            <a:xfrm>
              <a:off x="976244" y="2447925"/>
              <a:ext cx="20116868" cy="12312650"/>
              <a:chOff x="976244" y="2447925"/>
              <a:chExt cx="20116868" cy="12312650"/>
            </a:xfrm>
          </p:grpSpPr>
          <p:sp>
            <p:nvSpPr>
              <p:cNvPr id="73"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OLAP</a:t>
                </a:r>
              </a:p>
              <a:p>
                <a:pPr algn="ctr">
                  <a:defRPr/>
                </a:pPr>
                <a:endParaRPr lang="en-US" sz="2800" b="1" dirty="0">
                  <a:solidFill>
                    <a:srgbClr val="F8F8F8"/>
                  </a:solidFill>
                </a:endParaRPr>
              </a:p>
            </p:txBody>
          </p:sp>
          <p:sp>
            <p:nvSpPr>
              <p:cNvPr id="74" name="Rechthoek 73"/>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72" name="Rechthoek 71"/>
            <p:cNvSpPr/>
            <p:nvPr/>
          </p:nvSpPr>
          <p:spPr>
            <a:xfrm>
              <a:off x="10425112" y="3025775"/>
              <a:ext cx="10134600" cy="871007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Online Analytic Processing (OLAP) applications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precalculate</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and store the answers (i.e., result sets) to permutations of Dimensions.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precalculated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result sets are stored in a multidimensional structure, which is referred to as a Cube.</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multidimensional cube is able to navigate directly to the cell that holds the result set associated with the permutation of Dimensions indicated by the customer. As a result, the answer set comes back to the customer with nearly instant response time.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final, and best, feature of an OLAP application is the user interface. An OLAP application uses a GUI interface. The customer is able to point-and-click on a cell that is a reference to a permutation of Dimensions. The result set returns immediately because the result set has been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precalculated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and stored, allowing the customer to ask questions (via point-and-click) and receive answers in a near stream of consciousness.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2" name="Groep 28"/>
          <p:cNvGrpSpPr/>
          <p:nvPr/>
        </p:nvGrpSpPr>
        <p:grpSpPr>
          <a:xfrm>
            <a:off x="957262" y="2447925"/>
            <a:ext cx="20135850" cy="12688028"/>
            <a:chOff x="957262" y="2447925"/>
            <a:chExt cx="20135850" cy="12688028"/>
          </a:xfrm>
        </p:grpSpPr>
        <p:grpSp>
          <p:nvGrpSpPr>
            <p:cNvPr id="13" name="Groep 36"/>
            <p:cNvGrpSpPr/>
            <p:nvPr/>
          </p:nvGrpSpPr>
          <p:grpSpPr>
            <a:xfrm>
              <a:off x="957262" y="2447925"/>
              <a:ext cx="20135850" cy="12268200"/>
              <a:chOff x="976244" y="2447925"/>
              <a:chExt cx="20072418" cy="12268200"/>
            </a:xfrm>
          </p:grpSpPr>
          <p:sp>
            <p:nvSpPr>
              <p:cNvPr id="78"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Olap</a:t>
                </a:r>
                <a:r>
                  <a:rPr lang="nl-BE" sz="3600" b="1" cap="small" dirty="0" smtClean="0"/>
                  <a:t> </a:t>
                </a:r>
                <a:r>
                  <a:rPr lang="nl-BE" sz="3600" b="1" cap="small" dirty="0" err="1" smtClean="0"/>
                  <a:t>definitions</a:t>
                </a:r>
                <a:endParaRPr lang="nl-BE" sz="3600" b="1" cap="small" dirty="0"/>
              </a:p>
            </p:txBody>
          </p:sp>
          <p:sp>
            <p:nvSpPr>
              <p:cNvPr id="79" name="Rechthoek 78"/>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77" name="Rectangle 99"/>
            <p:cNvSpPr>
              <a:spLocks noChangeArrowheads="1"/>
            </p:cNvSpPr>
            <p:nvPr/>
          </p:nvSpPr>
          <p:spPr bwMode="auto">
            <a:xfrm>
              <a:off x="10158412" y="2447925"/>
              <a:ext cx="10801350" cy="12688028"/>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OLAP is purely an analytic tool. The result set is rarely mobile.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analyst using an OLAP application must have a deep understanding of the business and the enterprise to achieve the stream of consciousness analysis.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result set and the path by which the analyst achieved the result set are usually not repeatable. An OLAP application is good at finding where to look to find the permutation of Dimensions that is likely to yield helpful results.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presentable report of information (information that was first detected by an OLAP application) is best created in a BI Reporting application intended to create reports that will be understood by a wider audience. </a:t>
              </a: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OLAP applications offer three permutations of storage capacity requirements and performance.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MOLAP Multidimensional OLAP (MOLAP)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ROLAP Relational OLAP (ROLAP) stores no result sets.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HOLAP Hybrid OLAP is a combination of MOLAP and ROLAP. </a:t>
              </a:r>
            </a:p>
            <a:p>
              <a:pPr marL="514350" indent="-51435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Drillng</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Within OLAP, Drilling is the concept whereby the customer is able to ask the same question at successively lower hierarchical levels. Through a series of point-and-click queries, the customer Drills down to lower and lower levels of granularity.</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4" name="Groep 33"/>
          <p:cNvGrpSpPr/>
          <p:nvPr/>
        </p:nvGrpSpPr>
        <p:grpSpPr>
          <a:xfrm>
            <a:off x="912812" y="2492375"/>
            <a:ext cx="20224751" cy="12312650"/>
            <a:chOff x="912812" y="2492375"/>
            <a:chExt cx="20224751" cy="12312650"/>
          </a:xfrm>
        </p:grpSpPr>
        <p:sp>
          <p:nvSpPr>
            <p:cNvPr id="81" name="AutoShape 19"/>
            <p:cNvSpPr>
              <a:spLocks noChangeArrowheads="1"/>
            </p:cNvSpPr>
            <p:nvPr/>
          </p:nvSpPr>
          <p:spPr bwMode="gray">
            <a:xfrm>
              <a:off x="912812" y="10271125"/>
              <a:ext cx="8298461"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Push versus Pull</a:t>
              </a:r>
            </a:p>
            <a:p>
              <a:pPr algn="ctr">
                <a:defRPr/>
              </a:pPr>
              <a:endParaRPr lang="en-US" sz="3600" b="1" dirty="0">
                <a:solidFill>
                  <a:srgbClr val="F8F8F8"/>
                </a:solidFill>
              </a:endParaRPr>
            </a:p>
          </p:txBody>
        </p:sp>
        <p:sp>
          <p:nvSpPr>
            <p:cNvPr id="82" name="Rechthoek 81"/>
            <p:cNvSpPr/>
            <p:nvPr/>
          </p:nvSpPr>
          <p:spPr bwMode="auto">
            <a:xfrm>
              <a:off x="9975881" y="2492375"/>
              <a:ext cx="11161682"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83" name="Rectangle 102"/>
            <p:cNvSpPr>
              <a:spLocks noChangeArrowheads="1"/>
            </p:cNvSpPr>
            <p:nvPr/>
          </p:nvSpPr>
          <p:spPr bwMode="auto">
            <a:xfrm>
              <a:off x="10158412" y="2625725"/>
              <a:ext cx="10890250" cy="8710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Push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Reports are pushed to members of the enterprise on a scheduled basis. Other than the schedule, no event triggers a pushed report.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Typically, pushed reports are integral to, and designed for, recurring business processes.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pushed report looks the same, answers the same questions, and presents the same data from day to day.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Pull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member of the enterprise also can request BI Reports.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enterprise event occurs that requires information in a BI Report. In response, a member of the enterprise requests that BI Report.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Pulled BI Reports are typically canned reports, but with input parameters. The input parameters allow the report to answer the question posed by the enterprise event.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5" name="Groep 37"/>
          <p:cNvGrpSpPr/>
          <p:nvPr/>
        </p:nvGrpSpPr>
        <p:grpSpPr>
          <a:xfrm>
            <a:off x="976244" y="2403475"/>
            <a:ext cx="20116868" cy="12357100"/>
            <a:chOff x="976244" y="2403475"/>
            <a:chExt cx="20116868" cy="12357100"/>
          </a:xfrm>
        </p:grpSpPr>
        <p:grpSp>
          <p:nvGrpSpPr>
            <p:cNvPr id="16" name="Groep 41"/>
            <p:cNvGrpSpPr/>
            <p:nvPr/>
          </p:nvGrpSpPr>
          <p:grpSpPr>
            <a:xfrm>
              <a:off x="976244" y="2403475"/>
              <a:ext cx="20116868" cy="12357100"/>
              <a:chOff x="976244" y="2403475"/>
              <a:chExt cx="20116868" cy="12357100"/>
            </a:xfrm>
          </p:grpSpPr>
          <p:grpSp>
            <p:nvGrpSpPr>
              <p:cNvPr id="17" name="Groep 56"/>
              <p:cNvGrpSpPr/>
              <p:nvPr/>
            </p:nvGrpSpPr>
            <p:grpSpPr>
              <a:xfrm>
                <a:off x="976244" y="2403475"/>
                <a:ext cx="20116868" cy="12357100"/>
                <a:chOff x="976244" y="2403475"/>
                <a:chExt cx="20116868" cy="12357100"/>
              </a:xfrm>
            </p:grpSpPr>
            <p:sp>
              <p:nvSpPr>
                <p:cNvPr id="89"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Presentation</a:t>
                  </a:r>
                  <a:r>
                    <a:rPr lang="nl-BE" sz="3600" b="1" cap="small" dirty="0" smtClean="0"/>
                    <a:t> </a:t>
                  </a:r>
                  <a:r>
                    <a:rPr lang="nl-BE" sz="3600" b="1" cap="small" dirty="0" err="1" smtClean="0"/>
                    <a:t>Methods</a:t>
                  </a:r>
                  <a:endParaRPr lang="nl-BE" sz="3600" b="1" cap="small" dirty="0" smtClean="0"/>
                </a:p>
                <a:p>
                  <a:pPr algn="ctr">
                    <a:defRPr/>
                  </a:pPr>
                  <a:endParaRPr lang="en-US" sz="2800" b="1" dirty="0">
                    <a:solidFill>
                      <a:srgbClr val="F8F8F8"/>
                    </a:solidFill>
                  </a:endParaRPr>
                </a:p>
              </p:txBody>
            </p:sp>
            <p:sp>
              <p:nvSpPr>
                <p:cNvPr id="90" name="Rechthoek 89"/>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88"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86" name="Rectangle 20"/>
            <p:cNvSpPr>
              <a:spLocks noChangeArrowheads="1"/>
            </p:cNvSpPr>
            <p:nvPr/>
          </p:nvSpPr>
          <p:spPr bwMode="auto">
            <a:xfrm>
              <a:off x="10202862" y="2759075"/>
              <a:ext cx="10267950" cy="93256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Printed on Paper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Despite all the advances in technology, BI Reporting applications are still required to include the functionality that prints reports on paper. A printed page from a report will always provide a concrete record of a report and the information on that report.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Report Archives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reports chronicle the activities and history of an enterprise. At a point in time, they record the questions that were asked, and the answers. BI reports can be archived electronically or optically in addition to publication to their intended audience. The result is a history of the enterprise. By capturing the information available at the time of a decision, archived reports create a context for historical decisions.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Web-Based BI Reporting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applications publish reports via corporate intranets and the Internet. This method allows a BI Reporting application to span physical and geographic boundaries. The Push, Pull, and Interactive features of BI Reporting are viable options across a corporate intranet and the Internet. The connective capacities of BI Reporting tools and networks have removed the physical and geographic constraints that had previously tied BI Reporting to a physical location or local network.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eaLnBrk="1" hangingPunct="1"/>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8" name="Groep 44"/>
          <p:cNvGrpSpPr/>
          <p:nvPr/>
        </p:nvGrpSpPr>
        <p:grpSpPr>
          <a:xfrm>
            <a:off x="1001712" y="2447925"/>
            <a:ext cx="20116868" cy="12446000"/>
            <a:chOff x="1001712" y="2447925"/>
            <a:chExt cx="20116868" cy="12446000"/>
          </a:xfrm>
        </p:grpSpPr>
        <p:grpSp>
          <p:nvGrpSpPr>
            <p:cNvPr id="19" name="Groep 62"/>
            <p:cNvGrpSpPr/>
            <p:nvPr/>
          </p:nvGrpSpPr>
          <p:grpSpPr>
            <a:xfrm>
              <a:off x="1001712" y="2447925"/>
              <a:ext cx="20116868" cy="12446000"/>
              <a:chOff x="976244" y="1336675"/>
              <a:chExt cx="20116868" cy="12446000"/>
            </a:xfrm>
          </p:grpSpPr>
          <p:sp>
            <p:nvSpPr>
              <p:cNvPr id="94" name="AutoShape 19"/>
              <p:cNvSpPr>
                <a:spLocks noChangeArrowheads="1"/>
              </p:cNvSpPr>
              <p:nvPr/>
            </p:nvSpPr>
            <p:spPr bwMode="gray">
              <a:xfrm>
                <a:off x="976244" y="11345889"/>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Operational</a:t>
                </a:r>
                <a:r>
                  <a:rPr lang="nl-BE" sz="3600" b="1" cap="small" dirty="0" smtClean="0"/>
                  <a:t> BI</a:t>
                </a:r>
              </a:p>
              <a:p>
                <a:pPr algn="ctr">
                  <a:defRPr/>
                </a:pPr>
                <a:endParaRPr lang="en-US" sz="2800" b="1" dirty="0">
                  <a:solidFill>
                    <a:srgbClr val="F8F8F8"/>
                  </a:solidFill>
                </a:endParaRPr>
              </a:p>
            </p:txBody>
          </p:sp>
          <p:sp>
            <p:nvSpPr>
              <p:cNvPr id="95" name="Rechthoek 94"/>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93" name="Rectangle 143"/>
            <p:cNvSpPr>
              <a:spLocks noChangeArrowheads="1"/>
            </p:cNvSpPr>
            <p:nvPr/>
          </p:nvSpPr>
          <p:spPr bwMode="auto">
            <a:xfrm>
              <a:off x="10025062" y="2759075"/>
              <a:ext cx="10890250" cy="10456672"/>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BI Reporting: From an ODS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applications leverage the operational data in an ODS.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reports generated from the data in an ODS relieve the operational source system of the responsibility to publish reports.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business cycles of the operational system provide the cycles by which the ODS gathers, and the BI Reporting application reports, operational data. The periodicity of this synchronization can be as slow as daily, or as fast as real-time. </a:t>
              </a: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Operational BI Reporting: From an Operational System (Real-Time)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Reporting application can retrieve its data directly from an operational source system.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Used this way, a BI Reporting application becomes a reporting module of an operational system. This method leverages the reporting capabilities of the BI Reporting tool, while still removing reporting responsibilities from the operational system.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risk to this approach is that the BI Reporting application may interfere with the operational system</a:t>
              </a:r>
              <a:r>
                <a:rPr lang="en-US" sz="2800" b="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1312862" y="717470"/>
            <a:ext cx="19001582" cy="2043912"/>
          </a:xfrm>
        </p:spPr>
        <p:txBody>
          <a:bodyPr/>
          <a:lstStyle/>
          <a:p>
            <a:pPr>
              <a:defRPr/>
            </a:pPr>
            <a:r>
              <a:rPr lang="en-US" sz="7200" dirty="0" smtClean="0">
                <a:solidFill>
                  <a:schemeClr val="accent1"/>
                </a:solidFill>
              </a:rPr>
              <a:t>Data Quality</a:t>
            </a:r>
          </a:p>
        </p:txBody>
      </p:sp>
      <p:sp>
        <p:nvSpPr>
          <p:cNvPr id="16" name="Rechthoek 15"/>
          <p:cNvSpPr/>
          <p:nvPr/>
        </p:nvSpPr>
        <p:spPr bwMode="auto">
          <a:xfrm>
            <a:off x="1357312" y="2492375"/>
            <a:ext cx="19335750" cy="1084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quality of the data in a data warehouse determines the reputation and value of that data warehouse. </a:t>
            </a:r>
          </a:p>
          <a:p>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customers perceive the data in a data warehouse to be misleading or just plain wrong, they won’t use the data warehouse. If customers can find or create a superior source of data elsewhere, they will abandon a data warehouse altogether. </a:t>
            </a:r>
          </a:p>
          <a:p>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Quantitative measurement, however, is the key to Data. </a:t>
            </a:r>
            <a:r>
              <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nl-BE"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Data Quality</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4"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Success Factors</a:t>
              </a:r>
              <a:endParaRPr lang="nl-BE" b="1" cap="small" dirty="0">
                <a:effectLst>
                  <a:outerShdw blurRad="38100" dist="38100" dir="2700000" algn="tl">
                    <a:srgbClr val="000000">
                      <a:alpha val="43137"/>
                    </a:srgbClr>
                  </a:outerShdw>
                </a:effectLst>
              </a:endParaRPr>
            </a:p>
          </p:txBody>
        </p:sp>
      </p:grpSp>
      <p:grpSp>
        <p:nvGrpSpPr>
          <p:cNvPr id="7" name="Groep 6"/>
          <p:cNvGrpSpPr/>
          <p:nvPr/>
        </p:nvGrpSpPr>
        <p:grpSpPr>
          <a:xfrm>
            <a:off x="976244" y="2492375"/>
            <a:ext cx="20161318" cy="12536746"/>
            <a:chOff x="976244" y="2492375"/>
            <a:chExt cx="20161318" cy="12536746"/>
          </a:xfrm>
        </p:grpSpPr>
        <p:sp>
          <p:nvSpPr>
            <p:cNvPr id="8"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t>SLA</a:t>
              </a:r>
              <a:endParaRPr lang="en-US" sz="3600" b="1" dirty="0"/>
            </a:p>
          </p:txBody>
        </p:sp>
        <p:sp>
          <p:nvSpPr>
            <p:cNvPr id="9" name="Rechthoek 8"/>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0" name="Rechthoek 9"/>
            <p:cNvSpPr/>
            <p:nvPr/>
          </p:nvSpPr>
          <p:spPr>
            <a:xfrm>
              <a:off x="10291762" y="2625726"/>
              <a:ext cx="10712450" cy="12403395"/>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t>Data Quality Service Level Agreement (SLA) </a:t>
              </a:r>
              <a:endParaRPr lang="nl-BE" b="1" dirty="0" smtClean="0"/>
            </a:p>
            <a:p>
              <a:r>
                <a:rPr lang="en-US" dirty="0" smtClean="0"/>
                <a:t> </a:t>
              </a:r>
              <a:endParaRPr lang="nl-BE" dirty="0" smtClean="0"/>
            </a:p>
            <a:p>
              <a:r>
                <a:rPr lang="en-US" dirty="0" smtClean="0"/>
                <a:t>In a data warehouse, Quality is the success or failure to deliver data that meets the expectations of its customers. </a:t>
              </a:r>
              <a:endParaRPr lang="nl-BE" dirty="0" smtClean="0"/>
            </a:p>
            <a:p>
              <a:pPr marL="457200" lvl="0" indent="-457200">
                <a:buFont typeface="+mj-lt"/>
                <a:buAutoNum type="arabicPeriod"/>
              </a:pPr>
              <a:r>
                <a:rPr lang="en-US" dirty="0" smtClean="0"/>
                <a:t>Completeness</a:t>
              </a:r>
              <a:endParaRPr lang="nl-BE" dirty="0" smtClean="0"/>
            </a:p>
            <a:p>
              <a:pPr marL="914400" lvl="1" indent="-457200">
                <a:buFont typeface="Arial" pitchFamily="34" charset="0"/>
                <a:buChar char="•"/>
              </a:pPr>
              <a:r>
                <a:rPr lang="en-US" dirty="0" smtClean="0"/>
                <a:t>Not Quantifiable: Most of the warehouses should be present in the data warehouse.</a:t>
              </a:r>
              <a:endParaRPr lang="nl-BE" dirty="0" smtClean="0"/>
            </a:p>
            <a:p>
              <a:pPr marL="914400" lvl="1" indent="-457200">
                <a:buFont typeface="Arial" pitchFamily="34" charset="0"/>
                <a:buChar char="•"/>
              </a:pPr>
              <a:r>
                <a:rPr lang="en-US" dirty="0" smtClean="0"/>
                <a:t>Quantifiable: 95 percent of the warehouses should be present in the data warehouse.</a:t>
              </a:r>
              <a:endParaRPr lang="nl-BE" dirty="0" smtClean="0"/>
            </a:p>
            <a:p>
              <a:pPr marL="457200" lvl="0" indent="-457200">
                <a:buFont typeface="+mj-lt"/>
                <a:buAutoNum type="arabicPeriod"/>
              </a:pPr>
              <a:r>
                <a:rPr lang="en-US" dirty="0" smtClean="0"/>
                <a:t>Latency</a:t>
              </a:r>
              <a:endParaRPr lang="nl-BE" dirty="0" smtClean="0"/>
            </a:p>
            <a:p>
              <a:pPr marL="914400" lvl="1" indent="-457200">
                <a:buFont typeface="Arial" pitchFamily="34" charset="0"/>
                <a:buChar char="•"/>
              </a:pPr>
              <a:r>
                <a:rPr lang="en-US" dirty="0" smtClean="0"/>
                <a:t>Not Quantifiable: The warehouse data should be in before the staff arrives.</a:t>
              </a:r>
              <a:endParaRPr lang="nl-BE" dirty="0" smtClean="0"/>
            </a:p>
            <a:p>
              <a:pPr marL="914400" lvl="1" indent="-457200">
                <a:buFont typeface="Arial" pitchFamily="34" charset="0"/>
                <a:buChar char="•"/>
              </a:pPr>
              <a:r>
                <a:rPr lang="en-US" dirty="0" smtClean="0"/>
                <a:t>Quantifiable: The warehouse data should be in by 6:30 a.m.</a:t>
              </a:r>
              <a:endParaRPr lang="nl-BE" dirty="0" smtClean="0"/>
            </a:p>
            <a:p>
              <a:pPr marL="457200" lvl="0" indent="-457200">
                <a:buFont typeface="+mj-lt"/>
                <a:buAutoNum type="arabicPeriod"/>
              </a:pPr>
              <a:r>
                <a:rPr lang="en-US" dirty="0" smtClean="0"/>
                <a:t>Accuracy</a:t>
              </a:r>
              <a:endParaRPr lang="nl-BE" dirty="0" smtClean="0"/>
            </a:p>
            <a:p>
              <a:pPr marL="914400" lvl="1" indent="-457200">
                <a:buFont typeface="Arial" pitchFamily="34" charset="0"/>
                <a:buChar char="•"/>
              </a:pPr>
              <a:r>
                <a:rPr lang="en-US" dirty="0" smtClean="0"/>
                <a:t>Not Quantifiable: Data should equal what actually happens in the source application.</a:t>
              </a:r>
              <a:endParaRPr lang="nl-BE" dirty="0" smtClean="0"/>
            </a:p>
            <a:p>
              <a:pPr marL="914400" lvl="1" indent="-457200">
                <a:buFont typeface="Arial" pitchFamily="34" charset="0"/>
                <a:buChar char="•"/>
              </a:pPr>
              <a:r>
                <a:rPr lang="en-US" dirty="0" smtClean="0"/>
                <a:t>Quantifiable: data warehouse should be within 2 percent (+/−)  of the movements reported by the source end-of-day process. </a:t>
              </a:r>
              <a:endParaRPr lang="nl-BE" dirty="0" smtClean="0"/>
            </a:p>
            <a:p>
              <a:pPr marL="457200" lvl="0" indent="-457200">
                <a:buFont typeface="+mj-lt"/>
                <a:buAutoNum type="arabicPeriod"/>
              </a:pPr>
              <a:r>
                <a:rPr lang="en-US" dirty="0" smtClean="0"/>
                <a:t>Reasonable</a:t>
              </a:r>
              <a:endParaRPr lang="nl-BE" dirty="0" smtClean="0"/>
            </a:p>
            <a:p>
              <a:pPr marL="914400" lvl="1" indent="-457200">
                <a:buFont typeface="Arial" pitchFamily="34" charset="0"/>
                <a:buChar char="•"/>
              </a:pPr>
              <a:r>
                <a:rPr lang="en-US" dirty="0" smtClean="0"/>
                <a:t>Not Quantifiable: Total inventory in a warehouse should be similar to the average inventory movement.</a:t>
              </a:r>
            </a:p>
            <a:p>
              <a:pPr marL="914400" lvl="1" indent="-457200">
                <a:buFont typeface="Arial" pitchFamily="34" charset="0"/>
                <a:buChar char="•"/>
              </a:pPr>
              <a:r>
                <a:rPr lang="en-US" dirty="0" smtClean="0"/>
                <a:t>Quantifiable: Total inventory in a warehouse should be within 5 percent (+/− ) the seasonal average.</a:t>
              </a:r>
              <a:endParaRPr lang="nl-BE" dirty="0" smtClean="0"/>
            </a:p>
            <a:p>
              <a:r>
                <a:rPr lang="en-US" dirty="0" smtClean="0"/>
                <a:t/>
              </a:r>
              <a:br>
                <a:rPr lang="en-US" dirty="0" smtClean="0"/>
              </a:br>
              <a:r>
                <a:rPr lang="en-US" dirty="0" smtClean="0"/>
                <a:t>The first step toward achieving a quality data warehouse is the creation of Quality expectation </a:t>
              </a:r>
              <a:r>
                <a:rPr lang="en-US" dirty="0" err="1" smtClean="0"/>
                <a:t>anddocumented</a:t>
              </a:r>
              <a:r>
                <a:rPr lang="en-US" dirty="0" smtClean="0"/>
                <a:t> in a Data Quality Service Level Agreement (SLA). </a:t>
              </a:r>
              <a:endParaRPr lang="nl-BE" dirty="0" smtClean="0"/>
            </a:p>
            <a:p>
              <a:pPr marL="457200" indent="-457200">
                <a:buFont typeface="Arial" pitchFamily="34" charset="0"/>
                <a:buChar char="•"/>
              </a:pPr>
              <a:r>
                <a:rPr lang="en-US" dirty="0" smtClean="0"/>
                <a:t>repository of the quantifiable expectations of data warehouse customers.</a:t>
              </a:r>
            </a:p>
            <a:p>
              <a:pPr marL="457200" indent="-457200">
                <a:buFont typeface="Arial" pitchFamily="34" charset="0"/>
                <a:buChar char="•"/>
              </a:pPr>
              <a:r>
                <a:rPr lang="en-US" dirty="0" smtClean="0"/>
                <a:t>defined precisely and clearly.</a:t>
              </a:r>
              <a:r>
                <a:rPr lang="nl-BE" dirty="0" smtClean="0"/>
                <a:t> </a:t>
              </a:r>
            </a:p>
            <a:p>
              <a:pPr marL="457200" indent="-457200">
                <a:buFont typeface="Arial" pitchFamily="34" charset="0"/>
                <a:buChar char="•"/>
              </a:pPr>
              <a:r>
                <a:rPr lang="en-US" dirty="0" smtClean="0"/>
                <a:t>quantitative and measured.</a:t>
              </a:r>
              <a:endParaRPr lang="nl-BE" dirty="0" smtClean="0"/>
            </a:p>
            <a:p>
              <a:pPr lvl="0"/>
              <a:r>
                <a:rPr lang="en-US" dirty="0" smtClean="0"/>
                <a:t>T</a:t>
              </a:r>
              <a:endParaRPr lang="nl-BE" dirty="0" smtClean="0"/>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1" name="Groep 10"/>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4"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Process measurement Target Model</a:t>
                </a:r>
                <a:endParaRPr lang="nl-BE" sz="3600" b="1" cap="small" dirty="0"/>
              </a:p>
            </p:txBody>
          </p:sp>
          <p:sp>
            <p:nvSpPr>
              <p:cNvPr id="15" name="Rechthoek 14"/>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3" name="Rectangle 97"/>
            <p:cNvSpPr>
              <a:spLocks noChangeArrowheads="1"/>
            </p:cNvSpPr>
            <p:nvPr/>
          </p:nvSpPr>
          <p:spPr bwMode="auto">
            <a:xfrm>
              <a:off x="10247312" y="2714625"/>
              <a:ext cx="10712450" cy="9694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Target System Analysis identified the data and data behavior expected to occur in a data warehouse. These data behaviors can be measured by identifying instances of data in the data warehouse that contradict the expectations identified in the Target System Analysis.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Relational Integrity: The primary key/foreign key relationships between tables in the data warehouse require a primary key in the parent table for every foreign key in a child table. Instances of orphan foreign keys without a primary key in a parent table can be recorded and counted as individual instances of failure to meet the expectations of the data model.</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Domain: The universe of data values expected in a data element can be compared to the actual data values. Instances of actual data values that are not in the domain can be recorded and counted as individual instances of failure to meet the expectations of the data model. </a:t>
              </a:r>
            </a:p>
            <a:p>
              <a:pPr marL="457200" indent="-457200">
                <a:buFont typeface="+mj-lt"/>
                <a:buAutoNum type="arabicPeriod"/>
              </a:pP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Range: The boundaries within which all data values of a data element are expected to exist. Instances of actual data values outside the expected boundary can be recorded and counted as individual instances of failure to meet the expectations of the data model.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6" name="Groep 15"/>
          <p:cNvGrpSpPr/>
          <p:nvPr/>
        </p:nvGrpSpPr>
        <p:grpSpPr>
          <a:xfrm>
            <a:off x="976244" y="2447925"/>
            <a:ext cx="20116868" cy="12502535"/>
            <a:chOff x="976244" y="2447925"/>
            <a:chExt cx="20116868" cy="12502535"/>
          </a:xfrm>
        </p:grpSpPr>
        <p:grpSp>
          <p:nvGrpSpPr>
            <p:cNvPr id="17" name="Groep 30"/>
            <p:cNvGrpSpPr/>
            <p:nvPr/>
          </p:nvGrpSpPr>
          <p:grpSpPr>
            <a:xfrm>
              <a:off x="976244" y="2447925"/>
              <a:ext cx="20116868" cy="12268200"/>
              <a:chOff x="976244" y="2447925"/>
              <a:chExt cx="20116868" cy="12268200"/>
            </a:xfrm>
          </p:grpSpPr>
          <p:grpSp>
            <p:nvGrpSpPr>
              <p:cNvPr id="19" name="Groep 77"/>
              <p:cNvGrpSpPr/>
              <p:nvPr/>
            </p:nvGrpSpPr>
            <p:grpSpPr>
              <a:xfrm>
                <a:off x="976244" y="2447925"/>
                <a:ext cx="20116868" cy="12268200"/>
                <a:chOff x="976244" y="2447925"/>
                <a:chExt cx="20116868" cy="12268200"/>
              </a:xfrm>
            </p:grpSpPr>
            <p:sp>
              <p:nvSpPr>
                <p:cNvPr id="21"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Process measurement Extract</a:t>
                  </a:r>
                </a:p>
                <a:p>
                  <a:pPr algn="ctr">
                    <a:defRPr/>
                  </a:pPr>
                  <a:endParaRPr lang="en-US" sz="2800" b="1" dirty="0">
                    <a:solidFill>
                      <a:srgbClr val="F8F8F8"/>
                    </a:solidFill>
                  </a:endParaRPr>
                </a:p>
              </p:txBody>
            </p:sp>
            <p:sp>
              <p:nvSpPr>
                <p:cNvPr id="22" name="Rechthoek 21"/>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0" name="Rechthoek 19"/>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8" name="Rechthoek 17"/>
            <p:cNvSpPr/>
            <p:nvPr/>
          </p:nvSpPr>
          <p:spPr>
            <a:xfrm>
              <a:off x="10247312" y="2670175"/>
              <a:ext cx="10690225" cy="12280285"/>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dirty="0" smtClean="0"/>
                <a:t>The Data Mapping identified the source data that is expected to provide the data needed by the data warehouse. </a:t>
              </a:r>
            </a:p>
            <a:p>
              <a:endParaRPr lang="nl-BE" dirty="0" smtClean="0"/>
            </a:p>
            <a:p>
              <a:pPr marL="457200" indent="-457200">
                <a:buFont typeface="+mj-lt"/>
                <a:buAutoNum type="arabicPeriod"/>
              </a:pPr>
              <a:r>
                <a:rPr lang="en-US" dirty="0" smtClean="0"/>
                <a:t>Relational Integrity: Instances of orphan foreign keys without a primary key in a parent table can be recorded and counted as individual instances of failure to meet the expectations of the source system. </a:t>
              </a:r>
            </a:p>
            <a:p>
              <a:pPr marL="457200" indent="-457200">
                <a:buFont typeface="+mj-lt"/>
                <a:buAutoNum type="arabicPeriod"/>
              </a:pPr>
              <a:endParaRPr lang="en-US" dirty="0" smtClean="0"/>
            </a:p>
            <a:p>
              <a:pPr marL="457200" indent="-457200">
                <a:buFont typeface="+mj-lt"/>
                <a:buAutoNum type="arabicPeriod"/>
              </a:pPr>
              <a:r>
                <a:rPr lang="en-US" dirty="0" smtClean="0"/>
                <a:t>Domain: Instances of actual data values that are not in the domain can be recorded and counted as individual instances of failure to meet the expectations of the source system. </a:t>
              </a:r>
            </a:p>
            <a:p>
              <a:pPr marL="457200" indent="-457200">
                <a:buFont typeface="+mj-lt"/>
                <a:buAutoNum type="arabicPeriod"/>
              </a:pPr>
              <a:endParaRPr lang="en-US" dirty="0" smtClean="0"/>
            </a:p>
            <a:p>
              <a:pPr marL="457200" indent="-457200">
                <a:buFont typeface="+mj-lt"/>
                <a:buAutoNum type="arabicPeriod"/>
              </a:pPr>
              <a:r>
                <a:rPr lang="en-US" dirty="0" smtClean="0"/>
                <a:t>Range: Instances of actual data values outside the expected boundary can be recorded and counted as individual instances of failure to meet the expectations of the source system. </a:t>
              </a:r>
            </a:p>
            <a:p>
              <a:pPr marL="457200" indent="-457200">
                <a:buFont typeface="+mj-lt"/>
                <a:buAutoNum type="arabicPeriod"/>
              </a:pPr>
              <a:endParaRPr lang="en-US" dirty="0" smtClean="0"/>
            </a:p>
            <a:p>
              <a:pPr marL="457200" indent="-457200">
                <a:buFont typeface="+mj-lt"/>
                <a:buAutoNum type="arabicPeriod"/>
              </a:pPr>
              <a:r>
                <a:rPr lang="en-US" dirty="0" smtClean="0"/>
                <a:t>Completeness: The presence of the entire population of enterprise entities (e.g., manufacturing plants, warehouses, employees, etc.) in a set of data. Instances of gaps in the entities present in a set of data can be recorded and counted as individual instances of failure to meet the expectations of the source system. </a:t>
              </a:r>
            </a:p>
            <a:p>
              <a:pPr marL="457200" indent="-457200">
                <a:buFont typeface="+mj-lt"/>
                <a:buAutoNum type="arabicPeriod"/>
              </a:pPr>
              <a:endParaRPr lang="en-US" dirty="0" smtClean="0"/>
            </a:p>
            <a:p>
              <a:pPr marL="457200" indent="-457200">
                <a:buFont typeface="+mj-lt"/>
                <a:buAutoNum type="arabicPeriod"/>
              </a:pPr>
              <a:r>
                <a:rPr lang="en-US" dirty="0" smtClean="0"/>
                <a:t>Latency: Data from a source system should be available to the data warehouse within a time frame that allows the ETL application to process and load that data. Instances of unavailable source system data can be recorded and counted as individual instances of failure to meet the expectations of the source system. </a:t>
              </a:r>
            </a:p>
            <a:p>
              <a:pPr marL="457200" indent="-457200">
                <a:buFont typeface="+mj-lt"/>
                <a:buAutoNum type="arabicPeriod"/>
              </a:pPr>
              <a:endParaRPr lang="en-US" dirty="0" smtClean="0"/>
            </a:p>
            <a:p>
              <a:pPr marL="457200" indent="-457200">
                <a:buFont typeface="+mj-lt"/>
                <a:buAutoNum type="arabicPeriod"/>
              </a:pPr>
              <a:r>
                <a:rPr lang="en-US" dirty="0" smtClean="0"/>
                <a:t>Business Rules: Data from a source system exists within the context of that source system. The business rules of the source system govern the data from the source system. Instances of source system data that violates the source system business rules can be recorded and counted as individual instances of failure to meet the expectations of the source system. </a:t>
              </a:r>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3" name="Groep 22"/>
          <p:cNvGrpSpPr/>
          <p:nvPr/>
        </p:nvGrpSpPr>
        <p:grpSpPr>
          <a:xfrm>
            <a:off x="976244" y="2447925"/>
            <a:ext cx="20116868" cy="12673469"/>
            <a:chOff x="976244" y="2447925"/>
            <a:chExt cx="20116868" cy="12673469"/>
          </a:xfrm>
        </p:grpSpPr>
        <p:grpSp>
          <p:nvGrpSpPr>
            <p:cNvPr id="24" name="Groep 32"/>
            <p:cNvGrpSpPr/>
            <p:nvPr/>
          </p:nvGrpSpPr>
          <p:grpSpPr>
            <a:xfrm>
              <a:off x="976244" y="2447925"/>
              <a:ext cx="20116868" cy="12312650"/>
              <a:chOff x="976244" y="2447925"/>
              <a:chExt cx="20116868" cy="12312650"/>
            </a:xfrm>
          </p:grpSpPr>
          <p:sp>
            <p:nvSpPr>
              <p:cNvPr id="26"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Process</a:t>
                </a:r>
                <a:r>
                  <a:rPr lang="nl-BE" sz="3600" b="1" cap="small" dirty="0" smtClean="0"/>
                  <a:t> </a:t>
                </a:r>
                <a:r>
                  <a:rPr lang="nl-BE" sz="3600" b="1" cap="small" dirty="0" err="1" smtClean="0"/>
                  <a:t>measurement</a:t>
                </a:r>
                <a:r>
                  <a:rPr lang="nl-BE" sz="3600" b="1" cap="small" dirty="0" smtClean="0"/>
                  <a:t> </a:t>
                </a:r>
                <a:r>
                  <a:rPr lang="nl-BE" sz="3600" b="1" cap="small" dirty="0" err="1" smtClean="0"/>
                  <a:t>Transform</a:t>
                </a:r>
                <a:endParaRPr lang="nl-BE" sz="3600" b="1" cap="small" dirty="0" smtClean="0"/>
              </a:p>
              <a:p>
                <a:pPr algn="ctr">
                  <a:defRPr/>
                </a:pPr>
                <a:endParaRPr lang="en-US" sz="2800" b="1" dirty="0">
                  <a:solidFill>
                    <a:srgbClr val="F8F8F8"/>
                  </a:solidFill>
                </a:endParaRPr>
              </a:p>
            </p:txBody>
          </p:sp>
          <p:sp>
            <p:nvSpPr>
              <p:cNvPr id="27" name="Rechthoek 26"/>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5" name="Rechthoek 24"/>
            <p:cNvSpPr/>
            <p:nvPr/>
          </p:nvSpPr>
          <p:spPr>
            <a:xfrm>
              <a:off x="10425112" y="3025775"/>
              <a:ext cx="10134600" cy="12095619"/>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Data Mapping identified the transformations that are expected to synthesize raw data elements into information. These transformations can inadvertently create data values that do not conform to the business rules of the data in the data warehouse. Transformed data values can violate the business rules of a data warehouse six ways.</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Relational Integrity: The Transform process creates orphan foreign keys that do not relate to a primary key</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Domain: The Transform process creates data values that are not in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theexpected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set of output data values.</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Range: The Transform process creates data values that are outside the expected boundary of data values.</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Completeness: The Transform process creates a set of data with gaps in the data.</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Latency: The Transform process consumes so much time creating the data that the data arrives too late.</a:t>
              </a:r>
            </a:p>
            <a:p>
              <a:pPr marL="457200" indent="-457200">
                <a:buFont typeface="+mj-lt"/>
                <a:buAutoNum type="arabicPeriod"/>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Business Rules:</a:t>
              </a:r>
            </a:p>
            <a:p>
              <a:pPr marL="914400" lvl="1" indent="-457200">
                <a:buFont typeface="Arial" pitchFamily="34" charset="0"/>
                <a:buChar char="•"/>
              </a:pP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Intrarecord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Business Rules: Column A + Column B = Column C. </a:t>
              </a:r>
            </a:p>
            <a:p>
              <a:pPr marL="914400" lvl="1" indent="-457200">
                <a:buFont typeface="Arial" pitchFamily="34" charset="0"/>
                <a:buChar char="•"/>
              </a:pP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Intradataset</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Business Rules: Row 1.Column A + Row 2.Column A = Row 3.Column B. </a:t>
              </a:r>
            </a:p>
            <a:p>
              <a:pPr marL="914400" lvl="1"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Cross-Dataset Business Rules: File 1.Column A = File 2.Column B. The business rule spans across sets of data within an iteration of transformed data. </a:t>
              </a:r>
            </a:p>
            <a:p>
              <a:pPr marL="914400" lvl="1" indent="-457200"/>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Instances of transformed data that violate the data warehouse business rules can be recorded and counted as individual instances of failure to meet the expectations of the ETL application.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8" name="Groep 27"/>
          <p:cNvGrpSpPr/>
          <p:nvPr/>
        </p:nvGrpSpPr>
        <p:grpSpPr>
          <a:xfrm>
            <a:off x="957262" y="2447925"/>
            <a:ext cx="20135850" cy="12268200"/>
            <a:chOff x="957262" y="2447925"/>
            <a:chExt cx="20135850" cy="12268200"/>
          </a:xfrm>
        </p:grpSpPr>
        <p:grpSp>
          <p:nvGrpSpPr>
            <p:cNvPr id="29" name="Groep 36"/>
            <p:cNvGrpSpPr/>
            <p:nvPr/>
          </p:nvGrpSpPr>
          <p:grpSpPr>
            <a:xfrm>
              <a:off x="957262" y="2447925"/>
              <a:ext cx="20135850" cy="12268200"/>
              <a:chOff x="976244" y="2447925"/>
              <a:chExt cx="20072418" cy="12268200"/>
            </a:xfrm>
          </p:grpSpPr>
          <p:sp>
            <p:nvSpPr>
              <p:cNvPr id="31"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Education</a:t>
                </a:r>
                <a:endParaRPr lang="nl-BE" sz="3600" b="1" cap="small" dirty="0"/>
              </a:p>
            </p:txBody>
          </p:sp>
          <p:sp>
            <p:nvSpPr>
              <p:cNvPr id="32" name="Rechthoek 31"/>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0" name="Rectangle 99"/>
            <p:cNvSpPr>
              <a:spLocks noChangeArrowheads="1"/>
            </p:cNvSpPr>
            <p:nvPr/>
          </p:nvSpPr>
          <p:spPr bwMode="auto">
            <a:xfrm>
              <a:off x="10069512" y="2714625"/>
              <a:ext cx="10801350" cy="11395367"/>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cap="small" dirty="0" smtClean="0"/>
                <a:t>Business Intelligence (BI) Reporting: </a:t>
              </a:r>
              <a:endParaRPr lang="nl-BE" sz="2800" b="1" cap="small" dirty="0" smtClean="0"/>
            </a:p>
            <a:p>
              <a:r>
                <a:rPr lang="en-US" sz="2800" dirty="0" smtClean="0"/>
                <a:t>The reporting tools provide the data that the customers expect to see. The only way to know if customers are seeing the data they want to see is to ask them. Instances of customers receiving, and not receiving, the information they expect can still be recorded and counted as individual instances of BI . </a:t>
              </a:r>
            </a:p>
            <a:p>
              <a:endParaRPr lang="nl-BE" sz="2800" dirty="0" smtClean="0"/>
            </a:p>
            <a:p>
              <a:r>
                <a:rPr lang="en-US" sz="2800" b="1" cap="small" dirty="0" smtClean="0"/>
                <a:t>Customer Education:  </a:t>
              </a:r>
              <a:endParaRPr lang="nl-BE" sz="2800" b="1" cap="small" dirty="0" smtClean="0"/>
            </a:p>
            <a:p>
              <a:r>
                <a:rPr lang="en-US" sz="2800" dirty="0" smtClean="0"/>
                <a:t>Data  warehouse  customers  must  understand  the meaning of the data in the data warehouse. Members of the business in the enterprise will come and go. These are the people who will need to learn about what is, and is not, in the data warehouse. Customer Education does contribute to the success of a data warehouse. </a:t>
              </a:r>
            </a:p>
            <a:p>
              <a:endParaRPr lang="nl-BE" sz="2800" dirty="0" smtClean="0"/>
            </a:p>
            <a:p>
              <a:r>
                <a:rPr lang="en-US" sz="2800" b="1" cap="small" dirty="0" smtClean="0"/>
                <a:t>Data Warehouse Education: </a:t>
              </a:r>
              <a:endParaRPr lang="nl-BE" sz="2800" b="1" cap="small" dirty="0" smtClean="0"/>
            </a:p>
            <a:p>
              <a:r>
                <a:rPr lang="en-US" sz="2800" dirty="0" smtClean="0"/>
                <a:t>The data warehouse team must understand the meaning of the data in the business from the perspective of the customer. The business side of the enterprise is always changing. The data warehouse team should maintain visibility and awareness of these changes in the business. Some of these changes will require the data warehouse change to keep up with the business. Although Data Warehouse Education cannot be counted as a success or failure of a data warehouse, it does contribute to the success of a data warehouse. </a:t>
              </a:r>
              <a:endParaRPr lang="nl-BE" sz="2800" dirty="0" smtClean="0"/>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52"/>
          <p:cNvGrpSpPr/>
          <p:nvPr/>
        </p:nvGrpSpPr>
        <p:grpSpPr>
          <a:xfrm>
            <a:off x="2762194" y="2916205"/>
            <a:ext cx="15144856" cy="11715832"/>
            <a:chOff x="2762194" y="2916205"/>
            <a:chExt cx="15144856" cy="11715832"/>
          </a:xfrm>
        </p:grpSpPr>
        <p:grpSp>
          <p:nvGrpSpPr>
            <p:cNvPr id="6" name="Groep 47"/>
            <p:cNvGrpSpPr/>
            <p:nvPr/>
          </p:nvGrpSpPr>
          <p:grpSpPr>
            <a:xfrm>
              <a:off x="4976772" y="2916205"/>
              <a:ext cx="3185269" cy="8001056"/>
              <a:chOff x="4976772" y="2916205"/>
              <a:chExt cx="3185269" cy="8001056"/>
            </a:xfrm>
          </p:grpSpPr>
          <p:grpSp>
            <p:nvGrpSpPr>
              <p:cNvPr id="7" name="Groep 21"/>
              <p:cNvGrpSpPr/>
              <p:nvPr/>
            </p:nvGrpSpPr>
            <p:grpSpPr>
              <a:xfrm>
                <a:off x="4976772" y="2916205"/>
                <a:ext cx="3185269" cy="2915376"/>
                <a:chOff x="9191614" y="3344833"/>
                <a:chExt cx="3185269" cy="2915376"/>
              </a:xfrm>
            </p:grpSpPr>
            <p:grpSp>
              <p:nvGrpSpPr>
                <p:cNvPr id="8" name="Group 13"/>
                <p:cNvGrpSpPr>
                  <a:grpSpLocks/>
                </p:cNvGrpSpPr>
                <p:nvPr/>
              </p:nvGrpSpPr>
              <p:grpSpPr bwMode="auto">
                <a:xfrm>
                  <a:off x="9191614" y="3344833"/>
                  <a:ext cx="3185269" cy="2915376"/>
                  <a:chOff x="4320" y="1152"/>
                  <a:chExt cx="414" cy="402"/>
                </a:xfrm>
              </p:grpSpPr>
              <p:sp>
                <p:nvSpPr>
                  <p:cNvPr id="25"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26"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4"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In General</a:t>
                  </a:r>
                  <a:endParaRPr lang="en-US" b="1" dirty="0">
                    <a:solidFill>
                      <a:srgbClr val="FFFFFF"/>
                    </a:solidFill>
                  </a:endParaRPr>
                </a:p>
              </p:txBody>
            </p:sp>
          </p:grpSp>
          <p:sp>
            <p:nvSpPr>
              <p:cNvPr id="37" name="Freeform 3"/>
              <p:cNvSpPr>
                <a:spLocks/>
              </p:cNvSpPr>
              <p:nvPr/>
            </p:nvSpPr>
            <p:spPr bwMode="gray">
              <a:xfrm>
                <a:off x="6048342" y="5773725"/>
                <a:ext cx="1928826" cy="5143536"/>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
          <p:nvSpPr>
            <p:cNvPr id="52"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dirty="0" smtClean="0"/>
                <a:t> 	assure the management that they can successfully implement the data warehouse.</a:t>
              </a:r>
            </a:p>
            <a:p>
              <a:pPr lvl="0">
                <a:buFont typeface="Arial" pitchFamily="34" charset="0"/>
                <a:buChar char="•"/>
              </a:pPr>
              <a:r>
                <a:rPr lang="en-US" dirty="0" smtClean="0"/>
                <a:t> 	The first implementation needs to be clearly aligned with the business. </a:t>
              </a:r>
            </a:p>
            <a:p>
              <a:pPr lvl="0">
                <a:buFont typeface="Arial" pitchFamily="34" charset="0"/>
                <a:buChar char="•"/>
              </a:pPr>
              <a:r>
                <a:rPr lang="en-US" dirty="0" smtClean="0"/>
                <a:t> 	Your company may require a business case study before implementing a full-sized data warehouse</a:t>
              </a:r>
            </a:p>
            <a:p>
              <a:pPr lvl="0">
                <a:buFont typeface="Arial" pitchFamily="34" charset="0"/>
                <a:buChar char="•"/>
              </a:pPr>
              <a:r>
                <a:rPr lang="en-US" dirty="0" smtClean="0"/>
                <a:t> 	scope the project, deliver the prototype concept for the first data warehouse development. </a:t>
              </a:r>
            </a:p>
            <a:p>
              <a:pPr lvl="0">
                <a:buFont typeface="Arial" pitchFamily="34" charset="0"/>
                <a:buChar char="•"/>
              </a:pPr>
              <a:r>
                <a:rPr lang="en-US" dirty="0" smtClean="0"/>
                <a:t> 	It is rare to find documentation </a:t>
              </a:r>
            </a:p>
            <a:p>
              <a:pPr lvl="0">
                <a:buFont typeface="Arial" pitchFamily="34" charset="0"/>
                <a:buChar char="•"/>
              </a:pPr>
              <a:r>
                <a:rPr lang="en-US" dirty="0" smtClean="0"/>
                <a:t> 	You need to gather these requirements before you begin the construction phase. </a:t>
              </a:r>
            </a:p>
            <a:p>
              <a:pPr lvl="0">
                <a:buFont typeface="Arial" pitchFamily="34" charset="0"/>
                <a:buChar char="•"/>
              </a:pPr>
              <a:r>
                <a:rPr lang="en-US" dirty="0" smtClean="0"/>
                <a:t> 	You should follow the processes that are familiar to the company you work for. </a:t>
              </a:r>
            </a:p>
            <a:p>
              <a:pPr lvl="0">
                <a:buFont typeface="Arial" pitchFamily="34" charset="0"/>
                <a:buChar char="•"/>
              </a:pPr>
              <a:r>
                <a:rPr lang="en-US" dirty="0" smtClean="0"/>
                <a:t> 	work closely with the business group to create the prototype. </a:t>
              </a:r>
              <a:endParaRPr lang="nl-BE" dirty="0" smtClean="0"/>
            </a:p>
            <a:p>
              <a:pPr lvl="0">
                <a:buFont typeface="Arial" pitchFamily="34" charset="0"/>
                <a:buChar char="•"/>
              </a:pPr>
              <a:endParaRPr lang="nl-BE" dirty="0"/>
            </a:p>
          </p:txBody>
        </p:sp>
      </p:grpSp>
      <p:sp>
        <p:nvSpPr>
          <p:cNvPr id="66562" name="Rectangle 2"/>
          <p:cNvSpPr>
            <a:spLocks noGrp="1" noChangeArrowheads="1"/>
          </p:cNvSpPr>
          <p:nvPr>
            <p:ph type="title"/>
          </p:nvPr>
        </p:nvSpPr>
        <p:spPr/>
        <p:txBody>
          <a:bodyPr/>
          <a:lstStyle/>
          <a:p>
            <a:pPr eaLnBrk="1" hangingPunct="1">
              <a:defRPr/>
            </a:pPr>
            <a:r>
              <a:rPr lang="en-US" dirty="0" smtClean="0"/>
              <a:t>Business Exploration</a:t>
            </a:r>
          </a:p>
        </p:txBody>
      </p:sp>
      <p:grpSp>
        <p:nvGrpSpPr>
          <p:cNvPr id="48" name="Groep 47"/>
          <p:cNvGrpSpPr/>
          <p:nvPr/>
        </p:nvGrpSpPr>
        <p:grpSpPr>
          <a:xfrm>
            <a:off x="2762194" y="2916205"/>
            <a:ext cx="15144856" cy="11715832"/>
            <a:chOff x="2762194" y="2916205"/>
            <a:chExt cx="15144856" cy="11715832"/>
          </a:xfrm>
        </p:grpSpPr>
        <p:grpSp>
          <p:nvGrpSpPr>
            <p:cNvPr id="11" name="Groep 26"/>
            <p:cNvGrpSpPr/>
            <p:nvPr/>
          </p:nvGrpSpPr>
          <p:grpSpPr>
            <a:xfrm>
              <a:off x="8762986" y="2916205"/>
              <a:ext cx="3185269" cy="2915376"/>
              <a:chOff x="9191614" y="3344833"/>
              <a:chExt cx="3185269" cy="2915376"/>
            </a:xfrm>
          </p:grpSpPr>
          <p:grpSp>
            <p:nvGrpSpPr>
              <p:cNvPr id="12" name="Group 13"/>
              <p:cNvGrpSpPr>
                <a:grpSpLocks/>
              </p:cNvGrpSpPr>
              <p:nvPr/>
            </p:nvGrpSpPr>
            <p:grpSpPr bwMode="auto">
              <a:xfrm>
                <a:off x="9191614" y="3344833"/>
                <a:ext cx="3185269" cy="2915376"/>
                <a:chOff x="4320" y="1152"/>
                <a:chExt cx="414" cy="402"/>
              </a:xfrm>
            </p:grpSpPr>
            <p:sp>
              <p:nvSpPr>
                <p:cNvPr id="30"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9"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Key-persons</a:t>
                </a:r>
                <a:endParaRPr lang="en-US" b="1" dirty="0">
                  <a:solidFill>
                    <a:srgbClr val="FFFFFF"/>
                  </a:solidFill>
                </a:endParaRPr>
              </a:p>
            </p:txBody>
          </p:sp>
        </p:grpSp>
        <p:sp>
          <p:nvSpPr>
            <p:cNvPr id="45" name="Freeform 4"/>
            <p:cNvSpPr>
              <a:spLocks/>
            </p:cNvSpPr>
            <p:nvPr/>
          </p:nvSpPr>
          <p:spPr bwMode="gray">
            <a:xfrm>
              <a:off x="10120308" y="5845163"/>
              <a:ext cx="500066" cy="507209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sp>
          <p:nvSpPr>
            <p:cNvPr id="54"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a:buFont typeface="Arial" pitchFamily="34" charset="0"/>
                <a:buChar char="•"/>
              </a:pPr>
              <a:r>
                <a:rPr lang="en-US" sz="3600" dirty="0" smtClean="0"/>
                <a:t> 	</a:t>
              </a:r>
              <a:r>
                <a:rPr lang="en-US" sz="2800" dirty="0" smtClean="0"/>
                <a:t>Speak with the business people. </a:t>
              </a:r>
              <a:r>
                <a:rPr lang="en-US" sz="2800" u="sng" dirty="0" smtClean="0"/>
                <a:t>This is not an option; it is a requirement</a:t>
              </a:r>
              <a:r>
                <a:rPr lang="en-US" sz="2800" dirty="0" smtClean="0"/>
                <a:t>.</a:t>
              </a:r>
            </a:p>
            <a:p>
              <a:pPr>
                <a:buFont typeface="Arial" pitchFamily="34" charset="0"/>
                <a:buChar char="•"/>
              </a:pPr>
              <a:r>
                <a:rPr lang="en-US" sz="2800" dirty="0" smtClean="0"/>
                <a:t>  	Don’t accept the requirements research of the IT people as a end-result.</a:t>
              </a:r>
            </a:p>
            <a:p>
              <a:pPr>
                <a:buFont typeface="Arial" pitchFamily="34" charset="0"/>
                <a:buChar char="•"/>
              </a:pPr>
              <a:r>
                <a:rPr lang="en-US" sz="2800" dirty="0" smtClean="0"/>
                <a:t> 	Prioritize the business needs and deliver a </a:t>
              </a:r>
              <a:r>
                <a:rPr lang="en-US" sz="2800" dirty="0" err="1" smtClean="0"/>
                <a:t>small,valuable</a:t>
              </a:r>
              <a:r>
                <a:rPr lang="en-US" sz="2800" dirty="0" smtClean="0"/>
                <a:t> piece of the data warehouse</a:t>
              </a:r>
            </a:p>
            <a:p>
              <a:pPr>
                <a:buFont typeface="Arial" pitchFamily="34" charset="0"/>
                <a:buChar char="•"/>
              </a:pPr>
              <a:r>
                <a:rPr lang="en-US" sz="2800" dirty="0" smtClean="0"/>
                <a:t> 	Together you should define and limit the scope of the project, deliver the project.</a:t>
              </a:r>
              <a:endParaRPr lang="nl-BE" sz="2800" dirty="0" smtClean="0"/>
            </a:p>
            <a:p>
              <a:pPr lvl="0">
                <a:buFont typeface="Arial" pitchFamily="34" charset="0"/>
                <a:buChar char="•"/>
              </a:pPr>
              <a:endParaRPr lang="nl-BE" dirty="0"/>
            </a:p>
          </p:txBody>
        </p:sp>
      </p:grpSp>
      <p:grpSp>
        <p:nvGrpSpPr>
          <p:cNvPr id="47" name="Groep 46"/>
          <p:cNvGrpSpPr/>
          <p:nvPr/>
        </p:nvGrpSpPr>
        <p:grpSpPr>
          <a:xfrm>
            <a:off x="2762194" y="2916205"/>
            <a:ext cx="15144856" cy="11715832"/>
            <a:chOff x="2762194" y="2916205"/>
            <a:chExt cx="15144856" cy="11715832"/>
          </a:xfrm>
        </p:grpSpPr>
        <p:sp>
          <p:nvSpPr>
            <p:cNvPr id="56"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dirty="0" smtClean="0"/>
                <a:t> 	</a:t>
              </a:r>
              <a:r>
                <a:rPr lang="en-US" sz="4000" dirty="0" smtClean="0"/>
                <a:t>Define the goals</a:t>
              </a:r>
            </a:p>
            <a:p>
              <a:pPr lvl="0">
                <a:buFont typeface="Arial" pitchFamily="34" charset="0"/>
                <a:buChar char="•"/>
              </a:pPr>
              <a:r>
                <a:rPr lang="en-US" sz="4000" dirty="0" smtClean="0"/>
                <a:t> 	Gather the business questions</a:t>
              </a:r>
            </a:p>
            <a:p>
              <a:pPr lvl="0">
                <a:buFont typeface="Arial" pitchFamily="34" charset="0"/>
                <a:buChar char="•"/>
              </a:pPr>
              <a:r>
                <a:rPr lang="en-US" sz="4000" dirty="0" smtClean="0"/>
                <a:t> 	Prioritize the business questions</a:t>
              </a:r>
            </a:p>
            <a:p>
              <a:pPr lvl="0">
                <a:buFont typeface="Arial" pitchFamily="34" charset="0"/>
                <a:buChar char="•"/>
              </a:pPr>
              <a:r>
                <a:rPr lang="en-US" sz="4000" smtClean="0"/>
                <a:t> 	Define </a:t>
              </a:r>
              <a:r>
                <a:rPr lang="en-US" sz="4000" dirty="0" smtClean="0"/>
                <a:t>the business question</a:t>
              </a:r>
              <a:endParaRPr lang="nl-BE" sz="4000" dirty="0" smtClean="0"/>
            </a:p>
            <a:p>
              <a:pPr>
                <a:buFont typeface="Arial" pitchFamily="34" charset="0"/>
                <a:buChar char="•"/>
              </a:pPr>
              <a:endParaRPr lang="nl-BE" sz="2800" dirty="0" smtClean="0"/>
            </a:p>
            <a:p>
              <a:pPr lvl="0">
                <a:buFont typeface="Arial" pitchFamily="34" charset="0"/>
                <a:buChar char="•"/>
              </a:pPr>
              <a:endParaRPr lang="nl-BE" dirty="0"/>
            </a:p>
          </p:txBody>
        </p:sp>
        <p:grpSp>
          <p:nvGrpSpPr>
            <p:cNvPr id="15" name="Groep 31"/>
            <p:cNvGrpSpPr/>
            <p:nvPr/>
          </p:nvGrpSpPr>
          <p:grpSpPr>
            <a:xfrm>
              <a:off x="12549200" y="2916205"/>
              <a:ext cx="3185269" cy="2915376"/>
              <a:chOff x="9245471" y="3272311"/>
              <a:chExt cx="3185269" cy="2915376"/>
            </a:xfrm>
          </p:grpSpPr>
          <p:grpSp>
            <p:nvGrpSpPr>
              <p:cNvPr id="16" name="Group 13"/>
              <p:cNvGrpSpPr>
                <a:grpSpLocks/>
              </p:cNvGrpSpPr>
              <p:nvPr/>
            </p:nvGrpSpPr>
            <p:grpSpPr bwMode="auto">
              <a:xfrm>
                <a:off x="9245471" y="3272311"/>
                <a:ext cx="3185269" cy="2915376"/>
                <a:chOff x="4327" y="1142"/>
                <a:chExt cx="414" cy="402"/>
              </a:xfrm>
            </p:grpSpPr>
            <p:sp>
              <p:nvSpPr>
                <p:cNvPr id="35" name="AutoShape 14"/>
                <p:cNvSpPr>
                  <a:spLocks noChangeArrowheads="1"/>
                </p:cNvSpPr>
                <p:nvPr/>
              </p:nvSpPr>
              <p:spPr bwMode="gray">
                <a:xfrm>
                  <a:off x="4327" y="114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6" name="Freeform 15"/>
                <p:cNvSpPr>
                  <a:spLocks/>
                </p:cNvSpPr>
                <p:nvPr/>
              </p:nvSpPr>
              <p:spPr bwMode="gray">
                <a:xfrm>
                  <a:off x="4355" y="1172"/>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34" name="Rectangle 9"/>
              <p:cNvSpPr>
                <a:spLocks noChangeArrowheads="1"/>
              </p:cNvSpPr>
              <p:nvPr/>
            </p:nvSpPr>
            <p:spPr bwMode="black">
              <a:xfrm>
                <a:off x="9605970" y="3774545"/>
                <a:ext cx="2714644"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How to build the  process</a:t>
                </a:r>
                <a:endParaRPr lang="en-US" b="1" dirty="0">
                  <a:solidFill>
                    <a:srgbClr val="FFFFFF"/>
                  </a:solidFill>
                </a:endParaRPr>
              </a:p>
            </p:txBody>
          </p:sp>
        </p:grpSp>
        <p:sp>
          <p:nvSpPr>
            <p:cNvPr id="38" name="Freeform 5"/>
            <p:cNvSpPr>
              <a:spLocks/>
            </p:cNvSpPr>
            <p:nvPr/>
          </p:nvSpPr>
          <p:spPr bwMode="gray">
            <a:xfrm flipH="1">
              <a:off x="12977828" y="5702287"/>
              <a:ext cx="1928826" cy="507209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7200" dirty="0" smtClean="0"/>
              <a:t>Data </a:t>
            </a:r>
            <a:r>
              <a:rPr lang="nl-BE" sz="7200" dirty="0" err="1" smtClean="0"/>
              <a:t>Quality</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5"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Success Factors</a:t>
              </a:r>
              <a:endParaRPr lang="nl-BE" b="1" cap="small" dirty="0">
                <a:effectLst>
                  <a:outerShdw blurRad="38100" dist="38100" dir="2700000" algn="tl">
                    <a:srgbClr val="000000">
                      <a:alpha val="43137"/>
                    </a:srgbClr>
                  </a:outerShdw>
                </a:effectLst>
              </a:endParaRPr>
            </a:p>
          </p:txBody>
        </p:sp>
      </p:grpSp>
      <p:grpSp>
        <p:nvGrpSpPr>
          <p:cNvPr id="4" name="Groep 11"/>
          <p:cNvGrpSpPr/>
          <p:nvPr/>
        </p:nvGrpSpPr>
        <p:grpSpPr>
          <a:xfrm>
            <a:off x="976244" y="2492375"/>
            <a:ext cx="20161318" cy="12223750"/>
            <a:chOff x="976244" y="2492375"/>
            <a:chExt cx="20161318" cy="12223750"/>
          </a:xfrm>
        </p:grpSpPr>
        <p:sp>
          <p:nvSpPr>
            <p:cNvPr id="13"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t>Data Stewardship</a:t>
              </a:r>
              <a:endParaRPr lang="en-US" sz="3600" b="1" dirty="0"/>
            </a:p>
          </p:txBody>
        </p:sp>
        <p:sp>
          <p:nvSpPr>
            <p:cNvPr id="14" name="Rechthoek 13"/>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5" name="Rechthoek 14"/>
            <p:cNvSpPr/>
            <p:nvPr/>
          </p:nvSpPr>
          <p:spPr>
            <a:xfrm>
              <a:off x="10291762" y="2625726"/>
              <a:ext cx="10712450" cy="9571851"/>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dirty="0" smtClean="0"/>
                <a:t>Data Stewardship is a strategy.</a:t>
              </a:r>
            </a:p>
            <a:p>
              <a:endParaRPr lang="nl-BE" sz="2800" dirty="0" smtClean="0"/>
            </a:p>
            <a:p>
              <a:pPr marL="514350" indent="-514350">
                <a:buFont typeface="+mj-lt"/>
                <a:buAutoNum type="arabicPeriod"/>
              </a:pPr>
              <a:r>
                <a:rPr lang="en-US" sz="2800" dirty="0" smtClean="0"/>
                <a:t>A member of each business area included in the data warehouse is engaged to participate in the data warehouse as a Data Steward. This person must have a complete understanding of the business area, its data, processes, and people. </a:t>
              </a:r>
            </a:p>
            <a:p>
              <a:pPr marL="514350" indent="-514350">
                <a:buFont typeface="+mj-lt"/>
                <a:buAutoNum type="arabicPeriod"/>
              </a:pPr>
              <a:r>
                <a:rPr lang="en-US" sz="2800" dirty="0" smtClean="0"/>
                <a:t>A Data Steward must also be able to understand the concepts and philosophy of the data warehouse. </a:t>
              </a:r>
            </a:p>
            <a:p>
              <a:pPr marL="514350" indent="-514350">
                <a:buFont typeface="+mj-lt"/>
                <a:buAutoNum type="arabicPeriod"/>
              </a:pPr>
              <a:r>
                <a:rPr lang="en-US" sz="2800" dirty="0" smtClean="0"/>
                <a:t>Finally, a Data Steward must be able and willing to engage in the general oversight of the data warehouse. </a:t>
              </a:r>
            </a:p>
            <a:p>
              <a:endParaRPr lang="en-US" sz="2800" dirty="0" smtClean="0"/>
            </a:p>
            <a:p>
              <a:r>
                <a:rPr lang="en-US" sz="2800" dirty="0" smtClean="0"/>
                <a:t>A Data Steward participates in all communications between the business area and the data warehouse. </a:t>
              </a:r>
            </a:p>
            <a:p>
              <a:pPr marL="514350" indent="-514350">
                <a:buFont typeface="Arial" pitchFamily="34" charset="0"/>
                <a:buChar char="•"/>
              </a:pPr>
              <a:r>
                <a:rPr lang="en-US" sz="2800" dirty="0" smtClean="0"/>
                <a:t>Sensitive communications should go through the Data Steward before they are published to the business area. </a:t>
              </a:r>
            </a:p>
            <a:p>
              <a:pPr marL="514350" indent="-514350">
                <a:buFont typeface="Arial" pitchFamily="34" charset="0"/>
                <a:buChar char="•"/>
              </a:pPr>
              <a:r>
                <a:rPr lang="en-US" sz="2800" dirty="0" smtClean="0"/>
                <a:t>A Data Steward represents the data warehouse to the business area. </a:t>
              </a:r>
            </a:p>
            <a:p>
              <a:pPr marL="514350" indent="-514350">
                <a:buFont typeface="Arial" pitchFamily="34" charset="0"/>
                <a:buChar char="•"/>
              </a:pPr>
              <a:r>
                <a:rPr lang="en-US" sz="2800" dirty="0" smtClean="0"/>
                <a:t>Data Steward is able to bring the opinions and preferences of the business area to the data warehouse. </a:t>
              </a:r>
              <a:endParaRPr lang="nl-BE" sz="2800" dirty="0" smtClean="0"/>
            </a:p>
            <a:p>
              <a:endParaRPr lang="nl-BE" sz="2800" dirty="0" smtClean="0"/>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8" name="Groep 15"/>
          <p:cNvGrpSpPr/>
          <p:nvPr/>
        </p:nvGrpSpPr>
        <p:grpSpPr>
          <a:xfrm>
            <a:off x="976244" y="2492375"/>
            <a:ext cx="20116868" cy="12223750"/>
            <a:chOff x="976244" y="2492375"/>
            <a:chExt cx="20116868" cy="12223750"/>
          </a:xfrm>
        </p:grpSpPr>
        <p:grpSp>
          <p:nvGrpSpPr>
            <p:cNvPr id="9" name="Groep 12"/>
            <p:cNvGrpSpPr/>
            <p:nvPr/>
          </p:nvGrpSpPr>
          <p:grpSpPr>
            <a:xfrm>
              <a:off x="976244" y="2492375"/>
              <a:ext cx="20116868" cy="12223750"/>
              <a:chOff x="976244" y="2492375"/>
              <a:chExt cx="20116868" cy="12223750"/>
            </a:xfrm>
          </p:grpSpPr>
          <p:sp>
            <p:nvSpPr>
              <p:cNvPr id="1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Post-Load Audit</a:t>
                </a:r>
                <a:endParaRPr lang="nl-BE" sz="3600" b="1" cap="small" dirty="0"/>
              </a:p>
            </p:txBody>
          </p:sp>
          <p:sp>
            <p:nvSpPr>
              <p:cNvPr id="20" name="Rechthoek 19"/>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8" name="Rectangle 97"/>
            <p:cNvSpPr>
              <a:spLocks noChangeArrowheads="1"/>
            </p:cNvSpPr>
            <p:nvPr/>
          </p:nvSpPr>
          <p:spPr bwMode="auto">
            <a:xfrm>
              <a:off x="10247312" y="2714625"/>
              <a:ext cx="1071245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Applicable expectations: Data Model</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After data has been loaded, SQL should test and validate that the data in a data warehouse conforms to the expectations of the data warehouse, which are outlined in the Target System Analysis.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Errant data should be reported to members of the business area who are interested in, or using, that subject area.</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Reporting data that contradicts the Target System Analysis, can help remediate the data, or at least just be aware of the errant data and its treatment. </a:t>
              </a:r>
            </a:p>
            <a:p>
              <a:pPr marL="457200" indent="-457200">
                <a:buFont typeface="Arial" pitchFamily="34" charset="0"/>
                <a:buChar char="•"/>
              </a:pP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Plug in a Default Value and Report Errant 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Applicable expectations: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(Extract)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(Transform)</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an errant data element is encountered, the portion of the data element that does not conform to its expectations can be replaced by a default value . The default value may have a specific meaning (e.g., no known value, rejected value, etc.). This method is also known as a Soft Reject.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0" name="Groep 20"/>
          <p:cNvGrpSpPr/>
          <p:nvPr/>
        </p:nvGrpSpPr>
        <p:grpSpPr>
          <a:xfrm>
            <a:off x="976244" y="2447925"/>
            <a:ext cx="20116868" cy="12268200"/>
            <a:chOff x="976244" y="2447925"/>
            <a:chExt cx="20116868" cy="12268200"/>
          </a:xfrm>
        </p:grpSpPr>
        <p:grpSp>
          <p:nvGrpSpPr>
            <p:cNvPr id="11" name="Groep 30"/>
            <p:cNvGrpSpPr/>
            <p:nvPr/>
          </p:nvGrpSpPr>
          <p:grpSpPr>
            <a:xfrm>
              <a:off x="976244" y="2447925"/>
              <a:ext cx="20116868" cy="12268200"/>
              <a:chOff x="976244" y="2447925"/>
              <a:chExt cx="20116868" cy="12268200"/>
            </a:xfrm>
          </p:grpSpPr>
          <p:grpSp>
            <p:nvGrpSpPr>
              <p:cNvPr id="12" name="Groep 77"/>
              <p:cNvGrpSpPr/>
              <p:nvPr/>
            </p:nvGrpSpPr>
            <p:grpSpPr>
              <a:xfrm>
                <a:off x="976244" y="2447925"/>
                <a:ext cx="20116868" cy="12268200"/>
                <a:chOff x="976244" y="2447925"/>
                <a:chExt cx="20116868" cy="12268200"/>
              </a:xfrm>
            </p:grpSpPr>
            <p:sp>
              <p:nvSpPr>
                <p:cNvPr id="26"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Reject Data</a:t>
                  </a:r>
                </a:p>
                <a:p>
                  <a:pPr algn="ctr">
                    <a:defRPr/>
                  </a:pPr>
                  <a:endParaRPr lang="en-US" sz="2800" b="1" dirty="0">
                    <a:solidFill>
                      <a:srgbClr val="F8F8F8"/>
                    </a:solidFill>
                  </a:endParaRPr>
                </a:p>
              </p:txBody>
            </p:sp>
            <p:sp>
              <p:nvSpPr>
                <p:cNvPr id="27" name="Rechthoek 26"/>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5" name="Rechthoek 24"/>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23" name="Rechthoek 22"/>
            <p:cNvSpPr/>
            <p:nvPr/>
          </p:nvSpPr>
          <p:spPr>
            <a:xfrm>
              <a:off x="10247312" y="2670175"/>
              <a:ext cx="10690225" cy="9448740"/>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Reject a Record and Report the Errant Record </a:t>
              </a:r>
              <a:endParaRPr lang="nl-BE" sz="2800"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Applicable expectations: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(Extract)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(Transform)</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an errant data element is encountered, the entire record or row may be discarded altogether.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remainder of the data is allowed to proceed toward the data warehouse, but without the rejected record or row.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method is also known as a Hard Reject.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Errant data should be reported to members of the business area who are interested in, or using, that subject area from which the errant data originated, and the data warehouse team..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Reject a Dataset and Report the Errant Dataset </a:t>
              </a:r>
              <a:endParaRPr lang="nl-BE" sz="2800" b="1" u="sng"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Applicable expectations: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(Extract)</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3"/>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(Transform)</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an errant data element is encountered, the entire set of data may be discarded altogether.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No part of the data is allowed to proceed toward the data warehouse.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This method is also known as a Hard Reject.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Errant data should be reported to members of the business area who are interested in, or using, that subject area from which the errant data originated, and the data warehouse team.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6" name="Groep 27"/>
          <p:cNvGrpSpPr/>
          <p:nvPr/>
        </p:nvGrpSpPr>
        <p:grpSpPr>
          <a:xfrm>
            <a:off x="976244" y="2447925"/>
            <a:ext cx="20116868" cy="13750746"/>
            <a:chOff x="976244" y="2447925"/>
            <a:chExt cx="20116868" cy="13750746"/>
          </a:xfrm>
        </p:grpSpPr>
        <p:grpSp>
          <p:nvGrpSpPr>
            <p:cNvPr id="17" name="Groep 32"/>
            <p:cNvGrpSpPr/>
            <p:nvPr/>
          </p:nvGrpSpPr>
          <p:grpSpPr>
            <a:xfrm>
              <a:off x="976244" y="2447925"/>
              <a:ext cx="20116868" cy="12312650"/>
              <a:chOff x="976244" y="2447925"/>
              <a:chExt cx="20116868" cy="12312650"/>
            </a:xfrm>
          </p:grpSpPr>
          <p:sp>
            <p:nvSpPr>
              <p:cNvPr id="31"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Recycle Data </a:t>
                </a:r>
              </a:p>
              <a:p>
                <a:pPr algn="ctr">
                  <a:defRPr/>
                </a:pPr>
                <a:endParaRPr lang="en-US" sz="2800" b="1" dirty="0">
                  <a:solidFill>
                    <a:srgbClr val="F8F8F8"/>
                  </a:solidFill>
                </a:endParaRPr>
              </a:p>
            </p:txBody>
          </p:sp>
          <p:sp>
            <p:nvSpPr>
              <p:cNvPr id="32" name="Rechthoek 31"/>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30" name="Rechthoek 29"/>
            <p:cNvSpPr/>
            <p:nvPr/>
          </p:nvSpPr>
          <p:spPr>
            <a:xfrm>
              <a:off x="10158412" y="2625725"/>
              <a:ext cx="10712450" cy="1357294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cap="small" dirty="0" smtClean="0"/>
                <a:t>Recycle the Data: In Place and Report Errant Data </a:t>
              </a:r>
              <a:endParaRPr lang="nl-BE" b="1" cap="small" dirty="0" smtClean="0"/>
            </a:p>
            <a:p>
              <a:r>
                <a:rPr lang="en-US" dirty="0" smtClean="0"/>
                <a:t>Applicable expectations: ETL</a:t>
              </a:r>
              <a:endParaRPr lang="nl-BE" dirty="0" smtClean="0"/>
            </a:p>
            <a:p>
              <a:pPr marL="457200" indent="-457200">
                <a:buFont typeface="Arial" pitchFamily="34" charset="0"/>
                <a:buChar char="•"/>
              </a:pPr>
              <a:endParaRPr lang="en-US" dirty="0" smtClean="0"/>
            </a:p>
            <a:p>
              <a:pPr marL="457200" indent="-457200">
                <a:buFont typeface="Arial" pitchFamily="34" charset="0"/>
                <a:buChar char="•"/>
              </a:pPr>
              <a:r>
                <a:rPr lang="en-US" dirty="0" smtClean="0"/>
                <a:t>When management from the business area is committed to remediation of errant data in a data warehouse, this method facilitates that remediation . A data element that is subject to remediation can be recorded into two fields </a:t>
              </a:r>
            </a:p>
            <a:p>
              <a:pPr marL="914400" lvl="1" indent="-457200">
                <a:buFont typeface="Arial" pitchFamily="34" charset="0"/>
                <a:buChar char="•"/>
              </a:pPr>
              <a:r>
                <a:rPr lang="en-US" dirty="0" smtClean="0"/>
                <a:t>The first field is the original errant data value. </a:t>
              </a:r>
            </a:p>
            <a:p>
              <a:pPr marL="914400" lvl="1" indent="-457200">
                <a:buFont typeface="Arial" pitchFamily="34" charset="0"/>
                <a:buChar char="•"/>
              </a:pPr>
              <a:r>
                <a:rPr lang="en-US" dirty="0" smtClean="0"/>
                <a:t>The second field is the defaulted data value. </a:t>
              </a:r>
              <a:endParaRPr lang="nl-BE" dirty="0" smtClean="0"/>
            </a:p>
            <a:p>
              <a:pPr marL="457200" indent="-457200">
                <a:buFont typeface="Arial" pitchFamily="34" charset="0"/>
                <a:buChar char="•"/>
              </a:pPr>
              <a:r>
                <a:rPr lang="en-US" dirty="0" smtClean="0"/>
                <a:t>This strategy requires communication between the data warehouse team and the Data Stewards. </a:t>
              </a:r>
            </a:p>
            <a:p>
              <a:pPr marL="457200" indent="-457200">
                <a:buFont typeface="Arial" pitchFamily="34" charset="0"/>
                <a:buChar char="•"/>
              </a:pPr>
              <a:endParaRPr lang="en-US" dirty="0" smtClean="0"/>
            </a:p>
            <a:p>
              <a:r>
                <a:rPr lang="en-US" b="1" cap="small" dirty="0" smtClean="0"/>
                <a:t>Recycle Wheel and Report Errant Data </a:t>
              </a:r>
              <a:endParaRPr lang="nl-BE" b="1" cap="small" dirty="0" smtClean="0"/>
            </a:p>
            <a:p>
              <a:r>
                <a:rPr lang="en-US" dirty="0" smtClean="0"/>
                <a:t>Applicable expectations: ETL</a:t>
              </a:r>
              <a:endParaRPr lang="nl-BE" dirty="0" smtClean="0"/>
            </a:p>
            <a:p>
              <a:pPr marL="0" lvl="3"/>
              <a:endParaRPr lang="en-US" dirty="0" smtClean="0"/>
            </a:p>
            <a:p>
              <a:pPr marL="0" lvl="3"/>
              <a:r>
                <a:rPr lang="en-US" dirty="0" smtClean="0"/>
                <a:t>A data element that is subject to remediation can be held in abeyance, away from the data warehouse, in a separate table. This separate table is often called a Recycle Wheel. </a:t>
              </a:r>
            </a:p>
            <a:p>
              <a:pPr marL="457200" lvl="3" indent="-457200">
                <a:buFont typeface="Arial" pitchFamily="34" charset="0"/>
                <a:buChar char="•"/>
              </a:pPr>
              <a:r>
                <a:rPr lang="en-US" dirty="0" smtClean="0"/>
                <a:t>When a correct data value becomes available, that correct data value will overwrite the errant data field in the Recycle Wheel. </a:t>
              </a:r>
            </a:p>
            <a:p>
              <a:pPr marL="457200" lvl="3" indent="-457200">
                <a:buFont typeface="Arial" pitchFamily="34" charset="0"/>
                <a:buChar char="•"/>
              </a:pPr>
              <a:r>
                <a:rPr lang="en-US" dirty="0" smtClean="0"/>
                <a:t>Then, the corrected record or row of data in the Recycle Wheel is forwarded to the ETL application to be included in the next iteration of data going to the data warehouse. </a:t>
              </a:r>
            </a:p>
            <a:p>
              <a:pPr marL="457200" lvl="3" indent="-457200">
                <a:buFont typeface="Arial" pitchFamily="34" charset="0"/>
                <a:buChar char="•"/>
              </a:pPr>
              <a:r>
                <a:rPr lang="en-US" dirty="0" smtClean="0"/>
                <a:t>This strategy requires communication between the data warehouse team and the Data Stewards. </a:t>
              </a:r>
            </a:p>
            <a:p>
              <a:pPr marL="457200" lvl="3" indent="-457200">
                <a:buFont typeface="Arial" pitchFamily="34" charset="0"/>
                <a:buChar char="•"/>
              </a:pPr>
              <a:r>
                <a:rPr lang="en-US" dirty="0" smtClean="0"/>
                <a:t>The cost of a Recycle Wheel is the storage and maintenance cost of the table that functions as a Recycle Wheel. </a:t>
              </a:r>
            </a:p>
            <a:p>
              <a:pPr marL="457200" lvl="3" indent="-457200">
                <a:buFont typeface="Arial" pitchFamily="34" charset="0"/>
                <a:buChar char="•"/>
              </a:pPr>
              <a:r>
                <a:rPr lang="en-US" dirty="0" smtClean="0"/>
                <a:t>The benefit of a Recycle Wheel is the fact that data is allowed into a data warehouse only when that data is correct. </a:t>
              </a:r>
            </a:p>
            <a:p>
              <a:pPr marL="457200" lvl="3" indent="-457200">
                <a:buFont typeface="Arial" pitchFamily="34" charset="0"/>
                <a:buChar char="•"/>
              </a:pPr>
              <a:r>
                <a:rPr lang="en-US" dirty="0" smtClean="0"/>
                <a:t>The disadvantage of a Recycle Wheel is that management and, therefore, members of the business area quickly lose the commitment necessary to correct the data in the Recycle Wheel on a daily basis. </a:t>
              </a:r>
              <a:endParaRPr lang="nl-BE" dirty="0" smtClean="0"/>
            </a:p>
            <a:p>
              <a:pPr marL="457200" indent="-457200">
                <a:buFont typeface="Arial" pitchFamily="34" charset="0"/>
                <a:buChar char="•"/>
              </a:pPr>
              <a:endParaRPr lang="nl-BE" dirty="0" smtClean="0"/>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1" name="Groep 81"/>
          <p:cNvGrpSpPr/>
          <p:nvPr/>
        </p:nvGrpSpPr>
        <p:grpSpPr>
          <a:xfrm>
            <a:off x="983630" y="2447925"/>
            <a:ext cx="20109482" cy="12268200"/>
            <a:chOff x="983630" y="2447925"/>
            <a:chExt cx="20109482" cy="12268200"/>
          </a:xfrm>
        </p:grpSpPr>
        <p:grpSp>
          <p:nvGrpSpPr>
            <p:cNvPr id="22" name="Groep 36"/>
            <p:cNvGrpSpPr/>
            <p:nvPr/>
          </p:nvGrpSpPr>
          <p:grpSpPr>
            <a:xfrm>
              <a:off x="983630" y="2447925"/>
              <a:ext cx="20109482" cy="12268200"/>
              <a:chOff x="1002529" y="2447925"/>
              <a:chExt cx="20046133" cy="12268200"/>
            </a:xfrm>
          </p:grpSpPr>
          <p:sp>
            <p:nvSpPr>
              <p:cNvPr id="85" name="AutoShape 19"/>
              <p:cNvSpPr>
                <a:spLocks noChangeArrowheads="1"/>
              </p:cNvSpPr>
              <p:nvPr/>
            </p:nvSpPr>
            <p:spPr bwMode="gray">
              <a:xfrm>
                <a:off x="1002529"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Repository</a:t>
                </a:r>
                <a:r>
                  <a:rPr lang="nl-BE" sz="3600" b="1" cap="small" dirty="0" smtClean="0"/>
                  <a:t> and </a:t>
                </a:r>
                <a:r>
                  <a:rPr lang="nl-BE" sz="3600" b="1" cap="small" smtClean="0"/>
                  <a:t>Reporting</a:t>
                </a:r>
                <a:endParaRPr lang="nl-BE" sz="3600" b="1" cap="small" dirty="0"/>
              </a:p>
            </p:txBody>
          </p:sp>
          <p:sp>
            <p:nvSpPr>
              <p:cNvPr id="86" name="Rechthoek 85"/>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84" name="Rectangle 99"/>
            <p:cNvSpPr>
              <a:spLocks noChangeArrowheads="1"/>
            </p:cNvSpPr>
            <p:nvPr/>
          </p:nvSpPr>
          <p:spPr bwMode="auto">
            <a:xfrm>
              <a:off x="10069512" y="2714625"/>
              <a:ext cx="10801350" cy="8440712"/>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dirty="0" smtClean="0"/>
                <a:t>Data Quality Results and Data Quality Reporting implicitly refer to a Data Quality Repository. </a:t>
              </a:r>
            </a:p>
            <a:p>
              <a:pPr marL="457200" indent="-457200">
                <a:buFont typeface="+mj-lt"/>
                <a:buAutoNum type="arabicPeriod"/>
              </a:pPr>
              <a:r>
                <a:rPr lang="en-US" dirty="0" smtClean="0"/>
                <a:t>A Data Quality Repository is a set of Fact tables, each documenting individual instances of data in the data warehouse that did not meet the expectations of a Data Quality measurement. </a:t>
              </a:r>
            </a:p>
            <a:p>
              <a:pPr marL="457200" indent="-457200">
                <a:buFont typeface="+mj-lt"/>
                <a:buAutoNum type="arabicPeriod"/>
              </a:pPr>
              <a:r>
                <a:rPr lang="en-US" dirty="0" smtClean="0"/>
                <a:t>Retention of Data Quality Fact rows requires two levels of planning.</a:t>
              </a:r>
            </a:p>
            <a:p>
              <a:pPr marL="914400" lvl="1" indent="-457200">
                <a:buFont typeface="+mj-lt"/>
                <a:buAutoNum type="arabicPeriod"/>
              </a:pPr>
              <a:r>
                <a:rPr lang="en-US" dirty="0" smtClean="0"/>
                <a:t> The first level of retention planning is true of all data in a data warehouse </a:t>
              </a:r>
            </a:p>
            <a:p>
              <a:pPr marL="1371600" lvl="2" indent="-457200">
                <a:buFont typeface="Arial" pitchFamily="34" charset="0"/>
                <a:buChar char="•"/>
              </a:pPr>
              <a:r>
                <a:rPr lang="en-US" dirty="0" smtClean="0"/>
                <a:t> How long should rows be retained? </a:t>
              </a:r>
            </a:p>
            <a:p>
              <a:pPr marL="1371600" lvl="2" indent="-457200">
                <a:buFont typeface="Arial" pitchFamily="34" charset="0"/>
                <a:buChar char="•"/>
              </a:pPr>
              <a:r>
                <a:rPr lang="en-US" dirty="0" smtClean="0"/>
                <a:t>How much data is required to identify and report individual processes that are out of control? </a:t>
              </a:r>
            </a:p>
            <a:p>
              <a:pPr marL="914400" lvl="1" indent="-457200">
                <a:buFont typeface="+mj-lt"/>
                <a:buAutoNum type="arabicPeriod"/>
              </a:pPr>
              <a:r>
                <a:rPr lang="en-US" dirty="0" smtClean="0"/>
                <a:t>The second level of retention planning is specific to a Data Quality Repository  </a:t>
              </a:r>
            </a:p>
            <a:p>
              <a:pPr marL="1371600" lvl="2" indent="-457200">
                <a:buFont typeface="Arial" pitchFamily="34" charset="0"/>
                <a:buChar char="•"/>
              </a:pPr>
              <a:r>
                <a:rPr lang="en-US" dirty="0" smtClean="0"/>
                <a:t>How many individual rows of data are required to cause someone to notice a Data Quality incident has occurred? </a:t>
              </a:r>
            </a:p>
            <a:p>
              <a:pPr marL="1371600" lvl="2" indent="-457200">
                <a:buFont typeface="Arial" pitchFamily="34" charset="0"/>
                <a:buChar char="•"/>
              </a:pPr>
              <a:endParaRPr lang="en-US" dirty="0" smtClean="0"/>
            </a:p>
            <a:p>
              <a:r>
                <a:rPr lang="en-US" dirty="0" smtClean="0"/>
                <a:t>Data Quality Reporting occurs by leveraging the BI Reporting infrastructures already present in a data warehouse, driven by a Data Quality Fact table. </a:t>
              </a:r>
              <a:endParaRPr lang="nl-BE" dirty="0" smtClean="0"/>
            </a:p>
            <a:p>
              <a:pPr marL="1371600" lvl="2" indent="-457200">
                <a:buFont typeface="Arial" pitchFamily="34" charset="0"/>
                <a:buChar char="•"/>
              </a:pPr>
              <a:endParaRPr lang="nl-BE" dirty="0" smtClean="0"/>
            </a:p>
            <a:p>
              <a:endParaRPr lang="nl-BE" sz="2800" dirty="0" smtClean="0"/>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4" name="Groep 39"/>
          <p:cNvGrpSpPr/>
          <p:nvPr/>
        </p:nvGrpSpPr>
        <p:grpSpPr>
          <a:xfrm>
            <a:off x="957262" y="2403475"/>
            <a:ext cx="20135850" cy="12357100"/>
            <a:chOff x="957262" y="2403475"/>
            <a:chExt cx="20135850" cy="12357100"/>
          </a:xfrm>
        </p:grpSpPr>
        <p:grpSp>
          <p:nvGrpSpPr>
            <p:cNvPr id="28" name="Groep 41"/>
            <p:cNvGrpSpPr/>
            <p:nvPr/>
          </p:nvGrpSpPr>
          <p:grpSpPr>
            <a:xfrm>
              <a:off x="957262" y="2403475"/>
              <a:ext cx="20135850" cy="12357100"/>
              <a:chOff x="957262" y="2403475"/>
              <a:chExt cx="20135850" cy="12357100"/>
            </a:xfrm>
          </p:grpSpPr>
          <p:grpSp>
            <p:nvGrpSpPr>
              <p:cNvPr id="29" name="Groep 56"/>
              <p:cNvGrpSpPr/>
              <p:nvPr/>
            </p:nvGrpSpPr>
            <p:grpSpPr>
              <a:xfrm>
                <a:off x="957262" y="2403475"/>
                <a:ext cx="20135850" cy="12357100"/>
                <a:chOff x="957262" y="2403475"/>
                <a:chExt cx="20135850" cy="12357100"/>
              </a:xfrm>
            </p:grpSpPr>
            <p:sp>
              <p:nvSpPr>
                <p:cNvPr id="45" name="AutoShape 19"/>
                <p:cNvSpPr>
                  <a:spLocks noChangeArrowheads="1"/>
                </p:cNvSpPr>
                <p:nvPr/>
              </p:nvSpPr>
              <p:spPr bwMode="gray">
                <a:xfrm>
                  <a:off x="957262" y="1022667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Follow</a:t>
                  </a:r>
                  <a:r>
                    <a:rPr lang="nl-BE" sz="3600" b="1" cap="small" dirty="0" smtClean="0"/>
                    <a:t> </a:t>
                  </a:r>
                  <a:r>
                    <a:rPr lang="nl-BE" sz="3600" b="1" cap="small" dirty="0" err="1" smtClean="0"/>
                    <a:t>Trough</a:t>
                  </a:r>
                  <a:r>
                    <a:rPr lang="nl-BE" sz="3600" b="1" cap="small" dirty="0" smtClean="0"/>
                    <a:t> </a:t>
                  </a:r>
                  <a:r>
                    <a:rPr lang="nl-BE" sz="3600" b="1" cap="small" dirty="0" err="1" smtClean="0"/>
                    <a:t>Source</a:t>
                  </a:r>
                  <a:endParaRPr lang="nl-BE" sz="3600" b="1" cap="small" dirty="0" smtClean="0"/>
                </a:p>
                <a:p>
                  <a:pPr algn="ctr">
                    <a:defRPr/>
                  </a:pPr>
                  <a:endParaRPr lang="en-US" sz="2800" b="1" dirty="0">
                    <a:solidFill>
                      <a:srgbClr val="F8F8F8"/>
                    </a:solidFill>
                  </a:endParaRPr>
                </a:p>
              </p:txBody>
            </p:sp>
            <p:sp>
              <p:nvSpPr>
                <p:cNvPr id="46" name="Rechthoek 45"/>
                <p:cNvSpPr/>
                <p:nvPr/>
              </p:nvSpPr>
              <p:spPr bwMode="auto">
                <a:xfrm>
                  <a:off x="9891712" y="2403475"/>
                  <a:ext cx="11201400" cy="123571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44" name="Rectangle 140"/>
              <p:cNvSpPr>
                <a:spLocks noChangeArrowheads="1"/>
              </p:cNvSpPr>
              <p:nvPr/>
            </p:nvSpPr>
            <p:spPr bwMode="auto">
              <a:xfrm>
                <a:off x="10113962" y="2403476"/>
                <a:ext cx="107124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
          <p:nvSpPr>
            <p:cNvPr id="42" name="Rectangle 20"/>
            <p:cNvSpPr>
              <a:spLocks noChangeArrowheads="1"/>
            </p:cNvSpPr>
            <p:nvPr/>
          </p:nvSpPr>
          <p:spPr bwMode="auto">
            <a:xfrm>
              <a:off x="10202862" y="2759075"/>
              <a:ext cx="10267950" cy="10433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cap="small" dirty="0" smtClean="0"/>
                <a:t>Follow Through </a:t>
              </a:r>
              <a:endParaRPr lang="nl-BE" b="1" cap="small" dirty="0" smtClean="0"/>
            </a:p>
            <a:p>
              <a:r>
                <a:rPr lang="en-US" dirty="0" smtClean="0"/>
                <a:t>From the perspective of a data warehouse, there are two groups of processes that are measured: Source System and Data Warehouse processes.  </a:t>
              </a:r>
            </a:p>
            <a:p>
              <a:endParaRPr lang="nl-BE" dirty="0" smtClean="0"/>
            </a:p>
            <a:p>
              <a:r>
                <a:rPr lang="en-US" dirty="0" smtClean="0"/>
                <a:t>The Data Quality measurements that measure the raw data from a source system are process measurements of the source system. </a:t>
              </a:r>
            </a:p>
            <a:p>
              <a:endParaRPr lang="en-US" dirty="0" smtClean="0"/>
            </a:p>
            <a:p>
              <a:pPr marL="457200" indent="-457200">
                <a:buFont typeface="Arial" pitchFamily="34" charset="0"/>
                <a:buChar char="•"/>
              </a:pPr>
              <a:r>
                <a:rPr lang="en-US" dirty="0" smtClean="0"/>
                <a:t>The Subject Matter Experts (SMEs) of the source system will probably not believe or appreciate the measurements and results of their source system</a:t>
              </a:r>
            </a:p>
            <a:p>
              <a:pPr marL="457200" indent="-457200">
                <a:buFont typeface="Arial" pitchFamily="34" charset="0"/>
                <a:buChar char="•"/>
              </a:pPr>
              <a:r>
                <a:rPr lang="en-US" dirty="0" smtClean="0"/>
                <a:t>the data warehouse designer may have misunderstood the data coming from the source system. </a:t>
              </a:r>
            </a:p>
            <a:p>
              <a:pPr marL="457200" indent="-457200">
                <a:buFont typeface="Arial" pitchFamily="34" charset="0"/>
                <a:buChar char="•"/>
              </a:pPr>
              <a:endParaRPr lang="nl-BE" dirty="0" smtClean="0"/>
            </a:p>
            <a:p>
              <a:r>
                <a:rPr lang="en-US" dirty="0" smtClean="0"/>
                <a:t>In another scenario, the source system has been modified. </a:t>
              </a:r>
            </a:p>
            <a:p>
              <a:pPr marL="457200" indent="-457200">
                <a:buFont typeface="Arial" pitchFamily="34" charset="0"/>
                <a:buChar char="•"/>
              </a:pPr>
              <a:r>
                <a:rPr lang="en-US" dirty="0" smtClean="0"/>
                <a:t>In such situations, the data warehouse designer must revise the Source System Analysis. The revision of the Source System Analysis  ripples through the Data Model, ETL, Data Quality, and Metadata designs. </a:t>
              </a:r>
            </a:p>
            <a:p>
              <a:pPr marL="457200" indent="-457200">
                <a:buFont typeface="Arial" pitchFamily="34" charset="0"/>
                <a:buChar char="•"/>
              </a:pPr>
              <a:endParaRPr lang="en-US" dirty="0" smtClean="0"/>
            </a:p>
            <a:p>
              <a:pPr marL="457200" indent="-457200"/>
              <a:r>
                <a:rPr lang="en-US" dirty="0" smtClean="0"/>
                <a:t>In the last scenario, the source system has a bug. </a:t>
              </a:r>
            </a:p>
            <a:p>
              <a:pPr marL="457200" indent="-457200">
                <a:buFont typeface="Arial" pitchFamily="34" charset="0"/>
                <a:buChar char="•"/>
              </a:pPr>
              <a:r>
                <a:rPr lang="en-US" dirty="0" smtClean="0"/>
                <a:t>The SME of the Source System, however, has the task of fixing the source system. </a:t>
              </a:r>
            </a:p>
            <a:p>
              <a:pPr marL="457200" indent="-457200">
                <a:buFont typeface="Arial" pitchFamily="34" charset="0"/>
                <a:buChar char="•"/>
              </a:pPr>
              <a:r>
                <a:rPr lang="en-US" dirty="0" smtClean="0"/>
                <a:t>The challenges of this scenario are: </a:t>
              </a:r>
              <a:endParaRPr lang="nl-BE" dirty="0" smtClean="0"/>
            </a:p>
            <a:p>
              <a:pPr marL="538163" lvl="4">
                <a:buFont typeface="Arial" pitchFamily="34" charset="0"/>
                <a:buChar char="•"/>
              </a:pPr>
              <a:r>
                <a:rPr lang="en-US" dirty="0" smtClean="0"/>
                <a:t> Resist the temptation to ignore Data Quality measurement results from that source system. </a:t>
              </a:r>
            </a:p>
            <a:p>
              <a:pPr marL="538163" lvl="4">
                <a:buFont typeface="Arial" pitchFamily="34" charset="0"/>
                <a:buChar char="•"/>
              </a:pPr>
              <a:r>
                <a:rPr lang="en-US" dirty="0" smtClean="0"/>
                <a:t>Other source system errors can occur and be detected. Those additional Data Quality measurements should not be ignored. </a:t>
              </a: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33" name="Groep 51"/>
          <p:cNvGrpSpPr/>
          <p:nvPr/>
        </p:nvGrpSpPr>
        <p:grpSpPr>
          <a:xfrm>
            <a:off x="957262" y="2447925"/>
            <a:ext cx="20161318" cy="12446000"/>
            <a:chOff x="957262" y="2447925"/>
            <a:chExt cx="20161318" cy="12446000"/>
          </a:xfrm>
        </p:grpSpPr>
        <p:grpSp>
          <p:nvGrpSpPr>
            <p:cNvPr id="34" name="Groep 62"/>
            <p:cNvGrpSpPr/>
            <p:nvPr/>
          </p:nvGrpSpPr>
          <p:grpSpPr>
            <a:xfrm>
              <a:off x="957262" y="2447925"/>
              <a:ext cx="20161318" cy="12446000"/>
              <a:chOff x="931794" y="1336675"/>
              <a:chExt cx="20161318" cy="12446000"/>
            </a:xfrm>
          </p:grpSpPr>
          <p:sp>
            <p:nvSpPr>
              <p:cNvPr id="55" name="AutoShape 19"/>
              <p:cNvSpPr>
                <a:spLocks noChangeArrowheads="1"/>
              </p:cNvSpPr>
              <p:nvPr/>
            </p:nvSpPr>
            <p:spPr bwMode="gray">
              <a:xfrm>
                <a:off x="931794" y="1027112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Follow</a:t>
                </a:r>
                <a:r>
                  <a:rPr lang="nl-BE" sz="3600" b="1" cap="small" dirty="0" smtClean="0"/>
                  <a:t> </a:t>
                </a:r>
                <a:r>
                  <a:rPr lang="nl-BE" sz="3600" b="1" cap="small" dirty="0" err="1" smtClean="0"/>
                  <a:t>Trough</a:t>
                </a:r>
                <a:r>
                  <a:rPr lang="nl-BE" sz="3600" b="1" cap="small" dirty="0" smtClean="0"/>
                  <a:t> DW</a:t>
                </a:r>
              </a:p>
              <a:p>
                <a:pPr algn="ctr">
                  <a:defRPr/>
                </a:pPr>
                <a:endParaRPr lang="en-US" sz="2800" b="1" dirty="0">
                  <a:solidFill>
                    <a:srgbClr val="F8F8F8"/>
                  </a:solidFill>
                </a:endParaRPr>
              </a:p>
            </p:txBody>
          </p:sp>
          <p:sp>
            <p:nvSpPr>
              <p:cNvPr id="56" name="Rechthoek 55"/>
              <p:cNvSpPr/>
              <p:nvPr/>
            </p:nvSpPr>
            <p:spPr bwMode="auto">
              <a:xfrm>
                <a:off x="9891712" y="1336675"/>
                <a:ext cx="11201400" cy="124460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54" name="Rectangle 143"/>
            <p:cNvSpPr>
              <a:spLocks noChangeArrowheads="1"/>
            </p:cNvSpPr>
            <p:nvPr/>
          </p:nvSpPr>
          <p:spPr bwMode="auto">
            <a:xfrm>
              <a:off x="10025062" y="2759075"/>
              <a:ext cx="10890250" cy="8302236"/>
            </a:xfrm>
            <a:prstGeom prst="rect">
              <a:avLst/>
            </a:prstGeom>
            <a:noFill/>
            <a:ln w="9525">
              <a:noFill/>
              <a:miter lim="800000"/>
              <a:headEnd/>
              <a:tailEnd/>
            </a:ln>
            <a:effectLst/>
          </p:spPr>
          <p:txBody>
            <a:bodyPr vert="horz" wrap="square" lIns="817305" tIns="76176" rIns="91440" bIns="38088"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second group of processes that are measured are the processes internal to the data warehouse. </a:t>
              </a: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processes are much easier for the data warehouse designer to triage and fix.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All the processes are known and controlled by the data warehouse team. </a:t>
              </a:r>
            </a:p>
            <a:p>
              <a:pPr marL="457200" indent="-45720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Any flaws in data warehouse processes will be perceived (or at least accused) by source system SMEs to be the complete and total source of all data imperfections. </a:t>
              </a:r>
            </a:p>
            <a:p>
              <a:pPr marL="457200" indent="-457200">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after fixing the data warehouse processes, the source system is still creating data with flaws, the data warehouse designer can negotiate them with the source system SME.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1312862" y="717470"/>
            <a:ext cx="19001582" cy="2043912"/>
          </a:xfrm>
        </p:spPr>
        <p:txBody>
          <a:bodyPr/>
          <a:lstStyle/>
          <a:p>
            <a:pPr>
              <a:defRPr/>
            </a:pPr>
            <a:r>
              <a:rPr lang="en-US" sz="7200" dirty="0" smtClean="0">
                <a:solidFill>
                  <a:schemeClr val="accent1"/>
                </a:solidFill>
              </a:rPr>
              <a:t>Metadata</a:t>
            </a:r>
          </a:p>
        </p:txBody>
      </p:sp>
      <p:sp>
        <p:nvSpPr>
          <p:cNvPr id="16" name="Rechthoek 15"/>
          <p:cNvSpPr/>
          <p:nvPr/>
        </p:nvSpPr>
        <p:spPr bwMode="auto">
          <a:xfrm>
            <a:off x="1357312" y="2492375"/>
            <a:ext cx="19335750" cy="1084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We all use Metadata daily . We may not be aware of it. But, we do use Metadata throughout the day. For example: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timestamps on e-mail tell us when an e-mail was sent, received, and read.</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“Flammable” signs on the side of a truck tell us to be careful, and why.</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To  understand  Metadata,  let’s  look  at  an example  of  the  need  for Metadata.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lvl="2"/>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sales manager of a retail franchise, was alarmed when he ran the daily sales report from the data warehouse.</a:t>
            </a:r>
          </a:p>
          <a:p>
            <a:pPr marL="0" lvl="2"/>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sales report showed a definite downward trend in sales in franchise outlets in the region. </a:t>
            </a: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If the data warehouse had a metadata solution, he would have known that three of the franchise outlets in the region were not able to send their sales data to the warehouse. </a:t>
            </a: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Once these three stores were able to send their sales data. Had the data warehouse included a metadata solution, the sales manager would have been aware of the absence and arrival of the missing sales data.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about data. That’s the textbook definition of Metadata. But, that doesn’t really connote the ability to know what is and is not happening in a data warehouse, and when.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lgn="just" eaLnBrk="1" hangingPunct="1"/>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7200" dirty="0" smtClean="0">
                <a:solidFill>
                  <a:schemeClr val="accent1"/>
                </a:solidFill>
              </a:rPr>
              <a:t>Metadata</a:t>
            </a:r>
            <a:endParaRPr lang="nl-BE" sz="7200" dirty="0"/>
          </a:p>
        </p:txBody>
      </p:sp>
      <p:grpSp>
        <p:nvGrpSpPr>
          <p:cNvPr id="3" name="Groep 26"/>
          <p:cNvGrpSpPr/>
          <p:nvPr/>
        </p:nvGrpSpPr>
        <p:grpSpPr>
          <a:xfrm>
            <a:off x="1190558" y="3059081"/>
            <a:ext cx="7729289" cy="10072758"/>
            <a:chOff x="1190558" y="3059081"/>
            <a:chExt cx="7729289" cy="10072758"/>
          </a:xfrm>
        </p:grpSpPr>
        <p:sp>
          <p:nvSpPr>
            <p:cNvPr id="4"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6"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Metadata</a:t>
              </a:r>
              <a:endParaRPr lang="nl-BE" b="1" cap="small" dirty="0">
                <a:effectLst>
                  <a:outerShdw blurRad="38100" dist="38100" dir="2700000" algn="tl">
                    <a:srgbClr val="000000">
                      <a:alpha val="43137"/>
                    </a:srgbClr>
                  </a:outerShdw>
                </a:effectLst>
              </a:endParaRPr>
            </a:p>
          </p:txBody>
        </p:sp>
      </p:grpSp>
      <p:grpSp>
        <p:nvGrpSpPr>
          <p:cNvPr id="7" name="Groep 6"/>
          <p:cNvGrpSpPr/>
          <p:nvPr/>
        </p:nvGrpSpPr>
        <p:grpSpPr>
          <a:xfrm>
            <a:off x="976244" y="2492375"/>
            <a:ext cx="20161318" cy="12223750"/>
            <a:chOff x="976244" y="2492375"/>
            <a:chExt cx="20161318" cy="12223750"/>
          </a:xfrm>
        </p:grpSpPr>
        <p:sp>
          <p:nvSpPr>
            <p:cNvPr id="8"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Static Metadata</a:t>
              </a:r>
              <a:endParaRPr lang="en-US" sz="3600" b="1" dirty="0">
                <a:solidFill>
                  <a:srgbClr val="F8F8F8"/>
                </a:solidFill>
              </a:endParaRPr>
            </a:p>
          </p:txBody>
        </p:sp>
        <p:sp>
          <p:nvSpPr>
            <p:cNvPr id="9" name="Rechthoek 8"/>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0" name="Rechthoek 9"/>
            <p:cNvSpPr/>
            <p:nvPr/>
          </p:nvSpPr>
          <p:spPr>
            <a:xfrm>
              <a:off x="10291762" y="2625726"/>
              <a:ext cx="10712450" cy="10433625"/>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Static Metadata is information that does not change.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Static Metadata provides the information about a data element that does not change. </a:t>
              </a: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When a data element changes state (e.g., reviewed to approved to closed), the Static Metadata is specific to each state of a data element.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 Static Metadata is more than a description of a column in a table or the table itself.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audience of Static Metadata is the business side of the enterprise. Static Metadata provides the business meaning of a data element.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information captured in Static Metadata should provide enough information about the business meaning and origin of a data element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Metadata solution frames its information in the language and context of the business, to equip members of the business to use the data from a data warehouse. </a:t>
              </a:r>
            </a:p>
            <a:p>
              <a:pPr marL="514350"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Static Metadata equips data warehouse customers with the information necessary to select and use the data from a data warehouse that satisfies the business’ data needs.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1" name="Groep 10"/>
          <p:cNvGrpSpPr/>
          <p:nvPr/>
        </p:nvGrpSpPr>
        <p:grpSpPr>
          <a:xfrm>
            <a:off x="976244" y="2492375"/>
            <a:ext cx="20116868" cy="12223750"/>
            <a:chOff x="976244" y="2492375"/>
            <a:chExt cx="20116868" cy="12223750"/>
          </a:xfrm>
        </p:grpSpPr>
        <p:grpSp>
          <p:nvGrpSpPr>
            <p:cNvPr id="12" name="Groep 12"/>
            <p:cNvGrpSpPr/>
            <p:nvPr/>
          </p:nvGrpSpPr>
          <p:grpSpPr>
            <a:xfrm>
              <a:off x="976244" y="2492375"/>
              <a:ext cx="20116868" cy="12223750"/>
              <a:chOff x="976244" y="2492375"/>
              <a:chExt cx="20116868" cy="12223750"/>
            </a:xfrm>
          </p:grpSpPr>
          <p:sp>
            <p:nvSpPr>
              <p:cNvPr id="14"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Dynamic Metadata</a:t>
                </a:r>
                <a:endParaRPr lang="nl-BE" sz="3600" b="1" cap="small" dirty="0"/>
              </a:p>
            </p:txBody>
          </p:sp>
          <p:sp>
            <p:nvSpPr>
              <p:cNvPr id="15" name="Rechthoek 14"/>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3" name="Rectangle 97"/>
            <p:cNvSpPr>
              <a:spLocks noChangeArrowheads="1"/>
            </p:cNvSpPr>
            <p:nvPr/>
          </p:nvSpPr>
          <p:spPr bwMode="auto">
            <a:xfrm>
              <a:off x="10247312" y="2714625"/>
              <a:ext cx="10712450" cy="119109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Dynamic Metadata describes each individual instance of a data.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common form of Dynamic Metadata is a Load Timestamp field on each row of a table, which tells the moment, down to a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subsecond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when each row was inserted into a table.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You can isolate data between 2 Load Timestamp fields</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a time-variant data warehouse, Dynamic Metadata is extremely helpful. As entities change state, Dynamic Metadata includes: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moment the ETL application extracted the change of state from the source system.</a:t>
              </a:r>
            </a:p>
            <a:p>
              <a:pPr lvl="2">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moment the ETL application loaded the change of state into the data warehouse.</a:t>
              </a: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lvl="2">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job number, start time, end time, and duration of the ETL job that extracted the change of state data.</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dynamic part of a data warehouse is the ETL application because the ETL application creates and performs all the updates to a data warehouse. ETL applications, therefore, have the responsibility of gathering Dynamic Metadata and loading it into a Metadata Repository.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ETL application will generate some Dynamic Metadata, probably the number of records inbound, rejected, and outbound, and others.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Large data warehouse Relational Database Management System  (RDBMS) platforms include system tables and log files that provide additional Dynamic Metadata. These system tables and log files are sources of Dynamic Metadata.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 there is no single source of Dynamic Metadata. The sources of Dynamic Metadata will change for every Source, ETL, and Target configuration. ETL application design should include functions necessary to retrieve Dynamic Metadata from available sources of Dynamic Metadata.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6" name="Groep 15"/>
          <p:cNvGrpSpPr/>
          <p:nvPr/>
        </p:nvGrpSpPr>
        <p:grpSpPr>
          <a:xfrm>
            <a:off x="976244" y="2447925"/>
            <a:ext cx="20116868" cy="12871868"/>
            <a:chOff x="976244" y="2447925"/>
            <a:chExt cx="20116868" cy="12871868"/>
          </a:xfrm>
        </p:grpSpPr>
        <p:grpSp>
          <p:nvGrpSpPr>
            <p:cNvPr id="17" name="Groep 30"/>
            <p:cNvGrpSpPr/>
            <p:nvPr/>
          </p:nvGrpSpPr>
          <p:grpSpPr>
            <a:xfrm>
              <a:off x="976244" y="2447925"/>
              <a:ext cx="20116868" cy="12268200"/>
              <a:chOff x="976244" y="2447925"/>
              <a:chExt cx="20116868" cy="12268200"/>
            </a:xfrm>
          </p:grpSpPr>
          <p:grpSp>
            <p:nvGrpSpPr>
              <p:cNvPr id="19" name="Groep 77"/>
              <p:cNvGrpSpPr/>
              <p:nvPr/>
            </p:nvGrpSpPr>
            <p:grpSpPr>
              <a:xfrm>
                <a:off x="976244" y="2447925"/>
                <a:ext cx="20116868" cy="12268200"/>
                <a:chOff x="976244" y="2447925"/>
                <a:chExt cx="20116868" cy="12268200"/>
              </a:xfrm>
            </p:grpSpPr>
            <p:sp>
              <p:nvSpPr>
                <p:cNvPr id="21"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smtClean="0"/>
                    <a:t>Repository</a:t>
                  </a:r>
                </a:p>
                <a:p>
                  <a:pPr algn="ctr">
                    <a:defRPr/>
                  </a:pPr>
                  <a:endParaRPr lang="en-US" sz="2800" b="1" dirty="0">
                    <a:solidFill>
                      <a:srgbClr val="F8F8F8"/>
                    </a:solidFill>
                  </a:endParaRPr>
                </a:p>
              </p:txBody>
            </p:sp>
            <p:sp>
              <p:nvSpPr>
                <p:cNvPr id="22" name="Rechthoek 21"/>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0" name="Rechthoek 19"/>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18" name="Rechthoek 17"/>
            <p:cNvSpPr/>
            <p:nvPr/>
          </p:nvSpPr>
          <p:spPr>
            <a:xfrm>
              <a:off x="10247313" y="2670176"/>
              <a:ext cx="10668000" cy="12649617"/>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Static Metadata is a Dimension and Dynamic Metadata is a Fact of a Metadata Warehouse. </a:t>
              </a: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Metadata Warehouse is a data warehouse that records the entities and events of a data warehouse, while the data warehouse records the entities and events of the enterprise.  </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Metadata Warehouse usually goes by the name Metadata Repository.</a:t>
              </a:r>
              <a:r>
                <a:rPr lang="en-US" b="1" baseline="300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Metadata Repository should include data elements, such as these listed here. </a:t>
              </a: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Job number: The number assigned to a job by the application</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Start date and time: The date and time at which the application environment began running the ETL application.</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End date and time: The date and time at which the application environment finished running the ETL application.</a:t>
              </a:r>
            </a:p>
            <a:p>
              <a:pPr marL="457200" lvl="0" indent="-457200">
                <a:buFont typeface="Arial" pitchFamily="34" charset="0"/>
                <a:buChar char="•"/>
              </a:pP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Batch_ID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 A sequential identification number assigned to a group of data by the ETL application.</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extracted: The number of records retrieved from the source system by the Extract application.</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transform inbound: The number of rows or records passed from the Extract application to the Transform application. </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transform outbound: The number of records that are allowed to leave the Transform application as load-ready data. </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transform rejected: The number of records that are not allowed to leave the Transform application as load-ready data. </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loaded: The number of rows that were loaded by the Load application. </a:t>
              </a:r>
            </a:p>
            <a:p>
              <a:pPr marL="457200" lvl="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Rows/Records load rejected: The number of rows that were rejected by the RDBMS during the Load application.</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3" name="Groep 22"/>
          <p:cNvGrpSpPr/>
          <p:nvPr/>
        </p:nvGrpSpPr>
        <p:grpSpPr>
          <a:xfrm>
            <a:off x="976244" y="2447925"/>
            <a:ext cx="20116868" cy="12312650"/>
            <a:chOff x="976244" y="2447925"/>
            <a:chExt cx="20116868" cy="12312650"/>
          </a:xfrm>
        </p:grpSpPr>
        <p:grpSp>
          <p:nvGrpSpPr>
            <p:cNvPr id="24" name="Groep 32"/>
            <p:cNvGrpSpPr/>
            <p:nvPr/>
          </p:nvGrpSpPr>
          <p:grpSpPr>
            <a:xfrm>
              <a:off x="976244" y="2447925"/>
              <a:ext cx="20116868" cy="12312650"/>
              <a:chOff x="976244" y="2447925"/>
              <a:chExt cx="20116868" cy="12312650"/>
            </a:xfrm>
          </p:grpSpPr>
          <p:sp>
            <p:nvSpPr>
              <p:cNvPr id="26"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smtClean="0"/>
                  <a:t>Central </a:t>
                </a:r>
                <a:r>
                  <a:rPr lang="nl-BE" sz="3600" b="1" cap="small" dirty="0" err="1" smtClean="0"/>
                  <a:t>Repository</a:t>
                </a:r>
                <a:endParaRPr lang="nl-BE" sz="3600" b="1" cap="small" dirty="0" smtClean="0"/>
              </a:p>
              <a:p>
                <a:pPr algn="ctr">
                  <a:defRPr/>
                </a:pPr>
                <a:endParaRPr lang="en-US" sz="2800" b="1" dirty="0">
                  <a:solidFill>
                    <a:srgbClr val="F8F8F8"/>
                  </a:solidFill>
                </a:endParaRPr>
              </a:p>
            </p:txBody>
          </p:sp>
          <p:sp>
            <p:nvSpPr>
              <p:cNvPr id="27" name="Rechthoek 26"/>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25" name="Rechthoek 24"/>
            <p:cNvSpPr/>
            <p:nvPr/>
          </p:nvSpPr>
          <p:spPr>
            <a:xfrm>
              <a:off x="10425112" y="3025775"/>
              <a:ext cx="10134600" cy="1129540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centralized Metadata Repository can be designed as a Dimensional Data Model. </a:t>
              </a: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Static Metadata are the Dimensions.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Dynamic Metadata are the Facts, the events that update the data warehouse.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Dimensions in a Dimensional Metadata Repository are</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Tables: Source System table, Data Warehouse tables, Stage tables, and Lookup tables.</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Columns: The vertical fields in each of the tables.</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ETL  Update  Processes:  Each  individual  process  that  updates  a  data warehouse.</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 Processes: Each individual process that reads a data warehouse.</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Facts in a Dimensional Metadata Repository are the:</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Inserts: The instance of an event that inserts data</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Updates: The instance of an event that updates data</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Deletes: The instance of an event that deletes data</a:t>
              </a:r>
            </a:p>
            <a:p>
              <a:pPr marL="971550" lvl="1" indent="-51435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BI Reports: The instance of a BI Report execution.</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Central Metadata Repository uses a surrogate key (e.g.,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Batch_ID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to identify a group of rows.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8" name="Groep 32"/>
          <p:cNvGrpSpPr/>
          <p:nvPr/>
        </p:nvGrpSpPr>
        <p:grpSpPr>
          <a:xfrm>
            <a:off x="957262" y="2447925"/>
            <a:ext cx="20135850" cy="12268200"/>
            <a:chOff x="957262" y="2447925"/>
            <a:chExt cx="20135850" cy="12268200"/>
          </a:xfrm>
        </p:grpSpPr>
        <p:grpSp>
          <p:nvGrpSpPr>
            <p:cNvPr id="29" name="Groep 36"/>
            <p:cNvGrpSpPr/>
            <p:nvPr/>
          </p:nvGrpSpPr>
          <p:grpSpPr>
            <a:xfrm>
              <a:off x="957262" y="2447925"/>
              <a:ext cx="20135850" cy="12268200"/>
              <a:chOff x="976244" y="2447925"/>
              <a:chExt cx="20072418" cy="12268200"/>
            </a:xfrm>
          </p:grpSpPr>
          <p:sp>
            <p:nvSpPr>
              <p:cNvPr id="36"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smtClean="0"/>
                  <a:t>Central </a:t>
                </a:r>
                <a:r>
                  <a:rPr lang="nl-BE" sz="3600" b="1" cap="small" dirty="0" err="1" smtClean="0"/>
                  <a:t>Repository</a:t>
                </a:r>
                <a:r>
                  <a:rPr lang="nl-BE" sz="3600" b="1" cap="small" dirty="0" smtClean="0"/>
                  <a:t> Input</a:t>
                </a:r>
                <a:endParaRPr lang="nl-BE" sz="3600" b="1" cap="small" dirty="0"/>
              </a:p>
            </p:txBody>
          </p:sp>
          <p:sp>
            <p:nvSpPr>
              <p:cNvPr id="37" name="Rechthoek 36"/>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5" name="Rectangle 99"/>
            <p:cNvSpPr>
              <a:spLocks noChangeArrowheads="1"/>
            </p:cNvSpPr>
            <p:nvPr/>
          </p:nvSpPr>
          <p:spPr bwMode="auto">
            <a:xfrm>
              <a:off x="10069512" y="2714625"/>
              <a:ext cx="10801350" cy="11826254"/>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all forms of Metadata Repository, the ETL application that writes data to a data warehouse table also writes data to Metadata Repository tables. </a:t>
              </a:r>
            </a:p>
            <a:p>
              <a:pPr marL="457200"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ETL application can identify itself and its attributes through hard-coded values, parameterized input variables, control tables, or any other mechanism by which self-defining data (e.g., program name and version number, job name and version number, etc.) can be fed into that ETL application. </a:t>
              </a:r>
            </a:p>
            <a:p>
              <a:pPr marL="457200"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Once an ETL application knows its own identity (e.g., program name and version number, job name and version number, etc.), it can transform and load that information into a Metadata table.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itself includes: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Program name: The name of the ETL application.</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Program version: A sequence number that identifies a specific version of an ETL application.</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Job name: The name of the ETL job.</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Job version: A sequence number that identifies a specific version of an ETL job.</a:t>
              </a:r>
              <a:r>
                <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p>
            <a:p>
              <a:pPr marL="457200" lvl="2" indent="-457200">
                <a:buFont typeface="Arial" pitchFamily="34" charset="0"/>
                <a:buChar char="•"/>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Job Information: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2"/>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Information that an ETL application can derive from the application environment and the data passing through it.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Grp="1" noChangeArrowheads="1"/>
          </p:cNvSpPr>
          <p:nvPr>
            <p:ph type="title"/>
          </p:nvPr>
        </p:nvSpPr>
        <p:spPr>
          <a:xfrm>
            <a:off x="1312862" y="717470"/>
            <a:ext cx="19001582" cy="2043912"/>
          </a:xfrm>
        </p:spPr>
        <p:txBody>
          <a:bodyPr/>
          <a:lstStyle/>
          <a:p>
            <a:pPr>
              <a:defRPr/>
            </a:pPr>
            <a:r>
              <a:rPr lang="en-US" sz="7200" dirty="0" smtClean="0">
                <a:solidFill>
                  <a:schemeClr val="accent1"/>
                </a:solidFill>
              </a:rPr>
              <a:t>Data warehouse Customers</a:t>
            </a:r>
            <a:endParaRPr lang="en-US" sz="7200" dirty="0" smtClean="0">
              <a:solidFill>
                <a:schemeClr val="accent1"/>
              </a:solidFill>
            </a:endParaRPr>
          </a:p>
        </p:txBody>
      </p:sp>
      <p:sp>
        <p:nvSpPr>
          <p:cNvPr id="17" name="Tekstvak 16"/>
          <p:cNvSpPr txBox="1"/>
          <p:nvPr/>
        </p:nvSpPr>
        <p:spPr>
          <a:xfrm>
            <a:off x="15492412" y="6804025"/>
            <a:ext cx="184731" cy="461665"/>
          </a:xfrm>
          <a:prstGeom prst="rect">
            <a:avLst/>
          </a:prstGeom>
          <a:noFill/>
        </p:spPr>
        <p:txBody>
          <a:bodyPr wrap="square" rtlCol="0">
            <a:normAutofit/>
          </a:bodyPr>
          <a:lstStyle/>
          <a:p>
            <a:endParaRPr lang="nl-BE" dirty="0"/>
          </a:p>
        </p:txBody>
      </p:sp>
      <p:grpSp>
        <p:nvGrpSpPr>
          <p:cNvPr id="2" name="Groep 26"/>
          <p:cNvGrpSpPr/>
          <p:nvPr/>
        </p:nvGrpSpPr>
        <p:grpSpPr>
          <a:xfrm>
            <a:off x="1190558" y="3059081"/>
            <a:ext cx="7729289" cy="10072758"/>
            <a:chOff x="1190558" y="3059081"/>
            <a:chExt cx="7729289" cy="10072758"/>
          </a:xfrm>
        </p:grpSpPr>
        <p:sp>
          <p:nvSpPr>
            <p:cNvPr id="6"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7"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9"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r>
                <a:rPr lang="en-US" b="1" cap="small" dirty="0" smtClean="0">
                  <a:effectLst>
                    <a:outerShdw blurRad="38100" dist="38100" dir="2700000" algn="tl">
                      <a:srgbClr val="000000">
                        <a:alpha val="43137"/>
                      </a:srgbClr>
                    </a:outerShdw>
                  </a:effectLst>
                </a:rPr>
                <a:t>Customers</a:t>
              </a:r>
              <a:endParaRPr lang="nl-BE" b="1" cap="small" dirty="0">
                <a:effectLst>
                  <a:outerShdw blurRad="38100" dist="38100" dir="2700000" algn="tl">
                    <a:srgbClr val="000000">
                      <a:alpha val="43137"/>
                    </a:srgbClr>
                  </a:outerShdw>
                </a:effectLst>
              </a:endParaRPr>
            </a:p>
          </p:txBody>
        </p:sp>
      </p:grpSp>
      <p:grpSp>
        <p:nvGrpSpPr>
          <p:cNvPr id="3" name="Groep 9"/>
          <p:cNvGrpSpPr/>
          <p:nvPr/>
        </p:nvGrpSpPr>
        <p:grpSpPr>
          <a:xfrm>
            <a:off x="976244" y="2492375"/>
            <a:ext cx="20161318" cy="12290525"/>
            <a:chOff x="976244" y="2492375"/>
            <a:chExt cx="20161318" cy="12290525"/>
          </a:xfrm>
        </p:grpSpPr>
        <p:sp>
          <p:nvSpPr>
            <p:cNvPr id="11"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smtClean="0">
                  <a:solidFill>
                    <a:srgbClr val="F8F8F8"/>
                  </a:solidFill>
                </a:rPr>
                <a:t> </a:t>
              </a:r>
              <a:r>
                <a:rPr lang="en-US" sz="3600" b="1" dirty="0" smtClean="0"/>
                <a:t>Strategic Decision Makers </a:t>
              </a:r>
              <a:endParaRPr lang="en-US" sz="3600" b="1" dirty="0"/>
            </a:p>
          </p:txBody>
        </p:sp>
        <p:sp>
          <p:nvSpPr>
            <p:cNvPr id="12" name="Rechthoek 11"/>
            <p:cNvSpPr/>
            <p:nvPr/>
          </p:nvSpPr>
          <p:spPr bwMode="auto">
            <a:xfrm>
              <a:off x="9980614" y="2492375"/>
              <a:ext cx="11156948"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just" eaLnBrk="1" hangingPunct="1"/>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sp>
          <p:nvSpPr>
            <p:cNvPr id="13" name="Rechthoek 12"/>
            <p:cNvSpPr/>
            <p:nvPr/>
          </p:nvSpPr>
          <p:spPr>
            <a:xfrm>
              <a:off x="10291762" y="2625726"/>
              <a:ext cx="10712450" cy="12157174"/>
            </a:xfrm>
            <a:prstGeom prst="rect">
              <a:avLst/>
            </a:prstGeom>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Local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Strategic Decision Makers want to see the trends and anomalies surrounding the enterprise. These customers have traditionally consumed historical data because all of history is leading to tomorrow, and they use historical data in their effort to be the first to see tomorrow.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Since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customers are going to look for large and long-running trends, they will join the Fact tables with the data of greatest duration with the historical Type II Dimensions.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Fact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summarized to a less granular, less detailed form will provide the long-range information they need. This is fortunate because Summary tables perform better than Fact tables.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are not the customers who will sit and stare at an hourglass waiting for a query to return an answer set. Knowing their queries will churn a lot of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a:t>
              </a:r>
            </a:p>
            <a:p>
              <a:pPr marL="514350" indent="-514350">
                <a:buFont typeface="+mj-lt"/>
                <a:buAutoNum type="arabicPeriod"/>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bottom line is that these customers will join large Summary tables to Type II Dimension tables in large data volumes. But, they do not expect these queries to return a </a:t>
              </a:r>
              <a:r>
                <a:rPr lang="en-US"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subsecond</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response time. In fact, these customers will wait until after lunch, or until tomorrow, to get their answer set back.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0" eaLnBrk="1" hangingPunct="1">
                <a:buFont typeface="Arial" pitchFamily="34" charset="0"/>
                <a:buChar char="•"/>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4" name="Groep 13"/>
          <p:cNvGrpSpPr/>
          <p:nvPr/>
        </p:nvGrpSpPr>
        <p:grpSpPr>
          <a:xfrm>
            <a:off x="976244" y="2492375"/>
            <a:ext cx="20116868" cy="12223750"/>
            <a:chOff x="976244" y="2492375"/>
            <a:chExt cx="20116868" cy="12223750"/>
          </a:xfrm>
        </p:grpSpPr>
        <p:grpSp>
          <p:nvGrpSpPr>
            <p:cNvPr id="5" name="Groep 12"/>
            <p:cNvGrpSpPr/>
            <p:nvPr/>
          </p:nvGrpSpPr>
          <p:grpSpPr>
            <a:xfrm>
              <a:off x="976244" y="2492375"/>
              <a:ext cx="20116868" cy="12223750"/>
              <a:chOff x="976244" y="2492375"/>
              <a:chExt cx="20116868" cy="12223750"/>
            </a:xfrm>
          </p:grpSpPr>
          <p:sp>
            <p:nvSpPr>
              <p:cNvPr id="19"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r>
                  <a:rPr lang="en-US" sz="3600" b="1" cap="small" dirty="0" smtClean="0"/>
                  <a:t>Tactical Decision Makers</a:t>
                </a:r>
                <a:endParaRPr lang="nl-BE" sz="3600" b="1" cap="small" dirty="0"/>
              </a:p>
            </p:txBody>
          </p:sp>
          <p:sp>
            <p:nvSpPr>
              <p:cNvPr id="20" name="Rechthoek 19"/>
              <p:cNvSpPr/>
              <p:nvPr/>
            </p:nvSpPr>
            <p:spPr bwMode="auto">
              <a:xfrm>
                <a:off x="9980612" y="2492375"/>
                <a:ext cx="11112500" cy="122237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18" name="Rectangle 97"/>
            <p:cNvSpPr>
              <a:spLocks noChangeArrowheads="1"/>
            </p:cNvSpPr>
            <p:nvPr/>
          </p:nvSpPr>
          <p:spPr bwMode="auto">
            <a:xfrm>
              <a:off x="10247312" y="2714625"/>
              <a:ext cx="10712450" cy="100642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Tactical Decision Makers have a history that rivals that of the Strategic Decision Makers.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They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need the detailed data of their business area.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customers have always recognized the need for both data and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information.</a:t>
              </a:r>
            </a:p>
            <a:p>
              <a:pPr marL="457200" indent="-457200">
                <a:buFont typeface="Arial" pitchFamily="34" charset="0"/>
                <a:buChar char="•"/>
              </a:pPr>
              <a:r>
                <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hese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customers are not interested in the long-term trends of the Strategic Decision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Makers.</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Depending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on each individual task, these customers may use detailed granular Fact tables or less-detailed and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less-granular</a:t>
              </a: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enterprise will have many more Tactical Decision Makers. So, while their queries will have a relatively well-defined scope, more people will submit these queries. These customers need the data and information from the data warehouse within their business cycle.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window of opportunity to use the data and information from each query is short. So, their use of a data warehouse throughout the day consists of numerous focused queries in a rapid sequence, all within their business day.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bottom line is that these customers will join large Fact and Summary tables to Type I Dimension tables in both large and small data volumes.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They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need these queries to return a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subsecond</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response time, but will tolerate a </a:t>
              </a:r>
              <a:r>
                <a:rPr lang="en-US"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subminute</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response time.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customers will submit numerous queries in a seemingly rapid </a:t>
              </a:r>
              <a:b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sequence.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Arial" pitchFamily="34" charset="0"/>
              </a:endParaRPr>
            </a:p>
          </p:txBody>
        </p:sp>
      </p:grpSp>
      <p:grpSp>
        <p:nvGrpSpPr>
          <p:cNvPr id="10" name="Groep 20"/>
          <p:cNvGrpSpPr/>
          <p:nvPr/>
        </p:nvGrpSpPr>
        <p:grpSpPr>
          <a:xfrm>
            <a:off x="976244" y="2447925"/>
            <a:ext cx="20116868" cy="12268200"/>
            <a:chOff x="976244" y="2447925"/>
            <a:chExt cx="20116868" cy="12268200"/>
          </a:xfrm>
        </p:grpSpPr>
        <p:grpSp>
          <p:nvGrpSpPr>
            <p:cNvPr id="14" name="Groep 30"/>
            <p:cNvGrpSpPr/>
            <p:nvPr/>
          </p:nvGrpSpPr>
          <p:grpSpPr>
            <a:xfrm>
              <a:off x="976244" y="2447925"/>
              <a:ext cx="20116868" cy="12268200"/>
              <a:chOff x="976244" y="2447925"/>
              <a:chExt cx="20116868" cy="12268200"/>
            </a:xfrm>
          </p:grpSpPr>
          <p:grpSp>
            <p:nvGrpSpPr>
              <p:cNvPr id="15" name="Groep 77"/>
              <p:cNvGrpSpPr/>
              <p:nvPr/>
            </p:nvGrpSpPr>
            <p:grpSpPr>
              <a:xfrm>
                <a:off x="976244" y="2447925"/>
                <a:ext cx="20116868" cy="12268200"/>
                <a:chOff x="976244" y="2447925"/>
                <a:chExt cx="20116868" cy="12268200"/>
              </a:xfrm>
            </p:grpSpPr>
            <p:sp>
              <p:nvSpPr>
                <p:cNvPr id="26"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en-GB" sz="3600" b="1" cap="small" dirty="0" err="1" smtClean="0"/>
                    <a:t>Knowlegde</a:t>
                  </a:r>
                  <a:r>
                    <a:rPr lang="en-GB" sz="3600" b="1" cap="small" dirty="0" smtClean="0"/>
                    <a:t> Workers</a:t>
                  </a:r>
                  <a:endParaRPr lang="en-GB" sz="3600" b="1" cap="small" dirty="0" smtClean="0"/>
                </a:p>
                <a:p>
                  <a:pPr algn="ctr">
                    <a:defRPr/>
                  </a:pPr>
                  <a:endParaRPr lang="en-US" sz="2800" b="1" dirty="0">
                    <a:solidFill>
                      <a:srgbClr val="F8F8F8"/>
                    </a:solidFill>
                  </a:endParaRPr>
                </a:p>
              </p:txBody>
            </p:sp>
            <p:sp>
              <p:nvSpPr>
                <p:cNvPr id="27" name="Rechthoek 26"/>
                <p:cNvSpPr/>
                <p:nvPr/>
              </p:nvSpPr>
              <p:spPr bwMode="auto">
                <a:xfrm>
                  <a:off x="993616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p:txBody>
            </p:sp>
          </p:grpSp>
          <p:sp>
            <p:nvSpPr>
              <p:cNvPr id="25" name="Rechthoek 24"/>
              <p:cNvSpPr/>
              <p:nvPr/>
            </p:nvSpPr>
            <p:spPr>
              <a:xfrm>
                <a:off x="10158412" y="3070225"/>
                <a:ext cx="10815270" cy="52322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Arial" pitchFamily="34" charset="0"/>
                  <a:buChar char="•"/>
                </a:pPr>
                <a:r>
                  <a:rPr 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nl-BE"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23" name="Rechthoek 22"/>
            <p:cNvSpPr/>
            <p:nvPr/>
          </p:nvSpPr>
          <p:spPr>
            <a:xfrm>
              <a:off x="10247312" y="2670175"/>
              <a:ext cx="10690225" cy="11172289"/>
            </a:xfrm>
            <a:prstGeom prst="rect">
              <a:avLst/>
            </a:prstGeom>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Knowledge Workers are a relatively recent addition to the list of data warehouse customers</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The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search for Knowledge is the search for the science behind the Information.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the enterprise, Knowledge Workers are the explorers. They understand the enterprise and its business and they understand the data.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Some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would call them the Power Users. Within the business of the enterprise, these are the people to whom the business people turn for help understanding the data of their business.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Knowledge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Workers will use the data warehouse to maximize their ability to expand the knowledge base of the enterprise. Thus, these customers will use every feature and function within a data warehouse with no consistent pattern.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Knowledge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Workers will occasionally need the data of the data warehouse reformatted to allow them to derive knowledge from the data warehouse.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They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may need a flat file of time series data for a Data Mining exercise.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that reason, Knowledge Workers also understand how to cooperate with the data warehouse.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are the customers who know the members of the data warehouse team and their phone extensions. </a:t>
              </a:r>
              <a:endPar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457200" indent="-457200">
                <a:buFont typeface="Arial" pitchFamily="34" charset="0"/>
                <a:buChar char="•"/>
              </a:pP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t>
              </a:r>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bottom line is that Knowledge Workers will consume all aspects of a data warehouse with no consistent usage pattern. An enterprise usually has only a few Knowledge Workers. They expect a higher level of personal cooperation and they get it because Knowledge Workers are among the best allies for a data warehouse. </a:t>
              </a:r>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lvl="4"/>
              <a:endParaRPr lang="nl-BE"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16" name="Groep 27"/>
          <p:cNvGrpSpPr/>
          <p:nvPr/>
        </p:nvGrpSpPr>
        <p:grpSpPr>
          <a:xfrm>
            <a:off x="976244" y="2447925"/>
            <a:ext cx="20116868" cy="12312650"/>
            <a:chOff x="976244" y="2447925"/>
            <a:chExt cx="20116868" cy="12312650"/>
          </a:xfrm>
        </p:grpSpPr>
        <p:grpSp>
          <p:nvGrpSpPr>
            <p:cNvPr id="21" name="Groep 32"/>
            <p:cNvGrpSpPr/>
            <p:nvPr/>
          </p:nvGrpSpPr>
          <p:grpSpPr>
            <a:xfrm>
              <a:off x="976244" y="2447925"/>
              <a:ext cx="20116868" cy="12312650"/>
              <a:chOff x="976244" y="2447925"/>
              <a:chExt cx="20116868" cy="12312650"/>
            </a:xfrm>
          </p:grpSpPr>
          <p:sp>
            <p:nvSpPr>
              <p:cNvPr id="31" name="AutoShape 19"/>
              <p:cNvSpPr>
                <a:spLocks noChangeArrowheads="1"/>
              </p:cNvSpPr>
              <p:nvPr/>
            </p:nvSpPr>
            <p:spPr bwMode="gray">
              <a:xfrm>
                <a:off x="976244" y="7916865"/>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endParaRPr lang="en-US" sz="3600" b="1" dirty="0" smtClean="0">
                  <a:solidFill>
                    <a:srgbClr val="F8F8F8"/>
                  </a:solidFill>
                </a:endParaRPr>
              </a:p>
              <a:p>
                <a:pPr algn="ctr">
                  <a:defRPr/>
                </a:pPr>
                <a:r>
                  <a:rPr lang="nl-BE" sz="3600" b="1" cap="small" dirty="0" err="1" smtClean="0"/>
                  <a:t>Operational</a:t>
                </a:r>
                <a:r>
                  <a:rPr lang="nl-BE" sz="3600" b="1" cap="small" dirty="0" smtClean="0"/>
                  <a:t> </a:t>
                </a:r>
                <a:r>
                  <a:rPr lang="nl-BE" sz="3600" b="1" cap="small" dirty="0" err="1" smtClean="0"/>
                  <a:t>Applications</a:t>
                </a:r>
                <a:endParaRPr lang="nl-BE" sz="3600" b="1" cap="small" dirty="0" smtClean="0"/>
              </a:p>
              <a:p>
                <a:pPr algn="ctr">
                  <a:defRPr/>
                </a:pPr>
                <a:endParaRPr lang="en-US" sz="2800" b="1" dirty="0">
                  <a:solidFill>
                    <a:srgbClr val="F8F8F8"/>
                  </a:solidFill>
                </a:endParaRPr>
              </a:p>
            </p:txBody>
          </p:sp>
          <p:sp>
            <p:nvSpPr>
              <p:cNvPr id="32" name="Rechthoek 31"/>
              <p:cNvSpPr/>
              <p:nvPr/>
            </p:nvSpPr>
            <p:spPr bwMode="auto">
              <a:xfrm>
                <a:off x="9891712" y="2447925"/>
                <a:ext cx="11201400" cy="1231265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grpSp>
        <p:sp>
          <p:nvSpPr>
            <p:cNvPr id="30" name="Rechthoek 29"/>
            <p:cNvSpPr/>
            <p:nvPr/>
          </p:nvSpPr>
          <p:spPr>
            <a:xfrm>
              <a:off x="10425112" y="3025775"/>
              <a:ext cx="10134600" cy="944874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marriage of Data Warehouses and Operational Applications was driven more by politics and ROI than data. </a:t>
              </a:r>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lvl="0" indent="-514350">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Leveraging the Extract, Transform, and Load (ETL) infrastructures of a data warehouse, the enterprise can increase the speed to market of new applications and decrease the infrastructure costs of new applications. </a:t>
              </a:r>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disadvantage of an Operational customer is the syndrome of sitting with an elephant. </a:t>
              </a:r>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data warehouse is a nonvolatile, time-variant, long-term investment for the enterprise. The Operational Application will be replaced in five years (a normal application life cycle). </a:t>
              </a:r>
              <a:endPar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these reasons, the marriage of Data Warehouses and Operational Applications best occurs in a Data Mart. </a:t>
              </a:r>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grpSp>
        <p:nvGrpSpPr>
          <p:cNvPr id="22" name="Groep 32"/>
          <p:cNvGrpSpPr/>
          <p:nvPr/>
        </p:nvGrpSpPr>
        <p:grpSpPr>
          <a:xfrm>
            <a:off x="957262" y="2447925"/>
            <a:ext cx="20135850" cy="12268200"/>
            <a:chOff x="957262" y="2447925"/>
            <a:chExt cx="20135850" cy="12268200"/>
          </a:xfrm>
        </p:grpSpPr>
        <p:grpSp>
          <p:nvGrpSpPr>
            <p:cNvPr id="24" name="Groep 36"/>
            <p:cNvGrpSpPr/>
            <p:nvPr/>
          </p:nvGrpSpPr>
          <p:grpSpPr>
            <a:xfrm>
              <a:off x="957262" y="2447925"/>
              <a:ext cx="20135850" cy="12268200"/>
              <a:chOff x="976244" y="2447925"/>
              <a:chExt cx="20072418" cy="12268200"/>
            </a:xfrm>
          </p:grpSpPr>
          <p:sp>
            <p:nvSpPr>
              <p:cNvPr id="36" name="AutoShape 19"/>
              <p:cNvSpPr>
                <a:spLocks noChangeArrowheads="1"/>
              </p:cNvSpPr>
              <p:nvPr/>
            </p:nvSpPr>
            <p:spPr bwMode="gray">
              <a:xfrm>
                <a:off x="976244" y="9059873"/>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r>
                  <a:rPr lang="nl-BE" sz="3600" b="1" cap="small" dirty="0" err="1" smtClean="0"/>
                  <a:t>External</a:t>
                </a:r>
                <a:r>
                  <a:rPr lang="nl-BE" sz="3600" b="1" cap="small" dirty="0" smtClean="0"/>
                  <a:t> partners</a:t>
                </a:r>
                <a:endParaRPr lang="nl-BE" sz="3600" b="1" cap="small" dirty="0"/>
              </a:p>
            </p:txBody>
          </p:sp>
          <p:sp>
            <p:nvSpPr>
              <p:cNvPr id="37" name="Rechthoek 36"/>
              <p:cNvSpPr/>
              <p:nvPr/>
            </p:nvSpPr>
            <p:spPr bwMode="auto">
              <a:xfrm>
                <a:off x="9891712" y="2447925"/>
                <a:ext cx="11156950" cy="12268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charset="0"/>
                </a:endParaRPr>
              </a:p>
            </p:txBody>
          </p:sp>
        </p:grpSp>
        <p:sp>
          <p:nvSpPr>
            <p:cNvPr id="35" name="Rectangle 99"/>
            <p:cNvSpPr>
              <a:spLocks noChangeArrowheads="1"/>
            </p:cNvSpPr>
            <p:nvPr/>
          </p:nvSpPr>
          <p:spPr bwMode="auto">
            <a:xfrm>
              <a:off x="10069512" y="2714625"/>
              <a:ext cx="10801350" cy="10102705"/>
            </a:xfrm>
            <a:prstGeom prst="rect">
              <a:avLst/>
            </a:prstGeom>
            <a:noFill/>
            <a:ln w="9525">
              <a:noFill/>
              <a:miter lim="800000"/>
              <a:headEnd/>
              <a:tailEnd/>
            </a:ln>
            <a:effectLst/>
          </p:spPr>
          <p:txBody>
            <a:bodyPr vert="horz" wrap="square" lIns="549102" tIns="126960" rIns="91440" bIns="6348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 enterprise will normally agree to share data with other enterprises or organizations. This data sharing can include marketing, productivity, or demographic data. Since a data warehouse has already gathered and integrated this data, a data warehouse is an obvious source of data for sharing with External Partners.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External Partners are the easiest of data warehouse customers. Their requirements are known and documented.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Any </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additional requests for data, because they come from outside the enterprise, must first be negotiated by enterprise management. This negotiation usually filters out frivolous requests.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Typically</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External Partners are interested in the state of the enterprise as it is now. </a:t>
              </a: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mj-lt"/>
                <a:buAutoNum type="arabicPeriod"/>
              </a:pP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Also</a:t>
              </a:r>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External Partners are not given access to the detailed granular data of the enterprise. </a:t>
              </a: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endPar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marL="514350" indent="-514350">
                <a:buFont typeface="Arial" pitchFamily="34" charset="0"/>
                <a:buChar char="•"/>
              </a:pPr>
              <a:endParaRPr lang="nl-BE"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15" name="Group 647"/>
          <p:cNvGrpSpPr>
            <a:grpSpLocks/>
          </p:cNvGrpSpPr>
          <p:nvPr/>
        </p:nvGrpSpPr>
        <p:grpSpPr bwMode="auto">
          <a:xfrm>
            <a:off x="9691680" y="7488237"/>
            <a:ext cx="4178300" cy="5824537"/>
            <a:chOff x="0" y="0"/>
            <a:chExt cx="2633" cy="3670"/>
          </a:xfrm>
        </p:grpSpPr>
        <p:grpSp>
          <p:nvGrpSpPr>
            <p:cNvPr id="7816" name="Group 648"/>
            <p:cNvGrpSpPr>
              <a:grpSpLocks/>
            </p:cNvGrpSpPr>
            <p:nvPr/>
          </p:nvGrpSpPr>
          <p:grpSpPr bwMode="auto">
            <a:xfrm>
              <a:off x="0" y="0"/>
              <a:ext cx="1466" cy="3668"/>
              <a:chOff x="0" y="0"/>
              <a:chExt cx="1467" cy="3669"/>
            </a:xfrm>
          </p:grpSpPr>
          <p:sp>
            <p:nvSpPr>
              <p:cNvPr id="7817" name="Rectangle 649"/>
              <p:cNvSpPr>
                <a:spLocks noChangeArrowheads="1"/>
              </p:cNvSpPr>
              <p:nvPr/>
            </p:nvSpPr>
            <p:spPr bwMode="auto">
              <a:xfrm>
                <a:off x="0" y="1534"/>
                <a:ext cx="1464" cy="2087"/>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200" b="1"/>
                  <a:t>Metadata</a:t>
                </a:r>
              </a:p>
              <a:p>
                <a:pPr algn="ctr" defTabSz="455613"/>
                <a:r>
                  <a:rPr lang="en-GB" sz="2200" b="1"/>
                  <a:t>Repository</a:t>
                </a:r>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p:txBody>
          </p:sp>
          <p:grpSp>
            <p:nvGrpSpPr>
              <p:cNvPr id="7818" name="Group 650"/>
              <p:cNvGrpSpPr>
                <a:grpSpLocks/>
              </p:cNvGrpSpPr>
              <p:nvPr/>
            </p:nvGrpSpPr>
            <p:grpSpPr bwMode="auto">
              <a:xfrm>
                <a:off x="432" y="2079"/>
                <a:ext cx="604" cy="695"/>
                <a:chOff x="0" y="0"/>
                <a:chExt cx="605" cy="696"/>
              </a:xfrm>
            </p:grpSpPr>
            <p:sp>
              <p:nvSpPr>
                <p:cNvPr id="7819" name="Freeform 651"/>
                <p:cNvSpPr>
                  <a:spLocks noChangeArrowheads="1"/>
                </p:cNvSpPr>
                <p:nvPr/>
              </p:nvSpPr>
              <p:spPr bwMode="auto">
                <a:xfrm>
                  <a:off x="0" y="109"/>
                  <a:ext cx="599" cy="581"/>
                </a:xfrm>
                <a:custGeom>
                  <a:avLst/>
                  <a:gdLst/>
                  <a:ahLst/>
                  <a:cxnLst>
                    <a:cxn ang="0">
                      <a:pos x="0" y="0"/>
                    </a:cxn>
                    <a:cxn ang="0">
                      <a:pos x="0" y="472"/>
                    </a:cxn>
                    <a:cxn ang="0">
                      <a:pos x="29" y="519"/>
                    </a:cxn>
                    <a:cxn ang="0">
                      <a:pos x="112" y="557"/>
                    </a:cxn>
                    <a:cxn ang="0">
                      <a:pos x="233" y="578"/>
                    </a:cxn>
                    <a:cxn ang="0">
                      <a:pos x="366" y="578"/>
                    </a:cxn>
                    <a:cxn ang="0">
                      <a:pos x="486" y="557"/>
                    </a:cxn>
                    <a:cxn ang="0">
                      <a:pos x="570" y="519"/>
                    </a:cxn>
                    <a:cxn ang="0">
                      <a:pos x="599" y="472"/>
                    </a:cxn>
                    <a:cxn ang="0">
                      <a:pos x="599" y="0"/>
                    </a:cxn>
                    <a:cxn ang="0">
                      <a:pos x="0" y="0"/>
                    </a:cxn>
                  </a:cxnLst>
                  <a:rect l="0" t="0" r="r" b="b"/>
                  <a:pathLst>
                    <a:path w="599" h="581">
                      <a:moveTo>
                        <a:pt x="0" y="0"/>
                      </a:moveTo>
                      <a:lnTo>
                        <a:pt x="0" y="472"/>
                      </a:lnTo>
                      <a:cubicBezTo>
                        <a:pt x="0" y="472"/>
                        <a:pt x="0" y="497"/>
                        <a:pt x="29" y="519"/>
                      </a:cubicBezTo>
                      <a:cubicBezTo>
                        <a:pt x="29" y="519"/>
                        <a:pt x="59" y="542"/>
                        <a:pt x="112" y="557"/>
                      </a:cubicBezTo>
                      <a:cubicBezTo>
                        <a:pt x="112" y="557"/>
                        <a:pt x="166" y="573"/>
                        <a:pt x="233" y="578"/>
                      </a:cubicBezTo>
                      <a:cubicBezTo>
                        <a:pt x="233" y="578"/>
                        <a:pt x="299" y="584"/>
                        <a:pt x="366" y="578"/>
                      </a:cubicBezTo>
                      <a:cubicBezTo>
                        <a:pt x="366" y="578"/>
                        <a:pt x="433" y="573"/>
                        <a:pt x="486" y="557"/>
                      </a:cubicBezTo>
                      <a:cubicBezTo>
                        <a:pt x="486" y="557"/>
                        <a:pt x="540" y="542"/>
                        <a:pt x="570" y="519"/>
                      </a:cubicBezTo>
                      <a:cubicBezTo>
                        <a:pt x="570" y="519"/>
                        <a:pt x="599" y="497"/>
                        <a:pt x="599" y="472"/>
                      </a:cubicBezTo>
                      <a:lnTo>
                        <a:pt x="599" y="0"/>
                      </a:lnTo>
                      <a:cubicBezTo>
                        <a:pt x="599" y="0"/>
                        <a:pt x="299" y="0"/>
                        <a:pt x="0" y="0"/>
                      </a:cubicBezTo>
                    </a:path>
                  </a:pathLst>
                </a:custGeom>
                <a:gradFill rotWithShape="0">
                  <a:gsLst>
                    <a:gs pos="0">
                      <a:srgbClr val="7D7D7D"/>
                    </a:gs>
                    <a:gs pos="50000">
                      <a:srgbClr val="FFFFFF"/>
                    </a:gs>
                    <a:gs pos="100000">
                      <a:srgbClr val="7D7D7D"/>
                    </a:gs>
                  </a:gsLst>
                  <a:lin ang="0" scaled="1"/>
                </a:gradFill>
                <a:ln w="7200">
                  <a:solidFill>
                    <a:srgbClr val="555555"/>
                  </a:solidFill>
                  <a:round/>
                  <a:headEnd type="none" w="sm" len="sm"/>
                  <a:tailEnd type="none" w="sm" len="sm"/>
                </a:ln>
              </p:spPr>
              <p:txBody>
                <a:bodyPr/>
                <a:lstStyle/>
                <a:p>
                  <a:endParaRPr lang="nl-BE"/>
                </a:p>
              </p:txBody>
            </p:sp>
            <p:sp>
              <p:nvSpPr>
                <p:cNvPr id="7820" name="Freeform 652"/>
                <p:cNvSpPr>
                  <a:spLocks noChangeArrowheads="1"/>
                </p:cNvSpPr>
                <p:nvPr/>
              </p:nvSpPr>
              <p:spPr bwMode="auto">
                <a:xfrm>
                  <a:off x="1" y="137"/>
                  <a:ext cx="93" cy="510"/>
                </a:xfrm>
                <a:custGeom>
                  <a:avLst/>
                  <a:gdLst/>
                  <a:ahLst/>
                  <a:cxnLst>
                    <a:cxn ang="0">
                      <a:pos x="90" y="509"/>
                    </a:cxn>
                    <a:cxn ang="0">
                      <a:pos x="92" y="0"/>
                    </a:cxn>
                    <a:cxn ang="0">
                      <a:pos x="0" y="0"/>
                    </a:cxn>
                    <a:cxn ang="0">
                      <a:pos x="0" y="432"/>
                    </a:cxn>
                    <a:cxn ang="0">
                      <a:pos x="90" y="509"/>
                    </a:cxn>
                  </a:cxnLst>
                  <a:rect l="0" t="0" r="r" b="b"/>
                  <a:pathLst>
                    <a:path w="92" h="509">
                      <a:moveTo>
                        <a:pt x="90" y="509"/>
                      </a:moveTo>
                      <a:lnTo>
                        <a:pt x="92" y="0"/>
                      </a:lnTo>
                      <a:lnTo>
                        <a:pt x="0" y="0"/>
                      </a:lnTo>
                      <a:lnTo>
                        <a:pt x="0" y="432"/>
                      </a:lnTo>
                      <a:cubicBezTo>
                        <a:pt x="0" y="432"/>
                        <a:pt x="30" y="485"/>
                        <a:pt x="90" y="509"/>
                      </a:cubicBezTo>
                    </a:path>
                  </a:pathLst>
                </a:custGeom>
                <a:gradFill rotWithShape="0">
                  <a:gsLst>
                    <a:gs pos="0">
                      <a:srgbClr val="000000">
                        <a:alpha val="10001"/>
                      </a:srgbClr>
                    </a:gs>
                    <a:gs pos="100000">
                      <a:srgbClr val="FFE779">
                        <a:alpha val="0"/>
                      </a:srgbClr>
                    </a:gs>
                  </a:gsLst>
                  <a:lin ang="0" scaled="1"/>
                </a:gradFill>
                <a:ln w="9525">
                  <a:noFill/>
                  <a:round/>
                  <a:headEnd type="none" w="sm" len="sm"/>
                  <a:tailEnd type="none" w="sm" len="sm"/>
                </a:ln>
              </p:spPr>
              <p:txBody>
                <a:bodyPr/>
                <a:lstStyle/>
                <a:p>
                  <a:endParaRPr lang="nl-BE"/>
                </a:p>
              </p:txBody>
            </p:sp>
            <p:sp>
              <p:nvSpPr>
                <p:cNvPr id="7821" name="Freeform 653"/>
                <p:cNvSpPr>
                  <a:spLocks noChangeArrowheads="1"/>
                </p:cNvSpPr>
                <p:nvPr/>
              </p:nvSpPr>
              <p:spPr bwMode="auto">
                <a:xfrm flipH="1">
                  <a:off x="506" y="112"/>
                  <a:ext cx="93" cy="538"/>
                </a:xfrm>
                <a:custGeom>
                  <a:avLst/>
                  <a:gdLst/>
                  <a:ahLst/>
                  <a:cxnLst>
                    <a:cxn ang="0">
                      <a:pos x="90" y="538"/>
                    </a:cxn>
                    <a:cxn ang="0">
                      <a:pos x="92" y="0"/>
                    </a:cxn>
                    <a:cxn ang="0">
                      <a:pos x="0" y="0"/>
                    </a:cxn>
                    <a:cxn ang="0">
                      <a:pos x="0" y="475"/>
                    </a:cxn>
                    <a:cxn ang="0">
                      <a:pos x="90" y="538"/>
                    </a:cxn>
                  </a:cxnLst>
                  <a:rect l="0" t="0" r="r" b="b"/>
                  <a:pathLst>
                    <a:path w="92" h="538">
                      <a:moveTo>
                        <a:pt x="90" y="538"/>
                      </a:moveTo>
                      <a:lnTo>
                        <a:pt x="92" y="0"/>
                      </a:lnTo>
                      <a:lnTo>
                        <a:pt x="0" y="0"/>
                      </a:lnTo>
                      <a:lnTo>
                        <a:pt x="0" y="475"/>
                      </a:lnTo>
                      <a:cubicBezTo>
                        <a:pt x="0" y="475"/>
                        <a:pt x="32" y="521"/>
                        <a:pt x="90" y="538"/>
                      </a:cubicBezTo>
                    </a:path>
                  </a:pathLst>
                </a:custGeom>
                <a:gradFill rotWithShape="0">
                  <a:gsLst>
                    <a:gs pos="0">
                      <a:srgbClr val="FFE779">
                        <a:alpha val="0"/>
                      </a:srgbClr>
                    </a:gs>
                    <a:gs pos="100000">
                      <a:srgbClr val="000000">
                        <a:alpha val="40001"/>
                      </a:srgbClr>
                    </a:gs>
                  </a:gsLst>
                  <a:lin ang="0" scaled="1"/>
                </a:gradFill>
                <a:ln w="9525">
                  <a:noFill/>
                  <a:round/>
                  <a:headEnd type="none" w="sm" len="sm"/>
                  <a:tailEnd type="none" w="sm" len="sm"/>
                </a:ln>
              </p:spPr>
              <p:txBody>
                <a:bodyPr/>
                <a:lstStyle/>
                <a:p>
                  <a:endParaRPr lang="nl-BE"/>
                </a:p>
              </p:txBody>
            </p:sp>
            <p:sp>
              <p:nvSpPr>
                <p:cNvPr id="7822" name="Freeform 654"/>
                <p:cNvSpPr>
                  <a:spLocks noChangeArrowheads="1"/>
                </p:cNvSpPr>
                <p:nvPr/>
              </p:nvSpPr>
              <p:spPr bwMode="auto">
                <a:xfrm>
                  <a:off x="159" y="120"/>
                  <a:ext cx="154" cy="567"/>
                </a:xfrm>
                <a:custGeom>
                  <a:avLst/>
                  <a:gdLst/>
                  <a:ahLst/>
                  <a:cxnLst>
                    <a:cxn ang="0">
                      <a:pos x="0" y="0"/>
                    </a:cxn>
                    <a:cxn ang="0">
                      <a:pos x="0" y="547"/>
                    </a:cxn>
                    <a:cxn ang="0">
                      <a:pos x="153" y="567"/>
                    </a:cxn>
                    <a:cxn ang="0">
                      <a:pos x="153" y="0"/>
                    </a:cxn>
                    <a:cxn ang="0">
                      <a:pos x="0" y="0"/>
                    </a:cxn>
                  </a:cxnLst>
                  <a:rect l="0" t="0" r="r" b="b"/>
                  <a:pathLst>
                    <a:path w="153" h="567">
                      <a:moveTo>
                        <a:pt x="0" y="0"/>
                      </a:moveTo>
                      <a:lnTo>
                        <a:pt x="0" y="547"/>
                      </a:lnTo>
                      <a:cubicBezTo>
                        <a:pt x="0" y="547"/>
                        <a:pt x="76" y="567"/>
                        <a:pt x="153" y="567"/>
                      </a:cubicBezTo>
                      <a:lnTo>
                        <a:pt x="153" y="0"/>
                      </a:lnTo>
                      <a:lnTo>
                        <a:pt x="0" y="0"/>
                      </a:lnTo>
                    </a:path>
                  </a:pathLst>
                </a:custGeom>
                <a:gradFill rotWithShape="0">
                  <a:gsLst>
                    <a:gs pos="0">
                      <a:srgbClr val="FFFFFF">
                        <a:alpha val="14001"/>
                      </a:srgbClr>
                    </a:gs>
                    <a:gs pos="50000">
                      <a:srgbClr val="FFFFFF"/>
                    </a:gs>
                    <a:gs pos="100000">
                      <a:srgbClr val="FFFFFF">
                        <a:alpha val="14001"/>
                      </a:srgbClr>
                    </a:gs>
                  </a:gsLst>
                  <a:lin ang="0" scaled="1"/>
                </a:gradFill>
                <a:ln w="9525">
                  <a:noFill/>
                  <a:round/>
                  <a:headEnd type="none" w="sm" len="sm"/>
                  <a:tailEnd type="none" w="sm" len="sm"/>
                </a:ln>
              </p:spPr>
              <p:txBody>
                <a:bodyPr/>
                <a:lstStyle/>
                <a:p>
                  <a:endParaRPr lang="nl-BE"/>
                </a:p>
              </p:txBody>
            </p:sp>
            <p:sp>
              <p:nvSpPr>
                <p:cNvPr id="7823" name="Freeform 655"/>
                <p:cNvSpPr>
                  <a:spLocks noChangeArrowheads="1"/>
                </p:cNvSpPr>
                <p:nvPr/>
              </p:nvSpPr>
              <p:spPr bwMode="auto">
                <a:xfrm>
                  <a:off x="0" y="0"/>
                  <a:ext cx="599" cy="218"/>
                </a:xfrm>
                <a:custGeom>
                  <a:avLst/>
                  <a:gdLst/>
                  <a:ahLst/>
                  <a:cxnLst>
                    <a:cxn ang="0">
                      <a:pos x="1" y="99"/>
                    </a:cxn>
                    <a:cxn ang="0">
                      <a:pos x="5" y="88"/>
                    </a:cxn>
                    <a:cxn ang="0">
                      <a:pos x="13" y="77"/>
                    </a:cxn>
                    <a:cxn ang="0">
                      <a:pos x="23" y="66"/>
                    </a:cxn>
                    <a:cxn ang="0">
                      <a:pos x="37" y="56"/>
                    </a:cxn>
                    <a:cxn ang="0">
                      <a:pos x="54" y="46"/>
                    </a:cxn>
                    <a:cxn ang="0">
                      <a:pos x="74" y="37"/>
                    </a:cxn>
                    <a:cxn ang="0">
                      <a:pos x="96" y="29"/>
                    </a:cxn>
                    <a:cxn ang="0">
                      <a:pos x="120" y="21"/>
                    </a:cxn>
                    <a:cxn ang="0">
                      <a:pos x="146" y="15"/>
                    </a:cxn>
                    <a:cxn ang="0">
                      <a:pos x="174" y="9"/>
                    </a:cxn>
                    <a:cxn ang="0">
                      <a:pos x="204" y="5"/>
                    </a:cxn>
                    <a:cxn ang="0">
                      <a:pos x="234" y="2"/>
                    </a:cxn>
                    <a:cxn ang="0">
                      <a:pos x="265" y="0"/>
                    </a:cxn>
                    <a:cxn ang="0">
                      <a:pos x="297" y="0"/>
                    </a:cxn>
                    <a:cxn ang="0">
                      <a:pos x="328" y="0"/>
                    </a:cxn>
                    <a:cxn ang="0">
                      <a:pos x="360" y="2"/>
                    </a:cxn>
                    <a:cxn ang="0">
                      <a:pos x="390" y="5"/>
                    </a:cxn>
                    <a:cxn ang="0">
                      <a:pos x="420" y="9"/>
                    </a:cxn>
                    <a:cxn ang="0">
                      <a:pos x="448" y="14"/>
                    </a:cxn>
                    <a:cxn ang="0">
                      <a:pos x="475" y="20"/>
                    </a:cxn>
                    <a:cxn ang="0">
                      <a:pos x="499" y="27"/>
                    </a:cxn>
                    <a:cxn ang="0">
                      <a:pos x="522" y="35"/>
                    </a:cxn>
                    <a:cxn ang="0">
                      <a:pos x="542" y="44"/>
                    </a:cxn>
                    <a:cxn ang="0">
                      <a:pos x="559" y="54"/>
                    </a:cxn>
                    <a:cxn ang="0">
                      <a:pos x="573" y="64"/>
                    </a:cxn>
                    <a:cxn ang="0">
                      <a:pos x="585" y="75"/>
                    </a:cxn>
                    <a:cxn ang="0">
                      <a:pos x="593" y="86"/>
                    </a:cxn>
                    <a:cxn ang="0">
                      <a:pos x="598" y="97"/>
                    </a:cxn>
                    <a:cxn ang="0">
                      <a:pos x="599" y="109"/>
                    </a:cxn>
                    <a:cxn ang="0">
                      <a:pos x="598" y="120"/>
                    </a:cxn>
                    <a:cxn ang="0">
                      <a:pos x="593" y="132"/>
                    </a:cxn>
                    <a:cxn ang="0">
                      <a:pos x="585" y="143"/>
                    </a:cxn>
                    <a:cxn ang="0">
                      <a:pos x="573" y="154"/>
                    </a:cxn>
                    <a:cxn ang="0">
                      <a:pos x="559" y="164"/>
                    </a:cxn>
                    <a:cxn ang="0">
                      <a:pos x="542" y="173"/>
                    </a:cxn>
                    <a:cxn ang="0">
                      <a:pos x="522" y="182"/>
                    </a:cxn>
                    <a:cxn ang="0">
                      <a:pos x="499" y="190"/>
                    </a:cxn>
                    <a:cxn ang="0">
                      <a:pos x="475" y="198"/>
                    </a:cxn>
                    <a:cxn ang="0">
                      <a:pos x="448" y="204"/>
                    </a:cxn>
                    <a:cxn ang="0">
                      <a:pos x="420" y="209"/>
                    </a:cxn>
                    <a:cxn ang="0">
                      <a:pos x="390" y="213"/>
                    </a:cxn>
                    <a:cxn ang="0">
                      <a:pos x="360" y="216"/>
                    </a:cxn>
                    <a:cxn ang="0">
                      <a:pos x="328" y="218"/>
                    </a:cxn>
                    <a:cxn ang="0">
                      <a:pos x="297" y="218"/>
                    </a:cxn>
                    <a:cxn ang="0">
                      <a:pos x="265" y="217"/>
                    </a:cxn>
                    <a:cxn ang="0">
                      <a:pos x="234" y="216"/>
                    </a:cxn>
                    <a:cxn ang="0">
                      <a:pos x="204" y="212"/>
                    </a:cxn>
                    <a:cxn ang="0">
                      <a:pos x="174" y="208"/>
                    </a:cxn>
                    <a:cxn ang="0">
                      <a:pos x="146" y="203"/>
                    </a:cxn>
                    <a:cxn ang="0">
                      <a:pos x="120" y="196"/>
                    </a:cxn>
                    <a:cxn ang="0">
                      <a:pos x="96" y="189"/>
                    </a:cxn>
                    <a:cxn ang="0">
                      <a:pos x="74" y="181"/>
                    </a:cxn>
                    <a:cxn ang="0">
                      <a:pos x="54" y="172"/>
                    </a:cxn>
                    <a:cxn ang="0">
                      <a:pos x="37" y="162"/>
                    </a:cxn>
                    <a:cxn ang="0">
                      <a:pos x="23" y="152"/>
                    </a:cxn>
                    <a:cxn ang="0">
                      <a:pos x="13" y="141"/>
                    </a:cxn>
                    <a:cxn ang="0">
                      <a:pos x="5" y="130"/>
                    </a:cxn>
                    <a:cxn ang="0">
                      <a:pos x="1" y="118"/>
                    </a:cxn>
                  </a:cxnLst>
                  <a:rect l="0" t="0" r="r" b="b"/>
                  <a:pathLst>
                    <a:path w="599" h="218">
                      <a:moveTo>
                        <a:pt x="0" y="109"/>
                      </a:moveTo>
                      <a:lnTo>
                        <a:pt x="0" y="107"/>
                      </a:lnTo>
                      <a:lnTo>
                        <a:pt x="0" y="105"/>
                      </a:lnTo>
                      <a:lnTo>
                        <a:pt x="0" y="103"/>
                      </a:lnTo>
                      <a:lnTo>
                        <a:pt x="0" y="101"/>
                      </a:lnTo>
                      <a:lnTo>
                        <a:pt x="1" y="99"/>
                      </a:lnTo>
                      <a:lnTo>
                        <a:pt x="1" y="97"/>
                      </a:lnTo>
                      <a:lnTo>
                        <a:pt x="2" y="95"/>
                      </a:lnTo>
                      <a:lnTo>
                        <a:pt x="2" y="94"/>
                      </a:lnTo>
                      <a:lnTo>
                        <a:pt x="3" y="92"/>
                      </a:lnTo>
                      <a:lnTo>
                        <a:pt x="4" y="90"/>
                      </a:lnTo>
                      <a:lnTo>
                        <a:pt x="5" y="88"/>
                      </a:lnTo>
                      <a:lnTo>
                        <a:pt x="6" y="86"/>
                      </a:lnTo>
                      <a:lnTo>
                        <a:pt x="7" y="84"/>
                      </a:lnTo>
                      <a:lnTo>
                        <a:pt x="8" y="82"/>
                      </a:lnTo>
                      <a:lnTo>
                        <a:pt x="10" y="80"/>
                      </a:lnTo>
                      <a:lnTo>
                        <a:pt x="11" y="79"/>
                      </a:lnTo>
                      <a:lnTo>
                        <a:pt x="13" y="77"/>
                      </a:lnTo>
                      <a:lnTo>
                        <a:pt x="14" y="75"/>
                      </a:lnTo>
                      <a:lnTo>
                        <a:pt x="16" y="73"/>
                      </a:lnTo>
                      <a:lnTo>
                        <a:pt x="18" y="71"/>
                      </a:lnTo>
                      <a:lnTo>
                        <a:pt x="19" y="69"/>
                      </a:lnTo>
                      <a:lnTo>
                        <a:pt x="21" y="68"/>
                      </a:lnTo>
                      <a:lnTo>
                        <a:pt x="23" y="66"/>
                      </a:lnTo>
                      <a:lnTo>
                        <a:pt x="25" y="64"/>
                      </a:lnTo>
                      <a:lnTo>
                        <a:pt x="28" y="62"/>
                      </a:lnTo>
                      <a:lnTo>
                        <a:pt x="30" y="61"/>
                      </a:lnTo>
                      <a:lnTo>
                        <a:pt x="32" y="59"/>
                      </a:lnTo>
                      <a:lnTo>
                        <a:pt x="35" y="57"/>
                      </a:lnTo>
                      <a:lnTo>
                        <a:pt x="37" y="56"/>
                      </a:lnTo>
                      <a:lnTo>
                        <a:pt x="40" y="54"/>
                      </a:lnTo>
                      <a:lnTo>
                        <a:pt x="43" y="52"/>
                      </a:lnTo>
                      <a:lnTo>
                        <a:pt x="45" y="51"/>
                      </a:lnTo>
                      <a:lnTo>
                        <a:pt x="48" y="49"/>
                      </a:lnTo>
                      <a:lnTo>
                        <a:pt x="51" y="47"/>
                      </a:lnTo>
                      <a:lnTo>
                        <a:pt x="54" y="46"/>
                      </a:lnTo>
                      <a:lnTo>
                        <a:pt x="57" y="44"/>
                      </a:lnTo>
                      <a:lnTo>
                        <a:pt x="60" y="43"/>
                      </a:lnTo>
                      <a:lnTo>
                        <a:pt x="63" y="41"/>
                      </a:lnTo>
                      <a:lnTo>
                        <a:pt x="67" y="40"/>
                      </a:lnTo>
                      <a:lnTo>
                        <a:pt x="70" y="38"/>
                      </a:lnTo>
                      <a:lnTo>
                        <a:pt x="74" y="37"/>
                      </a:lnTo>
                      <a:lnTo>
                        <a:pt x="77" y="35"/>
                      </a:lnTo>
                      <a:lnTo>
                        <a:pt x="81" y="34"/>
                      </a:lnTo>
                      <a:lnTo>
                        <a:pt x="84" y="33"/>
                      </a:lnTo>
                      <a:lnTo>
                        <a:pt x="88" y="31"/>
                      </a:lnTo>
                      <a:lnTo>
                        <a:pt x="92" y="30"/>
                      </a:lnTo>
                      <a:lnTo>
                        <a:pt x="96" y="29"/>
                      </a:lnTo>
                      <a:lnTo>
                        <a:pt x="99" y="27"/>
                      </a:lnTo>
                      <a:lnTo>
                        <a:pt x="103" y="26"/>
                      </a:lnTo>
                      <a:lnTo>
                        <a:pt x="107" y="25"/>
                      </a:lnTo>
                      <a:lnTo>
                        <a:pt x="112" y="24"/>
                      </a:lnTo>
                      <a:lnTo>
                        <a:pt x="116" y="22"/>
                      </a:lnTo>
                      <a:lnTo>
                        <a:pt x="120" y="21"/>
                      </a:lnTo>
                      <a:lnTo>
                        <a:pt x="124" y="20"/>
                      </a:lnTo>
                      <a:lnTo>
                        <a:pt x="128" y="19"/>
                      </a:lnTo>
                      <a:lnTo>
                        <a:pt x="133" y="18"/>
                      </a:lnTo>
                      <a:lnTo>
                        <a:pt x="137" y="17"/>
                      </a:lnTo>
                      <a:lnTo>
                        <a:pt x="142" y="16"/>
                      </a:lnTo>
                      <a:lnTo>
                        <a:pt x="146" y="15"/>
                      </a:lnTo>
                      <a:lnTo>
                        <a:pt x="151" y="14"/>
                      </a:lnTo>
                      <a:lnTo>
                        <a:pt x="155" y="13"/>
                      </a:lnTo>
                      <a:lnTo>
                        <a:pt x="160" y="12"/>
                      </a:lnTo>
                      <a:lnTo>
                        <a:pt x="165" y="11"/>
                      </a:lnTo>
                      <a:lnTo>
                        <a:pt x="169" y="10"/>
                      </a:lnTo>
                      <a:lnTo>
                        <a:pt x="174" y="9"/>
                      </a:lnTo>
                      <a:lnTo>
                        <a:pt x="179" y="9"/>
                      </a:lnTo>
                      <a:lnTo>
                        <a:pt x="184" y="8"/>
                      </a:lnTo>
                      <a:lnTo>
                        <a:pt x="189" y="7"/>
                      </a:lnTo>
                      <a:lnTo>
                        <a:pt x="194" y="7"/>
                      </a:lnTo>
                      <a:lnTo>
                        <a:pt x="199" y="6"/>
                      </a:lnTo>
                      <a:lnTo>
                        <a:pt x="204" y="5"/>
                      </a:lnTo>
                      <a:lnTo>
                        <a:pt x="209" y="5"/>
                      </a:lnTo>
                      <a:lnTo>
                        <a:pt x="214" y="4"/>
                      </a:lnTo>
                      <a:lnTo>
                        <a:pt x="219" y="4"/>
                      </a:lnTo>
                      <a:lnTo>
                        <a:pt x="224" y="3"/>
                      </a:lnTo>
                      <a:lnTo>
                        <a:pt x="229" y="3"/>
                      </a:lnTo>
                      <a:lnTo>
                        <a:pt x="234" y="2"/>
                      </a:lnTo>
                      <a:lnTo>
                        <a:pt x="239" y="2"/>
                      </a:lnTo>
                      <a:lnTo>
                        <a:pt x="244" y="1"/>
                      </a:lnTo>
                      <a:lnTo>
                        <a:pt x="250" y="1"/>
                      </a:lnTo>
                      <a:lnTo>
                        <a:pt x="255" y="1"/>
                      </a:lnTo>
                      <a:lnTo>
                        <a:pt x="260" y="0"/>
                      </a:lnTo>
                      <a:lnTo>
                        <a:pt x="265" y="0"/>
                      </a:lnTo>
                      <a:lnTo>
                        <a:pt x="270" y="0"/>
                      </a:lnTo>
                      <a:lnTo>
                        <a:pt x="276" y="0"/>
                      </a:lnTo>
                      <a:lnTo>
                        <a:pt x="281" y="0"/>
                      </a:lnTo>
                      <a:lnTo>
                        <a:pt x="286" y="0"/>
                      </a:lnTo>
                      <a:lnTo>
                        <a:pt x="291" y="0"/>
                      </a:lnTo>
                      <a:lnTo>
                        <a:pt x="297" y="0"/>
                      </a:lnTo>
                      <a:lnTo>
                        <a:pt x="302" y="0"/>
                      </a:lnTo>
                      <a:lnTo>
                        <a:pt x="307" y="0"/>
                      </a:lnTo>
                      <a:lnTo>
                        <a:pt x="313" y="0"/>
                      </a:lnTo>
                      <a:lnTo>
                        <a:pt x="318" y="0"/>
                      </a:lnTo>
                      <a:lnTo>
                        <a:pt x="323" y="0"/>
                      </a:lnTo>
                      <a:lnTo>
                        <a:pt x="328" y="0"/>
                      </a:lnTo>
                      <a:lnTo>
                        <a:pt x="334" y="0"/>
                      </a:lnTo>
                      <a:lnTo>
                        <a:pt x="339" y="0"/>
                      </a:lnTo>
                      <a:lnTo>
                        <a:pt x="344" y="1"/>
                      </a:lnTo>
                      <a:lnTo>
                        <a:pt x="349" y="1"/>
                      </a:lnTo>
                      <a:lnTo>
                        <a:pt x="354" y="1"/>
                      </a:lnTo>
                      <a:lnTo>
                        <a:pt x="360" y="2"/>
                      </a:lnTo>
                      <a:lnTo>
                        <a:pt x="365" y="2"/>
                      </a:lnTo>
                      <a:lnTo>
                        <a:pt x="370" y="3"/>
                      </a:lnTo>
                      <a:lnTo>
                        <a:pt x="375" y="3"/>
                      </a:lnTo>
                      <a:lnTo>
                        <a:pt x="380" y="4"/>
                      </a:lnTo>
                      <a:lnTo>
                        <a:pt x="385" y="4"/>
                      </a:lnTo>
                      <a:lnTo>
                        <a:pt x="390" y="5"/>
                      </a:lnTo>
                      <a:lnTo>
                        <a:pt x="395" y="5"/>
                      </a:lnTo>
                      <a:lnTo>
                        <a:pt x="400" y="6"/>
                      </a:lnTo>
                      <a:lnTo>
                        <a:pt x="405" y="7"/>
                      </a:lnTo>
                      <a:lnTo>
                        <a:pt x="410" y="7"/>
                      </a:lnTo>
                      <a:lnTo>
                        <a:pt x="415" y="8"/>
                      </a:lnTo>
                      <a:lnTo>
                        <a:pt x="420" y="9"/>
                      </a:lnTo>
                      <a:lnTo>
                        <a:pt x="425" y="9"/>
                      </a:lnTo>
                      <a:lnTo>
                        <a:pt x="429" y="10"/>
                      </a:lnTo>
                      <a:lnTo>
                        <a:pt x="434" y="11"/>
                      </a:lnTo>
                      <a:lnTo>
                        <a:pt x="439" y="12"/>
                      </a:lnTo>
                      <a:lnTo>
                        <a:pt x="443" y="13"/>
                      </a:lnTo>
                      <a:lnTo>
                        <a:pt x="448" y="14"/>
                      </a:lnTo>
                      <a:lnTo>
                        <a:pt x="453" y="15"/>
                      </a:lnTo>
                      <a:lnTo>
                        <a:pt x="457" y="16"/>
                      </a:lnTo>
                      <a:lnTo>
                        <a:pt x="462" y="17"/>
                      </a:lnTo>
                      <a:lnTo>
                        <a:pt x="466" y="18"/>
                      </a:lnTo>
                      <a:lnTo>
                        <a:pt x="470" y="19"/>
                      </a:lnTo>
                      <a:lnTo>
                        <a:pt x="475" y="20"/>
                      </a:lnTo>
                      <a:lnTo>
                        <a:pt x="479" y="21"/>
                      </a:lnTo>
                      <a:lnTo>
                        <a:pt x="483" y="22"/>
                      </a:lnTo>
                      <a:lnTo>
                        <a:pt x="487" y="24"/>
                      </a:lnTo>
                      <a:lnTo>
                        <a:pt x="491" y="25"/>
                      </a:lnTo>
                      <a:lnTo>
                        <a:pt x="495" y="26"/>
                      </a:lnTo>
                      <a:lnTo>
                        <a:pt x="499" y="27"/>
                      </a:lnTo>
                      <a:lnTo>
                        <a:pt x="503" y="29"/>
                      </a:lnTo>
                      <a:lnTo>
                        <a:pt x="507" y="30"/>
                      </a:lnTo>
                      <a:lnTo>
                        <a:pt x="511" y="31"/>
                      </a:lnTo>
                      <a:lnTo>
                        <a:pt x="514" y="33"/>
                      </a:lnTo>
                      <a:lnTo>
                        <a:pt x="518" y="34"/>
                      </a:lnTo>
                      <a:lnTo>
                        <a:pt x="522" y="35"/>
                      </a:lnTo>
                      <a:lnTo>
                        <a:pt x="525" y="37"/>
                      </a:lnTo>
                      <a:lnTo>
                        <a:pt x="529" y="38"/>
                      </a:lnTo>
                      <a:lnTo>
                        <a:pt x="532" y="40"/>
                      </a:lnTo>
                      <a:lnTo>
                        <a:pt x="535" y="41"/>
                      </a:lnTo>
                      <a:lnTo>
                        <a:pt x="539" y="43"/>
                      </a:lnTo>
                      <a:lnTo>
                        <a:pt x="542" y="44"/>
                      </a:lnTo>
                      <a:lnTo>
                        <a:pt x="545" y="46"/>
                      </a:lnTo>
                      <a:lnTo>
                        <a:pt x="548" y="47"/>
                      </a:lnTo>
                      <a:lnTo>
                        <a:pt x="551" y="49"/>
                      </a:lnTo>
                      <a:lnTo>
                        <a:pt x="553" y="51"/>
                      </a:lnTo>
                      <a:lnTo>
                        <a:pt x="556" y="52"/>
                      </a:lnTo>
                      <a:lnTo>
                        <a:pt x="559" y="54"/>
                      </a:lnTo>
                      <a:lnTo>
                        <a:pt x="562" y="56"/>
                      </a:lnTo>
                      <a:lnTo>
                        <a:pt x="564" y="57"/>
                      </a:lnTo>
                      <a:lnTo>
                        <a:pt x="566" y="59"/>
                      </a:lnTo>
                      <a:lnTo>
                        <a:pt x="569" y="61"/>
                      </a:lnTo>
                      <a:lnTo>
                        <a:pt x="571" y="62"/>
                      </a:lnTo>
                      <a:lnTo>
                        <a:pt x="573" y="64"/>
                      </a:lnTo>
                      <a:lnTo>
                        <a:pt x="575" y="66"/>
                      </a:lnTo>
                      <a:lnTo>
                        <a:pt x="577" y="68"/>
                      </a:lnTo>
                      <a:lnTo>
                        <a:pt x="579" y="69"/>
                      </a:lnTo>
                      <a:lnTo>
                        <a:pt x="581" y="71"/>
                      </a:lnTo>
                      <a:lnTo>
                        <a:pt x="583" y="73"/>
                      </a:lnTo>
                      <a:lnTo>
                        <a:pt x="585" y="75"/>
                      </a:lnTo>
                      <a:lnTo>
                        <a:pt x="586" y="77"/>
                      </a:lnTo>
                      <a:lnTo>
                        <a:pt x="588" y="79"/>
                      </a:lnTo>
                      <a:lnTo>
                        <a:pt x="589" y="80"/>
                      </a:lnTo>
                      <a:lnTo>
                        <a:pt x="590" y="82"/>
                      </a:lnTo>
                      <a:lnTo>
                        <a:pt x="592" y="84"/>
                      </a:lnTo>
                      <a:lnTo>
                        <a:pt x="593" y="86"/>
                      </a:lnTo>
                      <a:lnTo>
                        <a:pt x="594" y="88"/>
                      </a:lnTo>
                      <a:lnTo>
                        <a:pt x="595" y="90"/>
                      </a:lnTo>
                      <a:lnTo>
                        <a:pt x="596" y="92"/>
                      </a:lnTo>
                      <a:lnTo>
                        <a:pt x="596" y="94"/>
                      </a:lnTo>
                      <a:lnTo>
                        <a:pt x="597" y="95"/>
                      </a:lnTo>
                      <a:lnTo>
                        <a:pt x="598" y="97"/>
                      </a:lnTo>
                      <a:lnTo>
                        <a:pt x="598" y="99"/>
                      </a:lnTo>
                      <a:lnTo>
                        <a:pt x="599" y="101"/>
                      </a:lnTo>
                      <a:lnTo>
                        <a:pt x="599" y="103"/>
                      </a:lnTo>
                      <a:lnTo>
                        <a:pt x="599" y="105"/>
                      </a:lnTo>
                      <a:lnTo>
                        <a:pt x="599" y="107"/>
                      </a:lnTo>
                      <a:lnTo>
                        <a:pt x="599" y="109"/>
                      </a:lnTo>
                      <a:lnTo>
                        <a:pt x="599" y="111"/>
                      </a:lnTo>
                      <a:lnTo>
                        <a:pt x="599" y="113"/>
                      </a:lnTo>
                      <a:lnTo>
                        <a:pt x="599" y="115"/>
                      </a:lnTo>
                      <a:lnTo>
                        <a:pt x="599" y="117"/>
                      </a:lnTo>
                      <a:lnTo>
                        <a:pt x="598" y="118"/>
                      </a:lnTo>
                      <a:lnTo>
                        <a:pt x="598" y="120"/>
                      </a:lnTo>
                      <a:lnTo>
                        <a:pt x="597" y="122"/>
                      </a:lnTo>
                      <a:lnTo>
                        <a:pt x="596" y="124"/>
                      </a:lnTo>
                      <a:lnTo>
                        <a:pt x="596" y="126"/>
                      </a:lnTo>
                      <a:lnTo>
                        <a:pt x="595" y="128"/>
                      </a:lnTo>
                      <a:lnTo>
                        <a:pt x="594" y="130"/>
                      </a:lnTo>
                      <a:lnTo>
                        <a:pt x="593" y="132"/>
                      </a:lnTo>
                      <a:lnTo>
                        <a:pt x="592" y="134"/>
                      </a:lnTo>
                      <a:lnTo>
                        <a:pt x="590" y="135"/>
                      </a:lnTo>
                      <a:lnTo>
                        <a:pt x="589" y="137"/>
                      </a:lnTo>
                      <a:lnTo>
                        <a:pt x="588" y="139"/>
                      </a:lnTo>
                      <a:lnTo>
                        <a:pt x="586" y="141"/>
                      </a:lnTo>
                      <a:lnTo>
                        <a:pt x="585" y="143"/>
                      </a:lnTo>
                      <a:lnTo>
                        <a:pt x="583" y="145"/>
                      </a:lnTo>
                      <a:lnTo>
                        <a:pt x="581" y="146"/>
                      </a:lnTo>
                      <a:lnTo>
                        <a:pt x="579" y="148"/>
                      </a:lnTo>
                      <a:lnTo>
                        <a:pt x="577" y="150"/>
                      </a:lnTo>
                      <a:lnTo>
                        <a:pt x="575" y="152"/>
                      </a:lnTo>
                      <a:lnTo>
                        <a:pt x="573" y="154"/>
                      </a:lnTo>
                      <a:lnTo>
                        <a:pt x="571" y="155"/>
                      </a:lnTo>
                      <a:lnTo>
                        <a:pt x="569" y="157"/>
                      </a:lnTo>
                      <a:lnTo>
                        <a:pt x="566" y="159"/>
                      </a:lnTo>
                      <a:lnTo>
                        <a:pt x="564" y="160"/>
                      </a:lnTo>
                      <a:lnTo>
                        <a:pt x="562" y="162"/>
                      </a:lnTo>
                      <a:lnTo>
                        <a:pt x="559" y="164"/>
                      </a:lnTo>
                      <a:lnTo>
                        <a:pt x="556" y="165"/>
                      </a:lnTo>
                      <a:lnTo>
                        <a:pt x="553" y="167"/>
                      </a:lnTo>
                      <a:lnTo>
                        <a:pt x="551" y="169"/>
                      </a:lnTo>
                      <a:lnTo>
                        <a:pt x="548" y="170"/>
                      </a:lnTo>
                      <a:lnTo>
                        <a:pt x="545" y="172"/>
                      </a:lnTo>
                      <a:lnTo>
                        <a:pt x="542" y="173"/>
                      </a:lnTo>
                      <a:lnTo>
                        <a:pt x="539" y="175"/>
                      </a:lnTo>
                      <a:lnTo>
                        <a:pt x="535" y="176"/>
                      </a:lnTo>
                      <a:lnTo>
                        <a:pt x="532" y="178"/>
                      </a:lnTo>
                      <a:lnTo>
                        <a:pt x="529" y="179"/>
                      </a:lnTo>
                      <a:lnTo>
                        <a:pt x="525" y="181"/>
                      </a:lnTo>
                      <a:lnTo>
                        <a:pt x="522" y="182"/>
                      </a:lnTo>
                      <a:lnTo>
                        <a:pt x="518" y="184"/>
                      </a:lnTo>
                      <a:lnTo>
                        <a:pt x="514" y="185"/>
                      </a:lnTo>
                      <a:lnTo>
                        <a:pt x="511" y="186"/>
                      </a:lnTo>
                      <a:lnTo>
                        <a:pt x="507" y="188"/>
                      </a:lnTo>
                      <a:lnTo>
                        <a:pt x="503" y="189"/>
                      </a:lnTo>
                      <a:lnTo>
                        <a:pt x="499" y="190"/>
                      </a:lnTo>
                      <a:lnTo>
                        <a:pt x="495" y="192"/>
                      </a:lnTo>
                      <a:lnTo>
                        <a:pt x="491" y="193"/>
                      </a:lnTo>
                      <a:lnTo>
                        <a:pt x="487" y="194"/>
                      </a:lnTo>
                      <a:lnTo>
                        <a:pt x="483" y="195"/>
                      </a:lnTo>
                      <a:lnTo>
                        <a:pt x="479" y="196"/>
                      </a:lnTo>
                      <a:lnTo>
                        <a:pt x="475" y="198"/>
                      </a:lnTo>
                      <a:lnTo>
                        <a:pt x="470" y="199"/>
                      </a:lnTo>
                      <a:lnTo>
                        <a:pt x="466" y="200"/>
                      </a:lnTo>
                      <a:lnTo>
                        <a:pt x="462" y="201"/>
                      </a:lnTo>
                      <a:lnTo>
                        <a:pt x="457" y="202"/>
                      </a:lnTo>
                      <a:lnTo>
                        <a:pt x="453" y="203"/>
                      </a:lnTo>
                      <a:lnTo>
                        <a:pt x="448" y="204"/>
                      </a:lnTo>
                      <a:lnTo>
                        <a:pt x="443" y="205"/>
                      </a:lnTo>
                      <a:lnTo>
                        <a:pt x="439" y="206"/>
                      </a:lnTo>
                      <a:lnTo>
                        <a:pt x="434" y="207"/>
                      </a:lnTo>
                      <a:lnTo>
                        <a:pt x="429" y="207"/>
                      </a:lnTo>
                      <a:lnTo>
                        <a:pt x="425" y="208"/>
                      </a:lnTo>
                      <a:lnTo>
                        <a:pt x="420" y="209"/>
                      </a:lnTo>
                      <a:lnTo>
                        <a:pt x="415" y="210"/>
                      </a:lnTo>
                      <a:lnTo>
                        <a:pt x="410" y="210"/>
                      </a:lnTo>
                      <a:lnTo>
                        <a:pt x="405" y="211"/>
                      </a:lnTo>
                      <a:lnTo>
                        <a:pt x="400" y="212"/>
                      </a:lnTo>
                      <a:lnTo>
                        <a:pt x="395" y="212"/>
                      </a:lnTo>
                      <a:lnTo>
                        <a:pt x="390" y="213"/>
                      </a:lnTo>
                      <a:lnTo>
                        <a:pt x="385" y="214"/>
                      </a:lnTo>
                      <a:lnTo>
                        <a:pt x="380" y="214"/>
                      </a:lnTo>
                      <a:lnTo>
                        <a:pt x="375" y="215"/>
                      </a:lnTo>
                      <a:lnTo>
                        <a:pt x="370" y="215"/>
                      </a:lnTo>
                      <a:lnTo>
                        <a:pt x="365" y="216"/>
                      </a:lnTo>
                      <a:lnTo>
                        <a:pt x="360" y="216"/>
                      </a:lnTo>
                      <a:lnTo>
                        <a:pt x="354" y="216"/>
                      </a:lnTo>
                      <a:lnTo>
                        <a:pt x="349" y="217"/>
                      </a:lnTo>
                      <a:lnTo>
                        <a:pt x="344" y="217"/>
                      </a:lnTo>
                      <a:lnTo>
                        <a:pt x="339" y="217"/>
                      </a:lnTo>
                      <a:lnTo>
                        <a:pt x="334" y="217"/>
                      </a:lnTo>
                      <a:lnTo>
                        <a:pt x="328" y="218"/>
                      </a:lnTo>
                      <a:lnTo>
                        <a:pt x="323" y="218"/>
                      </a:lnTo>
                      <a:lnTo>
                        <a:pt x="318" y="218"/>
                      </a:lnTo>
                      <a:lnTo>
                        <a:pt x="313" y="218"/>
                      </a:lnTo>
                      <a:lnTo>
                        <a:pt x="307" y="218"/>
                      </a:lnTo>
                      <a:lnTo>
                        <a:pt x="302" y="218"/>
                      </a:lnTo>
                      <a:lnTo>
                        <a:pt x="297" y="218"/>
                      </a:lnTo>
                      <a:lnTo>
                        <a:pt x="291" y="218"/>
                      </a:lnTo>
                      <a:lnTo>
                        <a:pt x="286" y="218"/>
                      </a:lnTo>
                      <a:lnTo>
                        <a:pt x="281" y="218"/>
                      </a:lnTo>
                      <a:lnTo>
                        <a:pt x="276" y="218"/>
                      </a:lnTo>
                      <a:lnTo>
                        <a:pt x="270" y="218"/>
                      </a:lnTo>
                      <a:lnTo>
                        <a:pt x="265" y="217"/>
                      </a:lnTo>
                      <a:lnTo>
                        <a:pt x="260" y="217"/>
                      </a:lnTo>
                      <a:lnTo>
                        <a:pt x="255" y="217"/>
                      </a:lnTo>
                      <a:lnTo>
                        <a:pt x="250" y="217"/>
                      </a:lnTo>
                      <a:lnTo>
                        <a:pt x="244" y="216"/>
                      </a:lnTo>
                      <a:lnTo>
                        <a:pt x="239" y="216"/>
                      </a:lnTo>
                      <a:lnTo>
                        <a:pt x="234" y="216"/>
                      </a:lnTo>
                      <a:lnTo>
                        <a:pt x="229" y="215"/>
                      </a:lnTo>
                      <a:lnTo>
                        <a:pt x="224" y="215"/>
                      </a:lnTo>
                      <a:lnTo>
                        <a:pt x="219" y="214"/>
                      </a:lnTo>
                      <a:lnTo>
                        <a:pt x="214" y="214"/>
                      </a:lnTo>
                      <a:lnTo>
                        <a:pt x="209" y="213"/>
                      </a:lnTo>
                      <a:lnTo>
                        <a:pt x="204" y="212"/>
                      </a:lnTo>
                      <a:lnTo>
                        <a:pt x="199" y="212"/>
                      </a:lnTo>
                      <a:lnTo>
                        <a:pt x="194" y="211"/>
                      </a:lnTo>
                      <a:lnTo>
                        <a:pt x="189" y="210"/>
                      </a:lnTo>
                      <a:lnTo>
                        <a:pt x="184" y="210"/>
                      </a:lnTo>
                      <a:lnTo>
                        <a:pt x="179" y="209"/>
                      </a:lnTo>
                      <a:lnTo>
                        <a:pt x="174" y="208"/>
                      </a:lnTo>
                      <a:lnTo>
                        <a:pt x="169" y="207"/>
                      </a:lnTo>
                      <a:lnTo>
                        <a:pt x="165" y="207"/>
                      </a:lnTo>
                      <a:lnTo>
                        <a:pt x="160" y="206"/>
                      </a:lnTo>
                      <a:lnTo>
                        <a:pt x="155" y="205"/>
                      </a:lnTo>
                      <a:lnTo>
                        <a:pt x="151" y="204"/>
                      </a:lnTo>
                      <a:lnTo>
                        <a:pt x="146" y="203"/>
                      </a:lnTo>
                      <a:lnTo>
                        <a:pt x="142" y="202"/>
                      </a:lnTo>
                      <a:lnTo>
                        <a:pt x="137" y="201"/>
                      </a:lnTo>
                      <a:lnTo>
                        <a:pt x="133" y="200"/>
                      </a:lnTo>
                      <a:lnTo>
                        <a:pt x="128" y="199"/>
                      </a:lnTo>
                      <a:lnTo>
                        <a:pt x="124" y="198"/>
                      </a:lnTo>
                      <a:lnTo>
                        <a:pt x="120" y="196"/>
                      </a:lnTo>
                      <a:lnTo>
                        <a:pt x="116" y="195"/>
                      </a:lnTo>
                      <a:lnTo>
                        <a:pt x="112" y="194"/>
                      </a:lnTo>
                      <a:lnTo>
                        <a:pt x="107" y="193"/>
                      </a:lnTo>
                      <a:lnTo>
                        <a:pt x="103" y="192"/>
                      </a:lnTo>
                      <a:lnTo>
                        <a:pt x="99" y="190"/>
                      </a:lnTo>
                      <a:lnTo>
                        <a:pt x="96" y="189"/>
                      </a:lnTo>
                      <a:lnTo>
                        <a:pt x="92" y="188"/>
                      </a:lnTo>
                      <a:lnTo>
                        <a:pt x="88" y="186"/>
                      </a:lnTo>
                      <a:lnTo>
                        <a:pt x="84" y="185"/>
                      </a:lnTo>
                      <a:lnTo>
                        <a:pt x="81" y="184"/>
                      </a:lnTo>
                      <a:lnTo>
                        <a:pt x="77" y="182"/>
                      </a:lnTo>
                      <a:lnTo>
                        <a:pt x="74" y="181"/>
                      </a:lnTo>
                      <a:lnTo>
                        <a:pt x="70" y="179"/>
                      </a:lnTo>
                      <a:lnTo>
                        <a:pt x="67" y="178"/>
                      </a:lnTo>
                      <a:lnTo>
                        <a:pt x="63" y="176"/>
                      </a:lnTo>
                      <a:lnTo>
                        <a:pt x="60" y="175"/>
                      </a:lnTo>
                      <a:lnTo>
                        <a:pt x="57" y="173"/>
                      </a:lnTo>
                      <a:lnTo>
                        <a:pt x="54" y="172"/>
                      </a:lnTo>
                      <a:lnTo>
                        <a:pt x="51" y="170"/>
                      </a:lnTo>
                      <a:lnTo>
                        <a:pt x="48" y="169"/>
                      </a:lnTo>
                      <a:lnTo>
                        <a:pt x="45" y="167"/>
                      </a:lnTo>
                      <a:lnTo>
                        <a:pt x="43" y="165"/>
                      </a:lnTo>
                      <a:lnTo>
                        <a:pt x="40" y="164"/>
                      </a:lnTo>
                      <a:lnTo>
                        <a:pt x="37" y="162"/>
                      </a:lnTo>
                      <a:lnTo>
                        <a:pt x="35" y="160"/>
                      </a:lnTo>
                      <a:lnTo>
                        <a:pt x="32" y="159"/>
                      </a:lnTo>
                      <a:lnTo>
                        <a:pt x="30" y="157"/>
                      </a:lnTo>
                      <a:lnTo>
                        <a:pt x="28" y="155"/>
                      </a:lnTo>
                      <a:lnTo>
                        <a:pt x="25" y="154"/>
                      </a:lnTo>
                      <a:lnTo>
                        <a:pt x="23" y="152"/>
                      </a:lnTo>
                      <a:lnTo>
                        <a:pt x="21" y="150"/>
                      </a:lnTo>
                      <a:lnTo>
                        <a:pt x="19" y="148"/>
                      </a:lnTo>
                      <a:lnTo>
                        <a:pt x="18" y="146"/>
                      </a:lnTo>
                      <a:lnTo>
                        <a:pt x="16" y="145"/>
                      </a:lnTo>
                      <a:lnTo>
                        <a:pt x="14" y="143"/>
                      </a:lnTo>
                      <a:lnTo>
                        <a:pt x="13" y="141"/>
                      </a:lnTo>
                      <a:lnTo>
                        <a:pt x="11" y="139"/>
                      </a:lnTo>
                      <a:lnTo>
                        <a:pt x="10" y="137"/>
                      </a:lnTo>
                      <a:lnTo>
                        <a:pt x="8" y="135"/>
                      </a:lnTo>
                      <a:lnTo>
                        <a:pt x="7" y="134"/>
                      </a:lnTo>
                      <a:lnTo>
                        <a:pt x="6" y="132"/>
                      </a:lnTo>
                      <a:lnTo>
                        <a:pt x="5" y="130"/>
                      </a:lnTo>
                      <a:lnTo>
                        <a:pt x="4" y="128"/>
                      </a:lnTo>
                      <a:lnTo>
                        <a:pt x="3" y="126"/>
                      </a:lnTo>
                      <a:lnTo>
                        <a:pt x="2" y="124"/>
                      </a:lnTo>
                      <a:lnTo>
                        <a:pt x="2" y="122"/>
                      </a:lnTo>
                      <a:lnTo>
                        <a:pt x="1" y="120"/>
                      </a:lnTo>
                      <a:lnTo>
                        <a:pt x="1" y="118"/>
                      </a:lnTo>
                      <a:lnTo>
                        <a:pt x="0" y="117"/>
                      </a:lnTo>
                      <a:lnTo>
                        <a:pt x="0" y="115"/>
                      </a:lnTo>
                      <a:lnTo>
                        <a:pt x="0" y="113"/>
                      </a:lnTo>
                      <a:lnTo>
                        <a:pt x="0" y="111"/>
                      </a:lnTo>
                      <a:lnTo>
                        <a:pt x="0" y="109"/>
                      </a:lnTo>
                    </a:path>
                  </a:pathLst>
                </a:custGeom>
                <a:gradFill rotWithShape="0">
                  <a:gsLst>
                    <a:gs pos="0">
                      <a:srgbClr val="7D7D7D"/>
                    </a:gs>
                    <a:gs pos="100000">
                      <a:srgbClr val="FFFFFF"/>
                    </a:gs>
                  </a:gsLst>
                  <a:lin ang="5400000" scaled="1"/>
                </a:gradFill>
                <a:ln w="7200">
                  <a:solidFill>
                    <a:srgbClr val="555555"/>
                  </a:solidFill>
                  <a:round/>
                  <a:headEnd type="none" w="sm" len="sm"/>
                  <a:tailEnd type="none" w="sm" len="sm"/>
                </a:ln>
              </p:spPr>
              <p:txBody>
                <a:bodyPr/>
                <a:lstStyle/>
                <a:p>
                  <a:endParaRPr lang="nl-BE"/>
                </a:p>
              </p:txBody>
            </p:sp>
            <p:sp>
              <p:nvSpPr>
                <p:cNvPr id="7824" name="Freeform 656"/>
                <p:cNvSpPr>
                  <a:spLocks noChangeArrowheads="1"/>
                </p:cNvSpPr>
                <p:nvPr/>
              </p:nvSpPr>
              <p:spPr bwMode="auto">
                <a:xfrm>
                  <a:off x="16" y="73"/>
                  <a:ext cx="417" cy="142"/>
                </a:xfrm>
                <a:custGeom>
                  <a:avLst/>
                  <a:gdLst/>
                  <a:ahLst/>
                  <a:cxnLst>
                    <a:cxn ang="0">
                      <a:pos x="3" y="60"/>
                    </a:cxn>
                    <a:cxn ang="0">
                      <a:pos x="8" y="67"/>
                    </a:cxn>
                    <a:cxn ang="0">
                      <a:pos x="15" y="73"/>
                    </a:cxn>
                    <a:cxn ang="0">
                      <a:pos x="24" y="80"/>
                    </a:cxn>
                    <a:cxn ang="0">
                      <a:pos x="33" y="86"/>
                    </a:cxn>
                    <a:cxn ang="0">
                      <a:pos x="43" y="92"/>
                    </a:cxn>
                    <a:cxn ang="0">
                      <a:pos x="55" y="98"/>
                    </a:cxn>
                    <a:cxn ang="0">
                      <a:pos x="68" y="103"/>
                    </a:cxn>
                    <a:cxn ang="0">
                      <a:pos x="81" y="108"/>
                    </a:cxn>
                    <a:cxn ang="0">
                      <a:pos x="96" y="113"/>
                    </a:cxn>
                    <a:cxn ang="0">
                      <a:pos x="111" y="118"/>
                    </a:cxn>
                    <a:cxn ang="0">
                      <a:pos x="127" y="122"/>
                    </a:cxn>
                    <a:cxn ang="0">
                      <a:pos x="144" y="126"/>
                    </a:cxn>
                    <a:cxn ang="0">
                      <a:pos x="162" y="130"/>
                    </a:cxn>
                    <a:cxn ang="0">
                      <a:pos x="180" y="133"/>
                    </a:cxn>
                    <a:cxn ang="0">
                      <a:pos x="198" y="135"/>
                    </a:cxn>
                    <a:cxn ang="0">
                      <a:pos x="217" y="137"/>
                    </a:cxn>
                    <a:cxn ang="0">
                      <a:pos x="236" y="139"/>
                    </a:cxn>
                    <a:cxn ang="0">
                      <a:pos x="255" y="140"/>
                    </a:cxn>
                    <a:cxn ang="0">
                      <a:pos x="274" y="141"/>
                    </a:cxn>
                    <a:cxn ang="0">
                      <a:pos x="293" y="141"/>
                    </a:cxn>
                    <a:cxn ang="0">
                      <a:pos x="312" y="141"/>
                    </a:cxn>
                    <a:cxn ang="0">
                      <a:pos x="330" y="140"/>
                    </a:cxn>
                    <a:cxn ang="0">
                      <a:pos x="349" y="139"/>
                    </a:cxn>
                    <a:cxn ang="0">
                      <a:pos x="367" y="138"/>
                    </a:cxn>
                    <a:cxn ang="0">
                      <a:pos x="384" y="136"/>
                    </a:cxn>
                    <a:cxn ang="0">
                      <a:pos x="401" y="133"/>
                    </a:cxn>
                    <a:cxn ang="0">
                      <a:pos x="417" y="130"/>
                    </a:cxn>
                    <a:cxn ang="0">
                      <a:pos x="402" y="111"/>
                    </a:cxn>
                    <a:cxn ang="0">
                      <a:pos x="386" y="93"/>
                    </a:cxn>
                    <a:cxn ang="0">
                      <a:pos x="368" y="76"/>
                    </a:cxn>
                    <a:cxn ang="0">
                      <a:pos x="350" y="61"/>
                    </a:cxn>
                    <a:cxn ang="0">
                      <a:pos x="331" y="48"/>
                    </a:cxn>
                    <a:cxn ang="0">
                      <a:pos x="311" y="36"/>
                    </a:cxn>
                    <a:cxn ang="0">
                      <a:pos x="290" y="25"/>
                    </a:cxn>
                    <a:cxn ang="0">
                      <a:pos x="268" y="17"/>
                    </a:cxn>
                    <a:cxn ang="0">
                      <a:pos x="247" y="10"/>
                    </a:cxn>
                    <a:cxn ang="0">
                      <a:pos x="224" y="5"/>
                    </a:cxn>
                    <a:cxn ang="0">
                      <a:pos x="202" y="1"/>
                    </a:cxn>
                    <a:cxn ang="0">
                      <a:pos x="179" y="0"/>
                    </a:cxn>
                    <a:cxn ang="0">
                      <a:pos x="156" y="0"/>
                    </a:cxn>
                    <a:cxn ang="0">
                      <a:pos x="133" y="2"/>
                    </a:cxn>
                    <a:cxn ang="0">
                      <a:pos x="111" y="6"/>
                    </a:cxn>
                    <a:cxn ang="0">
                      <a:pos x="88" y="12"/>
                    </a:cxn>
                    <a:cxn ang="0">
                      <a:pos x="66" y="19"/>
                    </a:cxn>
                    <a:cxn ang="0">
                      <a:pos x="45" y="28"/>
                    </a:cxn>
                    <a:cxn ang="0">
                      <a:pos x="24" y="39"/>
                    </a:cxn>
                    <a:cxn ang="0">
                      <a:pos x="4" y="52"/>
                    </a:cxn>
                  </a:cxnLst>
                  <a:rect l="0" t="0" r="r" b="b"/>
                  <a:pathLst>
                    <a:path w="417" h="141">
                      <a:moveTo>
                        <a:pt x="0" y="55"/>
                      </a:moveTo>
                      <a:lnTo>
                        <a:pt x="1" y="57"/>
                      </a:lnTo>
                      <a:lnTo>
                        <a:pt x="2" y="58"/>
                      </a:lnTo>
                      <a:lnTo>
                        <a:pt x="3" y="60"/>
                      </a:lnTo>
                      <a:lnTo>
                        <a:pt x="4" y="62"/>
                      </a:lnTo>
                      <a:lnTo>
                        <a:pt x="6" y="63"/>
                      </a:lnTo>
                      <a:lnTo>
                        <a:pt x="7" y="65"/>
                      </a:lnTo>
                      <a:lnTo>
                        <a:pt x="8" y="67"/>
                      </a:lnTo>
                      <a:lnTo>
                        <a:pt x="10" y="68"/>
                      </a:lnTo>
                      <a:lnTo>
                        <a:pt x="12" y="70"/>
                      </a:lnTo>
                      <a:lnTo>
                        <a:pt x="14" y="72"/>
                      </a:lnTo>
                      <a:lnTo>
                        <a:pt x="15" y="73"/>
                      </a:lnTo>
                      <a:lnTo>
                        <a:pt x="17" y="75"/>
                      </a:lnTo>
                      <a:lnTo>
                        <a:pt x="19" y="76"/>
                      </a:lnTo>
                      <a:lnTo>
                        <a:pt x="21" y="78"/>
                      </a:lnTo>
                      <a:lnTo>
                        <a:pt x="24" y="80"/>
                      </a:lnTo>
                      <a:lnTo>
                        <a:pt x="26" y="81"/>
                      </a:lnTo>
                      <a:lnTo>
                        <a:pt x="28" y="83"/>
                      </a:lnTo>
                      <a:lnTo>
                        <a:pt x="30" y="84"/>
                      </a:lnTo>
                      <a:lnTo>
                        <a:pt x="33" y="86"/>
                      </a:lnTo>
                      <a:lnTo>
                        <a:pt x="35" y="87"/>
                      </a:lnTo>
                      <a:lnTo>
                        <a:pt x="38" y="89"/>
                      </a:lnTo>
                      <a:lnTo>
                        <a:pt x="41" y="90"/>
                      </a:lnTo>
                      <a:lnTo>
                        <a:pt x="43" y="92"/>
                      </a:lnTo>
                      <a:lnTo>
                        <a:pt x="46" y="93"/>
                      </a:lnTo>
                      <a:lnTo>
                        <a:pt x="49" y="95"/>
                      </a:lnTo>
                      <a:lnTo>
                        <a:pt x="52" y="96"/>
                      </a:lnTo>
                      <a:lnTo>
                        <a:pt x="55" y="98"/>
                      </a:lnTo>
                      <a:lnTo>
                        <a:pt x="58" y="99"/>
                      </a:lnTo>
                      <a:lnTo>
                        <a:pt x="61" y="100"/>
                      </a:lnTo>
                      <a:lnTo>
                        <a:pt x="64" y="102"/>
                      </a:lnTo>
                      <a:lnTo>
                        <a:pt x="68" y="103"/>
                      </a:lnTo>
                      <a:lnTo>
                        <a:pt x="71" y="105"/>
                      </a:lnTo>
                      <a:lnTo>
                        <a:pt x="74" y="106"/>
                      </a:lnTo>
                      <a:lnTo>
                        <a:pt x="78" y="107"/>
                      </a:lnTo>
                      <a:lnTo>
                        <a:pt x="81" y="108"/>
                      </a:lnTo>
                      <a:lnTo>
                        <a:pt x="85" y="110"/>
                      </a:lnTo>
                      <a:lnTo>
                        <a:pt x="88" y="111"/>
                      </a:lnTo>
                      <a:lnTo>
                        <a:pt x="92" y="112"/>
                      </a:lnTo>
                      <a:lnTo>
                        <a:pt x="96" y="113"/>
                      </a:lnTo>
                      <a:lnTo>
                        <a:pt x="100" y="115"/>
                      </a:lnTo>
                      <a:lnTo>
                        <a:pt x="103" y="116"/>
                      </a:lnTo>
                      <a:lnTo>
                        <a:pt x="107" y="117"/>
                      </a:lnTo>
                      <a:lnTo>
                        <a:pt x="111" y="118"/>
                      </a:lnTo>
                      <a:lnTo>
                        <a:pt x="115" y="119"/>
                      </a:lnTo>
                      <a:lnTo>
                        <a:pt x="119" y="120"/>
                      </a:lnTo>
                      <a:lnTo>
                        <a:pt x="123" y="121"/>
                      </a:lnTo>
                      <a:lnTo>
                        <a:pt x="127" y="122"/>
                      </a:lnTo>
                      <a:lnTo>
                        <a:pt x="132" y="123"/>
                      </a:lnTo>
                      <a:lnTo>
                        <a:pt x="136" y="124"/>
                      </a:lnTo>
                      <a:lnTo>
                        <a:pt x="140" y="125"/>
                      </a:lnTo>
                      <a:lnTo>
                        <a:pt x="144" y="126"/>
                      </a:lnTo>
                      <a:lnTo>
                        <a:pt x="149" y="127"/>
                      </a:lnTo>
                      <a:lnTo>
                        <a:pt x="153" y="128"/>
                      </a:lnTo>
                      <a:lnTo>
                        <a:pt x="157" y="129"/>
                      </a:lnTo>
                      <a:lnTo>
                        <a:pt x="162" y="130"/>
                      </a:lnTo>
                      <a:lnTo>
                        <a:pt x="166" y="130"/>
                      </a:lnTo>
                      <a:lnTo>
                        <a:pt x="171" y="131"/>
                      </a:lnTo>
                      <a:lnTo>
                        <a:pt x="175" y="132"/>
                      </a:lnTo>
                      <a:lnTo>
                        <a:pt x="180" y="133"/>
                      </a:lnTo>
                      <a:lnTo>
                        <a:pt x="184" y="133"/>
                      </a:lnTo>
                      <a:lnTo>
                        <a:pt x="189" y="134"/>
                      </a:lnTo>
                      <a:lnTo>
                        <a:pt x="193" y="135"/>
                      </a:lnTo>
                      <a:lnTo>
                        <a:pt x="198" y="135"/>
                      </a:lnTo>
                      <a:lnTo>
                        <a:pt x="203" y="136"/>
                      </a:lnTo>
                      <a:lnTo>
                        <a:pt x="207" y="136"/>
                      </a:lnTo>
                      <a:lnTo>
                        <a:pt x="212" y="137"/>
                      </a:lnTo>
                      <a:lnTo>
                        <a:pt x="217" y="137"/>
                      </a:lnTo>
                      <a:lnTo>
                        <a:pt x="221" y="138"/>
                      </a:lnTo>
                      <a:lnTo>
                        <a:pt x="226" y="138"/>
                      </a:lnTo>
                      <a:lnTo>
                        <a:pt x="231" y="139"/>
                      </a:lnTo>
                      <a:lnTo>
                        <a:pt x="236" y="139"/>
                      </a:lnTo>
                      <a:lnTo>
                        <a:pt x="240" y="139"/>
                      </a:lnTo>
                      <a:lnTo>
                        <a:pt x="245" y="140"/>
                      </a:lnTo>
                      <a:lnTo>
                        <a:pt x="250" y="140"/>
                      </a:lnTo>
                      <a:lnTo>
                        <a:pt x="255" y="140"/>
                      </a:lnTo>
                      <a:lnTo>
                        <a:pt x="259" y="140"/>
                      </a:lnTo>
                      <a:lnTo>
                        <a:pt x="264" y="141"/>
                      </a:lnTo>
                      <a:lnTo>
                        <a:pt x="269" y="141"/>
                      </a:lnTo>
                      <a:lnTo>
                        <a:pt x="274" y="141"/>
                      </a:lnTo>
                      <a:lnTo>
                        <a:pt x="279" y="141"/>
                      </a:lnTo>
                      <a:lnTo>
                        <a:pt x="283" y="141"/>
                      </a:lnTo>
                      <a:lnTo>
                        <a:pt x="288" y="141"/>
                      </a:lnTo>
                      <a:lnTo>
                        <a:pt x="293" y="141"/>
                      </a:lnTo>
                      <a:lnTo>
                        <a:pt x="298" y="141"/>
                      </a:lnTo>
                      <a:lnTo>
                        <a:pt x="302" y="141"/>
                      </a:lnTo>
                      <a:lnTo>
                        <a:pt x="307" y="141"/>
                      </a:lnTo>
                      <a:lnTo>
                        <a:pt x="312" y="141"/>
                      </a:lnTo>
                      <a:lnTo>
                        <a:pt x="316" y="141"/>
                      </a:lnTo>
                      <a:lnTo>
                        <a:pt x="321" y="141"/>
                      </a:lnTo>
                      <a:lnTo>
                        <a:pt x="326" y="141"/>
                      </a:lnTo>
                      <a:lnTo>
                        <a:pt x="330" y="140"/>
                      </a:lnTo>
                      <a:lnTo>
                        <a:pt x="335" y="140"/>
                      </a:lnTo>
                      <a:lnTo>
                        <a:pt x="340" y="140"/>
                      </a:lnTo>
                      <a:lnTo>
                        <a:pt x="344" y="140"/>
                      </a:lnTo>
                      <a:lnTo>
                        <a:pt x="349" y="139"/>
                      </a:lnTo>
                      <a:lnTo>
                        <a:pt x="353" y="139"/>
                      </a:lnTo>
                      <a:lnTo>
                        <a:pt x="358" y="138"/>
                      </a:lnTo>
                      <a:lnTo>
                        <a:pt x="362" y="138"/>
                      </a:lnTo>
                      <a:lnTo>
                        <a:pt x="367" y="138"/>
                      </a:lnTo>
                      <a:lnTo>
                        <a:pt x="371" y="137"/>
                      </a:lnTo>
                      <a:lnTo>
                        <a:pt x="375" y="137"/>
                      </a:lnTo>
                      <a:lnTo>
                        <a:pt x="380" y="136"/>
                      </a:lnTo>
                      <a:lnTo>
                        <a:pt x="384" y="136"/>
                      </a:lnTo>
                      <a:lnTo>
                        <a:pt x="388" y="135"/>
                      </a:lnTo>
                      <a:lnTo>
                        <a:pt x="392" y="134"/>
                      </a:lnTo>
                      <a:lnTo>
                        <a:pt x="397" y="134"/>
                      </a:lnTo>
                      <a:lnTo>
                        <a:pt x="401" y="133"/>
                      </a:lnTo>
                      <a:lnTo>
                        <a:pt x="405" y="132"/>
                      </a:lnTo>
                      <a:lnTo>
                        <a:pt x="409" y="132"/>
                      </a:lnTo>
                      <a:lnTo>
                        <a:pt x="413" y="131"/>
                      </a:lnTo>
                      <a:lnTo>
                        <a:pt x="417" y="130"/>
                      </a:lnTo>
                      <a:lnTo>
                        <a:pt x="413" y="125"/>
                      </a:lnTo>
                      <a:lnTo>
                        <a:pt x="410" y="120"/>
                      </a:lnTo>
                      <a:lnTo>
                        <a:pt x="406" y="116"/>
                      </a:lnTo>
                      <a:lnTo>
                        <a:pt x="402" y="111"/>
                      </a:lnTo>
                      <a:lnTo>
                        <a:pt x="398" y="106"/>
                      </a:lnTo>
                      <a:lnTo>
                        <a:pt x="394" y="102"/>
                      </a:lnTo>
                      <a:lnTo>
                        <a:pt x="390" y="97"/>
                      </a:lnTo>
                      <a:lnTo>
                        <a:pt x="386" y="93"/>
                      </a:lnTo>
                      <a:lnTo>
                        <a:pt x="381" y="89"/>
                      </a:lnTo>
                      <a:lnTo>
                        <a:pt x="377" y="85"/>
                      </a:lnTo>
                      <a:lnTo>
                        <a:pt x="373" y="80"/>
                      </a:lnTo>
                      <a:lnTo>
                        <a:pt x="368" y="76"/>
                      </a:lnTo>
                      <a:lnTo>
                        <a:pt x="364" y="73"/>
                      </a:lnTo>
                      <a:lnTo>
                        <a:pt x="359" y="69"/>
                      </a:lnTo>
                      <a:lnTo>
                        <a:pt x="355" y="65"/>
                      </a:lnTo>
                      <a:lnTo>
                        <a:pt x="350" y="61"/>
                      </a:lnTo>
                      <a:lnTo>
                        <a:pt x="345" y="58"/>
                      </a:lnTo>
                      <a:lnTo>
                        <a:pt x="341" y="54"/>
                      </a:lnTo>
                      <a:lnTo>
                        <a:pt x="336" y="51"/>
                      </a:lnTo>
                      <a:lnTo>
                        <a:pt x="331" y="48"/>
                      </a:lnTo>
                      <a:lnTo>
                        <a:pt x="326" y="45"/>
                      </a:lnTo>
                      <a:lnTo>
                        <a:pt x="321" y="42"/>
                      </a:lnTo>
                      <a:lnTo>
                        <a:pt x="316" y="39"/>
                      </a:lnTo>
                      <a:lnTo>
                        <a:pt x="311" y="36"/>
                      </a:lnTo>
                      <a:lnTo>
                        <a:pt x="306" y="33"/>
                      </a:lnTo>
                      <a:lnTo>
                        <a:pt x="300" y="30"/>
                      </a:lnTo>
                      <a:lnTo>
                        <a:pt x="295" y="28"/>
                      </a:lnTo>
                      <a:lnTo>
                        <a:pt x="290" y="25"/>
                      </a:lnTo>
                      <a:lnTo>
                        <a:pt x="285" y="23"/>
                      </a:lnTo>
                      <a:lnTo>
                        <a:pt x="279" y="21"/>
                      </a:lnTo>
                      <a:lnTo>
                        <a:pt x="274" y="19"/>
                      </a:lnTo>
                      <a:lnTo>
                        <a:pt x="268" y="17"/>
                      </a:lnTo>
                      <a:lnTo>
                        <a:pt x="263" y="15"/>
                      </a:lnTo>
                      <a:lnTo>
                        <a:pt x="258" y="13"/>
                      </a:lnTo>
                      <a:lnTo>
                        <a:pt x="252" y="11"/>
                      </a:lnTo>
                      <a:lnTo>
                        <a:pt x="247" y="10"/>
                      </a:lnTo>
                      <a:lnTo>
                        <a:pt x="241" y="8"/>
                      </a:lnTo>
                      <a:lnTo>
                        <a:pt x="235" y="7"/>
                      </a:lnTo>
                      <a:lnTo>
                        <a:pt x="230" y="6"/>
                      </a:lnTo>
                      <a:lnTo>
                        <a:pt x="224" y="5"/>
                      </a:lnTo>
                      <a:lnTo>
                        <a:pt x="219" y="4"/>
                      </a:lnTo>
                      <a:lnTo>
                        <a:pt x="213" y="3"/>
                      </a:lnTo>
                      <a:lnTo>
                        <a:pt x="207" y="2"/>
                      </a:lnTo>
                      <a:lnTo>
                        <a:pt x="202" y="1"/>
                      </a:lnTo>
                      <a:lnTo>
                        <a:pt x="196" y="1"/>
                      </a:lnTo>
                      <a:lnTo>
                        <a:pt x="190" y="0"/>
                      </a:lnTo>
                      <a:lnTo>
                        <a:pt x="185" y="0"/>
                      </a:lnTo>
                      <a:lnTo>
                        <a:pt x="179" y="0"/>
                      </a:lnTo>
                      <a:lnTo>
                        <a:pt x="173" y="0"/>
                      </a:lnTo>
                      <a:lnTo>
                        <a:pt x="167" y="0"/>
                      </a:lnTo>
                      <a:lnTo>
                        <a:pt x="162" y="0"/>
                      </a:lnTo>
                      <a:lnTo>
                        <a:pt x="156" y="0"/>
                      </a:lnTo>
                      <a:lnTo>
                        <a:pt x="150" y="0"/>
                      </a:lnTo>
                      <a:lnTo>
                        <a:pt x="145" y="1"/>
                      </a:lnTo>
                      <a:lnTo>
                        <a:pt x="139" y="1"/>
                      </a:lnTo>
                      <a:lnTo>
                        <a:pt x="133" y="2"/>
                      </a:lnTo>
                      <a:lnTo>
                        <a:pt x="128" y="3"/>
                      </a:lnTo>
                      <a:lnTo>
                        <a:pt x="122" y="4"/>
                      </a:lnTo>
                      <a:lnTo>
                        <a:pt x="116" y="5"/>
                      </a:lnTo>
                      <a:lnTo>
                        <a:pt x="111" y="6"/>
                      </a:lnTo>
                      <a:lnTo>
                        <a:pt x="105" y="7"/>
                      </a:lnTo>
                      <a:lnTo>
                        <a:pt x="99" y="9"/>
                      </a:lnTo>
                      <a:lnTo>
                        <a:pt x="94" y="10"/>
                      </a:lnTo>
                      <a:lnTo>
                        <a:pt x="88" y="12"/>
                      </a:lnTo>
                      <a:lnTo>
                        <a:pt x="83" y="13"/>
                      </a:lnTo>
                      <a:lnTo>
                        <a:pt x="77" y="15"/>
                      </a:lnTo>
                      <a:lnTo>
                        <a:pt x="72" y="17"/>
                      </a:lnTo>
                      <a:lnTo>
                        <a:pt x="66" y="19"/>
                      </a:lnTo>
                      <a:lnTo>
                        <a:pt x="61" y="21"/>
                      </a:lnTo>
                      <a:lnTo>
                        <a:pt x="56" y="23"/>
                      </a:lnTo>
                      <a:lnTo>
                        <a:pt x="50" y="26"/>
                      </a:lnTo>
                      <a:lnTo>
                        <a:pt x="45" y="28"/>
                      </a:lnTo>
                      <a:lnTo>
                        <a:pt x="40" y="31"/>
                      </a:lnTo>
                      <a:lnTo>
                        <a:pt x="35" y="34"/>
                      </a:lnTo>
                      <a:lnTo>
                        <a:pt x="29" y="36"/>
                      </a:lnTo>
                      <a:lnTo>
                        <a:pt x="24" y="39"/>
                      </a:lnTo>
                      <a:lnTo>
                        <a:pt x="19" y="42"/>
                      </a:lnTo>
                      <a:lnTo>
                        <a:pt x="14" y="45"/>
                      </a:lnTo>
                      <a:lnTo>
                        <a:pt x="9" y="48"/>
                      </a:lnTo>
                      <a:lnTo>
                        <a:pt x="4" y="52"/>
                      </a:lnTo>
                      <a:lnTo>
                        <a:pt x="0" y="55"/>
                      </a:lnTo>
                    </a:path>
                  </a:pathLst>
                </a:custGeom>
                <a:gradFill rotWithShape="0">
                  <a:gsLst>
                    <a:gs pos="0">
                      <a:srgbClr val="FFE779">
                        <a:alpha val="0"/>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825" name="Text Box 657"/>
                <p:cNvSpPr txBox="1">
                  <a:spLocks noChangeArrowheads="1"/>
                </p:cNvSpPr>
                <p:nvPr/>
              </p:nvSpPr>
              <p:spPr bwMode="auto">
                <a:xfrm>
                  <a:off x="88" y="310"/>
                  <a:ext cx="423" cy="228"/>
                </a:xfrm>
                <a:prstGeom prst="rect">
                  <a:avLst/>
                </a:prstGeom>
                <a:noFill/>
                <a:ln w="9525">
                  <a:noFill/>
                  <a:miter lim="800000"/>
                  <a:headEnd/>
                  <a:tailEnd/>
                </a:ln>
              </p:spPr>
              <p:txBody>
                <a:bodyPr lIns="0" tIns="0" rIns="0" bIns="0" anchor="ctr"/>
                <a:lstStyle/>
                <a:p>
                  <a:pPr algn="ctr" defTabSz="455613">
                    <a:lnSpc>
                      <a:spcPts val="1250"/>
                    </a:lnSpc>
                  </a:pPr>
                  <a:r>
                    <a:rPr lang="en-GB" sz="1200"/>
                    <a:t>Metadata</a:t>
                  </a:r>
                </a:p>
                <a:p>
                  <a:pPr algn="ctr" defTabSz="455613">
                    <a:lnSpc>
                      <a:spcPts val="1250"/>
                    </a:lnSpc>
                  </a:pPr>
                  <a:r>
                    <a:rPr lang="en-GB" sz="1200"/>
                    <a:t>Database</a:t>
                  </a:r>
                </a:p>
              </p:txBody>
            </p:sp>
          </p:grpSp>
          <p:grpSp>
            <p:nvGrpSpPr>
              <p:cNvPr id="7826" name="Group 658"/>
              <p:cNvGrpSpPr>
                <a:grpSpLocks/>
              </p:cNvGrpSpPr>
              <p:nvPr/>
            </p:nvGrpSpPr>
            <p:grpSpPr bwMode="auto">
              <a:xfrm>
                <a:off x="273" y="2959"/>
                <a:ext cx="1189" cy="821"/>
                <a:chOff x="0" y="0"/>
                <a:chExt cx="1190" cy="822"/>
              </a:xfrm>
            </p:grpSpPr>
            <p:sp>
              <p:nvSpPr>
                <p:cNvPr id="7827" name="Rectangle 659"/>
                <p:cNvSpPr>
                  <a:spLocks noChangeArrowheads="1"/>
                </p:cNvSpPr>
                <p:nvPr/>
              </p:nvSpPr>
              <p:spPr bwMode="auto">
                <a:xfrm>
                  <a:off x="0" y="0"/>
                  <a:ext cx="916" cy="549"/>
                </a:xfrm>
                <a:prstGeom prst="rect">
                  <a:avLst/>
                </a:prstGeom>
                <a:solidFill>
                  <a:srgbClr val="F0F0F0"/>
                </a:solidFill>
                <a:ln w="9525">
                  <a:noFill/>
                  <a:miter lim="800000"/>
                  <a:headEnd type="none" w="sm" len="sm"/>
                  <a:tailEnd type="none" w="sm" len="sm"/>
                </a:ln>
                <a:effectLst>
                  <a:outerShdw dist="107763" dir="2700000" algn="ctr" rotWithShape="0">
                    <a:srgbClr val="000000">
                      <a:alpha val="30000"/>
                    </a:srgbClr>
                  </a:outerShdw>
                </a:effectLst>
              </p:spPr>
              <p:txBody>
                <a:bodyPr/>
                <a:lstStyle/>
                <a:p>
                  <a:endParaRPr lang="nl-BE"/>
                </a:p>
              </p:txBody>
            </p:sp>
            <p:sp>
              <p:nvSpPr>
                <p:cNvPr id="7828" name="Rectangle 660"/>
                <p:cNvSpPr>
                  <a:spLocks noChangeArrowheads="1"/>
                </p:cNvSpPr>
                <p:nvPr/>
              </p:nvSpPr>
              <p:spPr bwMode="auto">
                <a:xfrm>
                  <a:off x="0" y="0"/>
                  <a:ext cx="183" cy="549"/>
                </a:xfrm>
                <a:prstGeom prst="rect">
                  <a:avLst/>
                </a:prstGeom>
                <a:gradFill rotWithShape="0">
                  <a:gsLst>
                    <a:gs pos="0">
                      <a:srgbClr val="FFFFFF">
                        <a:alpha val="80000"/>
                      </a:srgbClr>
                    </a:gs>
                    <a:gs pos="100000">
                      <a:srgbClr val="FFFFFF">
                        <a:alpha val="20001"/>
                      </a:srgbClr>
                    </a:gs>
                  </a:gsLst>
                  <a:lin ang="5400000" scaled="1"/>
                </a:gradFill>
                <a:ln w="9525">
                  <a:solidFill>
                    <a:srgbClr val="7D7D7D"/>
                  </a:solidFill>
                  <a:miter lim="800000"/>
                  <a:headEnd type="none" w="sm" len="sm"/>
                  <a:tailEnd type="none" w="sm" len="sm"/>
                </a:ln>
              </p:spPr>
              <p:txBody>
                <a:bodyPr/>
                <a:lstStyle/>
                <a:p>
                  <a:endParaRPr lang="nl-BE"/>
                </a:p>
              </p:txBody>
            </p:sp>
            <p:grpSp>
              <p:nvGrpSpPr>
                <p:cNvPr id="7829" name="Group 661"/>
                <p:cNvGrpSpPr>
                  <a:grpSpLocks/>
                </p:cNvGrpSpPr>
                <p:nvPr/>
              </p:nvGrpSpPr>
              <p:grpSpPr bwMode="auto">
                <a:xfrm>
                  <a:off x="183" y="0"/>
                  <a:ext cx="733" cy="549"/>
                  <a:chOff x="0" y="0"/>
                  <a:chExt cx="734" cy="550"/>
                </a:xfrm>
              </p:grpSpPr>
              <p:sp>
                <p:nvSpPr>
                  <p:cNvPr id="7830" name="Freeform 662"/>
                  <p:cNvSpPr>
                    <a:spLocks noChangeArrowheads="1"/>
                  </p:cNvSpPr>
                  <p:nvPr/>
                </p:nvSpPr>
                <p:spPr bwMode="auto">
                  <a:xfrm>
                    <a:off x="0" y="0"/>
                    <a:ext cx="734" cy="550"/>
                  </a:xfrm>
                  <a:custGeom>
                    <a:avLst/>
                    <a:gdLst/>
                    <a:ahLst/>
                    <a:cxnLst>
                      <a:cxn ang="0">
                        <a:pos x="733" y="549"/>
                      </a:cxn>
                      <a:cxn ang="0">
                        <a:pos x="733" y="0"/>
                      </a:cxn>
                      <a:cxn ang="0">
                        <a:pos x="0" y="0"/>
                      </a:cxn>
                      <a:cxn ang="0">
                        <a:pos x="0" y="549"/>
                      </a:cxn>
                      <a:cxn ang="0">
                        <a:pos x="733" y="549"/>
                      </a:cxn>
                    </a:cxnLst>
                    <a:rect l="0" t="0" r="r" b="b"/>
                    <a:pathLst>
                      <a:path w="733" h="549">
                        <a:moveTo>
                          <a:pt x="733" y="549"/>
                        </a:moveTo>
                        <a:lnTo>
                          <a:pt x="733" y="0"/>
                        </a:lnTo>
                        <a:lnTo>
                          <a:pt x="0" y="0"/>
                        </a:lnTo>
                        <a:lnTo>
                          <a:pt x="0" y="549"/>
                        </a:lnTo>
                        <a:lnTo>
                          <a:pt x="733" y="549"/>
                        </a:lnTo>
                      </a:path>
                    </a:pathLst>
                  </a:custGeom>
                  <a:gradFill rotWithShape="0">
                    <a:gsLst>
                      <a:gs pos="0">
                        <a:srgbClr val="FFFFFF">
                          <a:alpha val="80000"/>
                        </a:srgbClr>
                      </a:gs>
                      <a:gs pos="100000">
                        <a:srgbClr val="FFFFFF">
                          <a:alpha val="20001"/>
                        </a:srgbClr>
                      </a:gs>
                    </a:gsLst>
                    <a:lin ang="5400000" scaled="1"/>
                  </a:gradFill>
                  <a:ln w="9525">
                    <a:solidFill>
                      <a:srgbClr val="7D7D7D"/>
                    </a:solidFill>
                    <a:round/>
                    <a:headEnd type="none" w="sm" len="sm"/>
                    <a:tailEnd type="none" w="sm" len="sm"/>
                  </a:ln>
                </p:spPr>
                <p:txBody>
                  <a:bodyPr/>
                  <a:lstStyle/>
                  <a:p>
                    <a:endParaRPr lang="nl-BE"/>
                  </a:p>
                </p:txBody>
              </p:sp>
              <p:sp>
                <p:nvSpPr>
                  <p:cNvPr id="7831" name="Text Box 663"/>
                  <p:cNvSpPr txBox="1">
                    <a:spLocks noChangeArrowheads="1"/>
                  </p:cNvSpPr>
                  <p:nvPr/>
                </p:nvSpPr>
                <p:spPr bwMode="auto">
                  <a:xfrm>
                    <a:off x="-5" y="0"/>
                    <a:ext cx="743" cy="549"/>
                  </a:xfrm>
                  <a:prstGeom prst="rect">
                    <a:avLst/>
                  </a:prstGeom>
                  <a:noFill/>
                  <a:ln w="9525">
                    <a:noFill/>
                    <a:miter lim="800000"/>
                    <a:headEnd/>
                    <a:tailEnd/>
                  </a:ln>
                </p:spPr>
                <p:txBody>
                  <a:bodyPr lIns="25401" tIns="25401" rIns="25401" bIns="25401" anchor="ctr"/>
                  <a:lstStyle/>
                  <a:p>
                    <a:pPr algn="ctr" defTabSz="455613">
                      <a:lnSpc>
                        <a:spcPts val="1250"/>
                      </a:lnSpc>
                    </a:pPr>
                    <a:r>
                      <a:rPr lang="en-GB" sz="1200">
                        <a:solidFill>
                          <a:srgbClr val="555555"/>
                        </a:solidFill>
                      </a:rPr>
                      <a:t>Metadata</a:t>
                    </a:r>
                  </a:p>
                  <a:p>
                    <a:pPr algn="ctr" defTabSz="455613">
                      <a:lnSpc>
                        <a:spcPts val="1250"/>
                      </a:lnSpc>
                    </a:pPr>
                    <a:r>
                      <a:rPr lang="en-GB" sz="1200">
                        <a:solidFill>
                          <a:srgbClr val="555555"/>
                        </a:solidFill>
                      </a:rPr>
                      <a:t>Measurements</a:t>
                    </a:r>
                  </a:p>
                </p:txBody>
              </p:sp>
            </p:grpSp>
          </p:grpSp>
          <p:grpSp>
            <p:nvGrpSpPr>
              <p:cNvPr id="7832" name="Group 664"/>
              <p:cNvGrpSpPr>
                <a:grpSpLocks/>
              </p:cNvGrpSpPr>
              <p:nvPr/>
            </p:nvGrpSpPr>
            <p:grpSpPr bwMode="auto">
              <a:xfrm rot="16200000">
                <a:off x="-233" y="392"/>
                <a:ext cx="1536" cy="748"/>
                <a:chOff x="0" y="0"/>
                <a:chExt cx="1537" cy="749"/>
              </a:xfrm>
            </p:grpSpPr>
            <p:sp>
              <p:nvSpPr>
                <p:cNvPr id="7833" name="Freeform 665"/>
                <p:cNvSpPr>
                  <a:spLocks noChangeArrowheads="1"/>
                </p:cNvSpPr>
                <p:nvPr/>
              </p:nvSpPr>
              <p:spPr bwMode="auto">
                <a:xfrm>
                  <a:off x="495" y="0"/>
                  <a:ext cx="1039" cy="255"/>
                </a:xfrm>
                <a:custGeom>
                  <a:avLst/>
                  <a:gdLst/>
                  <a:ahLst/>
                  <a:cxnLst>
                    <a:cxn ang="0">
                      <a:pos x="445" y="73"/>
                    </a:cxn>
                    <a:cxn ang="0">
                      <a:pos x="1039" y="73"/>
                    </a:cxn>
                    <a:cxn ang="0">
                      <a:pos x="1039" y="0"/>
                    </a:cxn>
                    <a:cxn ang="0">
                      <a:pos x="386" y="0"/>
                    </a:cxn>
                    <a:cxn ang="0">
                      <a:pos x="49" y="177"/>
                    </a:cxn>
                    <a:cxn ang="0">
                      <a:pos x="0" y="151"/>
                    </a:cxn>
                    <a:cxn ang="0">
                      <a:pos x="0" y="255"/>
                    </a:cxn>
                    <a:cxn ang="0">
                      <a:pos x="198" y="255"/>
                    </a:cxn>
                    <a:cxn ang="0">
                      <a:pos x="148" y="229"/>
                    </a:cxn>
                    <a:cxn ang="0">
                      <a:pos x="445" y="73"/>
                    </a:cxn>
                  </a:cxnLst>
                  <a:rect l="0" t="0" r="r" b="b"/>
                  <a:pathLst>
                    <a:path w="1039" h="255">
                      <a:moveTo>
                        <a:pt x="445" y="73"/>
                      </a:moveTo>
                      <a:lnTo>
                        <a:pt x="1039" y="73"/>
                      </a:lnTo>
                      <a:lnTo>
                        <a:pt x="1039" y="0"/>
                      </a:lnTo>
                      <a:lnTo>
                        <a:pt x="386" y="0"/>
                      </a:lnTo>
                      <a:lnTo>
                        <a:pt x="49" y="177"/>
                      </a:lnTo>
                      <a:lnTo>
                        <a:pt x="0" y="151"/>
                      </a:lnTo>
                      <a:lnTo>
                        <a:pt x="0" y="255"/>
                      </a:lnTo>
                      <a:lnTo>
                        <a:pt x="198" y="255"/>
                      </a:lnTo>
                      <a:lnTo>
                        <a:pt x="148" y="229"/>
                      </a:lnTo>
                      <a:lnTo>
                        <a:pt x="445"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834" name="Freeform 666"/>
                <p:cNvSpPr>
                  <a:spLocks noChangeArrowheads="1"/>
                </p:cNvSpPr>
                <p:nvPr/>
              </p:nvSpPr>
              <p:spPr bwMode="auto">
                <a:xfrm>
                  <a:off x="693" y="146"/>
                  <a:ext cx="841" cy="213"/>
                </a:xfrm>
                <a:custGeom>
                  <a:avLst/>
                  <a:gdLst/>
                  <a:ahLst/>
                  <a:cxnLst>
                    <a:cxn ang="0">
                      <a:pos x="366" y="73"/>
                    </a:cxn>
                    <a:cxn ang="0">
                      <a:pos x="841" y="73"/>
                    </a:cxn>
                    <a:cxn ang="0">
                      <a:pos x="841" y="0"/>
                    </a:cxn>
                    <a:cxn ang="0">
                      <a:pos x="306" y="0"/>
                    </a:cxn>
                    <a:cxn ang="0">
                      <a:pos x="49" y="135"/>
                    </a:cxn>
                    <a:cxn ang="0">
                      <a:pos x="0" y="109"/>
                    </a:cxn>
                    <a:cxn ang="0">
                      <a:pos x="0" y="213"/>
                    </a:cxn>
                    <a:cxn ang="0">
                      <a:pos x="198" y="213"/>
                    </a:cxn>
                    <a:cxn ang="0">
                      <a:pos x="148" y="187"/>
                    </a:cxn>
                    <a:cxn ang="0">
                      <a:pos x="366" y="73"/>
                    </a:cxn>
                  </a:cxnLst>
                  <a:rect l="0" t="0" r="r" b="b"/>
                  <a:pathLst>
                    <a:path w="841" h="213">
                      <a:moveTo>
                        <a:pt x="366" y="73"/>
                      </a:moveTo>
                      <a:lnTo>
                        <a:pt x="841" y="73"/>
                      </a:lnTo>
                      <a:lnTo>
                        <a:pt x="841" y="0"/>
                      </a:lnTo>
                      <a:lnTo>
                        <a:pt x="306" y="0"/>
                      </a:lnTo>
                      <a:lnTo>
                        <a:pt x="49" y="135"/>
                      </a:lnTo>
                      <a:lnTo>
                        <a:pt x="0" y="109"/>
                      </a:lnTo>
                      <a:lnTo>
                        <a:pt x="0" y="213"/>
                      </a:lnTo>
                      <a:lnTo>
                        <a:pt x="198" y="213"/>
                      </a:lnTo>
                      <a:lnTo>
                        <a:pt x="148" y="187"/>
                      </a:lnTo>
                      <a:lnTo>
                        <a:pt x="366"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835" name="Freeform 667"/>
                <p:cNvSpPr>
                  <a:spLocks noChangeArrowheads="1"/>
                </p:cNvSpPr>
                <p:nvPr/>
              </p:nvSpPr>
              <p:spPr bwMode="auto">
                <a:xfrm>
                  <a:off x="891" y="292"/>
                  <a:ext cx="643" cy="172"/>
                </a:xfrm>
                <a:custGeom>
                  <a:avLst/>
                  <a:gdLst/>
                  <a:ahLst/>
                  <a:cxnLst>
                    <a:cxn ang="0">
                      <a:pos x="287" y="73"/>
                    </a:cxn>
                    <a:cxn ang="0">
                      <a:pos x="643" y="73"/>
                    </a:cxn>
                    <a:cxn ang="0">
                      <a:pos x="643" y="0"/>
                    </a:cxn>
                    <a:cxn ang="0">
                      <a:pos x="227" y="0"/>
                    </a:cxn>
                    <a:cxn ang="0">
                      <a:pos x="49" y="93"/>
                    </a:cxn>
                    <a:cxn ang="0">
                      <a:pos x="0" y="67"/>
                    </a:cxn>
                    <a:cxn ang="0">
                      <a:pos x="0" y="172"/>
                    </a:cxn>
                    <a:cxn ang="0">
                      <a:pos x="198" y="172"/>
                    </a:cxn>
                    <a:cxn ang="0">
                      <a:pos x="148" y="146"/>
                    </a:cxn>
                    <a:cxn ang="0">
                      <a:pos x="287" y="73"/>
                    </a:cxn>
                  </a:cxnLst>
                  <a:rect l="0" t="0" r="r" b="b"/>
                  <a:pathLst>
                    <a:path w="643" h="172">
                      <a:moveTo>
                        <a:pt x="287" y="73"/>
                      </a:moveTo>
                      <a:lnTo>
                        <a:pt x="643" y="73"/>
                      </a:lnTo>
                      <a:lnTo>
                        <a:pt x="643" y="0"/>
                      </a:lnTo>
                      <a:lnTo>
                        <a:pt x="227" y="0"/>
                      </a:lnTo>
                      <a:lnTo>
                        <a:pt x="49" y="93"/>
                      </a:lnTo>
                      <a:lnTo>
                        <a:pt x="0" y="67"/>
                      </a:lnTo>
                      <a:lnTo>
                        <a:pt x="0" y="172"/>
                      </a:lnTo>
                      <a:lnTo>
                        <a:pt x="198" y="172"/>
                      </a:lnTo>
                      <a:lnTo>
                        <a:pt x="148" y="146"/>
                      </a:lnTo>
                      <a:lnTo>
                        <a:pt x="287"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836" name="Freeform 668"/>
                <p:cNvSpPr>
                  <a:spLocks noChangeArrowheads="1"/>
                </p:cNvSpPr>
                <p:nvPr/>
              </p:nvSpPr>
              <p:spPr bwMode="auto">
                <a:xfrm flipH="1" flipV="1">
                  <a:off x="0" y="490"/>
                  <a:ext cx="1039" cy="256"/>
                </a:xfrm>
                <a:custGeom>
                  <a:avLst/>
                  <a:gdLst/>
                  <a:ahLst/>
                  <a:cxnLst>
                    <a:cxn ang="0">
                      <a:pos x="445" y="73"/>
                    </a:cxn>
                    <a:cxn ang="0">
                      <a:pos x="1039" y="73"/>
                    </a:cxn>
                    <a:cxn ang="0">
                      <a:pos x="1039" y="0"/>
                    </a:cxn>
                    <a:cxn ang="0">
                      <a:pos x="386" y="0"/>
                    </a:cxn>
                    <a:cxn ang="0">
                      <a:pos x="49" y="177"/>
                    </a:cxn>
                    <a:cxn ang="0">
                      <a:pos x="0" y="151"/>
                    </a:cxn>
                    <a:cxn ang="0">
                      <a:pos x="0" y="255"/>
                    </a:cxn>
                    <a:cxn ang="0">
                      <a:pos x="198" y="255"/>
                    </a:cxn>
                    <a:cxn ang="0">
                      <a:pos x="148" y="229"/>
                    </a:cxn>
                    <a:cxn ang="0">
                      <a:pos x="445" y="73"/>
                    </a:cxn>
                  </a:cxnLst>
                  <a:rect l="0" t="0" r="r" b="b"/>
                  <a:pathLst>
                    <a:path w="1039" h="255">
                      <a:moveTo>
                        <a:pt x="445" y="73"/>
                      </a:moveTo>
                      <a:lnTo>
                        <a:pt x="1039" y="73"/>
                      </a:lnTo>
                      <a:lnTo>
                        <a:pt x="1039" y="0"/>
                      </a:lnTo>
                      <a:lnTo>
                        <a:pt x="386" y="0"/>
                      </a:lnTo>
                      <a:lnTo>
                        <a:pt x="49" y="177"/>
                      </a:lnTo>
                      <a:lnTo>
                        <a:pt x="0" y="151"/>
                      </a:lnTo>
                      <a:lnTo>
                        <a:pt x="0" y="255"/>
                      </a:lnTo>
                      <a:lnTo>
                        <a:pt x="198" y="255"/>
                      </a:lnTo>
                      <a:lnTo>
                        <a:pt x="148" y="229"/>
                      </a:lnTo>
                      <a:lnTo>
                        <a:pt x="445"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837" name="Freeform 669"/>
                <p:cNvSpPr>
                  <a:spLocks noChangeArrowheads="1"/>
                </p:cNvSpPr>
                <p:nvPr/>
              </p:nvSpPr>
              <p:spPr bwMode="auto">
                <a:xfrm flipH="1" flipV="1">
                  <a:off x="0" y="386"/>
                  <a:ext cx="841" cy="213"/>
                </a:xfrm>
                <a:custGeom>
                  <a:avLst/>
                  <a:gdLst/>
                  <a:ahLst/>
                  <a:cxnLst>
                    <a:cxn ang="0">
                      <a:pos x="366" y="73"/>
                    </a:cxn>
                    <a:cxn ang="0">
                      <a:pos x="841" y="73"/>
                    </a:cxn>
                    <a:cxn ang="0">
                      <a:pos x="841" y="0"/>
                    </a:cxn>
                    <a:cxn ang="0">
                      <a:pos x="306" y="0"/>
                    </a:cxn>
                    <a:cxn ang="0">
                      <a:pos x="49" y="135"/>
                    </a:cxn>
                    <a:cxn ang="0">
                      <a:pos x="0" y="109"/>
                    </a:cxn>
                    <a:cxn ang="0">
                      <a:pos x="0" y="213"/>
                    </a:cxn>
                    <a:cxn ang="0">
                      <a:pos x="198" y="213"/>
                    </a:cxn>
                    <a:cxn ang="0">
                      <a:pos x="148" y="187"/>
                    </a:cxn>
                    <a:cxn ang="0">
                      <a:pos x="366" y="73"/>
                    </a:cxn>
                  </a:cxnLst>
                  <a:rect l="0" t="0" r="r" b="b"/>
                  <a:pathLst>
                    <a:path w="841" h="213">
                      <a:moveTo>
                        <a:pt x="366" y="73"/>
                      </a:moveTo>
                      <a:lnTo>
                        <a:pt x="841" y="73"/>
                      </a:lnTo>
                      <a:lnTo>
                        <a:pt x="841" y="0"/>
                      </a:lnTo>
                      <a:lnTo>
                        <a:pt x="306" y="0"/>
                      </a:lnTo>
                      <a:lnTo>
                        <a:pt x="49" y="135"/>
                      </a:lnTo>
                      <a:lnTo>
                        <a:pt x="0" y="109"/>
                      </a:lnTo>
                      <a:lnTo>
                        <a:pt x="0" y="213"/>
                      </a:lnTo>
                      <a:lnTo>
                        <a:pt x="198" y="213"/>
                      </a:lnTo>
                      <a:lnTo>
                        <a:pt x="148" y="187"/>
                      </a:lnTo>
                      <a:lnTo>
                        <a:pt x="366"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838" name="Freeform 670"/>
                <p:cNvSpPr>
                  <a:spLocks noChangeArrowheads="1"/>
                </p:cNvSpPr>
                <p:nvPr/>
              </p:nvSpPr>
              <p:spPr bwMode="auto">
                <a:xfrm flipH="1" flipV="1">
                  <a:off x="0" y="281"/>
                  <a:ext cx="643" cy="172"/>
                </a:xfrm>
                <a:custGeom>
                  <a:avLst/>
                  <a:gdLst/>
                  <a:ahLst/>
                  <a:cxnLst>
                    <a:cxn ang="0">
                      <a:pos x="287" y="73"/>
                    </a:cxn>
                    <a:cxn ang="0">
                      <a:pos x="643" y="73"/>
                    </a:cxn>
                    <a:cxn ang="0">
                      <a:pos x="643" y="0"/>
                    </a:cxn>
                    <a:cxn ang="0">
                      <a:pos x="227" y="0"/>
                    </a:cxn>
                    <a:cxn ang="0">
                      <a:pos x="49" y="93"/>
                    </a:cxn>
                    <a:cxn ang="0">
                      <a:pos x="0" y="67"/>
                    </a:cxn>
                    <a:cxn ang="0">
                      <a:pos x="0" y="172"/>
                    </a:cxn>
                    <a:cxn ang="0">
                      <a:pos x="198" y="172"/>
                    </a:cxn>
                    <a:cxn ang="0">
                      <a:pos x="148" y="146"/>
                    </a:cxn>
                    <a:cxn ang="0">
                      <a:pos x="287" y="73"/>
                    </a:cxn>
                  </a:cxnLst>
                  <a:rect l="0" t="0" r="r" b="b"/>
                  <a:pathLst>
                    <a:path w="643" h="172">
                      <a:moveTo>
                        <a:pt x="287" y="73"/>
                      </a:moveTo>
                      <a:lnTo>
                        <a:pt x="643" y="73"/>
                      </a:lnTo>
                      <a:lnTo>
                        <a:pt x="643" y="0"/>
                      </a:lnTo>
                      <a:lnTo>
                        <a:pt x="227" y="0"/>
                      </a:lnTo>
                      <a:lnTo>
                        <a:pt x="49" y="93"/>
                      </a:lnTo>
                      <a:lnTo>
                        <a:pt x="0" y="67"/>
                      </a:lnTo>
                      <a:lnTo>
                        <a:pt x="0" y="172"/>
                      </a:lnTo>
                      <a:lnTo>
                        <a:pt x="198" y="172"/>
                      </a:lnTo>
                      <a:lnTo>
                        <a:pt x="148" y="146"/>
                      </a:lnTo>
                      <a:lnTo>
                        <a:pt x="287"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grpSp>
        </p:grpSp>
        <p:grpSp>
          <p:nvGrpSpPr>
            <p:cNvPr id="7839" name="Group 671"/>
            <p:cNvGrpSpPr>
              <a:grpSpLocks/>
            </p:cNvGrpSpPr>
            <p:nvPr/>
          </p:nvGrpSpPr>
          <p:grpSpPr bwMode="auto">
            <a:xfrm>
              <a:off x="1995" y="2257"/>
              <a:ext cx="635" cy="725"/>
              <a:chOff x="0" y="0"/>
              <a:chExt cx="636" cy="726"/>
            </a:xfrm>
          </p:grpSpPr>
          <p:grpSp>
            <p:nvGrpSpPr>
              <p:cNvPr id="7840" name="Group 672"/>
              <p:cNvGrpSpPr>
                <a:grpSpLocks/>
              </p:cNvGrpSpPr>
              <p:nvPr/>
            </p:nvGrpSpPr>
            <p:grpSpPr bwMode="auto">
              <a:xfrm>
                <a:off x="0" y="559"/>
                <a:ext cx="490" cy="166"/>
                <a:chOff x="0" y="0"/>
                <a:chExt cx="491" cy="167"/>
              </a:xfrm>
            </p:grpSpPr>
            <p:sp>
              <p:nvSpPr>
                <p:cNvPr id="7841" name="Freeform 673"/>
                <p:cNvSpPr>
                  <a:spLocks noChangeArrowheads="1"/>
                </p:cNvSpPr>
                <p:nvPr/>
              </p:nvSpPr>
              <p:spPr bwMode="auto">
                <a:xfrm>
                  <a:off x="0" y="0"/>
                  <a:ext cx="490" cy="138"/>
                </a:xfrm>
                <a:custGeom>
                  <a:avLst/>
                  <a:gdLst/>
                  <a:ahLst/>
                  <a:cxnLst>
                    <a:cxn ang="0">
                      <a:pos x="0" y="10"/>
                    </a:cxn>
                    <a:cxn ang="0">
                      <a:pos x="247" y="0"/>
                    </a:cxn>
                    <a:cxn ang="0">
                      <a:pos x="490" y="93"/>
                    </a:cxn>
                    <a:cxn ang="0">
                      <a:pos x="57" y="138"/>
                    </a:cxn>
                    <a:cxn ang="0">
                      <a:pos x="0" y="10"/>
                    </a:cxn>
                  </a:cxnLst>
                  <a:rect l="0" t="0" r="r" b="b"/>
                  <a:pathLst>
                    <a:path w="490" h="138">
                      <a:moveTo>
                        <a:pt x="0" y="10"/>
                      </a:moveTo>
                      <a:lnTo>
                        <a:pt x="247" y="0"/>
                      </a:lnTo>
                      <a:lnTo>
                        <a:pt x="490" y="93"/>
                      </a:lnTo>
                      <a:lnTo>
                        <a:pt x="57" y="138"/>
                      </a:lnTo>
                      <a:lnTo>
                        <a:pt x="0" y="10"/>
                      </a:lnTo>
                    </a:path>
                  </a:pathLst>
                </a:custGeom>
                <a:gradFill rotWithShape="0">
                  <a:gsLst>
                    <a:gs pos="0">
                      <a:srgbClr val="CFCFCF"/>
                    </a:gs>
                    <a:gs pos="100000">
                      <a:srgbClr val="A06F50"/>
                    </a:gs>
                  </a:gsLst>
                  <a:lin ang="5400000" scaled="1"/>
                </a:gradFill>
                <a:ln w="9525">
                  <a:noFill/>
                  <a:round/>
                  <a:headEnd type="none" w="sm" len="sm"/>
                  <a:tailEnd type="none" w="sm" len="sm"/>
                </a:ln>
              </p:spPr>
              <p:txBody>
                <a:bodyPr/>
                <a:lstStyle/>
                <a:p>
                  <a:endParaRPr lang="nl-BE"/>
                </a:p>
              </p:txBody>
            </p:sp>
            <p:sp>
              <p:nvSpPr>
                <p:cNvPr id="7842" name="Freeform 674"/>
                <p:cNvSpPr>
                  <a:spLocks noChangeArrowheads="1"/>
                </p:cNvSpPr>
                <p:nvPr/>
              </p:nvSpPr>
              <p:spPr bwMode="auto">
                <a:xfrm>
                  <a:off x="0" y="9"/>
                  <a:ext cx="57" cy="157"/>
                </a:xfrm>
                <a:custGeom>
                  <a:avLst/>
                  <a:gdLst/>
                  <a:ahLst/>
                  <a:cxnLst>
                    <a:cxn ang="0">
                      <a:pos x="57" y="129"/>
                    </a:cxn>
                    <a:cxn ang="0">
                      <a:pos x="56" y="157"/>
                    </a:cxn>
                    <a:cxn ang="0">
                      <a:pos x="2" y="21"/>
                    </a:cxn>
                    <a:cxn ang="0">
                      <a:pos x="0" y="0"/>
                    </a:cxn>
                    <a:cxn ang="0">
                      <a:pos x="57" y="129"/>
                    </a:cxn>
                  </a:cxnLst>
                  <a:rect l="0" t="0" r="r" b="b"/>
                  <a:pathLst>
                    <a:path w="57" h="157">
                      <a:moveTo>
                        <a:pt x="57" y="129"/>
                      </a:moveTo>
                      <a:lnTo>
                        <a:pt x="56" y="157"/>
                      </a:lnTo>
                      <a:lnTo>
                        <a:pt x="2" y="21"/>
                      </a:lnTo>
                      <a:lnTo>
                        <a:pt x="0" y="0"/>
                      </a:lnTo>
                      <a:lnTo>
                        <a:pt x="57" y="129"/>
                      </a:lnTo>
                    </a:path>
                  </a:pathLst>
                </a:custGeom>
                <a:gradFill rotWithShape="0">
                  <a:gsLst>
                    <a:gs pos="0">
                      <a:srgbClr val="7C4D34"/>
                    </a:gs>
                    <a:gs pos="100000">
                      <a:srgbClr val="A06F50"/>
                    </a:gs>
                  </a:gsLst>
                  <a:lin ang="0" scaled="1"/>
                </a:gradFill>
                <a:ln w="9525">
                  <a:noFill/>
                  <a:round/>
                  <a:headEnd type="none" w="sm" len="sm"/>
                  <a:tailEnd type="none" w="sm" len="sm"/>
                </a:ln>
              </p:spPr>
              <p:txBody>
                <a:bodyPr/>
                <a:lstStyle/>
                <a:p>
                  <a:endParaRPr lang="nl-BE"/>
                </a:p>
              </p:txBody>
            </p:sp>
            <p:sp>
              <p:nvSpPr>
                <p:cNvPr id="7843" name="Freeform 675"/>
                <p:cNvSpPr>
                  <a:spLocks noChangeArrowheads="1"/>
                </p:cNvSpPr>
                <p:nvPr/>
              </p:nvSpPr>
              <p:spPr bwMode="auto">
                <a:xfrm>
                  <a:off x="56" y="93"/>
                  <a:ext cx="434" cy="72"/>
                </a:xfrm>
                <a:custGeom>
                  <a:avLst/>
                  <a:gdLst/>
                  <a:ahLst/>
                  <a:cxnLst>
                    <a:cxn ang="0">
                      <a:pos x="433" y="21"/>
                    </a:cxn>
                    <a:cxn ang="0">
                      <a:pos x="0" y="72"/>
                    </a:cxn>
                    <a:cxn ang="0">
                      <a:pos x="1" y="43"/>
                    </a:cxn>
                    <a:cxn ang="0">
                      <a:pos x="433" y="0"/>
                    </a:cxn>
                    <a:cxn ang="0">
                      <a:pos x="433" y="21"/>
                    </a:cxn>
                  </a:cxnLst>
                  <a:rect l="0" t="0" r="r" b="b"/>
                  <a:pathLst>
                    <a:path w="433" h="72">
                      <a:moveTo>
                        <a:pt x="433" y="21"/>
                      </a:moveTo>
                      <a:lnTo>
                        <a:pt x="0" y="72"/>
                      </a:lnTo>
                      <a:lnTo>
                        <a:pt x="1" y="43"/>
                      </a:lnTo>
                      <a:lnTo>
                        <a:pt x="433" y="0"/>
                      </a:lnTo>
                      <a:lnTo>
                        <a:pt x="433" y="21"/>
                      </a:lnTo>
                    </a:path>
                  </a:pathLst>
                </a:custGeom>
                <a:gradFill rotWithShape="0">
                  <a:gsLst>
                    <a:gs pos="0">
                      <a:srgbClr val="7C4D34"/>
                    </a:gs>
                    <a:gs pos="100000">
                      <a:srgbClr val="A0A0A0"/>
                    </a:gs>
                  </a:gsLst>
                  <a:lin ang="0" scaled="1"/>
                </a:gradFill>
                <a:ln w="9525">
                  <a:noFill/>
                  <a:round/>
                  <a:headEnd type="none" w="sm" len="sm"/>
                  <a:tailEnd type="none" w="sm" len="sm"/>
                </a:ln>
              </p:spPr>
              <p:txBody>
                <a:bodyPr/>
                <a:lstStyle/>
                <a:p>
                  <a:endParaRPr lang="nl-BE"/>
                </a:p>
              </p:txBody>
            </p:sp>
          </p:grpSp>
          <p:grpSp>
            <p:nvGrpSpPr>
              <p:cNvPr id="7844" name="Group 676"/>
              <p:cNvGrpSpPr>
                <a:grpSpLocks/>
              </p:cNvGrpSpPr>
              <p:nvPr/>
            </p:nvGrpSpPr>
            <p:grpSpPr bwMode="auto">
              <a:xfrm>
                <a:off x="97" y="345"/>
                <a:ext cx="272" cy="346"/>
                <a:chOff x="0" y="0"/>
                <a:chExt cx="273" cy="347"/>
              </a:xfrm>
            </p:grpSpPr>
            <p:sp>
              <p:nvSpPr>
                <p:cNvPr id="7845" name="Freeform 677"/>
                <p:cNvSpPr>
                  <a:spLocks noChangeArrowheads="1"/>
                </p:cNvSpPr>
                <p:nvPr/>
              </p:nvSpPr>
              <p:spPr bwMode="auto">
                <a:xfrm>
                  <a:off x="0" y="276"/>
                  <a:ext cx="271" cy="70"/>
                </a:xfrm>
                <a:custGeom>
                  <a:avLst/>
                  <a:gdLst/>
                  <a:ahLst/>
                  <a:cxnLst>
                    <a:cxn ang="0">
                      <a:pos x="0" y="0"/>
                    </a:cxn>
                    <a:cxn ang="0">
                      <a:pos x="0" y="69"/>
                    </a:cxn>
                    <a:cxn ang="0">
                      <a:pos x="271" y="42"/>
                    </a:cxn>
                    <a:cxn ang="0">
                      <a:pos x="270" y="33"/>
                    </a:cxn>
                    <a:cxn ang="0">
                      <a:pos x="266" y="25"/>
                    </a:cxn>
                    <a:cxn ang="0">
                      <a:pos x="236" y="14"/>
                    </a:cxn>
                    <a:cxn ang="0">
                      <a:pos x="0" y="0"/>
                    </a:cxn>
                  </a:cxnLst>
                  <a:rect l="0" t="0" r="r" b="b"/>
                  <a:pathLst>
                    <a:path w="271" h="69">
                      <a:moveTo>
                        <a:pt x="0" y="0"/>
                      </a:moveTo>
                      <a:lnTo>
                        <a:pt x="0" y="69"/>
                      </a:lnTo>
                      <a:lnTo>
                        <a:pt x="271" y="42"/>
                      </a:lnTo>
                      <a:cubicBezTo>
                        <a:pt x="271" y="42"/>
                        <a:pt x="272" y="37"/>
                        <a:pt x="270" y="33"/>
                      </a:cubicBezTo>
                      <a:cubicBezTo>
                        <a:pt x="270" y="33"/>
                        <a:pt x="269" y="28"/>
                        <a:pt x="266" y="25"/>
                      </a:cubicBezTo>
                      <a:lnTo>
                        <a:pt x="236" y="14"/>
                      </a:lnTo>
                      <a:lnTo>
                        <a:pt x="0" y="0"/>
                      </a:lnTo>
                    </a:path>
                  </a:pathLst>
                </a:custGeom>
                <a:gradFill rotWithShape="0">
                  <a:gsLst>
                    <a:gs pos="0">
                      <a:srgbClr val="4F4F4F"/>
                    </a:gs>
                    <a:gs pos="100000">
                      <a:srgbClr val="6F6F6F">
                        <a:alpha val="20001"/>
                      </a:srgbClr>
                    </a:gs>
                  </a:gsLst>
                  <a:lin ang="5400000" scaled="1"/>
                </a:gradFill>
                <a:ln w="9525">
                  <a:noFill/>
                  <a:round/>
                  <a:headEnd type="none" w="sm" len="sm"/>
                  <a:tailEnd type="none" w="sm" len="sm"/>
                </a:ln>
              </p:spPr>
              <p:txBody>
                <a:bodyPr/>
                <a:lstStyle/>
                <a:p>
                  <a:endParaRPr lang="nl-BE"/>
                </a:p>
              </p:txBody>
            </p:sp>
            <p:sp>
              <p:nvSpPr>
                <p:cNvPr id="7846" name="Freeform 678"/>
                <p:cNvSpPr>
                  <a:spLocks noChangeArrowheads="1"/>
                </p:cNvSpPr>
                <p:nvPr/>
              </p:nvSpPr>
              <p:spPr bwMode="auto">
                <a:xfrm>
                  <a:off x="0" y="0"/>
                  <a:ext cx="268" cy="304"/>
                </a:xfrm>
                <a:custGeom>
                  <a:avLst/>
                  <a:gdLst/>
                  <a:ahLst/>
                  <a:cxnLst>
                    <a:cxn ang="0">
                      <a:pos x="6" y="3"/>
                    </a:cxn>
                    <a:cxn ang="0">
                      <a:pos x="15" y="1"/>
                    </a:cxn>
                    <a:cxn ang="0">
                      <a:pos x="24" y="0"/>
                    </a:cxn>
                    <a:cxn ang="0">
                      <a:pos x="33" y="0"/>
                    </a:cxn>
                    <a:cxn ang="0">
                      <a:pos x="42" y="0"/>
                    </a:cxn>
                    <a:cxn ang="0">
                      <a:pos x="51" y="0"/>
                    </a:cxn>
                    <a:cxn ang="0">
                      <a:pos x="60" y="2"/>
                    </a:cxn>
                    <a:cxn ang="0">
                      <a:pos x="74" y="7"/>
                    </a:cxn>
                    <a:cxn ang="0">
                      <a:pos x="263" y="265"/>
                    </a:cxn>
                    <a:cxn ang="0">
                      <a:pos x="264" y="266"/>
                    </a:cxn>
                    <a:cxn ang="0">
                      <a:pos x="264" y="266"/>
                    </a:cxn>
                    <a:cxn ang="0">
                      <a:pos x="264" y="267"/>
                    </a:cxn>
                    <a:cxn ang="0">
                      <a:pos x="265" y="267"/>
                    </a:cxn>
                    <a:cxn ang="0">
                      <a:pos x="265" y="268"/>
                    </a:cxn>
                    <a:cxn ang="0">
                      <a:pos x="265" y="269"/>
                    </a:cxn>
                    <a:cxn ang="0">
                      <a:pos x="266" y="269"/>
                    </a:cxn>
                    <a:cxn ang="0">
                      <a:pos x="266" y="270"/>
                    </a:cxn>
                    <a:cxn ang="0">
                      <a:pos x="266" y="271"/>
                    </a:cxn>
                    <a:cxn ang="0">
                      <a:pos x="267" y="271"/>
                    </a:cxn>
                    <a:cxn ang="0">
                      <a:pos x="267" y="272"/>
                    </a:cxn>
                    <a:cxn ang="0">
                      <a:pos x="267" y="273"/>
                    </a:cxn>
                    <a:cxn ang="0">
                      <a:pos x="267" y="274"/>
                    </a:cxn>
                    <a:cxn ang="0">
                      <a:pos x="267" y="274"/>
                    </a:cxn>
                    <a:cxn ang="0">
                      <a:pos x="267" y="275"/>
                    </a:cxn>
                    <a:cxn ang="0">
                      <a:pos x="267" y="276"/>
                    </a:cxn>
                    <a:cxn ang="0">
                      <a:pos x="267" y="277"/>
                    </a:cxn>
                    <a:cxn ang="0">
                      <a:pos x="267" y="277"/>
                    </a:cxn>
                    <a:cxn ang="0">
                      <a:pos x="267" y="278"/>
                    </a:cxn>
                    <a:cxn ang="0">
                      <a:pos x="267" y="278"/>
                    </a:cxn>
                    <a:cxn ang="0">
                      <a:pos x="267" y="279"/>
                    </a:cxn>
                    <a:cxn ang="0">
                      <a:pos x="267" y="279"/>
                    </a:cxn>
                    <a:cxn ang="0">
                      <a:pos x="267" y="280"/>
                    </a:cxn>
                    <a:cxn ang="0">
                      <a:pos x="266" y="280"/>
                    </a:cxn>
                    <a:cxn ang="0">
                      <a:pos x="266" y="281"/>
                    </a:cxn>
                    <a:cxn ang="0">
                      <a:pos x="266" y="281"/>
                    </a:cxn>
                    <a:cxn ang="0">
                      <a:pos x="266" y="281"/>
                    </a:cxn>
                    <a:cxn ang="0">
                      <a:pos x="266" y="282"/>
                    </a:cxn>
                    <a:cxn ang="0">
                      <a:pos x="265" y="282"/>
                    </a:cxn>
                    <a:cxn ang="0">
                      <a:pos x="265" y="282"/>
                    </a:cxn>
                    <a:cxn ang="0">
                      <a:pos x="265" y="283"/>
                    </a:cxn>
                    <a:cxn ang="0">
                      <a:pos x="264" y="283"/>
                    </a:cxn>
                    <a:cxn ang="0">
                      <a:pos x="264" y="283"/>
                    </a:cxn>
                    <a:cxn ang="0">
                      <a:pos x="264" y="283"/>
                    </a:cxn>
                    <a:cxn ang="0">
                      <a:pos x="263" y="284"/>
                    </a:cxn>
                    <a:cxn ang="0">
                      <a:pos x="263" y="284"/>
                    </a:cxn>
                    <a:cxn ang="0">
                      <a:pos x="263" y="284"/>
                    </a:cxn>
                    <a:cxn ang="0">
                      <a:pos x="262" y="284"/>
                    </a:cxn>
                    <a:cxn ang="0">
                      <a:pos x="2" y="279"/>
                    </a:cxn>
                    <a:cxn ang="0">
                      <a:pos x="3" y="248"/>
                    </a:cxn>
                  </a:cxnLst>
                  <a:rect l="0" t="0" r="r" b="b"/>
                  <a:pathLst>
                    <a:path w="267" h="304">
                      <a:moveTo>
                        <a:pt x="0" y="5"/>
                      </a:moveTo>
                      <a:lnTo>
                        <a:pt x="3" y="4"/>
                      </a:lnTo>
                      <a:lnTo>
                        <a:pt x="6" y="3"/>
                      </a:lnTo>
                      <a:lnTo>
                        <a:pt x="9" y="2"/>
                      </a:lnTo>
                      <a:lnTo>
                        <a:pt x="12" y="2"/>
                      </a:lnTo>
                      <a:lnTo>
                        <a:pt x="15" y="1"/>
                      </a:lnTo>
                      <a:lnTo>
                        <a:pt x="18" y="1"/>
                      </a:lnTo>
                      <a:lnTo>
                        <a:pt x="21" y="0"/>
                      </a:lnTo>
                      <a:lnTo>
                        <a:pt x="24" y="0"/>
                      </a:lnTo>
                      <a:lnTo>
                        <a:pt x="27" y="0"/>
                      </a:lnTo>
                      <a:lnTo>
                        <a:pt x="30" y="0"/>
                      </a:lnTo>
                      <a:lnTo>
                        <a:pt x="33" y="0"/>
                      </a:lnTo>
                      <a:lnTo>
                        <a:pt x="36" y="0"/>
                      </a:lnTo>
                      <a:lnTo>
                        <a:pt x="39" y="0"/>
                      </a:lnTo>
                      <a:lnTo>
                        <a:pt x="42" y="0"/>
                      </a:lnTo>
                      <a:lnTo>
                        <a:pt x="45" y="0"/>
                      </a:lnTo>
                      <a:lnTo>
                        <a:pt x="48" y="0"/>
                      </a:lnTo>
                      <a:lnTo>
                        <a:pt x="51" y="0"/>
                      </a:lnTo>
                      <a:lnTo>
                        <a:pt x="54" y="1"/>
                      </a:lnTo>
                      <a:lnTo>
                        <a:pt x="57" y="1"/>
                      </a:lnTo>
                      <a:lnTo>
                        <a:pt x="60" y="2"/>
                      </a:lnTo>
                      <a:lnTo>
                        <a:pt x="63" y="2"/>
                      </a:lnTo>
                      <a:lnTo>
                        <a:pt x="66" y="3"/>
                      </a:lnTo>
                      <a:lnTo>
                        <a:pt x="74" y="7"/>
                      </a:lnTo>
                      <a:lnTo>
                        <a:pt x="76" y="243"/>
                      </a:lnTo>
                      <a:lnTo>
                        <a:pt x="190" y="234"/>
                      </a:lnTo>
                      <a:lnTo>
                        <a:pt x="263" y="265"/>
                      </a:lnTo>
                      <a:lnTo>
                        <a:pt x="263" y="265"/>
                      </a:lnTo>
                      <a:lnTo>
                        <a:pt x="263" y="265"/>
                      </a:lnTo>
                      <a:lnTo>
                        <a:pt x="264" y="266"/>
                      </a:lnTo>
                      <a:lnTo>
                        <a:pt x="264" y="266"/>
                      </a:lnTo>
                      <a:lnTo>
                        <a:pt x="264" y="266"/>
                      </a:lnTo>
                      <a:lnTo>
                        <a:pt x="264" y="266"/>
                      </a:lnTo>
                      <a:lnTo>
                        <a:pt x="264" y="266"/>
                      </a:lnTo>
                      <a:lnTo>
                        <a:pt x="264" y="267"/>
                      </a:lnTo>
                      <a:lnTo>
                        <a:pt x="264" y="267"/>
                      </a:lnTo>
                      <a:lnTo>
                        <a:pt x="265" y="267"/>
                      </a:lnTo>
                      <a:lnTo>
                        <a:pt x="265" y="267"/>
                      </a:lnTo>
                      <a:lnTo>
                        <a:pt x="265" y="267"/>
                      </a:lnTo>
                      <a:lnTo>
                        <a:pt x="265" y="268"/>
                      </a:lnTo>
                      <a:lnTo>
                        <a:pt x="265" y="268"/>
                      </a:lnTo>
                      <a:lnTo>
                        <a:pt x="265" y="268"/>
                      </a:lnTo>
                      <a:lnTo>
                        <a:pt x="265" y="268"/>
                      </a:lnTo>
                      <a:lnTo>
                        <a:pt x="265" y="268"/>
                      </a:lnTo>
                      <a:lnTo>
                        <a:pt x="265" y="269"/>
                      </a:lnTo>
                      <a:lnTo>
                        <a:pt x="266" y="269"/>
                      </a:lnTo>
                      <a:lnTo>
                        <a:pt x="266" y="269"/>
                      </a:lnTo>
                      <a:lnTo>
                        <a:pt x="266" y="269"/>
                      </a:lnTo>
                      <a:lnTo>
                        <a:pt x="266" y="270"/>
                      </a:lnTo>
                      <a:lnTo>
                        <a:pt x="266" y="270"/>
                      </a:lnTo>
                      <a:lnTo>
                        <a:pt x="266" y="270"/>
                      </a:lnTo>
                      <a:lnTo>
                        <a:pt x="266" y="270"/>
                      </a:lnTo>
                      <a:lnTo>
                        <a:pt x="266" y="270"/>
                      </a:lnTo>
                      <a:lnTo>
                        <a:pt x="266" y="271"/>
                      </a:lnTo>
                      <a:lnTo>
                        <a:pt x="266" y="271"/>
                      </a:lnTo>
                      <a:lnTo>
                        <a:pt x="267" y="271"/>
                      </a:lnTo>
                      <a:lnTo>
                        <a:pt x="267" y="271"/>
                      </a:lnTo>
                      <a:lnTo>
                        <a:pt x="267" y="272"/>
                      </a:lnTo>
                      <a:lnTo>
                        <a:pt x="267" y="272"/>
                      </a:lnTo>
                      <a:lnTo>
                        <a:pt x="267" y="272"/>
                      </a:lnTo>
                      <a:lnTo>
                        <a:pt x="267" y="272"/>
                      </a:lnTo>
                      <a:lnTo>
                        <a:pt x="267" y="273"/>
                      </a:lnTo>
                      <a:lnTo>
                        <a:pt x="267" y="273"/>
                      </a:lnTo>
                      <a:lnTo>
                        <a:pt x="267" y="273"/>
                      </a:lnTo>
                      <a:lnTo>
                        <a:pt x="267" y="273"/>
                      </a:lnTo>
                      <a:lnTo>
                        <a:pt x="267" y="274"/>
                      </a:lnTo>
                      <a:lnTo>
                        <a:pt x="267" y="274"/>
                      </a:lnTo>
                      <a:lnTo>
                        <a:pt x="267" y="274"/>
                      </a:lnTo>
                      <a:lnTo>
                        <a:pt x="267" y="274"/>
                      </a:lnTo>
                      <a:lnTo>
                        <a:pt x="267" y="275"/>
                      </a:lnTo>
                      <a:lnTo>
                        <a:pt x="267" y="275"/>
                      </a:lnTo>
                      <a:lnTo>
                        <a:pt x="267" y="275"/>
                      </a:lnTo>
                      <a:lnTo>
                        <a:pt x="267" y="275"/>
                      </a:lnTo>
                      <a:lnTo>
                        <a:pt x="267" y="276"/>
                      </a:lnTo>
                      <a:lnTo>
                        <a:pt x="267" y="276"/>
                      </a:lnTo>
                      <a:lnTo>
                        <a:pt x="267" y="276"/>
                      </a:lnTo>
                      <a:lnTo>
                        <a:pt x="267" y="276"/>
                      </a:lnTo>
                      <a:lnTo>
                        <a:pt x="267" y="277"/>
                      </a:lnTo>
                      <a:lnTo>
                        <a:pt x="267" y="277"/>
                      </a:lnTo>
                      <a:lnTo>
                        <a:pt x="267" y="277"/>
                      </a:lnTo>
                      <a:lnTo>
                        <a:pt x="267" y="277"/>
                      </a:lnTo>
                      <a:lnTo>
                        <a:pt x="267" y="278"/>
                      </a:lnTo>
                      <a:lnTo>
                        <a:pt x="267" y="278"/>
                      </a:lnTo>
                      <a:lnTo>
                        <a:pt x="267" y="278"/>
                      </a:lnTo>
                      <a:lnTo>
                        <a:pt x="267" y="278"/>
                      </a:lnTo>
                      <a:lnTo>
                        <a:pt x="267" y="278"/>
                      </a:lnTo>
                      <a:lnTo>
                        <a:pt x="267" y="278"/>
                      </a:lnTo>
                      <a:lnTo>
                        <a:pt x="267" y="278"/>
                      </a:lnTo>
                      <a:lnTo>
                        <a:pt x="267" y="279"/>
                      </a:lnTo>
                      <a:lnTo>
                        <a:pt x="267" y="279"/>
                      </a:lnTo>
                      <a:lnTo>
                        <a:pt x="267" y="279"/>
                      </a:lnTo>
                      <a:lnTo>
                        <a:pt x="267" y="279"/>
                      </a:lnTo>
                      <a:lnTo>
                        <a:pt x="267" y="279"/>
                      </a:lnTo>
                      <a:lnTo>
                        <a:pt x="267" y="279"/>
                      </a:lnTo>
                      <a:lnTo>
                        <a:pt x="267" y="280"/>
                      </a:lnTo>
                      <a:lnTo>
                        <a:pt x="267" y="280"/>
                      </a:lnTo>
                      <a:lnTo>
                        <a:pt x="267" y="280"/>
                      </a:lnTo>
                      <a:lnTo>
                        <a:pt x="266" y="280"/>
                      </a:lnTo>
                      <a:lnTo>
                        <a:pt x="266" y="280"/>
                      </a:lnTo>
                      <a:lnTo>
                        <a:pt x="266" y="280"/>
                      </a:lnTo>
                      <a:lnTo>
                        <a:pt x="266" y="280"/>
                      </a:lnTo>
                      <a:lnTo>
                        <a:pt x="266" y="281"/>
                      </a:lnTo>
                      <a:lnTo>
                        <a:pt x="266" y="281"/>
                      </a:lnTo>
                      <a:lnTo>
                        <a:pt x="266" y="281"/>
                      </a:lnTo>
                      <a:lnTo>
                        <a:pt x="266" y="281"/>
                      </a:lnTo>
                      <a:lnTo>
                        <a:pt x="266" y="281"/>
                      </a:lnTo>
                      <a:lnTo>
                        <a:pt x="266" y="281"/>
                      </a:lnTo>
                      <a:lnTo>
                        <a:pt x="266" y="281"/>
                      </a:lnTo>
                      <a:lnTo>
                        <a:pt x="266" y="281"/>
                      </a:lnTo>
                      <a:lnTo>
                        <a:pt x="266" y="282"/>
                      </a:lnTo>
                      <a:lnTo>
                        <a:pt x="266" y="282"/>
                      </a:lnTo>
                      <a:lnTo>
                        <a:pt x="265" y="282"/>
                      </a:lnTo>
                      <a:lnTo>
                        <a:pt x="265" y="282"/>
                      </a:lnTo>
                      <a:lnTo>
                        <a:pt x="265" y="282"/>
                      </a:lnTo>
                      <a:lnTo>
                        <a:pt x="265" y="282"/>
                      </a:lnTo>
                      <a:lnTo>
                        <a:pt x="265" y="282"/>
                      </a:lnTo>
                      <a:lnTo>
                        <a:pt x="265" y="282"/>
                      </a:lnTo>
                      <a:lnTo>
                        <a:pt x="265" y="282"/>
                      </a:lnTo>
                      <a:lnTo>
                        <a:pt x="265" y="283"/>
                      </a:lnTo>
                      <a:lnTo>
                        <a:pt x="265" y="283"/>
                      </a:lnTo>
                      <a:lnTo>
                        <a:pt x="265" y="283"/>
                      </a:lnTo>
                      <a:lnTo>
                        <a:pt x="264" y="283"/>
                      </a:lnTo>
                      <a:lnTo>
                        <a:pt x="264" y="283"/>
                      </a:lnTo>
                      <a:lnTo>
                        <a:pt x="264" y="283"/>
                      </a:lnTo>
                      <a:lnTo>
                        <a:pt x="264" y="283"/>
                      </a:lnTo>
                      <a:lnTo>
                        <a:pt x="264" y="283"/>
                      </a:lnTo>
                      <a:lnTo>
                        <a:pt x="264" y="283"/>
                      </a:lnTo>
                      <a:lnTo>
                        <a:pt x="264" y="283"/>
                      </a:lnTo>
                      <a:lnTo>
                        <a:pt x="264" y="283"/>
                      </a:lnTo>
                      <a:lnTo>
                        <a:pt x="264" y="284"/>
                      </a:lnTo>
                      <a:lnTo>
                        <a:pt x="264" y="284"/>
                      </a:lnTo>
                      <a:lnTo>
                        <a:pt x="263" y="284"/>
                      </a:lnTo>
                      <a:lnTo>
                        <a:pt x="263" y="284"/>
                      </a:lnTo>
                      <a:lnTo>
                        <a:pt x="263" y="284"/>
                      </a:lnTo>
                      <a:lnTo>
                        <a:pt x="263" y="284"/>
                      </a:lnTo>
                      <a:lnTo>
                        <a:pt x="263" y="284"/>
                      </a:lnTo>
                      <a:lnTo>
                        <a:pt x="263" y="284"/>
                      </a:lnTo>
                      <a:lnTo>
                        <a:pt x="263" y="284"/>
                      </a:lnTo>
                      <a:lnTo>
                        <a:pt x="263" y="284"/>
                      </a:lnTo>
                      <a:lnTo>
                        <a:pt x="262" y="284"/>
                      </a:lnTo>
                      <a:lnTo>
                        <a:pt x="262" y="284"/>
                      </a:lnTo>
                      <a:lnTo>
                        <a:pt x="233" y="292"/>
                      </a:lnTo>
                      <a:lnTo>
                        <a:pt x="67" y="304"/>
                      </a:lnTo>
                      <a:lnTo>
                        <a:pt x="2" y="279"/>
                      </a:lnTo>
                      <a:lnTo>
                        <a:pt x="0" y="275"/>
                      </a:lnTo>
                      <a:lnTo>
                        <a:pt x="0" y="249"/>
                      </a:lnTo>
                      <a:lnTo>
                        <a:pt x="3" y="248"/>
                      </a:lnTo>
                      <a:lnTo>
                        <a:pt x="2" y="241"/>
                      </a:lnTo>
                      <a:lnTo>
                        <a:pt x="0" y="5"/>
                      </a:lnTo>
                    </a:path>
                  </a:pathLst>
                </a:custGeom>
                <a:gradFill rotWithShape="0">
                  <a:gsLst>
                    <a:gs pos="0">
                      <a:srgbClr val="5F5F5F"/>
                    </a:gs>
                    <a:gs pos="100000">
                      <a:srgbClr val="3F3F3F"/>
                    </a:gs>
                  </a:gsLst>
                  <a:lin ang="5400000" scaled="1"/>
                </a:gradFill>
                <a:ln w="9525">
                  <a:noFill/>
                  <a:round/>
                  <a:headEnd type="none" w="sm" len="sm"/>
                  <a:tailEnd type="none" w="sm" len="sm"/>
                </a:ln>
              </p:spPr>
              <p:txBody>
                <a:bodyPr/>
                <a:lstStyle/>
                <a:p>
                  <a:endParaRPr lang="nl-BE"/>
                </a:p>
              </p:txBody>
            </p:sp>
            <p:sp>
              <p:nvSpPr>
                <p:cNvPr id="7847" name="Freeform 679"/>
                <p:cNvSpPr>
                  <a:spLocks noChangeArrowheads="1"/>
                </p:cNvSpPr>
                <p:nvPr/>
              </p:nvSpPr>
              <p:spPr bwMode="auto">
                <a:xfrm>
                  <a:off x="0" y="0"/>
                  <a:ext cx="69" cy="267"/>
                </a:xfrm>
                <a:custGeom>
                  <a:avLst/>
                  <a:gdLst/>
                  <a:ahLst/>
                  <a:cxnLst>
                    <a:cxn ang="0">
                      <a:pos x="14" y="251"/>
                    </a:cxn>
                    <a:cxn ang="0">
                      <a:pos x="51" y="263"/>
                    </a:cxn>
                    <a:cxn ang="0">
                      <a:pos x="52" y="254"/>
                    </a:cxn>
                    <a:cxn ang="0">
                      <a:pos x="61" y="257"/>
                    </a:cxn>
                    <a:cxn ang="0">
                      <a:pos x="61" y="268"/>
                    </a:cxn>
                    <a:cxn ang="0">
                      <a:pos x="69" y="270"/>
                    </a:cxn>
                    <a:cxn ang="0">
                      <a:pos x="66" y="7"/>
                    </a:cxn>
                    <a:cxn ang="0">
                      <a:pos x="0" y="9"/>
                    </a:cxn>
                    <a:cxn ang="0">
                      <a:pos x="2" y="249"/>
                    </a:cxn>
                    <a:cxn ang="0">
                      <a:pos x="6" y="250"/>
                    </a:cxn>
                    <a:cxn ang="0">
                      <a:pos x="6" y="240"/>
                    </a:cxn>
                    <a:cxn ang="0">
                      <a:pos x="14" y="242"/>
                    </a:cxn>
                    <a:cxn ang="0">
                      <a:pos x="14" y="251"/>
                    </a:cxn>
                  </a:cxnLst>
                  <a:rect l="0" t="0" r="r" b="b"/>
                  <a:pathLst>
                    <a:path w="69" h="266">
                      <a:moveTo>
                        <a:pt x="14" y="251"/>
                      </a:moveTo>
                      <a:lnTo>
                        <a:pt x="51" y="263"/>
                      </a:lnTo>
                      <a:lnTo>
                        <a:pt x="52" y="254"/>
                      </a:lnTo>
                      <a:lnTo>
                        <a:pt x="61" y="257"/>
                      </a:lnTo>
                      <a:lnTo>
                        <a:pt x="61" y="268"/>
                      </a:lnTo>
                      <a:lnTo>
                        <a:pt x="69" y="270"/>
                      </a:lnTo>
                      <a:lnTo>
                        <a:pt x="66" y="7"/>
                      </a:lnTo>
                      <a:cubicBezTo>
                        <a:pt x="66" y="7"/>
                        <a:pt x="32" y="0"/>
                        <a:pt x="0" y="9"/>
                      </a:cubicBezTo>
                      <a:lnTo>
                        <a:pt x="2" y="249"/>
                      </a:lnTo>
                      <a:lnTo>
                        <a:pt x="6" y="250"/>
                      </a:lnTo>
                      <a:lnTo>
                        <a:pt x="6" y="240"/>
                      </a:lnTo>
                      <a:lnTo>
                        <a:pt x="14" y="242"/>
                      </a:lnTo>
                      <a:lnTo>
                        <a:pt x="14" y="251"/>
                      </a:lnTo>
                    </a:path>
                  </a:pathLst>
                </a:custGeom>
                <a:gradFill rotWithShape="0">
                  <a:gsLst>
                    <a:gs pos="0">
                      <a:srgbClr val="8F8F8F"/>
                    </a:gs>
                    <a:gs pos="100000">
                      <a:srgbClr val="5F5F5F"/>
                    </a:gs>
                  </a:gsLst>
                  <a:path path="rect">
                    <a:fillToRect t="100000" r="100000"/>
                  </a:path>
                </a:gradFill>
                <a:ln w="9525">
                  <a:noFill/>
                  <a:round/>
                  <a:headEnd type="none" w="sm" len="sm"/>
                  <a:tailEnd type="none" w="sm" len="sm"/>
                </a:ln>
              </p:spPr>
              <p:txBody>
                <a:bodyPr/>
                <a:lstStyle/>
                <a:p>
                  <a:endParaRPr lang="nl-BE"/>
                </a:p>
              </p:txBody>
            </p:sp>
            <p:sp>
              <p:nvSpPr>
                <p:cNvPr id="7848" name="Freeform 680"/>
                <p:cNvSpPr>
                  <a:spLocks noChangeArrowheads="1"/>
                </p:cNvSpPr>
                <p:nvPr/>
              </p:nvSpPr>
              <p:spPr bwMode="auto">
                <a:xfrm>
                  <a:off x="68" y="265"/>
                  <a:ext cx="200" cy="36"/>
                </a:xfrm>
                <a:custGeom>
                  <a:avLst/>
                  <a:gdLst/>
                  <a:ahLst/>
                  <a:cxnLst>
                    <a:cxn ang="0">
                      <a:pos x="0" y="8"/>
                    </a:cxn>
                    <a:cxn ang="0">
                      <a:pos x="194" y="0"/>
                    </a:cxn>
                    <a:cxn ang="0">
                      <a:pos x="198" y="4"/>
                    </a:cxn>
                    <a:cxn ang="0">
                      <a:pos x="199" y="11"/>
                    </a:cxn>
                    <a:cxn ang="0">
                      <a:pos x="198" y="15"/>
                    </a:cxn>
                    <a:cxn ang="0">
                      <a:pos x="195" y="18"/>
                    </a:cxn>
                    <a:cxn ang="0">
                      <a:pos x="0" y="36"/>
                    </a:cxn>
                    <a:cxn ang="0">
                      <a:pos x="0" y="8"/>
                    </a:cxn>
                  </a:cxnLst>
                  <a:rect l="0" t="0" r="r" b="b"/>
                  <a:pathLst>
                    <a:path w="199" h="36">
                      <a:moveTo>
                        <a:pt x="0" y="8"/>
                      </a:moveTo>
                      <a:lnTo>
                        <a:pt x="194" y="0"/>
                      </a:lnTo>
                      <a:cubicBezTo>
                        <a:pt x="194" y="0"/>
                        <a:pt x="196" y="1"/>
                        <a:pt x="198" y="4"/>
                      </a:cubicBezTo>
                      <a:cubicBezTo>
                        <a:pt x="198" y="4"/>
                        <a:pt x="199" y="7"/>
                        <a:pt x="199" y="11"/>
                      </a:cubicBezTo>
                      <a:cubicBezTo>
                        <a:pt x="199" y="11"/>
                        <a:pt x="199" y="14"/>
                        <a:pt x="198" y="15"/>
                      </a:cubicBezTo>
                      <a:cubicBezTo>
                        <a:pt x="198" y="15"/>
                        <a:pt x="197" y="17"/>
                        <a:pt x="195" y="18"/>
                      </a:cubicBezTo>
                      <a:lnTo>
                        <a:pt x="0" y="36"/>
                      </a:lnTo>
                      <a:lnTo>
                        <a:pt x="0" y="8"/>
                      </a:lnTo>
                    </a:path>
                  </a:pathLst>
                </a:custGeom>
                <a:solidFill>
                  <a:srgbClr val="8F8F8F"/>
                </a:solidFill>
                <a:ln w="9525">
                  <a:noFill/>
                  <a:round/>
                  <a:headEnd type="none" w="sm" len="sm"/>
                  <a:tailEnd type="none" w="sm" len="sm"/>
                </a:ln>
              </p:spPr>
              <p:txBody>
                <a:bodyPr/>
                <a:lstStyle/>
                <a:p>
                  <a:endParaRPr lang="nl-BE"/>
                </a:p>
              </p:txBody>
            </p:sp>
            <p:sp>
              <p:nvSpPr>
                <p:cNvPr id="7849" name="Freeform 681"/>
                <p:cNvSpPr>
                  <a:spLocks noChangeArrowheads="1"/>
                </p:cNvSpPr>
                <p:nvPr/>
              </p:nvSpPr>
              <p:spPr bwMode="auto">
                <a:xfrm>
                  <a:off x="69" y="235"/>
                  <a:ext cx="193" cy="39"/>
                </a:xfrm>
                <a:custGeom>
                  <a:avLst/>
                  <a:gdLst/>
                  <a:ahLst/>
                  <a:cxnLst>
                    <a:cxn ang="0">
                      <a:pos x="0" y="32"/>
                    </a:cxn>
                    <a:cxn ang="0">
                      <a:pos x="8" y="25"/>
                    </a:cxn>
                    <a:cxn ang="0">
                      <a:pos x="8" y="8"/>
                    </a:cxn>
                    <a:cxn ang="0">
                      <a:pos x="121" y="0"/>
                    </a:cxn>
                    <a:cxn ang="0">
                      <a:pos x="192" y="30"/>
                    </a:cxn>
                    <a:cxn ang="0">
                      <a:pos x="0" y="39"/>
                    </a:cxn>
                    <a:cxn ang="0">
                      <a:pos x="0" y="32"/>
                    </a:cxn>
                  </a:cxnLst>
                  <a:rect l="0" t="0" r="r" b="b"/>
                  <a:pathLst>
                    <a:path w="192" h="39">
                      <a:moveTo>
                        <a:pt x="0" y="32"/>
                      </a:moveTo>
                      <a:lnTo>
                        <a:pt x="8" y="25"/>
                      </a:lnTo>
                      <a:lnTo>
                        <a:pt x="8" y="8"/>
                      </a:lnTo>
                      <a:lnTo>
                        <a:pt x="121" y="0"/>
                      </a:lnTo>
                      <a:lnTo>
                        <a:pt x="192" y="30"/>
                      </a:lnTo>
                      <a:lnTo>
                        <a:pt x="0" y="39"/>
                      </a:lnTo>
                      <a:lnTo>
                        <a:pt x="0" y="32"/>
                      </a:lnTo>
                    </a:path>
                  </a:pathLst>
                </a:custGeom>
                <a:solidFill>
                  <a:srgbClr val="AFAFAF"/>
                </a:solidFill>
                <a:ln w="9525">
                  <a:noFill/>
                  <a:round/>
                  <a:headEnd type="none" w="sm" len="sm"/>
                  <a:tailEnd type="none" w="sm" len="sm"/>
                </a:ln>
              </p:spPr>
              <p:txBody>
                <a:bodyPr/>
                <a:lstStyle/>
                <a:p>
                  <a:endParaRPr lang="nl-BE"/>
                </a:p>
              </p:txBody>
            </p:sp>
            <p:sp>
              <p:nvSpPr>
                <p:cNvPr id="7850" name="Freeform 682"/>
                <p:cNvSpPr>
                  <a:spLocks noChangeArrowheads="1"/>
                </p:cNvSpPr>
                <p:nvPr/>
              </p:nvSpPr>
              <p:spPr bwMode="auto">
                <a:xfrm>
                  <a:off x="0" y="239"/>
                  <a:ext cx="67" cy="61"/>
                </a:xfrm>
                <a:custGeom>
                  <a:avLst/>
                  <a:gdLst/>
                  <a:ahLst/>
                  <a:cxnLst>
                    <a:cxn ang="0">
                      <a:pos x="13" y="11"/>
                    </a:cxn>
                    <a:cxn ang="0">
                      <a:pos x="53" y="25"/>
                    </a:cxn>
                    <a:cxn ang="0">
                      <a:pos x="53" y="14"/>
                    </a:cxn>
                    <a:cxn ang="0">
                      <a:pos x="60" y="16"/>
                    </a:cxn>
                    <a:cxn ang="0">
                      <a:pos x="60" y="28"/>
                    </a:cxn>
                    <a:cxn ang="0">
                      <a:pos x="67" y="30"/>
                    </a:cxn>
                    <a:cxn ang="0">
                      <a:pos x="66" y="61"/>
                    </a:cxn>
                    <a:cxn ang="0">
                      <a:pos x="0" y="34"/>
                    </a:cxn>
                    <a:cxn ang="0">
                      <a:pos x="0" y="11"/>
                    </a:cxn>
                    <a:cxn ang="0">
                      <a:pos x="7" y="9"/>
                    </a:cxn>
                    <a:cxn ang="0">
                      <a:pos x="7" y="0"/>
                    </a:cxn>
                    <a:cxn ang="0">
                      <a:pos x="13" y="1"/>
                    </a:cxn>
                    <a:cxn ang="0">
                      <a:pos x="13" y="11"/>
                    </a:cxn>
                  </a:cxnLst>
                  <a:rect l="0" t="0" r="r" b="b"/>
                  <a:pathLst>
                    <a:path w="67" h="61">
                      <a:moveTo>
                        <a:pt x="13" y="11"/>
                      </a:moveTo>
                      <a:lnTo>
                        <a:pt x="53" y="25"/>
                      </a:lnTo>
                      <a:lnTo>
                        <a:pt x="53" y="14"/>
                      </a:lnTo>
                      <a:lnTo>
                        <a:pt x="60" y="16"/>
                      </a:lnTo>
                      <a:lnTo>
                        <a:pt x="60" y="28"/>
                      </a:lnTo>
                      <a:lnTo>
                        <a:pt x="67" y="30"/>
                      </a:lnTo>
                      <a:lnTo>
                        <a:pt x="66" y="61"/>
                      </a:lnTo>
                      <a:lnTo>
                        <a:pt x="0" y="34"/>
                      </a:lnTo>
                      <a:lnTo>
                        <a:pt x="0" y="11"/>
                      </a:lnTo>
                      <a:lnTo>
                        <a:pt x="7" y="9"/>
                      </a:lnTo>
                      <a:lnTo>
                        <a:pt x="7" y="0"/>
                      </a:lnTo>
                      <a:lnTo>
                        <a:pt x="13" y="1"/>
                      </a:lnTo>
                      <a:lnTo>
                        <a:pt x="13" y="11"/>
                      </a:lnTo>
                    </a:path>
                  </a:pathLst>
                </a:custGeom>
                <a:gradFill rotWithShape="0">
                  <a:gsLst>
                    <a:gs pos="0">
                      <a:srgbClr val="BFBFBF"/>
                    </a:gs>
                    <a:gs pos="100000">
                      <a:srgbClr val="7F7F7F"/>
                    </a:gs>
                  </a:gsLst>
                  <a:lin ang="5400000" scaled="1"/>
                </a:gradFill>
                <a:ln w="9525">
                  <a:noFill/>
                  <a:round/>
                  <a:headEnd type="none" w="sm" len="sm"/>
                  <a:tailEnd type="none" w="sm" len="sm"/>
                </a:ln>
              </p:spPr>
              <p:txBody>
                <a:bodyPr/>
                <a:lstStyle/>
                <a:p>
                  <a:endParaRPr lang="nl-BE"/>
                </a:p>
              </p:txBody>
            </p:sp>
            <p:sp>
              <p:nvSpPr>
                <p:cNvPr id="7851" name="Freeform 683"/>
                <p:cNvSpPr>
                  <a:spLocks noChangeArrowheads="1"/>
                </p:cNvSpPr>
                <p:nvPr/>
              </p:nvSpPr>
              <p:spPr bwMode="auto">
                <a:xfrm>
                  <a:off x="50" y="277"/>
                  <a:ext cx="13" cy="18"/>
                </a:xfrm>
                <a:custGeom>
                  <a:avLst/>
                  <a:gdLst/>
                  <a:ahLst/>
                  <a:cxnLst>
                    <a:cxn ang="0">
                      <a:pos x="0" y="0"/>
                    </a:cxn>
                    <a:cxn ang="0">
                      <a:pos x="13" y="4"/>
                    </a:cxn>
                    <a:cxn ang="0">
                      <a:pos x="13" y="18"/>
                    </a:cxn>
                    <a:cxn ang="0">
                      <a:pos x="0" y="13"/>
                    </a:cxn>
                    <a:cxn ang="0">
                      <a:pos x="0" y="0"/>
                    </a:cxn>
                  </a:cxnLst>
                  <a:rect l="0" t="0" r="r" b="b"/>
                  <a:pathLst>
                    <a:path w="13" h="18">
                      <a:moveTo>
                        <a:pt x="0" y="0"/>
                      </a:moveTo>
                      <a:lnTo>
                        <a:pt x="13" y="4"/>
                      </a:lnTo>
                      <a:lnTo>
                        <a:pt x="13" y="18"/>
                      </a:lnTo>
                      <a:lnTo>
                        <a:pt x="0" y="13"/>
                      </a:lnTo>
                      <a:lnTo>
                        <a:pt x="0" y="0"/>
                      </a:lnTo>
                    </a:path>
                  </a:pathLst>
                </a:custGeom>
                <a:solidFill>
                  <a:srgbClr val="5F5F5F"/>
                </a:solidFill>
                <a:ln w="9525">
                  <a:noFill/>
                  <a:round/>
                  <a:headEnd type="none" w="sm" len="sm"/>
                  <a:tailEnd type="none" w="sm" len="sm"/>
                </a:ln>
              </p:spPr>
              <p:txBody>
                <a:bodyPr/>
                <a:lstStyle/>
                <a:p>
                  <a:endParaRPr lang="nl-BE"/>
                </a:p>
              </p:txBody>
            </p:sp>
            <p:sp>
              <p:nvSpPr>
                <p:cNvPr id="7852" name="Freeform 684"/>
                <p:cNvSpPr>
                  <a:spLocks noChangeArrowheads="1"/>
                </p:cNvSpPr>
                <p:nvPr/>
              </p:nvSpPr>
              <p:spPr bwMode="auto">
                <a:xfrm>
                  <a:off x="93" y="276"/>
                  <a:ext cx="35" cy="13"/>
                </a:xfrm>
                <a:custGeom>
                  <a:avLst/>
                  <a:gdLst/>
                  <a:ahLst/>
                  <a:cxnLst>
                    <a:cxn ang="0">
                      <a:pos x="0" y="2"/>
                    </a:cxn>
                    <a:cxn ang="0">
                      <a:pos x="34" y="0"/>
                    </a:cxn>
                    <a:cxn ang="0">
                      <a:pos x="34" y="10"/>
                    </a:cxn>
                    <a:cxn ang="0">
                      <a:pos x="0" y="13"/>
                    </a:cxn>
                    <a:cxn ang="0">
                      <a:pos x="0" y="2"/>
                    </a:cxn>
                  </a:cxnLst>
                  <a:rect l="0" t="0" r="r" b="b"/>
                  <a:pathLst>
                    <a:path w="34" h="13">
                      <a:moveTo>
                        <a:pt x="0" y="2"/>
                      </a:moveTo>
                      <a:lnTo>
                        <a:pt x="34" y="0"/>
                      </a:lnTo>
                      <a:lnTo>
                        <a:pt x="34" y="10"/>
                      </a:lnTo>
                      <a:lnTo>
                        <a:pt x="0" y="13"/>
                      </a:lnTo>
                      <a:lnTo>
                        <a:pt x="0" y="2"/>
                      </a:lnTo>
                    </a:path>
                  </a:pathLst>
                </a:custGeom>
                <a:solidFill>
                  <a:srgbClr val="4F4F4F"/>
                </a:solidFill>
                <a:ln w="9525">
                  <a:noFill/>
                  <a:round/>
                  <a:headEnd type="none" w="sm" len="sm"/>
                  <a:tailEnd type="none" w="sm" len="sm"/>
                </a:ln>
              </p:spPr>
              <p:txBody>
                <a:bodyPr/>
                <a:lstStyle/>
                <a:p>
                  <a:endParaRPr lang="nl-BE"/>
                </a:p>
              </p:txBody>
            </p:sp>
            <p:sp>
              <p:nvSpPr>
                <p:cNvPr id="7853" name="Freeform 685"/>
                <p:cNvSpPr>
                  <a:spLocks noChangeArrowheads="1"/>
                </p:cNvSpPr>
                <p:nvPr/>
              </p:nvSpPr>
              <p:spPr bwMode="auto">
                <a:xfrm>
                  <a:off x="74" y="289"/>
                  <a:ext cx="7" cy="5"/>
                </a:xfrm>
                <a:custGeom>
                  <a:avLst/>
                  <a:gdLst/>
                  <a:ahLst/>
                  <a:cxnLst>
                    <a:cxn ang="0">
                      <a:pos x="0" y="0"/>
                    </a:cxn>
                    <a:cxn ang="0">
                      <a:pos x="6" y="0"/>
                    </a:cxn>
                    <a:cxn ang="0">
                      <a:pos x="6" y="5"/>
                    </a:cxn>
                    <a:cxn ang="0">
                      <a:pos x="0" y="5"/>
                    </a:cxn>
                    <a:cxn ang="0">
                      <a:pos x="0" y="0"/>
                    </a:cxn>
                  </a:cxnLst>
                  <a:rect l="0" t="0" r="r" b="b"/>
                  <a:pathLst>
                    <a:path w="6" h="5">
                      <a:moveTo>
                        <a:pt x="0" y="0"/>
                      </a:moveTo>
                      <a:lnTo>
                        <a:pt x="6" y="0"/>
                      </a:lnTo>
                      <a:lnTo>
                        <a:pt x="6" y="5"/>
                      </a:lnTo>
                      <a:lnTo>
                        <a:pt x="0" y="5"/>
                      </a:lnTo>
                      <a:lnTo>
                        <a:pt x="0" y="0"/>
                      </a:lnTo>
                    </a:path>
                  </a:pathLst>
                </a:custGeom>
                <a:solidFill>
                  <a:srgbClr val="4F4F4F"/>
                </a:solidFill>
                <a:ln w="9525">
                  <a:noFill/>
                  <a:round/>
                  <a:headEnd type="none" w="sm" len="sm"/>
                  <a:tailEnd type="none" w="sm" len="sm"/>
                </a:ln>
              </p:spPr>
              <p:txBody>
                <a:bodyPr/>
                <a:lstStyle/>
                <a:p>
                  <a:endParaRPr lang="nl-BE"/>
                </a:p>
              </p:txBody>
            </p:sp>
            <p:sp>
              <p:nvSpPr>
                <p:cNvPr id="7854" name="Freeform 686"/>
                <p:cNvSpPr>
                  <a:spLocks noChangeArrowheads="1"/>
                </p:cNvSpPr>
                <p:nvPr/>
              </p:nvSpPr>
              <p:spPr bwMode="auto">
                <a:xfrm>
                  <a:off x="136" y="282"/>
                  <a:ext cx="9" cy="10"/>
                </a:xfrm>
                <a:custGeom>
                  <a:avLst/>
                  <a:gdLst/>
                  <a:ahLst/>
                  <a:cxnLst>
                    <a:cxn ang="0">
                      <a:pos x="0" y="0"/>
                    </a:cxn>
                    <a:cxn ang="0">
                      <a:pos x="9" y="0"/>
                    </a:cxn>
                    <a:cxn ang="0">
                      <a:pos x="8" y="7"/>
                    </a:cxn>
                    <a:cxn ang="0">
                      <a:pos x="7" y="9"/>
                    </a:cxn>
                    <a:cxn ang="0">
                      <a:pos x="5" y="10"/>
                    </a:cxn>
                    <a:cxn ang="0">
                      <a:pos x="3" y="10"/>
                    </a:cxn>
                    <a:cxn ang="0">
                      <a:pos x="1" y="9"/>
                    </a:cxn>
                    <a:cxn ang="0">
                      <a:pos x="0" y="7"/>
                    </a:cxn>
                    <a:cxn ang="0">
                      <a:pos x="0" y="0"/>
                    </a:cxn>
                  </a:cxnLst>
                  <a:rect l="0" t="0" r="r" b="b"/>
                  <a:pathLst>
                    <a:path w="9" h="10">
                      <a:moveTo>
                        <a:pt x="0" y="0"/>
                      </a:moveTo>
                      <a:lnTo>
                        <a:pt x="9" y="0"/>
                      </a:lnTo>
                      <a:lnTo>
                        <a:pt x="8" y="7"/>
                      </a:lnTo>
                      <a:cubicBezTo>
                        <a:pt x="8" y="7"/>
                        <a:pt x="8" y="8"/>
                        <a:pt x="7" y="9"/>
                      </a:cubicBezTo>
                      <a:cubicBezTo>
                        <a:pt x="7" y="9"/>
                        <a:pt x="6" y="10"/>
                        <a:pt x="5" y="10"/>
                      </a:cubicBezTo>
                      <a:cubicBezTo>
                        <a:pt x="5" y="10"/>
                        <a:pt x="4" y="10"/>
                        <a:pt x="3" y="10"/>
                      </a:cubicBezTo>
                      <a:cubicBezTo>
                        <a:pt x="3" y="10"/>
                        <a:pt x="2" y="10"/>
                        <a:pt x="1" y="9"/>
                      </a:cubicBezTo>
                      <a:cubicBezTo>
                        <a:pt x="1" y="9"/>
                        <a:pt x="0" y="8"/>
                        <a:pt x="0" y="7"/>
                      </a:cubicBezTo>
                      <a:lnTo>
                        <a:pt x="0" y="0"/>
                      </a:lnTo>
                    </a:path>
                  </a:pathLst>
                </a:custGeom>
                <a:solidFill>
                  <a:srgbClr val="2F2F2F"/>
                </a:solidFill>
                <a:ln w="9525">
                  <a:noFill/>
                  <a:round/>
                  <a:headEnd type="none" w="sm" len="sm"/>
                  <a:tailEnd type="none" w="sm" len="sm"/>
                </a:ln>
              </p:spPr>
              <p:txBody>
                <a:bodyPr/>
                <a:lstStyle/>
                <a:p>
                  <a:endParaRPr lang="nl-BE"/>
                </a:p>
              </p:txBody>
            </p:sp>
            <p:sp>
              <p:nvSpPr>
                <p:cNvPr id="7855" name="Freeform 687"/>
                <p:cNvSpPr>
                  <a:spLocks noChangeArrowheads="1"/>
                </p:cNvSpPr>
                <p:nvPr/>
              </p:nvSpPr>
              <p:spPr bwMode="auto">
                <a:xfrm>
                  <a:off x="149" y="278"/>
                  <a:ext cx="49" cy="9"/>
                </a:xfrm>
                <a:custGeom>
                  <a:avLst/>
                  <a:gdLst/>
                  <a:ahLst/>
                  <a:cxnLst>
                    <a:cxn ang="0">
                      <a:pos x="0" y="3"/>
                    </a:cxn>
                    <a:cxn ang="0">
                      <a:pos x="48" y="0"/>
                    </a:cxn>
                    <a:cxn ang="0">
                      <a:pos x="48" y="5"/>
                    </a:cxn>
                    <a:cxn ang="0">
                      <a:pos x="0" y="8"/>
                    </a:cxn>
                    <a:cxn ang="0">
                      <a:pos x="0" y="3"/>
                    </a:cxn>
                  </a:cxnLst>
                  <a:rect l="0" t="0" r="r" b="b"/>
                  <a:pathLst>
                    <a:path w="48" h="8">
                      <a:moveTo>
                        <a:pt x="0" y="3"/>
                      </a:moveTo>
                      <a:lnTo>
                        <a:pt x="48" y="0"/>
                      </a:lnTo>
                      <a:lnTo>
                        <a:pt x="48" y="5"/>
                      </a:lnTo>
                      <a:lnTo>
                        <a:pt x="0" y="8"/>
                      </a:lnTo>
                      <a:lnTo>
                        <a:pt x="0" y="3"/>
                      </a:lnTo>
                    </a:path>
                  </a:pathLst>
                </a:custGeom>
                <a:solidFill>
                  <a:srgbClr val="4F4F4F"/>
                </a:solidFill>
                <a:ln w="9525">
                  <a:noFill/>
                  <a:round/>
                  <a:headEnd type="none" w="sm" len="sm"/>
                  <a:tailEnd type="none" w="sm" len="sm"/>
                </a:ln>
              </p:spPr>
              <p:txBody>
                <a:bodyPr/>
                <a:lstStyle/>
                <a:p>
                  <a:endParaRPr lang="nl-BE"/>
                </a:p>
              </p:txBody>
            </p:sp>
            <p:sp>
              <p:nvSpPr>
                <p:cNvPr id="7856" name="Freeform 688"/>
                <p:cNvSpPr>
                  <a:spLocks noChangeArrowheads="1"/>
                </p:cNvSpPr>
                <p:nvPr/>
              </p:nvSpPr>
              <p:spPr bwMode="auto">
                <a:xfrm>
                  <a:off x="6" y="262"/>
                  <a:ext cx="5" cy="11"/>
                </a:xfrm>
                <a:custGeom>
                  <a:avLst/>
                  <a:gdLst/>
                  <a:ahLst/>
                  <a:cxnLst>
                    <a:cxn ang="0">
                      <a:pos x="0" y="0"/>
                    </a:cxn>
                    <a:cxn ang="0">
                      <a:pos x="0" y="8"/>
                    </a:cxn>
                    <a:cxn ang="0">
                      <a:pos x="4" y="11"/>
                    </a:cxn>
                    <a:cxn ang="0">
                      <a:pos x="4" y="1"/>
                    </a:cxn>
                    <a:cxn ang="0">
                      <a:pos x="0" y="0"/>
                    </a:cxn>
                  </a:cxnLst>
                  <a:rect l="0" t="0" r="r" b="b"/>
                  <a:pathLst>
                    <a:path w="4" h="11">
                      <a:moveTo>
                        <a:pt x="0" y="0"/>
                      </a:moveTo>
                      <a:lnTo>
                        <a:pt x="0" y="8"/>
                      </a:lnTo>
                      <a:lnTo>
                        <a:pt x="4" y="11"/>
                      </a:lnTo>
                      <a:lnTo>
                        <a:pt x="4" y="1"/>
                      </a:lnTo>
                      <a:lnTo>
                        <a:pt x="0" y="0"/>
                      </a:lnTo>
                    </a:path>
                  </a:pathLst>
                </a:custGeom>
                <a:solidFill>
                  <a:srgbClr val="4F4F4F"/>
                </a:solidFill>
                <a:ln w="9525">
                  <a:noFill/>
                  <a:round/>
                  <a:headEnd type="none" w="sm" len="sm"/>
                  <a:tailEnd type="none" w="sm" len="sm"/>
                </a:ln>
              </p:spPr>
              <p:txBody>
                <a:bodyPr/>
                <a:lstStyle/>
                <a:p>
                  <a:endParaRPr lang="nl-BE"/>
                </a:p>
              </p:txBody>
            </p:sp>
            <p:sp>
              <p:nvSpPr>
                <p:cNvPr id="7857" name="Freeform 689"/>
                <p:cNvSpPr>
                  <a:spLocks noChangeArrowheads="1"/>
                </p:cNvSpPr>
                <p:nvPr/>
              </p:nvSpPr>
              <p:spPr bwMode="auto">
                <a:xfrm>
                  <a:off x="14" y="261"/>
                  <a:ext cx="11" cy="20"/>
                </a:xfrm>
                <a:custGeom>
                  <a:avLst/>
                  <a:gdLst/>
                  <a:ahLst/>
                  <a:cxnLst>
                    <a:cxn ang="0">
                      <a:pos x="0" y="0"/>
                    </a:cxn>
                    <a:cxn ang="0">
                      <a:pos x="11" y="4"/>
                    </a:cxn>
                    <a:cxn ang="0">
                      <a:pos x="11" y="19"/>
                    </a:cxn>
                    <a:cxn ang="0">
                      <a:pos x="0" y="14"/>
                    </a:cxn>
                    <a:cxn ang="0">
                      <a:pos x="0" y="0"/>
                    </a:cxn>
                  </a:cxnLst>
                  <a:rect l="0" t="0" r="r" b="b"/>
                  <a:pathLst>
                    <a:path w="11" h="19">
                      <a:moveTo>
                        <a:pt x="0" y="0"/>
                      </a:moveTo>
                      <a:lnTo>
                        <a:pt x="11" y="4"/>
                      </a:lnTo>
                      <a:lnTo>
                        <a:pt x="11" y="19"/>
                      </a:lnTo>
                      <a:lnTo>
                        <a:pt x="0" y="14"/>
                      </a:lnTo>
                      <a:lnTo>
                        <a:pt x="0" y="0"/>
                      </a:lnTo>
                    </a:path>
                  </a:pathLst>
                </a:custGeom>
                <a:solidFill>
                  <a:srgbClr val="5F5F5F"/>
                </a:solidFill>
                <a:ln w="9525">
                  <a:noFill/>
                  <a:round/>
                  <a:headEnd type="none" w="sm" len="sm"/>
                  <a:tailEnd type="none" w="sm" len="sm"/>
                </a:ln>
              </p:spPr>
              <p:txBody>
                <a:bodyPr/>
                <a:lstStyle/>
                <a:p>
                  <a:endParaRPr lang="nl-BE"/>
                </a:p>
              </p:txBody>
            </p:sp>
            <p:sp>
              <p:nvSpPr>
                <p:cNvPr id="7858" name="Freeform 690"/>
                <p:cNvSpPr>
                  <a:spLocks noChangeArrowheads="1"/>
                </p:cNvSpPr>
                <p:nvPr/>
              </p:nvSpPr>
              <p:spPr bwMode="auto">
                <a:xfrm>
                  <a:off x="30" y="265"/>
                  <a:ext cx="16" cy="22"/>
                </a:xfrm>
                <a:custGeom>
                  <a:avLst/>
                  <a:gdLst/>
                  <a:ahLst/>
                  <a:cxnLst>
                    <a:cxn ang="0">
                      <a:pos x="0" y="0"/>
                    </a:cxn>
                    <a:cxn ang="0">
                      <a:pos x="0" y="14"/>
                    </a:cxn>
                    <a:cxn ang="0">
                      <a:pos x="16" y="21"/>
                    </a:cxn>
                    <a:cxn ang="0">
                      <a:pos x="16" y="6"/>
                    </a:cxn>
                    <a:cxn ang="0">
                      <a:pos x="0" y="0"/>
                    </a:cxn>
                  </a:cxnLst>
                  <a:rect l="0" t="0" r="r" b="b"/>
                  <a:pathLst>
                    <a:path w="16" h="21">
                      <a:moveTo>
                        <a:pt x="0" y="0"/>
                      </a:moveTo>
                      <a:lnTo>
                        <a:pt x="0" y="14"/>
                      </a:lnTo>
                      <a:lnTo>
                        <a:pt x="16" y="21"/>
                      </a:lnTo>
                      <a:lnTo>
                        <a:pt x="16" y="6"/>
                      </a:lnTo>
                      <a:lnTo>
                        <a:pt x="0" y="0"/>
                      </a:lnTo>
                    </a:path>
                  </a:pathLst>
                </a:custGeom>
                <a:solidFill>
                  <a:srgbClr val="4F4F4F"/>
                </a:solidFill>
                <a:ln w="9525">
                  <a:noFill/>
                  <a:round/>
                  <a:headEnd type="none" w="sm" len="sm"/>
                  <a:tailEnd type="none" w="sm" len="sm"/>
                </a:ln>
              </p:spPr>
              <p:txBody>
                <a:bodyPr/>
                <a:lstStyle/>
                <a:p>
                  <a:endParaRPr lang="nl-BE"/>
                </a:p>
              </p:txBody>
            </p:sp>
            <p:sp>
              <p:nvSpPr>
                <p:cNvPr id="7859" name="Freeform 691"/>
                <p:cNvSpPr>
                  <a:spLocks noChangeArrowheads="1"/>
                </p:cNvSpPr>
                <p:nvPr/>
              </p:nvSpPr>
              <p:spPr bwMode="auto">
                <a:xfrm>
                  <a:off x="202" y="267"/>
                  <a:ext cx="58" cy="20"/>
                </a:xfrm>
                <a:custGeom>
                  <a:avLst/>
                  <a:gdLst/>
                  <a:ahLst/>
                  <a:cxnLst>
                    <a:cxn ang="0">
                      <a:pos x="0" y="19"/>
                    </a:cxn>
                    <a:cxn ang="0">
                      <a:pos x="0" y="3"/>
                    </a:cxn>
                    <a:cxn ang="0">
                      <a:pos x="57" y="0"/>
                    </a:cxn>
                    <a:cxn ang="0">
                      <a:pos x="57" y="15"/>
                    </a:cxn>
                    <a:cxn ang="0">
                      <a:pos x="0" y="19"/>
                    </a:cxn>
                  </a:cxnLst>
                  <a:rect l="0" t="0" r="r" b="b"/>
                  <a:pathLst>
                    <a:path w="57" h="19">
                      <a:moveTo>
                        <a:pt x="0" y="19"/>
                      </a:moveTo>
                      <a:lnTo>
                        <a:pt x="0" y="3"/>
                      </a:lnTo>
                      <a:lnTo>
                        <a:pt x="57" y="0"/>
                      </a:lnTo>
                      <a:lnTo>
                        <a:pt x="57" y="15"/>
                      </a:lnTo>
                      <a:lnTo>
                        <a:pt x="0" y="19"/>
                      </a:lnTo>
                    </a:path>
                  </a:pathLst>
                </a:custGeom>
                <a:solidFill>
                  <a:srgbClr val="AFAFAF"/>
                </a:solidFill>
                <a:ln w="9525">
                  <a:noFill/>
                  <a:round/>
                  <a:headEnd type="none" w="sm" len="sm"/>
                  <a:tailEnd type="none" w="sm" len="sm"/>
                </a:ln>
              </p:spPr>
              <p:txBody>
                <a:bodyPr/>
                <a:lstStyle/>
                <a:p>
                  <a:endParaRPr lang="nl-BE"/>
                </a:p>
              </p:txBody>
            </p:sp>
            <p:sp>
              <p:nvSpPr>
                <p:cNvPr id="7860" name="Freeform 692"/>
                <p:cNvSpPr>
                  <a:spLocks noChangeArrowheads="1"/>
                </p:cNvSpPr>
                <p:nvPr/>
              </p:nvSpPr>
              <p:spPr bwMode="auto">
                <a:xfrm>
                  <a:off x="77" y="260"/>
                  <a:ext cx="20" cy="7"/>
                </a:xfrm>
                <a:custGeom>
                  <a:avLst/>
                  <a:gdLst/>
                  <a:ahLst/>
                  <a:cxnLst>
                    <a:cxn ang="0">
                      <a:pos x="0" y="0"/>
                    </a:cxn>
                    <a:cxn ang="0">
                      <a:pos x="20" y="6"/>
                    </a:cxn>
                    <a:cxn ang="0">
                      <a:pos x="15" y="6"/>
                    </a:cxn>
                    <a:cxn ang="0">
                      <a:pos x="0" y="0"/>
                    </a:cxn>
                  </a:cxnLst>
                  <a:rect l="0" t="0" r="r" b="b"/>
                  <a:pathLst>
                    <a:path w="20" h="6">
                      <a:moveTo>
                        <a:pt x="0" y="0"/>
                      </a:moveTo>
                      <a:lnTo>
                        <a:pt x="20" y="6"/>
                      </a:lnTo>
                      <a:lnTo>
                        <a:pt x="15" y="6"/>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861" name="Freeform 693"/>
                <p:cNvSpPr>
                  <a:spLocks noChangeArrowheads="1"/>
                </p:cNvSpPr>
                <p:nvPr/>
              </p:nvSpPr>
              <p:spPr bwMode="auto">
                <a:xfrm>
                  <a:off x="81" y="251"/>
                  <a:ext cx="41" cy="15"/>
                </a:xfrm>
                <a:custGeom>
                  <a:avLst/>
                  <a:gdLst/>
                  <a:ahLst/>
                  <a:cxnLst>
                    <a:cxn ang="0">
                      <a:pos x="0" y="0"/>
                    </a:cxn>
                    <a:cxn ang="0">
                      <a:pos x="34" y="15"/>
                    </a:cxn>
                    <a:cxn ang="0">
                      <a:pos x="41" y="14"/>
                    </a:cxn>
                    <a:cxn ang="0">
                      <a:pos x="0" y="0"/>
                    </a:cxn>
                  </a:cxnLst>
                  <a:rect l="0" t="0" r="r" b="b"/>
                  <a:pathLst>
                    <a:path w="41" h="15">
                      <a:moveTo>
                        <a:pt x="0" y="0"/>
                      </a:moveTo>
                      <a:lnTo>
                        <a:pt x="34" y="15"/>
                      </a:lnTo>
                      <a:lnTo>
                        <a:pt x="41" y="14"/>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862" name="Freeform 694"/>
                <p:cNvSpPr>
                  <a:spLocks noChangeArrowheads="1"/>
                </p:cNvSpPr>
                <p:nvPr/>
              </p:nvSpPr>
              <p:spPr bwMode="auto">
                <a:xfrm>
                  <a:off x="86" y="239"/>
                  <a:ext cx="159" cy="26"/>
                </a:xfrm>
                <a:custGeom>
                  <a:avLst/>
                  <a:gdLst/>
                  <a:ahLst/>
                  <a:cxnLst>
                    <a:cxn ang="0">
                      <a:pos x="0" y="8"/>
                    </a:cxn>
                    <a:cxn ang="0">
                      <a:pos x="1" y="9"/>
                    </a:cxn>
                    <a:cxn ang="0">
                      <a:pos x="3" y="10"/>
                    </a:cxn>
                    <a:cxn ang="0">
                      <a:pos x="4" y="11"/>
                    </a:cxn>
                    <a:cxn ang="0">
                      <a:pos x="5" y="12"/>
                    </a:cxn>
                    <a:cxn ang="0">
                      <a:pos x="6" y="12"/>
                    </a:cxn>
                    <a:cxn ang="0">
                      <a:pos x="8" y="13"/>
                    </a:cxn>
                    <a:cxn ang="0">
                      <a:pos x="9" y="13"/>
                    </a:cxn>
                    <a:cxn ang="0">
                      <a:pos x="11" y="14"/>
                    </a:cxn>
                    <a:cxn ang="0">
                      <a:pos x="12" y="14"/>
                    </a:cxn>
                    <a:cxn ang="0">
                      <a:pos x="13" y="14"/>
                    </a:cxn>
                    <a:cxn ang="0">
                      <a:pos x="16" y="14"/>
                    </a:cxn>
                    <a:cxn ang="0">
                      <a:pos x="20" y="13"/>
                    </a:cxn>
                    <a:cxn ang="0">
                      <a:pos x="25" y="13"/>
                    </a:cxn>
                    <a:cxn ang="0">
                      <a:pos x="26" y="13"/>
                    </a:cxn>
                    <a:cxn ang="0">
                      <a:pos x="28" y="13"/>
                    </a:cxn>
                    <a:cxn ang="0">
                      <a:pos x="29" y="13"/>
                    </a:cxn>
                    <a:cxn ang="0">
                      <a:pos x="30" y="13"/>
                    </a:cxn>
                    <a:cxn ang="0">
                      <a:pos x="31" y="14"/>
                    </a:cxn>
                    <a:cxn ang="0">
                      <a:pos x="32" y="14"/>
                    </a:cxn>
                    <a:cxn ang="0">
                      <a:pos x="33" y="15"/>
                    </a:cxn>
                    <a:cxn ang="0">
                      <a:pos x="35" y="15"/>
                    </a:cxn>
                    <a:cxn ang="0">
                      <a:pos x="36" y="16"/>
                    </a:cxn>
                    <a:cxn ang="0">
                      <a:pos x="37" y="17"/>
                    </a:cxn>
                    <a:cxn ang="0">
                      <a:pos x="38" y="18"/>
                    </a:cxn>
                    <a:cxn ang="0">
                      <a:pos x="38" y="19"/>
                    </a:cxn>
                    <a:cxn ang="0">
                      <a:pos x="41" y="20"/>
                    </a:cxn>
                    <a:cxn ang="0">
                      <a:pos x="47" y="23"/>
                    </a:cxn>
                    <a:cxn ang="0">
                      <a:pos x="52" y="24"/>
                    </a:cxn>
                    <a:cxn ang="0">
                      <a:pos x="58" y="25"/>
                    </a:cxn>
                    <a:cxn ang="0">
                      <a:pos x="63" y="26"/>
                    </a:cxn>
                    <a:cxn ang="0">
                      <a:pos x="69" y="26"/>
                    </a:cxn>
                    <a:cxn ang="0">
                      <a:pos x="74" y="25"/>
                    </a:cxn>
                    <a:cxn ang="0">
                      <a:pos x="80" y="24"/>
                    </a:cxn>
                    <a:cxn ang="0">
                      <a:pos x="86" y="23"/>
                    </a:cxn>
                    <a:cxn ang="0">
                      <a:pos x="91" y="22"/>
                    </a:cxn>
                    <a:cxn ang="0">
                      <a:pos x="97" y="21"/>
                    </a:cxn>
                    <a:cxn ang="0">
                      <a:pos x="103" y="21"/>
                    </a:cxn>
                    <a:cxn ang="0">
                      <a:pos x="109" y="21"/>
                    </a:cxn>
                    <a:cxn ang="0">
                      <a:pos x="125" y="22"/>
                    </a:cxn>
                    <a:cxn ang="0">
                      <a:pos x="142" y="22"/>
                    </a:cxn>
                    <a:cxn ang="0">
                      <a:pos x="158" y="19"/>
                    </a:cxn>
                    <a:cxn ang="0">
                      <a:pos x="149" y="15"/>
                    </a:cxn>
                    <a:cxn ang="0">
                      <a:pos x="140" y="11"/>
                    </a:cxn>
                    <a:cxn ang="0">
                      <a:pos x="131" y="8"/>
                    </a:cxn>
                    <a:cxn ang="0">
                      <a:pos x="122" y="5"/>
                    </a:cxn>
                    <a:cxn ang="0">
                      <a:pos x="112" y="4"/>
                    </a:cxn>
                    <a:cxn ang="0">
                      <a:pos x="99" y="3"/>
                    </a:cxn>
                    <a:cxn ang="0">
                      <a:pos x="77" y="0"/>
                    </a:cxn>
                    <a:cxn ang="0">
                      <a:pos x="55" y="0"/>
                    </a:cxn>
                    <a:cxn ang="0">
                      <a:pos x="33" y="1"/>
                    </a:cxn>
                    <a:cxn ang="0">
                      <a:pos x="10" y="5"/>
                    </a:cxn>
                  </a:cxnLst>
                  <a:rect l="0" t="0" r="r" b="b"/>
                  <a:pathLst>
                    <a:path w="158" h="26">
                      <a:moveTo>
                        <a:pt x="0" y="7"/>
                      </a:moveTo>
                      <a:lnTo>
                        <a:pt x="0" y="7"/>
                      </a:lnTo>
                      <a:lnTo>
                        <a:pt x="0" y="8"/>
                      </a:lnTo>
                      <a:lnTo>
                        <a:pt x="0" y="8"/>
                      </a:lnTo>
                      <a:lnTo>
                        <a:pt x="1" y="8"/>
                      </a:lnTo>
                      <a:lnTo>
                        <a:pt x="1" y="9"/>
                      </a:lnTo>
                      <a:lnTo>
                        <a:pt x="1" y="9"/>
                      </a:lnTo>
                      <a:lnTo>
                        <a:pt x="1" y="9"/>
                      </a:lnTo>
                      <a:lnTo>
                        <a:pt x="2" y="9"/>
                      </a:lnTo>
                      <a:lnTo>
                        <a:pt x="2" y="10"/>
                      </a:lnTo>
                      <a:lnTo>
                        <a:pt x="2" y="10"/>
                      </a:lnTo>
                      <a:lnTo>
                        <a:pt x="3" y="10"/>
                      </a:lnTo>
                      <a:lnTo>
                        <a:pt x="3" y="10"/>
                      </a:lnTo>
                      <a:lnTo>
                        <a:pt x="3" y="11"/>
                      </a:lnTo>
                      <a:lnTo>
                        <a:pt x="4" y="11"/>
                      </a:lnTo>
                      <a:lnTo>
                        <a:pt x="4" y="11"/>
                      </a:lnTo>
                      <a:lnTo>
                        <a:pt x="4" y="11"/>
                      </a:lnTo>
                      <a:lnTo>
                        <a:pt x="4" y="11"/>
                      </a:lnTo>
                      <a:lnTo>
                        <a:pt x="5" y="12"/>
                      </a:lnTo>
                      <a:lnTo>
                        <a:pt x="5" y="12"/>
                      </a:lnTo>
                      <a:lnTo>
                        <a:pt x="5" y="12"/>
                      </a:lnTo>
                      <a:lnTo>
                        <a:pt x="6" y="12"/>
                      </a:lnTo>
                      <a:lnTo>
                        <a:pt x="6" y="12"/>
                      </a:lnTo>
                      <a:lnTo>
                        <a:pt x="6" y="12"/>
                      </a:lnTo>
                      <a:lnTo>
                        <a:pt x="7" y="13"/>
                      </a:lnTo>
                      <a:lnTo>
                        <a:pt x="7" y="13"/>
                      </a:lnTo>
                      <a:lnTo>
                        <a:pt x="7" y="13"/>
                      </a:lnTo>
                      <a:lnTo>
                        <a:pt x="8" y="13"/>
                      </a:lnTo>
                      <a:lnTo>
                        <a:pt x="8" y="13"/>
                      </a:lnTo>
                      <a:lnTo>
                        <a:pt x="8" y="13"/>
                      </a:lnTo>
                      <a:lnTo>
                        <a:pt x="9" y="13"/>
                      </a:lnTo>
                      <a:lnTo>
                        <a:pt x="9" y="13"/>
                      </a:lnTo>
                      <a:lnTo>
                        <a:pt x="10" y="13"/>
                      </a:lnTo>
                      <a:lnTo>
                        <a:pt x="10" y="13"/>
                      </a:lnTo>
                      <a:lnTo>
                        <a:pt x="10" y="13"/>
                      </a:lnTo>
                      <a:lnTo>
                        <a:pt x="11" y="14"/>
                      </a:lnTo>
                      <a:lnTo>
                        <a:pt x="11" y="14"/>
                      </a:lnTo>
                      <a:lnTo>
                        <a:pt x="11" y="14"/>
                      </a:lnTo>
                      <a:lnTo>
                        <a:pt x="12" y="14"/>
                      </a:lnTo>
                      <a:lnTo>
                        <a:pt x="12" y="14"/>
                      </a:lnTo>
                      <a:lnTo>
                        <a:pt x="12" y="14"/>
                      </a:lnTo>
                      <a:lnTo>
                        <a:pt x="13" y="14"/>
                      </a:lnTo>
                      <a:lnTo>
                        <a:pt x="13" y="14"/>
                      </a:lnTo>
                      <a:lnTo>
                        <a:pt x="13" y="14"/>
                      </a:lnTo>
                      <a:lnTo>
                        <a:pt x="14" y="14"/>
                      </a:lnTo>
                      <a:lnTo>
                        <a:pt x="14" y="14"/>
                      </a:lnTo>
                      <a:lnTo>
                        <a:pt x="14" y="14"/>
                      </a:lnTo>
                      <a:lnTo>
                        <a:pt x="16" y="14"/>
                      </a:lnTo>
                      <a:lnTo>
                        <a:pt x="17" y="13"/>
                      </a:lnTo>
                      <a:lnTo>
                        <a:pt x="18" y="13"/>
                      </a:lnTo>
                      <a:lnTo>
                        <a:pt x="19" y="13"/>
                      </a:lnTo>
                      <a:lnTo>
                        <a:pt x="20" y="13"/>
                      </a:lnTo>
                      <a:lnTo>
                        <a:pt x="22" y="13"/>
                      </a:lnTo>
                      <a:lnTo>
                        <a:pt x="23" y="13"/>
                      </a:lnTo>
                      <a:lnTo>
                        <a:pt x="24" y="13"/>
                      </a:lnTo>
                      <a:lnTo>
                        <a:pt x="25" y="13"/>
                      </a:lnTo>
                      <a:lnTo>
                        <a:pt x="26" y="13"/>
                      </a:lnTo>
                      <a:lnTo>
                        <a:pt x="26" y="13"/>
                      </a:lnTo>
                      <a:lnTo>
                        <a:pt x="26" y="13"/>
                      </a:lnTo>
                      <a:lnTo>
                        <a:pt x="26" y="13"/>
                      </a:lnTo>
                      <a:lnTo>
                        <a:pt x="27" y="13"/>
                      </a:lnTo>
                      <a:lnTo>
                        <a:pt x="27" y="13"/>
                      </a:lnTo>
                      <a:lnTo>
                        <a:pt x="27" y="13"/>
                      </a:lnTo>
                      <a:lnTo>
                        <a:pt x="28" y="13"/>
                      </a:lnTo>
                      <a:lnTo>
                        <a:pt x="28" y="13"/>
                      </a:lnTo>
                      <a:lnTo>
                        <a:pt x="28" y="13"/>
                      </a:lnTo>
                      <a:lnTo>
                        <a:pt x="29" y="13"/>
                      </a:lnTo>
                      <a:lnTo>
                        <a:pt x="29" y="13"/>
                      </a:lnTo>
                      <a:lnTo>
                        <a:pt x="29" y="13"/>
                      </a:lnTo>
                      <a:lnTo>
                        <a:pt x="29" y="13"/>
                      </a:lnTo>
                      <a:lnTo>
                        <a:pt x="30" y="13"/>
                      </a:lnTo>
                      <a:lnTo>
                        <a:pt x="30" y="13"/>
                      </a:lnTo>
                      <a:lnTo>
                        <a:pt x="30" y="14"/>
                      </a:lnTo>
                      <a:lnTo>
                        <a:pt x="31" y="14"/>
                      </a:lnTo>
                      <a:lnTo>
                        <a:pt x="31" y="14"/>
                      </a:lnTo>
                      <a:lnTo>
                        <a:pt x="31" y="14"/>
                      </a:lnTo>
                      <a:lnTo>
                        <a:pt x="31" y="14"/>
                      </a:lnTo>
                      <a:lnTo>
                        <a:pt x="32" y="14"/>
                      </a:lnTo>
                      <a:lnTo>
                        <a:pt x="32" y="14"/>
                      </a:lnTo>
                      <a:lnTo>
                        <a:pt x="32" y="14"/>
                      </a:lnTo>
                      <a:lnTo>
                        <a:pt x="33" y="14"/>
                      </a:lnTo>
                      <a:lnTo>
                        <a:pt x="33" y="14"/>
                      </a:lnTo>
                      <a:lnTo>
                        <a:pt x="33" y="15"/>
                      </a:lnTo>
                      <a:lnTo>
                        <a:pt x="33" y="15"/>
                      </a:lnTo>
                      <a:lnTo>
                        <a:pt x="34" y="15"/>
                      </a:lnTo>
                      <a:lnTo>
                        <a:pt x="34" y="15"/>
                      </a:lnTo>
                      <a:lnTo>
                        <a:pt x="34" y="15"/>
                      </a:lnTo>
                      <a:lnTo>
                        <a:pt x="35" y="15"/>
                      </a:lnTo>
                      <a:lnTo>
                        <a:pt x="35" y="16"/>
                      </a:lnTo>
                      <a:lnTo>
                        <a:pt x="35" y="16"/>
                      </a:lnTo>
                      <a:lnTo>
                        <a:pt x="35" y="16"/>
                      </a:lnTo>
                      <a:lnTo>
                        <a:pt x="36" y="16"/>
                      </a:lnTo>
                      <a:lnTo>
                        <a:pt x="36" y="16"/>
                      </a:lnTo>
                      <a:lnTo>
                        <a:pt x="36" y="16"/>
                      </a:lnTo>
                      <a:lnTo>
                        <a:pt x="36" y="17"/>
                      </a:lnTo>
                      <a:lnTo>
                        <a:pt x="37" y="17"/>
                      </a:lnTo>
                      <a:lnTo>
                        <a:pt x="37" y="17"/>
                      </a:lnTo>
                      <a:lnTo>
                        <a:pt x="37" y="17"/>
                      </a:lnTo>
                      <a:lnTo>
                        <a:pt x="37" y="18"/>
                      </a:lnTo>
                      <a:lnTo>
                        <a:pt x="38" y="18"/>
                      </a:lnTo>
                      <a:lnTo>
                        <a:pt x="38" y="18"/>
                      </a:lnTo>
                      <a:lnTo>
                        <a:pt x="38" y="18"/>
                      </a:lnTo>
                      <a:lnTo>
                        <a:pt x="38" y="19"/>
                      </a:lnTo>
                      <a:lnTo>
                        <a:pt x="38" y="19"/>
                      </a:lnTo>
                      <a:lnTo>
                        <a:pt x="39" y="19"/>
                      </a:lnTo>
                      <a:lnTo>
                        <a:pt x="39" y="19"/>
                      </a:lnTo>
                      <a:lnTo>
                        <a:pt x="40" y="20"/>
                      </a:lnTo>
                      <a:lnTo>
                        <a:pt x="41" y="20"/>
                      </a:lnTo>
                      <a:lnTo>
                        <a:pt x="43" y="21"/>
                      </a:lnTo>
                      <a:lnTo>
                        <a:pt x="44" y="22"/>
                      </a:lnTo>
                      <a:lnTo>
                        <a:pt x="45" y="22"/>
                      </a:lnTo>
                      <a:lnTo>
                        <a:pt x="47" y="23"/>
                      </a:lnTo>
                      <a:lnTo>
                        <a:pt x="48" y="23"/>
                      </a:lnTo>
                      <a:lnTo>
                        <a:pt x="50" y="23"/>
                      </a:lnTo>
                      <a:lnTo>
                        <a:pt x="51" y="24"/>
                      </a:lnTo>
                      <a:lnTo>
                        <a:pt x="52" y="24"/>
                      </a:lnTo>
                      <a:lnTo>
                        <a:pt x="54" y="24"/>
                      </a:lnTo>
                      <a:lnTo>
                        <a:pt x="55" y="25"/>
                      </a:lnTo>
                      <a:lnTo>
                        <a:pt x="56" y="25"/>
                      </a:lnTo>
                      <a:lnTo>
                        <a:pt x="58" y="25"/>
                      </a:lnTo>
                      <a:lnTo>
                        <a:pt x="59" y="25"/>
                      </a:lnTo>
                      <a:lnTo>
                        <a:pt x="61" y="25"/>
                      </a:lnTo>
                      <a:lnTo>
                        <a:pt x="62" y="26"/>
                      </a:lnTo>
                      <a:lnTo>
                        <a:pt x="63" y="26"/>
                      </a:lnTo>
                      <a:lnTo>
                        <a:pt x="65" y="26"/>
                      </a:lnTo>
                      <a:lnTo>
                        <a:pt x="66" y="26"/>
                      </a:lnTo>
                      <a:lnTo>
                        <a:pt x="68" y="26"/>
                      </a:lnTo>
                      <a:lnTo>
                        <a:pt x="69" y="26"/>
                      </a:lnTo>
                      <a:lnTo>
                        <a:pt x="70" y="26"/>
                      </a:lnTo>
                      <a:lnTo>
                        <a:pt x="72" y="25"/>
                      </a:lnTo>
                      <a:lnTo>
                        <a:pt x="73" y="25"/>
                      </a:lnTo>
                      <a:lnTo>
                        <a:pt x="74" y="25"/>
                      </a:lnTo>
                      <a:lnTo>
                        <a:pt x="76" y="25"/>
                      </a:lnTo>
                      <a:lnTo>
                        <a:pt x="77" y="25"/>
                      </a:lnTo>
                      <a:lnTo>
                        <a:pt x="79" y="25"/>
                      </a:lnTo>
                      <a:lnTo>
                        <a:pt x="80" y="24"/>
                      </a:lnTo>
                      <a:lnTo>
                        <a:pt x="81" y="24"/>
                      </a:lnTo>
                      <a:lnTo>
                        <a:pt x="83" y="24"/>
                      </a:lnTo>
                      <a:lnTo>
                        <a:pt x="84" y="23"/>
                      </a:lnTo>
                      <a:lnTo>
                        <a:pt x="86" y="23"/>
                      </a:lnTo>
                      <a:lnTo>
                        <a:pt x="87" y="22"/>
                      </a:lnTo>
                      <a:lnTo>
                        <a:pt x="88" y="22"/>
                      </a:lnTo>
                      <a:lnTo>
                        <a:pt x="90" y="22"/>
                      </a:lnTo>
                      <a:lnTo>
                        <a:pt x="91" y="22"/>
                      </a:lnTo>
                      <a:lnTo>
                        <a:pt x="93" y="21"/>
                      </a:lnTo>
                      <a:lnTo>
                        <a:pt x="94" y="21"/>
                      </a:lnTo>
                      <a:lnTo>
                        <a:pt x="96" y="21"/>
                      </a:lnTo>
                      <a:lnTo>
                        <a:pt x="97" y="21"/>
                      </a:lnTo>
                      <a:lnTo>
                        <a:pt x="99" y="21"/>
                      </a:lnTo>
                      <a:lnTo>
                        <a:pt x="100" y="21"/>
                      </a:lnTo>
                      <a:lnTo>
                        <a:pt x="102" y="21"/>
                      </a:lnTo>
                      <a:lnTo>
                        <a:pt x="103" y="21"/>
                      </a:lnTo>
                      <a:lnTo>
                        <a:pt x="104" y="21"/>
                      </a:lnTo>
                      <a:lnTo>
                        <a:pt x="106" y="21"/>
                      </a:lnTo>
                      <a:lnTo>
                        <a:pt x="107" y="21"/>
                      </a:lnTo>
                      <a:lnTo>
                        <a:pt x="109" y="21"/>
                      </a:lnTo>
                      <a:lnTo>
                        <a:pt x="113" y="22"/>
                      </a:lnTo>
                      <a:lnTo>
                        <a:pt x="117" y="22"/>
                      </a:lnTo>
                      <a:lnTo>
                        <a:pt x="121" y="22"/>
                      </a:lnTo>
                      <a:lnTo>
                        <a:pt x="125" y="22"/>
                      </a:lnTo>
                      <a:lnTo>
                        <a:pt x="129" y="22"/>
                      </a:lnTo>
                      <a:lnTo>
                        <a:pt x="134" y="22"/>
                      </a:lnTo>
                      <a:lnTo>
                        <a:pt x="138" y="22"/>
                      </a:lnTo>
                      <a:lnTo>
                        <a:pt x="142" y="22"/>
                      </a:lnTo>
                      <a:lnTo>
                        <a:pt x="146" y="21"/>
                      </a:lnTo>
                      <a:lnTo>
                        <a:pt x="150" y="21"/>
                      </a:lnTo>
                      <a:lnTo>
                        <a:pt x="154" y="20"/>
                      </a:lnTo>
                      <a:lnTo>
                        <a:pt x="158" y="19"/>
                      </a:lnTo>
                      <a:lnTo>
                        <a:pt x="156" y="18"/>
                      </a:lnTo>
                      <a:lnTo>
                        <a:pt x="154" y="17"/>
                      </a:lnTo>
                      <a:lnTo>
                        <a:pt x="152" y="16"/>
                      </a:lnTo>
                      <a:lnTo>
                        <a:pt x="149" y="15"/>
                      </a:lnTo>
                      <a:lnTo>
                        <a:pt x="147" y="14"/>
                      </a:lnTo>
                      <a:lnTo>
                        <a:pt x="145" y="13"/>
                      </a:lnTo>
                      <a:lnTo>
                        <a:pt x="143" y="12"/>
                      </a:lnTo>
                      <a:lnTo>
                        <a:pt x="140" y="11"/>
                      </a:lnTo>
                      <a:lnTo>
                        <a:pt x="138" y="10"/>
                      </a:lnTo>
                      <a:lnTo>
                        <a:pt x="136" y="9"/>
                      </a:lnTo>
                      <a:lnTo>
                        <a:pt x="133" y="8"/>
                      </a:lnTo>
                      <a:lnTo>
                        <a:pt x="131" y="8"/>
                      </a:lnTo>
                      <a:lnTo>
                        <a:pt x="129" y="7"/>
                      </a:lnTo>
                      <a:lnTo>
                        <a:pt x="126" y="6"/>
                      </a:lnTo>
                      <a:lnTo>
                        <a:pt x="124" y="6"/>
                      </a:lnTo>
                      <a:lnTo>
                        <a:pt x="122" y="5"/>
                      </a:lnTo>
                      <a:lnTo>
                        <a:pt x="119" y="5"/>
                      </a:lnTo>
                      <a:lnTo>
                        <a:pt x="117" y="5"/>
                      </a:lnTo>
                      <a:lnTo>
                        <a:pt x="115" y="4"/>
                      </a:lnTo>
                      <a:lnTo>
                        <a:pt x="112" y="4"/>
                      </a:lnTo>
                      <a:lnTo>
                        <a:pt x="110" y="4"/>
                      </a:lnTo>
                      <a:lnTo>
                        <a:pt x="107" y="4"/>
                      </a:lnTo>
                      <a:lnTo>
                        <a:pt x="105" y="4"/>
                      </a:lnTo>
                      <a:lnTo>
                        <a:pt x="99" y="3"/>
                      </a:lnTo>
                      <a:lnTo>
                        <a:pt x="94" y="2"/>
                      </a:lnTo>
                      <a:lnTo>
                        <a:pt x="88" y="1"/>
                      </a:lnTo>
                      <a:lnTo>
                        <a:pt x="83" y="1"/>
                      </a:lnTo>
                      <a:lnTo>
                        <a:pt x="77" y="0"/>
                      </a:lnTo>
                      <a:lnTo>
                        <a:pt x="72" y="0"/>
                      </a:lnTo>
                      <a:lnTo>
                        <a:pt x="66" y="0"/>
                      </a:lnTo>
                      <a:lnTo>
                        <a:pt x="60" y="0"/>
                      </a:lnTo>
                      <a:lnTo>
                        <a:pt x="55" y="0"/>
                      </a:lnTo>
                      <a:lnTo>
                        <a:pt x="49" y="0"/>
                      </a:lnTo>
                      <a:lnTo>
                        <a:pt x="44" y="0"/>
                      </a:lnTo>
                      <a:lnTo>
                        <a:pt x="38" y="0"/>
                      </a:lnTo>
                      <a:lnTo>
                        <a:pt x="33" y="1"/>
                      </a:lnTo>
                      <a:lnTo>
                        <a:pt x="27" y="2"/>
                      </a:lnTo>
                      <a:lnTo>
                        <a:pt x="22" y="3"/>
                      </a:lnTo>
                      <a:lnTo>
                        <a:pt x="16" y="4"/>
                      </a:lnTo>
                      <a:lnTo>
                        <a:pt x="10" y="5"/>
                      </a:lnTo>
                      <a:lnTo>
                        <a:pt x="5" y="6"/>
                      </a:lnTo>
                      <a:lnTo>
                        <a:pt x="0" y="7"/>
                      </a:lnTo>
                    </a:path>
                  </a:pathLst>
                </a:custGeom>
                <a:solidFill>
                  <a:srgbClr val="2F2F2F">
                    <a:alpha val="40001"/>
                  </a:srgbClr>
                </a:solidFill>
                <a:ln w="9525">
                  <a:noFill/>
                  <a:round/>
                  <a:headEnd type="none" w="sm" len="sm"/>
                  <a:tailEnd type="none" w="sm" len="sm"/>
                </a:ln>
              </p:spPr>
              <p:txBody>
                <a:bodyPr/>
                <a:lstStyle/>
                <a:p>
                  <a:endParaRPr lang="nl-BE"/>
                </a:p>
              </p:txBody>
            </p:sp>
            <p:sp>
              <p:nvSpPr>
                <p:cNvPr id="7863" name="Freeform 695"/>
                <p:cNvSpPr>
                  <a:spLocks noChangeArrowheads="1"/>
                </p:cNvSpPr>
                <p:nvPr/>
              </p:nvSpPr>
              <p:spPr bwMode="auto">
                <a:xfrm>
                  <a:off x="32" y="238"/>
                  <a:ext cx="10" cy="14"/>
                </a:xfrm>
                <a:custGeom>
                  <a:avLst/>
                  <a:gdLst/>
                  <a:ahLst/>
                  <a:cxnLst>
                    <a:cxn ang="0">
                      <a:pos x="0" y="0"/>
                    </a:cxn>
                    <a:cxn ang="0">
                      <a:pos x="0" y="10"/>
                    </a:cxn>
                    <a:cxn ang="0">
                      <a:pos x="10" y="13"/>
                    </a:cxn>
                    <a:cxn ang="0">
                      <a:pos x="10" y="3"/>
                    </a:cxn>
                    <a:cxn ang="0">
                      <a:pos x="0" y="0"/>
                    </a:cxn>
                  </a:cxnLst>
                  <a:rect l="0" t="0" r="r" b="b"/>
                  <a:pathLst>
                    <a:path w="10" h="13">
                      <a:moveTo>
                        <a:pt x="0" y="0"/>
                      </a:moveTo>
                      <a:lnTo>
                        <a:pt x="0" y="10"/>
                      </a:lnTo>
                      <a:lnTo>
                        <a:pt x="10" y="13"/>
                      </a:lnTo>
                      <a:lnTo>
                        <a:pt x="10" y="3"/>
                      </a:lnTo>
                      <a:lnTo>
                        <a:pt x="0" y="0"/>
                      </a:lnTo>
                    </a:path>
                  </a:pathLst>
                </a:custGeom>
                <a:solidFill>
                  <a:srgbClr val="5F5F5F"/>
                </a:solidFill>
                <a:ln w="9525">
                  <a:noFill/>
                  <a:round/>
                  <a:headEnd type="none" w="sm" len="sm"/>
                  <a:tailEnd type="none" w="sm" len="sm"/>
                </a:ln>
              </p:spPr>
              <p:txBody>
                <a:bodyPr/>
                <a:lstStyle/>
                <a:p>
                  <a:endParaRPr lang="nl-BE"/>
                </a:p>
              </p:txBody>
            </p:sp>
            <p:sp>
              <p:nvSpPr>
                <p:cNvPr id="7864" name="Freeform 696"/>
                <p:cNvSpPr>
                  <a:spLocks noChangeArrowheads="1"/>
                </p:cNvSpPr>
                <p:nvPr/>
              </p:nvSpPr>
              <p:spPr bwMode="auto">
                <a:xfrm>
                  <a:off x="0" y="249"/>
                  <a:ext cx="69" cy="27"/>
                </a:xfrm>
                <a:custGeom>
                  <a:avLst/>
                  <a:gdLst/>
                  <a:ahLst/>
                  <a:cxnLst>
                    <a:cxn ang="0">
                      <a:pos x="0" y="2"/>
                    </a:cxn>
                    <a:cxn ang="0">
                      <a:pos x="68" y="26"/>
                    </a:cxn>
                    <a:cxn ang="0">
                      <a:pos x="68" y="23"/>
                    </a:cxn>
                    <a:cxn ang="0">
                      <a:pos x="0" y="0"/>
                    </a:cxn>
                    <a:cxn ang="0">
                      <a:pos x="0" y="2"/>
                    </a:cxn>
                  </a:cxnLst>
                  <a:rect l="0" t="0" r="r" b="b"/>
                  <a:pathLst>
                    <a:path w="68" h="26">
                      <a:moveTo>
                        <a:pt x="0" y="2"/>
                      </a:moveTo>
                      <a:lnTo>
                        <a:pt x="68" y="26"/>
                      </a:lnTo>
                      <a:lnTo>
                        <a:pt x="68" y="23"/>
                      </a:lnTo>
                      <a:lnTo>
                        <a:pt x="0" y="0"/>
                      </a:lnTo>
                      <a:lnTo>
                        <a:pt x="0" y="2"/>
                      </a:lnTo>
                    </a:path>
                  </a:pathLst>
                </a:custGeom>
                <a:solidFill>
                  <a:srgbClr val="BFBFBF"/>
                </a:solidFill>
                <a:ln w="9525">
                  <a:noFill/>
                  <a:round/>
                  <a:headEnd type="none" w="sm" len="sm"/>
                  <a:tailEnd type="none" w="sm" len="sm"/>
                </a:ln>
              </p:spPr>
              <p:txBody>
                <a:bodyPr/>
                <a:lstStyle/>
                <a:p>
                  <a:endParaRPr lang="nl-BE"/>
                </a:p>
              </p:txBody>
            </p:sp>
            <p:sp>
              <p:nvSpPr>
                <p:cNvPr id="7865" name="Freeform 697"/>
                <p:cNvSpPr>
                  <a:spLocks noChangeArrowheads="1"/>
                </p:cNvSpPr>
                <p:nvPr/>
              </p:nvSpPr>
              <p:spPr bwMode="auto">
                <a:xfrm>
                  <a:off x="68" y="262"/>
                  <a:ext cx="195" cy="13"/>
                </a:xfrm>
                <a:custGeom>
                  <a:avLst/>
                  <a:gdLst/>
                  <a:ahLst/>
                  <a:cxnLst>
                    <a:cxn ang="0">
                      <a:pos x="186" y="0"/>
                    </a:cxn>
                    <a:cxn ang="0">
                      <a:pos x="1" y="12"/>
                    </a:cxn>
                    <a:cxn ang="0">
                      <a:pos x="1" y="12"/>
                    </a:cxn>
                    <a:cxn ang="0">
                      <a:pos x="1" y="12"/>
                    </a:cxn>
                    <a:cxn ang="0">
                      <a:pos x="0" y="12"/>
                    </a:cxn>
                    <a:cxn ang="0">
                      <a:pos x="0" y="12"/>
                    </a:cxn>
                    <a:cxn ang="0">
                      <a:pos x="0" y="1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8"/>
                    </a:cxn>
                    <a:cxn ang="0">
                      <a:pos x="0" y="8"/>
                    </a:cxn>
                    <a:cxn ang="0">
                      <a:pos x="0" y="8"/>
                    </a:cxn>
                  </a:cxnLst>
                  <a:rect l="0" t="0" r="r" b="b"/>
                  <a:pathLst>
                    <a:path w="194" h="12">
                      <a:moveTo>
                        <a:pt x="0" y="8"/>
                      </a:moveTo>
                      <a:lnTo>
                        <a:pt x="186" y="0"/>
                      </a:lnTo>
                      <a:lnTo>
                        <a:pt x="194" y="2"/>
                      </a:lnTo>
                      <a:lnTo>
                        <a:pt x="1" y="12"/>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path>
                  </a:pathLst>
                </a:custGeom>
                <a:solidFill>
                  <a:srgbClr val="CFCFCF"/>
                </a:solidFill>
                <a:ln w="9525">
                  <a:noFill/>
                  <a:round/>
                  <a:headEnd type="none" w="sm" len="sm"/>
                  <a:tailEnd type="none" w="sm" len="sm"/>
                </a:ln>
              </p:spPr>
              <p:txBody>
                <a:bodyPr/>
                <a:lstStyle/>
                <a:p>
                  <a:endParaRPr lang="nl-BE"/>
                </a:p>
              </p:txBody>
            </p:sp>
          </p:grpSp>
          <p:grpSp>
            <p:nvGrpSpPr>
              <p:cNvPr id="7866" name="Group 698"/>
              <p:cNvGrpSpPr>
                <a:grpSpLocks/>
              </p:cNvGrpSpPr>
              <p:nvPr/>
            </p:nvGrpSpPr>
            <p:grpSpPr bwMode="auto">
              <a:xfrm>
                <a:off x="185" y="0"/>
                <a:ext cx="449" cy="692"/>
                <a:chOff x="0" y="0"/>
                <a:chExt cx="450" cy="693"/>
              </a:xfrm>
            </p:grpSpPr>
            <p:sp>
              <p:nvSpPr>
                <p:cNvPr id="7867" name="Freeform 699"/>
                <p:cNvSpPr>
                  <a:spLocks noChangeArrowheads="1"/>
                </p:cNvSpPr>
                <p:nvPr/>
              </p:nvSpPr>
              <p:spPr bwMode="auto">
                <a:xfrm>
                  <a:off x="259" y="602"/>
                  <a:ext cx="188" cy="90"/>
                </a:xfrm>
                <a:custGeom>
                  <a:avLst/>
                  <a:gdLst/>
                  <a:ahLst/>
                  <a:cxnLst>
                    <a:cxn ang="0">
                      <a:pos x="5" y="19"/>
                    </a:cxn>
                    <a:cxn ang="0">
                      <a:pos x="139" y="0"/>
                    </a:cxn>
                    <a:cxn ang="0">
                      <a:pos x="184" y="13"/>
                    </a:cxn>
                    <a:cxn ang="0">
                      <a:pos x="188" y="31"/>
                    </a:cxn>
                    <a:cxn ang="0">
                      <a:pos x="187" y="49"/>
                    </a:cxn>
                    <a:cxn ang="0">
                      <a:pos x="177" y="74"/>
                    </a:cxn>
                    <a:cxn ang="0">
                      <a:pos x="152" y="89"/>
                    </a:cxn>
                    <a:cxn ang="0">
                      <a:pos x="46" y="73"/>
                    </a:cxn>
                    <a:cxn ang="0">
                      <a:pos x="45" y="49"/>
                    </a:cxn>
                    <a:cxn ang="0">
                      <a:pos x="0" y="33"/>
                    </a:cxn>
                    <a:cxn ang="0">
                      <a:pos x="5" y="19"/>
                    </a:cxn>
                  </a:cxnLst>
                  <a:rect l="0" t="0" r="r" b="b"/>
                  <a:pathLst>
                    <a:path w="188" h="89">
                      <a:moveTo>
                        <a:pt x="5" y="19"/>
                      </a:moveTo>
                      <a:lnTo>
                        <a:pt x="139" y="0"/>
                      </a:lnTo>
                      <a:lnTo>
                        <a:pt x="184" y="13"/>
                      </a:lnTo>
                      <a:lnTo>
                        <a:pt x="188" y="31"/>
                      </a:lnTo>
                      <a:lnTo>
                        <a:pt x="187" y="49"/>
                      </a:lnTo>
                      <a:lnTo>
                        <a:pt x="177" y="74"/>
                      </a:lnTo>
                      <a:lnTo>
                        <a:pt x="152" y="89"/>
                      </a:lnTo>
                      <a:lnTo>
                        <a:pt x="46" y="73"/>
                      </a:lnTo>
                      <a:lnTo>
                        <a:pt x="45" y="49"/>
                      </a:lnTo>
                      <a:lnTo>
                        <a:pt x="0" y="33"/>
                      </a:lnTo>
                      <a:lnTo>
                        <a:pt x="5" y="19"/>
                      </a:lnTo>
                    </a:path>
                  </a:pathLst>
                </a:custGeom>
                <a:gradFill rotWithShape="0">
                  <a:gsLst>
                    <a:gs pos="0">
                      <a:srgbClr val="5F5F5F"/>
                    </a:gs>
                    <a:gs pos="100000">
                      <a:srgbClr val="1F1F1F"/>
                    </a:gs>
                  </a:gsLst>
                  <a:lin ang="5400000" scaled="1"/>
                </a:gradFill>
                <a:ln w="9525">
                  <a:noFill/>
                  <a:round/>
                  <a:headEnd type="none" w="sm" len="sm"/>
                  <a:tailEnd type="none" w="sm" len="sm"/>
                </a:ln>
              </p:spPr>
              <p:txBody>
                <a:bodyPr/>
                <a:lstStyle/>
                <a:p>
                  <a:endParaRPr lang="nl-BE"/>
                </a:p>
              </p:txBody>
            </p:sp>
            <p:sp>
              <p:nvSpPr>
                <p:cNvPr id="7868" name="Freeform 700"/>
                <p:cNvSpPr>
                  <a:spLocks noChangeArrowheads="1"/>
                </p:cNvSpPr>
                <p:nvPr/>
              </p:nvSpPr>
              <p:spPr bwMode="auto">
                <a:xfrm>
                  <a:off x="0" y="510"/>
                  <a:ext cx="239" cy="99"/>
                </a:xfrm>
                <a:custGeom>
                  <a:avLst/>
                  <a:gdLst/>
                  <a:ahLst/>
                  <a:cxnLst>
                    <a:cxn ang="0">
                      <a:pos x="204" y="18"/>
                    </a:cxn>
                    <a:cxn ang="0">
                      <a:pos x="162" y="40"/>
                    </a:cxn>
                    <a:cxn ang="0">
                      <a:pos x="155" y="10"/>
                    </a:cxn>
                    <a:cxn ang="0">
                      <a:pos x="147" y="2"/>
                    </a:cxn>
                    <a:cxn ang="0">
                      <a:pos x="137" y="0"/>
                    </a:cxn>
                    <a:cxn ang="0">
                      <a:pos x="127" y="4"/>
                    </a:cxn>
                    <a:cxn ang="0">
                      <a:pos x="89" y="43"/>
                    </a:cxn>
                    <a:cxn ang="0">
                      <a:pos x="58" y="42"/>
                    </a:cxn>
                    <a:cxn ang="0">
                      <a:pos x="49" y="42"/>
                    </a:cxn>
                    <a:cxn ang="0">
                      <a:pos x="18" y="47"/>
                    </a:cxn>
                    <a:cxn ang="0">
                      <a:pos x="0" y="81"/>
                    </a:cxn>
                    <a:cxn ang="0">
                      <a:pos x="1" y="84"/>
                    </a:cxn>
                    <a:cxn ang="0">
                      <a:pos x="3" y="85"/>
                    </a:cxn>
                    <a:cxn ang="0">
                      <a:pos x="6" y="85"/>
                    </a:cxn>
                    <a:cxn ang="0">
                      <a:pos x="8" y="84"/>
                    </a:cxn>
                    <a:cxn ang="0">
                      <a:pos x="10" y="86"/>
                    </a:cxn>
                    <a:cxn ang="0">
                      <a:pos x="13" y="88"/>
                    </a:cxn>
                    <a:cxn ang="0">
                      <a:pos x="15" y="87"/>
                    </a:cxn>
                    <a:cxn ang="0">
                      <a:pos x="18" y="86"/>
                    </a:cxn>
                    <a:cxn ang="0">
                      <a:pos x="26" y="71"/>
                    </a:cxn>
                    <a:cxn ang="0">
                      <a:pos x="47" y="73"/>
                    </a:cxn>
                    <a:cxn ang="0">
                      <a:pos x="33" y="92"/>
                    </a:cxn>
                    <a:cxn ang="0">
                      <a:pos x="35" y="94"/>
                    </a:cxn>
                    <a:cxn ang="0">
                      <a:pos x="37" y="96"/>
                    </a:cxn>
                    <a:cxn ang="0">
                      <a:pos x="40" y="96"/>
                    </a:cxn>
                    <a:cxn ang="0">
                      <a:pos x="42" y="94"/>
                    </a:cxn>
                    <a:cxn ang="0">
                      <a:pos x="46" y="97"/>
                    </a:cxn>
                    <a:cxn ang="0">
                      <a:pos x="50" y="98"/>
                    </a:cxn>
                    <a:cxn ang="0">
                      <a:pos x="55" y="96"/>
                    </a:cxn>
                    <a:cxn ang="0">
                      <a:pos x="59" y="93"/>
                    </a:cxn>
                    <a:cxn ang="0">
                      <a:pos x="61" y="97"/>
                    </a:cxn>
                    <a:cxn ang="0">
                      <a:pos x="65" y="99"/>
                    </a:cxn>
                    <a:cxn ang="0">
                      <a:pos x="68" y="99"/>
                    </a:cxn>
                    <a:cxn ang="0">
                      <a:pos x="83" y="91"/>
                    </a:cxn>
                    <a:cxn ang="0">
                      <a:pos x="98" y="86"/>
                    </a:cxn>
                    <a:cxn ang="0">
                      <a:pos x="114" y="94"/>
                    </a:cxn>
                    <a:cxn ang="0">
                      <a:pos x="143" y="94"/>
                    </a:cxn>
                    <a:cxn ang="0">
                      <a:pos x="158" y="84"/>
                    </a:cxn>
                    <a:cxn ang="0">
                      <a:pos x="230" y="67"/>
                    </a:cxn>
                    <a:cxn ang="0">
                      <a:pos x="239" y="65"/>
                    </a:cxn>
                    <a:cxn ang="0">
                      <a:pos x="204" y="18"/>
                    </a:cxn>
                  </a:cxnLst>
                  <a:rect l="0" t="0" r="r" b="b"/>
                  <a:pathLst>
                    <a:path w="239" h="99">
                      <a:moveTo>
                        <a:pt x="204" y="18"/>
                      </a:moveTo>
                      <a:lnTo>
                        <a:pt x="162" y="40"/>
                      </a:lnTo>
                      <a:cubicBezTo>
                        <a:pt x="162" y="40"/>
                        <a:pt x="162" y="24"/>
                        <a:pt x="155" y="10"/>
                      </a:cubicBezTo>
                      <a:cubicBezTo>
                        <a:pt x="155" y="10"/>
                        <a:pt x="152" y="5"/>
                        <a:pt x="147" y="2"/>
                      </a:cubicBezTo>
                      <a:cubicBezTo>
                        <a:pt x="147" y="2"/>
                        <a:pt x="142" y="0"/>
                        <a:pt x="137" y="0"/>
                      </a:cubicBezTo>
                      <a:cubicBezTo>
                        <a:pt x="137" y="0"/>
                        <a:pt x="131" y="1"/>
                        <a:pt x="127" y="4"/>
                      </a:cubicBezTo>
                      <a:cubicBezTo>
                        <a:pt x="127" y="4"/>
                        <a:pt x="109" y="25"/>
                        <a:pt x="89" y="43"/>
                      </a:cubicBezTo>
                      <a:cubicBezTo>
                        <a:pt x="89" y="43"/>
                        <a:pt x="73" y="44"/>
                        <a:pt x="58" y="42"/>
                      </a:cubicBezTo>
                      <a:cubicBezTo>
                        <a:pt x="58" y="42"/>
                        <a:pt x="53" y="41"/>
                        <a:pt x="49" y="42"/>
                      </a:cubicBezTo>
                      <a:cubicBezTo>
                        <a:pt x="49" y="42"/>
                        <a:pt x="33" y="44"/>
                        <a:pt x="18" y="47"/>
                      </a:cubicBezTo>
                      <a:cubicBezTo>
                        <a:pt x="18" y="47"/>
                        <a:pt x="7" y="63"/>
                        <a:pt x="0" y="81"/>
                      </a:cubicBezTo>
                      <a:cubicBezTo>
                        <a:pt x="0" y="81"/>
                        <a:pt x="0" y="83"/>
                        <a:pt x="1" y="84"/>
                      </a:cubicBezTo>
                      <a:cubicBezTo>
                        <a:pt x="1" y="84"/>
                        <a:pt x="2" y="85"/>
                        <a:pt x="3" y="85"/>
                      </a:cubicBezTo>
                      <a:cubicBezTo>
                        <a:pt x="3" y="85"/>
                        <a:pt x="5" y="86"/>
                        <a:pt x="6" y="85"/>
                      </a:cubicBezTo>
                      <a:cubicBezTo>
                        <a:pt x="6" y="85"/>
                        <a:pt x="7" y="85"/>
                        <a:pt x="8" y="84"/>
                      </a:cubicBezTo>
                      <a:cubicBezTo>
                        <a:pt x="8" y="84"/>
                        <a:pt x="9" y="86"/>
                        <a:pt x="10" y="86"/>
                      </a:cubicBezTo>
                      <a:cubicBezTo>
                        <a:pt x="10" y="86"/>
                        <a:pt x="11" y="87"/>
                        <a:pt x="13" y="88"/>
                      </a:cubicBezTo>
                      <a:cubicBezTo>
                        <a:pt x="13" y="88"/>
                        <a:pt x="14" y="88"/>
                        <a:pt x="15" y="87"/>
                      </a:cubicBezTo>
                      <a:cubicBezTo>
                        <a:pt x="15" y="87"/>
                        <a:pt x="17" y="87"/>
                        <a:pt x="18" y="86"/>
                      </a:cubicBezTo>
                      <a:cubicBezTo>
                        <a:pt x="18" y="86"/>
                        <a:pt x="23" y="79"/>
                        <a:pt x="26" y="71"/>
                      </a:cubicBezTo>
                      <a:cubicBezTo>
                        <a:pt x="26" y="71"/>
                        <a:pt x="37" y="70"/>
                        <a:pt x="47" y="73"/>
                      </a:cubicBezTo>
                      <a:cubicBezTo>
                        <a:pt x="47" y="73"/>
                        <a:pt x="39" y="81"/>
                        <a:pt x="33" y="92"/>
                      </a:cubicBezTo>
                      <a:cubicBezTo>
                        <a:pt x="33" y="92"/>
                        <a:pt x="34" y="93"/>
                        <a:pt x="35" y="94"/>
                      </a:cubicBezTo>
                      <a:cubicBezTo>
                        <a:pt x="35" y="94"/>
                        <a:pt x="36" y="95"/>
                        <a:pt x="37" y="96"/>
                      </a:cubicBezTo>
                      <a:cubicBezTo>
                        <a:pt x="37" y="96"/>
                        <a:pt x="39" y="96"/>
                        <a:pt x="40" y="96"/>
                      </a:cubicBezTo>
                      <a:cubicBezTo>
                        <a:pt x="40" y="96"/>
                        <a:pt x="41" y="95"/>
                        <a:pt x="42" y="94"/>
                      </a:cubicBezTo>
                      <a:cubicBezTo>
                        <a:pt x="42" y="94"/>
                        <a:pt x="44" y="96"/>
                        <a:pt x="46" y="97"/>
                      </a:cubicBezTo>
                      <a:cubicBezTo>
                        <a:pt x="46" y="97"/>
                        <a:pt x="48" y="98"/>
                        <a:pt x="50" y="98"/>
                      </a:cubicBezTo>
                      <a:cubicBezTo>
                        <a:pt x="50" y="98"/>
                        <a:pt x="53" y="98"/>
                        <a:pt x="55" y="96"/>
                      </a:cubicBezTo>
                      <a:lnTo>
                        <a:pt x="59" y="93"/>
                      </a:lnTo>
                      <a:cubicBezTo>
                        <a:pt x="59" y="93"/>
                        <a:pt x="60" y="95"/>
                        <a:pt x="61" y="97"/>
                      </a:cubicBezTo>
                      <a:cubicBezTo>
                        <a:pt x="61" y="97"/>
                        <a:pt x="63" y="98"/>
                        <a:pt x="65" y="99"/>
                      </a:cubicBezTo>
                      <a:cubicBezTo>
                        <a:pt x="65" y="99"/>
                        <a:pt x="66" y="99"/>
                        <a:pt x="68" y="99"/>
                      </a:cubicBezTo>
                      <a:cubicBezTo>
                        <a:pt x="68" y="99"/>
                        <a:pt x="76" y="97"/>
                        <a:pt x="83" y="91"/>
                      </a:cubicBezTo>
                      <a:cubicBezTo>
                        <a:pt x="83" y="91"/>
                        <a:pt x="91" y="91"/>
                        <a:pt x="98" y="86"/>
                      </a:cubicBezTo>
                      <a:cubicBezTo>
                        <a:pt x="98" y="86"/>
                        <a:pt x="106" y="91"/>
                        <a:pt x="114" y="94"/>
                      </a:cubicBezTo>
                      <a:cubicBezTo>
                        <a:pt x="114" y="94"/>
                        <a:pt x="128" y="97"/>
                        <a:pt x="143" y="94"/>
                      </a:cubicBezTo>
                      <a:cubicBezTo>
                        <a:pt x="143" y="94"/>
                        <a:pt x="151" y="92"/>
                        <a:pt x="158" y="84"/>
                      </a:cubicBezTo>
                      <a:cubicBezTo>
                        <a:pt x="158" y="84"/>
                        <a:pt x="193" y="73"/>
                        <a:pt x="230" y="67"/>
                      </a:cubicBezTo>
                      <a:lnTo>
                        <a:pt x="239" y="65"/>
                      </a:lnTo>
                      <a:cubicBezTo>
                        <a:pt x="239" y="65"/>
                        <a:pt x="226" y="37"/>
                        <a:pt x="204" y="18"/>
                      </a:cubicBezTo>
                    </a:path>
                  </a:pathLst>
                </a:custGeom>
                <a:gradFill rotWithShape="0">
                  <a:gsLst>
                    <a:gs pos="0">
                      <a:srgbClr val="FFD0A0"/>
                    </a:gs>
                    <a:gs pos="100000">
                      <a:srgbClr val="D3A283"/>
                    </a:gs>
                  </a:gsLst>
                  <a:lin ang="5400000" scaled="1"/>
                </a:gradFill>
                <a:ln w="9525">
                  <a:noFill/>
                  <a:round/>
                  <a:headEnd type="none" w="sm" len="sm"/>
                  <a:tailEnd type="none" w="sm" len="sm"/>
                </a:ln>
              </p:spPr>
              <p:txBody>
                <a:bodyPr/>
                <a:lstStyle/>
                <a:p>
                  <a:endParaRPr lang="nl-BE"/>
                </a:p>
              </p:txBody>
            </p:sp>
            <p:sp>
              <p:nvSpPr>
                <p:cNvPr id="7869" name="Freeform 701"/>
                <p:cNvSpPr>
                  <a:spLocks noChangeArrowheads="1"/>
                </p:cNvSpPr>
                <p:nvPr/>
              </p:nvSpPr>
              <p:spPr bwMode="auto">
                <a:xfrm>
                  <a:off x="118" y="532"/>
                  <a:ext cx="43" cy="29"/>
                </a:xfrm>
                <a:custGeom>
                  <a:avLst/>
                  <a:gdLst/>
                  <a:ahLst/>
                  <a:cxnLst>
                    <a:cxn ang="0">
                      <a:pos x="43" y="18"/>
                    </a:cxn>
                    <a:cxn ang="0">
                      <a:pos x="24" y="29"/>
                    </a:cxn>
                    <a:cxn ang="0">
                      <a:pos x="0" y="27"/>
                    </a:cxn>
                    <a:cxn ang="0">
                      <a:pos x="39" y="0"/>
                    </a:cxn>
                    <a:cxn ang="0">
                      <a:pos x="43" y="18"/>
                    </a:cxn>
                  </a:cxnLst>
                  <a:rect l="0" t="0" r="r" b="b"/>
                  <a:pathLst>
                    <a:path w="43" h="29">
                      <a:moveTo>
                        <a:pt x="43" y="18"/>
                      </a:moveTo>
                      <a:lnTo>
                        <a:pt x="24" y="29"/>
                      </a:lnTo>
                      <a:lnTo>
                        <a:pt x="0" y="27"/>
                      </a:lnTo>
                      <a:lnTo>
                        <a:pt x="39" y="0"/>
                      </a:lnTo>
                      <a:cubicBezTo>
                        <a:pt x="39" y="0"/>
                        <a:pt x="42" y="8"/>
                        <a:pt x="43" y="18"/>
                      </a:cubicBezTo>
                    </a:path>
                  </a:pathLst>
                </a:custGeom>
                <a:gradFill rotWithShape="0">
                  <a:gsLst>
                    <a:gs pos="0">
                      <a:srgbClr val="A06F50">
                        <a:alpha val="20001"/>
                      </a:srgbClr>
                    </a:gs>
                    <a:gs pos="100000">
                      <a:srgbClr val="A06F50">
                        <a:alpha val="40001"/>
                      </a:srgbClr>
                    </a:gs>
                  </a:gsLst>
                  <a:lin ang="5400000" scaled="1"/>
                </a:gradFill>
                <a:ln w="9525">
                  <a:noFill/>
                  <a:round/>
                  <a:headEnd type="none" w="sm" len="sm"/>
                  <a:tailEnd type="none" w="sm" len="sm"/>
                </a:ln>
              </p:spPr>
              <p:txBody>
                <a:bodyPr/>
                <a:lstStyle/>
                <a:p>
                  <a:endParaRPr lang="nl-BE"/>
                </a:p>
              </p:txBody>
            </p:sp>
            <p:sp>
              <p:nvSpPr>
                <p:cNvPr id="7870" name="Freeform 702"/>
                <p:cNvSpPr>
                  <a:spLocks noChangeArrowheads="1"/>
                </p:cNvSpPr>
                <p:nvPr/>
              </p:nvSpPr>
              <p:spPr bwMode="auto">
                <a:xfrm>
                  <a:off x="88" y="510"/>
                  <a:ext cx="52" cy="43"/>
                </a:xfrm>
                <a:custGeom>
                  <a:avLst/>
                  <a:gdLst/>
                  <a:ahLst/>
                  <a:cxnLst>
                    <a:cxn ang="0">
                      <a:pos x="52" y="0"/>
                    </a:cxn>
                    <a:cxn ang="0">
                      <a:pos x="7" y="40"/>
                    </a:cxn>
                    <a:cxn ang="0">
                      <a:pos x="0" y="43"/>
                    </a:cxn>
                    <a:cxn ang="0">
                      <a:pos x="38" y="4"/>
                    </a:cxn>
                    <a:cxn ang="0">
                      <a:pos x="52" y="0"/>
                    </a:cxn>
                  </a:cxnLst>
                  <a:rect l="0" t="0" r="r" b="b"/>
                  <a:pathLst>
                    <a:path w="52" h="42">
                      <a:moveTo>
                        <a:pt x="52" y="0"/>
                      </a:moveTo>
                      <a:lnTo>
                        <a:pt x="7" y="40"/>
                      </a:lnTo>
                      <a:lnTo>
                        <a:pt x="0" y="43"/>
                      </a:lnTo>
                      <a:cubicBezTo>
                        <a:pt x="0" y="43"/>
                        <a:pt x="20" y="25"/>
                        <a:pt x="38" y="4"/>
                      </a:cubicBezTo>
                      <a:cubicBezTo>
                        <a:pt x="38" y="4"/>
                        <a:pt x="45" y="0"/>
                        <a:pt x="52" y="0"/>
                      </a:cubicBezTo>
                    </a:path>
                  </a:pathLst>
                </a:custGeom>
                <a:solidFill>
                  <a:srgbClr val="A06F50">
                    <a:alpha val="40001"/>
                  </a:srgbClr>
                </a:solidFill>
                <a:ln w="9525">
                  <a:noFill/>
                  <a:round/>
                  <a:headEnd type="none" w="sm" len="sm"/>
                  <a:tailEnd type="none" w="sm" len="sm"/>
                </a:ln>
              </p:spPr>
              <p:txBody>
                <a:bodyPr/>
                <a:lstStyle/>
                <a:p>
                  <a:endParaRPr lang="nl-BE"/>
                </a:p>
              </p:txBody>
            </p:sp>
            <p:sp>
              <p:nvSpPr>
                <p:cNvPr id="7871" name="Freeform 703"/>
                <p:cNvSpPr>
                  <a:spLocks noChangeArrowheads="1"/>
                </p:cNvSpPr>
                <p:nvPr/>
              </p:nvSpPr>
              <p:spPr bwMode="auto">
                <a:xfrm>
                  <a:off x="26" y="568"/>
                  <a:ext cx="32" cy="15"/>
                </a:xfrm>
                <a:custGeom>
                  <a:avLst/>
                  <a:gdLst/>
                  <a:ahLst/>
                  <a:cxnLst>
                    <a:cxn ang="0">
                      <a:pos x="0" y="12"/>
                    </a:cxn>
                    <a:cxn ang="0">
                      <a:pos x="10" y="1"/>
                    </a:cxn>
                    <a:cxn ang="0">
                      <a:pos x="23" y="0"/>
                    </a:cxn>
                    <a:cxn ang="0">
                      <a:pos x="32" y="0"/>
                    </a:cxn>
                    <a:cxn ang="0">
                      <a:pos x="21" y="14"/>
                    </a:cxn>
                    <a:cxn ang="0">
                      <a:pos x="0" y="12"/>
                    </a:cxn>
                  </a:cxnLst>
                  <a:rect l="0" t="0" r="r" b="b"/>
                  <a:pathLst>
                    <a:path w="32" h="14">
                      <a:moveTo>
                        <a:pt x="0" y="12"/>
                      </a:moveTo>
                      <a:lnTo>
                        <a:pt x="10" y="1"/>
                      </a:lnTo>
                      <a:lnTo>
                        <a:pt x="23" y="0"/>
                      </a:lnTo>
                      <a:lnTo>
                        <a:pt x="32" y="0"/>
                      </a:lnTo>
                      <a:lnTo>
                        <a:pt x="21" y="14"/>
                      </a:lnTo>
                      <a:cubicBezTo>
                        <a:pt x="21" y="14"/>
                        <a:pt x="10" y="11"/>
                        <a:pt x="0" y="12"/>
                      </a:cubicBezTo>
                    </a:path>
                  </a:pathLst>
                </a:custGeom>
                <a:gradFill rotWithShape="0">
                  <a:gsLst>
                    <a:gs pos="0">
                      <a:srgbClr val="A06F50">
                        <a:alpha val="20001"/>
                      </a:srgbClr>
                    </a:gs>
                    <a:gs pos="100000">
                      <a:srgbClr val="501F00">
                        <a:alpha val="40001"/>
                      </a:srgbClr>
                    </a:gs>
                  </a:gsLst>
                  <a:lin ang="5400000" scaled="1"/>
                </a:gradFill>
                <a:ln w="9525">
                  <a:noFill/>
                  <a:round/>
                  <a:headEnd type="none" w="sm" len="sm"/>
                  <a:tailEnd type="none" w="sm" len="sm"/>
                </a:ln>
              </p:spPr>
              <p:txBody>
                <a:bodyPr/>
                <a:lstStyle/>
                <a:p>
                  <a:endParaRPr lang="nl-BE"/>
                </a:p>
              </p:txBody>
            </p:sp>
            <p:sp>
              <p:nvSpPr>
                <p:cNvPr id="7872" name="Freeform 704"/>
                <p:cNvSpPr>
                  <a:spLocks noChangeArrowheads="1"/>
                </p:cNvSpPr>
                <p:nvPr/>
              </p:nvSpPr>
              <p:spPr bwMode="auto">
                <a:xfrm>
                  <a:off x="8" y="564"/>
                  <a:ext cx="16" cy="30"/>
                </a:xfrm>
                <a:custGeom>
                  <a:avLst/>
                  <a:gdLst/>
                  <a:ahLst/>
                  <a:cxnLst>
                    <a:cxn ang="0">
                      <a:pos x="15" y="0"/>
                    </a:cxn>
                    <a:cxn ang="0">
                      <a:pos x="7" y="13"/>
                    </a:cxn>
                    <a:cxn ang="0">
                      <a:pos x="0" y="29"/>
                    </a:cxn>
                    <a:cxn ang="0">
                      <a:pos x="5" y="13"/>
                    </a:cxn>
                    <a:cxn ang="0">
                      <a:pos x="15" y="0"/>
                    </a:cxn>
                  </a:cxnLst>
                  <a:rect l="0" t="0" r="r" b="b"/>
                  <a:pathLst>
                    <a:path w="15" h="29">
                      <a:moveTo>
                        <a:pt x="15" y="0"/>
                      </a:moveTo>
                      <a:lnTo>
                        <a:pt x="7" y="13"/>
                      </a:lnTo>
                      <a:lnTo>
                        <a:pt x="0" y="29"/>
                      </a:lnTo>
                      <a:lnTo>
                        <a:pt x="5" y="13"/>
                      </a:lnTo>
                      <a:lnTo>
                        <a:pt x="15" y="0"/>
                      </a:lnTo>
                    </a:path>
                  </a:pathLst>
                </a:custGeom>
                <a:solidFill>
                  <a:srgbClr val="A06F50">
                    <a:alpha val="60001"/>
                  </a:srgbClr>
                </a:solidFill>
                <a:ln w="9525">
                  <a:noFill/>
                  <a:round/>
                  <a:headEnd type="none" w="sm" len="sm"/>
                  <a:tailEnd type="none" w="sm" len="sm"/>
                </a:ln>
              </p:spPr>
              <p:txBody>
                <a:bodyPr/>
                <a:lstStyle/>
                <a:p>
                  <a:endParaRPr lang="nl-BE"/>
                </a:p>
              </p:txBody>
            </p:sp>
            <p:sp>
              <p:nvSpPr>
                <p:cNvPr id="7873" name="Freeform 705"/>
                <p:cNvSpPr>
                  <a:spLocks noChangeArrowheads="1"/>
                </p:cNvSpPr>
                <p:nvPr/>
              </p:nvSpPr>
              <p:spPr bwMode="auto">
                <a:xfrm>
                  <a:off x="61" y="558"/>
                  <a:ext cx="78" cy="10"/>
                </a:xfrm>
                <a:custGeom>
                  <a:avLst/>
                  <a:gdLst/>
                  <a:ahLst/>
                  <a:cxnLst>
                    <a:cxn ang="0">
                      <a:pos x="2" y="5"/>
                    </a:cxn>
                    <a:cxn ang="0">
                      <a:pos x="7" y="4"/>
                    </a:cxn>
                    <a:cxn ang="0">
                      <a:pos x="11" y="2"/>
                    </a:cxn>
                    <a:cxn ang="0">
                      <a:pos x="16" y="1"/>
                    </a:cxn>
                    <a:cxn ang="0">
                      <a:pos x="21" y="0"/>
                    </a:cxn>
                    <a:cxn ang="0">
                      <a:pos x="28" y="0"/>
                    </a:cxn>
                    <a:cxn ang="0">
                      <a:pos x="36" y="0"/>
                    </a:cxn>
                    <a:cxn ang="0">
                      <a:pos x="44" y="0"/>
                    </a:cxn>
                    <a:cxn ang="0">
                      <a:pos x="52" y="0"/>
                    </a:cxn>
                    <a:cxn ang="0">
                      <a:pos x="77" y="3"/>
                    </a:cxn>
                    <a:cxn ang="0">
                      <a:pos x="76" y="4"/>
                    </a:cxn>
                    <a:cxn ang="0">
                      <a:pos x="74" y="5"/>
                    </a:cxn>
                    <a:cxn ang="0">
                      <a:pos x="72" y="6"/>
                    </a:cxn>
                    <a:cxn ang="0">
                      <a:pos x="70" y="6"/>
                    </a:cxn>
                    <a:cxn ang="0">
                      <a:pos x="67" y="7"/>
                    </a:cxn>
                    <a:cxn ang="0">
                      <a:pos x="65" y="8"/>
                    </a:cxn>
                    <a:cxn ang="0">
                      <a:pos x="63" y="8"/>
                    </a:cxn>
                    <a:cxn ang="0">
                      <a:pos x="61" y="9"/>
                    </a:cxn>
                    <a:cxn ang="0">
                      <a:pos x="59" y="9"/>
                    </a:cxn>
                    <a:cxn ang="0">
                      <a:pos x="57" y="9"/>
                    </a:cxn>
                    <a:cxn ang="0">
                      <a:pos x="55" y="9"/>
                    </a:cxn>
                    <a:cxn ang="0">
                      <a:pos x="53" y="9"/>
                    </a:cxn>
                    <a:cxn ang="0">
                      <a:pos x="51" y="9"/>
                    </a:cxn>
                    <a:cxn ang="0">
                      <a:pos x="50" y="8"/>
                    </a:cxn>
                    <a:cxn ang="0">
                      <a:pos x="48" y="7"/>
                    </a:cxn>
                    <a:cxn ang="0">
                      <a:pos x="47" y="7"/>
                    </a:cxn>
                    <a:cxn ang="0">
                      <a:pos x="45" y="6"/>
                    </a:cxn>
                    <a:cxn ang="0">
                      <a:pos x="44" y="6"/>
                    </a:cxn>
                    <a:cxn ang="0">
                      <a:pos x="42" y="6"/>
                    </a:cxn>
                    <a:cxn ang="0">
                      <a:pos x="41" y="5"/>
                    </a:cxn>
                    <a:cxn ang="0">
                      <a:pos x="39" y="5"/>
                    </a:cxn>
                    <a:cxn ang="0">
                      <a:pos x="38" y="5"/>
                    </a:cxn>
                    <a:cxn ang="0">
                      <a:pos x="36" y="5"/>
                    </a:cxn>
                    <a:cxn ang="0">
                      <a:pos x="35" y="5"/>
                    </a:cxn>
                    <a:cxn ang="0">
                      <a:pos x="33" y="5"/>
                    </a:cxn>
                    <a:cxn ang="0">
                      <a:pos x="31" y="5"/>
                    </a:cxn>
                    <a:cxn ang="0">
                      <a:pos x="28" y="6"/>
                    </a:cxn>
                    <a:cxn ang="0">
                      <a:pos x="25" y="7"/>
                    </a:cxn>
                    <a:cxn ang="0">
                      <a:pos x="22" y="7"/>
                    </a:cxn>
                    <a:cxn ang="0">
                      <a:pos x="18" y="8"/>
                    </a:cxn>
                    <a:cxn ang="0">
                      <a:pos x="14" y="8"/>
                    </a:cxn>
                    <a:cxn ang="0">
                      <a:pos x="10" y="7"/>
                    </a:cxn>
                    <a:cxn ang="0">
                      <a:pos x="6" y="7"/>
                    </a:cxn>
                    <a:cxn ang="0">
                      <a:pos x="2" y="6"/>
                    </a:cxn>
                  </a:cxnLst>
                  <a:rect l="0" t="0" r="r" b="b"/>
                  <a:pathLst>
                    <a:path w="77" h="9">
                      <a:moveTo>
                        <a:pt x="0" y="6"/>
                      </a:moveTo>
                      <a:lnTo>
                        <a:pt x="2" y="5"/>
                      </a:lnTo>
                      <a:lnTo>
                        <a:pt x="4" y="4"/>
                      </a:lnTo>
                      <a:lnTo>
                        <a:pt x="7" y="4"/>
                      </a:lnTo>
                      <a:lnTo>
                        <a:pt x="9" y="3"/>
                      </a:lnTo>
                      <a:lnTo>
                        <a:pt x="11" y="2"/>
                      </a:lnTo>
                      <a:lnTo>
                        <a:pt x="14" y="2"/>
                      </a:lnTo>
                      <a:lnTo>
                        <a:pt x="16" y="1"/>
                      </a:lnTo>
                      <a:lnTo>
                        <a:pt x="18" y="0"/>
                      </a:lnTo>
                      <a:lnTo>
                        <a:pt x="21" y="0"/>
                      </a:lnTo>
                      <a:lnTo>
                        <a:pt x="25" y="0"/>
                      </a:lnTo>
                      <a:lnTo>
                        <a:pt x="28" y="0"/>
                      </a:lnTo>
                      <a:lnTo>
                        <a:pt x="32" y="0"/>
                      </a:lnTo>
                      <a:lnTo>
                        <a:pt x="36" y="0"/>
                      </a:lnTo>
                      <a:lnTo>
                        <a:pt x="40" y="0"/>
                      </a:lnTo>
                      <a:lnTo>
                        <a:pt x="44" y="0"/>
                      </a:lnTo>
                      <a:lnTo>
                        <a:pt x="48" y="0"/>
                      </a:lnTo>
                      <a:lnTo>
                        <a:pt x="52" y="0"/>
                      </a:lnTo>
                      <a:lnTo>
                        <a:pt x="56" y="0"/>
                      </a:lnTo>
                      <a:lnTo>
                        <a:pt x="77" y="3"/>
                      </a:lnTo>
                      <a:lnTo>
                        <a:pt x="77" y="3"/>
                      </a:lnTo>
                      <a:lnTo>
                        <a:pt x="76" y="4"/>
                      </a:lnTo>
                      <a:lnTo>
                        <a:pt x="75" y="4"/>
                      </a:lnTo>
                      <a:lnTo>
                        <a:pt x="74" y="5"/>
                      </a:lnTo>
                      <a:lnTo>
                        <a:pt x="73" y="5"/>
                      </a:lnTo>
                      <a:lnTo>
                        <a:pt x="72" y="6"/>
                      </a:lnTo>
                      <a:lnTo>
                        <a:pt x="71" y="6"/>
                      </a:lnTo>
                      <a:lnTo>
                        <a:pt x="70" y="6"/>
                      </a:lnTo>
                      <a:lnTo>
                        <a:pt x="69" y="7"/>
                      </a:lnTo>
                      <a:lnTo>
                        <a:pt x="67" y="7"/>
                      </a:lnTo>
                      <a:lnTo>
                        <a:pt x="66" y="7"/>
                      </a:lnTo>
                      <a:lnTo>
                        <a:pt x="65" y="8"/>
                      </a:lnTo>
                      <a:lnTo>
                        <a:pt x="64" y="8"/>
                      </a:lnTo>
                      <a:lnTo>
                        <a:pt x="63" y="8"/>
                      </a:lnTo>
                      <a:lnTo>
                        <a:pt x="62" y="8"/>
                      </a:lnTo>
                      <a:lnTo>
                        <a:pt x="61" y="9"/>
                      </a:lnTo>
                      <a:lnTo>
                        <a:pt x="60" y="9"/>
                      </a:lnTo>
                      <a:lnTo>
                        <a:pt x="59" y="9"/>
                      </a:lnTo>
                      <a:lnTo>
                        <a:pt x="58" y="9"/>
                      </a:lnTo>
                      <a:lnTo>
                        <a:pt x="57" y="9"/>
                      </a:lnTo>
                      <a:lnTo>
                        <a:pt x="56" y="9"/>
                      </a:lnTo>
                      <a:lnTo>
                        <a:pt x="55" y="9"/>
                      </a:lnTo>
                      <a:lnTo>
                        <a:pt x="54" y="9"/>
                      </a:lnTo>
                      <a:lnTo>
                        <a:pt x="53" y="9"/>
                      </a:lnTo>
                      <a:lnTo>
                        <a:pt x="52" y="9"/>
                      </a:lnTo>
                      <a:lnTo>
                        <a:pt x="51" y="9"/>
                      </a:lnTo>
                      <a:lnTo>
                        <a:pt x="50" y="8"/>
                      </a:lnTo>
                      <a:lnTo>
                        <a:pt x="50" y="8"/>
                      </a:lnTo>
                      <a:lnTo>
                        <a:pt x="49" y="8"/>
                      </a:lnTo>
                      <a:lnTo>
                        <a:pt x="48" y="7"/>
                      </a:lnTo>
                      <a:lnTo>
                        <a:pt x="47" y="7"/>
                      </a:lnTo>
                      <a:lnTo>
                        <a:pt x="47" y="7"/>
                      </a:lnTo>
                      <a:lnTo>
                        <a:pt x="46" y="7"/>
                      </a:lnTo>
                      <a:lnTo>
                        <a:pt x="45" y="6"/>
                      </a:lnTo>
                      <a:lnTo>
                        <a:pt x="45" y="6"/>
                      </a:lnTo>
                      <a:lnTo>
                        <a:pt x="44" y="6"/>
                      </a:lnTo>
                      <a:lnTo>
                        <a:pt x="43" y="6"/>
                      </a:lnTo>
                      <a:lnTo>
                        <a:pt x="42" y="6"/>
                      </a:lnTo>
                      <a:lnTo>
                        <a:pt x="42" y="5"/>
                      </a:lnTo>
                      <a:lnTo>
                        <a:pt x="41" y="5"/>
                      </a:lnTo>
                      <a:lnTo>
                        <a:pt x="40" y="5"/>
                      </a:lnTo>
                      <a:lnTo>
                        <a:pt x="39" y="5"/>
                      </a:lnTo>
                      <a:lnTo>
                        <a:pt x="39" y="5"/>
                      </a:lnTo>
                      <a:lnTo>
                        <a:pt x="38" y="5"/>
                      </a:lnTo>
                      <a:lnTo>
                        <a:pt x="37" y="5"/>
                      </a:lnTo>
                      <a:lnTo>
                        <a:pt x="36" y="5"/>
                      </a:lnTo>
                      <a:lnTo>
                        <a:pt x="36" y="5"/>
                      </a:lnTo>
                      <a:lnTo>
                        <a:pt x="35" y="5"/>
                      </a:lnTo>
                      <a:lnTo>
                        <a:pt x="34" y="5"/>
                      </a:lnTo>
                      <a:lnTo>
                        <a:pt x="33" y="5"/>
                      </a:lnTo>
                      <a:lnTo>
                        <a:pt x="33" y="5"/>
                      </a:lnTo>
                      <a:lnTo>
                        <a:pt x="31" y="5"/>
                      </a:lnTo>
                      <a:lnTo>
                        <a:pt x="29" y="6"/>
                      </a:lnTo>
                      <a:lnTo>
                        <a:pt x="28" y="6"/>
                      </a:lnTo>
                      <a:lnTo>
                        <a:pt x="26" y="7"/>
                      </a:lnTo>
                      <a:lnTo>
                        <a:pt x="25" y="7"/>
                      </a:lnTo>
                      <a:lnTo>
                        <a:pt x="23" y="7"/>
                      </a:lnTo>
                      <a:lnTo>
                        <a:pt x="22" y="7"/>
                      </a:lnTo>
                      <a:lnTo>
                        <a:pt x="20" y="8"/>
                      </a:lnTo>
                      <a:lnTo>
                        <a:pt x="18" y="8"/>
                      </a:lnTo>
                      <a:lnTo>
                        <a:pt x="16" y="8"/>
                      </a:lnTo>
                      <a:lnTo>
                        <a:pt x="14" y="8"/>
                      </a:lnTo>
                      <a:lnTo>
                        <a:pt x="12" y="7"/>
                      </a:lnTo>
                      <a:lnTo>
                        <a:pt x="10" y="7"/>
                      </a:lnTo>
                      <a:lnTo>
                        <a:pt x="8" y="7"/>
                      </a:lnTo>
                      <a:lnTo>
                        <a:pt x="6" y="7"/>
                      </a:lnTo>
                      <a:lnTo>
                        <a:pt x="4" y="6"/>
                      </a:lnTo>
                      <a:lnTo>
                        <a:pt x="2" y="6"/>
                      </a:lnTo>
                      <a:lnTo>
                        <a:pt x="0" y="6"/>
                      </a:lnTo>
                    </a:path>
                  </a:pathLst>
                </a:custGeom>
                <a:gradFill rotWithShape="0">
                  <a:gsLst>
                    <a:gs pos="0">
                      <a:srgbClr val="FFFFFF">
                        <a:alpha val="40001"/>
                      </a:srgbClr>
                    </a:gs>
                    <a:gs pos="100000">
                      <a:srgbClr val="FFFFFF">
                        <a:alpha val="0"/>
                      </a:srgbClr>
                    </a:gs>
                  </a:gsLst>
                  <a:lin ang="5400000" scaled="1"/>
                </a:gradFill>
                <a:ln w="9525">
                  <a:noFill/>
                  <a:round/>
                  <a:headEnd type="none" w="sm" len="sm"/>
                  <a:tailEnd type="none" w="sm" len="sm"/>
                </a:ln>
              </p:spPr>
              <p:txBody>
                <a:bodyPr/>
                <a:lstStyle/>
                <a:p>
                  <a:endParaRPr lang="nl-BE"/>
                </a:p>
              </p:txBody>
            </p:sp>
            <p:sp>
              <p:nvSpPr>
                <p:cNvPr id="7874" name="Freeform 706"/>
                <p:cNvSpPr>
                  <a:spLocks noChangeArrowheads="1"/>
                </p:cNvSpPr>
                <p:nvPr/>
              </p:nvSpPr>
              <p:spPr bwMode="auto">
                <a:xfrm>
                  <a:off x="106" y="581"/>
                  <a:ext cx="45" cy="15"/>
                </a:xfrm>
                <a:custGeom>
                  <a:avLst/>
                  <a:gdLst/>
                  <a:ahLst/>
                  <a:cxnLst>
                    <a:cxn ang="0">
                      <a:pos x="0" y="10"/>
                    </a:cxn>
                    <a:cxn ang="0">
                      <a:pos x="17" y="1"/>
                    </a:cxn>
                    <a:cxn ang="0">
                      <a:pos x="34" y="0"/>
                    </a:cxn>
                    <a:cxn ang="0">
                      <a:pos x="44" y="10"/>
                    </a:cxn>
                    <a:cxn ang="0">
                      <a:pos x="17" y="14"/>
                    </a:cxn>
                    <a:cxn ang="0">
                      <a:pos x="0" y="10"/>
                    </a:cxn>
                  </a:cxnLst>
                  <a:rect l="0" t="0" r="r" b="b"/>
                  <a:pathLst>
                    <a:path w="44" h="15">
                      <a:moveTo>
                        <a:pt x="0" y="10"/>
                      </a:moveTo>
                      <a:cubicBezTo>
                        <a:pt x="0" y="10"/>
                        <a:pt x="8" y="4"/>
                        <a:pt x="17" y="1"/>
                      </a:cubicBezTo>
                      <a:lnTo>
                        <a:pt x="34" y="0"/>
                      </a:lnTo>
                      <a:cubicBezTo>
                        <a:pt x="34" y="0"/>
                        <a:pt x="40" y="3"/>
                        <a:pt x="44" y="10"/>
                      </a:cubicBezTo>
                      <a:cubicBezTo>
                        <a:pt x="44" y="10"/>
                        <a:pt x="31" y="17"/>
                        <a:pt x="17" y="14"/>
                      </a:cubicBezTo>
                      <a:lnTo>
                        <a:pt x="0" y="10"/>
                      </a:lnTo>
                    </a:path>
                  </a:pathLst>
                </a:custGeom>
                <a:solidFill>
                  <a:srgbClr val="FFFFFF">
                    <a:alpha val="20001"/>
                  </a:srgbClr>
                </a:solidFill>
                <a:ln w="9525">
                  <a:noFill/>
                  <a:round/>
                  <a:headEnd type="none" w="sm" len="sm"/>
                  <a:tailEnd type="none" w="sm" len="sm"/>
                </a:ln>
              </p:spPr>
              <p:txBody>
                <a:bodyPr/>
                <a:lstStyle/>
                <a:p>
                  <a:endParaRPr lang="nl-BE"/>
                </a:p>
              </p:txBody>
            </p:sp>
            <p:sp>
              <p:nvSpPr>
                <p:cNvPr id="7875" name="Freeform 707"/>
                <p:cNvSpPr>
                  <a:spLocks noChangeArrowheads="1"/>
                </p:cNvSpPr>
                <p:nvPr/>
              </p:nvSpPr>
              <p:spPr bwMode="auto">
                <a:xfrm>
                  <a:off x="43" y="572"/>
                  <a:ext cx="29" cy="29"/>
                </a:xfrm>
                <a:custGeom>
                  <a:avLst/>
                  <a:gdLst/>
                  <a:ahLst/>
                  <a:cxnLst>
                    <a:cxn ang="0">
                      <a:pos x="0" y="28"/>
                    </a:cxn>
                    <a:cxn ang="0">
                      <a:pos x="12" y="12"/>
                    </a:cxn>
                    <a:cxn ang="0">
                      <a:pos x="28" y="0"/>
                    </a:cxn>
                    <a:cxn ang="0">
                      <a:pos x="0" y="28"/>
                    </a:cxn>
                  </a:cxnLst>
                  <a:rect l="0" t="0" r="r" b="b"/>
                  <a:pathLst>
                    <a:path w="28" h="28">
                      <a:moveTo>
                        <a:pt x="0" y="28"/>
                      </a:moveTo>
                      <a:lnTo>
                        <a:pt x="12" y="12"/>
                      </a:lnTo>
                      <a:lnTo>
                        <a:pt x="28" y="0"/>
                      </a:lnTo>
                      <a:lnTo>
                        <a:pt x="0" y="28"/>
                      </a:lnTo>
                    </a:path>
                  </a:pathLst>
                </a:custGeom>
                <a:solidFill>
                  <a:srgbClr val="A06F50">
                    <a:alpha val="60001"/>
                  </a:srgbClr>
                </a:solidFill>
                <a:ln w="9525">
                  <a:noFill/>
                  <a:round/>
                  <a:headEnd type="none" w="sm" len="sm"/>
                  <a:tailEnd type="none" w="sm" len="sm"/>
                </a:ln>
              </p:spPr>
              <p:txBody>
                <a:bodyPr/>
                <a:lstStyle/>
                <a:p>
                  <a:endParaRPr lang="nl-BE"/>
                </a:p>
              </p:txBody>
            </p:sp>
            <p:sp>
              <p:nvSpPr>
                <p:cNvPr id="7876" name="Freeform 708"/>
                <p:cNvSpPr>
                  <a:spLocks noChangeArrowheads="1"/>
                </p:cNvSpPr>
                <p:nvPr/>
              </p:nvSpPr>
              <p:spPr bwMode="auto">
                <a:xfrm>
                  <a:off x="53" y="576"/>
                  <a:ext cx="48" cy="30"/>
                </a:xfrm>
                <a:custGeom>
                  <a:avLst/>
                  <a:gdLst/>
                  <a:ahLst/>
                  <a:cxnLst>
                    <a:cxn ang="0">
                      <a:pos x="48" y="0"/>
                    </a:cxn>
                    <a:cxn ang="0">
                      <a:pos x="25" y="6"/>
                    </a:cxn>
                    <a:cxn ang="0">
                      <a:pos x="4" y="23"/>
                    </a:cxn>
                    <a:cxn ang="0">
                      <a:pos x="0" y="29"/>
                    </a:cxn>
                    <a:cxn ang="0">
                      <a:pos x="6" y="26"/>
                    </a:cxn>
                    <a:cxn ang="0">
                      <a:pos x="27" y="10"/>
                    </a:cxn>
                    <a:cxn ang="0">
                      <a:pos x="48" y="0"/>
                    </a:cxn>
                  </a:cxnLst>
                  <a:rect l="0" t="0" r="r" b="b"/>
                  <a:pathLst>
                    <a:path w="48" h="29">
                      <a:moveTo>
                        <a:pt x="48" y="0"/>
                      </a:moveTo>
                      <a:cubicBezTo>
                        <a:pt x="48" y="0"/>
                        <a:pt x="36" y="1"/>
                        <a:pt x="25" y="6"/>
                      </a:cubicBezTo>
                      <a:cubicBezTo>
                        <a:pt x="25" y="6"/>
                        <a:pt x="15" y="15"/>
                        <a:pt x="4" y="23"/>
                      </a:cubicBezTo>
                      <a:lnTo>
                        <a:pt x="0" y="29"/>
                      </a:lnTo>
                      <a:lnTo>
                        <a:pt x="6" y="26"/>
                      </a:lnTo>
                      <a:lnTo>
                        <a:pt x="27" y="10"/>
                      </a:lnTo>
                      <a:lnTo>
                        <a:pt x="4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877" name="Freeform 709"/>
                <p:cNvSpPr>
                  <a:spLocks noChangeArrowheads="1"/>
                </p:cNvSpPr>
                <p:nvPr/>
              </p:nvSpPr>
              <p:spPr bwMode="auto">
                <a:xfrm>
                  <a:off x="99" y="587"/>
                  <a:ext cx="58" cy="20"/>
                </a:xfrm>
                <a:custGeom>
                  <a:avLst/>
                  <a:gdLst/>
                  <a:ahLst/>
                  <a:cxnLst>
                    <a:cxn ang="0">
                      <a:pos x="0" y="10"/>
                    </a:cxn>
                    <a:cxn ang="0">
                      <a:pos x="19" y="12"/>
                    </a:cxn>
                    <a:cxn ang="0">
                      <a:pos x="46" y="10"/>
                    </a:cxn>
                    <a:cxn ang="0">
                      <a:pos x="55" y="0"/>
                    </a:cxn>
                    <a:cxn ang="0">
                      <a:pos x="57" y="3"/>
                    </a:cxn>
                    <a:cxn ang="0">
                      <a:pos x="58" y="6"/>
                    </a:cxn>
                    <a:cxn ang="0">
                      <a:pos x="57" y="10"/>
                    </a:cxn>
                    <a:cxn ang="0">
                      <a:pos x="46" y="19"/>
                    </a:cxn>
                    <a:cxn ang="0">
                      <a:pos x="16" y="19"/>
                    </a:cxn>
                    <a:cxn ang="0">
                      <a:pos x="0" y="10"/>
                    </a:cxn>
                  </a:cxnLst>
                  <a:rect l="0" t="0" r="r" b="b"/>
                  <a:pathLst>
                    <a:path w="58" h="19">
                      <a:moveTo>
                        <a:pt x="0" y="10"/>
                      </a:moveTo>
                      <a:lnTo>
                        <a:pt x="19" y="12"/>
                      </a:lnTo>
                      <a:cubicBezTo>
                        <a:pt x="19" y="12"/>
                        <a:pt x="33" y="14"/>
                        <a:pt x="46" y="10"/>
                      </a:cubicBezTo>
                      <a:cubicBezTo>
                        <a:pt x="46" y="10"/>
                        <a:pt x="52" y="6"/>
                        <a:pt x="55" y="0"/>
                      </a:cubicBezTo>
                      <a:cubicBezTo>
                        <a:pt x="55" y="0"/>
                        <a:pt x="56" y="1"/>
                        <a:pt x="57" y="3"/>
                      </a:cubicBezTo>
                      <a:cubicBezTo>
                        <a:pt x="57" y="3"/>
                        <a:pt x="58" y="4"/>
                        <a:pt x="58" y="6"/>
                      </a:cubicBezTo>
                      <a:cubicBezTo>
                        <a:pt x="58" y="6"/>
                        <a:pt x="58" y="8"/>
                        <a:pt x="57" y="10"/>
                      </a:cubicBezTo>
                      <a:lnTo>
                        <a:pt x="46" y="19"/>
                      </a:lnTo>
                      <a:lnTo>
                        <a:pt x="16" y="19"/>
                      </a:lnTo>
                      <a:lnTo>
                        <a:pt x="0" y="10"/>
                      </a:lnTo>
                    </a:path>
                  </a:pathLst>
                </a:custGeom>
                <a:solidFill>
                  <a:srgbClr val="A06F50">
                    <a:alpha val="20001"/>
                  </a:srgbClr>
                </a:solidFill>
                <a:ln w="9525">
                  <a:noFill/>
                  <a:round/>
                  <a:headEnd type="none" w="sm" len="sm"/>
                  <a:tailEnd type="none" w="sm" len="sm"/>
                </a:ln>
              </p:spPr>
              <p:txBody>
                <a:bodyPr/>
                <a:lstStyle/>
                <a:p>
                  <a:endParaRPr lang="nl-BE"/>
                </a:p>
              </p:txBody>
            </p:sp>
            <p:sp>
              <p:nvSpPr>
                <p:cNvPr id="7878" name="Freeform 710"/>
                <p:cNvSpPr>
                  <a:spLocks noChangeArrowheads="1"/>
                </p:cNvSpPr>
                <p:nvPr/>
              </p:nvSpPr>
              <p:spPr bwMode="auto">
                <a:xfrm>
                  <a:off x="98" y="595"/>
                  <a:ext cx="26" cy="10"/>
                </a:xfrm>
                <a:custGeom>
                  <a:avLst/>
                  <a:gdLst/>
                  <a:ahLst/>
                  <a:cxnLst>
                    <a:cxn ang="0">
                      <a:pos x="25" y="10"/>
                    </a:cxn>
                    <a:cxn ang="0">
                      <a:pos x="9" y="3"/>
                    </a:cxn>
                    <a:cxn ang="0">
                      <a:pos x="0" y="0"/>
                    </a:cxn>
                    <a:cxn ang="0">
                      <a:pos x="18" y="9"/>
                    </a:cxn>
                    <a:cxn ang="0">
                      <a:pos x="25" y="10"/>
                    </a:cxn>
                  </a:cxnLst>
                  <a:rect l="0" t="0" r="r" b="b"/>
                  <a:pathLst>
                    <a:path w="25" h="10">
                      <a:moveTo>
                        <a:pt x="25" y="10"/>
                      </a:moveTo>
                      <a:lnTo>
                        <a:pt x="9" y="3"/>
                      </a:lnTo>
                      <a:cubicBezTo>
                        <a:pt x="9" y="3"/>
                        <a:pt x="5" y="0"/>
                        <a:pt x="0" y="0"/>
                      </a:cubicBezTo>
                      <a:cubicBezTo>
                        <a:pt x="0" y="0"/>
                        <a:pt x="8" y="6"/>
                        <a:pt x="18" y="9"/>
                      </a:cubicBezTo>
                      <a:lnTo>
                        <a:pt x="25" y="10"/>
                      </a:lnTo>
                    </a:path>
                  </a:pathLst>
                </a:custGeom>
                <a:solidFill>
                  <a:srgbClr val="A06F50">
                    <a:alpha val="40001"/>
                  </a:srgbClr>
                </a:solidFill>
                <a:ln w="9525">
                  <a:noFill/>
                  <a:round/>
                  <a:headEnd type="none" w="sm" len="sm"/>
                  <a:tailEnd type="none" w="sm" len="sm"/>
                </a:ln>
              </p:spPr>
              <p:txBody>
                <a:bodyPr/>
                <a:lstStyle/>
                <a:p>
                  <a:endParaRPr lang="nl-BE"/>
                </a:p>
              </p:txBody>
            </p:sp>
            <p:sp>
              <p:nvSpPr>
                <p:cNvPr id="7879" name="Freeform 711"/>
                <p:cNvSpPr>
                  <a:spLocks noChangeArrowheads="1"/>
                </p:cNvSpPr>
                <p:nvPr/>
              </p:nvSpPr>
              <p:spPr bwMode="auto">
                <a:xfrm>
                  <a:off x="157" y="535"/>
                  <a:ext cx="80" cy="58"/>
                </a:xfrm>
                <a:custGeom>
                  <a:avLst/>
                  <a:gdLst/>
                  <a:ahLst/>
                  <a:cxnLst>
                    <a:cxn ang="0">
                      <a:pos x="54" y="0"/>
                    </a:cxn>
                    <a:cxn ang="0">
                      <a:pos x="59" y="8"/>
                    </a:cxn>
                    <a:cxn ang="0">
                      <a:pos x="60" y="18"/>
                    </a:cxn>
                    <a:cxn ang="0">
                      <a:pos x="56" y="28"/>
                    </a:cxn>
                    <a:cxn ang="0">
                      <a:pos x="12" y="43"/>
                    </a:cxn>
                    <a:cxn ang="0">
                      <a:pos x="9" y="44"/>
                    </a:cxn>
                    <a:cxn ang="0">
                      <a:pos x="6" y="47"/>
                    </a:cxn>
                    <a:cxn ang="0">
                      <a:pos x="4" y="51"/>
                    </a:cxn>
                    <a:cxn ang="0">
                      <a:pos x="0" y="58"/>
                    </a:cxn>
                    <a:cxn ang="0">
                      <a:pos x="80" y="39"/>
                    </a:cxn>
                    <a:cxn ang="0">
                      <a:pos x="54" y="0"/>
                    </a:cxn>
                  </a:cxnLst>
                  <a:rect l="0" t="0" r="r" b="b"/>
                  <a:pathLst>
                    <a:path w="80" h="58">
                      <a:moveTo>
                        <a:pt x="54" y="0"/>
                      </a:moveTo>
                      <a:cubicBezTo>
                        <a:pt x="54" y="0"/>
                        <a:pt x="57" y="3"/>
                        <a:pt x="59" y="8"/>
                      </a:cubicBezTo>
                      <a:cubicBezTo>
                        <a:pt x="59" y="8"/>
                        <a:pt x="60" y="13"/>
                        <a:pt x="60" y="18"/>
                      </a:cubicBezTo>
                      <a:cubicBezTo>
                        <a:pt x="60" y="18"/>
                        <a:pt x="59" y="24"/>
                        <a:pt x="56" y="28"/>
                      </a:cubicBezTo>
                      <a:cubicBezTo>
                        <a:pt x="56" y="28"/>
                        <a:pt x="35" y="39"/>
                        <a:pt x="12" y="43"/>
                      </a:cubicBezTo>
                      <a:cubicBezTo>
                        <a:pt x="12" y="43"/>
                        <a:pt x="11" y="43"/>
                        <a:pt x="9" y="44"/>
                      </a:cubicBezTo>
                      <a:cubicBezTo>
                        <a:pt x="9" y="44"/>
                        <a:pt x="7" y="45"/>
                        <a:pt x="6" y="47"/>
                      </a:cubicBezTo>
                      <a:cubicBezTo>
                        <a:pt x="6" y="47"/>
                        <a:pt x="5" y="49"/>
                        <a:pt x="4" y="51"/>
                      </a:cubicBezTo>
                      <a:cubicBezTo>
                        <a:pt x="4" y="51"/>
                        <a:pt x="2" y="54"/>
                        <a:pt x="0" y="58"/>
                      </a:cubicBezTo>
                      <a:lnTo>
                        <a:pt x="80" y="39"/>
                      </a:lnTo>
                      <a:cubicBezTo>
                        <a:pt x="80" y="39"/>
                        <a:pt x="70" y="16"/>
                        <a:pt x="54" y="0"/>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880" name="Freeform 712"/>
                <p:cNvSpPr>
                  <a:spLocks noChangeArrowheads="1"/>
                </p:cNvSpPr>
                <p:nvPr/>
              </p:nvSpPr>
              <p:spPr bwMode="auto">
                <a:xfrm>
                  <a:off x="144" y="533"/>
                  <a:ext cx="67" cy="39"/>
                </a:xfrm>
                <a:custGeom>
                  <a:avLst/>
                  <a:gdLst/>
                  <a:ahLst/>
                  <a:cxnLst>
                    <a:cxn ang="0">
                      <a:pos x="0" y="29"/>
                    </a:cxn>
                    <a:cxn ang="0">
                      <a:pos x="60" y="0"/>
                    </a:cxn>
                    <a:cxn ang="0">
                      <a:pos x="65" y="9"/>
                    </a:cxn>
                    <a:cxn ang="0">
                      <a:pos x="66" y="21"/>
                    </a:cxn>
                    <a:cxn ang="0">
                      <a:pos x="10" y="38"/>
                    </a:cxn>
                    <a:cxn ang="0">
                      <a:pos x="0" y="29"/>
                    </a:cxn>
                  </a:cxnLst>
                  <a:rect l="0" t="0" r="r" b="b"/>
                  <a:pathLst>
                    <a:path w="66" h="38">
                      <a:moveTo>
                        <a:pt x="0" y="29"/>
                      </a:moveTo>
                      <a:cubicBezTo>
                        <a:pt x="0" y="29"/>
                        <a:pt x="29" y="12"/>
                        <a:pt x="60" y="0"/>
                      </a:cubicBezTo>
                      <a:cubicBezTo>
                        <a:pt x="60" y="0"/>
                        <a:pt x="64" y="4"/>
                        <a:pt x="65" y="9"/>
                      </a:cubicBezTo>
                      <a:cubicBezTo>
                        <a:pt x="65" y="9"/>
                        <a:pt x="67" y="15"/>
                        <a:pt x="66" y="21"/>
                      </a:cubicBezTo>
                      <a:cubicBezTo>
                        <a:pt x="66" y="21"/>
                        <a:pt x="40" y="38"/>
                        <a:pt x="10" y="38"/>
                      </a:cubicBezTo>
                      <a:cubicBezTo>
                        <a:pt x="10" y="38"/>
                        <a:pt x="4" y="36"/>
                        <a:pt x="0" y="29"/>
                      </a:cubicBezTo>
                    </a:path>
                  </a:pathLst>
                </a:custGeom>
                <a:gradFill rotWithShape="0">
                  <a:gsLst>
                    <a:gs pos="0">
                      <a:srgbClr val="FFFFFF">
                        <a:alpha val="11000"/>
                      </a:srgbClr>
                    </a:gs>
                    <a:gs pos="100000">
                      <a:srgbClr val="FFFFFF">
                        <a:alpha val="20001"/>
                      </a:srgbClr>
                    </a:gs>
                  </a:gsLst>
                  <a:path path="rect">
                    <a:fillToRect t="100000" r="100000"/>
                  </a:path>
                </a:gradFill>
                <a:ln w="9525">
                  <a:noFill/>
                  <a:round/>
                  <a:headEnd type="none" w="sm" len="sm"/>
                  <a:tailEnd type="none" w="sm" len="sm"/>
                </a:ln>
              </p:spPr>
              <p:txBody>
                <a:bodyPr/>
                <a:lstStyle/>
                <a:p>
                  <a:endParaRPr lang="nl-BE"/>
                </a:p>
              </p:txBody>
            </p:sp>
            <p:sp>
              <p:nvSpPr>
                <p:cNvPr id="7881" name="Freeform 713"/>
                <p:cNvSpPr>
                  <a:spLocks noChangeArrowheads="1"/>
                </p:cNvSpPr>
                <p:nvPr/>
              </p:nvSpPr>
              <p:spPr bwMode="auto">
                <a:xfrm>
                  <a:off x="103" y="514"/>
                  <a:ext cx="49" cy="38"/>
                </a:xfrm>
                <a:custGeom>
                  <a:avLst/>
                  <a:gdLst/>
                  <a:ahLst/>
                  <a:cxnLst>
                    <a:cxn ang="0">
                      <a:pos x="38" y="0"/>
                    </a:cxn>
                    <a:cxn ang="0">
                      <a:pos x="0" y="36"/>
                    </a:cxn>
                    <a:cxn ang="0">
                      <a:pos x="13" y="36"/>
                    </a:cxn>
                    <a:cxn ang="0">
                      <a:pos x="48" y="10"/>
                    </a:cxn>
                    <a:cxn ang="0">
                      <a:pos x="38" y="0"/>
                    </a:cxn>
                  </a:cxnLst>
                  <a:rect l="0" t="0" r="r" b="b"/>
                  <a:pathLst>
                    <a:path w="48" h="37">
                      <a:moveTo>
                        <a:pt x="38" y="0"/>
                      </a:moveTo>
                      <a:lnTo>
                        <a:pt x="0" y="36"/>
                      </a:lnTo>
                      <a:cubicBezTo>
                        <a:pt x="0" y="36"/>
                        <a:pt x="6" y="39"/>
                        <a:pt x="13" y="36"/>
                      </a:cubicBezTo>
                      <a:cubicBezTo>
                        <a:pt x="13" y="36"/>
                        <a:pt x="31" y="24"/>
                        <a:pt x="48" y="10"/>
                      </a:cubicBezTo>
                      <a:cubicBezTo>
                        <a:pt x="48" y="10"/>
                        <a:pt x="45" y="2"/>
                        <a:pt x="38" y="0"/>
                      </a:cubicBezTo>
                    </a:path>
                  </a:pathLst>
                </a:custGeom>
                <a:gradFill rotWithShape="0">
                  <a:gsLst>
                    <a:gs pos="0">
                      <a:srgbClr val="FFFFFF">
                        <a:alpha val="20001"/>
                      </a:srgbClr>
                    </a:gs>
                    <a:gs pos="100000">
                      <a:srgbClr val="FFFFFF">
                        <a:alpha val="9001"/>
                      </a:srgbClr>
                    </a:gs>
                  </a:gsLst>
                  <a:lin ang="5400000" scaled="1"/>
                </a:gradFill>
                <a:ln w="9525">
                  <a:noFill/>
                  <a:round/>
                  <a:headEnd type="none" w="sm" len="sm"/>
                  <a:tailEnd type="none" w="sm" len="sm"/>
                </a:ln>
              </p:spPr>
              <p:txBody>
                <a:bodyPr/>
                <a:lstStyle/>
                <a:p>
                  <a:endParaRPr lang="nl-BE"/>
                </a:p>
              </p:txBody>
            </p:sp>
            <p:sp>
              <p:nvSpPr>
                <p:cNvPr id="7882" name="Freeform 714"/>
                <p:cNvSpPr>
                  <a:spLocks noChangeArrowheads="1"/>
                </p:cNvSpPr>
                <p:nvPr/>
              </p:nvSpPr>
              <p:spPr bwMode="auto">
                <a:xfrm>
                  <a:off x="161" y="568"/>
                  <a:ext cx="79" cy="24"/>
                </a:xfrm>
                <a:custGeom>
                  <a:avLst/>
                  <a:gdLst/>
                  <a:ahLst/>
                  <a:cxnLst>
                    <a:cxn ang="0">
                      <a:pos x="0" y="24"/>
                    </a:cxn>
                    <a:cxn ang="0">
                      <a:pos x="59" y="4"/>
                    </a:cxn>
                    <a:cxn ang="0">
                      <a:pos x="75" y="0"/>
                    </a:cxn>
                    <a:cxn ang="0">
                      <a:pos x="79" y="7"/>
                    </a:cxn>
                    <a:cxn ang="0">
                      <a:pos x="0" y="24"/>
                    </a:cxn>
                  </a:cxnLst>
                  <a:rect l="0" t="0" r="r" b="b"/>
                  <a:pathLst>
                    <a:path w="79" h="24">
                      <a:moveTo>
                        <a:pt x="0" y="24"/>
                      </a:moveTo>
                      <a:lnTo>
                        <a:pt x="59" y="4"/>
                      </a:lnTo>
                      <a:lnTo>
                        <a:pt x="75" y="0"/>
                      </a:lnTo>
                      <a:lnTo>
                        <a:pt x="79" y="7"/>
                      </a:lnTo>
                      <a:lnTo>
                        <a:pt x="0" y="24"/>
                      </a:lnTo>
                    </a:path>
                  </a:pathLst>
                </a:custGeom>
                <a:solidFill>
                  <a:srgbClr val="A06F50">
                    <a:alpha val="60001"/>
                  </a:srgbClr>
                </a:solidFill>
                <a:ln w="9525">
                  <a:noFill/>
                  <a:round/>
                  <a:headEnd type="none" w="sm" len="sm"/>
                  <a:tailEnd type="none" w="sm" len="sm"/>
                </a:ln>
              </p:spPr>
              <p:txBody>
                <a:bodyPr/>
                <a:lstStyle/>
                <a:p>
                  <a:endParaRPr lang="nl-BE"/>
                </a:p>
              </p:txBody>
            </p:sp>
            <p:sp>
              <p:nvSpPr>
                <p:cNvPr id="7883" name="Freeform 715"/>
                <p:cNvSpPr>
                  <a:spLocks noChangeArrowheads="1"/>
                </p:cNvSpPr>
                <p:nvPr/>
              </p:nvSpPr>
              <p:spPr bwMode="auto">
                <a:xfrm>
                  <a:off x="131" y="543"/>
                  <a:ext cx="31" cy="18"/>
                </a:xfrm>
                <a:custGeom>
                  <a:avLst/>
                  <a:gdLst/>
                  <a:ahLst/>
                  <a:cxnLst>
                    <a:cxn ang="0">
                      <a:pos x="28" y="0"/>
                    </a:cxn>
                    <a:cxn ang="0">
                      <a:pos x="0" y="16"/>
                    </a:cxn>
                    <a:cxn ang="0">
                      <a:pos x="10" y="18"/>
                    </a:cxn>
                    <a:cxn ang="0">
                      <a:pos x="30" y="6"/>
                    </a:cxn>
                    <a:cxn ang="0">
                      <a:pos x="28" y="0"/>
                    </a:cxn>
                  </a:cxnLst>
                  <a:rect l="0" t="0" r="r" b="b"/>
                  <a:pathLst>
                    <a:path w="30" h="18">
                      <a:moveTo>
                        <a:pt x="28" y="0"/>
                      </a:moveTo>
                      <a:lnTo>
                        <a:pt x="0" y="16"/>
                      </a:lnTo>
                      <a:lnTo>
                        <a:pt x="10" y="18"/>
                      </a:lnTo>
                      <a:lnTo>
                        <a:pt x="30" y="6"/>
                      </a:lnTo>
                      <a:lnTo>
                        <a:pt x="2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884" name="Freeform 716"/>
                <p:cNvSpPr>
                  <a:spLocks noChangeArrowheads="1"/>
                </p:cNvSpPr>
                <p:nvPr/>
              </p:nvSpPr>
              <p:spPr bwMode="auto">
                <a:xfrm>
                  <a:off x="124" y="221"/>
                  <a:ext cx="325" cy="409"/>
                </a:xfrm>
                <a:custGeom>
                  <a:avLst/>
                  <a:gdLst/>
                  <a:ahLst/>
                  <a:cxnLst>
                    <a:cxn ang="0">
                      <a:pos x="186" y="19"/>
                    </a:cxn>
                    <a:cxn ang="0">
                      <a:pos x="157" y="48"/>
                    </a:cxn>
                    <a:cxn ang="0">
                      <a:pos x="96" y="182"/>
                    </a:cxn>
                    <a:cxn ang="0">
                      <a:pos x="63" y="226"/>
                    </a:cxn>
                    <a:cxn ang="0">
                      <a:pos x="27" y="264"/>
                    </a:cxn>
                    <a:cxn ang="0">
                      <a:pos x="6" y="271"/>
                    </a:cxn>
                    <a:cxn ang="0">
                      <a:pos x="0" y="297"/>
                    </a:cxn>
                    <a:cxn ang="0">
                      <a:pos x="5" y="291"/>
                    </a:cxn>
                    <a:cxn ang="0">
                      <a:pos x="12" y="288"/>
                    </a:cxn>
                    <a:cxn ang="0">
                      <a:pos x="20" y="290"/>
                    </a:cxn>
                    <a:cxn ang="0">
                      <a:pos x="33" y="306"/>
                    </a:cxn>
                    <a:cxn ang="0">
                      <a:pos x="38" y="329"/>
                    </a:cxn>
                    <a:cxn ang="0">
                      <a:pos x="78" y="307"/>
                    </a:cxn>
                    <a:cxn ang="0">
                      <a:pos x="113" y="276"/>
                    </a:cxn>
                    <a:cxn ang="0">
                      <a:pos x="140" y="227"/>
                    </a:cxn>
                    <a:cxn ang="0">
                      <a:pos x="150" y="254"/>
                    </a:cxn>
                    <a:cxn ang="0">
                      <a:pos x="79" y="305"/>
                    </a:cxn>
                    <a:cxn ang="0">
                      <a:pos x="111" y="347"/>
                    </a:cxn>
                    <a:cxn ang="0">
                      <a:pos x="122" y="370"/>
                    </a:cxn>
                    <a:cxn ang="0">
                      <a:pos x="143" y="359"/>
                    </a:cxn>
                    <a:cxn ang="0">
                      <a:pos x="154" y="353"/>
                    </a:cxn>
                    <a:cxn ang="0">
                      <a:pos x="141" y="403"/>
                    </a:cxn>
                    <a:cxn ang="0">
                      <a:pos x="157" y="408"/>
                    </a:cxn>
                    <a:cxn ang="0">
                      <a:pos x="258" y="394"/>
                    </a:cxn>
                    <a:cxn ang="0">
                      <a:pos x="311" y="395"/>
                    </a:cxn>
                    <a:cxn ang="0">
                      <a:pos x="318" y="391"/>
                    </a:cxn>
                    <a:cxn ang="0">
                      <a:pos x="301" y="347"/>
                    </a:cxn>
                    <a:cxn ang="0">
                      <a:pos x="304" y="212"/>
                    </a:cxn>
                    <a:cxn ang="0">
                      <a:pos x="325" y="107"/>
                    </a:cxn>
                    <a:cxn ang="0">
                      <a:pos x="316" y="57"/>
                    </a:cxn>
                    <a:cxn ang="0">
                      <a:pos x="281" y="0"/>
                    </a:cxn>
                    <a:cxn ang="0">
                      <a:pos x="230" y="6"/>
                    </a:cxn>
                    <a:cxn ang="0">
                      <a:pos x="189" y="38"/>
                    </a:cxn>
                    <a:cxn ang="0">
                      <a:pos x="186" y="19"/>
                    </a:cxn>
                  </a:cxnLst>
                  <a:rect l="0" t="0" r="r" b="b"/>
                  <a:pathLst>
                    <a:path w="325" h="408">
                      <a:moveTo>
                        <a:pt x="186" y="19"/>
                      </a:moveTo>
                      <a:cubicBezTo>
                        <a:pt x="186" y="19"/>
                        <a:pt x="168" y="28"/>
                        <a:pt x="157" y="48"/>
                      </a:cubicBezTo>
                      <a:cubicBezTo>
                        <a:pt x="157" y="48"/>
                        <a:pt x="121" y="111"/>
                        <a:pt x="96" y="182"/>
                      </a:cubicBezTo>
                      <a:cubicBezTo>
                        <a:pt x="96" y="182"/>
                        <a:pt x="79" y="203"/>
                        <a:pt x="63" y="226"/>
                      </a:cubicBezTo>
                      <a:lnTo>
                        <a:pt x="27" y="264"/>
                      </a:lnTo>
                      <a:lnTo>
                        <a:pt x="6" y="271"/>
                      </a:lnTo>
                      <a:lnTo>
                        <a:pt x="0" y="297"/>
                      </a:lnTo>
                      <a:cubicBezTo>
                        <a:pt x="0" y="297"/>
                        <a:pt x="2" y="293"/>
                        <a:pt x="5" y="291"/>
                      </a:cubicBezTo>
                      <a:cubicBezTo>
                        <a:pt x="5" y="291"/>
                        <a:pt x="8" y="288"/>
                        <a:pt x="12" y="288"/>
                      </a:cubicBezTo>
                      <a:cubicBezTo>
                        <a:pt x="12" y="288"/>
                        <a:pt x="16" y="288"/>
                        <a:pt x="20" y="290"/>
                      </a:cubicBezTo>
                      <a:cubicBezTo>
                        <a:pt x="20" y="290"/>
                        <a:pt x="28" y="296"/>
                        <a:pt x="33" y="306"/>
                      </a:cubicBezTo>
                      <a:cubicBezTo>
                        <a:pt x="33" y="306"/>
                        <a:pt x="38" y="317"/>
                        <a:pt x="38" y="329"/>
                      </a:cubicBezTo>
                      <a:lnTo>
                        <a:pt x="78" y="307"/>
                      </a:lnTo>
                      <a:cubicBezTo>
                        <a:pt x="78" y="307"/>
                        <a:pt x="97" y="295"/>
                        <a:pt x="113" y="276"/>
                      </a:cubicBezTo>
                      <a:lnTo>
                        <a:pt x="140" y="227"/>
                      </a:lnTo>
                      <a:lnTo>
                        <a:pt x="150" y="254"/>
                      </a:lnTo>
                      <a:lnTo>
                        <a:pt x="79" y="305"/>
                      </a:lnTo>
                      <a:cubicBezTo>
                        <a:pt x="79" y="305"/>
                        <a:pt x="98" y="322"/>
                        <a:pt x="111" y="347"/>
                      </a:cubicBezTo>
                      <a:lnTo>
                        <a:pt x="122" y="370"/>
                      </a:lnTo>
                      <a:lnTo>
                        <a:pt x="143" y="359"/>
                      </a:lnTo>
                      <a:lnTo>
                        <a:pt x="154" y="353"/>
                      </a:lnTo>
                      <a:lnTo>
                        <a:pt x="141" y="403"/>
                      </a:lnTo>
                      <a:lnTo>
                        <a:pt x="157" y="408"/>
                      </a:lnTo>
                      <a:lnTo>
                        <a:pt x="258" y="394"/>
                      </a:lnTo>
                      <a:lnTo>
                        <a:pt x="311" y="395"/>
                      </a:lnTo>
                      <a:lnTo>
                        <a:pt x="318" y="391"/>
                      </a:lnTo>
                      <a:lnTo>
                        <a:pt x="301" y="347"/>
                      </a:lnTo>
                      <a:cubicBezTo>
                        <a:pt x="301" y="347"/>
                        <a:pt x="287" y="279"/>
                        <a:pt x="304" y="212"/>
                      </a:cubicBezTo>
                      <a:cubicBezTo>
                        <a:pt x="304" y="212"/>
                        <a:pt x="317" y="161"/>
                        <a:pt x="325" y="107"/>
                      </a:cubicBezTo>
                      <a:cubicBezTo>
                        <a:pt x="325" y="107"/>
                        <a:pt x="324" y="81"/>
                        <a:pt x="316" y="57"/>
                      </a:cubicBezTo>
                      <a:cubicBezTo>
                        <a:pt x="316" y="57"/>
                        <a:pt x="304" y="23"/>
                        <a:pt x="281" y="0"/>
                      </a:cubicBezTo>
                      <a:lnTo>
                        <a:pt x="230" y="6"/>
                      </a:lnTo>
                      <a:lnTo>
                        <a:pt x="189" y="38"/>
                      </a:lnTo>
                      <a:lnTo>
                        <a:pt x="186" y="19"/>
                      </a:lnTo>
                    </a:path>
                  </a:pathLst>
                </a:custGeom>
                <a:gradFill rotWithShape="0">
                  <a:gsLst>
                    <a:gs pos="0">
                      <a:srgbClr val="F6F6F6"/>
                    </a:gs>
                    <a:gs pos="100000">
                      <a:srgbClr val="CFCFCF"/>
                    </a:gs>
                  </a:gsLst>
                  <a:path path="rect">
                    <a:fillToRect l="100000" b="100000"/>
                  </a:path>
                </a:gradFill>
                <a:ln w="9525">
                  <a:noFill/>
                  <a:round/>
                  <a:headEnd type="none" w="sm" len="sm"/>
                  <a:tailEnd type="none" w="sm" len="sm"/>
                </a:ln>
              </p:spPr>
              <p:txBody>
                <a:bodyPr/>
                <a:lstStyle/>
                <a:p>
                  <a:endParaRPr lang="nl-BE"/>
                </a:p>
              </p:txBody>
            </p:sp>
            <p:sp>
              <p:nvSpPr>
                <p:cNvPr id="7885" name="Freeform 717"/>
                <p:cNvSpPr>
                  <a:spLocks noChangeArrowheads="1"/>
                </p:cNvSpPr>
                <p:nvPr/>
              </p:nvSpPr>
              <p:spPr bwMode="auto">
                <a:xfrm>
                  <a:off x="275" y="415"/>
                  <a:ext cx="134" cy="211"/>
                </a:xfrm>
                <a:custGeom>
                  <a:avLst/>
                  <a:gdLst/>
                  <a:ahLst/>
                  <a:cxnLst>
                    <a:cxn ang="0">
                      <a:pos x="1" y="185"/>
                    </a:cxn>
                    <a:cxn ang="0">
                      <a:pos x="0" y="187"/>
                    </a:cxn>
                    <a:cxn ang="0">
                      <a:pos x="0" y="190"/>
                    </a:cxn>
                    <a:cxn ang="0">
                      <a:pos x="0" y="192"/>
                    </a:cxn>
                    <a:cxn ang="0">
                      <a:pos x="0" y="195"/>
                    </a:cxn>
                    <a:cxn ang="0">
                      <a:pos x="0" y="197"/>
                    </a:cxn>
                    <a:cxn ang="0">
                      <a:pos x="0" y="199"/>
                    </a:cxn>
                    <a:cxn ang="0">
                      <a:pos x="1" y="202"/>
                    </a:cxn>
                    <a:cxn ang="0">
                      <a:pos x="2" y="204"/>
                    </a:cxn>
                    <a:cxn ang="0">
                      <a:pos x="3" y="206"/>
                    </a:cxn>
                    <a:cxn ang="0">
                      <a:pos x="4" y="208"/>
                    </a:cxn>
                    <a:cxn ang="0">
                      <a:pos x="5" y="210"/>
                    </a:cxn>
                    <a:cxn ang="0">
                      <a:pos x="34" y="179"/>
                    </a:cxn>
                    <a:cxn ang="0">
                      <a:pos x="39" y="174"/>
                    </a:cxn>
                    <a:cxn ang="0">
                      <a:pos x="44" y="169"/>
                    </a:cxn>
                    <a:cxn ang="0">
                      <a:pos x="49" y="165"/>
                    </a:cxn>
                    <a:cxn ang="0">
                      <a:pos x="55" y="162"/>
                    </a:cxn>
                    <a:cxn ang="0">
                      <a:pos x="53" y="152"/>
                    </a:cxn>
                    <a:cxn ang="0">
                      <a:pos x="50" y="137"/>
                    </a:cxn>
                    <a:cxn ang="0">
                      <a:pos x="57" y="133"/>
                    </a:cxn>
                    <a:cxn ang="0">
                      <a:pos x="63" y="130"/>
                    </a:cxn>
                    <a:cxn ang="0">
                      <a:pos x="60" y="115"/>
                    </a:cxn>
                    <a:cxn ang="0">
                      <a:pos x="60" y="114"/>
                    </a:cxn>
                    <a:cxn ang="0">
                      <a:pos x="60" y="112"/>
                    </a:cxn>
                    <a:cxn ang="0">
                      <a:pos x="61" y="111"/>
                    </a:cxn>
                    <a:cxn ang="0">
                      <a:pos x="61" y="109"/>
                    </a:cxn>
                    <a:cxn ang="0">
                      <a:pos x="62" y="108"/>
                    </a:cxn>
                    <a:cxn ang="0">
                      <a:pos x="63" y="107"/>
                    </a:cxn>
                    <a:cxn ang="0">
                      <a:pos x="64" y="106"/>
                    </a:cxn>
                    <a:cxn ang="0">
                      <a:pos x="65" y="105"/>
                    </a:cxn>
                    <a:cxn ang="0">
                      <a:pos x="66" y="104"/>
                    </a:cxn>
                    <a:cxn ang="0">
                      <a:pos x="67" y="103"/>
                    </a:cxn>
                    <a:cxn ang="0">
                      <a:pos x="68" y="103"/>
                    </a:cxn>
                    <a:cxn ang="0">
                      <a:pos x="69" y="103"/>
                    </a:cxn>
                    <a:cxn ang="0">
                      <a:pos x="70" y="102"/>
                    </a:cxn>
                    <a:cxn ang="0">
                      <a:pos x="71" y="102"/>
                    </a:cxn>
                    <a:cxn ang="0">
                      <a:pos x="70" y="95"/>
                    </a:cxn>
                    <a:cxn ang="0">
                      <a:pos x="71" y="93"/>
                    </a:cxn>
                    <a:cxn ang="0">
                      <a:pos x="72" y="92"/>
                    </a:cxn>
                    <a:cxn ang="0">
                      <a:pos x="73" y="91"/>
                    </a:cxn>
                    <a:cxn ang="0">
                      <a:pos x="74" y="90"/>
                    </a:cxn>
                    <a:cxn ang="0">
                      <a:pos x="75" y="89"/>
                    </a:cxn>
                    <a:cxn ang="0">
                      <a:pos x="77" y="89"/>
                    </a:cxn>
                    <a:cxn ang="0">
                      <a:pos x="78" y="88"/>
                    </a:cxn>
                    <a:cxn ang="0">
                      <a:pos x="79" y="88"/>
                    </a:cxn>
                    <a:cxn ang="0">
                      <a:pos x="81" y="88"/>
                    </a:cxn>
                    <a:cxn ang="0">
                      <a:pos x="82" y="88"/>
                    </a:cxn>
                    <a:cxn ang="0">
                      <a:pos x="81" y="81"/>
                    </a:cxn>
                    <a:cxn ang="0">
                      <a:pos x="83" y="80"/>
                    </a:cxn>
                    <a:cxn ang="0">
                      <a:pos x="84" y="78"/>
                    </a:cxn>
                    <a:cxn ang="0">
                      <a:pos x="85" y="77"/>
                    </a:cxn>
                    <a:cxn ang="0">
                      <a:pos x="87" y="75"/>
                    </a:cxn>
                    <a:cxn ang="0">
                      <a:pos x="89" y="74"/>
                    </a:cxn>
                    <a:cxn ang="0">
                      <a:pos x="90" y="74"/>
                    </a:cxn>
                    <a:cxn ang="0">
                      <a:pos x="92" y="73"/>
                    </a:cxn>
                    <a:cxn ang="0">
                      <a:pos x="94" y="73"/>
                    </a:cxn>
                    <a:cxn ang="0">
                      <a:pos x="105" y="48"/>
                    </a:cxn>
                    <a:cxn ang="0">
                      <a:pos x="116" y="32"/>
                    </a:cxn>
                    <a:cxn ang="0">
                      <a:pos x="124" y="19"/>
                    </a:cxn>
                    <a:cxn ang="0">
                      <a:pos x="131" y="5"/>
                    </a:cxn>
                  </a:cxnLst>
                  <a:rect l="0" t="0" r="r" b="b"/>
                  <a:pathLst>
                    <a:path w="133" h="210">
                      <a:moveTo>
                        <a:pt x="133" y="0"/>
                      </a:moveTo>
                      <a:lnTo>
                        <a:pt x="112" y="21"/>
                      </a:lnTo>
                      <a:lnTo>
                        <a:pt x="69" y="87"/>
                      </a:lnTo>
                      <a:lnTo>
                        <a:pt x="41" y="123"/>
                      </a:lnTo>
                      <a:lnTo>
                        <a:pt x="7" y="154"/>
                      </a:lnTo>
                      <a:lnTo>
                        <a:pt x="1" y="185"/>
                      </a:lnTo>
                      <a:lnTo>
                        <a:pt x="1" y="185"/>
                      </a:lnTo>
                      <a:lnTo>
                        <a:pt x="1" y="186"/>
                      </a:lnTo>
                      <a:lnTo>
                        <a:pt x="0" y="186"/>
                      </a:lnTo>
                      <a:lnTo>
                        <a:pt x="0" y="186"/>
                      </a:lnTo>
                      <a:lnTo>
                        <a:pt x="0" y="187"/>
                      </a:lnTo>
                      <a:lnTo>
                        <a:pt x="0" y="187"/>
                      </a:lnTo>
                      <a:lnTo>
                        <a:pt x="0" y="188"/>
                      </a:lnTo>
                      <a:lnTo>
                        <a:pt x="0" y="188"/>
                      </a:lnTo>
                      <a:lnTo>
                        <a:pt x="0" y="188"/>
                      </a:lnTo>
                      <a:lnTo>
                        <a:pt x="0" y="189"/>
                      </a:lnTo>
                      <a:lnTo>
                        <a:pt x="0" y="189"/>
                      </a:lnTo>
                      <a:lnTo>
                        <a:pt x="0" y="190"/>
                      </a:lnTo>
                      <a:lnTo>
                        <a:pt x="0" y="190"/>
                      </a:lnTo>
                      <a:lnTo>
                        <a:pt x="0" y="190"/>
                      </a:lnTo>
                      <a:lnTo>
                        <a:pt x="0" y="191"/>
                      </a:lnTo>
                      <a:lnTo>
                        <a:pt x="0" y="191"/>
                      </a:lnTo>
                      <a:lnTo>
                        <a:pt x="0" y="192"/>
                      </a:lnTo>
                      <a:lnTo>
                        <a:pt x="0" y="192"/>
                      </a:lnTo>
                      <a:lnTo>
                        <a:pt x="0" y="192"/>
                      </a:lnTo>
                      <a:lnTo>
                        <a:pt x="0" y="193"/>
                      </a:lnTo>
                      <a:lnTo>
                        <a:pt x="0" y="193"/>
                      </a:lnTo>
                      <a:lnTo>
                        <a:pt x="0" y="194"/>
                      </a:lnTo>
                      <a:lnTo>
                        <a:pt x="0" y="194"/>
                      </a:lnTo>
                      <a:lnTo>
                        <a:pt x="0" y="195"/>
                      </a:lnTo>
                      <a:lnTo>
                        <a:pt x="0" y="195"/>
                      </a:lnTo>
                      <a:lnTo>
                        <a:pt x="0" y="195"/>
                      </a:lnTo>
                      <a:lnTo>
                        <a:pt x="0" y="196"/>
                      </a:lnTo>
                      <a:lnTo>
                        <a:pt x="0" y="196"/>
                      </a:lnTo>
                      <a:lnTo>
                        <a:pt x="0" y="197"/>
                      </a:lnTo>
                      <a:lnTo>
                        <a:pt x="0" y="197"/>
                      </a:lnTo>
                      <a:lnTo>
                        <a:pt x="0" y="197"/>
                      </a:lnTo>
                      <a:lnTo>
                        <a:pt x="0" y="198"/>
                      </a:lnTo>
                      <a:lnTo>
                        <a:pt x="0" y="198"/>
                      </a:lnTo>
                      <a:lnTo>
                        <a:pt x="0" y="199"/>
                      </a:lnTo>
                      <a:lnTo>
                        <a:pt x="0" y="199"/>
                      </a:lnTo>
                      <a:lnTo>
                        <a:pt x="0" y="199"/>
                      </a:lnTo>
                      <a:lnTo>
                        <a:pt x="0" y="200"/>
                      </a:lnTo>
                      <a:lnTo>
                        <a:pt x="0" y="200"/>
                      </a:lnTo>
                      <a:lnTo>
                        <a:pt x="0" y="201"/>
                      </a:lnTo>
                      <a:lnTo>
                        <a:pt x="1" y="201"/>
                      </a:lnTo>
                      <a:lnTo>
                        <a:pt x="1" y="201"/>
                      </a:lnTo>
                      <a:lnTo>
                        <a:pt x="1" y="202"/>
                      </a:lnTo>
                      <a:lnTo>
                        <a:pt x="1" y="202"/>
                      </a:lnTo>
                      <a:lnTo>
                        <a:pt x="1" y="203"/>
                      </a:lnTo>
                      <a:lnTo>
                        <a:pt x="1" y="203"/>
                      </a:lnTo>
                      <a:lnTo>
                        <a:pt x="1" y="203"/>
                      </a:lnTo>
                      <a:lnTo>
                        <a:pt x="1" y="204"/>
                      </a:lnTo>
                      <a:lnTo>
                        <a:pt x="2" y="204"/>
                      </a:lnTo>
                      <a:lnTo>
                        <a:pt x="2" y="204"/>
                      </a:lnTo>
                      <a:lnTo>
                        <a:pt x="2" y="205"/>
                      </a:lnTo>
                      <a:lnTo>
                        <a:pt x="2" y="205"/>
                      </a:lnTo>
                      <a:lnTo>
                        <a:pt x="2" y="205"/>
                      </a:lnTo>
                      <a:lnTo>
                        <a:pt x="2" y="206"/>
                      </a:lnTo>
                      <a:lnTo>
                        <a:pt x="3" y="206"/>
                      </a:lnTo>
                      <a:lnTo>
                        <a:pt x="3" y="206"/>
                      </a:lnTo>
                      <a:lnTo>
                        <a:pt x="3" y="207"/>
                      </a:lnTo>
                      <a:lnTo>
                        <a:pt x="3" y="207"/>
                      </a:lnTo>
                      <a:lnTo>
                        <a:pt x="3" y="207"/>
                      </a:lnTo>
                      <a:lnTo>
                        <a:pt x="4" y="208"/>
                      </a:lnTo>
                      <a:lnTo>
                        <a:pt x="4" y="208"/>
                      </a:lnTo>
                      <a:lnTo>
                        <a:pt x="4" y="208"/>
                      </a:lnTo>
                      <a:lnTo>
                        <a:pt x="4" y="209"/>
                      </a:lnTo>
                      <a:lnTo>
                        <a:pt x="5" y="209"/>
                      </a:lnTo>
                      <a:lnTo>
                        <a:pt x="5" y="209"/>
                      </a:lnTo>
                      <a:lnTo>
                        <a:pt x="5" y="210"/>
                      </a:lnTo>
                      <a:lnTo>
                        <a:pt x="5" y="210"/>
                      </a:lnTo>
                      <a:lnTo>
                        <a:pt x="31" y="209"/>
                      </a:lnTo>
                      <a:lnTo>
                        <a:pt x="80" y="195"/>
                      </a:lnTo>
                      <a:lnTo>
                        <a:pt x="50" y="188"/>
                      </a:lnTo>
                      <a:lnTo>
                        <a:pt x="99" y="177"/>
                      </a:lnTo>
                      <a:lnTo>
                        <a:pt x="72" y="177"/>
                      </a:lnTo>
                      <a:lnTo>
                        <a:pt x="34" y="179"/>
                      </a:lnTo>
                      <a:lnTo>
                        <a:pt x="35" y="178"/>
                      </a:lnTo>
                      <a:lnTo>
                        <a:pt x="36" y="178"/>
                      </a:lnTo>
                      <a:lnTo>
                        <a:pt x="36" y="177"/>
                      </a:lnTo>
                      <a:lnTo>
                        <a:pt x="37" y="176"/>
                      </a:lnTo>
                      <a:lnTo>
                        <a:pt x="38" y="175"/>
                      </a:lnTo>
                      <a:lnTo>
                        <a:pt x="39" y="174"/>
                      </a:lnTo>
                      <a:lnTo>
                        <a:pt x="39" y="173"/>
                      </a:lnTo>
                      <a:lnTo>
                        <a:pt x="40" y="172"/>
                      </a:lnTo>
                      <a:lnTo>
                        <a:pt x="41" y="172"/>
                      </a:lnTo>
                      <a:lnTo>
                        <a:pt x="42" y="171"/>
                      </a:lnTo>
                      <a:lnTo>
                        <a:pt x="43" y="170"/>
                      </a:lnTo>
                      <a:lnTo>
                        <a:pt x="44" y="169"/>
                      </a:lnTo>
                      <a:lnTo>
                        <a:pt x="45" y="168"/>
                      </a:lnTo>
                      <a:lnTo>
                        <a:pt x="45" y="168"/>
                      </a:lnTo>
                      <a:lnTo>
                        <a:pt x="46" y="167"/>
                      </a:lnTo>
                      <a:lnTo>
                        <a:pt x="47" y="166"/>
                      </a:lnTo>
                      <a:lnTo>
                        <a:pt x="48" y="166"/>
                      </a:lnTo>
                      <a:lnTo>
                        <a:pt x="49" y="165"/>
                      </a:lnTo>
                      <a:lnTo>
                        <a:pt x="50" y="165"/>
                      </a:lnTo>
                      <a:lnTo>
                        <a:pt x="51" y="164"/>
                      </a:lnTo>
                      <a:lnTo>
                        <a:pt x="52" y="163"/>
                      </a:lnTo>
                      <a:lnTo>
                        <a:pt x="53" y="163"/>
                      </a:lnTo>
                      <a:lnTo>
                        <a:pt x="54" y="162"/>
                      </a:lnTo>
                      <a:lnTo>
                        <a:pt x="55" y="162"/>
                      </a:lnTo>
                      <a:lnTo>
                        <a:pt x="56" y="161"/>
                      </a:lnTo>
                      <a:lnTo>
                        <a:pt x="57" y="161"/>
                      </a:lnTo>
                      <a:lnTo>
                        <a:pt x="58" y="161"/>
                      </a:lnTo>
                      <a:lnTo>
                        <a:pt x="59" y="160"/>
                      </a:lnTo>
                      <a:lnTo>
                        <a:pt x="95" y="149"/>
                      </a:lnTo>
                      <a:lnTo>
                        <a:pt x="53" y="152"/>
                      </a:lnTo>
                      <a:lnTo>
                        <a:pt x="109" y="129"/>
                      </a:lnTo>
                      <a:lnTo>
                        <a:pt x="46" y="141"/>
                      </a:lnTo>
                      <a:lnTo>
                        <a:pt x="47" y="140"/>
                      </a:lnTo>
                      <a:lnTo>
                        <a:pt x="48" y="139"/>
                      </a:lnTo>
                      <a:lnTo>
                        <a:pt x="49" y="138"/>
                      </a:lnTo>
                      <a:lnTo>
                        <a:pt x="50" y="137"/>
                      </a:lnTo>
                      <a:lnTo>
                        <a:pt x="51" y="137"/>
                      </a:lnTo>
                      <a:lnTo>
                        <a:pt x="52" y="136"/>
                      </a:lnTo>
                      <a:lnTo>
                        <a:pt x="54" y="135"/>
                      </a:lnTo>
                      <a:lnTo>
                        <a:pt x="55" y="135"/>
                      </a:lnTo>
                      <a:lnTo>
                        <a:pt x="56" y="134"/>
                      </a:lnTo>
                      <a:lnTo>
                        <a:pt x="57" y="133"/>
                      </a:lnTo>
                      <a:lnTo>
                        <a:pt x="58" y="133"/>
                      </a:lnTo>
                      <a:lnTo>
                        <a:pt x="59" y="132"/>
                      </a:lnTo>
                      <a:lnTo>
                        <a:pt x="60" y="131"/>
                      </a:lnTo>
                      <a:lnTo>
                        <a:pt x="61" y="131"/>
                      </a:lnTo>
                      <a:lnTo>
                        <a:pt x="62" y="130"/>
                      </a:lnTo>
                      <a:lnTo>
                        <a:pt x="63" y="130"/>
                      </a:lnTo>
                      <a:lnTo>
                        <a:pt x="65" y="129"/>
                      </a:lnTo>
                      <a:lnTo>
                        <a:pt x="66" y="129"/>
                      </a:lnTo>
                      <a:lnTo>
                        <a:pt x="67" y="128"/>
                      </a:lnTo>
                      <a:lnTo>
                        <a:pt x="68" y="128"/>
                      </a:lnTo>
                      <a:lnTo>
                        <a:pt x="112" y="115"/>
                      </a:lnTo>
                      <a:lnTo>
                        <a:pt x="60" y="115"/>
                      </a:lnTo>
                      <a:lnTo>
                        <a:pt x="60" y="115"/>
                      </a:lnTo>
                      <a:lnTo>
                        <a:pt x="60" y="115"/>
                      </a:lnTo>
                      <a:lnTo>
                        <a:pt x="60" y="114"/>
                      </a:lnTo>
                      <a:lnTo>
                        <a:pt x="60" y="114"/>
                      </a:lnTo>
                      <a:lnTo>
                        <a:pt x="60" y="114"/>
                      </a:lnTo>
                      <a:lnTo>
                        <a:pt x="60" y="114"/>
                      </a:lnTo>
                      <a:lnTo>
                        <a:pt x="60" y="113"/>
                      </a:lnTo>
                      <a:lnTo>
                        <a:pt x="60" y="113"/>
                      </a:lnTo>
                      <a:lnTo>
                        <a:pt x="60" y="113"/>
                      </a:lnTo>
                      <a:lnTo>
                        <a:pt x="60" y="113"/>
                      </a:lnTo>
                      <a:lnTo>
                        <a:pt x="60" y="112"/>
                      </a:lnTo>
                      <a:lnTo>
                        <a:pt x="60" y="112"/>
                      </a:lnTo>
                      <a:lnTo>
                        <a:pt x="60" y="112"/>
                      </a:lnTo>
                      <a:lnTo>
                        <a:pt x="60" y="112"/>
                      </a:lnTo>
                      <a:lnTo>
                        <a:pt x="61" y="111"/>
                      </a:lnTo>
                      <a:lnTo>
                        <a:pt x="61" y="111"/>
                      </a:lnTo>
                      <a:lnTo>
                        <a:pt x="61" y="111"/>
                      </a:lnTo>
                      <a:lnTo>
                        <a:pt x="61" y="111"/>
                      </a:lnTo>
                      <a:lnTo>
                        <a:pt x="61" y="111"/>
                      </a:lnTo>
                      <a:lnTo>
                        <a:pt x="61" y="110"/>
                      </a:lnTo>
                      <a:lnTo>
                        <a:pt x="61" y="110"/>
                      </a:lnTo>
                      <a:lnTo>
                        <a:pt x="61" y="110"/>
                      </a:lnTo>
                      <a:lnTo>
                        <a:pt x="61" y="110"/>
                      </a:lnTo>
                      <a:lnTo>
                        <a:pt x="61" y="109"/>
                      </a:lnTo>
                      <a:lnTo>
                        <a:pt x="61" y="109"/>
                      </a:lnTo>
                      <a:lnTo>
                        <a:pt x="62" y="109"/>
                      </a:lnTo>
                      <a:lnTo>
                        <a:pt x="62" y="109"/>
                      </a:lnTo>
                      <a:lnTo>
                        <a:pt x="62" y="109"/>
                      </a:lnTo>
                      <a:lnTo>
                        <a:pt x="62" y="108"/>
                      </a:lnTo>
                      <a:lnTo>
                        <a:pt x="62" y="108"/>
                      </a:lnTo>
                      <a:lnTo>
                        <a:pt x="62" y="108"/>
                      </a:lnTo>
                      <a:lnTo>
                        <a:pt x="62" y="108"/>
                      </a:lnTo>
                      <a:lnTo>
                        <a:pt x="62" y="108"/>
                      </a:lnTo>
                      <a:lnTo>
                        <a:pt x="62" y="107"/>
                      </a:lnTo>
                      <a:lnTo>
                        <a:pt x="63" y="107"/>
                      </a:lnTo>
                      <a:lnTo>
                        <a:pt x="63" y="107"/>
                      </a:lnTo>
                      <a:lnTo>
                        <a:pt x="63" y="107"/>
                      </a:lnTo>
                      <a:lnTo>
                        <a:pt x="63" y="107"/>
                      </a:lnTo>
                      <a:lnTo>
                        <a:pt x="63" y="106"/>
                      </a:lnTo>
                      <a:lnTo>
                        <a:pt x="63" y="106"/>
                      </a:lnTo>
                      <a:lnTo>
                        <a:pt x="63" y="106"/>
                      </a:lnTo>
                      <a:lnTo>
                        <a:pt x="64" y="106"/>
                      </a:lnTo>
                      <a:lnTo>
                        <a:pt x="64" y="106"/>
                      </a:lnTo>
                      <a:lnTo>
                        <a:pt x="64" y="106"/>
                      </a:lnTo>
                      <a:lnTo>
                        <a:pt x="64" y="105"/>
                      </a:lnTo>
                      <a:lnTo>
                        <a:pt x="64" y="105"/>
                      </a:lnTo>
                      <a:lnTo>
                        <a:pt x="64" y="105"/>
                      </a:lnTo>
                      <a:lnTo>
                        <a:pt x="65" y="105"/>
                      </a:lnTo>
                      <a:lnTo>
                        <a:pt x="65" y="105"/>
                      </a:lnTo>
                      <a:lnTo>
                        <a:pt x="65" y="105"/>
                      </a:lnTo>
                      <a:lnTo>
                        <a:pt x="65" y="105"/>
                      </a:lnTo>
                      <a:lnTo>
                        <a:pt x="65" y="104"/>
                      </a:lnTo>
                      <a:lnTo>
                        <a:pt x="65" y="104"/>
                      </a:lnTo>
                      <a:lnTo>
                        <a:pt x="66" y="104"/>
                      </a:lnTo>
                      <a:lnTo>
                        <a:pt x="66" y="104"/>
                      </a:lnTo>
                      <a:lnTo>
                        <a:pt x="66" y="104"/>
                      </a:lnTo>
                      <a:lnTo>
                        <a:pt x="66" y="104"/>
                      </a:lnTo>
                      <a:lnTo>
                        <a:pt x="66" y="104"/>
                      </a:lnTo>
                      <a:lnTo>
                        <a:pt x="66" y="104"/>
                      </a:lnTo>
                      <a:lnTo>
                        <a:pt x="67" y="103"/>
                      </a:lnTo>
                      <a:lnTo>
                        <a:pt x="67" y="103"/>
                      </a:lnTo>
                      <a:lnTo>
                        <a:pt x="67" y="103"/>
                      </a:lnTo>
                      <a:lnTo>
                        <a:pt x="67" y="103"/>
                      </a:lnTo>
                      <a:lnTo>
                        <a:pt x="67" y="103"/>
                      </a:lnTo>
                      <a:lnTo>
                        <a:pt x="68" y="103"/>
                      </a:lnTo>
                      <a:lnTo>
                        <a:pt x="68" y="103"/>
                      </a:lnTo>
                      <a:lnTo>
                        <a:pt x="68" y="103"/>
                      </a:lnTo>
                      <a:lnTo>
                        <a:pt x="68" y="103"/>
                      </a:lnTo>
                      <a:lnTo>
                        <a:pt x="68" y="103"/>
                      </a:lnTo>
                      <a:lnTo>
                        <a:pt x="69" y="103"/>
                      </a:lnTo>
                      <a:lnTo>
                        <a:pt x="69" y="103"/>
                      </a:lnTo>
                      <a:lnTo>
                        <a:pt x="69" y="103"/>
                      </a:lnTo>
                      <a:lnTo>
                        <a:pt x="69" y="102"/>
                      </a:lnTo>
                      <a:lnTo>
                        <a:pt x="69" y="102"/>
                      </a:lnTo>
                      <a:lnTo>
                        <a:pt x="70" y="102"/>
                      </a:lnTo>
                      <a:lnTo>
                        <a:pt x="70" y="102"/>
                      </a:lnTo>
                      <a:lnTo>
                        <a:pt x="70" y="102"/>
                      </a:lnTo>
                      <a:lnTo>
                        <a:pt x="70" y="102"/>
                      </a:lnTo>
                      <a:lnTo>
                        <a:pt x="70" y="102"/>
                      </a:lnTo>
                      <a:lnTo>
                        <a:pt x="71" y="102"/>
                      </a:lnTo>
                      <a:lnTo>
                        <a:pt x="71" y="102"/>
                      </a:lnTo>
                      <a:lnTo>
                        <a:pt x="71" y="102"/>
                      </a:lnTo>
                      <a:lnTo>
                        <a:pt x="71" y="102"/>
                      </a:lnTo>
                      <a:lnTo>
                        <a:pt x="71" y="102"/>
                      </a:lnTo>
                      <a:lnTo>
                        <a:pt x="72" y="102"/>
                      </a:lnTo>
                      <a:lnTo>
                        <a:pt x="72" y="102"/>
                      </a:lnTo>
                      <a:lnTo>
                        <a:pt x="72" y="102"/>
                      </a:lnTo>
                      <a:lnTo>
                        <a:pt x="72" y="102"/>
                      </a:lnTo>
                      <a:lnTo>
                        <a:pt x="101" y="103"/>
                      </a:lnTo>
                      <a:lnTo>
                        <a:pt x="70" y="95"/>
                      </a:lnTo>
                      <a:lnTo>
                        <a:pt x="70" y="95"/>
                      </a:lnTo>
                      <a:lnTo>
                        <a:pt x="70" y="94"/>
                      </a:lnTo>
                      <a:lnTo>
                        <a:pt x="70" y="94"/>
                      </a:lnTo>
                      <a:lnTo>
                        <a:pt x="71" y="94"/>
                      </a:lnTo>
                      <a:lnTo>
                        <a:pt x="71" y="94"/>
                      </a:lnTo>
                      <a:lnTo>
                        <a:pt x="71" y="93"/>
                      </a:lnTo>
                      <a:lnTo>
                        <a:pt x="71" y="93"/>
                      </a:lnTo>
                      <a:lnTo>
                        <a:pt x="71" y="93"/>
                      </a:lnTo>
                      <a:lnTo>
                        <a:pt x="71" y="93"/>
                      </a:lnTo>
                      <a:lnTo>
                        <a:pt x="71" y="93"/>
                      </a:lnTo>
                      <a:lnTo>
                        <a:pt x="72" y="92"/>
                      </a:lnTo>
                      <a:lnTo>
                        <a:pt x="72" y="92"/>
                      </a:lnTo>
                      <a:lnTo>
                        <a:pt x="72" y="92"/>
                      </a:lnTo>
                      <a:lnTo>
                        <a:pt x="72" y="92"/>
                      </a:lnTo>
                      <a:lnTo>
                        <a:pt x="72" y="92"/>
                      </a:lnTo>
                      <a:lnTo>
                        <a:pt x="73" y="91"/>
                      </a:lnTo>
                      <a:lnTo>
                        <a:pt x="73" y="91"/>
                      </a:lnTo>
                      <a:lnTo>
                        <a:pt x="73" y="91"/>
                      </a:lnTo>
                      <a:lnTo>
                        <a:pt x="73" y="91"/>
                      </a:lnTo>
                      <a:lnTo>
                        <a:pt x="73" y="91"/>
                      </a:lnTo>
                      <a:lnTo>
                        <a:pt x="73" y="91"/>
                      </a:lnTo>
                      <a:lnTo>
                        <a:pt x="74" y="90"/>
                      </a:lnTo>
                      <a:lnTo>
                        <a:pt x="74" y="90"/>
                      </a:lnTo>
                      <a:lnTo>
                        <a:pt x="74" y="90"/>
                      </a:lnTo>
                      <a:lnTo>
                        <a:pt x="74" y="90"/>
                      </a:lnTo>
                      <a:lnTo>
                        <a:pt x="74" y="90"/>
                      </a:lnTo>
                      <a:lnTo>
                        <a:pt x="75" y="90"/>
                      </a:lnTo>
                      <a:lnTo>
                        <a:pt x="75" y="90"/>
                      </a:lnTo>
                      <a:lnTo>
                        <a:pt x="75" y="90"/>
                      </a:lnTo>
                      <a:lnTo>
                        <a:pt x="75" y="89"/>
                      </a:lnTo>
                      <a:lnTo>
                        <a:pt x="76" y="89"/>
                      </a:lnTo>
                      <a:lnTo>
                        <a:pt x="76" y="89"/>
                      </a:lnTo>
                      <a:lnTo>
                        <a:pt x="76" y="89"/>
                      </a:lnTo>
                      <a:lnTo>
                        <a:pt x="76" y="89"/>
                      </a:lnTo>
                      <a:lnTo>
                        <a:pt x="76" y="89"/>
                      </a:lnTo>
                      <a:lnTo>
                        <a:pt x="77" y="89"/>
                      </a:lnTo>
                      <a:lnTo>
                        <a:pt x="77" y="89"/>
                      </a:lnTo>
                      <a:lnTo>
                        <a:pt x="77" y="89"/>
                      </a:lnTo>
                      <a:lnTo>
                        <a:pt x="77" y="89"/>
                      </a:lnTo>
                      <a:lnTo>
                        <a:pt x="77" y="88"/>
                      </a:lnTo>
                      <a:lnTo>
                        <a:pt x="78" y="88"/>
                      </a:lnTo>
                      <a:lnTo>
                        <a:pt x="78" y="88"/>
                      </a:lnTo>
                      <a:lnTo>
                        <a:pt x="78" y="88"/>
                      </a:lnTo>
                      <a:lnTo>
                        <a:pt x="78" y="88"/>
                      </a:lnTo>
                      <a:lnTo>
                        <a:pt x="79" y="88"/>
                      </a:lnTo>
                      <a:lnTo>
                        <a:pt x="79" y="88"/>
                      </a:lnTo>
                      <a:lnTo>
                        <a:pt x="79" y="88"/>
                      </a:lnTo>
                      <a:lnTo>
                        <a:pt x="79" y="88"/>
                      </a:lnTo>
                      <a:lnTo>
                        <a:pt x="80" y="88"/>
                      </a:lnTo>
                      <a:lnTo>
                        <a:pt x="80" y="88"/>
                      </a:lnTo>
                      <a:lnTo>
                        <a:pt x="80" y="88"/>
                      </a:lnTo>
                      <a:lnTo>
                        <a:pt x="80" y="88"/>
                      </a:lnTo>
                      <a:lnTo>
                        <a:pt x="80" y="88"/>
                      </a:lnTo>
                      <a:lnTo>
                        <a:pt x="81" y="88"/>
                      </a:lnTo>
                      <a:lnTo>
                        <a:pt x="81" y="88"/>
                      </a:lnTo>
                      <a:lnTo>
                        <a:pt x="81" y="88"/>
                      </a:lnTo>
                      <a:lnTo>
                        <a:pt x="81" y="88"/>
                      </a:lnTo>
                      <a:lnTo>
                        <a:pt x="82" y="88"/>
                      </a:lnTo>
                      <a:lnTo>
                        <a:pt x="82" y="88"/>
                      </a:lnTo>
                      <a:lnTo>
                        <a:pt x="82" y="88"/>
                      </a:lnTo>
                      <a:lnTo>
                        <a:pt x="82" y="88"/>
                      </a:lnTo>
                      <a:lnTo>
                        <a:pt x="83" y="88"/>
                      </a:lnTo>
                      <a:lnTo>
                        <a:pt x="113" y="88"/>
                      </a:lnTo>
                      <a:lnTo>
                        <a:pt x="81" y="82"/>
                      </a:lnTo>
                      <a:lnTo>
                        <a:pt x="81" y="82"/>
                      </a:lnTo>
                      <a:lnTo>
                        <a:pt x="81" y="81"/>
                      </a:lnTo>
                      <a:lnTo>
                        <a:pt x="82" y="81"/>
                      </a:lnTo>
                      <a:lnTo>
                        <a:pt x="82" y="81"/>
                      </a:lnTo>
                      <a:lnTo>
                        <a:pt x="82" y="81"/>
                      </a:lnTo>
                      <a:lnTo>
                        <a:pt x="82" y="80"/>
                      </a:lnTo>
                      <a:lnTo>
                        <a:pt x="82" y="80"/>
                      </a:lnTo>
                      <a:lnTo>
                        <a:pt x="83" y="80"/>
                      </a:lnTo>
                      <a:lnTo>
                        <a:pt x="83" y="79"/>
                      </a:lnTo>
                      <a:lnTo>
                        <a:pt x="83" y="79"/>
                      </a:lnTo>
                      <a:lnTo>
                        <a:pt x="83" y="79"/>
                      </a:lnTo>
                      <a:lnTo>
                        <a:pt x="83" y="79"/>
                      </a:lnTo>
                      <a:lnTo>
                        <a:pt x="84" y="78"/>
                      </a:lnTo>
                      <a:lnTo>
                        <a:pt x="84" y="78"/>
                      </a:lnTo>
                      <a:lnTo>
                        <a:pt x="84" y="78"/>
                      </a:lnTo>
                      <a:lnTo>
                        <a:pt x="84" y="78"/>
                      </a:lnTo>
                      <a:lnTo>
                        <a:pt x="85" y="77"/>
                      </a:lnTo>
                      <a:lnTo>
                        <a:pt x="85" y="77"/>
                      </a:lnTo>
                      <a:lnTo>
                        <a:pt x="85" y="77"/>
                      </a:lnTo>
                      <a:lnTo>
                        <a:pt x="85" y="77"/>
                      </a:lnTo>
                      <a:lnTo>
                        <a:pt x="86" y="76"/>
                      </a:lnTo>
                      <a:lnTo>
                        <a:pt x="86" y="76"/>
                      </a:lnTo>
                      <a:lnTo>
                        <a:pt x="86" y="76"/>
                      </a:lnTo>
                      <a:lnTo>
                        <a:pt x="86" y="76"/>
                      </a:lnTo>
                      <a:lnTo>
                        <a:pt x="87" y="76"/>
                      </a:lnTo>
                      <a:lnTo>
                        <a:pt x="87" y="75"/>
                      </a:lnTo>
                      <a:lnTo>
                        <a:pt x="87" y="75"/>
                      </a:lnTo>
                      <a:lnTo>
                        <a:pt x="87" y="75"/>
                      </a:lnTo>
                      <a:lnTo>
                        <a:pt x="88" y="75"/>
                      </a:lnTo>
                      <a:lnTo>
                        <a:pt x="88" y="75"/>
                      </a:lnTo>
                      <a:lnTo>
                        <a:pt x="88" y="75"/>
                      </a:lnTo>
                      <a:lnTo>
                        <a:pt x="89" y="74"/>
                      </a:lnTo>
                      <a:lnTo>
                        <a:pt x="89" y="74"/>
                      </a:lnTo>
                      <a:lnTo>
                        <a:pt x="89" y="74"/>
                      </a:lnTo>
                      <a:lnTo>
                        <a:pt x="89" y="74"/>
                      </a:lnTo>
                      <a:lnTo>
                        <a:pt x="90" y="74"/>
                      </a:lnTo>
                      <a:lnTo>
                        <a:pt x="90" y="74"/>
                      </a:lnTo>
                      <a:lnTo>
                        <a:pt x="90" y="74"/>
                      </a:lnTo>
                      <a:lnTo>
                        <a:pt x="91" y="74"/>
                      </a:lnTo>
                      <a:lnTo>
                        <a:pt x="91" y="73"/>
                      </a:lnTo>
                      <a:lnTo>
                        <a:pt x="91" y="73"/>
                      </a:lnTo>
                      <a:lnTo>
                        <a:pt x="91" y="73"/>
                      </a:lnTo>
                      <a:lnTo>
                        <a:pt x="92" y="73"/>
                      </a:lnTo>
                      <a:lnTo>
                        <a:pt x="92" y="73"/>
                      </a:lnTo>
                      <a:lnTo>
                        <a:pt x="92" y="73"/>
                      </a:lnTo>
                      <a:lnTo>
                        <a:pt x="93" y="73"/>
                      </a:lnTo>
                      <a:lnTo>
                        <a:pt x="93" y="73"/>
                      </a:lnTo>
                      <a:lnTo>
                        <a:pt x="93" y="73"/>
                      </a:lnTo>
                      <a:lnTo>
                        <a:pt x="94" y="73"/>
                      </a:lnTo>
                      <a:lnTo>
                        <a:pt x="94" y="73"/>
                      </a:lnTo>
                      <a:lnTo>
                        <a:pt x="118" y="69"/>
                      </a:lnTo>
                      <a:lnTo>
                        <a:pt x="98" y="60"/>
                      </a:lnTo>
                      <a:lnTo>
                        <a:pt x="100" y="57"/>
                      </a:lnTo>
                      <a:lnTo>
                        <a:pt x="101" y="54"/>
                      </a:lnTo>
                      <a:lnTo>
                        <a:pt x="103" y="51"/>
                      </a:lnTo>
                      <a:lnTo>
                        <a:pt x="105" y="48"/>
                      </a:lnTo>
                      <a:lnTo>
                        <a:pt x="107" y="46"/>
                      </a:lnTo>
                      <a:lnTo>
                        <a:pt x="109" y="43"/>
                      </a:lnTo>
                      <a:lnTo>
                        <a:pt x="110" y="40"/>
                      </a:lnTo>
                      <a:lnTo>
                        <a:pt x="112" y="37"/>
                      </a:lnTo>
                      <a:lnTo>
                        <a:pt x="114" y="35"/>
                      </a:lnTo>
                      <a:lnTo>
                        <a:pt x="116" y="32"/>
                      </a:lnTo>
                      <a:lnTo>
                        <a:pt x="118" y="30"/>
                      </a:lnTo>
                      <a:lnTo>
                        <a:pt x="119" y="28"/>
                      </a:lnTo>
                      <a:lnTo>
                        <a:pt x="121" y="26"/>
                      </a:lnTo>
                      <a:lnTo>
                        <a:pt x="122" y="24"/>
                      </a:lnTo>
                      <a:lnTo>
                        <a:pt x="123" y="21"/>
                      </a:lnTo>
                      <a:lnTo>
                        <a:pt x="124" y="19"/>
                      </a:lnTo>
                      <a:lnTo>
                        <a:pt x="126" y="17"/>
                      </a:lnTo>
                      <a:lnTo>
                        <a:pt x="127" y="14"/>
                      </a:lnTo>
                      <a:lnTo>
                        <a:pt x="128" y="12"/>
                      </a:lnTo>
                      <a:lnTo>
                        <a:pt x="129" y="9"/>
                      </a:lnTo>
                      <a:lnTo>
                        <a:pt x="130" y="7"/>
                      </a:lnTo>
                      <a:lnTo>
                        <a:pt x="131" y="5"/>
                      </a:lnTo>
                      <a:lnTo>
                        <a:pt x="132" y="2"/>
                      </a:lnTo>
                      <a:lnTo>
                        <a:pt x="133" y="0"/>
                      </a:lnTo>
                    </a:path>
                  </a:pathLst>
                </a:custGeom>
                <a:solidFill>
                  <a:srgbClr val="000000">
                    <a:alpha val="8000"/>
                  </a:srgbClr>
                </a:solidFill>
                <a:ln w="9525">
                  <a:noFill/>
                  <a:round/>
                  <a:headEnd type="none" w="sm" len="sm"/>
                  <a:tailEnd type="none" w="sm" len="sm"/>
                </a:ln>
              </p:spPr>
              <p:txBody>
                <a:bodyPr/>
                <a:lstStyle/>
                <a:p>
                  <a:endParaRPr lang="nl-BE"/>
                </a:p>
              </p:txBody>
            </p:sp>
            <p:sp>
              <p:nvSpPr>
                <p:cNvPr id="7886" name="Freeform 718"/>
                <p:cNvSpPr>
                  <a:spLocks noChangeArrowheads="1"/>
                </p:cNvSpPr>
                <p:nvPr/>
              </p:nvSpPr>
              <p:spPr bwMode="auto">
                <a:xfrm>
                  <a:off x="243" y="474"/>
                  <a:ext cx="85" cy="85"/>
                </a:xfrm>
                <a:custGeom>
                  <a:avLst/>
                  <a:gdLst/>
                  <a:ahLst/>
                  <a:cxnLst>
                    <a:cxn ang="0">
                      <a:pos x="55" y="0"/>
                    </a:cxn>
                    <a:cxn ang="0">
                      <a:pos x="80" y="26"/>
                    </a:cxn>
                    <a:cxn ang="0">
                      <a:pos x="81" y="34"/>
                    </a:cxn>
                    <a:cxn ang="0">
                      <a:pos x="85" y="41"/>
                    </a:cxn>
                    <a:cxn ang="0">
                      <a:pos x="68" y="64"/>
                    </a:cxn>
                    <a:cxn ang="0">
                      <a:pos x="22" y="84"/>
                    </a:cxn>
                    <a:cxn ang="0">
                      <a:pos x="0" y="80"/>
                    </a:cxn>
                    <a:cxn ang="0">
                      <a:pos x="32" y="50"/>
                    </a:cxn>
                    <a:cxn ang="0">
                      <a:pos x="71" y="46"/>
                    </a:cxn>
                    <a:cxn ang="0">
                      <a:pos x="55" y="39"/>
                    </a:cxn>
                    <a:cxn ang="0">
                      <a:pos x="76" y="34"/>
                    </a:cxn>
                    <a:cxn ang="0">
                      <a:pos x="55" y="0"/>
                    </a:cxn>
                  </a:cxnLst>
                  <a:rect l="0" t="0" r="r" b="b"/>
                  <a:pathLst>
                    <a:path w="85" h="84">
                      <a:moveTo>
                        <a:pt x="55" y="0"/>
                      </a:moveTo>
                      <a:cubicBezTo>
                        <a:pt x="55" y="0"/>
                        <a:pt x="69" y="11"/>
                        <a:pt x="80" y="26"/>
                      </a:cubicBezTo>
                      <a:lnTo>
                        <a:pt x="81" y="34"/>
                      </a:lnTo>
                      <a:lnTo>
                        <a:pt x="85" y="41"/>
                      </a:lnTo>
                      <a:cubicBezTo>
                        <a:pt x="85" y="41"/>
                        <a:pt x="78" y="55"/>
                        <a:pt x="68" y="64"/>
                      </a:cubicBezTo>
                      <a:cubicBezTo>
                        <a:pt x="68" y="64"/>
                        <a:pt x="46" y="78"/>
                        <a:pt x="22" y="84"/>
                      </a:cubicBezTo>
                      <a:lnTo>
                        <a:pt x="0" y="80"/>
                      </a:lnTo>
                      <a:cubicBezTo>
                        <a:pt x="0" y="80"/>
                        <a:pt x="12" y="59"/>
                        <a:pt x="32" y="50"/>
                      </a:cubicBezTo>
                      <a:lnTo>
                        <a:pt x="71" y="46"/>
                      </a:lnTo>
                      <a:lnTo>
                        <a:pt x="55" y="39"/>
                      </a:lnTo>
                      <a:lnTo>
                        <a:pt x="76" y="34"/>
                      </a:lnTo>
                      <a:cubicBezTo>
                        <a:pt x="76" y="34"/>
                        <a:pt x="68" y="15"/>
                        <a:pt x="55" y="0"/>
                      </a:cubicBezTo>
                    </a:path>
                  </a:pathLst>
                </a:custGeom>
                <a:solidFill>
                  <a:srgbClr val="000000">
                    <a:alpha val="8000"/>
                  </a:srgbClr>
                </a:solidFill>
                <a:ln w="9525">
                  <a:noFill/>
                  <a:round/>
                  <a:headEnd type="none" w="sm" len="sm"/>
                  <a:tailEnd type="none" w="sm" len="sm"/>
                </a:ln>
              </p:spPr>
              <p:txBody>
                <a:bodyPr/>
                <a:lstStyle/>
                <a:p>
                  <a:endParaRPr lang="nl-BE"/>
                </a:p>
              </p:txBody>
            </p:sp>
            <p:sp>
              <p:nvSpPr>
                <p:cNvPr id="7887" name="Freeform 719"/>
                <p:cNvSpPr>
                  <a:spLocks noChangeArrowheads="1"/>
                </p:cNvSpPr>
                <p:nvPr/>
              </p:nvSpPr>
              <p:spPr bwMode="auto">
                <a:xfrm>
                  <a:off x="316" y="449"/>
                  <a:ext cx="63" cy="38"/>
                </a:xfrm>
                <a:custGeom>
                  <a:avLst/>
                  <a:gdLst/>
                  <a:ahLst/>
                  <a:cxnLst>
                    <a:cxn ang="0">
                      <a:pos x="62" y="0"/>
                    </a:cxn>
                    <a:cxn ang="0">
                      <a:pos x="24" y="26"/>
                    </a:cxn>
                    <a:cxn ang="0">
                      <a:pos x="0" y="25"/>
                    </a:cxn>
                    <a:cxn ang="0">
                      <a:pos x="16" y="38"/>
                    </a:cxn>
                    <a:cxn ang="0">
                      <a:pos x="43" y="26"/>
                    </a:cxn>
                    <a:cxn ang="0">
                      <a:pos x="62" y="0"/>
                    </a:cxn>
                  </a:cxnLst>
                  <a:rect l="0" t="0" r="r" b="b"/>
                  <a:pathLst>
                    <a:path w="62" h="38">
                      <a:moveTo>
                        <a:pt x="62" y="0"/>
                      </a:moveTo>
                      <a:cubicBezTo>
                        <a:pt x="62" y="0"/>
                        <a:pt x="45" y="17"/>
                        <a:pt x="24" y="26"/>
                      </a:cubicBezTo>
                      <a:cubicBezTo>
                        <a:pt x="24" y="26"/>
                        <a:pt x="12" y="30"/>
                        <a:pt x="0" y="25"/>
                      </a:cubicBezTo>
                      <a:lnTo>
                        <a:pt x="16" y="38"/>
                      </a:lnTo>
                      <a:cubicBezTo>
                        <a:pt x="16" y="38"/>
                        <a:pt x="31" y="38"/>
                        <a:pt x="43" y="26"/>
                      </a:cubicBezTo>
                      <a:lnTo>
                        <a:pt x="62" y="0"/>
                      </a:lnTo>
                    </a:path>
                  </a:pathLst>
                </a:custGeom>
                <a:solidFill>
                  <a:srgbClr val="000000">
                    <a:alpha val="8000"/>
                  </a:srgbClr>
                </a:solidFill>
                <a:ln w="9525">
                  <a:noFill/>
                  <a:round/>
                  <a:headEnd type="none" w="sm" len="sm"/>
                  <a:tailEnd type="none" w="sm" len="sm"/>
                </a:ln>
              </p:spPr>
              <p:txBody>
                <a:bodyPr/>
                <a:lstStyle/>
                <a:p>
                  <a:endParaRPr lang="nl-BE"/>
                </a:p>
              </p:txBody>
            </p:sp>
            <p:sp>
              <p:nvSpPr>
                <p:cNvPr id="7888" name="Freeform 720"/>
                <p:cNvSpPr>
                  <a:spLocks noChangeArrowheads="1"/>
                </p:cNvSpPr>
                <p:nvPr/>
              </p:nvSpPr>
              <p:spPr bwMode="auto">
                <a:xfrm>
                  <a:off x="195" y="391"/>
                  <a:ext cx="69" cy="128"/>
                </a:xfrm>
                <a:custGeom>
                  <a:avLst/>
                  <a:gdLst/>
                  <a:ahLst/>
                  <a:cxnLst>
                    <a:cxn ang="0">
                      <a:pos x="5" y="128"/>
                    </a:cxn>
                    <a:cxn ang="0">
                      <a:pos x="4" y="116"/>
                    </a:cxn>
                    <a:cxn ang="0">
                      <a:pos x="14" y="118"/>
                    </a:cxn>
                    <a:cxn ang="0">
                      <a:pos x="17" y="105"/>
                    </a:cxn>
                    <a:cxn ang="0">
                      <a:pos x="26" y="111"/>
                    </a:cxn>
                    <a:cxn ang="0">
                      <a:pos x="34" y="104"/>
                    </a:cxn>
                    <a:cxn ang="0">
                      <a:pos x="30" y="88"/>
                    </a:cxn>
                    <a:cxn ang="0">
                      <a:pos x="20" y="77"/>
                    </a:cxn>
                    <a:cxn ang="0">
                      <a:pos x="0" y="61"/>
                    </a:cxn>
                    <a:cxn ang="0">
                      <a:pos x="25" y="74"/>
                    </a:cxn>
                    <a:cxn ang="0">
                      <a:pos x="35" y="84"/>
                    </a:cxn>
                    <a:cxn ang="0">
                      <a:pos x="41" y="97"/>
                    </a:cxn>
                    <a:cxn ang="0">
                      <a:pos x="50" y="73"/>
                    </a:cxn>
                    <a:cxn ang="0">
                      <a:pos x="30" y="56"/>
                    </a:cxn>
                    <a:cxn ang="0">
                      <a:pos x="50" y="52"/>
                    </a:cxn>
                    <a:cxn ang="0">
                      <a:pos x="44" y="46"/>
                    </a:cxn>
                    <a:cxn ang="0">
                      <a:pos x="12" y="34"/>
                    </a:cxn>
                    <a:cxn ang="0">
                      <a:pos x="50" y="41"/>
                    </a:cxn>
                    <a:cxn ang="0">
                      <a:pos x="49" y="17"/>
                    </a:cxn>
                    <a:cxn ang="0">
                      <a:pos x="52" y="0"/>
                    </a:cxn>
                    <a:cxn ang="0">
                      <a:pos x="62" y="39"/>
                    </a:cxn>
                    <a:cxn ang="0">
                      <a:pos x="69" y="53"/>
                    </a:cxn>
                    <a:cxn ang="0">
                      <a:pos x="40" y="107"/>
                    </a:cxn>
                    <a:cxn ang="0">
                      <a:pos x="5" y="128"/>
                    </a:cxn>
                  </a:cxnLst>
                  <a:rect l="0" t="0" r="r" b="b"/>
                  <a:pathLst>
                    <a:path w="69" h="128">
                      <a:moveTo>
                        <a:pt x="5" y="128"/>
                      </a:moveTo>
                      <a:lnTo>
                        <a:pt x="4" y="116"/>
                      </a:lnTo>
                      <a:lnTo>
                        <a:pt x="14" y="118"/>
                      </a:lnTo>
                      <a:lnTo>
                        <a:pt x="17" y="105"/>
                      </a:lnTo>
                      <a:lnTo>
                        <a:pt x="26" y="111"/>
                      </a:lnTo>
                      <a:lnTo>
                        <a:pt x="34" y="104"/>
                      </a:lnTo>
                      <a:cubicBezTo>
                        <a:pt x="34" y="104"/>
                        <a:pt x="33" y="95"/>
                        <a:pt x="30" y="88"/>
                      </a:cubicBezTo>
                      <a:cubicBezTo>
                        <a:pt x="30" y="88"/>
                        <a:pt x="26" y="81"/>
                        <a:pt x="20" y="77"/>
                      </a:cubicBezTo>
                      <a:lnTo>
                        <a:pt x="0" y="61"/>
                      </a:lnTo>
                      <a:lnTo>
                        <a:pt x="25" y="74"/>
                      </a:lnTo>
                      <a:cubicBezTo>
                        <a:pt x="25" y="74"/>
                        <a:pt x="31" y="78"/>
                        <a:pt x="35" y="84"/>
                      </a:cubicBezTo>
                      <a:cubicBezTo>
                        <a:pt x="35" y="84"/>
                        <a:pt x="39" y="90"/>
                        <a:pt x="41" y="97"/>
                      </a:cubicBezTo>
                      <a:lnTo>
                        <a:pt x="50" y="73"/>
                      </a:lnTo>
                      <a:cubicBezTo>
                        <a:pt x="50" y="73"/>
                        <a:pt x="42" y="60"/>
                        <a:pt x="30" y="56"/>
                      </a:cubicBezTo>
                      <a:cubicBezTo>
                        <a:pt x="30" y="56"/>
                        <a:pt x="40" y="50"/>
                        <a:pt x="50" y="52"/>
                      </a:cubicBezTo>
                      <a:lnTo>
                        <a:pt x="44" y="46"/>
                      </a:lnTo>
                      <a:cubicBezTo>
                        <a:pt x="44" y="46"/>
                        <a:pt x="29" y="34"/>
                        <a:pt x="12" y="34"/>
                      </a:cubicBezTo>
                      <a:cubicBezTo>
                        <a:pt x="12" y="34"/>
                        <a:pt x="32" y="29"/>
                        <a:pt x="50" y="41"/>
                      </a:cubicBezTo>
                      <a:lnTo>
                        <a:pt x="49" y="17"/>
                      </a:lnTo>
                      <a:lnTo>
                        <a:pt x="52" y="0"/>
                      </a:lnTo>
                      <a:cubicBezTo>
                        <a:pt x="52" y="0"/>
                        <a:pt x="53" y="21"/>
                        <a:pt x="62" y="39"/>
                      </a:cubicBezTo>
                      <a:lnTo>
                        <a:pt x="69" y="53"/>
                      </a:lnTo>
                      <a:cubicBezTo>
                        <a:pt x="69" y="53"/>
                        <a:pt x="55" y="81"/>
                        <a:pt x="40" y="107"/>
                      </a:cubicBezTo>
                      <a:lnTo>
                        <a:pt x="5" y="128"/>
                      </a:lnTo>
                    </a:path>
                  </a:pathLst>
                </a:custGeom>
                <a:solidFill>
                  <a:srgbClr val="000000">
                    <a:alpha val="8000"/>
                  </a:srgbClr>
                </a:solidFill>
                <a:ln w="9525">
                  <a:noFill/>
                  <a:round/>
                  <a:headEnd type="none" w="sm" len="sm"/>
                  <a:tailEnd type="none" w="sm" len="sm"/>
                </a:ln>
              </p:spPr>
              <p:txBody>
                <a:bodyPr/>
                <a:lstStyle/>
                <a:p>
                  <a:endParaRPr lang="nl-BE"/>
                </a:p>
              </p:txBody>
            </p:sp>
            <p:sp>
              <p:nvSpPr>
                <p:cNvPr id="7889" name="Freeform 721"/>
                <p:cNvSpPr>
                  <a:spLocks noChangeArrowheads="1"/>
                </p:cNvSpPr>
                <p:nvPr/>
              </p:nvSpPr>
              <p:spPr bwMode="auto">
                <a:xfrm>
                  <a:off x="265" y="368"/>
                  <a:ext cx="40" cy="102"/>
                </a:xfrm>
                <a:custGeom>
                  <a:avLst/>
                  <a:gdLst/>
                  <a:ahLst/>
                  <a:cxnLst>
                    <a:cxn ang="0">
                      <a:pos x="7" y="0"/>
                    </a:cxn>
                    <a:cxn ang="0">
                      <a:pos x="17" y="21"/>
                    </a:cxn>
                    <a:cxn ang="0">
                      <a:pos x="10" y="44"/>
                    </a:cxn>
                    <a:cxn ang="0">
                      <a:pos x="15" y="70"/>
                    </a:cxn>
                    <a:cxn ang="0">
                      <a:pos x="25" y="79"/>
                    </a:cxn>
                    <a:cxn ang="0">
                      <a:pos x="30" y="56"/>
                    </a:cxn>
                    <a:cxn ang="0">
                      <a:pos x="39" y="21"/>
                    </a:cxn>
                    <a:cxn ang="0">
                      <a:pos x="38" y="71"/>
                    </a:cxn>
                    <a:cxn ang="0">
                      <a:pos x="26" y="91"/>
                    </a:cxn>
                    <a:cxn ang="0">
                      <a:pos x="11" y="102"/>
                    </a:cxn>
                    <a:cxn ang="0">
                      <a:pos x="16" y="84"/>
                    </a:cxn>
                    <a:cxn ang="0">
                      <a:pos x="7" y="60"/>
                    </a:cxn>
                    <a:cxn ang="0">
                      <a:pos x="0" y="29"/>
                    </a:cxn>
                    <a:cxn ang="0">
                      <a:pos x="7" y="0"/>
                    </a:cxn>
                  </a:cxnLst>
                  <a:rect l="0" t="0" r="r" b="b"/>
                  <a:pathLst>
                    <a:path w="39" h="102">
                      <a:moveTo>
                        <a:pt x="7" y="0"/>
                      </a:moveTo>
                      <a:lnTo>
                        <a:pt x="17" y="21"/>
                      </a:lnTo>
                      <a:lnTo>
                        <a:pt x="10" y="44"/>
                      </a:lnTo>
                      <a:lnTo>
                        <a:pt x="15" y="70"/>
                      </a:lnTo>
                      <a:lnTo>
                        <a:pt x="25" y="79"/>
                      </a:lnTo>
                      <a:lnTo>
                        <a:pt x="30" y="56"/>
                      </a:lnTo>
                      <a:lnTo>
                        <a:pt x="39" y="21"/>
                      </a:lnTo>
                      <a:lnTo>
                        <a:pt x="38" y="71"/>
                      </a:lnTo>
                      <a:lnTo>
                        <a:pt x="26" y="91"/>
                      </a:lnTo>
                      <a:lnTo>
                        <a:pt x="11" y="102"/>
                      </a:lnTo>
                      <a:lnTo>
                        <a:pt x="16" y="84"/>
                      </a:lnTo>
                      <a:lnTo>
                        <a:pt x="7" y="60"/>
                      </a:lnTo>
                      <a:lnTo>
                        <a:pt x="0" y="29"/>
                      </a:lnTo>
                      <a:lnTo>
                        <a:pt x="7" y="0"/>
                      </a:lnTo>
                    </a:path>
                  </a:pathLst>
                </a:custGeom>
                <a:solidFill>
                  <a:srgbClr val="000000">
                    <a:alpha val="8000"/>
                  </a:srgbClr>
                </a:solidFill>
                <a:ln w="9525">
                  <a:noFill/>
                  <a:round/>
                  <a:headEnd type="none" w="sm" len="sm"/>
                  <a:tailEnd type="none" w="sm" len="sm"/>
                </a:ln>
              </p:spPr>
              <p:txBody>
                <a:bodyPr/>
                <a:lstStyle/>
                <a:p>
                  <a:endParaRPr lang="nl-BE"/>
                </a:p>
              </p:txBody>
            </p:sp>
            <p:sp>
              <p:nvSpPr>
                <p:cNvPr id="7890" name="Freeform 722"/>
                <p:cNvSpPr>
                  <a:spLocks noChangeArrowheads="1"/>
                </p:cNvSpPr>
                <p:nvPr/>
              </p:nvSpPr>
              <p:spPr bwMode="auto">
                <a:xfrm>
                  <a:off x="305" y="441"/>
                  <a:ext cx="79" cy="32"/>
                </a:xfrm>
                <a:custGeom>
                  <a:avLst/>
                  <a:gdLst/>
                  <a:ahLst/>
                  <a:cxnLst>
                    <a:cxn ang="0">
                      <a:pos x="0" y="25"/>
                    </a:cxn>
                    <a:cxn ang="0">
                      <a:pos x="31" y="21"/>
                    </a:cxn>
                    <a:cxn ang="0">
                      <a:pos x="79" y="0"/>
                    </a:cxn>
                    <a:cxn ang="0">
                      <a:pos x="34" y="29"/>
                    </a:cxn>
                    <a:cxn ang="0">
                      <a:pos x="0" y="25"/>
                    </a:cxn>
                  </a:cxnLst>
                  <a:rect l="0" t="0" r="r" b="b"/>
                  <a:pathLst>
                    <a:path w="79" h="31">
                      <a:moveTo>
                        <a:pt x="0" y="25"/>
                      </a:moveTo>
                      <a:cubicBezTo>
                        <a:pt x="0" y="25"/>
                        <a:pt x="16" y="26"/>
                        <a:pt x="31" y="21"/>
                      </a:cubicBezTo>
                      <a:lnTo>
                        <a:pt x="79" y="0"/>
                      </a:lnTo>
                      <a:cubicBezTo>
                        <a:pt x="79" y="0"/>
                        <a:pt x="59" y="21"/>
                        <a:pt x="34" y="29"/>
                      </a:cubicBezTo>
                      <a:cubicBezTo>
                        <a:pt x="34" y="29"/>
                        <a:pt x="16" y="35"/>
                        <a:pt x="0" y="25"/>
                      </a:cubicBezTo>
                    </a:path>
                  </a:pathLst>
                </a:custGeom>
                <a:solidFill>
                  <a:srgbClr val="FFFFFF"/>
                </a:solidFill>
                <a:ln w="9525">
                  <a:noFill/>
                  <a:round/>
                  <a:headEnd type="none" w="sm" len="sm"/>
                  <a:tailEnd type="none" w="sm" len="sm"/>
                </a:ln>
              </p:spPr>
              <p:txBody>
                <a:bodyPr/>
                <a:lstStyle/>
                <a:p>
                  <a:endParaRPr lang="nl-BE"/>
                </a:p>
              </p:txBody>
            </p:sp>
            <p:sp>
              <p:nvSpPr>
                <p:cNvPr id="7891" name="Freeform 723"/>
                <p:cNvSpPr>
                  <a:spLocks noChangeArrowheads="1"/>
                </p:cNvSpPr>
                <p:nvPr/>
              </p:nvSpPr>
              <p:spPr bwMode="auto">
                <a:xfrm>
                  <a:off x="300" y="472"/>
                  <a:ext cx="51" cy="28"/>
                </a:xfrm>
                <a:custGeom>
                  <a:avLst/>
                  <a:gdLst/>
                  <a:ahLst/>
                  <a:cxnLst>
                    <a:cxn ang="0">
                      <a:pos x="50" y="15"/>
                    </a:cxn>
                    <a:cxn ang="0">
                      <a:pos x="41" y="25"/>
                    </a:cxn>
                    <a:cxn ang="0">
                      <a:pos x="29" y="28"/>
                    </a:cxn>
                    <a:cxn ang="0">
                      <a:pos x="0" y="0"/>
                    </a:cxn>
                    <a:cxn ang="0">
                      <a:pos x="30" y="20"/>
                    </a:cxn>
                    <a:cxn ang="0">
                      <a:pos x="50" y="15"/>
                    </a:cxn>
                  </a:cxnLst>
                  <a:rect l="0" t="0" r="r" b="b"/>
                  <a:pathLst>
                    <a:path w="50" h="28">
                      <a:moveTo>
                        <a:pt x="50" y="15"/>
                      </a:moveTo>
                      <a:cubicBezTo>
                        <a:pt x="50" y="15"/>
                        <a:pt x="47" y="21"/>
                        <a:pt x="41" y="25"/>
                      </a:cubicBezTo>
                      <a:cubicBezTo>
                        <a:pt x="41" y="25"/>
                        <a:pt x="36" y="28"/>
                        <a:pt x="29" y="28"/>
                      </a:cubicBezTo>
                      <a:lnTo>
                        <a:pt x="0" y="0"/>
                      </a:lnTo>
                      <a:lnTo>
                        <a:pt x="30" y="20"/>
                      </a:lnTo>
                      <a:cubicBezTo>
                        <a:pt x="30" y="20"/>
                        <a:pt x="41" y="21"/>
                        <a:pt x="50" y="15"/>
                      </a:cubicBezTo>
                    </a:path>
                  </a:pathLst>
                </a:custGeom>
                <a:solidFill>
                  <a:srgbClr val="FFFFFF"/>
                </a:solidFill>
                <a:ln w="9525">
                  <a:noFill/>
                  <a:round/>
                  <a:headEnd type="none" w="sm" len="sm"/>
                  <a:tailEnd type="none" w="sm" len="sm"/>
                </a:ln>
              </p:spPr>
              <p:txBody>
                <a:bodyPr/>
                <a:lstStyle/>
                <a:p>
                  <a:endParaRPr lang="nl-BE"/>
                </a:p>
              </p:txBody>
            </p:sp>
            <p:sp>
              <p:nvSpPr>
                <p:cNvPr id="7892" name="Freeform 724"/>
                <p:cNvSpPr>
                  <a:spLocks noChangeArrowheads="1"/>
                </p:cNvSpPr>
                <p:nvPr/>
              </p:nvSpPr>
              <p:spPr bwMode="auto">
                <a:xfrm>
                  <a:off x="205" y="506"/>
                  <a:ext cx="45" cy="56"/>
                </a:xfrm>
                <a:custGeom>
                  <a:avLst/>
                  <a:gdLst/>
                  <a:ahLst/>
                  <a:cxnLst>
                    <a:cxn ang="0">
                      <a:pos x="0" y="21"/>
                    </a:cxn>
                    <a:cxn ang="0">
                      <a:pos x="15" y="0"/>
                    </a:cxn>
                    <a:cxn ang="0">
                      <a:pos x="45" y="22"/>
                    </a:cxn>
                    <a:cxn ang="0">
                      <a:pos x="30" y="55"/>
                    </a:cxn>
                    <a:cxn ang="0">
                      <a:pos x="0" y="21"/>
                    </a:cxn>
                  </a:cxnLst>
                  <a:rect l="0" t="0" r="r" b="b"/>
                  <a:pathLst>
                    <a:path w="45" h="55">
                      <a:moveTo>
                        <a:pt x="0" y="21"/>
                      </a:moveTo>
                      <a:lnTo>
                        <a:pt x="15" y="0"/>
                      </a:lnTo>
                      <a:cubicBezTo>
                        <a:pt x="15" y="0"/>
                        <a:pt x="31" y="8"/>
                        <a:pt x="45" y="22"/>
                      </a:cubicBezTo>
                      <a:lnTo>
                        <a:pt x="30" y="55"/>
                      </a:lnTo>
                      <a:cubicBezTo>
                        <a:pt x="30" y="55"/>
                        <a:pt x="17" y="35"/>
                        <a:pt x="0" y="21"/>
                      </a:cubicBezTo>
                    </a:path>
                  </a:pathLst>
                </a:custGeom>
                <a:solidFill>
                  <a:srgbClr val="FFFFFF">
                    <a:alpha val="60001"/>
                  </a:srgbClr>
                </a:solidFill>
                <a:ln w="9525">
                  <a:noFill/>
                  <a:round/>
                  <a:headEnd type="none" w="sm" len="sm"/>
                  <a:tailEnd type="none" w="sm" len="sm"/>
                </a:ln>
              </p:spPr>
              <p:txBody>
                <a:bodyPr/>
                <a:lstStyle/>
                <a:p>
                  <a:endParaRPr lang="nl-BE"/>
                </a:p>
              </p:txBody>
            </p:sp>
            <p:sp>
              <p:nvSpPr>
                <p:cNvPr id="7893" name="Freeform 725"/>
                <p:cNvSpPr>
                  <a:spLocks noChangeArrowheads="1"/>
                </p:cNvSpPr>
                <p:nvPr/>
              </p:nvSpPr>
              <p:spPr bwMode="auto">
                <a:xfrm>
                  <a:off x="235" y="562"/>
                  <a:ext cx="30" cy="28"/>
                </a:xfrm>
                <a:custGeom>
                  <a:avLst/>
                  <a:gdLst/>
                  <a:ahLst/>
                  <a:cxnLst>
                    <a:cxn ang="0">
                      <a:pos x="29" y="20"/>
                    </a:cxn>
                    <a:cxn ang="0">
                      <a:pos x="28" y="0"/>
                    </a:cxn>
                    <a:cxn ang="0">
                      <a:pos x="0" y="0"/>
                    </a:cxn>
                    <a:cxn ang="0">
                      <a:pos x="9" y="28"/>
                    </a:cxn>
                    <a:cxn ang="0">
                      <a:pos x="29" y="20"/>
                    </a:cxn>
                  </a:cxnLst>
                  <a:rect l="0" t="0" r="r" b="b"/>
                  <a:pathLst>
                    <a:path w="29" h="28">
                      <a:moveTo>
                        <a:pt x="29" y="20"/>
                      </a:moveTo>
                      <a:lnTo>
                        <a:pt x="28" y="0"/>
                      </a:lnTo>
                      <a:lnTo>
                        <a:pt x="0" y="0"/>
                      </a:lnTo>
                      <a:lnTo>
                        <a:pt x="9" y="28"/>
                      </a:lnTo>
                      <a:lnTo>
                        <a:pt x="29" y="20"/>
                      </a:lnTo>
                    </a:path>
                  </a:pathLst>
                </a:custGeom>
                <a:solidFill>
                  <a:srgbClr val="000000">
                    <a:alpha val="8000"/>
                  </a:srgbClr>
                </a:solidFill>
                <a:ln w="9525">
                  <a:noFill/>
                  <a:round/>
                  <a:headEnd type="none" w="sm" len="sm"/>
                  <a:tailEnd type="none" w="sm" len="sm"/>
                </a:ln>
              </p:spPr>
              <p:txBody>
                <a:bodyPr/>
                <a:lstStyle/>
                <a:p>
                  <a:endParaRPr lang="nl-BE"/>
                </a:p>
              </p:txBody>
            </p:sp>
            <p:sp>
              <p:nvSpPr>
                <p:cNvPr id="7894" name="Freeform 726"/>
                <p:cNvSpPr>
                  <a:spLocks noChangeArrowheads="1"/>
                </p:cNvSpPr>
                <p:nvPr/>
              </p:nvSpPr>
              <p:spPr bwMode="auto">
                <a:xfrm>
                  <a:off x="124" y="488"/>
                  <a:ext cx="59" cy="62"/>
                </a:xfrm>
                <a:custGeom>
                  <a:avLst/>
                  <a:gdLst/>
                  <a:ahLst/>
                  <a:cxnLst>
                    <a:cxn ang="0">
                      <a:pos x="0" y="28"/>
                    </a:cxn>
                    <a:cxn ang="0">
                      <a:pos x="8" y="2"/>
                    </a:cxn>
                    <a:cxn ang="0">
                      <a:pos x="23" y="0"/>
                    </a:cxn>
                    <a:cxn ang="0">
                      <a:pos x="36" y="6"/>
                    </a:cxn>
                    <a:cxn ang="0">
                      <a:pos x="52" y="26"/>
                    </a:cxn>
                    <a:cxn ang="0">
                      <a:pos x="59" y="52"/>
                    </a:cxn>
                    <a:cxn ang="0">
                      <a:pos x="40" y="62"/>
                    </a:cxn>
                    <a:cxn ang="0">
                      <a:pos x="19" y="23"/>
                    </a:cxn>
                    <a:cxn ang="0">
                      <a:pos x="9" y="23"/>
                    </a:cxn>
                    <a:cxn ang="0">
                      <a:pos x="0" y="28"/>
                    </a:cxn>
                  </a:cxnLst>
                  <a:rect l="0" t="0" r="r" b="b"/>
                  <a:pathLst>
                    <a:path w="59" h="62">
                      <a:moveTo>
                        <a:pt x="0" y="28"/>
                      </a:moveTo>
                      <a:lnTo>
                        <a:pt x="8" y="2"/>
                      </a:lnTo>
                      <a:cubicBezTo>
                        <a:pt x="8" y="2"/>
                        <a:pt x="15" y="0"/>
                        <a:pt x="23" y="0"/>
                      </a:cubicBezTo>
                      <a:cubicBezTo>
                        <a:pt x="23" y="0"/>
                        <a:pt x="30" y="2"/>
                        <a:pt x="36" y="6"/>
                      </a:cubicBezTo>
                      <a:cubicBezTo>
                        <a:pt x="36" y="6"/>
                        <a:pt x="46" y="14"/>
                        <a:pt x="52" y="26"/>
                      </a:cubicBezTo>
                      <a:cubicBezTo>
                        <a:pt x="52" y="26"/>
                        <a:pt x="58" y="38"/>
                        <a:pt x="59" y="52"/>
                      </a:cubicBezTo>
                      <a:lnTo>
                        <a:pt x="40" y="62"/>
                      </a:lnTo>
                      <a:cubicBezTo>
                        <a:pt x="40" y="62"/>
                        <a:pt x="35" y="38"/>
                        <a:pt x="19" y="23"/>
                      </a:cubicBezTo>
                      <a:cubicBezTo>
                        <a:pt x="19" y="23"/>
                        <a:pt x="14" y="21"/>
                        <a:pt x="9" y="23"/>
                      </a:cubicBezTo>
                      <a:cubicBezTo>
                        <a:pt x="9" y="23"/>
                        <a:pt x="4" y="24"/>
                        <a:pt x="0" y="28"/>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895" name="Freeform 727"/>
                <p:cNvSpPr>
                  <a:spLocks noChangeArrowheads="1"/>
                </p:cNvSpPr>
                <p:nvPr/>
              </p:nvSpPr>
              <p:spPr bwMode="auto">
                <a:xfrm>
                  <a:off x="399" y="443"/>
                  <a:ext cx="28" cy="173"/>
                </a:xfrm>
                <a:custGeom>
                  <a:avLst/>
                  <a:gdLst/>
                  <a:ahLst/>
                  <a:cxnLst>
                    <a:cxn ang="0">
                      <a:pos x="7" y="0"/>
                    </a:cxn>
                    <a:cxn ang="0">
                      <a:pos x="6" y="4"/>
                    </a:cxn>
                    <a:cxn ang="0">
                      <a:pos x="6" y="9"/>
                    </a:cxn>
                    <a:cxn ang="0">
                      <a:pos x="6" y="14"/>
                    </a:cxn>
                    <a:cxn ang="0">
                      <a:pos x="5" y="19"/>
                    </a:cxn>
                    <a:cxn ang="0">
                      <a:pos x="5" y="24"/>
                    </a:cxn>
                    <a:cxn ang="0">
                      <a:pos x="5" y="29"/>
                    </a:cxn>
                    <a:cxn ang="0">
                      <a:pos x="5" y="34"/>
                    </a:cxn>
                    <a:cxn ang="0">
                      <a:pos x="5" y="39"/>
                    </a:cxn>
                    <a:cxn ang="0">
                      <a:pos x="5" y="44"/>
                    </a:cxn>
                    <a:cxn ang="0">
                      <a:pos x="6" y="48"/>
                    </a:cxn>
                    <a:cxn ang="0">
                      <a:pos x="6" y="53"/>
                    </a:cxn>
                    <a:cxn ang="0">
                      <a:pos x="6" y="58"/>
                    </a:cxn>
                    <a:cxn ang="0">
                      <a:pos x="7" y="63"/>
                    </a:cxn>
                    <a:cxn ang="0">
                      <a:pos x="7" y="68"/>
                    </a:cxn>
                    <a:cxn ang="0">
                      <a:pos x="8" y="73"/>
                    </a:cxn>
                    <a:cxn ang="0">
                      <a:pos x="19" y="136"/>
                    </a:cxn>
                    <a:cxn ang="0">
                      <a:pos x="27" y="172"/>
                    </a:cxn>
                    <a:cxn ang="0">
                      <a:pos x="11" y="172"/>
                    </a:cxn>
                    <a:cxn ang="0">
                      <a:pos x="11" y="169"/>
                    </a:cxn>
                    <a:cxn ang="0">
                      <a:pos x="11" y="166"/>
                    </a:cxn>
                    <a:cxn ang="0">
                      <a:pos x="11" y="163"/>
                    </a:cxn>
                    <a:cxn ang="0">
                      <a:pos x="11" y="160"/>
                    </a:cxn>
                    <a:cxn ang="0">
                      <a:pos x="10" y="158"/>
                    </a:cxn>
                    <a:cxn ang="0">
                      <a:pos x="10" y="155"/>
                    </a:cxn>
                    <a:cxn ang="0">
                      <a:pos x="10" y="152"/>
                    </a:cxn>
                    <a:cxn ang="0">
                      <a:pos x="10" y="149"/>
                    </a:cxn>
                    <a:cxn ang="0">
                      <a:pos x="9" y="146"/>
                    </a:cxn>
                    <a:cxn ang="0">
                      <a:pos x="9" y="143"/>
                    </a:cxn>
                    <a:cxn ang="0">
                      <a:pos x="8" y="141"/>
                    </a:cxn>
                    <a:cxn ang="0">
                      <a:pos x="8" y="138"/>
                    </a:cxn>
                    <a:cxn ang="0">
                      <a:pos x="8" y="135"/>
                    </a:cxn>
                    <a:cxn ang="0">
                      <a:pos x="7" y="132"/>
                    </a:cxn>
                    <a:cxn ang="0">
                      <a:pos x="6" y="129"/>
                    </a:cxn>
                    <a:cxn ang="0">
                      <a:pos x="6" y="127"/>
                    </a:cxn>
                    <a:cxn ang="0">
                      <a:pos x="0" y="75"/>
                    </a:cxn>
                    <a:cxn ang="0">
                      <a:pos x="0" y="70"/>
                    </a:cxn>
                    <a:cxn ang="0">
                      <a:pos x="0" y="64"/>
                    </a:cxn>
                    <a:cxn ang="0">
                      <a:pos x="0" y="59"/>
                    </a:cxn>
                    <a:cxn ang="0">
                      <a:pos x="0" y="53"/>
                    </a:cxn>
                    <a:cxn ang="0">
                      <a:pos x="0" y="48"/>
                    </a:cxn>
                    <a:cxn ang="0">
                      <a:pos x="1" y="43"/>
                    </a:cxn>
                    <a:cxn ang="0">
                      <a:pos x="1" y="37"/>
                    </a:cxn>
                    <a:cxn ang="0">
                      <a:pos x="2" y="32"/>
                    </a:cxn>
                    <a:cxn ang="0">
                      <a:pos x="2" y="26"/>
                    </a:cxn>
                    <a:cxn ang="0">
                      <a:pos x="3" y="21"/>
                    </a:cxn>
                    <a:cxn ang="0">
                      <a:pos x="4" y="15"/>
                    </a:cxn>
                    <a:cxn ang="0">
                      <a:pos x="5" y="10"/>
                    </a:cxn>
                    <a:cxn ang="0">
                      <a:pos x="6" y="5"/>
                    </a:cxn>
                    <a:cxn ang="0">
                      <a:pos x="7" y="0"/>
                    </a:cxn>
                  </a:cxnLst>
                  <a:rect l="0" t="0" r="r" b="b"/>
                  <a:pathLst>
                    <a:path w="27" h="172">
                      <a:moveTo>
                        <a:pt x="7" y="0"/>
                      </a:moveTo>
                      <a:lnTo>
                        <a:pt x="6" y="4"/>
                      </a:lnTo>
                      <a:lnTo>
                        <a:pt x="6" y="9"/>
                      </a:lnTo>
                      <a:lnTo>
                        <a:pt x="6" y="14"/>
                      </a:lnTo>
                      <a:lnTo>
                        <a:pt x="5" y="19"/>
                      </a:lnTo>
                      <a:lnTo>
                        <a:pt x="5" y="24"/>
                      </a:lnTo>
                      <a:lnTo>
                        <a:pt x="5" y="29"/>
                      </a:lnTo>
                      <a:lnTo>
                        <a:pt x="5" y="34"/>
                      </a:lnTo>
                      <a:lnTo>
                        <a:pt x="5" y="39"/>
                      </a:lnTo>
                      <a:lnTo>
                        <a:pt x="5" y="44"/>
                      </a:lnTo>
                      <a:lnTo>
                        <a:pt x="6" y="48"/>
                      </a:lnTo>
                      <a:lnTo>
                        <a:pt x="6" y="53"/>
                      </a:lnTo>
                      <a:lnTo>
                        <a:pt x="6" y="58"/>
                      </a:lnTo>
                      <a:lnTo>
                        <a:pt x="7" y="63"/>
                      </a:lnTo>
                      <a:lnTo>
                        <a:pt x="7" y="68"/>
                      </a:lnTo>
                      <a:lnTo>
                        <a:pt x="8" y="73"/>
                      </a:lnTo>
                      <a:lnTo>
                        <a:pt x="19" y="136"/>
                      </a:lnTo>
                      <a:lnTo>
                        <a:pt x="27" y="172"/>
                      </a:lnTo>
                      <a:lnTo>
                        <a:pt x="11" y="172"/>
                      </a:lnTo>
                      <a:lnTo>
                        <a:pt x="11" y="169"/>
                      </a:lnTo>
                      <a:lnTo>
                        <a:pt x="11" y="166"/>
                      </a:lnTo>
                      <a:lnTo>
                        <a:pt x="11" y="163"/>
                      </a:lnTo>
                      <a:lnTo>
                        <a:pt x="11" y="160"/>
                      </a:lnTo>
                      <a:lnTo>
                        <a:pt x="10" y="158"/>
                      </a:lnTo>
                      <a:lnTo>
                        <a:pt x="10" y="155"/>
                      </a:lnTo>
                      <a:lnTo>
                        <a:pt x="10" y="152"/>
                      </a:lnTo>
                      <a:lnTo>
                        <a:pt x="10" y="149"/>
                      </a:lnTo>
                      <a:lnTo>
                        <a:pt x="9" y="146"/>
                      </a:lnTo>
                      <a:lnTo>
                        <a:pt x="9" y="143"/>
                      </a:lnTo>
                      <a:lnTo>
                        <a:pt x="8" y="141"/>
                      </a:lnTo>
                      <a:lnTo>
                        <a:pt x="8" y="138"/>
                      </a:lnTo>
                      <a:lnTo>
                        <a:pt x="8" y="135"/>
                      </a:lnTo>
                      <a:lnTo>
                        <a:pt x="7" y="132"/>
                      </a:lnTo>
                      <a:lnTo>
                        <a:pt x="6" y="129"/>
                      </a:lnTo>
                      <a:lnTo>
                        <a:pt x="6" y="127"/>
                      </a:lnTo>
                      <a:lnTo>
                        <a:pt x="0" y="75"/>
                      </a:lnTo>
                      <a:lnTo>
                        <a:pt x="0" y="70"/>
                      </a:lnTo>
                      <a:lnTo>
                        <a:pt x="0" y="64"/>
                      </a:lnTo>
                      <a:lnTo>
                        <a:pt x="0" y="59"/>
                      </a:lnTo>
                      <a:lnTo>
                        <a:pt x="0" y="53"/>
                      </a:lnTo>
                      <a:lnTo>
                        <a:pt x="0" y="48"/>
                      </a:lnTo>
                      <a:lnTo>
                        <a:pt x="1" y="43"/>
                      </a:lnTo>
                      <a:lnTo>
                        <a:pt x="1" y="37"/>
                      </a:lnTo>
                      <a:lnTo>
                        <a:pt x="2" y="32"/>
                      </a:lnTo>
                      <a:lnTo>
                        <a:pt x="2" y="26"/>
                      </a:lnTo>
                      <a:lnTo>
                        <a:pt x="3" y="21"/>
                      </a:lnTo>
                      <a:lnTo>
                        <a:pt x="4" y="15"/>
                      </a:lnTo>
                      <a:lnTo>
                        <a:pt x="5" y="10"/>
                      </a:lnTo>
                      <a:lnTo>
                        <a:pt x="6" y="5"/>
                      </a:lnTo>
                      <a:lnTo>
                        <a:pt x="7" y="0"/>
                      </a:lnTo>
                    </a:path>
                  </a:pathLst>
                </a:custGeom>
                <a:solidFill>
                  <a:srgbClr val="FFFFFF">
                    <a:alpha val="40001"/>
                  </a:srgbClr>
                </a:solidFill>
                <a:ln w="9525">
                  <a:noFill/>
                  <a:round/>
                  <a:headEnd type="none" w="sm" len="sm"/>
                  <a:tailEnd type="none" w="sm" len="sm"/>
                </a:ln>
              </p:spPr>
              <p:txBody>
                <a:bodyPr/>
                <a:lstStyle/>
                <a:p>
                  <a:endParaRPr lang="nl-BE"/>
                </a:p>
              </p:txBody>
            </p:sp>
            <p:sp>
              <p:nvSpPr>
                <p:cNvPr id="7896" name="Freeform 728"/>
                <p:cNvSpPr>
                  <a:spLocks noChangeArrowheads="1"/>
                </p:cNvSpPr>
                <p:nvPr/>
              </p:nvSpPr>
              <p:spPr bwMode="auto">
                <a:xfrm>
                  <a:off x="152" y="460"/>
                  <a:ext cx="54" cy="39"/>
                </a:xfrm>
                <a:custGeom>
                  <a:avLst/>
                  <a:gdLst/>
                  <a:ahLst/>
                  <a:cxnLst>
                    <a:cxn ang="0">
                      <a:pos x="25" y="2"/>
                    </a:cxn>
                    <a:cxn ang="0">
                      <a:pos x="39" y="0"/>
                    </a:cxn>
                    <a:cxn ang="0">
                      <a:pos x="53" y="6"/>
                    </a:cxn>
                    <a:cxn ang="0">
                      <a:pos x="20" y="39"/>
                    </a:cxn>
                    <a:cxn ang="0">
                      <a:pos x="11" y="30"/>
                    </a:cxn>
                    <a:cxn ang="0">
                      <a:pos x="0" y="28"/>
                    </a:cxn>
                    <a:cxn ang="0">
                      <a:pos x="25" y="2"/>
                    </a:cxn>
                  </a:cxnLst>
                  <a:rect l="0" t="0" r="r" b="b"/>
                  <a:pathLst>
                    <a:path w="53" h="39">
                      <a:moveTo>
                        <a:pt x="25" y="2"/>
                      </a:moveTo>
                      <a:cubicBezTo>
                        <a:pt x="25" y="2"/>
                        <a:pt x="32" y="0"/>
                        <a:pt x="39" y="0"/>
                      </a:cubicBezTo>
                      <a:cubicBezTo>
                        <a:pt x="39" y="0"/>
                        <a:pt x="47" y="1"/>
                        <a:pt x="53" y="6"/>
                      </a:cubicBezTo>
                      <a:lnTo>
                        <a:pt x="20" y="39"/>
                      </a:lnTo>
                      <a:cubicBezTo>
                        <a:pt x="20" y="39"/>
                        <a:pt x="17" y="34"/>
                        <a:pt x="11" y="30"/>
                      </a:cubicBezTo>
                      <a:cubicBezTo>
                        <a:pt x="11" y="30"/>
                        <a:pt x="6" y="27"/>
                        <a:pt x="0" y="28"/>
                      </a:cubicBezTo>
                      <a:lnTo>
                        <a:pt x="25" y="2"/>
                      </a:lnTo>
                    </a:path>
                  </a:pathLst>
                </a:custGeom>
                <a:solidFill>
                  <a:srgbClr val="FFFFFF">
                    <a:alpha val="40001"/>
                  </a:srgbClr>
                </a:solidFill>
                <a:ln w="9525">
                  <a:noFill/>
                  <a:round/>
                  <a:headEnd type="none" w="sm" len="sm"/>
                  <a:tailEnd type="none" w="sm" len="sm"/>
                </a:ln>
              </p:spPr>
              <p:txBody>
                <a:bodyPr/>
                <a:lstStyle/>
                <a:p>
                  <a:endParaRPr lang="nl-BE"/>
                </a:p>
              </p:txBody>
            </p:sp>
            <p:sp>
              <p:nvSpPr>
                <p:cNvPr id="7897" name="Freeform 729"/>
                <p:cNvSpPr>
                  <a:spLocks noChangeArrowheads="1"/>
                </p:cNvSpPr>
                <p:nvPr/>
              </p:nvSpPr>
              <p:spPr bwMode="auto">
                <a:xfrm>
                  <a:off x="198" y="434"/>
                  <a:ext cx="24" cy="21"/>
                </a:xfrm>
                <a:custGeom>
                  <a:avLst/>
                  <a:gdLst/>
                  <a:ahLst/>
                  <a:cxnLst>
                    <a:cxn ang="0">
                      <a:pos x="9" y="1"/>
                    </a:cxn>
                    <a:cxn ang="0">
                      <a:pos x="9" y="1"/>
                    </a:cxn>
                    <a:cxn ang="0">
                      <a:pos x="8" y="1"/>
                    </a:cxn>
                    <a:cxn ang="0">
                      <a:pos x="8" y="0"/>
                    </a:cxn>
                    <a:cxn ang="0">
                      <a:pos x="8" y="0"/>
                    </a:cxn>
                    <a:cxn ang="0">
                      <a:pos x="8" y="0"/>
                    </a:cxn>
                    <a:cxn ang="0">
                      <a:pos x="7" y="0"/>
                    </a:cxn>
                    <a:cxn ang="0">
                      <a:pos x="7" y="0"/>
                    </a:cxn>
                    <a:cxn ang="0">
                      <a:pos x="7" y="0"/>
                    </a:cxn>
                    <a:cxn ang="0">
                      <a:pos x="6" y="0"/>
                    </a:cxn>
                    <a:cxn ang="0">
                      <a:pos x="6" y="0"/>
                    </a:cxn>
                    <a:cxn ang="0">
                      <a:pos x="6" y="0"/>
                    </a:cxn>
                    <a:cxn ang="0">
                      <a:pos x="5" y="0"/>
                    </a:cxn>
                    <a:cxn ang="0">
                      <a:pos x="5" y="0"/>
                    </a:cxn>
                    <a:cxn ang="0">
                      <a:pos x="5" y="0"/>
                    </a:cxn>
                    <a:cxn ang="0">
                      <a:pos x="5" y="0"/>
                    </a:cxn>
                    <a:cxn ang="0">
                      <a:pos x="4" y="0"/>
                    </a:cxn>
                    <a:cxn ang="0">
                      <a:pos x="4" y="0"/>
                    </a:cxn>
                    <a:cxn ang="0">
                      <a:pos x="4" y="0"/>
                    </a:cxn>
                    <a:cxn ang="0">
                      <a:pos x="3" y="0"/>
                    </a:cxn>
                    <a:cxn ang="0">
                      <a:pos x="3" y="0"/>
                    </a:cxn>
                    <a:cxn ang="0">
                      <a:pos x="3" y="0"/>
                    </a:cxn>
                    <a:cxn ang="0">
                      <a:pos x="2" y="0"/>
                    </a:cxn>
                    <a:cxn ang="0">
                      <a:pos x="2" y="1"/>
                    </a:cxn>
                    <a:cxn ang="0">
                      <a:pos x="2" y="1"/>
                    </a:cxn>
                    <a:cxn ang="0">
                      <a:pos x="2" y="1"/>
                    </a:cxn>
                    <a:cxn ang="0">
                      <a:pos x="1" y="1"/>
                    </a:cxn>
                    <a:cxn ang="0">
                      <a:pos x="1" y="2"/>
                    </a:cxn>
                    <a:cxn ang="0">
                      <a:pos x="1" y="2"/>
                    </a:cxn>
                    <a:cxn ang="0">
                      <a:pos x="1" y="2"/>
                    </a:cxn>
                    <a:cxn ang="0">
                      <a:pos x="1" y="2"/>
                    </a:cxn>
                    <a:cxn ang="0">
                      <a:pos x="0" y="3"/>
                    </a:cxn>
                    <a:cxn ang="0">
                      <a:pos x="0" y="3"/>
                    </a:cxn>
                    <a:cxn ang="0">
                      <a:pos x="0" y="3"/>
                    </a:cxn>
                    <a:cxn ang="0">
                      <a:pos x="0" y="4"/>
                    </a:cxn>
                    <a:cxn ang="0">
                      <a:pos x="0" y="4"/>
                    </a:cxn>
                    <a:cxn ang="0">
                      <a:pos x="0" y="5"/>
                    </a:cxn>
                    <a:cxn ang="0">
                      <a:pos x="0" y="5"/>
                    </a:cxn>
                    <a:cxn ang="0">
                      <a:pos x="0" y="5"/>
                    </a:cxn>
                    <a:cxn ang="0">
                      <a:pos x="0" y="6"/>
                    </a:cxn>
                    <a:cxn ang="0">
                      <a:pos x="0" y="6"/>
                    </a:cxn>
                    <a:cxn ang="0">
                      <a:pos x="0" y="6"/>
                    </a:cxn>
                    <a:cxn ang="0">
                      <a:pos x="0" y="7"/>
                    </a:cxn>
                    <a:cxn ang="0">
                      <a:pos x="0" y="7"/>
                    </a:cxn>
                    <a:cxn ang="0">
                      <a:pos x="0" y="8"/>
                    </a:cxn>
                    <a:cxn ang="0">
                      <a:pos x="0" y="8"/>
                    </a:cxn>
                    <a:cxn ang="0">
                      <a:pos x="0" y="8"/>
                    </a:cxn>
                    <a:cxn ang="0">
                      <a:pos x="0" y="9"/>
                    </a:cxn>
                    <a:cxn ang="0">
                      <a:pos x="0" y="9"/>
                    </a:cxn>
                    <a:cxn ang="0">
                      <a:pos x="0" y="9"/>
                    </a:cxn>
                    <a:cxn ang="0">
                      <a:pos x="0" y="10"/>
                    </a:cxn>
                    <a:cxn ang="0">
                      <a:pos x="0" y="10"/>
                    </a:cxn>
                    <a:cxn ang="0">
                      <a:pos x="0" y="11"/>
                    </a:cxn>
                    <a:cxn ang="0">
                      <a:pos x="0" y="11"/>
                    </a:cxn>
                    <a:cxn ang="0">
                      <a:pos x="1" y="11"/>
                    </a:cxn>
                  </a:cxnLst>
                  <a:rect l="0" t="0" r="r" b="b"/>
                  <a:pathLst>
                    <a:path w="23" h="20">
                      <a:moveTo>
                        <a:pt x="1" y="11"/>
                      </a:moveTo>
                      <a:lnTo>
                        <a:pt x="23" y="20"/>
                      </a:lnTo>
                      <a:lnTo>
                        <a:pt x="9" y="1"/>
                      </a:lnTo>
                      <a:lnTo>
                        <a:pt x="9" y="1"/>
                      </a:lnTo>
                      <a:lnTo>
                        <a:pt x="9" y="1"/>
                      </a:lnTo>
                      <a:lnTo>
                        <a:pt x="9" y="1"/>
                      </a:lnTo>
                      <a:lnTo>
                        <a:pt x="9" y="1"/>
                      </a:lnTo>
                      <a:lnTo>
                        <a:pt x="9" y="1"/>
                      </a:lnTo>
                      <a:lnTo>
                        <a:pt x="8" y="1"/>
                      </a:lnTo>
                      <a:lnTo>
                        <a:pt x="8" y="0"/>
                      </a:lnTo>
                      <a:lnTo>
                        <a:pt x="8" y="0"/>
                      </a:lnTo>
                      <a:lnTo>
                        <a:pt x="8" y="0"/>
                      </a:lnTo>
                      <a:lnTo>
                        <a:pt x="8" y="0"/>
                      </a:lnTo>
                      <a:lnTo>
                        <a:pt x="8" y="0"/>
                      </a:lnTo>
                      <a:lnTo>
                        <a:pt x="8" y="0"/>
                      </a:lnTo>
                      <a:lnTo>
                        <a:pt x="8" y="0"/>
                      </a:lnTo>
                      <a:lnTo>
                        <a:pt x="8" y="0"/>
                      </a:lnTo>
                      <a:lnTo>
                        <a:pt x="8" y="0"/>
                      </a:lnTo>
                      <a:lnTo>
                        <a:pt x="8" y="0"/>
                      </a:lnTo>
                      <a:lnTo>
                        <a:pt x="7" y="0"/>
                      </a:lnTo>
                      <a:lnTo>
                        <a:pt x="7" y="0"/>
                      </a:lnTo>
                      <a:lnTo>
                        <a:pt x="7" y="0"/>
                      </a:lnTo>
                      <a:lnTo>
                        <a:pt x="7" y="0"/>
                      </a:lnTo>
                      <a:lnTo>
                        <a:pt x="7" y="0"/>
                      </a:lnTo>
                      <a:lnTo>
                        <a:pt x="7" y="0"/>
                      </a:lnTo>
                      <a:lnTo>
                        <a:pt x="7" y="0"/>
                      </a:lnTo>
                      <a:lnTo>
                        <a:pt x="7" y="0"/>
                      </a:lnTo>
                      <a:lnTo>
                        <a:pt x="7" y="0"/>
                      </a:lnTo>
                      <a:lnTo>
                        <a:pt x="7" y="0"/>
                      </a:lnTo>
                      <a:lnTo>
                        <a:pt x="6" y="0"/>
                      </a:lnTo>
                      <a:lnTo>
                        <a:pt x="6" y="0"/>
                      </a:lnTo>
                      <a:lnTo>
                        <a:pt x="6" y="0"/>
                      </a:lnTo>
                      <a:lnTo>
                        <a:pt x="6" y="0"/>
                      </a:lnTo>
                      <a:lnTo>
                        <a:pt x="6" y="0"/>
                      </a:lnTo>
                      <a:lnTo>
                        <a:pt x="6" y="0"/>
                      </a:lnTo>
                      <a:lnTo>
                        <a:pt x="6" y="0"/>
                      </a:lnTo>
                      <a:lnTo>
                        <a:pt x="6" y="0"/>
                      </a:lnTo>
                      <a:lnTo>
                        <a:pt x="6" y="0"/>
                      </a:lnTo>
                      <a:lnTo>
                        <a:pt x="5" y="0"/>
                      </a:lnTo>
                      <a:lnTo>
                        <a:pt x="5" y="0"/>
                      </a:lnTo>
                      <a:lnTo>
                        <a:pt x="5" y="0"/>
                      </a:lnTo>
                      <a:lnTo>
                        <a:pt x="5" y="0"/>
                      </a:lnTo>
                      <a:lnTo>
                        <a:pt x="5" y="0"/>
                      </a:lnTo>
                      <a:lnTo>
                        <a:pt x="5" y="0"/>
                      </a:lnTo>
                      <a:lnTo>
                        <a:pt x="5" y="0"/>
                      </a:lnTo>
                      <a:lnTo>
                        <a:pt x="5" y="0"/>
                      </a:lnTo>
                      <a:lnTo>
                        <a:pt x="5" y="0"/>
                      </a:lnTo>
                      <a:lnTo>
                        <a:pt x="5" y="0"/>
                      </a:lnTo>
                      <a:lnTo>
                        <a:pt x="4" y="0"/>
                      </a:lnTo>
                      <a:lnTo>
                        <a:pt x="4" y="0"/>
                      </a:lnTo>
                      <a:lnTo>
                        <a:pt x="4"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3" y="0"/>
                      </a:lnTo>
                      <a:lnTo>
                        <a:pt x="3" y="0"/>
                      </a:lnTo>
                      <a:lnTo>
                        <a:pt x="2" y="0"/>
                      </a:lnTo>
                      <a:lnTo>
                        <a:pt x="2" y="1"/>
                      </a:lnTo>
                      <a:lnTo>
                        <a:pt x="2" y="1"/>
                      </a:lnTo>
                      <a:lnTo>
                        <a:pt x="2" y="1"/>
                      </a:lnTo>
                      <a:lnTo>
                        <a:pt x="2" y="1"/>
                      </a:lnTo>
                      <a:lnTo>
                        <a:pt x="2" y="1"/>
                      </a:lnTo>
                      <a:lnTo>
                        <a:pt x="2" y="1"/>
                      </a:lnTo>
                      <a:lnTo>
                        <a:pt x="2" y="1"/>
                      </a:lnTo>
                      <a:lnTo>
                        <a:pt x="2" y="1"/>
                      </a:lnTo>
                      <a:lnTo>
                        <a:pt x="2" y="1"/>
                      </a:lnTo>
                      <a:lnTo>
                        <a:pt x="2" y="1"/>
                      </a:lnTo>
                      <a:lnTo>
                        <a:pt x="2" y="1"/>
                      </a:lnTo>
                      <a:lnTo>
                        <a:pt x="1" y="1"/>
                      </a:lnTo>
                      <a:lnTo>
                        <a:pt x="1" y="1"/>
                      </a:lnTo>
                      <a:lnTo>
                        <a:pt x="1" y="2"/>
                      </a:lnTo>
                      <a:lnTo>
                        <a:pt x="1" y="2"/>
                      </a:lnTo>
                      <a:lnTo>
                        <a:pt x="1" y="2"/>
                      </a:lnTo>
                      <a:lnTo>
                        <a:pt x="1" y="2"/>
                      </a:lnTo>
                      <a:lnTo>
                        <a:pt x="1" y="2"/>
                      </a:lnTo>
                      <a:lnTo>
                        <a:pt x="1" y="2"/>
                      </a:lnTo>
                      <a:lnTo>
                        <a:pt x="1" y="2"/>
                      </a:lnTo>
                      <a:lnTo>
                        <a:pt x="1" y="2"/>
                      </a:lnTo>
                      <a:lnTo>
                        <a:pt x="1" y="2"/>
                      </a:lnTo>
                      <a:lnTo>
                        <a:pt x="1" y="2"/>
                      </a:lnTo>
                      <a:lnTo>
                        <a:pt x="1" y="2"/>
                      </a:lnTo>
                      <a:lnTo>
                        <a:pt x="1" y="3"/>
                      </a:lnTo>
                      <a:lnTo>
                        <a:pt x="1" y="3"/>
                      </a:lnTo>
                      <a:lnTo>
                        <a:pt x="0" y="3"/>
                      </a:lnTo>
                      <a:lnTo>
                        <a:pt x="0" y="3"/>
                      </a:lnTo>
                      <a:lnTo>
                        <a:pt x="0" y="3"/>
                      </a:lnTo>
                      <a:lnTo>
                        <a:pt x="0" y="3"/>
                      </a:lnTo>
                      <a:lnTo>
                        <a:pt x="0" y="3"/>
                      </a:lnTo>
                      <a:lnTo>
                        <a:pt x="0" y="3"/>
                      </a:lnTo>
                      <a:lnTo>
                        <a:pt x="0" y="3"/>
                      </a:lnTo>
                      <a:lnTo>
                        <a:pt x="0" y="4"/>
                      </a:lnTo>
                      <a:lnTo>
                        <a:pt x="0" y="4"/>
                      </a:lnTo>
                      <a:lnTo>
                        <a:pt x="0" y="4"/>
                      </a:lnTo>
                      <a:lnTo>
                        <a:pt x="0" y="4"/>
                      </a:lnTo>
                      <a:lnTo>
                        <a:pt x="0" y="4"/>
                      </a:lnTo>
                      <a:lnTo>
                        <a:pt x="0" y="4"/>
                      </a:lnTo>
                      <a:lnTo>
                        <a:pt x="0" y="4"/>
                      </a:lnTo>
                      <a:lnTo>
                        <a:pt x="0" y="4"/>
                      </a:lnTo>
                      <a:lnTo>
                        <a:pt x="0" y="5"/>
                      </a:lnTo>
                      <a:lnTo>
                        <a:pt x="0" y="5"/>
                      </a:lnTo>
                      <a:lnTo>
                        <a:pt x="0" y="5"/>
                      </a:lnTo>
                      <a:lnTo>
                        <a:pt x="0" y="5"/>
                      </a:lnTo>
                      <a:lnTo>
                        <a:pt x="0" y="5"/>
                      </a:lnTo>
                      <a:lnTo>
                        <a:pt x="0" y="5"/>
                      </a:lnTo>
                      <a:lnTo>
                        <a:pt x="0" y="5"/>
                      </a:lnTo>
                      <a:lnTo>
                        <a:pt x="0" y="5"/>
                      </a:lnTo>
                      <a:lnTo>
                        <a:pt x="0" y="6"/>
                      </a:lnTo>
                      <a:lnTo>
                        <a:pt x="0" y="6"/>
                      </a:lnTo>
                      <a:lnTo>
                        <a:pt x="0" y="6"/>
                      </a:lnTo>
                      <a:lnTo>
                        <a:pt x="0" y="6"/>
                      </a:lnTo>
                      <a:lnTo>
                        <a:pt x="0" y="6"/>
                      </a:lnTo>
                      <a:lnTo>
                        <a:pt x="0" y="6"/>
                      </a:lnTo>
                      <a:lnTo>
                        <a:pt x="0" y="6"/>
                      </a:lnTo>
                      <a:lnTo>
                        <a:pt x="0" y="6"/>
                      </a:lnTo>
                      <a:lnTo>
                        <a:pt x="0" y="7"/>
                      </a:lnTo>
                      <a:lnTo>
                        <a:pt x="0" y="7"/>
                      </a:lnTo>
                      <a:lnTo>
                        <a:pt x="0" y="7"/>
                      </a:lnTo>
                      <a:lnTo>
                        <a:pt x="0" y="7"/>
                      </a:lnTo>
                      <a:lnTo>
                        <a:pt x="0" y="7"/>
                      </a:lnTo>
                      <a:lnTo>
                        <a:pt x="0" y="7"/>
                      </a:lnTo>
                      <a:lnTo>
                        <a:pt x="0" y="7"/>
                      </a:lnTo>
                      <a:lnTo>
                        <a:pt x="0" y="7"/>
                      </a:lnTo>
                      <a:lnTo>
                        <a:pt x="0" y="8"/>
                      </a:lnTo>
                      <a:lnTo>
                        <a:pt x="0" y="8"/>
                      </a:lnTo>
                      <a:lnTo>
                        <a:pt x="0" y="8"/>
                      </a:lnTo>
                      <a:lnTo>
                        <a:pt x="0" y="8"/>
                      </a:lnTo>
                      <a:lnTo>
                        <a:pt x="0" y="8"/>
                      </a:lnTo>
                      <a:lnTo>
                        <a:pt x="0" y="8"/>
                      </a:lnTo>
                      <a:lnTo>
                        <a:pt x="0" y="8"/>
                      </a:lnTo>
                      <a:lnTo>
                        <a:pt x="0" y="8"/>
                      </a:lnTo>
                      <a:lnTo>
                        <a:pt x="0" y="9"/>
                      </a:lnTo>
                      <a:lnTo>
                        <a:pt x="0" y="9"/>
                      </a:lnTo>
                      <a:lnTo>
                        <a:pt x="0" y="9"/>
                      </a:lnTo>
                      <a:lnTo>
                        <a:pt x="0" y="9"/>
                      </a:lnTo>
                      <a:lnTo>
                        <a:pt x="0" y="9"/>
                      </a:lnTo>
                      <a:lnTo>
                        <a:pt x="0" y="9"/>
                      </a:lnTo>
                      <a:lnTo>
                        <a:pt x="0" y="9"/>
                      </a:lnTo>
                      <a:lnTo>
                        <a:pt x="0" y="9"/>
                      </a:lnTo>
                      <a:lnTo>
                        <a:pt x="0" y="10"/>
                      </a:lnTo>
                      <a:lnTo>
                        <a:pt x="0" y="10"/>
                      </a:lnTo>
                      <a:lnTo>
                        <a:pt x="0" y="10"/>
                      </a:lnTo>
                      <a:lnTo>
                        <a:pt x="0" y="10"/>
                      </a:lnTo>
                      <a:lnTo>
                        <a:pt x="0" y="10"/>
                      </a:lnTo>
                      <a:lnTo>
                        <a:pt x="0" y="10"/>
                      </a:lnTo>
                      <a:lnTo>
                        <a:pt x="0" y="10"/>
                      </a:lnTo>
                      <a:lnTo>
                        <a:pt x="0" y="10"/>
                      </a:lnTo>
                      <a:lnTo>
                        <a:pt x="0" y="11"/>
                      </a:lnTo>
                      <a:lnTo>
                        <a:pt x="0" y="11"/>
                      </a:lnTo>
                      <a:lnTo>
                        <a:pt x="0" y="11"/>
                      </a:lnTo>
                      <a:lnTo>
                        <a:pt x="0" y="11"/>
                      </a:lnTo>
                      <a:lnTo>
                        <a:pt x="1" y="11"/>
                      </a:lnTo>
                      <a:lnTo>
                        <a:pt x="1" y="11"/>
                      </a:lnTo>
                      <a:lnTo>
                        <a:pt x="1" y="11"/>
                      </a:lnTo>
                      <a:lnTo>
                        <a:pt x="1" y="11"/>
                      </a:lnTo>
                    </a:path>
                  </a:pathLst>
                </a:custGeom>
                <a:solidFill>
                  <a:srgbClr val="FFFFFF">
                    <a:alpha val="40001"/>
                  </a:srgbClr>
                </a:solidFill>
                <a:ln w="9525">
                  <a:noFill/>
                  <a:round/>
                  <a:headEnd type="none" w="sm" len="sm"/>
                  <a:tailEnd type="none" w="sm" len="sm"/>
                </a:ln>
              </p:spPr>
              <p:txBody>
                <a:bodyPr/>
                <a:lstStyle/>
                <a:p>
                  <a:endParaRPr lang="nl-BE"/>
                </a:p>
              </p:txBody>
            </p:sp>
            <p:sp>
              <p:nvSpPr>
                <p:cNvPr id="7898" name="Freeform 730"/>
                <p:cNvSpPr>
                  <a:spLocks noChangeArrowheads="1"/>
                </p:cNvSpPr>
                <p:nvPr/>
              </p:nvSpPr>
              <p:spPr bwMode="auto">
                <a:xfrm>
                  <a:off x="233" y="473"/>
                  <a:ext cx="59" cy="50"/>
                </a:xfrm>
                <a:custGeom>
                  <a:avLst/>
                  <a:gdLst/>
                  <a:ahLst/>
                  <a:cxnLst>
                    <a:cxn ang="0">
                      <a:pos x="16" y="49"/>
                    </a:cxn>
                    <a:cxn ang="0">
                      <a:pos x="58" y="15"/>
                    </a:cxn>
                    <a:cxn ang="0">
                      <a:pos x="59" y="10"/>
                    </a:cxn>
                    <a:cxn ang="0">
                      <a:pos x="57" y="4"/>
                    </a:cxn>
                    <a:cxn ang="0">
                      <a:pos x="54" y="1"/>
                    </a:cxn>
                    <a:cxn ang="0">
                      <a:pos x="49" y="0"/>
                    </a:cxn>
                    <a:cxn ang="0">
                      <a:pos x="0" y="37"/>
                    </a:cxn>
                    <a:cxn ang="0">
                      <a:pos x="16" y="49"/>
                    </a:cxn>
                  </a:cxnLst>
                  <a:rect l="0" t="0" r="r" b="b"/>
                  <a:pathLst>
                    <a:path w="59" h="49">
                      <a:moveTo>
                        <a:pt x="16" y="49"/>
                      </a:moveTo>
                      <a:lnTo>
                        <a:pt x="58" y="15"/>
                      </a:lnTo>
                      <a:cubicBezTo>
                        <a:pt x="58" y="15"/>
                        <a:pt x="59" y="12"/>
                        <a:pt x="59" y="10"/>
                      </a:cubicBezTo>
                      <a:cubicBezTo>
                        <a:pt x="59" y="10"/>
                        <a:pt x="58" y="7"/>
                        <a:pt x="57" y="4"/>
                      </a:cubicBezTo>
                      <a:cubicBezTo>
                        <a:pt x="57" y="4"/>
                        <a:pt x="56" y="2"/>
                        <a:pt x="54" y="1"/>
                      </a:cubicBezTo>
                      <a:cubicBezTo>
                        <a:pt x="54" y="1"/>
                        <a:pt x="52" y="0"/>
                        <a:pt x="49" y="0"/>
                      </a:cubicBezTo>
                      <a:lnTo>
                        <a:pt x="0" y="37"/>
                      </a:lnTo>
                      <a:lnTo>
                        <a:pt x="16" y="49"/>
                      </a:lnTo>
                    </a:path>
                  </a:pathLst>
                </a:custGeom>
                <a:solidFill>
                  <a:srgbClr val="FFFFFF">
                    <a:alpha val="40001"/>
                  </a:srgbClr>
                </a:solidFill>
                <a:ln w="9525">
                  <a:noFill/>
                  <a:round/>
                  <a:headEnd type="none" w="sm" len="sm"/>
                  <a:tailEnd type="none" w="sm" len="sm"/>
                </a:ln>
              </p:spPr>
              <p:txBody>
                <a:bodyPr/>
                <a:lstStyle/>
                <a:p>
                  <a:endParaRPr lang="nl-BE"/>
                </a:p>
              </p:txBody>
            </p:sp>
            <p:sp>
              <p:nvSpPr>
                <p:cNvPr id="7899" name="Freeform 731"/>
                <p:cNvSpPr>
                  <a:spLocks noChangeArrowheads="1"/>
                </p:cNvSpPr>
                <p:nvPr/>
              </p:nvSpPr>
              <p:spPr bwMode="auto">
                <a:xfrm>
                  <a:off x="301" y="275"/>
                  <a:ext cx="70" cy="185"/>
                </a:xfrm>
                <a:custGeom>
                  <a:avLst/>
                  <a:gdLst/>
                  <a:ahLst/>
                  <a:cxnLst>
                    <a:cxn ang="0">
                      <a:pos x="0" y="178"/>
                    </a:cxn>
                    <a:cxn ang="0">
                      <a:pos x="5" y="183"/>
                    </a:cxn>
                    <a:cxn ang="0">
                      <a:pos x="12" y="184"/>
                    </a:cxn>
                    <a:cxn ang="0">
                      <a:pos x="19" y="181"/>
                    </a:cxn>
                    <a:cxn ang="0">
                      <a:pos x="24" y="176"/>
                    </a:cxn>
                    <a:cxn ang="0">
                      <a:pos x="50" y="137"/>
                    </a:cxn>
                    <a:cxn ang="0">
                      <a:pos x="66" y="82"/>
                    </a:cxn>
                    <a:cxn ang="0">
                      <a:pos x="69" y="34"/>
                    </a:cxn>
                    <a:cxn ang="0">
                      <a:pos x="64" y="0"/>
                    </a:cxn>
                    <a:cxn ang="0">
                      <a:pos x="44" y="38"/>
                    </a:cxn>
                    <a:cxn ang="0">
                      <a:pos x="37" y="93"/>
                    </a:cxn>
                    <a:cxn ang="0">
                      <a:pos x="0" y="178"/>
                    </a:cxn>
                  </a:cxnLst>
                  <a:rect l="0" t="0" r="r" b="b"/>
                  <a:pathLst>
                    <a:path w="69" h="184">
                      <a:moveTo>
                        <a:pt x="0" y="178"/>
                      </a:moveTo>
                      <a:cubicBezTo>
                        <a:pt x="0" y="178"/>
                        <a:pt x="2" y="181"/>
                        <a:pt x="5" y="183"/>
                      </a:cubicBezTo>
                      <a:cubicBezTo>
                        <a:pt x="5" y="183"/>
                        <a:pt x="9" y="184"/>
                        <a:pt x="12" y="184"/>
                      </a:cubicBezTo>
                      <a:cubicBezTo>
                        <a:pt x="12" y="184"/>
                        <a:pt x="16" y="184"/>
                        <a:pt x="19" y="181"/>
                      </a:cubicBezTo>
                      <a:cubicBezTo>
                        <a:pt x="19" y="181"/>
                        <a:pt x="22" y="179"/>
                        <a:pt x="24" y="176"/>
                      </a:cubicBezTo>
                      <a:lnTo>
                        <a:pt x="50" y="137"/>
                      </a:lnTo>
                      <a:cubicBezTo>
                        <a:pt x="50" y="137"/>
                        <a:pt x="61" y="111"/>
                        <a:pt x="66" y="82"/>
                      </a:cubicBezTo>
                      <a:lnTo>
                        <a:pt x="69" y="34"/>
                      </a:lnTo>
                      <a:cubicBezTo>
                        <a:pt x="69" y="34"/>
                        <a:pt x="71" y="15"/>
                        <a:pt x="64" y="0"/>
                      </a:cubicBezTo>
                      <a:cubicBezTo>
                        <a:pt x="64" y="0"/>
                        <a:pt x="48" y="14"/>
                        <a:pt x="44" y="38"/>
                      </a:cubicBezTo>
                      <a:lnTo>
                        <a:pt x="37" y="93"/>
                      </a:lnTo>
                      <a:lnTo>
                        <a:pt x="0" y="178"/>
                      </a:lnTo>
                    </a:path>
                  </a:pathLst>
                </a:custGeom>
                <a:solidFill>
                  <a:srgbClr val="FFFFFF">
                    <a:alpha val="60001"/>
                  </a:srgbClr>
                </a:solidFill>
                <a:ln w="9525">
                  <a:noFill/>
                  <a:round/>
                  <a:headEnd type="none" w="sm" len="sm"/>
                  <a:tailEnd type="none" w="sm" len="sm"/>
                </a:ln>
              </p:spPr>
              <p:txBody>
                <a:bodyPr/>
                <a:lstStyle/>
                <a:p>
                  <a:endParaRPr lang="nl-BE"/>
                </a:p>
              </p:txBody>
            </p:sp>
            <p:sp>
              <p:nvSpPr>
                <p:cNvPr id="7900" name="Freeform 732"/>
                <p:cNvSpPr>
                  <a:spLocks noChangeArrowheads="1"/>
                </p:cNvSpPr>
                <p:nvPr/>
              </p:nvSpPr>
              <p:spPr bwMode="auto">
                <a:xfrm>
                  <a:off x="390" y="253"/>
                  <a:ext cx="44" cy="134"/>
                </a:xfrm>
                <a:custGeom>
                  <a:avLst/>
                  <a:gdLst/>
                  <a:ahLst/>
                  <a:cxnLst>
                    <a:cxn ang="0">
                      <a:pos x="23" y="0"/>
                    </a:cxn>
                    <a:cxn ang="0">
                      <a:pos x="38" y="14"/>
                    </a:cxn>
                    <a:cxn ang="0">
                      <a:pos x="45" y="35"/>
                    </a:cxn>
                    <a:cxn ang="0">
                      <a:pos x="33" y="92"/>
                    </a:cxn>
                    <a:cxn ang="0">
                      <a:pos x="10" y="133"/>
                    </a:cxn>
                    <a:cxn ang="0">
                      <a:pos x="3" y="61"/>
                    </a:cxn>
                    <a:cxn ang="0">
                      <a:pos x="23" y="0"/>
                    </a:cxn>
                  </a:cxnLst>
                  <a:rect l="0" t="0" r="r" b="b"/>
                  <a:pathLst>
                    <a:path w="43" h="133">
                      <a:moveTo>
                        <a:pt x="23" y="0"/>
                      </a:moveTo>
                      <a:cubicBezTo>
                        <a:pt x="23" y="0"/>
                        <a:pt x="32" y="4"/>
                        <a:pt x="38" y="14"/>
                      </a:cubicBezTo>
                      <a:cubicBezTo>
                        <a:pt x="38" y="14"/>
                        <a:pt x="44" y="23"/>
                        <a:pt x="45" y="35"/>
                      </a:cubicBezTo>
                      <a:cubicBezTo>
                        <a:pt x="45" y="35"/>
                        <a:pt x="47" y="66"/>
                        <a:pt x="33" y="92"/>
                      </a:cubicBezTo>
                      <a:lnTo>
                        <a:pt x="10" y="133"/>
                      </a:lnTo>
                      <a:cubicBezTo>
                        <a:pt x="10" y="133"/>
                        <a:pt x="0" y="98"/>
                        <a:pt x="3" y="61"/>
                      </a:cubicBezTo>
                      <a:cubicBezTo>
                        <a:pt x="3" y="61"/>
                        <a:pt x="4" y="26"/>
                        <a:pt x="23" y="0"/>
                      </a:cubicBezTo>
                    </a:path>
                  </a:pathLst>
                </a:custGeom>
                <a:solidFill>
                  <a:srgbClr val="FFFFFF">
                    <a:alpha val="80000"/>
                  </a:srgbClr>
                </a:solidFill>
                <a:ln w="9525">
                  <a:noFill/>
                  <a:round/>
                  <a:headEnd type="none" w="sm" len="sm"/>
                  <a:tailEnd type="none" w="sm" len="sm"/>
                </a:ln>
              </p:spPr>
              <p:txBody>
                <a:bodyPr/>
                <a:lstStyle/>
                <a:p>
                  <a:endParaRPr lang="nl-BE"/>
                </a:p>
              </p:txBody>
            </p:sp>
            <p:sp>
              <p:nvSpPr>
                <p:cNvPr id="7901" name="Freeform 733"/>
                <p:cNvSpPr>
                  <a:spLocks noChangeArrowheads="1"/>
                </p:cNvSpPr>
                <p:nvPr/>
              </p:nvSpPr>
              <p:spPr bwMode="auto">
                <a:xfrm>
                  <a:off x="314" y="245"/>
                  <a:ext cx="43" cy="57"/>
                </a:xfrm>
                <a:custGeom>
                  <a:avLst/>
                  <a:gdLst/>
                  <a:ahLst/>
                  <a:cxnLst>
                    <a:cxn ang="0">
                      <a:pos x="0" y="15"/>
                    </a:cxn>
                    <a:cxn ang="0">
                      <a:pos x="20" y="56"/>
                    </a:cxn>
                    <a:cxn ang="0">
                      <a:pos x="43" y="20"/>
                    </a:cxn>
                    <a:cxn ang="0">
                      <a:pos x="23" y="0"/>
                    </a:cxn>
                    <a:cxn ang="0">
                      <a:pos x="0" y="15"/>
                    </a:cxn>
                  </a:cxnLst>
                  <a:rect l="0" t="0" r="r" b="b"/>
                  <a:pathLst>
                    <a:path w="43" h="56">
                      <a:moveTo>
                        <a:pt x="0" y="15"/>
                      </a:moveTo>
                      <a:lnTo>
                        <a:pt x="20" y="56"/>
                      </a:lnTo>
                      <a:lnTo>
                        <a:pt x="43" y="20"/>
                      </a:lnTo>
                      <a:lnTo>
                        <a:pt x="23" y="0"/>
                      </a:lnTo>
                      <a:cubicBezTo>
                        <a:pt x="23" y="0"/>
                        <a:pt x="9" y="3"/>
                        <a:pt x="0" y="15"/>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902" name="Freeform 734"/>
                <p:cNvSpPr>
                  <a:spLocks noChangeArrowheads="1"/>
                </p:cNvSpPr>
                <p:nvPr/>
              </p:nvSpPr>
              <p:spPr bwMode="auto">
                <a:xfrm>
                  <a:off x="282" y="258"/>
                  <a:ext cx="40" cy="121"/>
                </a:xfrm>
                <a:custGeom>
                  <a:avLst/>
                  <a:gdLst/>
                  <a:ahLst/>
                  <a:cxnLst>
                    <a:cxn ang="0">
                      <a:pos x="30" y="0"/>
                    </a:cxn>
                    <a:cxn ang="0">
                      <a:pos x="22" y="31"/>
                    </a:cxn>
                    <a:cxn ang="0">
                      <a:pos x="25" y="56"/>
                    </a:cxn>
                    <a:cxn ang="0">
                      <a:pos x="0" y="109"/>
                    </a:cxn>
                    <a:cxn ang="0">
                      <a:pos x="5" y="117"/>
                    </a:cxn>
                    <a:cxn ang="0">
                      <a:pos x="12" y="120"/>
                    </a:cxn>
                    <a:cxn ang="0">
                      <a:pos x="19" y="119"/>
                    </a:cxn>
                    <a:cxn ang="0">
                      <a:pos x="25" y="114"/>
                    </a:cxn>
                    <a:cxn ang="0">
                      <a:pos x="36" y="100"/>
                    </a:cxn>
                    <a:cxn ang="0">
                      <a:pos x="40" y="82"/>
                    </a:cxn>
                    <a:cxn ang="0">
                      <a:pos x="37" y="63"/>
                    </a:cxn>
                    <a:cxn ang="0">
                      <a:pos x="29" y="28"/>
                    </a:cxn>
                    <a:cxn ang="0">
                      <a:pos x="30" y="0"/>
                    </a:cxn>
                  </a:cxnLst>
                  <a:rect l="0" t="0" r="r" b="b"/>
                  <a:pathLst>
                    <a:path w="40" h="120">
                      <a:moveTo>
                        <a:pt x="30" y="0"/>
                      </a:moveTo>
                      <a:cubicBezTo>
                        <a:pt x="30" y="0"/>
                        <a:pt x="22" y="13"/>
                        <a:pt x="22" y="31"/>
                      </a:cubicBezTo>
                      <a:lnTo>
                        <a:pt x="25" y="56"/>
                      </a:lnTo>
                      <a:lnTo>
                        <a:pt x="0" y="109"/>
                      </a:lnTo>
                      <a:cubicBezTo>
                        <a:pt x="0" y="109"/>
                        <a:pt x="1" y="114"/>
                        <a:pt x="5" y="117"/>
                      </a:cubicBezTo>
                      <a:cubicBezTo>
                        <a:pt x="5" y="117"/>
                        <a:pt x="8" y="119"/>
                        <a:pt x="12" y="120"/>
                      </a:cubicBezTo>
                      <a:cubicBezTo>
                        <a:pt x="12" y="120"/>
                        <a:pt x="15" y="121"/>
                        <a:pt x="19" y="119"/>
                      </a:cubicBezTo>
                      <a:cubicBezTo>
                        <a:pt x="19" y="119"/>
                        <a:pt x="23" y="118"/>
                        <a:pt x="25" y="114"/>
                      </a:cubicBezTo>
                      <a:cubicBezTo>
                        <a:pt x="25" y="114"/>
                        <a:pt x="32" y="109"/>
                        <a:pt x="36" y="100"/>
                      </a:cubicBezTo>
                      <a:cubicBezTo>
                        <a:pt x="36" y="100"/>
                        <a:pt x="40" y="92"/>
                        <a:pt x="40" y="82"/>
                      </a:cubicBezTo>
                      <a:cubicBezTo>
                        <a:pt x="40" y="82"/>
                        <a:pt x="40" y="72"/>
                        <a:pt x="37" y="63"/>
                      </a:cubicBezTo>
                      <a:lnTo>
                        <a:pt x="29" y="28"/>
                      </a:lnTo>
                      <a:lnTo>
                        <a:pt x="30" y="0"/>
                      </a:lnTo>
                    </a:path>
                  </a:pathLst>
                </a:custGeom>
                <a:gradFill rotWithShape="0">
                  <a:gsLst>
                    <a:gs pos="0">
                      <a:srgbClr val="EFEFEF"/>
                    </a:gs>
                    <a:gs pos="100000">
                      <a:srgbClr val="FFFFFF">
                        <a:alpha val="60001"/>
                      </a:srgbClr>
                    </a:gs>
                  </a:gsLst>
                  <a:lin ang="5400000" scaled="1"/>
                </a:gradFill>
                <a:ln w="9525">
                  <a:noFill/>
                  <a:round/>
                  <a:headEnd type="none" w="sm" len="sm"/>
                  <a:tailEnd type="none" w="sm" len="sm"/>
                </a:ln>
              </p:spPr>
              <p:txBody>
                <a:bodyPr/>
                <a:lstStyle/>
                <a:p>
                  <a:endParaRPr lang="nl-BE"/>
                </a:p>
              </p:txBody>
            </p:sp>
            <p:sp>
              <p:nvSpPr>
                <p:cNvPr id="7903" name="Freeform 735"/>
                <p:cNvSpPr>
                  <a:spLocks noChangeArrowheads="1"/>
                </p:cNvSpPr>
                <p:nvPr/>
              </p:nvSpPr>
              <p:spPr bwMode="auto">
                <a:xfrm>
                  <a:off x="308" y="171"/>
                  <a:ext cx="51" cy="88"/>
                </a:xfrm>
                <a:custGeom>
                  <a:avLst/>
                  <a:gdLst/>
                  <a:ahLst/>
                  <a:cxnLst>
                    <a:cxn ang="0">
                      <a:pos x="0" y="51"/>
                    </a:cxn>
                    <a:cxn ang="0">
                      <a:pos x="4" y="88"/>
                    </a:cxn>
                    <a:cxn ang="0">
                      <a:pos x="50" y="50"/>
                    </a:cxn>
                    <a:cxn ang="0">
                      <a:pos x="34" y="0"/>
                    </a:cxn>
                    <a:cxn ang="0">
                      <a:pos x="0" y="51"/>
                    </a:cxn>
                  </a:cxnLst>
                  <a:rect l="0" t="0" r="r" b="b"/>
                  <a:pathLst>
                    <a:path w="50" h="88">
                      <a:moveTo>
                        <a:pt x="0" y="51"/>
                      </a:moveTo>
                      <a:cubicBezTo>
                        <a:pt x="0" y="51"/>
                        <a:pt x="6" y="69"/>
                        <a:pt x="4" y="88"/>
                      </a:cubicBezTo>
                      <a:lnTo>
                        <a:pt x="50" y="50"/>
                      </a:lnTo>
                      <a:lnTo>
                        <a:pt x="34" y="0"/>
                      </a:lnTo>
                      <a:lnTo>
                        <a:pt x="0" y="51"/>
                      </a:lnTo>
                    </a:path>
                  </a:pathLst>
                </a:custGeom>
                <a:gradFill rotWithShape="0">
                  <a:gsLst>
                    <a:gs pos="0">
                      <a:srgbClr val="976644"/>
                    </a:gs>
                    <a:gs pos="100000">
                      <a:srgbClr val="CC9D6D"/>
                    </a:gs>
                  </a:gsLst>
                  <a:lin ang="5400000" scaled="1"/>
                </a:gradFill>
                <a:ln w="9525">
                  <a:noFill/>
                  <a:round/>
                  <a:headEnd type="none" w="sm" len="sm"/>
                  <a:tailEnd type="none" w="sm" len="sm"/>
                </a:ln>
              </p:spPr>
              <p:txBody>
                <a:bodyPr/>
                <a:lstStyle/>
                <a:p>
                  <a:endParaRPr lang="nl-BE"/>
                </a:p>
              </p:txBody>
            </p:sp>
            <p:sp>
              <p:nvSpPr>
                <p:cNvPr id="7904" name="Freeform 736"/>
                <p:cNvSpPr>
                  <a:spLocks noChangeArrowheads="1"/>
                </p:cNvSpPr>
                <p:nvPr/>
              </p:nvSpPr>
              <p:spPr bwMode="auto">
                <a:xfrm>
                  <a:off x="237" y="73"/>
                  <a:ext cx="74" cy="309"/>
                </a:xfrm>
                <a:custGeom>
                  <a:avLst/>
                  <a:gdLst/>
                  <a:ahLst/>
                  <a:cxnLst>
                    <a:cxn ang="0">
                      <a:pos x="4" y="187"/>
                    </a:cxn>
                    <a:cxn ang="0">
                      <a:pos x="5" y="229"/>
                    </a:cxn>
                    <a:cxn ang="0">
                      <a:pos x="8" y="270"/>
                    </a:cxn>
                    <a:cxn ang="0">
                      <a:pos x="9" y="262"/>
                    </a:cxn>
                    <a:cxn ang="0">
                      <a:pos x="9" y="227"/>
                    </a:cxn>
                    <a:cxn ang="0">
                      <a:pos x="10" y="193"/>
                    </a:cxn>
                    <a:cxn ang="0">
                      <a:pos x="24" y="115"/>
                    </a:cxn>
                    <a:cxn ang="0">
                      <a:pos x="37" y="223"/>
                    </a:cxn>
                    <a:cxn ang="0">
                      <a:pos x="37" y="230"/>
                    </a:cxn>
                    <a:cxn ang="0">
                      <a:pos x="36" y="236"/>
                    </a:cxn>
                    <a:cxn ang="0">
                      <a:pos x="35" y="242"/>
                    </a:cxn>
                    <a:cxn ang="0">
                      <a:pos x="34" y="248"/>
                    </a:cxn>
                    <a:cxn ang="0">
                      <a:pos x="32" y="254"/>
                    </a:cxn>
                    <a:cxn ang="0">
                      <a:pos x="30" y="260"/>
                    </a:cxn>
                    <a:cxn ang="0">
                      <a:pos x="28" y="266"/>
                    </a:cxn>
                    <a:cxn ang="0">
                      <a:pos x="16" y="303"/>
                    </a:cxn>
                    <a:cxn ang="0">
                      <a:pos x="24" y="288"/>
                    </a:cxn>
                    <a:cxn ang="0">
                      <a:pos x="31" y="272"/>
                    </a:cxn>
                    <a:cxn ang="0">
                      <a:pos x="37" y="258"/>
                    </a:cxn>
                    <a:cxn ang="0">
                      <a:pos x="39" y="250"/>
                    </a:cxn>
                    <a:cxn ang="0">
                      <a:pos x="42" y="242"/>
                    </a:cxn>
                    <a:cxn ang="0">
                      <a:pos x="43" y="233"/>
                    </a:cxn>
                    <a:cxn ang="0">
                      <a:pos x="45" y="225"/>
                    </a:cxn>
                    <a:cxn ang="0">
                      <a:pos x="38" y="175"/>
                    </a:cxn>
                    <a:cxn ang="0">
                      <a:pos x="38" y="170"/>
                    </a:cxn>
                    <a:cxn ang="0">
                      <a:pos x="37" y="166"/>
                    </a:cxn>
                    <a:cxn ang="0">
                      <a:pos x="37" y="161"/>
                    </a:cxn>
                    <a:cxn ang="0">
                      <a:pos x="36" y="157"/>
                    </a:cxn>
                    <a:cxn ang="0">
                      <a:pos x="36" y="152"/>
                    </a:cxn>
                    <a:cxn ang="0">
                      <a:pos x="37" y="148"/>
                    </a:cxn>
                    <a:cxn ang="0">
                      <a:pos x="50" y="193"/>
                    </a:cxn>
                    <a:cxn ang="0">
                      <a:pos x="51" y="205"/>
                    </a:cxn>
                    <a:cxn ang="0">
                      <a:pos x="51" y="216"/>
                    </a:cxn>
                    <a:cxn ang="0">
                      <a:pos x="51" y="222"/>
                    </a:cxn>
                    <a:cxn ang="0">
                      <a:pos x="53" y="217"/>
                    </a:cxn>
                    <a:cxn ang="0">
                      <a:pos x="55" y="211"/>
                    </a:cxn>
                    <a:cxn ang="0">
                      <a:pos x="57" y="206"/>
                    </a:cxn>
                    <a:cxn ang="0">
                      <a:pos x="58" y="200"/>
                    </a:cxn>
                    <a:cxn ang="0">
                      <a:pos x="59" y="194"/>
                    </a:cxn>
                    <a:cxn ang="0">
                      <a:pos x="60" y="189"/>
                    </a:cxn>
                    <a:cxn ang="0">
                      <a:pos x="60" y="184"/>
                    </a:cxn>
                    <a:cxn ang="0">
                      <a:pos x="61" y="183"/>
                    </a:cxn>
                    <a:cxn ang="0">
                      <a:pos x="61" y="182"/>
                    </a:cxn>
                    <a:cxn ang="0">
                      <a:pos x="62" y="181"/>
                    </a:cxn>
                    <a:cxn ang="0">
                      <a:pos x="63" y="179"/>
                    </a:cxn>
                    <a:cxn ang="0">
                      <a:pos x="63" y="178"/>
                    </a:cxn>
                    <a:cxn ang="0">
                      <a:pos x="64" y="177"/>
                    </a:cxn>
                    <a:cxn ang="0">
                      <a:pos x="65" y="176"/>
                    </a:cxn>
                    <a:cxn ang="0">
                      <a:pos x="66" y="175"/>
                    </a:cxn>
                    <a:cxn ang="0">
                      <a:pos x="66" y="175"/>
                    </a:cxn>
                    <a:cxn ang="0">
                      <a:pos x="67" y="174"/>
                    </a:cxn>
                    <a:cxn ang="0">
                      <a:pos x="68" y="173"/>
                    </a:cxn>
                    <a:cxn ang="0">
                      <a:pos x="69" y="172"/>
                    </a:cxn>
                    <a:cxn ang="0">
                      <a:pos x="70" y="172"/>
                    </a:cxn>
                    <a:cxn ang="0">
                      <a:pos x="71" y="171"/>
                    </a:cxn>
                    <a:cxn ang="0">
                      <a:pos x="72" y="170"/>
                    </a:cxn>
                    <a:cxn ang="0">
                      <a:pos x="73" y="170"/>
                    </a:cxn>
                    <a:cxn ang="0">
                      <a:pos x="10" y="0"/>
                    </a:cxn>
                    <a:cxn ang="0">
                      <a:pos x="0" y="52"/>
                    </a:cxn>
                    <a:cxn ang="0">
                      <a:pos x="1" y="98"/>
                    </a:cxn>
                    <a:cxn ang="0">
                      <a:pos x="3" y="144"/>
                    </a:cxn>
                  </a:cxnLst>
                  <a:rect l="0" t="0" r="r" b="b"/>
                  <a:pathLst>
                    <a:path w="74" h="309">
                      <a:moveTo>
                        <a:pt x="4" y="159"/>
                      </a:moveTo>
                      <a:lnTo>
                        <a:pt x="4" y="173"/>
                      </a:lnTo>
                      <a:lnTo>
                        <a:pt x="4" y="187"/>
                      </a:lnTo>
                      <a:lnTo>
                        <a:pt x="4" y="201"/>
                      </a:lnTo>
                      <a:lnTo>
                        <a:pt x="4" y="215"/>
                      </a:lnTo>
                      <a:lnTo>
                        <a:pt x="5" y="229"/>
                      </a:lnTo>
                      <a:lnTo>
                        <a:pt x="6" y="243"/>
                      </a:lnTo>
                      <a:lnTo>
                        <a:pt x="7" y="257"/>
                      </a:lnTo>
                      <a:lnTo>
                        <a:pt x="8" y="270"/>
                      </a:lnTo>
                      <a:lnTo>
                        <a:pt x="10" y="284"/>
                      </a:lnTo>
                      <a:lnTo>
                        <a:pt x="9" y="273"/>
                      </a:lnTo>
                      <a:lnTo>
                        <a:pt x="9" y="262"/>
                      </a:lnTo>
                      <a:lnTo>
                        <a:pt x="9" y="250"/>
                      </a:lnTo>
                      <a:lnTo>
                        <a:pt x="9" y="239"/>
                      </a:lnTo>
                      <a:lnTo>
                        <a:pt x="9" y="227"/>
                      </a:lnTo>
                      <a:lnTo>
                        <a:pt x="10" y="216"/>
                      </a:lnTo>
                      <a:lnTo>
                        <a:pt x="10" y="205"/>
                      </a:lnTo>
                      <a:lnTo>
                        <a:pt x="10" y="193"/>
                      </a:lnTo>
                      <a:lnTo>
                        <a:pt x="11" y="182"/>
                      </a:lnTo>
                      <a:lnTo>
                        <a:pt x="21" y="268"/>
                      </a:lnTo>
                      <a:lnTo>
                        <a:pt x="24" y="115"/>
                      </a:lnTo>
                      <a:lnTo>
                        <a:pt x="31" y="170"/>
                      </a:lnTo>
                      <a:lnTo>
                        <a:pt x="37" y="221"/>
                      </a:lnTo>
                      <a:lnTo>
                        <a:pt x="37" y="223"/>
                      </a:lnTo>
                      <a:lnTo>
                        <a:pt x="37" y="225"/>
                      </a:lnTo>
                      <a:lnTo>
                        <a:pt x="37" y="227"/>
                      </a:lnTo>
                      <a:lnTo>
                        <a:pt x="37" y="230"/>
                      </a:lnTo>
                      <a:lnTo>
                        <a:pt x="37" y="232"/>
                      </a:lnTo>
                      <a:lnTo>
                        <a:pt x="36" y="234"/>
                      </a:lnTo>
                      <a:lnTo>
                        <a:pt x="36" y="236"/>
                      </a:lnTo>
                      <a:lnTo>
                        <a:pt x="36" y="238"/>
                      </a:lnTo>
                      <a:lnTo>
                        <a:pt x="35" y="240"/>
                      </a:lnTo>
                      <a:lnTo>
                        <a:pt x="35" y="242"/>
                      </a:lnTo>
                      <a:lnTo>
                        <a:pt x="35" y="244"/>
                      </a:lnTo>
                      <a:lnTo>
                        <a:pt x="34" y="246"/>
                      </a:lnTo>
                      <a:lnTo>
                        <a:pt x="34" y="248"/>
                      </a:lnTo>
                      <a:lnTo>
                        <a:pt x="33" y="250"/>
                      </a:lnTo>
                      <a:lnTo>
                        <a:pt x="33" y="252"/>
                      </a:lnTo>
                      <a:lnTo>
                        <a:pt x="32" y="254"/>
                      </a:lnTo>
                      <a:lnTo>
                        <a:pt x="32" y="256"/>
                      </a:lnTo>
                      <a:lnTo>
                        <a:pt x="31" y="258"/>
                      </a:lnTo>
                      <a:lnTo>
                        <a:pt x="30" y="260"/>
                      </a:lnTo>
                      <a:lnTo>
                        <a:pt x="30" y="262"/>
                      </a:lnTo>
                      <a:lnTo>
                        <a:pt x="29" y="264"/>
                      </a:lnTo>
                      <a:lnTo>
                        <a:pt x="28" y="266"/>
                      </a:lnTo>
                      <a:lnTo>
                        <a:pt x="27" y="268"/>
                      </a:lnTo>
                      <a:lnTo>
                        <a:pt x="13" y="309"/>
                      </a:lnTo>
                      <a:lnTo>
                        <a:pt x="16" y="303"/>
                      </a:lnTo>
                      <a:lnTo>
                        <a:pt x="19" y="298"/>
                      </a:lnTo>
                      <a:lnTo>
                        <a:pt x="22" y="293"/>
                      </a:lnTo>
                      <a:lnTo>
                        <a:pt x="24" y="288"/>
                      </a:lnTo>
                      <a:lnTo>
                        <a:pt x="27" y="283"/>
                      </a:lnTo>
                      <a:lnTo>
                        <a:pt x="29" y="277"/>
                      </a:lnTo>
                      <a:lnTo>
                        <a:pt x="31" y="272"/>
                      </a:lnTo>
                      <a:lnTo>
                        <a:pt x="34" y="267"/>
                      </a:lnTo>
                      <a:lnTo>
                        <a:pt x="36" y="261"/>
                      </a:lnTo>
                      <a:lnTo>
                        <a:pt x="37" y="258"/>
                      </a:lnTo>
                      <a:lnTo>
                        <a:pt x="38" y="256"/>
                      </a:lnTo>
                      <a:lnTo>
                        <a:pt x="39" y="253"/>
                      </a:lnTo>
                      <a:lnTo>
                        <a:pt x="39" y="250"/>
                      </a:lnTo>
                      <a:lnTo>
                        <a:pt x="40" y="247"/>
                      </a:lnTo>
                      <a:lnTo>
                        <a:pt x="41" y="245"/>
                      </a:lnTo>
                      <a:lnTo>
                        <a:pt x="42" y="242"/>
                      </a:lnTo>
                      <a:lnTo>
                        <a:pt x="42" y="239"/>
                      </a:lnTo>
                      <a:lnTo>
                        <a:pt x="43" y="236"/>
                      </a:lnTo>
                      <a:lnTo>
                        <a:pt x="43" y="233"/>
                      </a:lnTo>
                      <a:lnTo>
                        <a:pt x="44" y="231"/>
                      </a:lnTo>
                      <a:lnTo>
                        <a:pt x="44" y="228"/>
                      </a:lnTo>
                      <a:lnTo>
                        <a:pt x="45" y="225"/>
                      </a:lnTo>
                      <a:lnTo>
                        <a:pt x="45" y="222"/>
                      </a:lnTo>
                      <a:lnTo>
                        <a:pt x="39" y="176"/>
                      </a:lnTo>
                      <a:lnTo>
                        <a:pt x="38" y="175"/>
                      </a:lnTo>
                      <a:lnTo>
                        <a:pt x="38" y="173"/>
                      </a:lnTo>
                      <a:lnTo>
                        <a:pt x="38" y="172"/>
                      </a:lnTo>
                      <a:lnTo>
                        <a:pt x="38" y="170"/>
                      </a:lnTo>
                      <a:lnTo>
                        <a:pt x="37" y="169"/>
                      </a:lnTo>
                      <a:lnTo>
                        <a:pt x="37" y="167"/>
                      </a:lnTo>
                      <a:lnTo>
                        <a:pt x="37" y="166"/>
                      </a:lnTo>
                      <a:lnTo>
                        <a:pt x="37" y="164"/>
                      </a:lnTo>
                      <a:lnTo>
                        <a:pt x="37" y="163"/>
                      </a:lnTo>
                      <a:lnTo>
                        <a:pt x="37" y="161"/>
                      </a:lnTo>
                      <a:lnTo>
                        <a:pt x="37" y="160"/>
                      </a:lnTo>
                      <a:lnTo>
                        <a:pt x="36" y="158"/>
                      </a:lnTo>
                      <a:lnTo>
                        <a:pt x="36" y="157"/>
                      </a:lnTo>
                      <a:lnTo>
                        <a:pt x="36" y="155"/>
                      </a:lnTo>
                      <a:lnTo>
                        <a:pt x="36" y="154"/>
                      </a:lnTo>
                      <a:lnTo>
                        <a:pt x="36" y="152"/>
                      </a:lnTo>
                      <a:lnTo>
                        <a:pt x="36" y="151"/>
                      </a:lnTo>
                      <a:lnTo>
                        <a:pt x="36" y="149"/>
                      </a:lnTo>
                      <a:lnTo>
                        <a:pt x="37" y="148"/>
                      </a:lnTo>
                      <a:lnTo>
                        <a:pt x="37" y="146"/>
                      </a:lnTo>
                      <a:lnTo>
                        <a:pt x="50" y="189"/>
                      </a:lnTo>
                      <a:lnTo>
                        <a:pt x="50" y="193"/>
                      </a:lnTo>
                      <a:lnTo>
                        <a:pt x="50" y="197"/>
                      </a:lnTo>
                      <a:lnTo>
                        <a:pt x="50" y="201"/>
                      </a:lnTo>
                      <a:lnTo>
                        <a:pt x="51" y="205"/>
                      </a:lnTo>
                      <a:lnTo>
                        <a:pt x="51" y="209"/>
                      </a:lnTo>
                      <a:lnTo>
                        <a:pt x="51" y="212"/>
                      </a:lnTo>
                      <a:lnTo>
                        <a:pt x="51" y="216"/>
                      </a:lnTo>
                      <a:lnTo>
                        <a:pt x="51" y="220"/>
                      </a:lnTo>
                      <a:lnTo>
                        <a:pt x="51" y="224"/>
                      </a:lnTo>
                      <a:lnTo>
                        <a:pt x="51" y="222"/>
                      </a:lnTo>
                      <a:lnTo>
                        <a:pt x="52" y="221"/>
                      </a:lnTo>
                      <a:lnTo>
                        <a:pt x="53" y="219"/>
                      </a:lnTo>
                      <a:lnTo>
                        <a:pt x="53" y="217"/>
                      </a:lnTo>
                      <a:lnTo>
                        <a:pt x="54" y="215"/>
                      </a:lnTo>
                      <a:lnTo>
                        <a:pt x="55" y="213"/>
                      </a:lnTo>
                      <a:lnTo>
                        <a:pt x="55" y="211"/>
                      </a:lnTo>
                      <a:lnTo>
                        <a:pt x="56" y="210"/>
                      </a:lnTo>
                      <a:lnTo>
                        <a:pt x="56" y="208"/>
                      </a:lnTo>
                      <a:lnTo>
                        <a:pt x="57" y="206"/>
                      </a:lnTo>
                      <a:lnTo>
                        <a:pt x="57" y="204"/>
                      </a:lnTo>
                      <a:lnTo>
                        <a:pt x="58" y="202"/>
                      </a:lnTo>
                      <a:lnTo>
                        <a:pt x="58" y="200"/>
                      </a:lnTo>
                      <a:lnTo>
                        <a:pt x="58" y="198"/>
                      </a:lnTo>
                      <a:lnTo>
                        <a:pt x="59" y="196"/>
                      </a:lnTo>
                      <a:lnTo>
                        <a:pt x="59" y="194"/>
                      </a:lnTo>
                      <a:lnTo>
                        <a:pt x="59" y="192"/>
                      </a:lnTo>
                      <a:lnTo>
                        <a:pt x="60" y="191"/>
                      </a:lnTo>
                      <a:lnTo>
                        <a:pt x="60" y="189"/>
                      </a:lnTo>
                      <a:lnTo>
                        <a:pt x="60" y="187"/>
                      </a:lnTo>
                      <a:lnTo>
                        <a:pt x="60" y="185"/>
                      </a:lnTo>
                      <a:lnTo>
                        <a:pt x="60" y="184"/>
                      </a:lnTo>
                      <a:lnTo>
                        <a:pt x="61" y="184"/>
                      </a:lnTo>
                      <a:lnTo>
                        <a:pt x="61" y="183"/>
                      </a:lnTo>
                      <a:lnTo>
                        <a:pt x="61" y="183"/>
                      </a:lnTo>
                      <a:lnTo>
                        <a:pt x="61" y="183"/>
                      </a:lnTo>
                      <a:lnTo>
                        <a:pt x="61" y="182"/>
                      </a:lnTo>
                      <a:lnTo>
                        <a:pt x="61" y="182"/>
                      </a:lnTo>
                      <a:lnTo>
                        <a:pt x="62" y="181"/>
                      </a:lnTo>
                      <a:lnTo>
                        <a:pt x="62" y="181"/>
                      </a:lnTo>
                      <a:lnTo>
                        <a:pt x="62" y="181"/>
                      </a:lnTo>
                      <a:lnTo>
                        <a:pt x="62" y="180"/>
                      </a:lnTo>
                      <a:lnTo>
                        <a:pt x="62" y="180"/>
                      </a:lnTo>
                      <a:lnTo>
                        <a:pt x="63" y="179"/>
                      </a:lnTo>
                      <a:lnTo>
                        <a:pt x="63" y="179"/>
                      </a:lnTo>
                      <a:lnTo>
                        <a:pt x="63" y="179"/>
                      </a:lnTo>
                      <a:lnTo>
                        <a:pt x="63" y="178"/>
                      </a:lnTo>
                      <a:lnTo>
                        <a:pt x="64" y="178"/>
                      </a:lnTo>
                      <a:lnTo>
                        <a:pt x="64" y="178"/>
                      </a:lnTo>
                      <a:lnTo>
                        <a:pt x="64" y="177"/>
                      </a:lnTo>
                      <a:lnTo>
                        <a:pt x="64" y="177"/>
                      </a:lnTo>
                      <a:lnTo>
                        <a:pt x="65" y="177"/>
                      </a:lnTo>
                      <a:lnTo>
                        <a:pt x="65" y="176"/>
                      </a:lnTo>
                      <a:lnTo>
                        <a:pt x="65" y="176"/>
                      </a:lnTo>
                      <a:lnTo>
                        <a:pt x="65" y="176"/>
                      </a:lnTo>
                      <a:lnTo>
                        <a:pt x="66" y="175"/>
                      </a:lnTo>
                      <a:lnTo>
                        <a:pt x="66" y="175"/>
                      </a:lnTo>
                      <a:lnTo>
                        <a:pt x="66" y="175"/>
                      </a:lnTo>
                      <a:lnTo>
                        <a:pt x="66" y="175"/>
                      </a:lnTo>
                      <a:lnTo>
                        <a:pt x="67" y="174"/>
                      </a:lnTo>
                      <a:lnTo>
                        <a:pt x="67" y="174"/>
                      </a:lnTo>
                      <a:lnTo>
                        <a:pt x="67" y="174"/>
                      </a:lnTo>
                      <a:lnTo>
                        <a:pt x="68" y="173"/>
                      </a:lnTo>
                      <a:lnTo>
                        <a:pt x="68" y="173"/>
                      </a:lnTo>
                      <a:lnTo>
                        <a:pt x="68" y="173"/>
                      </a:lnTo>
                      <a:lnTo>
                        <a:pt x="69" y="173"/>
                      </a:lnTo>
                      <a:lnTo>
                        <a:pt x="69" y="172"/>
                      </a:lnTo>
                      <a:lnTo>
                        <a:pt x="69" y="172"/>
                      </a:lnTo>
                      <a:lnTo>
                        <a:pt x="70" y="172"/>
                      </a:lnTo>
                      <a:lnTo>
                        <a:pt x="70" y="172"/>
                      </a:lnTo>
                      <a:lnTo>
                        <a:pt x="70" y="172"/>
                      </a:lnTo>
                      <a:lnTo>
                        <a:pt x="70" y="171"/>
                      </a:lnTo>
                      <a:lnTo>
                        <a:pt x="71" y="171"/>
                      </a:lnTo>
                      <a:lnTo>
                        <a:pt x="71" y="171"/>
                      </a:lnTo>
                      <a:lnTo>
                        <a:pt x="71" y="171"/>
                      </a:lnTo>
                      <a:lnTo>
                        <a:pt x="72" y="171"/>
                      </a:lnTo>
                      <a:lnTo>
                        <a:pt x="72" y="170"/>
                      </a:lnTo>
                      <a:lnTo>
                        <a:pt x="73" y="170"/>
                      </a:lnTo>
                      <a:lnTo>
                        <a:pt x="73" y="170"/>
                      </a:lnTo>
                      <a:lnTo>
                        <a:pt x="73" y="170"/>
                      </a:lnTo>
                      <a:lnTo>
                        <a:pt x="74" y="170"/>
                      </a:lnTo>
                      <a:lnTo>
                        <a:pt x="72" y="144"/>
                      </a:lnTo>
                      <a:lnTo>
                        <a:pt x="10" y="0"/>
                      </a:lnTo>
                      <a:lnTo>
                        <a:pt x="0" y="21"/>
                      </a:lnTo>
                      <a:lnTo>
                        <a:pt x="0" y="37"/>
                      </a:lnTo>
                      <a:lnTo>
                        <a:pt x="0" y="52"/>
                      </a:lnTo>
                      <a:lnTo>
                        <a:pt x="0" y="67"/>
                      </a:lnTo>
                      <a:lnTo>
                        <a:pt x="0" y="83"/>
                      </a:lnTo>
                      <a:lnTo>
                        <a:pt x="1" y="98"/>
                      </a:lnTo>
                      <a:lnTo>
                        <a:pt x="1" y="113"/>
                      </a:lnTo>
                      <a:lnTo>
                        <a:pt x="2" y="129"/>
                      </a:lnTo>
                      <a:lnTo>
                        <a:pt x="3" y="144"/>
                      </a:lnTo>
                      <a:lnTo>
                        <a:pt x="4" y="159"/>
                      </a:lnTo>
                    </a:path>
                  </a:pathLst>
                </a:custGeom>
                <a:gradFill rotWithShape="0">
                  <a:gsLst>
                    <a:gs pos="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905" name="Freeform 737"/>
                <p:cNvSpPr>
                  <a:spLocks noChangeArrowheads="1"/>
                </p:cNvSpPr>
                <p:nvPr/>
              </p:nvSpPr>
              <p:spPr bwMode="auto">
                <a:xfrm>
                  <a:off x="240" y="91"/>
                  <a:ext cx="73" cy="180"/>
                </a:xfrm>
                <a:custGeom>
                  <a:avLst/>
                  <a:gdLst/>
                  <a:ahLst/>
                  <a:cxnLst>
                    <a:cxn ang="0">
                      <a:pos x="0" y="2"/>
                    </a:cxn>
                    <a:cxn ang="0">
                      <a:pos x="2" y="95"/>
                    </a:cxn>
                    <a:cxn ang="0">
                      <a:pos x="10" y="71"/>
                    </a:cxn>
                    <a:cxn ang="0">
                      <a:pos x="12" y="137"/>
                    </a:cxn>
                    <a:cxn ang="0">
                      <a:pos x="20" y="85"/>
                    </a:cxn>
                    <a:cxn ang="0">
                      <a:pos x="33" y="120"/>
                    </a:cxn>
                    <a:cxn ang="0">
                      <a:pos x="35" y="117"/>
                    </a:cxn>
                    <a:cxn ang="0">
                      <a:pos x="38" y="115"/>
                    </a:cxn>
                    <a:cxn ang="0">
                      <a:pos x="52" y="145"/>
                    </a:cxn>
                    <a:cxn ang="0">
                      <a:pos x="54" y="180"/>
                    </a:cxn>
                    <a:cxn ang="0">
                      <a:pos x="56" y="167"/>
                    </a:cxn>
                    <a:cxn ang="0">
                      <a:pos x="63" y="157"/>
                    </a:cxn>
                    <a:cxn ang="0">
                      <a:pos x="73" y="151"/>
                    </a:cxn>
                    <a:cxn ang="0">
                      <a:pos x="65" y="118"/>
                    </a:cxn>
                    <a:cxn ang="0">
                      <a:pos x="59" y="69"/>
                    </a:cxn>
                    <a:cxn ang="0">
                      <a:pos x="38" y="27"/>
                    </a:cxn>
                    <a:cxn ang="0">
                      <a:pos x="6" y="0"/>
                    </a:cxn>
                    <a:cxn ang="0">
                      <a:pos x="0" y="2"/>
                    </a:cxn>
                  </a:cxnLst>
                  <a:rect l="0" t="0" r="r" b="b"/>
                  <a:pathLst>
                    <a:path w="73" h="180">
                      <a:moveTo>
                        <a:pt x="0" y="2"/>
                      </a:moveTo>
                      <a:cubicBezTo>
                        <a:pt x="0" y="2"/>
                        <a:pt x="5" y="48"/>
                        <a:pt x="2" y="95"/>
                      </a:cubicBezTo>
                      <a:cubicBezTo>
                        <a:pt x="2" y="95"/>
                        <a:pt x="5" y="82"/>
                        <a:pt x="10" y="71"/>
                      </a:cubicBezTo>
                      <a:cubicBezTo>
                        <a:pt x="10" y="71"/>
                        <a:pt x="10" y="104"/>
                        <a:pt x="12" y="137"/>
                      </a:cubicBezTo>
                      <a:cubicBezTo>
                        <a:pt x="12" y="137"/>
                        <a:pt x="12" y="110"/>
                        <a:pt x="20" y="85"/>
                      </a:cubicBezTo>
                      <a:cubicBezTo>
                        <a:pt x="20" y="85"/>
                        <a:pt x="24" y="104"/>
                        <a:pt x="33" y="120"/>
                      </a:cubicBezTo>
                      <a:cubicBezTo>
                        <a:pt x="33" y="120"/>
                        <a:pt x="34" y="118"/>
                        <a:pt x="35" y="117"/>
                      </a:cubicBezTo>
                      <a:cubicBezTo>
                        <a:pt x="35" y="117"/>
                        <a:pt x="36" y="116"/>
                        <a:pt x="38" y="115"/>
                      </a:cubicBezTo>
                      <a:cubicBezTo>
                        <a:pt x="38" y="115"/>
                        <a:pt x="47" y="128"/>
                        <a:pt x="52" y="145"/>
                      </a:cubicBezTo>
                      <a:cubicBezTo>
                        <a:pt x="52" y="145"/>
                        <a:pt x="56" y="162"/>
                        <a:pt x="54" y="180"/>
                      </a:cubicBezTo>
                      <a:cubicBezTo>
                        <a:pt x="54" y="180"/>
                        <a:pt x="54" y="173"/>
                        <a:pt x="56" y="167"/>
                      </a:cubicBezTo>
                      <a:cubicBezTo>
                        <a:pt x="56" y="167"/>
                        <a:pt x="59" y="161"/>
                        <a:pt x="63" y="157"/>
                      </a:cubicBezTo>
                      <a:cubicBezTo>
                        <a:pt x="63" y="157"/>
                        <a:pt x="67" y="152"/>
                        <a:pt x="73" y="151"/>
                      </a:cubicBezTo>
                      <a:cubicBezTo>
                        <a:pt x="73" y="151"/>
                        <a:pt x="73" y="132"/>
                        <a:pt x="65" y="118"/>
                      </a:cubicBezTo>
                      <a:cubicBezTo>
                        <a:pt x="65" y="118"/>
                        <a:pt x="66" y="93"/>
                        <a:pt x="59" y="69"/>
                      </a:cubicBezTo>
                      <a:cubicBezTo>
                        <a:pt x="59" y="69"/>
                        <a:pt x="52" y="46"/>
                        <a:pt x="38" y="27"/>
                      </a:cubicBezTo>
                      <a:cubicBezTo>
                        <a:pt x="38" y="27"/>
                        <a:pt x="24" y="9"/>
                        <a:pt x="6" y="0"/>
                      </a:cubicBezTo>
                      <a:lnTo>
                        <a:pt x="0" y="2"/>
                      </a:lnTo>
                    </a:path>
                  </a:pathLst>
                </a:custGeom>
                <a:solidFill>
                  <a:srgbClr val="500000">
                    <a:alpha val="80000"/>
                  </a:srgbClr>
                </a:solidFill>
                <a:ln w="9525">
                  <a:noFill/>
                  <a:round/>
                  <a:headEnd type="none" w="sm" len="sm"/>
                  <a:tailEnd type="none" w="sm" len="sm"/>
                </a:ln>
              </p:spPr>
              <p:txBody>
                <a:bodyPr/>
                <a:lstStyle/>
                <a:p>
                  <a:endParaRPr lang="nl-BE"/>
                </a:p>
              </p:txBody>
            </p:sp>
            <p:sp>
              <p:nvSpPr>
                <p:cNvPr id="7906" name="Freeform 738"/>
                <p:cNvSpPr>
                  <a:spLocks noChangeArrowheads="1"/>
                </p:cNvSpPr>
                <p:nvPr/>
              </p:nvSpPr>
              <p:spPr bwMode="auto">
                <a:xfrm>
                  <a:off x="244" y="63"/>
                  <a:ext cx="89" cy="168"/>
                </a:xfrm>
                <a:custGeom>
                  <a:avLst/>
                  <a:gdLst/>
                  <a:ahLst/>
                  <a:cxnLst>
                    <a:cxn ang="0">
                      <a:pos x="84" y="137"/>
                    </a:cxn>
                    <a:cxn ang="0">
                      <a:pos x="76" y="150"/>
                    </a:cxn>
                    <a:cxn ang="0">
                      <a:pos x="68" y="158"/>
                    </a:cxn>
                    <a:cxn ang="0">
                      <a:pos x="62" y="162"/>
                    </a:cxn>
                    <a:cxn ang="0">
                      <a:pos x="54" y="166"/>
                    </a:cxn>
                    <a:cxn ang="0">
                      <a:pos x="49" y="167"/>
                    </a:cxn>
                    <a:cxn ang="0">
                      <a:pos x="47" y="166"/>
                    </a:cxn>
                    <a:cxn ang="0">
                      <a:pos x="46" y="165"/>
                    </a:cxn>
                    <a:cxn ang="0">
                      <a:pos x="44" y="164"/>
                    </a:cxn>
                    <a:cxn ang="0">
                      <a:pos x="43" y="162"/>
                    </a:cxn>
                    <a:cxn ang="0">
                      <a:pos x="42" y="160"/>
                    </a:cxn>
                    <a:cxn ang="0">
                      <a:pos x="41" y="158"/>
                    </a:cxn>
                    <a:cxn ang="0">
                      <a:pos x="40" y="155"/>
                    </a:cxn>
                    <a:cxn ang="0">
                      <a:pos x="39" y="150"/>
                    </a:cxn>
                    <a:cxn ang="0">
                      <a:pos x="37" y="146"/>
                    </a:cxn>
                    <a:cxn ang="0">
                      <a:pos x="35" y="142"/>
                    </a:cxn>
                    <a:cxn ang="0">
                      <a:pos x="33" y="140"/>
                    </a:cxn>
                    <a:cxn ang="0">
                      <a:pos x="32" y="140"/>
                    </a:cxn>
                    <a:cxn ang="0">
                      <a:pos x="31" y="139"/>
                    </a:cxn>
                    <a:cxn ang="0">
                      <a:pos x="30" y="139"/>
                    </a:cxn>
                    <a:cxn ang="0">
                      <a:pos x="30" y="138"/>
                    </a:cxn>
                    <a:cxn ang="0">
                      <a:pos x="29" y="137"/>
                    </a:cxn>
                    <a:cxn ang="0">
                      <a:pos x="28" y="136"/>
                    </a:cxn>
                    <a:cxn ang="0">
                      <a:pos x="28" y="135"/>
                    </a:cxn>
                    <a:cxn ang="0">
                      <a:pos x="27" y="134"/>
                    </a:cxn>
                    <a:cxn ang="0">
                      <a:pos x="27" y="133"/>
                    </a:cxn>
                    <a:cxn ang="0">
                      <a:pos x="27" y="132"/>
                    </a:cxn>
                    <a:cxn ang="0">
                      <a:pos x="27" y="131"/>
                    </a:cxn>
                    <a:cxn ang="0">
                      <a:pos x="27" y="129"/>
                    </a:cxn>
                    <a:cxn ang="0">
                      <a:pos x="27" y="129"/>
                    </a:cxn>
                    <a:cxn ang="0">
                      <a:pos x="26" y="128"/>
                    </a:cxn>
                    <a:cxn ang="0">
                      <a:pos x="25" y="128"/>
                    </a:cxn>
                    <a:cxn ang="0">
                      <a:pos x="24" y="127"/>
                    </a:cxn>
                    <a:cxn ang="0">
                      <a:pos x="23" y="126"/>
                    </a:cxn>
                    <a:cxn ang="0">
                      <a:pos x="23" y="125"/>
                    </a:cxn>
                    <a:cxn ang="0">
                      <a:pos x="22" y="124"/>
                    </a:cxn>
                    <a:cxn ang="0">
                      <a:pos x="21" y="110"/>
                    </a:cxn>
                    <a:cxn ang="0">
                      <a:pos x="20" y="110"/>
                    </a:cxn>
                    <a:cxn ang="0">
                      <a:pos x="19" y="109"/>
                    </a:cxn>
                    <a:cxn ang="0">
                      <a:pos x="17" y="109"/>
                    </a:cxn>
                    <a:cxn ang="0">
                      <a:pos x="16" y="108"/>
                    </a:cxn>
                    <a:cxn ang="0">
                      <a:pos x="15" y="107"/>
                    </a:cxn>
                    <a:cxn ang="0">
                      <a:pos x="14" y="106"/>
                    </a:cxn>
                    <a:cxn ang="0">
                      <a:pos x="13" y="105"/>
                    </a:cxn>
                    <a:cxn ang="0">
                      <a:pos x="12" y="104"/>
                    </a:cxn>
                    <a:cxn ang="0">
                      <a:pos x="11" y="102"/>
                    </a:cxn>
                    <a:cxn ang="0">
                      <a:pos x="11" y="101"/>
                    </a:cxn>
                    <a:cxn ang="0">
                      <a:pos x="11" y="99"/>
                    </a:cxn>
                    <a:cxn ang="0">
                      <a:pos x="13" y="68"/>
                    </a:cxn>
                    <a:cxn ang="0">
                      <a:pos x="12" y="66"/>
                    </a:cxn>
                    <a:cxn ang="0">
                      <a:pos x="10" y="64"/>
                    </a:cxn>
                    <a:cxn ang="0">
                      <a:pos x="9" y="62"/>
                    </a:cxn>
                    <a:cxn ang="0">
                      <a:pos x="7" y="61"/>
                    </a:cxn>
                    <a:cxn ang="0">
                      <a:pos x="3" y="49"/>
                    </a:cxn>
                    <a:cxn ang="0">
                      <a:pos x="0" y="36"/>
                    </a:cxn>
                    <a:cxn ang="0">
                      <a:pos x="0" y="23"/>
                    </a:cxn>
                    <a:cxn ang="0">
                      <a:pos x="0" y="18"/>
                    </a:cxn>
                    <a:cxn ang="0">
                      <a:pos x="2" y="14"/>
                    </a:cxn>
                    <a:cxn ang="0">
                      <a:pos x="4" y="11"/>
                    </a:cxn>
                    <a:cxn ang="0">
                      <a:pos x="6" y="7"/>
                    </a:cxn>
                    <a:cxn ang="0">
                      <a:pos x="8" y="5"/>
                    </a:cxn>
                    <a:cxn ang="0">
                      <a:pos x="11" y="2"/>
                    </a:cxn>
                    <a:cxn ang="0">
                      <a:pos x="14" y="0"/>
                    </a:cxn>
                  </a:cxnLst>
                  <a:rect l="0" t="0" r="r" b="b"/>
                  <a:pathLst>
                    <a:path w="89" h="168">
                      <a:moveTo>
                        <a:pt x="16" y="0"/>
                      </a:moveTo>
                      <a:lnTo>
                        <a:pt x="75" y="12"/>
                      </a:lnTo>
                      <a:lnTo>
                        <a:pt x="89" y="129"/>
                      </a:lnTo>
                      <a:lnTo>
                        <a:pt x="88" y="130"/>
                      </a:lnTo>
                      <a:lnTo>
                        <a:pt x="87" y="132"/>
                      </a:lnTo>
                      <a:lnTo>
                        <a:pt x="86" y="134"/>
                      </a:lnTo>
                      <a:lnTo>
                        <a:pt x="85" y="136"/>
                      </a:lnTo>
                      <a:lnTo>
                        <a:pt x="84" y="137"/>
                      </a:lnTo>
                      <a:lnTo>
                        <a:pt x="83" y="139"/>
                      </a:lnTo>
                      <a:lnTo>
                        <a:pt x="82" y="140"/>
                      </a:lnTo>
                      <a:lnTo>
                        <a:pt x="81" y="142"/>
                      </a:lnTo>
                      <a:lnTo>
                        <a:pt x="80" y="144"/>
                      </a:lnTo>
                      <a:lnTo>
                        <a:pt x="79" y="145"/>
                      </a:lnTo>
                      <a:lnTo>
                        <a:pt x="78" y="147"/>
                      </a:lnTo>
                      <a:lnTo>
                        <a:pt x="77" y="148"/>
                      </a:lnTo>
                      <a:lnTo>
                        <a:pt x="76" y="150"/>
                      </a:lnTo>
                      <a:lnTo>
                        <a:pt x="75" y="151"/>
                      </a:lnTo>
                      <a:lnTo>
                        <a:pt x="74" y="152"/>
                      </a:lnTo>
                      <a:lnTo>
                        <a:pt x="72" y="154"/>
                      </a:lnTo>
                      <a:lnTo>
                        <a:pt x="72" y="155"/>
                      </a:lnTo>
                      <a:lnTo>
                        <a:pt x="71" y="155"/>
                      </a:lnTo>
                      <a:lnTo>
                        <a:pt x="70" y="156"/>
                      </a:lnTo>
                      <a:lnTo>
                        <a:pt x="69" y="157"/>
                      </a:lnTo>
                      <a:lnTo>
                        <a:pt x="68" y="158"/>
                      </a:lnTo>
                      <a:lnTo>
                        <a:pt x="68" y="158"/>
                      </a:lnTo>
                      <a:lnTo>
                        <a:pt x="67" y="159"/>
                      </a:lnTo>
                      <a:lnTo>
                        <a:pt x="66" y="160"/>
                      </a:lnTo>
                      <a:lnTo>
                        <a:pt x="65" y="160"/>
                      </a:lnTo>
                      <a:lnTo>
                        <a:pt x="64" y="161"/>
                      </a:lnTo>
                      <a:lnTo>
                        <a:pt x="63" y="161"/>
                      </a:lnTo>
                      <a:lnTo>
                        <a:pt x="63" y="162"/>
                      </a:lnTo>
                      <a:lnTo>
                        <a:pt x="62" y="162"/>
                      </a:lnTo>
                      <a:lnTo>
                        <a:pt x="61" y="163"/>
                      </a:lnTo>
                      <a:lnTo>
                        <a:pt x="60" y="163"/>
                      </a:lnTo>
                      <a:lnTo>
                        <a:pt x="59" y="164"/>
                      </a:lnTo>
                      <a:lnTo>
                        <a:pt x="58" y="164"/>
                      </a:lnTo>
                      <a:lnTo>
                        <a:pt x="57" y="165"/>
                      </a:lnTo>
                      <a:lnTo>
                        <a:pt x="56" y="165"/>
                      </a:lnTo>
                      <a:lnTo>
                        <a:pt x="55" y="166"/>
                      </a:lnTo>
                      <a:lnTo>
                        <a:pt x="54" y="166"/>
                      </a:lnTo>
                      <a:lnTo>
                        <a:pt x="53" y="166"/>
                      </a:lnTo>
                      <a:lnTo>
                        <a:pt x="52" y="167"/>
                      </a:lnTo>
                      <a:lnTo>
                        <a:pt x="52" y="167"/>
                      </a:lnTo>
                      <a:lnTo>
                        <a:pt x="51" y="167"/>
                      </a:lnTo>
                      <a:lnTo>
                        <a:pt x="50" y="168"/>
                      </a:lnTo>
                      <a:lnTo>
                        <a:pt x="49" y="167"/>
                      </a:lnTo>
                      <a:lnTo>
                        <a:pt x="49" y="167"/>
                      </a:lnTo>
                      <a:lnTo>
                        <a:pt x="49" y="167"/>
                      </a:lnTo>
                      <a:lnTo>
                        <a:pt x="49" y="167"/>
                      </a:lnTo>
                      <a:lnTo>
                        <a:pt x="49" y="167"/>
                      </a:lnTo>
                      <a:lnTo>
                        <a:pt x="48" y="167"/>
                      </a:lnTo>
                      <a:lnTo>
                        <a:pt x="48" y="167"/>
                      </a:lnTo>
                      <a:lnTo>
                        <a:pt x="48" y="167"/>
                      </a:lnTo>
                      <a:lnTo>
                        <a:pt x="48" y="167"/>
                      </a:lnTo>
                      <a:lnTo>
                        <a:pt x="47" y="167"/>
                      </a:lnTo>
                      <a:lnTo>
                        <a:pt x="47" y="166"/>
                      </a:lnTo>
                      <a:lnTo>
                        <a:pt x="47" y="166"/>
                      </a:lnTo>
                      <a:lnTo>
                        <a:pt x="47" y="166"/>
                      </a:lnTo>
                      <a:lnTo>
                        <a:pt x="47" y="166"/>
                      </a:lnTo>
                      <a:lnTo>
                        <a:pt x="46" y="166"/>
                      </a:lnTo>
                      <a:lnTo>
                        <a:pt x="46" y="166"/>
                      </a:lnTo>
                      <a:lnTo>
                        <a:pt x="46" y="166"/>
                      </a:lnTo>
                      <a:lnTo>
                        <a:pt x="46" y="165"/>
                      </a:lnTo>
                      <a:lnTo>
                        <a:pt x="46" y="165"/>
                      </a:lnTo>
                      <a:lnTo>
                        <a:pt x="45" y="165"/>
                      </a:lnTo>
                      <a:lnTo>
                        <a:pt x="45" y="165"/>
                      </a:lnTo>
                      <a:lnTo>
                        <a:pt x="45" y="165"/>
                      </a:lnTo>
                      <a:lnTo>
                        <a:pt x="45" y="165"/>
                      </a:lnTo>
                      <a:lnTo>
                        <a:pt x="45" y="164"/>
                      </a:lnTo>
                      <a:lnTo>
                        <a:pt x="45" y="164"/>
                      </a:lnTo>
                      <a:lnTo>
                        <a:pt x="44" y="164"/>
                      </a:lnTo>
                      <a:lnTo>
                        <a:pt x="44" y="164"/>
                      </a:lnTo>
                      <a:lnTo>
                        <a:pt x="44" y="164"/>
                      </a:lnTo>
                      <a:lnTo>
                        <a:pt x="44" y="163"/>
                      </a:lnTo>
                      <a:lnTo>
                        <a:pt x="44" y="163"/>
                      </a:lnTo>
                      <a:lnTo>
                        <a:pt x="43" y="163"/>
                      </a:lnTo>
                      <a:lnTo>
                        <a:pt x="43" y="163"/>
                      </a:lnTo>
                      <a:lnTo>
                        <a:pt x="43" y="163"/>
                      </a:lnTo>
                      <a:lnTo>
                        <a:pt x="43" y="162"/>
                      </a:lnTo>
                      <a:lnTo>
                        <a:pt x="43" y="162"/>
                      </a:lnTo>
                      <a:lnTo>
                        <a:pt x="43" y="162"/>
                      </a:lnTo>
                      <a:lnTo>
                        <a:pt x="43" y="162"/>
                      </a:lnTo>
                      <a:lnTo>
                        <a:pt x="42" y="161"/>
                      </a:lnTo>
                      <a:lnTo>
                        <a:pt x="42" y="161"/>
                      </a:lnTo>
                      <a:lnTo>
                        <a:pt x="42" y="161"/>
                      </a:lnTo>
                      <a:lnTo>
                        <a:pt x="42" y="161"/>
                      </a:lnTo>
                      <a:lnTo>
                        <a:pt x="42" y="160"/>
                      </a:lnTo>
                      <a:lnTo>
                        <a:pt x="42" y="160"/>
                      </a:lnTo>
                      <a:lnTo>
                        <a:pt x="42" y="160"/>
                      </a:lnTo>
                      <a:lnTo>
                        <a:pt x="42" y="160"/>
                      </a:lnTo>
                      <a:lnTo>
                        <a:pt x="41" y="159"/>
                      </a:lnTo>
                      <a:lnTo>
                        <a:pt x="41" y="159"/>
                      </a:lnTo>
                      <a:lnTo>
                        <a:pt x="41" y="159"/>
                      </a:lnTo>
                      <a:lnTo>
                        <a:pt x="41" y="159"/>
                      </a:lnTo>
                      <a:lnTo>
                        <a:pt x="41" y="158"/>
                      </a:lnTo>
                      <a:lnTo>
                        <a:pt x="41" y="158"/>
                      </a:lnTo>
                      <a:lnTo>
                        <a:pt x="41" y="158"/>
                      </a:lnTo>
                      <a:lnTo>
                        <a:pt x="41" y="158"/>
                      </a:lnTo>
                      <a:lnTo>
                        <a:pt x="41" y="157"/>
                      </a:lnTo>
                      <a:lnTo>
                        <a:pt x="41" y="157"/>
                      </a:lnTo>
                      <a:lnTo>
                        <a:pt x="41" y="156"/>
                      </a:lnTo>
                      <a:lnTo>
                        <a:pt x="40" y="156"/>
                      </a:lnTo>
                      <a:lnTo>
                        <a:pt x="40" y="155"/>
                      </a:lnTo>
                      <a:lnTo>
                        <a:pt x="40" y="155"/>
                      </a:lnTo>
                      <a:lnTo>
                        <a:pt x="40" y="154"/>
                      </a:lnTo>
                      <a:lnTo>
                        <a:pt x="40" y="153"/>
                      </a:lnTo>
                      <a:lnTo>
                        <a:pt x="40" y="153"/>
                      </a:lnTo>
                      <a:lnTo>
                        <a:pt x="40" y="152"/>
                      </a:lnTo>
                      <a:lnTo>
                        <a:pt x="40" y="152"/>
                      </a:lnTo>
                      <a:lnTo>
                        <a:pt x="39" y="151"/>
                      </a:lnTo>
                      <a:lnTo>
                        <a:pt x="39" y="151"/>
                      </a:lnTo>
                      <a:lnTo>
                        <a:pt x="39" y="150"/>
                      </a:lnTo>
                      <a:lnTo>
                        <a:pt x="39" y="150"/>
                      </a:lnTo>
                      <a:lnTo>
                        <a:pt x="39" y="149"/>
                      </a:lnTo>
                      <a:lnTo>
                        <a:pt x="38" y="149"/>
                      </a:lnTo>
                      <a:lnTo>
                        <a:pt x="38" y="148"/>
                      </a:lnTo>
                      <a:lnTo>
                        <a:pt x="38" y="148"/>
                      </a:lnTo>
                      <a:lnTo>
                        <a:pt x="38" y="147"/>
                      </a:lnTo>
                      <a:lnTo>
                        <a:pt x="38" y="147"/>
                      </a:lnTo>
                      <a:lnTo>
                        <a:pt x="37" y="146"/>
                      </a:lnTo>
                      <a:lnTo>
                        <a:pt x="37" y="146"/>
                      </a:lnTo>
                      <a:lnTo>
                        <a:pt x="37" y="145"/>
                      </a:lnTo>
                      <a:lnTo>
                        <a:pt x="37" y="145"/>
                      </a:lnTo>
                      <a:lnTo>
                        <a:pt x="36" y="144"/>
                      </a:lnTo>
                      <a:lnTo>
                        <a:pt x="36" y="144"/>
                      </a:lnTo>
                      <a:lnTo>
                        <a:pt x="36" y="143"/>
                      </a:lnTo>
                      <a:lnTo>
                        <a:pt x="36" y="143"/>
                      </a:lnTo>
                      <a:lnTo>
                        <a:pt x="35" y="142"/>
                      </a:lnTo>
                      <a:lnTo>
                        <a:pt x="35" y="142"/>
                      </a:lnTo>
                      <a:lnTo>
                        <a:pt x="35" y="142"/>
                      </a:lnTo>
                      <a:lnTo>
                        <a:pt x="34" y="141"/>
                      </a:lnTo>
                      <a:lnTo>
                        <a:pt x="34" y="141"/>
                      </a:lnTo>
                      <a:lnTo>
                        <a:pt x="34" y="140"/>
                      </a:lnTo>
                      <a:lnTo>
                        <a:pt x="33" y="140"/>
                      </a:lnTo>
                      <a:lnTo>
                        <a:pt x="33" y="140"/>
                      </a:lnTo>
                      <a:lnTo>
                        <a:pt x="33" y="140"/>
                      </a:lnTo>
                      <a:lnTo>
                        <a:pt x="33" y="140"/>
                      </a:lnTo>
                      <a:lnTo>
                        <a:pt x="33" y="140"/>
                      </a:lnTo>
                      <a:lnTo>
                        <a:pt x="33" y="140"/>
                      </a:lnTo>
                      <a:lnTo>
                        <a:pt x="33" y="140"/>
                      </a:lnTo>
                      <a:lnTo>
                        <a:pt x="33" y="140"/>
                      </a:lnTo>
                      <a:lnTo>
                        <a:pt x="32" y="140"/>
                      </a:lnTo>
                      <a:lnTo>
                        <a:pt x="32" y="140"/>
                      </a:lnTo>
                      <a:lnTo>
                        <a:pt x="32" y="140"/>
                      </a:lnTo>
                      <a:lnTo>
                        <a:pt x="32" y="140"/>
                      </a:lnTo>
                      <a:lnTo>
                        <a:pt x="32" y="140"/>
                      </a:lnTo>
                      <a:lnTo>
                        <a:pt x="32" y="140"/>
                      </a:lnTo>
                      <a:lnTo>
                        <a:pt x="32" y="140"/>
                      </a:lnTo>
                      <a:lnTo>
                        <a:pt x="32" y="139"/>
                      </a:lnTo>
                      <a:lnTo>
                        <a:pt x="32" y="139"/>
                      </a:lnTo>
                      <a:lnTo>
                        <a:pt x="31" y="139"/>
                      </a:lnTo>
                      <a:lnTo>
                        <a:pt x="31" y="139"/>
                      </a:lnTo>
                      <a:lnTo>
                        <a:pt x="31" y="139"/>
                      </a:lnTo>
                      <a:lnTo>
                        <a:pt x="31" y="139"/>
                      </a:lnTo>
                      <a:lnTo>
                        <a:pt x="31" y="139"/>
                      </a:lnTo>
                      <a:lnTo>
                        <a:pt x="31" y="139"/>
                      </a:lnTo>
                      <a:lnTo>
                        <a:pt x="31" y="139"/>
                      </a:lnTo>
                      <a:lnTo>
                        <a:pt x="31" y="139"/>
                      </a:lnTo>
                      <a:lnTo>
                        <a:pt x="31" y="139"/>
                      </a:lnTo>
                      <a:lnTo>
                        <a:pt x="30" y="139"/>
                      </a:lnTo>
                      <a:lnTo>
                        <a:pt x="30" y="139"/>
                      </a:lnTo>
                      <a:lnTo>
                        <a:pt x="30" y="139"/>
                      </a:lnTo>
                      <a:lnTo>
                        <a:pt x="30" y="139"/>
                      </a:lnTo>
                      <a:lnTo>
                        <a:pt x="30" y="138"/>
                      </a:lnTo>
                      <a:lnTo>
                        <a:pt x="30" y="138"/>
                      </a:lnTo>
                      <a:lnTo>
                        <a:pt x="30" y="138"/>
                      </a:lnTo>
                      <a:lnTo>
                        <a:pt x="30" y="138"/>
                      </a:lnTo>
                      <a:lnTo>
                        <a:pt x="30" y="138"/>
                      </a:lnTo>
                      <a:lnTo>
                        <a:pt x="30" y="138"/>
                      </a:lnTo>
                      <a:lnTo>
                        <a:pt x="29" y="138"/>
                      </a:lnTo>
                      <a:lnTo>
                        <a:pt x="29" y="138"/>
                      </a:lnTo>
                      <a:lnTo>
                        <a:pt x="29" y="138"/>
                      </a:lnTo>
                      <a:lnTo>
                        <a:pt x="29" y="138"/>
                      </a:lnTo>
                      <a:lnTo>
                        <a:pt x="29" y="137"/>
                      </a:lnTo>
                      <a:lnTo>
                        <a:pt x="29" y="137"/>
                      </a:lnTo>
                      <a:lnTo>
                        <a:pt x="29" y="137"/>
                      </a:lnTo>
                      <a:lnTo>
                        <a:pt x="29" y="137"/>
                      </a:lnTo>
                      <a:lnTo>
                        <a:pt x="29" y="137"/>
                      </a:lnTo>
                      <a:lnTo>
                        <a:pt x="29" y="137"/>
                      </a:lnTo>
                      <a:lnTo>
                        <a:pt x="29" y="137"/>
                      </a:lnTo>
                      <a:lnTo>
                        <a:pt x="28" y="137"/>
                      </a:lnTo>
                      <a:lnTo>
                        <a:pt x="28" y="137"/>
                      </a:lnTo>
                      <a:lnTo>
                        <a:pt x="28" y="136"/>
                      </a:lnTo>
                      <a:lnTo>
                        <a:pt x="28" y="136"/>
                      </a:lnTo>
                      <a:lnTo>
                        <a:pt x="28" y="136"/>
                      </a:lnTo>
                      <a:lnTo>
                        <a:pt x="28" y="136"/>
                      </a:lnTo>
                      <a:lnTo>
                        <a:pt x="28" y="136"/>
                      </a:lnTo>
                      <a:lnTo>
                        <a:pt x="28" y="136"/>
                      </a:lnTo>
                      <a:lnTo>
                        <a:pt x="28" y="136"/>
                      </a:lnTo>
                      <a:lnTo>
                        <a:pt x="28" y="136"/>
                      </a:lnTo>
                      <a:lnTo>
                        <a:pt x="28" y="135"/>
                      </a:lnTo>
                      <a:lnTo>
                        <a:pt x="28" y="135"/>
                      </a:lnTo>
                      <a:lnTo>
                        <a:pt x="28" y="135"/>
                      </a:lnTo>
                      <a:lnTo>
                        <a:pt x="28" y="135"/>
                      </a:lnTo>
                      <a:lnTo>
                        <a:pt x="28" y="135"/>
                      </a:lnTo>
                      <a:lnTo>
                        <a:pt x="28" y="135"/>
                      </a:lnTo>
                      <a:lnTo>
                        <a:pt x="28" y="135"/>
                      </a:lnTo>
                      <a:lnTo>
                        <a:pt x="27" y="134"/>
                      </a:lnTo>
                      <a:lnTo>
                        <a:pt x="27" y="134"/>
                      </a:lnTo>
                      <a:lnTo>
                        <a:pt x="27" y="134"/>
                      </a:lnTo>
                      <a:lnTo>
                        <a:pt x="27" y="134"/>
                      </a:lnTo>
                      <a:lnTo>
                        <a:pt x="27" y="134"/>
                      </a:lnTo>
                      <a:lnTo>
                        <a:pt x="27" y="134"/>
                      </a:lnTo>
                      <a:lnTo>
                        <a:pt x="27" y="134"/>
                      </a:lnTo>
                      <a:lnTo>
                        <a:pt x="27" y="133"/>
                      </a:lnTo>
                      <a:lnTo>
                        <a:pt x="27" y="133"/>
                      </a:lnTo>
                      <a:lnTo>
                        <a:pt x="27" y="133"/>
                      </a:lnTo>
                      <a:lnTo>
                        <a:pt x="27" y="133"/>
                      </a:lnTo>
                      <a:lnTo>
                        <a:pt x="27" y="133"/>
                      </a:lnTo>
                      <a:lnTo>
                        <a:pt x="27" y="133"/>
                      </a:lnTo>
                      <a:lnTo>
                        <a:pt x="27" y="133"/>
                      </a:lnTo>
                      <a:lnTo>
                        <a:pt x="27" y="132"/>
                      </a:lnTo>
                      <a:lnTo>
                        <a:pt x="27" y="132"/>
                      </a:lnTo>
                      <a:lnTo>
                        <a:pt x="27" y="132"/>
                      </a:lnTo>
                      <a:lnTo>
                        <a:pt x="27" y="132"/>
                      </a:lnTo>
                      <a:lnTo>
                        <a:pt x="27" y="132"/>
                      </a:lnTo>
                      <a:lnTo>
                        <a:pt x="27" y="132"/>
                      </a:lnTo>
                      <a:lnTo>
                        <a:pt x="27" y="132"/>
                      </a:lnTo>
                      <a:lnTo>
                        <a:pt x="27" y="131"/>
                      </a:lnTo>
                      <a:lnTo>
                        <a:pt x="27" y="131"/>
                      </a:lnTo>
                      <a:lnTo>
                        <a:pt x="27" y="131"/>
                      </a:lnTo>
                      <a:lnTo>
                        <a:pt x="27" y="131"/>
                      </a:lnTo>
                      <a:lnTo>
                        <a:pt x="27" y="131"/>
                      </a:lnTo>
                      <a:lnTo>
                        <a:pt x="27" y="131"/>
                      </a:lnTo>
                      <a:lnTo>
                        <a:pt x="27" y="130"/>
                      </a:lnTo>
                      <a:lnTo>
                        <a:pt x="27" y="130"/>
                      </a:lnTo>
                      <a:lnTo>
                        <a:pt x="27" y="130"/>
                      </a:lnTo>
                      <a:lnTo>
                        <a:pt x="27" y="130"/>
                      </a:lnTo>
                      <a:lnTo>
                        <a:pt x="27" y="130"/>
                      </a:lnTo>
                      <a:lnTo>
                        <a:pt x="27" y="130"/>
                      </a:lnTo>
                      <a:lnTo>
                        <a:pt x="27" y="130"/>
                      </a:lnTo>
                      <a:lnTo>
                        <a:pt x="27" y="129"/>
                      </a:lnTo>
                      <a:lnTo>
                        <a:pt x="27" y="129"/>
                      </a:lnTo>
                      <a:lnTo>
                        <a:pt x="27" y="129"/>
                      </a:lnTo>
                      <a:lnTo>
                        <a:pt x="27" y="129"/>
                      </a:lnTo>
                      <a:lnTo>
                        <a:pt x="27" y="129"/>
                      </a:lnTo>
                      <a:lnTo>
                        <a:pt x="27" y="129"/>
                      </a:lnTo>
                      <a:lnTo>
                        <a:pt x="27" y="129"/>
                      </a:lnTo>
                      <a:lnTo>
                        <a:pt x="27" y="129"/>
                      </a:lnTo>
                      <a:lnTo>
                        <a:pt x="27" y="129"/>
                      </a:lnTo>
                      <a:lnTo>
                        <a:pt x="27" y="129"/>
                      </a:lnTo>
                      <a:lnTo>
                        <a:pt x="27" y="129"/>
                      </a:lnTo>
                      <a:lnTo>
                        <a:pt x="27" y="128"/>
                      </a:lnTo>
                      <a:lnTo>
                        <a:pt x="26" y="128"/>
                      </a:lnTo>
                      <a:lnTo>
                        <a:pt x="26" y="128"/>
                      </a:lnTo>
                      <a:lnTo>
                        <a:pt x="26" y="128"/>
                      </a:lnTo>
                      <a:lnTo>
                        <a:pt x="26" y="128"/>
                      </a:lnTo>
                      <a:lnTo>
                        <a:pt x="26" y="128"/>
                      </a:lnTo>
                      <a:lnTo>
                        <a:pt x="26" y="128"/>
                      </a:lnTo>
                      <a:lnTo>
                        <a:pt x="26" y="128"/>
                      </a:lnTo>
                      <a:lnTo>
                        <a:pt x="26" y="128"/>
                      </a:lnTo>
                      <a:lnTo>
                        <a:pt x="26" y="128"/>
                      </a:lnTo>
                      <a:lnTo>
                        <a:pt x="25" y="128"/>
                      </a:lnTo>
                      <a:lnTo>
                        <a:pt x="25" y="128"/>
                      </a:lnTo>
                      <a:lnTo>
                        <a:pt x="25" y="128"/>
                      </a:lnTo>
                      <a:lnTo>
                        <a:pt x="25" y="128"/>
                      </a:lnTo>
                      <a:lnTo>
                        <a:pt x="25" y="128"/>
                      </a:lnTo>
                      <a:lnTo>
                        <a:pt x="25" y="128"/>
                      </a:lnTo>
                      <a:lnTo>
                        <a:pt x="25" y="127"/>
                      </a:lnTo>
                      <a:lnTo>
                        <a:pt x="25" y="127"/>
                      </a:lnTo>
                      <a:lnTo>
                        <a:pt x="24" y="127"/>
                      </a:lnTo>
                      <a:lnTo>
                        <a:pt x="24" y="127"/>
                      </a:lnTo>
                      <a:lnTo>
                        <a:pt x="24" y="127"/>
                      </a:lnTo>
                      <a:lnTo>
                        <a:pt x="24" y="127"/>
                      </a:lnTo>
                      <a:lnTo>
                        <a:pt x="24" y="127"/>
                      </a:lnTo>
                      <a:lnTo>
                        <a:pt x="24" y="127"/>
                      </a:lnTo>
                      <a:lnTo>
                        <a:pt x="24" y="127"/>
                      </a:lnTo>
                      <a:lnTo>
                        <a:pt x="24" y="127"/>
                      </a:lnTo>
                      <a:lnTo>
                        <a:pt x="24" y="126"/>
                      </a:lnTo>
                      <a:lnTo>
                        <a:pt x="24" y="126"/>
                      </a:lnTo>
                      <a:lnTo>
                        <a:pt x="23" y="126"/>
                      </a:lnTo>
                      <a:lnTo>
                        <a:pt x="23" y="126"/>
                      </a:lnTo>
                      <a:lnTo>
                        <a:pt x="23" y="126"/>
                      </a:lnTo>
                      <a:lnTo>
                        <a:pt x="23" y="126"/>
                      </a:lnTo>
                      <a:lnTo>
                        <a:pt x="23" y="126"/>
                      </a:lnTo>
                      <a:lnTo>
                        <a:pt x="23" y="126"/>
                      </a:lnTo>
                      <a:lnTo>
                        <a:pt x="23" y="126"/>
                      </a:lnTo>
                      <a:lnTo>
                        <a:pt x="23" y="125"/>
                      </a:lnTo>
                      <a:lnTo>
                        <a:pt x="23" y="125"/>
                      </a:lnTo>
                      <a:lnTo>
                        <a:pt x="23" y="125"/>
                      </a:lnTo>
                      <a:lnTo>
                        <a:pt x="23" y="125"/>
                      </a:lnTo>
                      <a:lnTo>
                        <a:pt x="23" y="125"/>
                      </a:lnTo>
                      <a:lnTo>
                        <a:pt x="22" y="125"/>
                      </a:lnTo>
                      <a:lnTo>
                        <a:pt x="22" y="125"/>
                      </a:lnTo>
                      <a:lnTo>
                        <a:pt x="22" y="125"/>
                      </a:lnTo>
                      <a:lnTo>
                        <a:pt x="22" y="124"/>
                      </a:lnTo>
                      <a:lnTo>
                        <a:pt x="22" y="124"/>
                      </a:lnTo>
                      <a:lnTo>
                        <a:pt x="22" y="124"/>
                      </a:lnTo>
                      <a:lnTo>
                        <a:pt x="22" y="124"/>
                      </a:lnTo>
                      <a:lnTo>
                        <a:pt x="22" y="124"/>
                      </a:lnTo>
                      <a:lnTo>
                        <a:pt x="22" y="124"/>
                      </a:lnTo>
                      <a:lnTo>
                        <a:pt x="22" y="124"/>
                      </a:lnTo>
                      <a:lnTo>
                        <a:pt x="22" y="123"/>
                      </a:lnTo>
                      <a:lnTo>
                        <a:pt x="22" y="123"/>
                      </a:lnTo>
                      <a:lnTo>
                        <a:pt x="22" y="123"/>
                      </a:lnTo>
                      <a:lnTo>
                        <a:pt x="21" y="110"/>
                      </a:lnTo>
                      <a:lnTo>
                        <a:pt x="21" y="110"/>
                      </a:lnTo>
                      <a:lnTo>
                        <a:pt x="21" y="110"/>
                      </a:lnTo>
                      <a:lnTo>
                        <a:pt x="21" y="110"/>
                      </a:lnTo>
                      <a:lnTo>
                        <a:pt x="21" y="110"/>
                      </a:lnTo>
                      <a:lnTo>
                        <a:pt x="20" y="110"/>
                      </a:lnTo>
                      <a:lnTo>
                        <a:pt x="20" y="110"/>
                      </a:lnTo>
                      <a:lnTo>
                        <a:pt x="20" y="110"/>
                      </a:lnTo>
                      <a:lnTo>
                        <a:pt x="20" y="110"/>
                      </a:lnTo>
                      <a:lnTo>
                        <a:pt x="20" y="110"/>
                      </a:lnTo>
                      <a:lnTo>
                        <a:pt x="20" y="110"/>
                      </a:lnTo>
                      <a:lnTo>
                        <a:pt x="19" y="110"/>
                      </a:lnTo>
                      <a:lnTo>
                        <a:pt x="19" y="110"/>
                      </a:lnTo>
                      <a:lnTo>
                        <a:pt x="19" y="109"/>
                      </a:lnTo>
                      <a:lnTo>
                        <a:pt x="19" y="109"/>
                      </a:lnTo>
                      <a:lnTo>
                        <a:pt x="19" y="109"/>
                      </a:lnTo>
                      <a:lnTo>
                        <a:pt x="19" y="109"/>
                      </a:lnTo>
                      <a:lnTo>
                        <a:pt x="18" y="109"/>
                      </a:lnTo>
                      <a:lnTo>
                        <a:pt x="18" y="109"/>
                      </a:lnTo>
                      <a:lnTo>
                        <a:pt x="18" y="109"/>
                      </a:lnTo>
                      <a:lnTo>
                        <a:pt x="18" y="109"/>
                      </a:lnTo>
                      <a:lnTo>
                        <a:pt x="18" y="109"/>
                      </a:lnTo>
                      <a:lnTo>
                        <a:pt x="18" y="109"/>
                      </a:lnTo>
                      <a:lnTo>
                        <a:pt x="17" y="109"/>
                      </a:lnTo>
                      <a:lnTo>
                        <a:pt x="17" y="109"/>
                      </a:lnTo>
                      <a:lnTo>
                        <a:pt x="17" y="109"/>
                      </a:lnTo>
                      <a:lnTo>
                        <a:pt x="17" y="109"/>
                      </a:lnTo>
                      <a:lnTo>
                        <a:pt x="17" y="109"/>
                      </a:lnTo>
                      <a:lnTo>
                        <a:pt x="17" y="109"/>
                      </a:lnTo>
                      <a:lnTo>
                        <a:pt x="16" y="109"/>
                      </a:lnTo>
                      <a:lnTo>
                        <a:pt x="16" y="108"/>
                      </a:lnTo>
                      <a:lnTo>
                        <a:pt x="16" y="108"/>
                      </a:lnTo>
                      <a:lnTo>
                        <a:pt x="16" y="108"/>
                      </a:lnTo>
                      <a:lnTo>
                        <a:pt x="16" y="108"/>
                      </a:lnTo>
                      <a:lnTo>
                        <a:pt x="16" y="108"/>
                      </a:lnTo>
                      <a:lnTo>
                        <a:pt x="16" y="108"/>
                      </a:lnTo>
                      <a:lnTo>
                        <a:pt x="15" y="108"/>
                      </a:lnTo>
                      <a:lnTo>
                        <a:pt x="15" y="108"/>
                      </a:lnTo>
                      <a:lnTo>
                        <a:pt x="15" y="108"/>
                      </a:lnTo>
                      <a:lnTo>
                        <a:pt x="15" y="108"/>
                      </a:lnTo>
                      <a:lnTo>
                        <a:pt x="15" y="107"/>
                      </a:lnTo>
                      <a:lnTo>
                        <a:pt x="15" y="107"/>
                      </a:lnTo>
                      <a:lnTo>
                        <a:pt x="15" y="107"/>
                      </a:lnTo>
                      <a:lnTo>
                        <a:pt x="14" y="107"/>
                      </a:lnTo>
                      <a:lnTo>
                        <a:pt x="14" y="107"/>
                      </a:lnTo>
                      <a:lnTo>
                        <a:pt x="14" y="107"/>
                      </a:lnTo>
                      <a:lnTo>
                        <a:pt x="14" y="107"/>
                      </a:lnTo>
                      <a:lnTo>
                        <a:pt x="14" y="106"/>
                      </a:lnTo>
                      <a:lnTo>
                        <a:pt x="14" y="106"/>
                      </a:lnTo>
                      <a:lnTo>
                        <a:pt x="14" y="106"/>
                      </a:lnTo>
                      <a:lnTo>
                        <a:pt x="14" y="106"/>
                      </a:lnTo>
                      <a:lnTo>
                        <a:pt x="13" y="106"/>
                      </a:lnTo>
                      <a:lnTo>
                        <a:pt x="13" y="106"/>
                      </a:lnTo>
                      <a:lnTo>
                        <a:pt x="13" y="106"/>
                      </a:lnTo>
                      <a:lnTo>
                        <a:pt x="13" y="105"/>
                      </a:lnTo>
                      <a:lnTo>
                        <a:pt x="13" y="105"/>
                      </a:lnTo>
                      <a:lnTo>
                        <a:pt x="13" y="105"/>
                      </a:lnTo>
                      <a:lnTo>
                        <a:pt x="13" y="105"/>
                      </a:lnTo>
                      <a:lnTo>
                        <a:pt x="13" y="105"/>
                      </a:lnTo>
                      <a:lnTo>
                        <a:pt x="13" y="105"/>
                      </a:lnTo>
                      <a:lnTo>
                        <a:pt x="12" y="104"/>
                      </a:lnTo>
                      <a:lnTo>
                        <a:pt x="12" y="104"/>
                      </a:lnTo>
                      <a:lnTo>
                        <a:pt x="12" y="104"/>
                      </a:lnTo>
                      <a:lnTo>
                        <a:pt x="12" y="104"/>
                      </a:lnTo>
                      <a:lnTo>
                        <a:pt x="12" y="104"/>
                      </a:lnTo>
                      <a:lnTo>
                        <a:pt x="12" y="104"/>
                      </a:lnTo>
                      <a:lnTo>
                        <a:pt x="12" y="103"/>
                      </a:lnTo>
                      <a:lnTo>
                        <a:pt x="12" y="103"/>
                      </a:lnTo>
                      <a:lnTo>
                        <a:pt x="12" y="103"/>
                      </a:lnTo>
                      <a:lnTo>
                        <a:pt x="12" y="103"/>
                      </a:lnTo>
                      <a:lnTo>
                        <a:pt x="12" y="103"/>
                      </a:lnTo>
                      <a:lnTo>
                        <a:pt x="12" y="102"/>
                      </a:lnTo>
                      <a:lnTo>
                        <a:pt x="11" y="102"/>
                      </a:lnTo>
                      <a:lnTo>
                        <a:pt x="11" y="102"/>
                      </a:lnTo>
                      <a:lnTo>
                        <a:pt x="11" y="102"/>
                      </a:lnTo>
                      <a:lnTo>
                        <a:pt x="11" y="102"/>
                      </a:lnTo>
                      <a:lnTo>
                        <a:pt x="11" y="101"/>
                      </a:lnTo>
                      <a:lnTo>
                        <a:pt x="11" y="101"/>
                      </a:lnTo>
                      <a:lnTo>
                        <a:pt x="11" y="101"/>
                      </a:lnTo>
                      <a:lnTo>
                        <a:pt x="11" y="101"/>
                      </a:lnTo>
                      <a:lnTo>
                        <a:pt x="11" y="101"/>
                      </a:lnTo>
                      <a:lnTo>
                        <a:pt x="11" y="100"/>
                      </a:lnTo>
                      <a:lnTo>
                        <a:pt x="11" y="100"/>
                      </a:lnTo>
                      <a:lnTo>
                        <a:pt x="11" y="100"/>
                      </a:lnTo>
                      <a:lnTo>
                        <a:pt x="11" y="100"/>
                      </a:lnTo>
                      <a:lnTo>
                        <a:pt x="11" y="100"/>
                      </a:lnTo>
                      <a:lnTo>
                        <a:pt x="11" y="99"/>
                      </a:lnTo>
                      <a:lnTo>
                        <a:pt x="11" y="99"/>
                      </a:lnTo>
                      <a:lnTo>
                        <a:pt x="11" y="99"/>
                      </a:lnTo>
                      <a:lnTo>
                        <a:pt x="11" y="99"/>
                      </a:lnTo>
                      <a:lnTo>
                        <a:pt x="11" y="98"/>
                      </a:lnTo>
                      <a:lnTo>
                        <a:pt x="11" y="98"/>
                      </a:lnTo>
                      <a:lnTo>
                        <a:pt x="14" y="69"/>
                      </a:lnTo>
                      <a:lnTo>
                        <a:pt x="14" y="69"/>
                      </a:lnTo>
                      <a:lnTo>
                        <a:pt x="14" y="69"/>
                      </a:lnTo>
                      <a:lnTo>
                        <a:pt x="13" y="68"/>
                      </a:lnTo>
                      <a:lnTo>
                        <a:pt x="13" y="68"/>
                      </a:lnTo>
                      <a:lnTo>
                        <a:pt x="13" y="68"/>
                      </a:lnTo>
                      <a:lnTo>
                        <a:pt x="13" y="67"/>
                      </a:lnTo>
                      <a:lnTo>
                        <a:pt x="13" y="67"/>
                      </a:lnTo>
                      <a:lnTo>
                        <a:pt x="13" y="67"/>
                      </a:lnTo>
                      <a:lnTo>
                        <a:pt x="13" y="67"/>
                      </a:lnTo>
                      <a:lnTo>
                        <a:pt x="12" y="66"/>
                      </a:lnTo>
                      <a:lnTo>
                        <a:pt x="12" y="66"/>
                      </a:lnTo>
                      <a:lnTo>
                        <a:pt x="12" y="66"/>
                      </a:lnTo>
                      <a:lnTo>
                        <a:pt x="12" y="66"/>
                      </a:lnTo>
                      <a:lnTo>
                        <a:pt x="12" y="65"/>
                      </a:lnTo>
                      <a:lnTo>
                        <a:pt x="11" y="65"/>
                      </a:lnTo>
                      <a:lnTo>
                        <a:pt x="11" y="65"/>
                      </a:lnTo>
                      <a:lnTo>
                        <a:pt x="11" y="65"/>
                      </a:lnTo>
                      <a:lnTo>
                        <a:pt x="11" y="64"/>
                      </a:lnTo>
                      <a:lnTo>
                        <a:pt x="11" y="64"/>
                      </a:lnTo>
                      <a:lnTo>
                        <a:pt x="10" y="64"/>
                      </a:lnTo>
                      <a:lnTo>
                        <a:pt x="10" y="64"/>
                      </a:lnTo>
                      <a:lnTo>
                        <a:pt x="10" y="63"/>
                      </a:lnTo>
                      <a:lnTo>
                        <a:pt x="10" y="63"/>
                      </a:lnTo>
                      <a:lnTo>
                        <a:pt x="10" y="63"/>
                      </a:lnTo>
                      <a:lnTo>
                        <a:pt x="9" y="63"/>
                      </a:lnTo>
                      <a:lnTo>
                        <a:pt x="9" y="63"/>
                      </a:lnTo>
                      <a:lnTo>
                        <a:pt x="9" y="62"/>
                      </a:lnTo>
                      <a:lnTo>
                        <a:pt x="9" y="62"/>
                      </a:lnTo>
                      <a:lnTo>
                        <a:pt x="8" y="62"/>
                      </a:lnTo>
                      <a:lnTo>
                        <a:pt x="8" y="62"/>
                      </a:lnTo>
                      <a:lnTo>
                        <a:pt x="8" y="62"/>
                      </a:lnTo>
                      <a:lnTo>
                        <a:pt x="8" y="62"/>
                      </a:lnTo>
                      <a:lnTo>
                        <a:pt x="7" y="61"/>
                      </a:lnTo>
                      <a:lnTo>
                        <a:pt x="7" y="61"/>
                      </a:lnTo>
                      <a:lnTo>
                        <a:pt x="7" y="61"/>
                      </a:lnTo>
                      <a:lnTo>
                        <a:pt x="7" y="61"/>
                      </a:lnTo>
                      <a:lnTo>
                        <a:pt x="6" y="59"/>
                      </a:lnTo>
                      <a:lnTo>
                        <a:pt x="6" y="58"/>
                      </a:lnTo>
                      <a:lnTo>
                        <a:pt x="5" y="57"/>
                      </a:lnTo>
                      <a:lnTo>
                        <a:pt x="5" y="55"/>
                      </a:lnTo>
                      <a:lnTo>
                        <a:pt x="4" y="53"/>
                      </a:lnTo>
                      <a:lnTo>
                        <a:pt x="4" y="52"/>
                      </a:lnTo>
                      <a:lnTo>
                        <a:pt x="3" y="50"/>
                      </a:lnTo>
                      <a:lnTo>
                        <a:pt x="3" y="49"/>
                      </a:lnTo>
                      <a:lnTo>
                        <a:pt x="2" y="47"/>
                      </a:lnTo>
                      <a:lnTo>
                        <a:pt x="2" y="46"/>
                      </a:lnTo>
                      <a:lnTo>
                        <a:pt x="2" y="44"/>
                      </a:lnTo>
                      <a:lnTo>
                        <a:pt x="1" y="43"/>
                      </a:lnTo>
                      <a:lnTo>
                        <a:pt x="1" y="41"/>
                      </a:lnTo>
                      <a:lnTo>
                        <a:pt x="1" y="39"/>
                      </a:lnTo>
                      <a:lnTo>
                        <a:pt x="1" y="38"/>
                      </a:lnTo>
                      <a:lnTo>
                        <a:pt x="0" y="36"/>
                      </a:lnTo>
                      <a:lnTo>
                        <a:pt x="0" y="35"/>
                      </a:lnTo>
                      <a:lnTo>
                        <a:pt x="0" y="33"/>
                      </a:lnTo>
                      <a:lnTo>
                        <a:pt x="0" y="31"/>
                      </a:lnTo>
                      <a:lnTo>
                        <a:pt x="0" y="30"/>
                      </a:lnTo>
                      <a:lnTo>
                        <a:pt x="0" y="28"/>
                      </a:lnTo>
                      <a:lnTo>
                        <a:pt x="0" y="27"/>
                      </a:lnTo>
                      <a:lnTo>
                        <a:pt x="0" y="25"/>
                      </a:lnTo>
                      <a:lnTo>
                        <a:pt x="0" y="23"/>
                      </a:lnTo>
                      <a:lnTo>
                        <a:pt x="0" y="22"/>
                      </a:lnTo>
                      <a:lnTo>
                        <a:pt x="0" y="21"/>
                      </a:lnTo>
                      <a:lnTo>
                        <a:pt x="0" y="21"/>
                      </a:lnTo>
                      <a:lnTo>
                        <a:pt x="0" y="20"/>
                      </a:lnTo>
                      <a:lnTo>
                        <a:pt x="0" y="20"/>
                      </a:lnTo>
                      <a:lnTo>
                        <a:pt x="0" y="19"/>
                      </a:lnTo>
                      <a:lnTo>
                        <a:pt x="0" y="19"/>
                      </a:lnTo>
                      <a:lnTo>
                        <a:pt x="0" y="18"/>
                      </a:lnTo>
                      <a:lnTo>
                        <a:pt x="0" y="18"/>
                      </a:lnTo>
                      <a:lnTo>
                        <a:pt x="1" y="17"/>
                      </a:lnTo>
                      <a:lnTo>
                        <a:pt x="1" y="17"/>
                      </a:lnTo>
                      <a:lnTo>
                        <a:pt x="1" y="16"/>
                      </a:lnTo>
                      <a:lnTo>
                        <a:pt x="1" y="16"/>
                      </a:lnTo>
                      <a:lnTo>
                        <a:pt x="1" y="15"/>
                      </a:lnTo>
                      <a:lnTo>
                        <a:pt x="2" y="15"/>
                      </a:lnTo>
                      <a:lnTo>
                        <a:pt x="2" y="14"/>
                      </a:lnTo>
                      <a:lnTo>
                        <a:pt x="2" y="14"/>
                      </a:lnTo>
                      <a:lnTo>
                        <a:pt x="2" y="13"/>
                      </a:lnTo>
                      <a:lnTo>
                        <a:pt x="2" y="13"/>
                      </a:lnTo>
                      <a:lnTo>
                        <a:pt x="3" y="12"/>
                      </a:lnTo>
                      <a:lnTo>
                        <a:pt x="3" y="12"/>
                      </a:lnTo>
                      <a:lnTo>
                        <a:pt x="3" y="11"/>
                      </a:lnTo>
                      <a:lnTo>
                        <a:pt x="3" y="11"/>
                      </a:lnTo>
                      <a:lnTo>
                        <a:pt x="4" y="11"/>
                      </a:lnTo>
                      <a:lnTo>
                        <a:pt x="4" y="10"/>
                      </a:lnTo>
                      <a:lnTo>
                        <a:pt x="4" y="10"/>
                      </a:lnTo>
                      <a:lnTo>
                        <a:pt x="4" y="9"/>
                      </a:lnTo>
                      <a:lnTo>
                        <a:pt x="5" y="9"/>
                      </a:lnTo>
                      <a:lnTo>
                        <a:pt x="5" y="9"/>
                      </a:lnTo>
                      <a:lnTo>
                        <a:pt x="5" y="8"/>
                      </a:lnTo>
                      <a:lnTo>
                        <a:pt x="5" y="8"/>
                      </a:lnTo>
                      <a:lnTo>
                        <a:pt x="6" y="7"/>
                      </a:lnTo>
                      <a:lnTo>
                        <a:pt x="6" y="7"/>
                      </a:lnTo>
                      <a:lnTo>
                        <a:pt x="6" y="7"/>
                      </a:lnTo>
                      <a:lnTo>
                        <a:pt x="7" y="6"/>
                      </a:lnTo>
                      <a:lnTo>
                        <a:pt x="7" y="6"/>
                      </a:lnTo>
                      <a:lnTo>
                        <a:pt x="7" y="6"/>
                      </a:lnTo>
                      <a:lnTo>
                        <a:pt x="8" y="5"/>
                      </a:lnTo>
                      <a:lnTo>
                        <a:pt x="8" y="5"/>
                      </a:lnTo>
                      <a:lnTo>
                        <a:pt x="8" y="5"/>
                      </a:lnTo>
                      <a:lnTo>
                        <a:pt x="9" y="4"/>
                      </a:lnTo>
                      <a:lnTo>
                        <a:pt x="9" y="4"/>
                      </a:lnTo>
                      <a:lnTo>
                        <a:pt x="9" y="4"/>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path>
                  </a:pathLst>
                </a:custGeom>
                <a:gradFill rotWithShape="0">
                  <a:gsLst>
                    <a:gs pos="0">
                      <a:srgbClr val="FFD0A0"/>
                    </a:gs>
                    <a:gs pos="100000">
                      <a:srgbClr val="B27A50"/>
                    </a:gs>
                  </a:gsLst>
                  <a:path path="rect">
                    <a:fillToRect l="50000" t="50000" r="50000" b="50000"/>
                  </a:path>
                </a:gradFill>
                <a:ln w="9525">
                  <a:noFill/>
                  <a:round/>
                  <a:headEnd type="none" w="sm" len="sm"/>
                  <a:tailEnd type="none" w="sm" len="sm"/>
                </a:ln>
              </p:spPr>
              <p:txBody>
                <a:bodyPr/>
                <a:lstStyle/>
                <a:p>
                  <a:endParaRPr lang="nl-BE"/>
                </a:p>
              </p:txBody>
            </p:sp>
            <p:sp>
              <p:nvSpPr>
                <p:cNvPr id="7907" name="Freeform 739"/>
                <p:cNvSpPr>
                  <a:spLocks noChangeArrowheads="1"/>
                </p:cNvSpPr>
                <p:nvPr/>
              </p:nvSpPr>
              <p:spPr bwMode="auto">
                <a:xfrm>
                  <a:off x="279" y="180"/>
                  <a:ext cx="23" cy="32"/>
                </a:xfrm>
                <a:custGeom>
                  <a:avLst/>
                  <a:gdLst/>
                  <a:ahLst/>
                  <a:cxnLst>
                    <a:cxn ang="0">
                      <a:pos x="5" y="30"/>
                    </a:cxn>
                    <a:cxn ang="0">
                      <a:pos x="5" y="29"/>
                    </a:cxn>
                    <a:cxn ang="0">
                      <a:pos x="5" y="27"/>
                    </a:cxn>
                    <a:cxn ang="0">
                      <a:pos x="6" y="26"/>
                    </a:cxn>
                    <a:cxn ang="0">
                      <a:pos x="7" y="25"/>
                    </a:cxn>
                    <a:cxn ang="0">
                      <a:pos x="7" y="24"/>
                    </a:cxn>
                    <a:cxn ang="0">
                      <a:pos x="8" y="22"/>
                    </a:cxn>
                    <a:cxn ang="0">
                      <a:pos x="9" y="21"/>
                    </a:cxn>
                    <a:cxn ang="0">
                      <a:pos x="10" y="20"/>
                    </a:cxn>
                    <a:cxn ang="0">
                      <a:pos x="11" y="20"/>
                    </a:cxn>
                    <a:cxn ang="0">
                      <a:pos x="12" y="19"/>
                    </a:cxn>
                    <a:cxn ang="0">
                      <a:pos x="13" y="18"/>
                    </a:cxn>
                    <a:cxn ang="0">
                      <a:pos x="15" y="18"/>
                    </a:cxn>
                    <a:cxn ang="0">
                      <a:pos x="16" y="18"/>
                    </a:cxn>
                    <a:cxn ang="0">
                      <a:pos x="17" y="17"/>
                    </a:cxn>
                    <a:cxn ang="0">
                      <a:pos x="17" y="17"/>
                    </a:cxn>
                    <a:cxn ang="0">
                      <a:pos x="18" y="16"/>
                    </a:cxn>
                    <a:cxn ang="0">
                      <a:pos x="19" y="15"/>
                    </a:cxn>
                    <a:cxn ang="0">
                      <a:pos x="20" y="14"/>
                    </a:cxn>
                    <a:cxn ang="0">
                      <a:pos x="20" y="14"/>
                    </a:cxn>
                    <a:cxn ang="0">
                      <a:pos x="21" y="13"/>
                    </a:cxn>
                    <a:cxn ang="0">
                      <a:pos x="21" y="12"/>
                    </a:cxn>
                    <a:cxn ang="0">
                      <a:pos x="22" y="11"/>
                    </a:cxn>
                    <a:cxn ang="0">
                      <a:pos x="22" y="10"/>
                    </a:cxn>
                    <a:cxn ang="0">
                      <a:pos x="22" y="9"/>
                    </a:cxn>
                    <a:cxn ang="0">
                      <a:pos x="22" y="7"/>
                    </a:cxn>
                    <a:cxn ang="0">
                      <a:pos x="23" y="6"/>
                    </a:cxn>
                    <a:cxn ang="0">
                      <a:pos x="23" y="5"/>
                    </a:cxn>
                    <a:cxn ang="0">
                      <a:pos x="22" y="4"/>
                    </a:cxn>
                    <a:cxn ang="0">
                      <a:pos x="22" y="3"/>
                    </a:cxn>
                    <a:cxn ang="0">
                      <a:pos x="21" y="2"/>
                    </a:cxn>
                    <a:cxn ang="0">
                      <a:pos x="21" y="2"/>
                    </a:cxn>
                    <a:cxn ang="0">
                      <a:pos x="20" y="1"/>
                    </a:cxn>
                    <a:cxn ang="0">
                      <a:pos x="19" y="1"/>
                    </a:cxn>
                    <a:cxn ang="0">
                      <a:pos x="19" y="0"/>
                    </a:cxn>
                    <a:cxn ang="0">
                      <a:pos x="18" y="0"/>
                    </a:cxn>
                    <a:cxn ang="0">
                      <a:pos x="17" y="0"/>
                    </a:cxn>
                    <a:cxn ang="0">
                      <a:pos x="16" y="0"/>
                    </a:cxn>
                    <a:cxn ang="0">
                      <a:pos x="16" y="0"/>
                    </a:cxn>
                    <a:cxn ang="0">
                      <a:pos x="15" y="0"/>
                    </a:cxn>
                    <a:cxn ang="0">
                      <a:pos x="14" y="0"/>
                    </a:cxn>
                    <a:cxn ang="0">
                      <a:pos x="13" y="0"/>
                    </a:cxn>
                    <a:cxn ang="0">
                      <a:pos x="12" y="0"/>
                    </a:cxn>
                    <a:cxn ang="0">
                      <a:pos x="12" y="0"/>
                    </a:cxn>
                    <a:cxn ang="0">
                      <a:pos x="11" y="1"/>
                    </a:cxn>
                    <a:cxn ang="0">
                      <a:pos x="10" y="3"/>
                    </a:cxn>
                    <a:cxn ang="0">
                      <a:pos x="9" y="6"/>
                    </a:cxn>
                    <a:cxn ang="0">
                      <a:pos x="8" y="10"/>
                    </a:cxn>
                    <a:cxn ang="0">
                      <a:pos x="7" y="13"/>
                    </a:cxn>
                    <a:cxn ang="0">
                      <a:pos x="6" y="15"/>
                    </a:cxn>
                    <a:cxn ang="0">
                      <a:pos x="4" y="18"/>
                    </a:cxn>
                    <a:cxn ang="0">
                      <a:pos x="2" y="21"/>
                    </a:cxn>
                    <a:cxn ang="0">
                      <a:pos x="0" y="23"/>
                    </a:cxn>
                  </a:cxnLst>
                  <a:rect l="0" t="0" r="r" b="b"/>
                  <a:pathLst>
                    <a:path w="23" h="32">
                      <a:moveTo>
                        <a:pt x="4" y="32"/>
                      </a:moveTo>
                      <a:lnTo>
                        <a:pt x="4" y="31"/>
                      </a:lnTo>
                      <a:lnTo>
                        <a:pt x="4" y="31"/>
                      </a:lnTo>
                      <a:lnTo>
                        <a:pt x="5" y="31"/>
                      </a:lnTo>
                      <a:lnTo>
                        <a:pt x="5" y="30"/>
                      </a:lnTo>
                      <a:lnTo>
                        <a:pt x="5" y="30"/>
                      </a:lnTo>
                      <a:lnTo>
                        <a:pt x="5" y="30"/>
                      </a:lnTo>
                      <a:lnTo>
                        <a:pt x="5" y="29"/>
                      </a:lnTo>
                      <a:lnTo>
                        <a:pt x="5" y="29"/>
                      </a:lnTo>
                      <a:lnTo>
                        <a:pt x="5" y="29"/>
                      </a:lnTo>
                      <a:lnTo>
                        <a:pt x="5" y="29"/>
                      </a:lnTo>
                      <a:lnTo>
                        <a:pt x="5" y="28"/>
                      </a:lnTo>
                      <a:lnTo>
                        <a:pt x="5" y="28"/>
                      </a:lnTo>
                      <a:lnTo>
                        <a:pt x="5" y="28"/>
                      </a:lnTo>
                      <a:lnTo>
                        <a:pt x="5" y="27"/>
                      </a:lnTo>
                      <a:lnTo>
                        <a:pt x="6" y="27"/>
                      </a:lnTo>
                      <a:lnTo>
                        <a:pt x="6" y="27"/>
                      </a:lnTo>
                      <a:lnTo>
                        <a:pt x="6" y="27"/>
                      </a:lnTo>
                      <a:lnTo>
                        <a:pt x="6" y="26"/>
                      </a:lnTo>
                      <a:lnTo>
                        <a:pt x="6" y="26"/>
                      </a:lnTo>
                      <a:lnTo>
                        <a:pt x="6" y="26"/>
                      </a:lnTo>
                      <a:lnTo>
                        <a:pt x="6" y="26"/>
                      </a:lnTo>
                      <a:lnTo>
                        <a:pt x="6" y="25"/>
                      </a:lnTo>
                      <a:lnTo>
                        <a:pt x="6" y="25"/>
                      </a:lnTo>
                      <a:lnTo>
                        <a:pt x="7" y="25"/>
                      </a:lnTo>
                      <a:lnTo>
                        <a:pt x="7" y="25"/>
                      </a:lnTo>
                      <a:lnTo>
                        <a:pt x="7" y="24"/>
                      </a:lnTo>
                      <a:lnTo>
                        <a:pt x="7" y="24"/>
                      </a:lnTo>
                      <a:lnTo>
                        <a:pt x="7" y="24"/>
                      </a:lnTo>
                      <a:lnTo>
                        <a:pt x="7" y="24"/>
                      </a:lnTo>
                      <a:lnTo>
                        <a:pt x="8" y="23"/>
                      </a:lnTo>
                      <a:lnTo>
                        <a:pt x="8" y="23"/>
                      </a:lnTo>
                      <a:lnTo>
                        <a:pt x="8" y="23"/>
                      </a:lnTo>
                      <a:lnTo>
                        <a:pt x="8" y="23"/>
                      </a:lnTo>
                      <a:lnTo>
                        <a:pt x="8" y="22"/>
                      </a:lnTo>
                      <a:lnTo>
                        <a:pt x="8" y="22"/>
                      </a:lnTo>
                      <a:lnTo>
                        <a:pt x="9" y="22"/>
                      </a:lnTo>
                      <a:lnTo>
                        <a:pt x="9" y="22"/>
                      </a:lnTo>
                      <a:lnTo>
                        <a:pt x="9" y="22"/>
                      </a:lnTo>
                      <a:lnTo>
                        <a:pt x="9" y="21"/>
                      </a:lnTo>
                      <a:lnTo>
                        <a:pt x="9" y="21"/>
                      </a:lnTo>
                      <a:lnTo>
                        <a:pt x="9" y="21"/>
                      </a:lnTo>
                      <a:lnTo>
                        <a:pt x="10" y="21"/>
                      </a:lnTo>
                      <a:lnTo>
                        <a:pt x="10" y="21"/>
                      </a:lnTo>
                      <a:lnTo>
                        <a:pt x="10" y="20"/>
                      </a:lnTo>
                      <a:lnTo>
                        <a:pt x="10" y="20"/>
                      </a:lnTo>
                      <a:lnTo>
                        <a:pt x="11" y="20"/>
                      </a:lnTo>
                      <a:lnTo>
                        <a:pt x="11" y="20"/>
                      </a:lnTo>
                      <a:lnTo>
                        <a:pt x="11" y="20"/>
                      </a:lnTo>
                      <a:lnTo>
                        <a:pt x="11" y="20"/>
                      </a:lnTo>
                      <a:lnTo>
                        <a:pt x="11" y="19"/>
                      </a:lnTo>
                      <a:lnTo>
                        <a:pt x="12" y="19"/>
                      </a:lnTo>
                      <a:lnTo>
                        <a:pt x="12" y="19"/>
                      </a:lnTo>
                      <a:lnTo>
                        <a:pt x="12" y="19"/>
                      </a:lnTo>
                      <a:lnTo>
                        <a:pt x="12" y="19"/>
                      </a:lnTo>
                      <a:lnTo>
                        <a:pt x="12" y="19"/>
                      </a:lnTo>
                      <a:lnTo>
                        <a:pt x="13" y="19"/>
                      </a:lnTo>
                      <a:lnTo>
                        <a:pt x="13" y="19"/>
                      </a:lnTo>
                      <a:lnTo>
                        <a:pt x="13" y="18"/>
                      </a:lnTo>
                      <a:lnTo>
                        <a:pt x="13" y="18"/>
                      </a:lnTo>
                      <a:lnTo>
                        <a:pt x="14" y="18"/>
                      </a:lnTo>
                      <a:lnTo>
                        <a:pt x="14" y="18"/>
                      </a:lnTo>
                      <a:lnTo>
                        <a:pt x="14" y="18"/>
                      </a:lnTo>
                      <a:lnTo>
                        <a:pt x="14" y="18"/>
                      </a:lnTo>
                      <a:lnTo>
                        <a:pt x="15" y="18"/>
                      </a:lnTo>
                      <a:lnTo>
                        <a:pt x="15" y="18"/>
                      </a:lnTo>
                      <a:lnTo>
                        <a:pt x="15" y="18"/>
                      </a:lnTo>
                      <a:lnTo>
                        <a:pt x="15" y="18"/>
                      </a:lnTo>
                      <a:lnTo>
                        <a:pt x="16" y="18"/>
                      </a:lnTo>
                      <a:lnTo>
                        <a:pt x="16" y="18"/>
                      </a:lnTo>
                      <a:lnTo>
                        <a:pt x="16" y="17"/>
                      </a:lnTo>
                      <a:lnTo>
                        <a:pt x="16" y="17"/>
                      </a:lnTo>
                      <a:lnTo>
                        <a:pt x="16" y="17"/>
                      </a:lnTo>
                      <a:lnTo>
                        <a:pt x="16" y="17"/>
                      </a:lnTo>
                      <a:lnTo>
                        <a:pt x="17" y="17"/>
                      </a:lnTo>
                      <a:lnTo>
                        <a:pt x="17" y="17"/>
                      </a:lnTo>
                      <a:lnTo>
                        <a:pt x="17" y="17"/>
                      </a:lnTo>
                      <a:lnTo>
                        <a:pt x="17" y="17"/>
                      </a:lnTo>
                      <a:lnTo>
                        <a:pt x="17" y="17"/>
                      </a:lnTo>
                      <a:lnTo>
                        <a:pt x="17" y="17"/>
                      </a:lnTo>
                      <a:lnTo>
                        <a:pt x="18" y="16"/>
                      </a:lnTo>
                      <a:lnTo>
                        <a:pt x="18" y="16"/>
                      </a:lnTo>
                      <a:lnTo>
                        <a:pt x="18" y="16"/>
                      </a:lnTo>
                      <a:lnTo>
                        <a:pt x="18" y="16"/>
                      </a:lnTo>
                      <a:lnTo>
                        <a:pt x="18" y="16"/>
                      </a:lnTo>
                      <a:lnTo>
                        <a:pt x="18" y="16"/>
                      </a:lnTo>
                      <a:lnTo>
                        <a:pt x="18" y="16"/>
                      </a:lnTo>
                      <a:lnTo>
                        <a:pt x="19" y="16"/>
                      </a:lnTo>
                      <a:lnTo>
                        <a:pt x="19" y="15"/>
                      </a:lnTo>
                      <a:lnTo>
                        <a:pt x="19" y="15"/>
                      </a:lnTo>
                      <a:lnTo>
                        <a:pt x="19" y="15"/>
                      </a:lnTo>
                      <a:lnTo>
                        <a:pt x="19" y="15"/>
                      </a:lnTo>
                      <a:lnTo>
                        <a:pt x="19" y="15"/>
                      </a:lnTo>
                      <a:lnTo>
                        <a:pt x="19" y="15"/>
                      </a:lnTo>
                      <a:lnTo>
                        <a:pt x="20" y="14"/>
                      </a:lnTo>
                      <a:lnTo>
                        <a:pt x="20" y="14"/>
                      </a:lnTo>
                      <a:lnTo>
                        <a:pt x="20" y="14"/>
                      </a:lnTo>
                      <a:lnTo>
                        <a:pt x="20" y="14"/>
                      </a:lnTo>
                      <a:lnTo>
                        <a:pt x="20" y="14"/>
                      </a:lnTo>
                      <a:lnTo>
                        <a:pt x="20" y="14"/>
                      </a:lnTo>
                      <a:lnTo>
                        <a:pt x="20" y="13"/>
                      </a:lnTo>
                      <a:lnTo>
                        <a:pt x="20" y="13"/>
                      </a:lnTo>
                      <a:lnTo>
                        <a:pt x="21" y="13"/>
                      </a:lnTo>
                      <a:lnTo>
                        <a:pt x="21" y="13"/>
                      </a:lnTo>
                      <a:lnTo>
                        <a:pt x="21" y="13"/>
                      </a:lnTo>
                      <a:lnTo>
                        <a:pt x="21" y="13"/>
                      </a:lnTo>
                      <a:lnTo>
                        <a:pt x="21" y="12"/>
                      </a:lnTo>
                      <a:lnTo>
                        <a:pt x="21" y="12"/>
                      </a:lnTo>
                      <a:lnTo>
                        <a:pt x="21" y="12"/>
                      </a:lnTo>
                      <a:lnTo>
                        <a:pt x="21" y="12"/>
                      </a:lnTo>
                      <a:lnTo>
                        <a:pt x="21" y="12"/>
                      </a:lnTo>
                      <a:lnTo>
                        <a:pt x="21" y="11"/>
                      </a:lnTo>
                      <a:lnTo>
                        <a:pt x="21" y="11"/>
                      </a:lnTo>
                      <a:lnTo>
                        <a:pt x="22" y="11"/>
                      </a:lnTo>
                      <a:lnTo>
                        <a:pt x="22" y="11"/>
                      </a:lnTo>
                      <a:lnTo>
                        <a:pt x="22" y="11"/>
                      </a:lnTo>
                      <a:lnTo>
                        <a:pt x="22" y="10"/>
                      </a:lnTo>
                      <a:lnTo>
                        <a:pt x="22" y="10"/>
                      </a:lnTo>
                      <a:lnTo>
                        <a:pt x="22" y="10"/>
                      </a:lnTo>
                      <a:lnTo>
                        <a:pt x="22" y="10"/>
                      </a:lnTo>
                      <a:lnTo>
                        <a:pt x="22" y="9"/>
                      </a:lnTo>
                      <a:lnTo>
                        <a:pt x="22" y="9"/>
                      </a:lnTo>
                      <a:lnTo>
                        <a:pt x="22" y="9"/>
                      </a:lnTo>
                      <a:lnTo>
                        <a:pt x="22" y="9"/>
                      </a:lnTo>
                      <a:lnTo>
                        <a:pt x="22" y="9"/>
                      </a:lnTo>
                      <a:lnTo>
                        <a:pt x="22" y="8"/>
                      </a:lnTo>
                      <a:lnTo>
                        <a:pt x="22" y="8"/>
                      </a:lnTo>
                      <a:lnTo>
                        <a:pt x="22" y="8"/>
                      </a:lnTo>
                      <a:lnTo>
                        <a:pt x="22" y="8"/>
                      </a:lnTo>
                      <a:lnTo>
                        <a:pt x="22" y="7"/>
                      </a:lnTo>
                      <a:lnTo>
                        <a:pt x="22" y="7"/>
                      </a:lnTo>
                      <a:lnTo>
                        <a:pt x="22" y="7"/>
                      </a:lnTo>
                      <a:lnTo>
                        <a:pt x="22" y="7"/>
                      </a:lnTo>
                      <a:lnTo>
                        <a:pt x="23" y="7"/>
                      </a:lnTo>
                      <a:lnTo>
                        <a:pt x="23" y="6"/>
                      </a:lnTo>
                      <a:lnTo>
                        <a:pt x="23" y="6"/>
                      </a:lnTo>
                      <a:lnTo>
                        <a:pt x="23" y="6"/>
                      </a:lnTo>
                      <a:lnTo>
                        <a:pt x="23" y="6"/>
                      </a:lnTo>
                      <a:lnTo>
                        <a:pt x="23" y="5"/>
                      </a:lnTo>
                      <a:lnTo>
                        <a:pt x="23" y="5"/>
                      </a:lnTo>
                      <a:lnTo>
                        <a:pt x="23" y="5"/>
                      </a:lnTo>
                      <a:lnTo>
                        <a:pt x="23" y="5"/>
                      </a:lnTo>
                      <a:lnTo>
                        <a:pt x="23" y="4"/>
                      </a:lnTo>
                      <a:lnTo>
                        <a:pt x="23" y="4"/>
                      </a:lnTo>
                      <a:lnTo>
                        <a:pt x="22" y="4"/>
                      </a:lnTo>
                      <a:lnTo>
                        <a:pt x="22" y="4"/>
                      </a:lnTo>
                      <a:lnTo>
                        <a:pt x="22" y="4"/>
                      </a:lnTo>
                      <a:lnTo>
                        <a:pt x="22" y="3"/>
                      </a:lnTo>
                      <a:lnTo>
                        <a:pt x="22" y="3"/>
                      </a:lnTo>
                      <a:lnTo>
                        <a:pt x="22" y="3"/>
                      </a:lnTo>
                      <a:lnTo>
                        <a:pt x="22" y="3"/>
                      </a:lnTo>
                      <a:lnTo>
                        <a:pt x="22" y="3"/>
                      </a:lnTo>
                      <a:lnTo>
                        <a:pt x="22" y="3"/>
                      </a:lnTo>
                      <a:lnTo>
                        <a:pt x="22" y="3"/>
                      </a:lnTo>
                      <a:lnTo>
                        <a:pt x="21" y="2"/>
                      </a:lnTo>
                      <a:lnTo>
                        <a:pt x="21" y="2"/>
                      </a:lnTo>
                      <a:lnTo>
                        <a:pt x="21" y="2"/>
                      </a:lnTo>
                      <a:lnTo>
                        <a:pt x="21" y="2"/>
                      </a:lnTo>
                      <a:lnTo>
                        <a:pt x="21" y="2"/>
                      </a:lnTo>
                      <a:lnTo>
                        <a:pt x="21" y="2"/>
                      </a:lnTo>
                      <a:lnTo>
                        <a:pt x="21" y="2"/>
                      </a:lnTo>
                      <a:lnTo>
                        <a:pt x="21" y="2"/>
                      </a:lnTo>
                      <a:lnTo>
                        <a:pt x="20" y="1"/>
                      </a:lnTo>
                      <a:lnTo>
                        <a:pt x="20" y="1"/>
                      </a:lnTo>
                      <a:lnTo>
                        <a:pt x="20" y="1"/>
                      </a:lnTo>
                      <a:lnTo>
                        <a:pt x="20" y="1"/>
                      </a:lnTo>
                      <a:lnTo>
                        <a:pt x="20" y="1"/>
                      </a:lnTo>
                      <a:lnTo>
                        <a:pt x="20" y="1"/>
                      </a:lnTo>
                      <a:lnTo>
                        <a:pt x="20" y="1"/>
                      </a:lnTo>
                      <a:lnTo>
                        <a:pt x="19" y="1"/>
                      </a:lnTo>
                      <a:lnTo>
                        <a:pt x="19" y="1"/>
                      </a:lnTo>
                      <a:lnTo>
                        <a:pt x="19" y="1"/>
                      </a:lnTo>
                      <a:lnTo>
                        <a:pt x="19" y="0"/>
                      </a:lnTo>
                      <a:lnTo>
                        <a:pt x="19" y="0"/>
                      </a:lnTo>
                      <a:lnTo>
                        <a:pt x="19" y="0"/>
                      </a:lnTo>
                      <a:lnTo>
                        <a:pt x="19" y="0"/>
                      </a:lnTo>
                      <a:lnTo>
                        <a:pt x="18" y="0"/>
                      </a:lnTo>
                      <a:lnTo>
                        <a:pt x="18" y="0"/>
                      </a:lnTo>
                      <a:lnTo>
                        <a:pt x="18" y="0"/>
                      </a:lnTo>
                      <a:lnTo>
                        <a:pt x="18" y="0"/>
                      </a:lnTo>
                      <a:lnTo>
                        <a:pt x="18" y="0"/>
                      </a:lnTo>
                      <a:lnTo>
                        <a:pt x="18" y="0"/>
                      </a:lnTo>
                      <a:lnTo>
                        <a:pt x="18" y="0"/>
                      </a:lnTo>
                      <a:lnTo>
                        <a:pt x="17" y="0"/>
                      </a:lnTo>
                      <a:lnTo>
                        <a:pt x="17" y="0"/>
                      </a:lnTo>
                      <a:lnTo>
                        <a:pt x="17" y="0"/>
                      </a:lnTo>
                      <a:lnTo>
                        <a:pt x="17" y="0"/>
                      </a:lnTo>
                      <a:lnTo>
                        <a:pt x="17" y="0"/>
                      </a:lnTo>
                      <a:lnTo>
                        <a:pt x="17" y="0"/>
                      </a:lnTo>
                      <a:lnTo>
                        <a:pt x="16" y="0"/>
                      </a:lnTo>
                      <a:lnTo>
                        <a:pt x="16" y="0"/>
                      </a:lnTo>
                      <a:lnTo>
                        <a:pt x="16" y="0"/>
                      </a:lnTo>
                      <a:lnTo>
                        <a:pt x="16" y="0"/>
                      </a:lnTo>
                      <a:lnTo>
                        <a:pt x="16" y="0"/>
                      </a:lnTo>
                      <a:lnTo>
                        <a:pt x="16" y="0"/>
                      </a:lnTo>
                      <a:lnTo>
                        <a:pt x="15" y="0"/>
                      </a:lnTo>
                      <a:lnTo>
                        <a:pt x="15" y="0"/>
                      </a:lnTo>
                      <a:lnTo>
                        <a:pt x="15" y="0"/>
                      </a:lnTo>
                      <a:lnTo>
                        <a:pt x="15" y="0"/>
                      </a:lnTo>
                      <a:lnTo>
                        <a:pt x="15" y="0"/>
                      </a:lnTo>
                      <a:lnTo>
                        <a:pt x="15" y="0"/>
                      </a:lnTo>
                      <a:lnTo>
                        <a:pt x="14" y="0"/>
                      </a:lnTo>
                      <a:lnTo>
                        <a:pt x="14" y="0"/>
                      </a:lnTo>
                      <a:lnTo>
                        <a:pt x="14" y="0"/>
                      </a:lnTo>
                      <a:lnTo>
                        <a:pt x="14" y="0"/>
                      </a:lnTo>
                      <a:lnTo>
                        <a:pt x="14" y="0"/>
                      </a:lnTo>
                      <a:lnTo>
                        <a:pt x="14" y="0"/>
                      </a:lnTo>
                      <a:lnTo>
                        <a:pt x="13" y="0"/>
                      </a:lnTo>
                      <a:lnTo>
                        <a:pt x="13" y="0"/>
                      </a:lnTo>
                      <a:lnTo>
                        <a:pt x="13" y="0"/>
                      </a:lnTo>
                      <a:lnTo>
                        <a:pt x="13" y="0"/>
                      </a:lnTo>
                      <a:lnTo>
                        <a:pt x="13" y="0"/>
                      </a:lnTo>
                      <a:lnTo>
                        <a:pt x="13" y="0"/>
                      </a:lnTo>
                      <a:lnTo>
                        <a:pt x="13" y="0"/>
                      </a:lnTo>
                      <a:lnTo>
                        <a:pt x="12" y="0"/>
                      </a:lnTo>
                      <a:lnTo>
                        <a:pt x="12" y="0"/>
                      </a:lnTo>
                      <a:lnTo>
                        <a:pt x="12" y="0"/>
                      </a:lnTo>
                      <a:lnTo>
                        <a:pt x="12" y="0"/>
                      </a:lnTo>
                      <a:lnTo>
                        <a:pt x="12" y="0"/>
                      </a:lnTo>
                      <a:lnTo>
                        <a:pt x="12" y="0"/>
                      </a:lnTo>
                      <a:lnTo>
                        <a:pt x="11" y="1"/>
                      </a:lnTo>
                      <a:lnTo>
                        <a:pt x="11" y="1"/>
                      </a:lnTo>
                      <a:lnTo>
                        <a:pt x="11" y="1"/>
                      </a:lnTo>
                      <a:lnTo>
                        <a:pt x="11" y="1"/>
                      </a:lnTo>
                      <a:lnTo>
                        <a:pt x="11" y="1"/>
                      </a:lnTo>
                      <a:lnTo>
                        <a:pt x="11" y="1"/>
                      </a:lnTo>
                      <a:lnTo>
                        <a:pt x="11" y="1"/>
                      </a:lnTo>
                      <a:lnTo>
                        <a:pt x="11" y="2"/>
                      </a:lnTo>
                      <a:lnTo>
                        <a:pt x="10" y="2"/>
                      </a:lnTo>
                      <a:lnTo>
                        <a:pt x="10" y="3"/>
                      </a:lnTo>
                      <a:lnTo>
                        <a:pt x="10" y="4"/>
                      </a:lnTo>
                      <a:lnTo>
                        <a:pt x="10" y="4"/>
                      </a:lnTo>
                      <a:lnTo>
                        <a:pt x="10" y="5"/>
                      </a:lnTo>
                      <a:lnTo>
                        <a:pt x="10" y="6"/>
                      </a:lnTo>
                      <a:lnTo>
                        <a:pt x="9" y="6"/>
                      </a:lnTo>
                      <a:lnTo>
                        <a:pt x="9" y="7"/>
                      </a:lnTo>
                      <a:lnTo>
                        <a:pt x="9" y="8"/>
                      </a:lnTo>
                      <a:lnTo>
                        <a:pt x="9" y="8"/>
                      </a:lnTo>
                      <a:lnTo>
                        <a:pt x="9" y="9"/>
                      </a:lnTo>
                      <a:lnTo>
                        <a:pt x="8" y="10"/>
                      </a:lnTo>
                      <a:lnTo>
                        <a:pt x="8" y="10"/>
                      </a:lnTo>
                      <a:lnTo>
                        <a:pt x="8" y="11"/>
                      </a:lnTo>
                      <a:lnTo>
                        <a:pt x="8" y="11"/>
                      </a:lnTo>
                      <a:lnTo>
                        <a:pt x="7" y="12"/>
                      </a:lnTo>
                      <a:lnTo>
                        <a:pt x="7" y="13"/>
                      </a:lnTo>
                      <a:lnTo>
                        <a:pt x="7" y="13"/>
                      </a:lnTo>
                      <a:lnTo>
                        <a:pt x="7" y="14"/>
                      </a:lnTo>
                      <a:lnTo>
                        <a:pt x="6" y="14"/>
                      </a:lnTo>
                      <a:lnTo>
                        <a:pt x="6" y="15"/>
                      </a:lnTo>
                      <a:lnTo>
                        <a:pt x="6" y="15"/>
                      </a:lnTo>
                      <a:lnTo>
                        <a:pt x="5" y="16"/>
                      </a:lnTo>
                      <a:lnTo>
                        <a:pt x="5" y="17"/>
                      </a:lnTo>
                      <a:lnTo>
                        <a:pt x="5" y="17"/>
                      </a:lnTo>
                      <a:lnTo>
                        <a:pt x="4" y="18"/>
                      </a:lnTo>
                      <a:lnTo>
                        <a:pt x="4" y="18"/>
                      </a:lnTo>
                      <a:lnTo>
                        <a:pt x="4" y="19"/>
                      </a:lnTo>
                      <a:lnTo>
                        <a:pt x="3" y="19"/>
                      </a:lnTo>
                      <a:lnTo>
                        <a:pt x="3" y="20"/>
                      </a:lnTo>
                      <a:lnTo>
                        <a:pt x="2" y="20"/>
                      </a:lnTo>
                      <a:lnTo>
                        <a:pt x="2" y="21"/>
                      </a:lnTo>
                      <a:lnTo>
                        <a:pt x="2" y="21"/>
                      </a:lnTo>
                      <a:lnTo>
                        <a:pt x="1" y="22"/>
                      </a:lnTo>
                      <a:lnTo>
                        <a:pt x="1" y="22"/>
                      </a:lnTo>
                      <a:lnTo>
                        <a:pt x="0" y="22"/>
                      </a:lnTo>
                      <a:lnTo>
                        <a:pt x="0" y="23"/>
                      </a:lnTo>
                      <a:lnTo>
                        <a:pt x="0" y="23"/>
                      </a:lnTo>
                      <a:lnTo>
                        <a:pt x="4" y="32"/>
                      </a:lnTo>
                    </a:path>
                  </a:pathLst>
                </a:custGeom>
                <a:solidFill>
                  <a:srgbClr val="A06F50">
                    <a:alpha val="20001"/>
                  </a:srgbClr>
                </a:solidFill>
                <a:ln w="9525">
                  <a:noFill/>
                  <a:round/>
                  <a:headEnd type="none" w="sm" len="sm"/>
                  <a:tailEnd type="none" w="sm" len="sm"/>
                </a:ln>
              </p:spPr>
              <p:txBody>
                <a:bodyPr/>
                <a:lstStyle/>
                <a:p>
                  <a:endParaRPr lang="nl-BE"/>
                </a:p>
              </p:txBody>
            </p:sp>
            <p:sp>
              <p:nvSpPr>
                <p:cNvPr id="7908" name="Freeform 740"/>
                <p:cNvSpPr>
                  <a:spLocks noChangeArrowheads="1"/>
                </p:cNvSpPr>
                <p:nvPr/>
              </p:nvSpPr>
              <p:spPr bwMode="auto">
                <a:xfrm>
                  <a:off x="271" y="184"/>
                  <a:ext cx="16" cy="19"/>
                </a:xfrm>
                <a:custGeom>
                  <a:avLst/>
                  <a:gdLst/>
                  <a:ahLst/>
                  <a:cxnLst>
                    <a:cxn ang="0">
                      <a:pos x="16" y="1"/>
                    </a:cxn>
                    <a:cxn ang="0">
                      <a:pos x="16" y="3"/>
                    </a:cxn>
                    <a:cxn ang="0">
                      <a:pos x="15" y="5"/>
                    </a:cxn>
                    <a:cxn ang="0">
                      <a:pos x="15" y="6"/>
                    </a:cxn>
                    <a:cxn ang="0">
                      <a:pos x="14" y="8"/>
                    </a:cxn>
                    <a:cxn ang="0">
                      <a:pos x="13" y="10"/>
                    </a:cxn>
                    <a:cxn ang="0">
                      <a:pos x="12" y="11"/>
                    </a:cxn>
                    <a:cxn ang="0">
                      <a:pos x="11" y="13"/>
                    </a:cxn>
                    <a:cxn ang="0">
                      <a:pos x="10" y="14"/>
                    </a:cxn>
                    <a:cxn ang="0">
                      <a:pos x="9" y="16"/>
                    </a:cxn>
                    <a:cxn ang="0">
                      <a:pos x="8" y="17"/>
                    </a:cxn>
                    <a:cxn ang="0">
                      <a:pos x="7" y="18"/>
                    </a:cxn>
                    <a:cxn ang="0">
                      <a:pos x="7" y="18"/>
                    </a:cxn>
                    <a:cxn ang="0">
                      <a:pos x="6" y="18"/>
                    </a:cxn>
                    <a:cxn ang="0">
                      <a:pos x="6" y="18"/>
                    </a:cxn>
                    <a:cxn ang="0">
                      <a:pos x="5" y="18"/>
                    </a:cxn>
                    <a:cxn ang="0">
                      <a:pos x="5" y="18"/>
                    </a:cxn>
                    <a:cxn ang="0">
                      <a:pos x="4" y="18"/>
                    </a:cxn>
                    <a:cxn ang="0">
                      <a:pos x="4" y="18"/>
                    </a:cxn>
                    <a:cxn ang="0">
                      <a:pos x="3" y="18"/>
                    </a:cxn>
                    <a:cxn ang="0">
                      <a:pos x="3" y="18"/>
                    </a:cxn>
                    <a:cxn ang="0">
                      <a:pos x="3" y="17"/>
                    </a:cxn>
                    <a:cxn ang="0">
                      <a:pos x="2" y="17"/>
                    </a:cxn>
                    <a:cxn ang="0">
                      <a:pos x="2" y="17"/>
                    </a:cxn>
                    <a:cxn ang="0">
                      <a:pos x="2" y="16"/>
                    </a:cxn>
                    <a:cxn ang="0">
                      <a:pos x="1" y="16"/>
                    </a:cxn>
                    <a:cxn ang="0">
                      <a:pos x="1" y="15"/>
                    </a:cxn>
                    <a:cxn ang="0">
                      <a:pos x="1" y="15"/>
                    </a:cxn>
                    <a:cxn ang="0">
                      <a:pos x="0" y="15"/>
                    </a:cxn>
                    <a:cxn ang="0">
                      <a:pos x="0" y="14"/>
                    </a:cxn>
                    <a:cxn ang="0">
                      <a:pos x="0" y="14"/>
                    </a:cxn>
                    <a:cxn ang="0">
                      <a:pos x="0" y="13"/>
                    </a:cxn>
                    <a:cxn ang="0">
                      <a:pos x="0" y="13"/>
                    </a:cxn>
                    <a:cxn ang="0">
                      <a:pos x="0" y="12"/>
                    </a:cxn>
                    <a:cxn ang="0">
                      <a:pos x="0" y="11"/>
                    </a:cxn>
                    <a:cxn ang="0">
                      <a:pos x="0" y="11"/>
                    </a:cxn>
                    <a:cxn ang="0">
                      <a:pos x="0" y="10"/>
                    </a:cxn>
                    <a:cxn ang="0">
                      <a:pos x="0" y="10"/>
                    </a:cxn>
                    <a:cxn ang="0">
                      <a:pos x="0" y="9"/>
                    </a:cxn>
                    <a:cxn ang="0">
                      <a:pos x="0" y="9"/>
                    </a:cxn>
                    <a:cxn ang="0">
                      <a:pos x="0" y="8"/>
                    </a:cxn>
                    <a:cxn ang="0">
                      <a:pos x="0" y="8"/>
                    </a:cxn>
                    <a:cxn ang="0">
                      <a:pos x="1" y="7"/>
                    </a:cxn>
                    <a:cxn ang="0">
                      <a:pos x="2" y="5"/>
                    </a:cxn>
                    <a:cxn ang="0">
                      <a:pos x="4" y="4"/>
                    </a:cxn>
                    <a:cxn ang="0">
                      <a:pos x="5" y="3"/>
                    </a:cxn>
                    <a:cxn ang="0">
                      <a:pos x="7" y="2"/>
                    </a:cxn>
                    <a:cxn ang="0">
                      <a:pos x="9" y="1"/>
                    </a:cxn>
                    <a:cxn ang="0">
                      <a:pos x="10" y="1"/>
                    </a:cxn>
                    <a:cxn ang="0">
                      <a:pos x="12" y="0"/>
                    </a:cxn>
                    <a:cxn ang="0">
                      <a:pos x="14" y="0"/>
                    </a:cxn>
                    <a:cxn ang="0">
                      <a:pos x="16" y="0"/>
                    </a:cxn>
                  </a:cxnLst>
                  <a:rect l="0" t="0" r="r" b="b"/>
                  <a:pathLst>
                    <a:path w="16" h="18">
                      <a:moveTo>
                        <a:pt x="16" y="0"/>
                      </a:moveTo>
                      <a:lnTo>
                        <a:pt x="16" y="0"/>
                      </a:lnTo>
                      <a:lnTo>
                        <a:pt x="16" y="0"/>
                      </a:lnTo>
                      <a:lnTo>
                        <a:pt x="16" y="1"/>
                      </a:lnTo>
                      <a:lnTo>
                        <a:pt x="16" y="1"/>
                      </a:lnTo>
                      <a:lnTo>
                        <a:pt x="16" y="2"/>
                      </a:lnTo>
                      <a:lnTo>
                        <a:pt x="16" y="2"/>
                      </a:lnTo>
                      <a:lnTo>
                        <a:pt x="16" y="3"/>
                      </a:lnTo>
                      <a:lnTo>
                        <a:pt x="15" y="3"/>
                      </a:lnTo>
                      <a:lnTo>
                        <a:pt x="15" y="4"/>
                      </a:lnTo>
                      <a:lnTo>
                        <a:pt x="15" y="4"/>
                      </a:lnTo>
                      <a:lnTo>
                        <a:pt x="15" y="5"/>
                      </a:lnTo>
                      <a:lnTo>
                        <a:pt x="15" y="5"/>
                      </a:lnTo>
                      <a:lnTo>
                        <a:pt x="15" y="6"/>
                      </a:lnTo>
                      <a:lnTo>
                        <a:pt x="15" y="6"/>
                      </a:lnTo>
                      <a:lnTo>
                        <a:pt x="15" y="6"/>
                      </a:lnTo>
                      <a:lnTo>
                        <a:pt x="14" y="7"/>
                      </a:lnTo>
                      <a:lnTo>
                        <a:pt x="14" y="7"/>
                      </a:lnTo>
                      <a:lnTo>
                        <a:pt x="14" y="8"/>
                      </a:lnTo>
                      <a:lnTo>
                        <a:pt x="14" y="8"/>
                      </a:lnTo>
                      <a:lnTo>
                        <a:pt x="14" y="9"/>
                      </a:lnTo>
                      <a:lnTo>
                        <a:pt x="14" y="9"/>
                      </a:lnTo>
                      <a:lnTo>
                        <a:pt x="13" y="9"/>
                      </a:lnTo>
                      <a:lnTo>
                        <a:pt x="13" y="10"/>
                      </a:lnTo>
                      <a:lnTo>
                        <a:pt x="13" y="10"/>
                      </a:lnTo>
                      <a:lnTo>
                        <a:pt x="13" y="11"/>
                      </a:lnTo>
                      <a:lnTo>
                        <a:pt x="13" y="11"/>
                      </a:lnTo>
                      <a:lnTo>
                        <a:pt x="12" y="11"/>
                      </a:lnTo>
                      <a:lnTo>
                        <a:pt x="12" y="12"/>
                      </a:lnTo>
                      <a:lnTo>
                        <a:pt x="12" y="12"/>
                      </a:lnTo>
                      <a:lnTo>
                        <a:pt x="12" y="13"/>
                      </a:lnTo>
                      <a:lnTo>
                        <a:pt x="11" y="13"/>
                      </a:lnTo>
                      <a:lnTo>
                        <a:pt x="11" y="13"/>
                      </a:lnTo>
                      <a:lnTo>
                        <a:pt x="11" y="14"/>
                      </a:lnTo>
                      <a:lnTo>
                        <a:pt x="11" y="14"/>
                      </a:lnTo>
                      <a:lnTo>
                        <a:pt x="10" y="14"/>
                      </a:lnTo>
                      <a:lnTo>
                        <a:pt x="10" y="15"/>
                      </a:lnTo>
                      <a:lnTo>
                        <a:pt x="10" y="15"/>
                      </a:lnTo>
                      <a:lnTo>
                        <a:pt x="10" y="15"/>
                      </a:lnTo>
                      <a:lnTo>
                        <a:pt x="9" y="16"/>
                      </a:lnTo>
                      <a:lnTo>
                        <a:pt x="9" y="16"/>
                      </a:lnTo>
                      <a:lnTo>
                        <a:pt x="9" y="16"/>
                      </a:lnTo>
                      <a:lnTo>
                        <a:pt x="9" y="17"/>
                      </a:lnTo>
                      <a:lnTo>
                        <a:pt x="8" y="17"/>
                      </a:lnTo>
                      <a:lnTo>
                        <a:pt x="8" y="17"/>
                      </a:lnTo>
                      <a:lnTo>
                        <a:pt x="8" y="18"/>
                      </a:lnTo>
                      <a:lnTo>
                        <a:pt x="7" y="18"/>
                      </a:lnTo>
                      <a:lnTo>
                        <a:pt x="7" y="18"/>
                      </a:lnTo>
                      <a:lnTo>
                        <a:pt x="7" y="18"/>
                      </a:lnTo>
                      <a:lnTo>
                        <a:pt x="7" y="18"/>
                      </a:lnTo>
                      <a:lnTo>
                        <a:pt x="7" y="18"/>
                      </a:lnTo>
                      <a:lnTo>
                        <a:pt x="7" y="18"/>
                      </a:lnTo>
                      <a:lnTo>
                        <a:pt x="6" y="18"/>
                      </a:lnTo>
                      <a:lnTo>
                        <a:pt x="6" y="18"/>
                      </a:lnTo>
                      <a:lnTo>
                        <a:pt x="6" y="18"/>
                      </a:lnTo>
                      <a:lnTo>
                        <a:pt x="6" y="18"/>
                      </a:lnTo>
                      <a:lnTo>
                        <a:pt x="6" y="18"/>
                      </a:lnTo>
                      <a:lnTo>
                        <a:pt x="6" y="18"/>
                      </a:lnTo>
                      <a:lnTo>
                        <a:pt x="6" y="18"/>
                      </a:lnTo>
                      <a:lnTo>
                        <a:pt x="6" y="18"/>
                      </a:lnTo>
                      <a:lnTo>
                        <a:pt x="6" y="18"/>
                      </a:lnTo>
                      <a:lnTo>
                        <a:pt x="5" y="18"/>
                      </a:lnTo>
                      <a:lnTo>
                        <a:pt x="5" y="18"/>
                      </a:lnTo>
                      <a:lnTo>
                        <a:pt x="5" y="18"/>
                      </a:lnTo>
                      <a:lnTo>
                        <a:pt x="5" y="18"/>
                      </a:lnTo>
                      <a:lnTo>
                        <a:pt x="5" y="18"/>
                      </a:lnTo>
                      <a:lnTo>
                        <a:pt x="5" y="18"/>
                      </a:lnTo>
                      <a:lnTo>
                        <a:pt x="5" y="18"/>
                      </a:lnTo>
                      <a:lnTo>
                        <a:pt x="5" y="18"/>
                      </a:lnTo>
                      <a:lnTo>
                        <a:pt x="5" y="18"/>
                      </a:lnTo>
                      <a:lnTo>
                        <a:pt x="4" y="18"/>
                      </a:lnTo>
                      <a:lnTo>
                        <a:pt x="4" y="18"/>
                      </a:lnTo>
                      <a:lnTo>
                        <a:pt x="4" y="18"/>
                      </a:lnTo>
                      <a:lnTo>
                        <a:pt x="4" y="18"/>
                      </a:lnTo>
                      <a:lnTo>
                        <a:pt x="4" y="18"/>
                      </a:lnTo>
                      <a:lnTo>
                        <a:pt x="4" y="18"/>
                      </a:lnTo>
                      <a:lnTo>
                        <a:pt x="4" y="18"/>
                      </a:lnTo>
                      <a:lnTo>
                        <a:pt x="4" y="18"/>
                      </a:lnTo>
                      <a:lnTo>
                        <a:pt x="4" y="18"/>
                      </a:lnTo>
                      <a:lnTo>
                        <a:pt x="3" y="18"/>
                      </a:lnTo>
                      <a:lnTo>
                        <a:pt x="3" y="18"/>
                      </a:lnTo>
                      <a:lnTo>
                        <a:pt x="3" y="18"/>
                      </a:lnTo>
                      <a:lnTo>
                        <a:pt x="3" y="18"/>
                      </a:lnTo>
                      <a:lnTo>
                        <a:pt x="3" y="18"/>
                      </a:lnTo>
                      <a:lnTo>
                        <a:pt x="3" y="17"/>
                      </a:lnTo>
                      <a:lnTo>
                        <a:pt x="3" y="17"/>
                      </a:lnTo>
                      <a:lnTo>
                        <a:pt x="3" y="17"/>
                      </a:lnTo>
                      <a:lnTo>
                        <a:pt x="3" y="17"/>
                      </a:lnTo>
                      <a:lnTo>
                        <a:pt x="3" y="17"/>
                      </a:lnTo>
                      <a:lnTo>
                        <a:pt x="2" y="17"/>
                      </a:lnTo>
                      <a:lnTo>
                        <a:pt x="2" y="17"/>
                      </a:lnTo>
                      <a:lnTo>
                        <a:pt x="2" y="17"/>
                      </a:lnTo>
                      <a:lnTo>
                        <a:pt x="2" y="17"/>
                      </a:lnTo>
                      <a:lnTo>
                        <a:pt x="2" y="17"/>
                      </a:lnTo>
                      <a:lnTo>
                        <a:pt x="2" y="17"/>
                      </a:lnTo>
                      <a:lnTo>
                        <a:pt x="2" y="17"/>
                      </a:lnTo>
                      <a:lnTo>
                        <a:pt x="2" y="17"/>
                      </a:lnTo>
                      <a:lnTo>
                        <a:pt x="2" y="16"/>
                      </a:lnTo>
                      <a:lnTo>
                        <a:pt x="2" y="16"/>
                      </a:lnTo>
                      <a:lnTo>
                        <a:pt x="2" y="16"/>
                      </a:lnTo>
                      <a:lnTo>
                        <a:pt x="1" y="16"/>
                      </a:lnTo>
                      <a:lnTo>
                        <a:pt x="1" y="16"/>
                      </a:lnTo>
                      <a:lnTo>
                        <a:pt x="1" y="16"/>
                      </a:lnTo>
                      <a:lnTo>
                        <a:pt x="1" y="16"/>
                      </a:lnTo>
                      <a:lnTo>
                        <a:pt x="1" y="16"/>
                      </a:lnTo>
                      <a:lnTo>
                        <a:pt x="1" y="16"/>
                      </a:lnTo>
                      <a:lnTo>
                        <a:pt x="1" y="16"/>
                      </a:lnTo>
                      <a:lnTo>
                        <a:pt x="1" y="15"/>
                      </a:lnTo>
                      <a:lnTo>
                        <a:pt x="1" y="15"/>
                      </a:lnTo>
                      <a:lnTo>
                        <a:pt x="1" y="15"/>
                      </a:lnTo>
                      <a:lnTo>
                        <a:pt x="1" y="15"/>
                      </a:lnTo>
                      <a:lnTo>
                        <a:pt x="1" y="15"/>
                      </a:lnTo>
                      <a:lnTo>
                        <a:pt x="1" y="15"/>
                      </a:lnTo>
                      <a:lnTo>
                        <a:pt x="1" y="15"/>
                      </a:lnTo>
                      <a:lnTo>
                        <a:pt x="0" y="15"/>
                      </a:lnTo>
                      <a:lnTo>
                        <a:pt x="0" y="15"/>
                      </a:lnTo>
                      <a:lnTo>
                        <a:pt x="0" y="14"/>
                      </a:lnTo>
                      <a:lnTo>
                        <a:pt x="0" y="14"/>
                      </a:lnTo>
                      <a:lnTo>
                        <a:pt x="0" y="14"/>
                      </a:lnTo>
                      <a:lnTo>
                        <a:pt x="0" y="14"/>
                      </a:lnTo>
                      <a:lnTo>
                        <a:pt x="0" y="14"/>
                      </a:lnTo>
                      <a:lnTo>
                        <a:pt x="0" y="14"/>
                      </a:lnTo>
                      <a:lnTo>
                        <a:pt x="0" y="14"/>
                      </a:lnTo>
                      <a:lnTo>
                        <a:pt x="0" y="14"/>
                      </a:lnTo>
                      <a:lnTo>
                        <a:pt x="0" y="13"/>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7"/>
                      </a:lnTo>
                      <a:lnTo>
                        <a:pt x="0" y="7"/>
                      </a:lnTo>
                      <a:lnTo>
                        <a:pt x="0" y="7"/>
                      </a:lnTo>
                      <a:lnTo>
                        <a:pt x="1" y="7"/>
                      </a:lnTo>
                      <a:lnTo>
                        <a:pt x="1" y="6"/>
                      </a:lnTo>
                      <a:lnTo>
                        <a:pt x="1" y="6"/>
                      </a:lnTo>
                      <a:lnTo>
                        <a:pt x="2" y="6"/>
                      </a:lnTo>
                      <a:lnTo>
                        <a:pt x="2" y="5"/>
                      </a:lnTo>
                      <a:lnTo>
                        <a:pt x="2" y="5"/>
                      </a:lnTo>
                      <a:lnTo>
                        <a:pt x="3" y="5"/>
                      </a:lnTo>
                      <a:lnTo>
                        <a:pt x="3" y="4"/>
                      </a:lnTo>
                      <a:lnTo>
                        <a:pt x="4" y="4"/>
                      </a:lnTo>
                      <a:lnTo>
                        <a:pt x="4" y="4"/>
                      </a:lnTo>
                      <a:lnTo>
                        <a:pt x="4" y="3"/>
                      </a:lnTo>
                      <a:lnTo>
                        <a:pt x="5" y="3"/>
                      </a:lnTo>
                      <a:lnTo>
                        <a:pt x="5" y="3"/>
                      </a:lnTo>
                      <a:lnTo>
                        <a:pt x="6" y="3"/>
                      </a:lnTo>
                      <a:lnTo>
                        <a:pt x="6" y="2"/>
                      </a:lnTo>
                      <a:lnTo>
                        <a:pt x="6" y="2"/>
                      </a:lnTo>
                      <a:lnTo>
                        <a:pt x="7" y="2"/>
                      </a:lnTo>
                      <a:lnTo>
                        <a:pt x="7" y="2"/>
                      </a:lnTo>
                      <a:lnTo>
                        <a:pt x="8" y="2"/>
                      </a:lnTo>
                      <a:lnTo>
                        <a:pt x="8" y="1"/>
                      </a:lnTo>
                      <a:lnTo>
                        <a:pt x="9" y="1"/>
                      </a:lnTo>
                      <a:lnTo>
                        <a:pt x="9" y="1"/>
                      </a:lnTo>
                      <a:lnTo>
                        <a:pt x="9" y="1"/>
                      </a:lnTo>
                      <a:lnTo>
                        <a:pt x="10" y="1"/>
                      </a:lnTo>
                      <a:lnTo>
                        <a:pt x="10" y="1"/>
                      </a:lnTo>
                      <a:lnTo>
                        <a:pt x="11" y="0"/>
                      </a:lnTo>
                      <a:lnTo>
                        <a:pt x="11" y="0"/>
                      </a:lnTo>
                      <a:lnTo>
                        <a:pt x="12" y="0"/>
                      </a:lnTo>
                      <a:lnTo>
                        <a:pt x="12" y="0"/>
                      </a:lnTo>
                      <a:lnTo>
                        <a:pt x="12" y="0"/>
                      </a:lnTo>
                      <a:lnTo>
                        <a:pt x="13" y="0"/>
                      </a:lnTo>
                      <a:lnTo>
                        <a:pt x="13" y="0"/>
                      </a:lnTo>
                      <a:lnTo>
                        <a:pt x="14" y="0"/>
                      </a:lnTo>
                      <a:lnTo>
                        <a:pt x="14" y="0"/>
                      </a:lnTo>
                      <a:lnTo>
                        <a:pt x="15" y="0"/>
                      </a:lnTo>
                      <a:lnTo>
                        <a:pt x="15" y="0"/>
                      </a:lnTo>
                      <a:lnTo>
                        <a:pt x="16" y="0"/>
                      </a:lnTo>
                      <a:lnTo>
                        <a:pt x="16" y="0"/>
                      </a:lnTo>
                    </a:path>
                  </a:pathLst>
                </a:custGeom>
                <a:gradFill rotWithShape="0">
                  <a:gsLst>
                    <a:gs pos="0">
                      <a:srgbClr val="783851"/>
                    </a:gs>
                    <a:gs pos="100000">
                      <a:srgbClr val="D06F50"/>
                    </a:gs>
                  </a:gsLst>
                  <a:path path="rect">
                    <a:fillToRect l="100000" t="100000"/>
                  </a:path>
                </a:gradFill>
                <a:ln w="9525">
                  <a:noFill/>
                  <a:round/>
                  <a:headEnd type="none" w="sm" len="sm"/>
                  <a:tailEnd type="none" w="sm" len="sm"/>
                </a:ln>
              </p:spPr>
              <p:txBody>
                <a:bodyPr/>
                <a:lstStyle/>
                <a:p>
                  <a:endParaRPr lang="nl-BE"/>
                </a:p>
              </p:txBody>
            </p:sp>
            <p:sp>
              <p:nvSpPr>
                <p:cNvPr id="7909" name="Freeform 741"/>
                <p:cNvSpPr>
                  <a:spLocks noChangeArrowheads="1"/>
                </p:cNvSpPr>
                <p:nvPr/>
              </p:nvSpPr>
              <p:spPr bwMode="auto">
                <a:xfrm>
                  <a:off x="267" y="182"/>
                  <a:ext cx="20" cy="10"/>
                </a:xfrm>
                <a:custGeom>
                  <a:avLst/>
                  <a:gdLst/>
                  <a:ahLst/>
                  <a:cxnLst>
                    <a:cxn ang="0">
                      <a:pos x="4" y="0"/>
                    </a:cxn>
                    <a:cxn ang="0">
                      <a:pos x="8" y="0"/>
                    </a:cxn>
                    <a:cxn ang="0">
                      <a:pos x="12" y="0"/>
                    </a:cxn>
                    <a:cxn ang="0">
                      <a:pos x="16" y="1"/>
                    </a:cxn>
                    <a:cxn ang="0">
                      <a:pos x="19" y="2"/>
                    </a:cxn>
                    <a:cxn ang="0">
                      <a:pos x="17" y="2"/>
                    </a:cxn>
                    <a:cxn ang="0">
                      <a:pos x="16" y="2"/>
                    </a:cxn>
                    <a:cxn ang="0">
                      <a:pos x="14" y="3"/>
                    </a:cxn>
                    <a:cxn ang="0">
                      <a:pos x="13" y="4"/>
                    </a:cxn>
                    <a:cxn ang="0">
                      <a:pos x="11" y="5"/>
                    </a:cxn>
                    <a:cxn ang="0">
                      <a:pos x="10" y="6"/>
                    </a:cxn>
                    <a:cxn ang="0">
                      <a:pos x="8" y="7"/>
                    </a:cxn>
                    <a:cxn ang="0">
                      <a:pos x="7" y="8"/>
                    </a:cxn>
                    <a:cxn ang="0">
                      <a:pos x="6" y="9"/>
                    </a:cxn>
                    <a:cxn ang="0">
                      <a:pos x="5" y="9"/>
                    </a:cxn>
                    <a:cxn ang="0">
                      <a:pos x="5" y="10"/>
                    </a:cxn>
                    <a:cxn ang="0">
                      <a:pos x="5" y="10"/>
                    </a:cxn>
                    <a:cxn ang="0">
                      <a:pos x="4" y="10"/>
                    </a:cxn>
                    <a:cxn ang="0">
                      <a:pos x="4" y="10"/>
                    </a:cxn>
                    <a:cxn ang="0">
                      <a:pos x="4" y="10"/>
                    </a:cxn>
                    <a:cxn ang="0">
                      <a:pos x="3" y="10"/>
                    </a:cxn>
                    <a:cxn ang="0">
                      <a:pos x="3" y="10"/>
                    </a:cxn>
                    <a:cxn ang="0">
                      <a:pos x="3" y="10"/>
                    </a:cxn>
                    <a:cxn ang="0">
                      <a:pos x="2" y="9"/>
                    </a:cxn>
                    <a:cxn ang="0">
                      <a:pos x="2" y="9"/>
                    </a:cxn>
                    <a:cxn ang="0">
                      <a:pos x="2" y="9"/>
                    </a:cxn>
                    <a:cxn ang="0">
                      <a:pos x="2" y="9"/>
                    </a:cxn>
                    <a:cxn ang="0">
                      <a:pos x="1" y="9"/>
                    </a:cxn>
                    <a:cxn ang="0">
                      <a:pos x="1" y="9"/>
                    </a:cxn>
                    <a:cxn ang="0">
                      <a:pos x="1" y="8"/>
                    </a:cxn>
                    <a:cxn ang="0">
                      <a:pos x="1" y="8"/>
                    </a:cxn>
                    <a:cxn ang="0">
                      <a:pos x="0" y="8"/>
                    </a:cxn>
                    <a:cxn ang="0">
                      <a:pos x="0" y="7"/>
                    </a:cxn>
                    <a:cxn ang="0">
                      <a:pos x="0" y="7"/>
                    </a:cxn>
                    <a:cxn ang="0">
                      <a:pos x="0" y="7"/>
                    </a:cxn>
                    <a:cxn ang="0">
                      <a:pos x="0" y="6"/>
                    </a:cxn>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0" y="1"/>
                    </a:cxn>
                    <a:cxn ang="0">
                      <a:pos x="0" y="1"/>
                    </a:cxn>
                    <a:cxn ang="0">
                      <a:pos x="1" y="1"/>
                    </a:cxn>
                    <a:cxn ang="0">
                      <a:pos x="1" y="0"/>
                    </a:cxn>
                    <a:cxn ang="0">
                      <a:pos x="1" y="0"/>
                    </a:cxn>
                    <a:cxn ang="0">
                      <a:pos x="1" y="0"/>
                    </a:cxn>
                  </a:cxnLst>
                  <a:rect l="0" t="0" r="r" b="b"/>
                  <a:pathLst>
                    <a:path w="19" h="10">
                      <a:moveTo>
                        <a:pt x="1" y="0"/>
                      </a:move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1"/>
                      </a:lnTo>
                      <a:lnTo>
                        <a:pt x="17" y="1"/>
                      </a:lnTo>
                      <a:lnTo>
                        <a:pt x="18" y="1"/>
                      </a:lnTo>
                      <a:lnTo>
                        <a:pt x="19" y="2"/>
                      </a:lnTo>
                      <a:lnTo>
                        <a:pt x="19" y="2"/>
                      </a:lnTo>
                      <a:lnTo>
                        <a:pt x="19" y="2"/>
                      </a:lnTo>
                      <a:lnTo>
                        <a:pt x="18" y="2"/>
                      </a:lnTo>
                      <a:lnTo>
                        <a:pt x="18" y="2"/>
                      </a:lnTo>
                      <a:lnTo>
                        <a:pt x="17" y="2"/>
                      </a:lnTo>
                      <a:lnTo>
                        <a:pt x="17" y="2"/>
                      </a:lnTo>
                      <a:lnTo>
                        <a:pt x="17" y="2"/>
                      </a:lnTo>
                      <a:lnTo>
                        <a:pt x="16" y="2"/>
                      </a:lnTo>
                      <a:lnTo>
                        <a:pt x="16" y="2"/>
                      </a:lnTo>
                      <a:lnTo>
                        <a:pt x="15" y="2"/>
                      </a:lnTo>
                      <a:lnTo>
                        <a:pt x="15" y="3"/>
                      </a:lnTo>
                      <a:lnTo>
                        <a:pt x="15" y="3"/>
                      </a:lnTo>
                      <a:lnTo>
                        <a:pt x="14" y="3"/>
                      </a:lnTo>
                      <a:lnTo>
                        <a:pt x="14" y="3"/>
                      </a:lnTo>
                      <a:lnTo>
                        <a:pt x="13" y="3"/>
                      </a:lnTo>
                      <a:lnTo>
                        <a:pt x="13" y="3"/>
                      </a:lnTo>
                      <a:lnTo>
                        <a:pt x="13" y="4"/>
                      </a:lnTo>
                      <a:lnTo>
                        <a:pt x="12" y="4"/>
                      </a:lnTo>
                      <a:lnTo>
                        <a:pt x="12" y="4"/>
                      </a:lnTo>
                      <a:lnTo>
                        <a:pt x="11" y="4"/>
                      </a:lnTo>
                      <a:lnTo>
                        <a:pt x="11" y="5"/>
                      </a:lnTo>
                      <a:lnTo>
                        <a:pt x="11" y="5"/>
                      </a:lnTo>
                      <a:lnTo>
                        <a:pt x="10" y="5"/>
                      </a:lnTo>
                      <a:lnTo>
                        <a:pt x="10" y="5"/>
                      </a:lnTo>
                      <a:lnTo>
                        <a:pt x="10" y="6"/>
                      </a:lnTo>
                      <a:lnTo>
                        <a:pt x="9" y="6"/>
                      </a:lnTo>
                      <a:lnTo>
                        <a:pt x="9" y="6"/>
                      </a:lnTo>
                      <a:lnTo>
                        <a:pt x="8" y="6"/>
                      </a:lnTo>
                      <a:lnTo>
                        <a:pt x="8" y="7"/>
                      </a:lnTo>
                      <a:lnTo>
                        <a:pt x="8" y="7"/>
                      </a:lnTo>
                      <a:lnTo>
                        <a:pt x="7" y="7"/>
                      </a:lnTo>
                      <a:lnTo>
                        <a:pt x="7" y="8"/>
                      </a:lnTo>
                      <a:lnTo>
                        <a:pt x="7" y="8"/>
                      </a:lnTo>
                      <a:lnTo>
                        <a:pt x="6" y="8"/>
                      </a:lnTo>
                      <a:lnTo>
                        <a:pt x="6" y="9"/>
                      </a:lnTo>
                      <a:lnTo>
                        <a:pt x="6" y="9"/>
                      </a:lnTo>
                      <a:lnTo>
                        <a:pt x="6" y="9"/>
                      </a:lnTo>
                      <a:lnTo>
                        <a:pt x="5" y="9"/>
                      </a:lnTo>
                      <a:lnTo>
                        <a:pt x="5" y="9"/>
                      </a:lnTo>
                      <a:lnTo>
                        <a:pt x="5" y="9"/>
                      </a:lnTo>
                      <a:lnTo>
                        <a:pt x="5" y="9"/>
                      </a:lnTo>
                      <a:lnTo>
                        <a:pt x="5" y="10"/>
                      </a:lnTo>
                      <a:lnTo>
                        <a:pt x="5" y="10"/>
                      </a:lnTo>
                      <a:lnTo>
                        <a:pt x="5" y="10"/>
                      </a:lnTo>
                      <a:lnTo>
                        <a:pt x="5" y="10"/>
                      </a:lnTo>
                      <a:lnTo>
                        <a:pt x="5" y="10"/>
                      </a:lnTo>
                      <a:lnTo>
                        <a:pt x="5" y="10"/>
                      </a:lnTo>
                      <a:lnTo>
                        <a:pt x="5" y="10"/>
                      </a:lnTo>
                      <a:lnTo>
                        <a:pt x="5" y="10"/>
                      </a:lnTo>
                      <a:lnTo>
                        <a:pt x="5"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3" y="10"/>
                      </a:lnTo>
                      <a:lnTo>
                        <a:pt x="3" y="10"/>
                      </a:lnTo>
                      <a:lnTo>
                        <a:pt x="3" y="10"/>
                      </a:lnTo>
                      <a:lnTo>
                        <a:pt x="3" y="10"/>
                      </a:lnTo>
                      <a:lnTo>
                        <a:pt x="3" y="10"/>
                      </a:lnTo>
                      <a:lnTo>
                        <a:pt x="3" y="10"/>
                      </a:lnTo>
                      <a:lnTo>
                        <a:pt x="3" y="10"/>
                      </a:lnTo>
                      <a:lnTo>
                        <a:pt x="3" y="10"/>
                      </a:lnTo>
                      <a:lnTo>
                        <a:pt x="3" y="10"/>
                      </a:lnTo>
                      <a:lnTo>
                        <a:pt x="3" y="10"/>
                      </a:lnTo>
                      <a:lnTo>
                        <a:pt x="3" y="10"/>
                      </a:lnTo>
                      <a:lnTo>
                        <a:pt x="3" y="10"/>
                      </a:lnTo>
                      <a:lnTo>
                        <a:pt x="3"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8"/>
                      </a:lnTo>
                      <a:lnTo>
                        <a:pt x="1" y="8"/>
                      </a:lnTo>
                      <a:lnTo>
                        <a:pt x="1" y="8"/>
                      </a:lnTo>
                      <a:lnTo>
                        <a:pt x="0" y="8"/>
                      </a:lnTo>
                      <a:lnTo>
                        <a:pt x="0" y="8"/>
                      </a:lnTo>
                      <a:lnTo>
                        <a:pt x="0" y="8"/>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1"/>
                      </a:lnTo>
                      <a:lnTo>
                        <a:pt x="0" y="1"/>
                      </a:lnTo>
                      <a:lnTo>
                        <a:pt x="0" y="1"/>
                      </a:lnTo>
                      <a:lnTo>
                        <a:pt x="0" y="1"/>
                      </a:lnTo>
                      <a:lnTo>
                        <a:pt x="0" y="1"/>
                      </a:lnTo>
                      <a:lnTo>
                        <a:pt x="0" y="1"/>
                      </a:lnTo>
                      <a:lnTo>
                        <a:pt x="0" y="1"/>
                      </a:lnTo>
                      <a:lnTo>
                        <a:pt x="0" y="1"/>
                      </a:lnTo>
                      <a:lnTo>
                        <a:pt x="0" y="1"/>
                      </a:lnTo>
                      <a:lnTo>
                        <a:pt x="0" y="1"/>
                      </a:lnTo>
                      <a:lnTo>
                        <a:pt x="1" y="1"/>
                      </a:lnTo>
                      <a:lnTo>
                        <a:pt x="1" y="1"/>
                      </a:lnTo>
                      <a:lnTo>
                        <a:pt x="1" y="1"/>
                      </a:lnTo>
                      <a:lnTo>
                        <a:pt x="1" y="0"/>
                      </a:lnTo>
                      <a:lnTo>
                        <a:pt x="1" y="0"/>
                      </a:lnTo>
                      <a:lnTo>
                        <a:pt x="1" y="0"/>
                      </a:lnTo>
                      <a:lnTo>
                        <a:pt x="1" y="0"/>
                      </a:lnTo>
                      <a:lnTo>
                        <a:pt x="1" y="0"/>
                      </a:lnTo>
                      <a:lnTo>
                        <a:pt x="1" y="0"/>
                      </a:lnTo>
                      <a:lnTo>
                        <a:pt x="1" y="0"/>
                      </a:lnTo>
                      <a:lnTo>
                        <a:pt x="1" y="0"/>
                      </a:lnTo>
                      <a:lnTo>
                        <a:pt x="1" y="0"/>
                      </a:lnTo>
                      <a:lnTo>
                        <a:pt x="1" y="0"/>
                      </a:lnTo>
                      <a:lnTo>
                        <a:pt x="1" y="0"/>
                      </a:lnTo>
                      <a:lnTo>
                        <a:pt x="1" y="0"/>
                      </a:lnTo>
                    </a:path>
                  </a:pathLst>
                </a:custGeom>
                <a:gradFill rotWithShape="0">
                  <a:gsLst>
                    <a:gs pos="0">
                      <a:srgbClr val="A03B33"/>
                    </a:gs>
                    <a:gs pos="100000">
                      <a:srgbClr val="500000"/>
                    </a:gs>
                  </a:gsLst>
                  <a:lin ang="0" scaled="1"/>
                </a:gradFill>
                <a:ln w="9525">
                  <a:noFill/>
                  <a:round/>
                  <a:headEnd type="none" w="sm" len="sm"/>
                  <a:tailEnd type="none" w="sm" len="sm"/>
                </a:ln>
              </p:spPr>
              <p:txBody>
                <a:bodyPr/>
                <a:lstStyle/>
                <a:p>
                  <a:endParaRPr lang="nl-BE"/>
                </a:p>
              </p:txBody>
            </p:sp>
            <p:sp>
              <p:nvSpPr>
                <p:cNvPr id="7910" name="Freeform 742"/>
                <p:cNvSpPr>
                  <a:spLocks noChangeArrowheads="1"/>
                </p:cNvSpPr>
                <p:nvPr/>
              </p:nvSpPr>
              <p:spPr bwMode="auto">
                <a:xfrm>
                  <a:off x="271" y="147"/>
                  <a:ext cx="23" cy="23"/>
                </a:xfrm>
                <a:custGeom>
                  <a:avLst/>
                  <a:gdLst/>
                  <a:ahLst/>
                  <a:cxnLst>
                    <a:cxn ang="0">
                      <a:pos x="0" y="22"/>
                    </a:cxn>
                    <a:cxn ang="0">
                      <a:pos x="4" y="20"/>
                    </a:cxn>
                    <a:cxn ang="0">
                      <a:pos x="8" y="15"/>
                    </a:cxn>
                    <a:cxn ang="0">
                      <a:pos x="4" y="0"/>
                    </a:cxn>
                    <a:cxn ang="0">
                      <a:pos x="15" y="2"/>
                    </a:cxn>
                    <a:cxn ang="0">
                      <a:pos x="22" y="11"/>
                    </a:cxn>
                    <a:cxn ang="0">
                      <a:pos x="19" y="18"/>
                    </a:cxn>
                    <a:cxn ang="0">
                      <a:pos x="13" y="23"/>
                    </a:cxn>
                    <a:cxn ang="0">
                      <a:pos x="0" y="22"/>
                    </a:cxn>
                  </a:cxnLst>
                  <a:rect l="0" t="0" r="r" b="b"/>
                  <a:pathLst>
                    <a:path w="22" h="22">
                      <a:moveTo>
                        <a:pt x="0" y="22"/>
                      </a:moveTo>
                      <a:cubicBezTo>
                        <a:pt x="0" y="22"/>
                        <a:pt x="2" y="22"/>
                        <a:pt x="4" y="20"/>
                      </a:cubicBezTo>
                      <a:cubicBezTo>
                        <a:pt x="4" y="20"/>
                        <a:pt x="6" y="18"/>
                        <a:pt x="8" y="15"/>
                      </a:cubicBezTo>
                      <a:cubicBezTo>
                        <a:pt x="8" y="15"/>
                        <a:pt x="8" y="7"/>
                        <a:pt x="4" y="0"/>
                      </a:cubicBezTo>
                      <a:cubicBezTo>
                        <a:pt x="4" y="0"/>
                        <a:pt x="10" y="0"/>
                        <a:pt x="15" y="2"/>
                      </a:cubicBezTo>
                      <a:cubicBezTo>
                        <a:pt x="15" y="2"/>
                        <a:pt x="19" y="5"/>
                        <a:pt x="22" y="11"/>
                      </a:cubicBezTo>
                      <a:cubicBezTo>
                        <a:pt x="22" y="11"/>
                        <a:pt x="21" y="15"/>
                        <a:pt x="19" y="18"/>
                      </a:cubicBezTo>
                      <a:cubicBezTo>
                        <a:pt x="19" y="18"/>
                        <a:pt x="16" y="21"/>
                        <a:pt x="13" y="23"/>
                      </a:cubicBezTo>
                      <a:lnTo>
                        <a:pt x="0" y="22"/>
                      </a:lnTo>
                    </a:path>
                  </a:pathLst>
                </a:custGeom>
                <a:gradFill rotWithShape="0">
                  <a:gsLst>
                    <a:gs pos="0">
                      <a:srgbClr val="A06F50">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911" name="Freeform 743"/>
                <p:cNvSpPr>
                  <a:spLocks noChangeArrowheads="1"/>
                </p:cNvSpPr>
                <p:nvPr/>
              </p:nvSpPr>
              <p:spPr bwMode="auto">
                <a:xfrm>
                  <a:off x="265" y="97"/>
                  <a:ext cx="29" cy="37"/>
                </a:xfrm>
                <a:custGeom>
                  <a:avLst/>
                  <a:gdLst/>
                  <a:ahLst/>
                  <a:cxnLst>
                    <a:cxn ang="0">
                      <a:pos x="0" y="19"/>
                    </a:cxn>
                    <a:cxn ang="0">
                      <a:pos x="0" y="17"/>
                    </a:cxn>
                    <a:cxn ang="0">
                      <a:pos x="1" y="15"/>
                    </a:cxn>
                    <a:cxn ang="0">
                      <a:pos x="2" y="13"/>
                    </a:cxn>
                    <a:cxn ang="0">
                      <a:pos x="3" y="12"/>
                    </a:cxn>
                    <a:cxn ang="0">
                      <a:pos x="4" y="10"/>
                    </a:cxn>
                    <a:cxn ang="0">
                      <a:pos x="5" y="8"/>
                    </a:cxn>
                    <a:cxn ang="0">
                      <a:pos x="6" y="7"/>
                    </a:cxn>
                    <a:cxn ang="0">
                      <a:pos x="7" y="5"/>
                    </a:cxn>
                    <a:cxn ang="0">
                      <a:pos x="9" y="4"/>
                    </a:cxn>
                    <a:cxn ang="0">
                      <a:pos x="10" y="3"/>
                    </a:cxn>
                    <a:cxn ang="0">
                      <a:pos x="11" y="2"/>
                    </a:cxn>
                    <a:cxn ang="0">
                      <a:pos x="13" y="1"/>
                    </a:cxn>
                    <a:cxn ang="0">
                      <a:pos x="15" y="0"/>
                    </a:cxn>
                    <a:cxn ang="0">
                      <a:pos x="16" y="0"/>
                    </a:cxn>
                    <a:cxn ang="0">
                      <a:pos x="17" y="0"/>
                    </a:cxn>
                    <a:cxn ang="0">
                      <a:pos x="18" y="0"/>
                    </a:cxn>
                    <a:cxn ang="0">
                      <a:pos x="19" y="0"/>
                    </a:cxn>
                    <a:cxn ang="0">
                      <a:pos x="20" y="0"/>
                    </a:cxn>
                    <a:cxn ang="0">
                      <a:pos x="20" y="0"/>
                    </a:cxn>
                    <a:cxn ang="0">
                      <a:pos x="21" y="1"/>
                    </a:cxn>
                    <a:cxn ang="0">
                      <a:pos x="22" y="1"/>
                    </a:cxn>
                    <a:cxn ang="0">
                      <a:pos x="23" y="2"/>
                    </a:cxn>
                    <a:cxn ang="0">
                      <a:pos x="23" y="2"/>
                    </a:cxn>
                    <a:cxn ang="0">
                      <a:pos x="24" y="3"/>
                    </a:cxn>
                    <a:cxn ang="0">
                      <a:pos x="25" y="4"/>
                    </a:cxn>
                    <a:cxn ang="0">
                      <a:pos x="25" y="4"/>
                    </a:cxn>
                    <a:cxn ang="0">
                      <a:pos x="26" y="5"/>
                    </a:cxn>
                    <a:cxn ang="0">
                      <a:pos x="26" y="6"/>
                    </a:cxn>
                    <a:cxn ang="0">
                      <a:pos x="27" y="7"/>
                    </a:cxn>
                    <a:cxn ang="0">
                      <a:pos x="27" y="8"/>
                    </a:cxn>
                    <a:cxn ang="0">
                      <a:pos x="27" y="9"/>
                    </a:cxn>
                    <a:cxn ang="0">
                      <a:pos x="28" y="10"/>
                    </a:cxn>
                    <a:cxn ang="0">
                      <a:pos x="28" y="11"/>
                    </a:cxn>
                    <a:cxn ang="0">
                      <a:pos x="28" y="12"/>
                    </a:cxn>
                    <a:cxn ang="0">
                      <a:pos x="28" y="13"/>
                    </a:cxn>
                    <a:cxn ang="0">
                      <a:pos x="28" y="14"/>
                    </a:cxn>
                    <a:cxn ang="0">
                      <a:pos x="28" y="15"/>
                    </a:cxn>
                    <a:cxn ang="0">
                      <a:pos x="28" y="16"/>
                    </a:cxn>
                    <a:cxn ang="0">
                      <a:pos x="28" y="17"/>
                    </a:cxn>
                    <a:cxn ang="0">
                      <a:pos x="28" y="18"/>
                    </a:cxn>
                    <a:cxn ang="0">
                      <a:pos x="28" y="19"/>
                    </a:cxn>
                    <a:cxn ang="0">
                      <a:pos x="27" y="20"/>
                    </a:cxn>
                    <a:cxn ang="0">
                      <a:pos x="27" y="22"/>
                    </a:cxn>
                    <a:cxn ang="0">
                      <a:pos x="25" y="24"/>
                    </a:cxn>
                    <a:cxn ang="0">
                      <a:pos x="24" y="26"/>
                    </a:cxn>
                    <a:cxn ang="0">
                      <a:pos x="23" y="27"/>
                    </a:cxn>
                    <a:cxn ang="0">
                      <a:pos x="21" y="29"/>
                    </a:cxn>
                    <a:cxn ang="0">
                      <a:pos x="20" y="31"/>
                    </a:cxn>
                    <a:cxn ang="0">
                      <a:pos x="18" y="32"/>
                    </a:cxn>
                    <a:cxn ang="0">
                      <a:pos x="16" y="33"/>
                    </a:cxn>
                    <a:cxn ang="0">
                      <a:pos x="15" y="34"/>
                    </a:cxn>
                    <a:cxn ang="0">
                      <a:pos x="13" y="35"/>
                    </a:cxn>
                    <a:cxn ang="0">
                      <a:pos x="11" y="36"/>
                    </a:cxn>
                    <a:cxn ang="0">
                      <a:pos x="9" y="36"/>
                    </a:cxn>
                    <a:cxn ang="0">
                      <a:pos x="7" y="34"/>
                    </a:cxn>
                    <a:cxn ang="0">
                      <a:pos x="6" y="30"/>
                    </a:cxn>
                    <a:cxn ang="0">
                      <a:pos x="4" y="27"/>
                    </a:cxn>
                    <a:cxn ang="0">
                      <a:pos x="2" y="24"/>
                    </a:cxn>
                    <a:cxn ang="0">
                      <a:pos x="0" y="21"/>
                    </a:cxn>
                  </a:cxnLst>
                  <a:rect l="0" t="0" r="r" b="b"/>
                  <a:pathLst>
                    <a:path w="28" h="36">
                      <a:moveTo>
                        <a:pt x="0" y="21"/>
                      </a:moveTo>
                      <a:lnTo>
                        <a:pt x="0" y="20"/>
                      </a:lnTo>
                      <a:lnTo>
                        <a:pt x="0" y="20"/>
                      </a:lnTo>
                      <a:lnTo>
                        <a:pt x="0" y="19"/>
                      </a:lnTo>
                      <a:lnTo>
                        <a:pt x="0" y="19"/>
                      </a:lnTo>
                      <a:lnTo>
                        <a:pt x="0" y="18"/>
                      </a:lnTo>
                      <a:lnTo>
                        <a:pt x="0" y="18"/>
                      </a:lnTo>
                      <a:lnTo>
                        <a:pt x="0" y="17"/>
                      </a:lnTo>
                      <a:lnTo>
                        <a:pt x="1" y="17"/>
                      </a:lnTo>
                      <a:lnTo>
                        <a:pt x="1" y="16"/>
                      </a:lnTo>
                      <a:lnTo>
                        <a:pt x="1" y="16"/>
                      </a:lnTo>
                      <a:lnTo>
                        <a:pt x="1" y="15"/>
                      </a:lnTo>
                      <a:lnTo>
                        <a:pt x="1" y="15"/>
                      </a:lnTo>
                      <a:lnTo>
                        <a:pt x="1" y="14"/>
                      </a:lnTo>
                      <a:lnTo>
                        <a:pt x="2" y="14"/>
                      </a:lnTo>
                      <a:lnTo>
                        <a:pt x="2" y="13"/>
                      </a:lnTo>
                      <a:lnTo>
                        <a:pt x="2" y="13"/>
                      </a:lnTo>
                      <a:lnTo>
                        <a:pt x="2" y="13"/>
                      </a:lnTo>
                      <a:lnTo>
                        <a:pt x="3" y="12"/>
                      </a:lnTo>
                      <a:lnTo>
                        <a:pt x="3" y="12"/>
                      </a:lnTo>
                      <a:lnTo>
                        <a:pt x="3" y="11"/>
                      </a:lnTo>
                      <a:lnTo>
                        <a:pt x="3" y="11"/>
                      </a:lnTo>
                      <a:lnTo>
                        <a:pt x="3" y="10"/>
                      </a:lnTo>
                      <a:lnTo>
                        <a:pt x="4" y="10"/>
                      </a:lnTo>
                      <a:lnTo>
                        <a:pt x="4" y="9"/>
                      </a:lnTo>
                      <a:lnTo>
                        <a:pt x="4" y="9"/>
                      </a:lnTo>
                      <a:lnTo>
                        <a:pt x="5" y="9"/>
                      </a:lnTo>
                      <a:lnTo>
                        <a:pt x="5" y="8"/>
                      </a:lnTo>
                      <a:lnTo>
                        <a:pt x="5" y="8"/>
                      </a:lnTo>
                      <a:lnTo>
                        <a:pt x="5" y="8"/>
                      </a:lnTo>
                      <a:lnTo>
                        <a:pt x="6" y="7"/>
                      </a:lnTo>
                      <a:lnTo>
                        <a:pt x="6" y="7"/>
                      </a:lnTo>
                      <a:lnTo>
                        <a:pt x="6" y="6"/>
                      </a:lnTo>
                      <a:lnTo>
                        <a:pt x="7" y="6"/>
                      </a:lnTo>
                      <a:lnTo>
                        <a:pt x="7" y="6"/>
                      </a:lnTo>
                      <a:lnTo>
                        <a:pt x="7" y="5"/>
                      </a:lnTo>
                      <a:lnTo>
                        <a:pt x="8" y="5"/>
                      </a:lnTo>
                      <a:lnTo>
                        <a:pt x="8" y="5"/>
                      </a:lnTo>
                      <a:lnTo>
                        <a:pt x="8" y="4"/>
                      </a:lnTo>
                      <a:lnTo>
                        <a:pt x="9" y="4"/>
                      </a:lnTo>
                      <a:lnTo>
                        <a:pt x="9" y="4"/>
                      </a:lnTo>
                      <a:lnTo>
                        <a:pt x="9" y="3"/>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lnTo>
                        <a:pt x="16" y="0"/>
                      </a:lnTo>
                      <a:lnTo>
                        <a:pt x="17" y="0"/>
                      </a:lnTo>
                      <a:lnTo>
                        <a:pt x="17" y="0"/>
                      </a:lnTo>
                      <a:lnTo>
                        <a:pt x="17" y="0"/>
                      </a:lnTo>
                      <a:lnTo>
                        <a:pt x="17" y="0"/>
                      </a:lnTo>
                      <a:lnTo>
                        <a:pt x="17" y="0"/>
                      </a:lnTo>
                      <a:lnTo>
                        <a:pt x="18" y="0"/>
                      </a:lnTo>
                      <a:lnTo>
                        <a:pt x="18" y="0"/>
                      </a:lnTo>
                      <a:lnTo>
                        <a:pt x="18" y="0"/>
                      </a:lnTo>
                      <a:lnTo>
                        <a:pt x="18" y="0"/>
                      </a:lnTo>
                      <a:lnTo>
                        <a:pt x="19" y="0"/>
                      </a:lnTo>
                      <a:lnTo>
                        <a:pt x="19" y="0"/>
                      </a:lnTo>
                      <a:lnTo>
                        <a:pt x="19" y="0"/>
                      </a:lnTo>
                      <a:lnTo>
                        <a:pt x="19" y="0"/>
                      </a:lnTo>
                      <a:lnTo>
                        <a:pt x="19" y="0"/>
                      </a:lnTo>
                      <a:lnTo>
                        <a:pt x="20" y="0"/>
                      </a:lnTo>
                      <a:lnTo>
                        <a:pt x="20" y="0"/>
                      </a:lnTo>
                      <a:lnTo>
                        <a:pt x="20" y="0"/>
                      </a:lnTo>
                      <a:lnTo>
                        <a:pt x="20" y="0"/>
                      </a:lnTo>
                      <a:lnTo>
                        <a:pt x="20" y="0"/>
                      </a:lnTo>
                      <a:lnTo>
                        <a:pt x="21" y="0"/>
                      </a:lnTo>
                      <a:lnTo>
                        <a:pt x="21" y="1"/>
                      </a:lnTo>
                      <a:lnTo>
                        <a:pt x="21" y="1"/>
                      </a:lnTo>
                      <a:lnTo>
                        <a:pt x="21" y="1"/>
                      </a:lnTo>
                      <a:lnTo>
                        <a:pt x="21" y="1"/>
                      </a:lnTo>
                      <a:lnTo>
                        <a:pt x="22" y="1"/>
                      </a:lnTo>
                      <a:lnTo>
                        <a:pt x="22" y="1"/>
                      </a:lnTo>
                      <a:lnTo>
                        <a:pt x="22" y="1"/>
                      </a:lnTo>
                      <a:lnTo>
                        <a:pt x="22" y="1"/>
                      </a:lnTo>
                      <a:lnTo>
                        <a:pt x="22" y="1"/>
                      </a:lnTo>
                      <a:lnTo>
                        <a:pt x="22" y="2"/>
                      </a:lnTo>
                      <a:lnTo>
                        <a:pt x="23" y="2"/>
                      </a:lnTo>
                      <a:lnTo>
                        <a:pt x="23" y="2"/>
                      </a:lnTo>
                      <a:lnTo>
                        <a:pt x="23" y="2"/>
                      </a:lnTo>
                      <a:lnTo>
                        <a:pt x="23" y="2"/>
                      </a:lnTo>
                      <a:lnTo>
                        <a:pt x="23" y="2"/>
                      </a:lnTo>
                      <a:lnTo>
                        <a:pt x="24" y="2"/>
                      </a:lnTo>
                      <a:lnTo>
                        <a:pt x="24" y="3"/>
                      </a:lnTo>
                      <a:lnTo>
                        <a:pt x="24" y="3"/>
                      </a:lnTo>
                      <a:lnTo>
                        <a:pt x="24" y="3"/>
                      </a:lnTo>
                      <a:lnTo>
                        <a:pt x="24" y="3"/>
                      </a:lnTo>
                      <a:lnTo>
                        <a:pt x="24" y="3"/>
                      </a:lnTo>
                      <a:lnTo>
                        <a:pt x="25" y="3"/>
                      </a:lnTo>
                      <a:lnTo>
                        <a:pt x="25" y="4"/>
                      </a:lnTo>
                      <a:lnTo>
                        <a:pt x="25" y="4"/>
                      </a:lnTo>
                      <a:lnTo>
                        <a:pt x="25" y="4"/>
                      </a:lnTo>
                      <a:lnTo>
                        <a:pt x="25" y="4"/>
                      </a:lnTo>
                      <a:lnTo>
                        <a:pt x="25" y="4"/>
                      </a:lnTo>
                      <a:lnTo>
                        <a:pt x="25" y="5"/>
                      </a:lnTo>
                      <a:lnTo>
                        <a:pt x="26" y="5"/>
                      </a:lnTo>
                      <a:lnTo>
                        <a:pt x="26" y="5"/>
                      </a:lnTo>
                      <a:lnTo>
                        <a:pt x="26" y="5"/>
                      </a:lnTo>
                      <a:lnTo>
                        <a:pt x="26" y="5"/>
                      </a:lnTo>
                      <a:lnTo>
                        <a:pt x="26" y="6"/>
                      </a:lnTo>
                      <a:lnTo>
                        <a:pt x="26" y="6"/>
                      </a:lnTo>
                      <a:lnTo>
                        <a:pt x="26" y="6"/>
                      </a:lnTo>
                      <a:lnTo>
                        <a:pt x="26" y="6"/>
                      </a:lnTo>
                      <a:lnTo>
                        <a:pt x="27" y="6"/>
                      </a:lnTo>
                      <a:lnTo>
                        <a:pt x="27" y="7"/>
                      </a:lnTo>
                      <a:lnTo>
                        <a:pt x="27" y="7"/>
                      </a:lnTo>
                      <a:lnTo>
                        <a:pt x="27" y="7"/>
                      </a:lnTo>
                      <a:lnTo>
                        <a:pt x="27" y="7"/>
                      </a:lnTo>
                      <a:lnTo>
                        <a:pt x="27" y="8"/>
                      </a:lnTo>
                      <a:lnTo>
                        <a:pt x="27" y="8"/>
                      </a:lnTo>
                      <a:lnTo>
                        <a:pt x="27" y="8"/>
                      </a:lnTo>
                      <a:lnTo>
                        <a:pt x="27" y="8"/>
                      </a:lnTo>
                      <a:lnTo>
                        <a:pt x="27" y="9"/>
                      </a:lnTo>
                      <a:lnTo>
                        <a:pt x="27" y="9"/>
                      </a:lnTo>
                      <a:lnTo>
                        <a:pt x="28" y="9"/>
                      </a:lnTo>
                      <a:lnTo>
                        <a:pt x="28" y="9"/>
                      </a:lnTo>
                      <a:lnTo>
                        <a:pt x="28" y="10"/>
                      </a:lnTo>
                      <a:lnTo>
                        <a:pt x="28" y="10"/>
                      </a:lnTo>
                      <a:lnTo>
                        <a:pt x="28" y="10"/>
                      </a:lnTo>
                      <a:lnTo>
                        <a:pt x="28" y="10"/>
                      </a:lnTo>
                      <a:lnTo>
                        <a:pt x="28" y="11"/>
                      </a:lnTo>
                      <a:lnTo>
                        <a:pt x="28" y="11"/>
                      </a:lnTo>
                      <a:lnTo>
                        <a:pt x="28" y="11"/>
                      </a:lnTo>
                      <a:lnTo>
                        <a:pt x="28" y="11"/>
                      </a:lnTo>
                      <a:lnTo>
                        <a:pt x="28" y="12"/>
                      </a:lnTo>
                      <a:lnTo>
                        <a:pt x="28" y="12"/>
                      </a:lnTo>
                      <a:lnTo>
                        <a:pt x="28" y="12"/>
                      </a:lnTo>
                      <a:lnTo>
                        <a:pt x="28" y="12"/>
                      </a:lnTo>
                      <a:lnTo>
                        <a:pt x="28" y="13"/>
                      </a:lnTo>
                      <a:lnTo>
                        <a:pt x="28" y="13"/>
                      </a:lnTo>
                      <a:lnTo>
                        <a:pt x="28" y="13"/>
                      </a:lnTo>
                      <a:lnTo>
                        <a:pt x="28" y="13"/>
                      </a:lnTo>
                      <a:lnTo>
                        <a:pt x="28" y="14"/>
                      </a:lnTo>
                      <a:lnTo>
                        <a:pt x="28" y="14"/>
                      </a:lnTo>
                      <a:lnTo>
                        <a:pt x="28" y="14"/>
                      </a:lnTo>
                      <a:lnTo>
                        <a:pt x="28" y="14"/>
                      </a:lnTo>
                      <a:lnTo>
                        <a:pt x="28" y="15"/>
                      </a:lnTo>
                      <a:lnTo>
                        <a:pt x="28" y="15"/>
                      </a:lnTo>
                      <a:lnTo>
                        <a:pt x="28" y="15"/>
                      </a:lnTo>
                      <a:lnTo>
                        <a:pt x="28" y="16"/>
                      </a:lnTo>
                      <a:lnTo>
                        <a:pt x="28" y="16"/>
                      </a:lnTo>
                      <a:lnTo>
                        <a:pt x="28" y="16"/>
                      </a:lnTo>
                      <a:lnTo>
                        <a:pt x="28" y="16"/>
                      </a:lnTo>
                      <a:lnTo>
                        <a:pt x="28" y="17"/>
                      </a:lnTo>
                      <a:lnTo>
                        <a:pt x="28" y="17"/>
                      </a:lnTo>
                      <a:lnTo>
                        <a:pt x="28" y="17"/>
                      </a:lnTo>
                      <a:lnTo>
                        <a:pt x="28" y="17"/>
                      </a:lnTo>
                      <a:lnTo>
                        <a:pt x="28" y="18"/>
                      </a:lnTo>
                      <a:lnTo>
                        <a:pt x="28" y="18"/>
                      </a:lnTo>
                      <a:lnTo>
                        <a:pt x="28" y="18"/>
                      </a:lnTo>
                      <a:lnTo>
                        <a:pt x="28" y="18"/>
                      </a:lnTo>
                      <a:lnTo>
                        <a:pt x="28" y="19"/>
                      </a:lnTo>
                      <a:lnTo>
                        <a:pt x="28" y="19"/>
                      </a:lnTo>
                      <a:lnTo>
                        <a:pt x="28" y="19"/>
                      </a:lnTo>
                      <a:lnTo>
                        <a:pt x="28" y="19"/>
                      </a:lnTo>
                      <a:lnTo>
                        <a:pt x="28" y="20"/>
                      </a:lnTo>
                      <a:lnTo>
                        <a:pt x="28" y="20"/>
                      </a:lnTo>
                      <a:lnTo>
                        <a:pt x="27" y="20"/>
                      </a:lnTo>
                      <a:lnTo>
                        <a:pt x="27" y="20"/>
                      </a:lnTo>
                      <a:lnTo>
                        <a:pt x="27" y="21"/>
                      </a:lnTo>
                      <a:lnTo>
                        <a:pt x="27" y="21"/>
                      </a:lnTo>
                      <a:lnTo>
                        <a:pt x="27" y="22"/>
                      </a:lnTo>
                      <a:lnTo>
                        <a:pt x="26" y="22"/>
                      </a:lnTo>
                      <a:lnTo>
                        <a:pt x="26" y="23"/>
                      </a:lnTo>
                      <a:lnTo>
                        <a:pt x="26" y="23"/>
                      </a:lnTo>
                      <a:lnTo>
                        <a:pt x="25" y="24"/>
                      </a:lnTo>
                      <a:lnTo>
                        <a:pt x="25" y="24"/>
                      </a:lnTo>
                      <a:lnTo>
                        <a:pt x="25" y="25"/>
                      </a:lnTo>
                      <a:lnTo>
                        <a:pt x="24" y="25"/>
                      </a:lnTo>
                      <a:lnTo>
                        <a:pt x="24" y="26"/>
                      </a:lnTo>
                      <a:lnTo>
                        <a:pt x="24" y="26"/>
                      </a:lnTo>
                      <a:lnTo>
                        <a:pt x="23" y="27"/>
                      </a:lnTo>
                      <a:lnTo>
                        <a:pt x="23" y="27"/>
                      </a:lnTo>
                      <a:lnTo>
                        <a:pt x="23" y="27"/>
                      </a:lnTo>
                      <a:lnTo>
                        <a:pt x="22" y="28"/>
                      </a:lnTo>
                      <a:lnTo>
                        <a:pt x="22" y="28"/>
                      </a:lnTo>
                      <a:lnTo>
                        <a:pt x="22" y="29"/>
                      </a:lnTo>
                      <a:lnTo>
                        <a:pt x="21" y="29"/>
                      </a:lnTo>
                      <a:lnTo>
                        <a:pt x="21" y="29"/>
                      </a:lnTo>
                      <a:lnTo>
                        <a:pt x="21" y="30"/>
                      </a:lnTo>
                      <a:lnTo>
                        <a:pt x="20" y="30"/>
                      </a:lnTo>
                      <a:lnTo>
                        <a:pt x="20" y="31"/>
                      </a:lnTo>
                      <a:lnTo>
                        <a:pt x="19" y="31"/>
                      </a:lnTo>
                      <a:lnTo>
                        <a:pt x="19" y="31"/>
                      </a:lnTo>
                      <a:lnTo>
                        <a:pt x="19" y="32"/>
                      </a:lnTo>
                      <a:lnTo>
                        <a:pt x="18" y="32"/>
                      </a:lnTo>
                      <a:lnTo>
                        <a:pt x="18" y="32"/>
                      </a:lnTo>
                      <a:lnTo>
                        <a:pt x="17" y="33"/>
                      </a:lnTo>
                      <a:lnTo>
                        <a:pt x="17" y="33"/>
                      </a:lnTo>
                      <a:lnTo>
                        <a:pt x="16" y="33"/>
                      </a:lnTo>
                      <a:lnTo>
                        <a:pt x="16" y="33"/>
                      </a:lnTo>
                      <a:lnTo>
                        <a:pt x="16" y="34"/>
                      </a:lnTo>
                      <a:lnTo>
                        <a:pt x="15" y="34"/>
                      </a:lnTo>
                      <a:lnTo>
                        <a:pt x="15" y="34"/>
                      </a:lnTo>
                      <a:lnTo>
                        <a:pt x="14" y="34"/>
                      </a:lnTo>
                      <a:lnTo>
                        <a:pt x="14" y="35"/>
                      </a:lnTo>
                      <a:lnTo>
                        <a:pt x="13" y="35"/>
                      </a:lnTo>
                      <a:lnTo>
                        <a:pt x="13" y="35"/>
                      </a:lnTo>
                      <a:lnTo>
                        <a:pt x="12" y="35"/>
                      </a:lnTo>
                      <a:lnTo>
                        <a:pt x="12" y="35"/>
                      </a:lnTo>
                      <a:lnTo>
                        <a:pt x="11" y="36"/>
                      </a:lnTo>
                      <a:lnTo>
                        <a:pt x="11" y="36"/>
                      </a:lnTo>
                      <a:lnTo>
                        <a:pt x="10" y="36"/>
                      </a:lnTo>
                      <a:lnTo>
                        <a:pt x="10" y="36"/>
                      </a:lnTo>
                      <a:lnTo>
                        <a:pt x="10" y="36"/>
                      </a:lnTo>
                      <a:lnTo>
                        <a:pt x="9" y="36"/>
                      </a:lnTo>
                      <a:lnTo>
                        <a:pt x="9" y="36"/>
                      </a:lnTo>
                      <a:lnTo>
                        <a:pt x="8" y="35"/>
                      </a:lnTo>
                      <a:lnTo>
                        <a:pt x="8" y="35"/>
                      </a:lnTo>
                      <a:lnTo>
                        <a:pt x="7" y="34"/>
                      </a:lnTo>
                      <a:lnTo>
                        <a:pt x="7" y="33"/>
                      </a:lnTo>
                      <a:lnTo>
                        <a:pt x="7" y="32"/>
                      </a:lnTo>
                      <a:lnTo>
                        <a:pt x="6" y="31"/>
                      </a:lnTo>
                      <a:lnTo>
                        <a:pt x="6" y="30"/>
                      </a:lnTo>
                      <a:lnTo>
                        <a:pt x="5" y="29"/>
                      </a:lnTo>
                      <a:lnTo>
                        <a:pt x="5" y="28"/>
                      </a:lnTo>
                      <a:lnTo>
                        <a:pt x="4" y="28"/>
                      </a:lnTo>
                      <a:lnTo>
                        <a:pt x="4" y="27"/>
                      </a:lnTo>
                      <a:lnTo>
                        <a:pt x="3" y="26"/>
                      </a:lnTo>
                      <a:lnTo>
                        <a:pt x="3" y="25"/>
                      </a:lnTo>
                      <a:lnTo>
                        <a:pt x="2" y="24"/>
                      </a:lnTo>
                      <a:lnTo>
                        <a:pt x="2" y="24"/>
                      </a:lnTo>
                      <a:lnTo>
                        <a:pt x="1" y="23"/>
                      </a:lnTo>
                      <a:lnTo>
                        <a:pt x="1" y="22"/>
                      </a:lnTo>
                      <a:lnTo>
                        <a:pt x="0" y="21"/>
                      </a:lnTo>
                      <a:lnTo>
                        <a:pt x="0" y="21"/>
                      </a:lnTo>
                    </a:path>
                  </a:pathLst>
                </a:custGeom>
                <a:solidFill>
                  <a:srgbClr val="A06F50">
                    <a:alpha val="20001"/>
                  </a:srgbClr>
                </a:solidFill>
                <a:ln w="9525">
                  <a:noFill/>
                  <a:round/>
                  <a:headEnd type="none" w="sm" len="sm"/>
                  <a:tailEnd type="none" w="sm" len="sm"/>
                </a:ln>
              </p:spPr>
              <p:txBody>
                <a:bodyPr/>
                <a:lstStyle/>
                <a:p>
                  <a:endParaRPr lang="nl-BE"/>
                </a:p>
              </p:txBody>
            </p:sp>
            <p:sp>
              <p:nvSpPr>
                <p:cNvPr id="7912" name="Freeform 744"/>
                <p:cNvSpPr>
                  <a:spLocks noChangeArrowheads="1"/>
                </p:cNvSpPr>
                <p:nvPr/>
              </p:nvSpPr>
              <p:spPr bwMode="auto">
                <a:xfrm>
                  <a:off x="261" y="96"/>
                  <a:ext cx="26" cy="22"/>
                </a:xfrm>
                <a:custGeom>
                  <a:avLst/>
                  <a:gdLst/>
                  <a:ahLst/>
                  <a:cxnLst>
                    <a:cxn ang="0">
                      <a:pos x="0" y="20"/>
                    </a:cxn>
                    <a:cxn ang="0">
                      <a:pos x="7" y="6"/>
                    </a:cxn>
                    <a:cxn ang="0">
                      <a:pos x="25" y="1"/>
                    </a:cxn>
                    <a:cxn ang="0">
                      <a:pos x="17" y="3"/>
                    </a:cxn>
                    <a:cxn ang="0">
                      <a:pos x="11" y="7"/>
                    </a:cxn>
                    <a:cxn ang="0">
                      <a:pos x="4" y="22"/>
                    </a:cxn>
                    <a:cxn ang="0">
                      <a:pos x="3" y="23"/>
                    </a:cxn>
                    <a:cxn ang="0">
                      <a:pos x="1" y="22"/>
                    </a:cxn>
                    <a:cxn ang="0">
                      <a:pos x="0" y="21"/>
                    </a:cxn>
                    <a:cxn ang="0">
                      <a:pos x="0" y="20"/>
                    </a:cxn>
                  </a:cxnLst>
                  <a:rect l="0" t="0" r="r" b="b"/>
                  <a:pathLst>
                    <a:path w="25" h="21">
                      <a:moveTo>
                        <a:pt x="0" y="20"/>
                      </a:moveTo>
                      <a:cubicBezTo>
                        <a:pt x="0" y="20"/>
                        <a:pt x="2" y="12"/>
                        <a:pt x="7" y="6"/>
                      </a:cubicBezTo>
                      <a:cubicBezTo>
                        <a:pt x="7" y="6"/>
                        <a:pt x="16" y="0"/>
                        <a:pt x="25" y="1"/>
                      </a:cubicBezTo>
                      <a:cubicBezTo>
                        <a:pt x="25" y="1"/>
                        <a:pt x="21" y="1"/>
                        <a:pt x="17" y="3"/>
                      </a:cubicBezTo>
                      <a:cubicBezTo>
                        <a:pt x="17" y="3"/>
                        <a:pt x="14" y="4"/>
                        <a:pt x="11" y="7"/>
                      </a:cubicBezTo>
                      <a:cubicBezTo>
                        <a:pt x="11" y="7"/>
                        <a:pt x="5" y="13"/>
                        <a:pt x="4" y="22"/>
                      </a:cubicBezTo>
                      <a:cubicBezTo>
                        <a:pt x="4" y="22"/>
                        <a:pt x="3" y="23"/>
                        <a:pt x="3" y="23"/>
                      </a:cubicBezTo>
                      <a:cubicBezTo>
                        <a:pt x="3" y="23"/>
                        <a:pt x="2" y="23"/>
                        <a:pt x="1" y="22"/>
                      </a:cubicBezTo>
                      <a:cubicBezTo>
                        <a:pt x="1" y="22"/>
                        <a:pt x="1" y="22"/>
                        <a:pt x="0" y="21"/>
                      </a:cubicBezTo>
                      <a:cubicBezTo>
                        <a:pt x="0" y="21"/>
                        <a:pt x="0" y="20"/>
                        <a:pt x="0" y="20"/>
                      </a:cubicBezTo>
                    </a:path>
                  </a:pathLst>
                </a:custGeom>
                <a:solidFill>
                  <a:srgbClr val="A06F50"/>
                </a:solidFill>
                <a:ln w="9525">
                  <a:noFill/>
                  <a:round/>
                  <a:headEnd type="none" w="sm" len="sm"/>
                  <a:tailEnd type="none" w="sm" len="sm"/>
                </a:ln>
              </p:spPr>
              <p:txBody>
                <a:bodyPr/>
                <a:lstStyle/>
                <a:p>
                  <a:endParaRPr lang="nl-BE"/>
                </a:p>
              </p:txBody>
            </p:sp>
            <p:sp>
              <p:nvSpPr>
                <p:cNvPr id="7913" name="Freeform 745"/>
                <p:cNvSpPr>
                  <a:spLocks noChangeArrowheads="1"/>
                </p:cNvSpPr>
                <p:nvPr/>
              </p:nvSpPr>
              <p:spPr bwMode="auto">
                <a:xfrm>
                  <a:off x="251" y="124"/>
                  <a:ext cx="8" cy="9"/>
                </a:xfrm>
                <a:custGeom>
                  <a:avLst/>
                  <a:gdLst/>
                  <a:ahLst/>
                  <a:cxnLst>
                    <a:cxn ang="0">
                      <a:pos x="7" y="3"/>
                    </a:cxn>
                    <a:cxn ang="0">
                      <a:pos x="7" y="2"/>
                    </a:cxn>
                    <a:cxn ang="0">
                      <a:pos x="7" y="2"/>
                    </a:cxn>
                    <a:cxn ang="0">
                      <a:pos x="6" y="2"/>
                    </a:cxn>
                    <a:cxn ang="0">
                      <a:pos x="6" y="2"/>
                    </a:cxn>
                    <a:cxn ang="0">
                      <a:pos x="6" y="2"/>
                    </a:cxn>
                    <a:cxn ang="0">
                      <a:pos x="6" y="1"/>
                    </a:cxn>
                    <a:cxn ang="0">
                      <a:pos x="6" y="1"/>
                    </a:cxn>
                    <a:cxn ang="0">
                      <a:pos x="5" y="1"/>
                    </a:cxn>
                    <a:cxn ang="0">
                      <a:pos x="5" y="1"/>
                    </a:cxn>
                    <a:cxn ang="0">
                      <a:pos x="5" y="1"/>
                    </a:cxn>
                    <a:cxn ang="0">
                      <a:pos x="5" y="0"/>
                    </a:cxn>
                    <a:cxn ang="0">
                      <a:pos x="4" y="0"/>
                    </a:cxn>
                    <a:cxn ang="0">
                      <a:pos x="4" y="0"/>
                    </a:cxn>
                    <a:cxn ang="0">
                      <a:pos x="4" y="0"/>
                    </a:cxn>
                    <a:cxn ang="0">
                      <a:pos x="4" y="0"/>
                    </a:cxn>
                    <a:cxn ang="0">
                      <a:pos x="3" y="0"/>
                    </a:cxn>
                    <a:cxn ang="0">
                      <a:pos x="3" y="0"/>
                    </a:cxn>
                    <a:cxn ang="0">
                      <a:pos x="3" y="0"/>
                    </a:cxn>
                    <a:cxn ang="0">
                      <a:pos x="3" y="0"/>
                    </a:cxn>
                    <a:cxn ang="0">
                      <a:pos x="2" y="0"/>
                    </a:cxn>
                    <a:cxn ang="0">
                      <a:pos x="2" y="0"/>
                    </a:cxn>
                    <a:cxn ang="0">
                      <a:pos x="2" y="0"/>
                    </a:cxn>
                    <a:cxn ang="0">
                      <a:pos x="1" y="0"/>
                    </a:cxn>
                    <a:cxn ang="0">
                      <a:pos x="1" y="0"/>
                    </a:cxn>
                    <a:cxn ang="0">
                      <a:pos x="1" y="0"/>
                    </a:cxn>
                    <a:cxn ang="0">
                      <a:pos x="1" y="0"/>
                    </a:cxn>
                    <a:cxn ang="0">
                      <a:pos x="0" y="0"/>
                    </a:cxn>
                    <a:cxn ang="0">
                      <a:pos x="0" y="0"/>
                    </a:cxn>
                    <a:cxn ang="0">
                      <a:pos x="0" y="0"/>
                    </a:cxn>
                    <a:cxn ang="0">
                      <a:pos x="0" y="0"/>
                    </a:cxn>
                    <a:cxn ang="0">
                      <a:pos x="1" y="1"/>
                    </a:cxn>
                    <a:cxn ang="0">
                      <a:pos x="3" y="3"/>
                    </a:cxn>
                    <a:cxn ang="0">
                      <a:pos x="4" y="5"/>
                    </a:cxn>
                    <a:cxn ang="0">
                      <a:pos x="6" y="7"/>
                    </a:cxn>
                    <a:cxn ang="0">
                      <a:pos x="7" y="8"/>
                    </a:cxn>
                  </a:cxnLst>
                  <a:rect l="0" t="0" r="r" b="b"/>
                  <a:pathLst>
                    <a:path w="7" h="8">
                      <a:moveTo>
                        <a:pt x="7" y="3"/>
                      </a:moveTo>
                      <a:lnTo>
                        <a:pt x="7" y="3"/>
                      </a:lnTo>
                      <a:lnTo>
                        <a:pt x="7" y="3"/>
                      </a:lnTo>
                      <a:lnTo>
                        <a:pt x="7" y="2"/>
                      </a:lnTo>
                      <a:lnTo>
                        <a:pt x="7" y="2"/>
                      </a:lnTo>
                      <a:lnTo>
                        <a:pt x="7" y="2"/>
                      </a:lnTo>
                      <a:lnTo>
                        <a:pt x="7" y="2"/>
                      </a:lnTo>
                      <a:lnTo>
                        <a:pt x="6" y="2"/>
                      </a:lnTo>
                      <a:lnTo>
                        <a:pt x="6" y="2"/>
                      </a:lnTo>
                      <a:lnTo>
                        <a:pt x="6" y="2"/>
                      </a:lnTo>
                      <a:lnTo>
                        <a:pt x="6" y="2"/>
                      </a:lnTo>
                      <a:lnTo>
                        <a:pt x="6" y="2"/>
                      </a:lnTo>
                      <a:lnTo>
                        <a:pt x="6" y="1"/>
                      </a:lnTo>
                      <a:lnTo>
                        <a:pt x="6" y="1"/>
                      </a:lnTo>
                      <a:lnTo>
                        <a:pt x="6" y="1"/>
                      </a:lnTo>
                      <a:lnTo>
                        <a:pt x="6" y="1"/>
                      </a:lnTo>
                      <a:lnTo>
                        <a:pt x="5" y="1"/>
                      </a:lnTo>
                      <a:lnTo>
                        <a:pt x="5" y="1"/>
                      </a:lnTo>
                      <a:lnTo>
                        <a:pt x="5" y="1"/>
                      </a:lnTo>
                      <a:lnTo>
                        <a:pt x="5" y="1"/>
                      </a:lnTo>
                      <a:lnTo>
                        <a:pt x="5" y="1"/>
                      </a:lnTo>
                      <a:lnTo>
                        <a:pt x="5" y="1"/>
                      </a:lnTo>
                      <a:lnTo>
                        <a:pt x="5" y="1"/>
                      </a:lnTo>
                      <a:lnTo>
                        <a:pt x="5" y="0"/>
                      </a:lnTo>
                      <a:lnTo>
                        <a:pt x="5"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2" y="0"/>
                      </a:lnTo>
                      <a:lnTo>
                        <a:pt x="2" y="0"/>
                      </a:lnTo>
                      <a:lnTo>
                        <a:pt x="2" y="0"/>
                      </a:lnTo>
                      <a:lnTo>
                        <a:pt x="2" y="0"/>
                      </a:lnTo>
                      <a:lnTo>
                        <a:pt x="2" y="0"/>
                      </a:lnTo>
                      <a:lnTo>
                        <a:pt x="2" y="0"/>
                      </a:lnTo>
                      <a:lnTo>
                        <a:pt x="2" y="0"/>
                      </a:lnTo>
                      <a:lnTo>
                        <a:pt x="1" y="0"/>
                      </a:lnTo>
                      <a:lnTo>
                        <a:pt x="1" y="0"/>
                      </a:lnTo>
                      <a:lnTo>
                        <a:pt x="1" y="0"/>
                      </a:lnTo>
                      <a:lnTo>
                        <a:pt x="1" y="0"/>
                      </a:lnTo>
                      <a:lnTo>
                        <a:pt x="1" y="0"/>
                      </a:lnTo>
                      <a:lnTo>
                        <a:pt x="1" y="0"/>
                      </a:lnTo>
                      <a:lnTo>
                        <a:pt x="1" y="0"/>
                      </a:lnTo>
                      <a:lnTo>
                        <a:pt x="0" y="0"/>
                      </a:lnTo>
                      <a:lnTo>
                        <a:pt x="0" y="0"/>
                      </a:lnTo>
                      <a:lnTo>
                        <a:pt x="0" y="0"/>
                      </a:lnTo>
                      <a:lnTo>
                        <a:pt x="0" y="0"/>
                      </a:lnTo>
                      <a:lnTo>
                        <a:pt x="0" y="0"/>
                      </a:lnTo>
                      <a:lnTo>
                        <a:pt x="0" y="0"/>
                      </a:lnTo>
                      <a:lnTo>
                        <a:pt x="0" y="0"/>
                      </a:lnTo>
                      <a:lnTo>
                        <a:pt x="0" y="0"/>
                      </a:lnTo>
                      <a:lnTo>
                        <a:pt x="0" y="1"/>
                      </a:lnTo>
                      <a:lnTo>
                        <a:pt x="1" y="1"/>
                      </a:lnTo>
                      <a:lnTo>
                        <a:pt x="2" y="2"/>
                      </a:lnTo>
                      <a:lnTo>
                        <a:pt x="3" y="3"/>
                      </a:lnTo>
                      <a:lnTo>
                        <a:pt x="4" y="4"/>
                      </a:lnTo>
                      <a:lnTo>
                        <a:pt x="4" y="5"/>
                      </a:lnTo>
                      <a:lnTo>
                        <a:pt x="5" y="6"/>
                      </a:lnTo>
                      <a:lnTo>
                        <a:pt x="6" y="7"/>
                      </a:lnTo>
                      <a:lnTo>
                        <a:pt x="6" y="8"/>
                      </a:lnTo>
                      <a:lnTo>
                        <a:pt x="7" y="8"/>
                      </a:lnTo>
                      <a:lnTo>
                        <a:pt x="7" y="3"/>
                      </a:lnTo>
                    </a:path>
                  </a:pathLst>
                </a:custGeom>
                <a:solidFill>
                  <a:srgbClr val="A06F50"/>
                </a:solidFill>
                <a:ln w="9525">
                  <a:noFill/>
                  <a:round/>
                  <a:headEnd type="none" w="sm" len="sm"/>
                  <a:tailEnd type="none" w="sm" len="sm"/>
                </a:ln>
              </p:spPr>
              <p:txBody>
                <a:bodyPr/>
                <a:lstStyle/>
                <a:p>
                  <a:endParaRPr lang="nl-BE"/>
                </a:p>
              </p:txBody>
            </p:sp>
            <p:sp>
              <p:nvSpPr>
                <p:cNvPr id="7914" name="Freeform 746"/>
                <p:cNvSpPr>
                  <a:spLocks noChangeArrowheads="1"/>
                </p:cNvSpPr>
                <p:nvPr/>
              </p:nvSpPr>
              <p:spPr bwMode="auto">
                <a:xfrm>
                  <a:off x="288" y="173"/>
                  <a:ext cx="42" cy="58"/>
                </a:xfrm>
                <a:custGeom>
                  <a:avLst/>
                  <a:gdLst/>
                  <a:ahLst/>
                  <a:cxnLst>
                    <a:cxn ang="0">
                      <a:pos x="0" y="52"/>
                    </a:cxn>
                    <a:cxn ang="0">
                      <a:pos x="22" y="34"/>
                    </a:cxn>
                    <a:cxn ang="0">
                      <a:pos x="35" y="0"/>
                    </a:cxn>
                    <a:cxn ang="0">
                      <a:pos x="41" y="28"/>
                    </a:cxn>
                    <a:cxn ang="0">
                      <a:pos x="27" y="47"/>
                    </a:cxn>
                    <a:cxn ang="0">
                      <a:pos x="10" y="57"/>
                    </a:cxn>
                    <a:cxn ang="0">
                      <a:pos x="4" y="56"/>
                    </a:cxn>
                    <a:cxn ang="0">
                      <a:pos x="0" y="52"/>
                    </a:cxn>
                  </a:cxnLst>
                  <a:rect l="0" t="0" r="r" b="b"/>
                  <a:pathLst>
                    <a:path w="41" h="57">
                      <a:moveTo>
                        <a:pt x="0" y="52"/>
                      </a:moveTo>
                      <a:cubicBezTo>
                        <a:pt x="0" y="52"/>
                        <a:pt x="13" y="46"/>
                        <a:pt x="22" y="34"/>
                      </a:cubicBezTo>
                      <a:cubicBezTo>
                        <a:pt x="22" y="34"/>
                        <a:pt x="31" y="18"/>
                        <a:pt x="35" y="0"/>
                      </a:cubicBezTo>
                      <a:lnTo>
                        <a:pt x="41" y="28"/>
                      </a:lnTo>
                      <a:cubicBezTo>
                        <a:pt x="41" y="28"/>
                        <a:pt x="36" y="39"/>
                        <a:pt x="27" y="47"/>
                      </a:cubicBezTo>
                      <a:cubicBezTo>
                        <a:pt x="27" y="47"/>
                        <a:pt x="19" y="54"/>
                        <a:pt x="10" y="57"/>
                      </a:cubicBezTo>
                      <a:cubicBezTo>
                        <a:pt x="10" y="57"/>
                        <a:pt x="7" y="57"/>
                        <a:pt x="4" y="56"/>
                      </a:cubicBezTo>
                      <a:cubicBezTo>
                        <a:pt x="4" y="56"/>
                        <a:pt x="1" y="54"/>
                        <a:pt x="0" y="52"/>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915" name="Freeform 747"/>
                <p:cNvSpPr>
                  <a:spLocks noChangeArrowheads="1"/>
                </p:cNvSpPr>
                <p:nvPr/>
              </p:nvSpPr>
              <p:spPr bwMode="auto">
                <a:xfrm>
                  <a:off x="248" y="63"/>
                  <a:ext cx="30" cy="42"/>
                </a:xfrm>
                <a:custGeom>
                  <a:avLst/>
                  <a:gdLst/>
                  <a:ahLst/>
                  <a:cxnLst>
                    <a:cxn ang="0">
                      <a:pos x="16" y="0"/>
                    </a:cxn>
                    <a:cxn ang="0">
                      <a:pos x="1" y="22"/>
                    </a:cxn>
                    <a:cxn ang="0">
                      <a:pos x="0" y="28"/>
                    </a:cxn>
                    <a:cxn ang="0">
                      <a:pos x="0" y="34"/>
                    </a:cxn>
                    <a:cxn ang="0">
                      <a:pos x="3" y="39"/>
                    </a:cxn>
                    <a:cxn ang="0">
                      <a:pos x="7" y="42"/>
                    </a:cxn>
                    <a:cxn ang="0">
                      <a:pos x="30" y="19"/>
                    </a:cxn>
                    <a:cxn ang="0">
                      <a:pos x="29" y="12"/>
                    </a:cxn>
                    <a:cxn ang="0">
                      <a:pos x="26" y="6"/>
                    </a:cxn>
                    <a:cxn ang="0">
                      <a:pos x="21" y="1"/>
                    </a:cxn>
                    <a:cxn ang="0">
                      <a:pos x="16" y="0"/>
                    </a:cxn>
                  </a:cxnLst>
                  <a:rect l="0" t="0" r="r" b="b"/>
                  <a:pathLst>
                    <a:path w="30" h="42">
                      <a:moveTo>
                        <a:pt x="16" y="0"/>
                      </a:moveTo>
                      <a:cubicBezTo>
                        <a:pt x="16" y="0"/>
                        <a:pt x="6" y="9"/>
                        <a:pt x="1" y="22"/>
                      </a:cubicBezTo>
                      <a:cubicBezTo>
                        <a:pt x="1" y="22"/>
                        <a:pt x="0" y="25"/>
                        <a:pt x="0" y="28"/>
                      </a:cubicBezTo>
                      <a:cubicBezTo>
                        <a:pt x="0" y="28"/>
                        <a:pt x="0" y="31"/>
                        <a:pt x="0" y="34"/>
                      </a:cubicBezTo>
                      <a:cubicBezTo>
                        <a:pt x="0" y="34"/>
                        <a:pt x="1" y="36"/>
                        <a:pt x="3" y="39"/>
                      </a:cubicBezTo>
                      <a:cubicBezTo>
                        <a:pt x="3" y="39"/>
                        <a:pt x="4" y="41"/>
                        <a:pt x="7" y="42"/>
                      </a:cubicBezTo>
                      <a:cubicBezTo>
                        <a:pt x="7" y="42"/>
                        <a:pt x="21" y="34"/>
                        <a:pt x="30" y="19"/>
                      </a:cubicBezTo>
                      <a:cubicBezTo>
                        <a:pt x="30" y="19"/>
                        <a:pt x="30" y="15"/>
                        <a:pt x="29" y="12"/>
                      </a:cubicBezTo>
                      <a:cubicBezTo>
                        <a:pt x="29" y="12"/>
                        <a:pt x="28" y="8"/>
                        <a:pt x="26" y="6"/>
                      </a:cubicBezTo>
                      <a:cubicBezTo>
                        <a:pt x="26" y="6"/>
                        <a:pt x="24" y="3"/>
                        <a:pt x="21" y="1"/>
                      </a:cubicBezTo>
                      <a:cubicBezTo>
                        <a:pt x="21" y="1"/>
                        <a:pt x="19" y="0"/>
                        <a:pt x="16" y="0"/>
                      </a:cubicBez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916" name="Freeform 748"/>
                <p:cNvSpPr>
                  <a:spLocks noChangeArrowheads="1"/>
                </p:cNvSpPr>
                <p:nvPr/>
              </p:nvSpPr>
              <p:spPr bwMode="auto">
                <a:xfrm>
                  <a:off x="265" y="161"/>
                  <a:ext cx="7" cy="8"/>
                </a:xfrm>
                <a:custGeom>
                  <a:avLst/>
                  <a:gdLst/>
                  <a:ahLst/>
                  <a:cxnLst>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1" y="1"/>
                    </a:cxn>
                    <a:cxn ang="0">
                      <a:pos x="1" y="1"/>
                    </a:cxn>
                    <a:cxn ang="0">
                      <a:pos x="1" y="1"/>
                    </a:cxn>
                    <a:cxn ang="0">
                      <a:pos x="1" y="1"/>
                    </a:cxn>
                    <a:cxn ang="0">
                      <a:pos x="1" y="0"/>
                    </a:cxn>
                    <a:cxn ang="0">
                      <a:pos x="2" y="0"/>
                    </a:cxn>
                    <a:cxn ang="0">
                      <a:pos x="2" y="0"/>
                    </a:cxn>
                    <a:cxn ang="0">
                      <a:pos x="2" y="0"/>
                    </a:cxn>
                    <a:cxn ang="0">
                      <a:pos x="3" y="0"/>
                    </a:cxn>
                    <a:cxn ang="0">
                      <a:pos x="3" y="0"/>
                    </a:cxn>
                    <a:cxn ang="0">
                      <a:pos x="3" y="0"/>
                    </a:cxn>
                    <a:cxn ang="0">
                      <a:pos x="3" y="0"/>
                    </a:cxn>
                    <a:cxn ang="0">
                      <a:pos x="4" y="0"/>
                    </a:cxn>
                    <a:cxn ang="0">
                      <a:pos x="4" y="0"/>
                    </a:cxn>
                    <a:cxn ang="0">
                      <a:pos x="4" y="0"/>
                    </a:cxn>
                    <a:cxn ang="0">
                      <a:pos x="5" y="0"/>
                    </a:cxn>
                    <a:cxn ang="0">
                      <a:pos x="5" y="0"/>
                    </a:cxn>
                    <a:cxn ang="0">
                      <a:pos x="5" y="0"/>
                    </a:cxn>
                    <a:cxn ang="0">
                      <a:pos x="6" y="0"/>
                    </a:cxn>
                    <a:cxn ang="0">
                      <a:pos x="6" y="0"/>
                    </a:cxn>
                    <a:cxn ang="0">
                      <a:pos x="6" y="0"/>
                    </a:cxn>
                    <a:cxn ang="0">
                      <a:pos x="6" y="0"/>
                    </a:cxn>
                    <a:cxn ang="0">
                      <a:pos x="7" y="1"/>
                    </a:cxn>
                    <a:cxn ang="0">
                      <a:pos x="7" y="1"/>
                    </a:cxn>
                    <a:cxn ang="0">
                      <a:pos x="7" y="1"/>
                    </a:cxn>
                    <a:cxn ang="0">
                      <a:pos x="7" y="2"/>
                    </a:cxn>
                    <a:cxn ang="0">
                      <a:pos x="7" y="2"/>
                    </a:cxn>
                    <a:cxn ang="0">
                      <a:pos x="7" y="3"/>
                    </a:cxn>
                    <a:cxn ang="0">
                      <a:pos x="6" y="3"/>
                    </a:cxn>
                    <a:cxn ang="0">
                      <a:pos x="6" y="4"/>
                    </a:cxn>
                    <a:cxn ang="0">
                      <a:pos x="6" y="4"/>
                    </a:cxn>
                    <a:cxn ang="0">
                      <a:pos x="6" y="4"/>
                    </a:cxn>
                    <a:cxn ang="0">
                      <a:pos x="5" y="5"/>
                    </a:cxn>
                    <a:cxn ang="0">
                      <a:pos x="5" y="5"/>
                    </a:cxn>
                    <a:cxn ang="0">
                      <a:pos x="5" y="5"/>
                    </a:cxn>
                    <a:cxn ang="0">
                      <a:pos x="4" y="6"/>
                    </a:cxn>
                    <a:cxn ang="0">
                      <a:pos x="4" y="6"/>
                    </a:cxn>
                    <a:cxn ang="0">
                      <a:pos x="4" y="6"/>
                    </a:cxn>
                    <a:cxn ang="0">
                      <a:pos x="3" y="6"/>
                    </a:cxn>
                    <a:cxn ang="0">
                      <a:pos x="3" y="6"/>
                    </a:cxn>
                    <a:cxn ang="0">
                      <a:pos x="2" y="7"/>
                    </a:cxn>
                    <a:cxn ang="0">
                      <a:pos x="2" y="7"/>
                    </a:cxn>
                    <a:cxn ang="0">
                      <a:pos x="2" y="7"/>
                    </a:cxn>
                    <a:cxn ang="0">
                      <a:pos x="1" y="7"/>
                    </a:cxn>
                    <a:cxn ang="0">
                      <a:pos x="1" y="7"/>
                    </a:cxn>
                    <a:cxn ang="0">
                      <a:pos x="0" y="7"/>
                    </a:cxn>
                    <a:cxn ang="0">
                      <a:pos x="0" y="6"/>
                    </a:cxn>
                  </a:cxnLst>
                  <a:rect l="0" t="0" r="r" b="b"/>
                  <a:pathLst>
                    <a:path w="7" h="7">
                      <a:moveTo>
                        <a:pt x="0" y="6"/>
                      </a:move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0"/>
                      </a:lnTo>
                      <a:lnTo>
                        <a:pt x="1" y="0"/>
                      </a:lnTo>
                      <a:lnTo>
                        <a:pt x="1"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1"/>
                      </a:lnTo>
                      <a:lnTo>
                        <a:pt x="6" y="1"/>
                      </a:lnTo>
                      <a:lnTo>
                        <a:pt x="7" y="1"/>
                      </a:lnTo>
                      <a:lnTo>
                        <a:pt x="7" y="1"/>
                      </a:lnTo>
                      <a:lnTo>
                        <a:pt x="7" y="1"/>
                      </a:lnTo>
                      <a:lnTo>
                        <a:pt x="7" y="1"/>
                      </a:lnTo>
                      <a:lnTo>
                        <a:pt x="7" y="1"/>
                      </a:lnTo>
                      <a:lnTo>
                        <a:pt x="7" y="1"/>
                      </a:lnTo>
                      <a:lnTo>
                        <a:pt x="7" y="1"/>
                      </a:lnTo>
                      <a:lnTo>
                        <a:pt x="7" y="1"/>
                      </a:lnTo>
                      <a:lnTo>
                        <a:pt x="7" y="1"/>
                      </a:lnTo>
                      <a:lnTo>
                        <a:pt x="7" y="1"/>
                      </a:lnTo>
                      <a:lnTo>
                        <a:pt x="7" y="1"/>
                      </a:lnTo>
                      <a:lnTo>
                        <a:pt x="7" y="2"/>
                      </a:lnTo>
                      <a:lnTo>
                        <a:pt x="7" y="2"/>
                      </a:lnTo>
                      <a:lnTo>
                        <a:pt x="7" y="2"/>
                      </a:lnTo>
                      <a:lnTo>
                        <a:pt x="7" y="2"/>
                      </a:lnTo>
                      <a:lnTo>
                        <a:pt x="7" y="2"/>
                      </a:lnTo>
                      <a:lnTo>
                        <a:pt x="7" y="2"/>
                      </a:lnTo>
                      <a:lnTo>
                        <a:pt x="7" y="2"/>
                      </a:lnTo>
                      <a:lnTo>
                        <a:pt x="7" y="2"/>
                      </a:lnTo>
                      <a:lnTo>
                        <a:pt x="7" y="2"/>
                      </a:lnTo>
                      <a:lnTo>
                        <a:pt x="7" y="3"/>
                      </a:lnTo>
                      <a:lnTo>
                        <a:pt x="7" y="3"/>
                      </a:lnTo>
                      <a:lnTo>
                        <a:pt x="6" y="3"/>
                      </a:lnTo>
                      <a:lnTo>
                        <a:pt x="6" y="3"/>
                      </a:lnTo>
                      <a:lnTo>
                        <a:pt x="6" y="3"/>
                      </a:lnTo>
                      <a:lnTo>
                        <a:pt x="6" y="3"/>
                      </a:lnTo>
                      <a:lnTo>
                        <a:pt x="6" y="3"/>
                      </a:lnTo>
                      <a:lnTo>
                        <a:pt x="6" y="3"/>
                      </a:lnTo>
                      <a:lnTo>
                        <a:pt x="6" y="3"/>
                      </a:lnTo>
                      <a:lnTo>
                        <a:pt x="6" y="4"/>
                      </a:lnTo>
                      <a:lnTo>
                        <a:pt x="6" y="4"/>
                      </a:lnTo>
                      <a:lnTo>
                        <a:pt x="6" y="4"/>
                      </a:lnTo>
                      <a:lnTo>
                        <a:pt x="6" y="4"/>
                      </a:lnTo>
                      <a:lnTo>
                        <a:pt x="6" y="4"/>
                      </a:lnTo>
                      <a:lnTo>
                        <a:pt x="6" y="4"/>
                      </a:lnTo>
                      <a:lnTo>
                        <a:pt x="6" y="4"/>
                      </a:lnTo>
                      <a:lnTo>
                        <a:pt x="6" y="4"/>
                      </a:lnTo>
                      <a:lnTo>
                        <a:pt x="6" y="4"/>
                      </a:lnTo>
                      <a:lnTo>
                        <a:pt x="6" y="4"/>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4" y="6"/>
                      </a:lnTo>
                      <a:lnTo>
                        <a:pt x="4" y="6"/>
                      </a:lnTo>
                      <a:lnTo>
                        <a:pt x="4" y="6"/>
                      </a:lnTo>
                      <a:lnTo>
                        <a:pt x="4" y="6"/>
                      </a:lnTo>
                      <a:lnTo>
                        <a:pt x="4" y="6"/>
                      </a:lnTo>
                      <a:lnTo>
                        <a:pt x="4" y="6"/>
                      </a:lnTo>
                      <a:lnTo>
                        <a:pt x="4" y="6"/>
                      </a:lnTo>
                      <a:lnTo>
                        <a:pt x="4" y="6"/>
                      </a:lnTo>
                      <a:lnTo>
                        <a:pt x="4" y="6"/>
                      </a:lnTo>
                      <a:lnTo>
                        <a:pt x="4" y="6"/>
                      </a:lnTo>
                      <a:lnTo>
                        <a:pt x="4" y="6"/>
                      </a:lnTo>
                      <a:lnTo>
                        <a:pt x="3" y="6"/>
                      </a:lnTo>
                      <a:lnTo>
                        <a:pt x="3" y="6"/>
                      </a:lnTo>
                      <a:lnTo>
                        <a:pt x="3" y="6"/>
                      </a:lnTo>
                      <a:lnTo>
                        <a:pt x="3" y="6"/>
                      </a:lnTo>
                      <a:lnTo>
                        <a:pt x="3" y="6"/>
                      </a:lnTo>
                      <a:lnTo>
                        <a:pt x="3" y="6"/>
                      </a:lnTo>
                      <a:lnTo>
                        <a:pt x="3" y="6"/>
                      </a:lnTo>
                      <a:lnTo>
                        <a:pt x="3" y="6"/>
                      </a:lnTo>
                      <a:lnTo>
                        <a:pt x="3" y="6"/>
                      </a:lnTo>
                      <a:lnTo>
                        <a:pt x="3" y="7"/>
                      </a:lnTo>
                      <a:lnTo>
                        <a:pt x="3" y="7"/>
                      </a:lnTo>
                      <a:lnTo>
                        <a:pt x="2" y="7"/>
                      </a:lnTo>
                      <a:lnTo>
                        <a:pt x="2" y="7"/>
                      </a:lnTo>
                      <a:lnTo>
                        <a:pt x="2" y="7"/>
                      </a:lnTo>
                      <a:lnTo>
                        <a:pt x="2" y="7"/>
                      </a:lnTo>
                      <a:lnTo>
                        <a:pt x="2" y="7"/>
                      </a:lnTo>
                      <a:lnTo>
                        <a:pt x="2" y="7"/>
                      </a:lnTo>
                      <a:lnTo>
                        <a:pt x="2" y="7"/>
                      </a:lnTo>
                      <a:lnTo>
                        <a:pt x="2" y="7"/>
                      </a:lnTo>
                      <a:lnTo>
                        <a:pt x="2" y="7"/>
                      </a:lnTo>
                      <a:lnTo>
                        <a:pt x="1" y="7"/>
                      </a:lnTo>
                      <a:lnTo>
                        <a:pt x="1" y="7"/>
                      </a:lnTo>
                      <a:lnTo>
                        <a:pt x="1" y="7"/>
                      </a:lnTo>
                      <a:lnTo>
                        <a:pt x="1" y="7"/>
                      </a:lnTo>
                      <a:lnTo>
                        <a:pt x="1" y="7"/>
                      </a:lnTo>
                      <a:lnTo>
                        <a:pt x="1" y="7"/>
                      </a:lnTo>
                      <a:lnTo>
                        <a:pt x="1" y="7"/>
                      </a:lnTo>
                      <a:lnTo>
                        <a:pt x="1" y="7"/>
                      </a:lnTo>
                      <a:lnTo>
                        <a:pt x="1" y="7"/>
                      </a:lnTo>
                      <a:lnTo>
                        <a:pt x="1" y="7"/>
                      </a:lnTo>
                      <a:lnTo>
                        <a:pt x="0" y="7"/>
                      </a:lnTo>
                      <a:lnTo>
                        <a:pt x="0" y="7"/>
                      </a:lnTo>
                      <a:lnTo>
                        <a:pt x="0" y="7"/>
                      </a:lnTo>
                      <a:lnTo>
                        <a:pt x="0" y="7"/>
                      </a:lnTo>
                      <a:lnTo>
                        <a:pt x="0" y="7"/>
                      </a:lnTo>
                      <a:lnTo>
                        <a:pt x="0" y="6"/>
                      </a:lnTo>
                      <a:lnTo>
                        <a:pt x="0" y="6"/>
                      </a:lnTo>
                      <a:lnTo>
                        <a:pt x="0" y="6"/>
                      </a:lnTo>
                      <a:lnTo>
                        <a:pt x="0" y="6"/>
                      </a:lnTo>
                    </a:path>
                  </a:pathLst>
                </a:custGeom>
                <a:solidFill>
                  <a:srgbClr val="500000">
                    <a:alpha val="60001"/>
                  </a:srgbClr>
                </a:solidFill>
                <a:ln w="9525">
                  <a:noFill/>
                  <a:round/>
                  <a:headEnd type="none" w="sm" len="sm"/>
                  <a:tailEnd type="none" w="sm" len="sm"/>
                </a:ln>
              </p:spPr>
              <p:txBody>
                <a:bodyPr/>
                <a:lstStyle/>
                <a:p>
                  <a:endParaRPr lang="nl-BE"/>
                </a:p>
              </p:txBody>
            </p:sp>
            <p:sp>
              <p:nvSpPr>
                <p:cNvPr id="7917" name="Freeform 749"/>
                <p:cNvSpPr>
                  <a:spLocks noChangeArrowheads="1"/>
                </p:cNvSpPr>
                <p:nvPr/>
              </p:nvSpPr>
              <p:spPr bwMode="auto">
                <a:xfrm>
                  <a:off x="259" y="128"/>
                  <a:ext cx="18" cy="35"/>
                </a:xfrm>
                <a:custGeom>
                  <a:avLst/>
                  <a:gdLst/>
                  <a:ahLst/>
                  <a:cxnLst>
                    <a:cxn ang="0">
                      <a:pos x="3" y="0"/>
                    </a:cxn>
                    <a:cxn ang="0">
                      <a:pos x="11" y="23"/>
                    </a:cxn>
                    <a:cxn ang="0">
                      <a:pos x="13" y="23"/>
                    </a:cxn>
                    <a:cxn ang="0">
                      <a:pos x="15" y="24"/>
                    </a:cxn>
                    <a:cxn ang="0">
                      <a:pos x="17" y="26"/>
                    </a:cxn>
                    <a:cxn ang="0">
                      <a:pos x="18" y="29"/>
                    </a:cxn>
                    <a:cxn ang="0">
                      <a:pos x="18" y="32"/>
                    </a:cxn>
                    <a:cxn ang="0">
                      <a:pos x="8" y="30"/>
                    </a:cxn>
                    <a:cxn ang="0">
                      <a:pos x="0" y="34"/>
                    </a:cxn>
                    <a:cxn ang="0">
                      <a:pos x="3" y="0"/>
                    </a:cxn>
                  </a:cxnLst>
                  <a:rect l="0" t="0" r="r" b="b"/>
                  <a:pathLst>
                    <a:path w="18" h="34">
                      <a:moveTo>
                        <a:pt x="3" y="0"/>
                      </a:moveTo>
                      <a:cubicBezTo>
                        <a:pt x="3" y="0"/>
                        <a:pt x="10" y="9"/>
                        <a:pt x="11" y="23"/>
                      </a:cubicBezTo>
                      <a:cubicBezTo>
                        <a:pt x="11" y="23"/>
                        <a:pt x="12" y="23"/>
                        <a:pt x="13" y="23"/>
                      </a:cubicBezTo>
                      <a:cubicBezTo>
                        <a:pt x="13" y="23"/>
                        <a:pt x="14" y="23"/>
                        <a:pt x="15" y="24"/>
                      </a:cubicBezTo>
                      <a:cubicBezTo>
                        <a:pt x="15" y="24"/>
                        <a:pt x="16" y="25"/>
                        <a:pt x="17" y="26"/>
                      </a:cubicBezTo>
                      <a:cubicBezTo>
                        <a:pt x="17" y="26"/>
                        <a:pt x="18" y="27"/>
                        <a:pt x="18" y="29"/>
                      </a:cubicBezTo>
                      <a:cubicBezTo>
                        <a:pt x="18" y="29"/>
                        <a:pt x="18" y="30"/>
                        <a:pt x="18" y="32"/>
                      </a:cubicBezTo>
                      <a:cubicBezTo>
                        <a:pt x="18" y="32"/>
                        <a:pt x="13" y="29"/>
                        <a:pt x="8" y="30"/>
                      </a:cubicBezTo>
                      <a:cubicBezTo>
                        <a:pt x="8" y="30"/>
                        <a:pt x="3" y="31"/>
                        <a:pt x="0" y="34"/>
                      </a:cubicBezTo>
                      <a:lnTo>
                        <a:pt x="3" y="0"/>
                      </a:ln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918" name="Freeform 750"/>
                <p:cNvSpPr>
                  <a:spLocks noChangeArrowheads="1"/>
                </p:cNvSpPr>
                <p:nvPr/>
              </p:nvSpPr>
              <p:spPr bwMode="auto">
                <a:xfrm>
                  <a:off x="285" y="122"/>
                  <a:ext cx="32" cy="66"/>
                </a:xfrm>
                <a:custGeom>
                  <a:avLst/>
                  <a:gdLst/>
                  <a:ahLst/>
                  <a:cxnLst>
                    <a:cxn ang="0">
                      <a:pos x="0" y="14"/>
                    </a:cxn>
                    <a:cxn ang="0">
                      <a:pos x="3" y="7"/>
                    </a:cxn>
                    <a:cxn ang="0">
                      <a:pos x="8" y="1"/>
                    </a:cxn>
                    <a:cxn ang="0">
                      <a:pos x="15" y="0"/>
                    </a:cxn>
                    <a:cxn ang="0">
                      <a:pos x="32" y="41"/>
                    </a:cxn>
                    <a:cxn ang="0">
                      <a:pos x="25" y="66"/>
                    </a:cxn>
                    <a:cxn ang="0">
                      <a:pos x="21" y="45"/>
                    </a:cxn>
                    <a:cxn ang="0">
                      <a:pos x="11" y="27"/>
                    </a:cxn>
                    <a:cxn ang="0">
                      <a:pos x="0" y="14"/>
                    </a:cxn>
                  </a:cxnLst>
                  <a:rect l="0" t="0" r="r" b="b"/>
                  <a:pathLst>
                    <a:path w="32" h="65">
                      <a:moveTo>
                        <a:pt x="0" y="14"/>
                      </a:moveTo>
                      <a:cubicBezTo>
                        <a:pt x="0" y="14"/>
                        <a:pt x="0" y="10"/>
                        <a:pt x="3" y="7"/>
                      </a:cubicBezTo>
                      <a:cubicBezTo>
                        <a:pt x="3" y="7"/>
                        <a:pt x="5" y="3"/>
                        <a:pt x="8" y="1"/>
                      </a:cubicBezTo>
                      <a:cubicBezTo>
                        <a:pt x="8" y="1"/>
                        <a:pt x="12" y="0"/>
                        <a:pt x="15" y="0"/>
                      </a:cubicBezTo>
                      <a:lnTo>
                        <a:pt x="32" y="41"/>
                      </a:lnTo>
                      <a:lnTo>
                        <a:pt x="25" y="66"/>
                      </a:lnTo>
                      <a:cubicBezTo>
                        <a:pt x="25" y="66"/>
                        <a:pt x="25" y="55"/>
                        <a:pt x="21" y="45"/>
                      </a:cubicBezTo>
                      <a:cubicBezTo>
                        <a:pt x="21" y="45"/>
                        <a:pt x="17" y="35"/>
                        <a:pt x="11" y="27"/>
                      </a:cubicBezTo>
                      <a:cubicBezTo>
                        <a:pt x="11" y="27"/>
                        <a:pt x="3" y="24"/>
                        <a:pt x="0" y="14"/>
                      </a:cubicBezTo>
                    </a:path>
                  </a:pathLst>
                </a:custGeom>
                <a:gradFill rotWithShape="0">
                  <a:gsLst>
                    <a:gs pos="0">
                      <a:srgbClr val="FFFFFF">
                        <a:alpha val="20001"/>
                      </a:srgbClr>
                    </a:gs>
                    <a:gs pos="100000">
                      <a:srgbClr val="FFFFFF">
                        <a:alpha val="7001"/>
                      </a:srgbClr>
                    </a:gs>
                  </a:gsLst>
                  <a:lin ang="5400000" scaled="1"/>
                </a:gradFill>
                <a:ln w="9525">
                  <a:noFill/>
                  <a:round/>
                  <a:headEnd type="none" w="sm" len="sm"/>
                  <a:tailEnd type="none" w="sm" len="sm"/>
                </a:ln>
              </p:spPr>
              <p:txBody>
                <a:bodyPr/>
                <a:lstStyle/>
                <a:p>
                  <a:endParaRPr lang="nl-BE"/>
                </a:p>
              </p:txBody>
            </p:sp>
            <p:sp>
              <p:nvSpPr>
                <p:cNvPr id="7919" name="Freeform 751"/>
                <p:cNvSpPr>
                  <a:spLocks noChangeArrowheads="1"/>
                </p:cNvSpPr>
                <p:nvPr/>
              </p:nvSpPr>
              <p:spPr bwMode="auto">
                <a:xfrm>
                  <a:off x="272" y="109"/>
                  <a:ext cx="19" cy="13"/>
                </a:xfrm>
                <a:custGeom>
                  <a:avLst/>
                  <a:gdLst/>
                  <a:ahLst/>
                  <a:cxnLst>
                    <a:cxn ang="0">
                      <a:pos x="0" y="13"/>
                    </a:cxn>
                    <a:cxn ang="0">
                      <a:pos x="1" y="7"/>
                    </a:cxn>
                    <a:cxn ang="0">
                      <a:pos x="4" y="2"/>
                    </a:cxn>
                    <a:cxn ang="0">
                      <a:pos x="9" y="0"/>
                    </a:cxn>
                    <a:cxn ang="0">
                      <a:pos x="14" y="1"/>
                    </a:cxn>
                    <a:cxn ang="0">
                      <a:pos x="18" y="4"/>
                    </a:cxn>
                    <a:cxn ang="0">
                      <a:pos x="16" y="8"/>
                    </a:cxn>
                    <a:cxn ang="0">
                      <a:pos x="0" y="13"/>
                    </a:cxn>
                  </a:cxnLst>
                  <a:rect l="0" t="0" r="r" b="b"/>
                  <a:pathLst>
                    <a:path w="18" h="12">
                      <a:moveTo>
                        <a:pt x="0" y="13"/>
                      </a:moveTo>
                      <a:cubicBezTo>
                        <a:pt x="0" y="13"/>
                        <a:pt x="0" y="10"/>
                        <a:pt x="1" y="7"/>
                      </a:cubicBezTo>
                      <a:cubicBezTo>
                        <a:pt x="1" y="7"/>
                        <a:pt x="2" y="4"/>
                        <a:pt x="4" y="2"/>
                      </a:cubicBezTo>
                      <a:cubicBezTo>
                        <a:pt x="4" y="2"/>
                        <a:pt x="6" y="0"/>
                        <a:pt x="9" y="0"/>
                      </a:cubicBezTo>
                      <a:cubicBezTo>
                        <a:pt x="9" y="0"/>
                        <a:pt x="12" y="0"/>
                        <a:pt x="14" y="1"/>
                      </a:cubicBezTo>
                      <a:cubicBezTo>
                        <a:pt x="14" y="1"/>
                        <a:pt x="17" y="2"/>
                        <a:pt x="18" y="4"/>
                      </a:cubicBezTo>
                      <a:cubicBezTo>
                        <a:pt x="18" y="4"/>
                        <a:pt x="18" y="6"/>
                        <a:pt x="16" y="8"/>
                      </a:cubicBezTo>
                      <a:cubicBezTo>
                        <a:pt x="16" y="8"/>
                        <a:pt x="8" y="12"/>
                        <a:pt x="0" y="13"/>
                      </a:cubicBezTo>
                    </a:path>
                  </a:pathLst>
                </a:custGeom>
                <a:gradFill rotWithShape="0">
                  <a:gsLst>
                    <a:gs pos="0">
                      <a:srgbClr val="A06F50"/>
                    </a:gs>
                    <a:gs pos="100000">
                      <a:srgbClr val="640000">
                        <a:alpha val="20001"/>
                      </a:srgbClr>
                    </a:gs>
                  </a:gsLst>
                  <a:lin ang="0" scaled="1"/>
                </a:gradFill>
                <a:ln w="9525">
                  <a:noFill/>
                  <a:round/>
                  <a:headEnd type="none" w="sm" len="sm"/>
                  <a:tailEnd type="none" w="sm" len="sm"/>
                </a:ln>
              </p:spPr>
              <p:txBody>
                <a:bodyPr/>
                <a:lstStyle/>
                <a:p>
                  <a:endParaRPr lang="nl-BE"/>
                </a:p>
              </p:txBody>
            </p:sp>
            <p:sp>
              <p:nvSpPr>
                <p:cNvPr id="7920" name="Freeform 752"/>
                <p:cNvSpPr>
                  <a:spLocks noChangeArrowheads="1"/>
                </p:cNvSpPr>
                <p:nvPr/>
              </p:nvSpPr>
              <p:spPr bwMode="auto">
                <a:xfrm>
                  <a:off x="272" y="117"/>
                  <a:ext cx="18" cy="13"/>
                </a:xfrm>
                <a:custGeom>
                  <a:avLst/>
                  <a:gdLst/>
                  <a:ahLst/>
                  <a:cxnLst>
                    <a:cxn ang="0">
                      <a:pos x="1" y="11"/>
                    </a:cxn>
                    <a:cxn ang="0">
                      <a:pos x="0" y="9"/>
                    </a:cxn>
                    <a:cxn ang="0">
                      <a:pos x="0" y="7"/>
                    </a:cxn>
                    <a:cxn ang="0">
                      <a:pos x="0" y="4"/>
                    </a:cxn>
                    <a:cxn ang="0">
                      <a:pos x="1" y="2"/>
                    </a:cxn>
                    <a:cxn ang="0">
                      <a:pos x="3" y="1"/>
                    </a:cxn>
                    <a:cxn ang="0">
                      <a:pos x="17" y="0"/>
                    </a:cxn>
                    <a:cxn ang="0">
                      <a:pos x="10" y="9"/>
                    </a:cxn>
                    <a:cxn ang="0">
                      <a:pos x="6" y="12"/>
                    </a:cxn>
                    <a:cxn ang="0">
                      <a:pos x="1" y="11"/>
                    </a:cxn>
                  </a:cxnLst>
                  <a:rect l="0" t="0" r="r" b="b"/>
                  <a:pathLst>
                    <a:path w="17" h="12">
                      <a:moveTo>
                        <a:pt x="1" y="11"/>
                      </a:moveTo>
                      <a:cubicBezTo>
                        <a:pt x="1" y="11"/>
                        <a:pt x="0" y="10"/>
                        <a:pt x="0" y="9"/>
                      </a:cubicBezTo>
                      <a:cubicBezTo>
                        <a:pt x="0" y="9"/>
                        <a:pt x="0" y="8"/>
                        <a:pt x="0" y="7"/>
                      </a:cubicBezTo>
                      <a:cubicBezTo>
                        <a:pt x="0" y="7"/>
                        <a:pt x="0" y="5"/>
                        <a:pt x="0" y="4"/>
                      </a:cubicBezTo>
                      <a:cubicBezTo>
                        <a:pt x="0" y="4"/>
                        <a:pt x="0" y="3"/>
                        <a:pt x="1" y="2"/>
                      </a:cubicBezTo>
                      <a:cubicBezTo>
                        <a:pt x="1" y="2"/>
                        <a:pt x="2" y="1"/>
                        <a:pt x="3" y="1"/>
                      </a:cubicBezTo>
                      <a:cubicBezTo>
                        <a:pt x="3" y="1"/>
                        <a:pt x="10" y="0"/>
                        <a:pt x="17" y="0"/>
                      </a:cubicBezTo>
                      <a:cubicBezTo>
                        <a:pt x="17" y="0"/>
                        <a:pt x="14" y="5"/>
                        <a:pt x="10" y="9"/>
                      </a:cubicBezTo>
                      <a:cubicBezTo>
                        <a:pt x="10" y="9"/>
                        <a:pt x="8" y="11"/>
                        <a:pt x="6" y="12"/>
                      </a:cubicBezTo>
                      <a:cubicBezTo>
                        <a:pt x="6" y="12"/>
                        <a:pt x="3" y="12"/>
                        <a:pt x="1" y="11"/>
                      </a:cubicBezTo>
                    </a:path>
                  </a:pathLst>
                </a:custGeom>
                <a:solidFill>
                  <a:srgbClr val="000000">
                    <a:alpha val="60001"/>
                  </a:srgbClr>
                </a:solidFill>
                <a:ln w="9525">
                  <a:noFill/>
                  <a:round/>
                  <a:headEnd type="none" w="sm" len="sm"/>
                  <a:tailEnd type="none" w="sm" len="sm"/>
                </a:ln>
              </p:spPr>
              <p:txBody>
                <a:bodyPr/>
                <a:lstStyle/>
                <a:p>
                  <a:endParaRPr lang="nl-BE"/>
                </a:p>
              </p:txBody>
            </p:sp>
            <p:sp>
              <p:nvSpPr>
                <p:cNvPr id="7921" name="Freeform 753"/>
                <p:cNvSpPr>
                  <a:spLocks noChangeArrowheads="1"/>
                </p:cNvSpPr>
                <p:nvPr/>
              </p:nvSpPr>
              <p:spPr bwMode="auto">
                <a:xfrm>
                  <a:off x="277" y="121"/>
                  <a:ext cx="5" cy="8"/>
                </a:xfrm>
                <a:custGeom>
                  <a:avLst/>
                  <a:gdLst/>
                  <a:ahLst/>
                  <a:cxnLst>
                    <a:cxn ang="0">
                      <a:pos x="0" y="0"/>
                    </a:cxn>
                    <a:cxn ang="0">
                      <a:pos x="1" y="1"/>
                    </a:cxn>
                    <a:cxn ang="0">
                      <a:pos x="1" y="3"/>
                    </a:cxn>
                    <a:cxn ang="0">
                      <a:pos x="2" y="4"/>
                    </a:cxn>
                    <a:cxn ang="0">
                      <a:pos x="1" y="6"/>
                    </a:cxn>
                    <a:cxn ang="0">
                      <a:pos x="0" y="7"/>
                    </a:cxn>
                    <a:cxn ang="0">
                      <a:pos x="2" y="7"/>
                    </a:cxn>
                    <a:cxn ang="0">
                      <a:pos x="3" y="7"/>
                    </a:cxn>
                    <a:cxn ang="0">
                      <a:pos x="4" y="5"/>
                    </a:cxn>
                    <a:cxn ang="0">
                      <a:pos x="4" y="4"/>
                    </a:cxn>
                    <a:cxn ang="0">
                      <a:pos x="4" y="2"/>
                    </a:cxn>
                    <a:cxn ang="0">
                      <a:pos x="3" y="1"/>
                    </a:cxn>
                    <a:cxn ang="0">
                      <a:pos x="2" y="0"/>
                    </a:cxn>
                    <a:cxn ang="0">
                      <a:pos x="1" y="0"/>
                    </a:cxn>
                    <a:cxn ang="0">
                      <a:pos x="0" y="0"/>
                    </a:cxn>
                  </a:cxnLst>
                  <a:rect l="0" t="0" r="r" b="b"/>
                  <a:pathLst>
                    <a:path w="4" h="7">
                      <a:moveTo>
                        <a:pt x="0" y="0"/>
                      </a:moveTo>
                      <a:cubicBezTo>
                        <a:pt x="0" y="0"/>
                        <a:pt x="0" y="0"/>
                        <a:pt x="1" y="1"/>
                      </a:cubicBezTo>
                      <a:cubicBezTo>
                        <a:pt x="1" y="1"/>
                        <a:pt x="1" y="2"/>
                        <a:pt x="1" y="3"/>
                      </a:cubicBezTo>
                      <a:cubicBezTo>
                        <a:pt x="1" y="3"/>
                        <a:pt x="2" y="3"/>
                        <a:pt x="2" y="4"/>
                      </a:cubicBezTo>
                      <a:cubicBezTo>
                        <a:pt x="2" y="4"/>
                        <a:pt x="2" y="5"/>
                        <a:pt x="1" y="6"/>
                      </a:cubicBezTo>
                      <a:cubicBezTo>
                        <a:pt x="1" y="6"/>
                        <a:pt x="1" y="7"/>
                        <a:pt x="0" y="7"/>
                      </a:cubicBezTo>
                      <a:cubicBezTo>
                        <a:pt x="0" y="7"/>
                        <a:pt x="1" y="8"/>
                        <a:pt x="2" y="7"/>
                      </a:cubicBezTo>
                      <a:cubicBezTo>
                        <a:pt x="2" y="7"/>
                        <a:pt x="2" y="7"/>
                        <a:pt x="3" y="7"/>
                      </a:cubicBezTo>
                      <a:cubicBezTo>
                        <a:pt x="3" y="7"/>
                        <a:pt x="4" y="6"/>
                        <a:pt x="4" y="5"/>
                      </a:cubicBezTo>
                      <a:cubicBezTo>
                        <a:pt x="4" y="5"/>
                        <a:pt x="4" y="5"/>
                        <a:pt x="4" y="4"/>
                      </a:cubicBezTo>
                      <a:cubicBezTo>
                        <a:pt x="4" y="4"/>
                        <a:pt x="4" y="3"/>
                        <a:pt x="4" y="2"/>
                      </a:cubicBezTo>
                      <a:cubicBezTo>
                        <a:pt x="4" y="2"/>
                        <a:pt x="4" y="1"/>
                        <a:pt x="3" y="1"/>
                      </a:cubicBezTo>
                      <a:cubicBezTo>
                        <a:pt x="3" y="1"/>
                        <a:pt x="3" y="0"/>
                        <a:pt x="2" y="0"/>
                      </a:cubicBezTo>
                      <a:cubicBezTo>
                        <a:pt x="2" y="0"/>
                        <a:pt x="2" y="0"/>
                        <a:pt x="1" y="0"/>
                      </a:cubicBezTo>
                      <a:cubicBezTo>
                        <a:pt x="1" y="0"/>
                        <a:pt x="0" y="0"/>
                        <a:pt x="0" y="0"/>
                      </a:cubicBezTo>
                    </a:path>
                  </a:pathLst>
                </a:custGeom>
                <a:gradFill rotWithShape="0">
                  <a:gsLst>
                    <a:gs pos="0">
                      <a:srgbClr val="500000">
                        <a:alpha val="0"/>
                      </a:srgbClr>
                    </a:gs>
                    <a:gs pos="100000">
                      <a:srgbClr val="EFEFEF">
                        <a:alpha val="80000"/>
                      </a:srgbClr>
                    </a:gs>
                  </a:gsLst>
                  <a:lin ang="5400000" scaled="1"/>
                </a:gradFill>
                <a:ln w="9525">
                  <a:noFill/>
                  <a:round/>
                  <a:headEnd type="none" w="sm" len="sm"/>
                  <a:tailEnd type="none" w="sm" len="sm"/>
                </a:ln>
              </p:spPr>
              <p:txBody>
                <a:bodyPr/>
                <a:lstStyle/>
                <a:p>
                  <a:endParaRPr lang="nl-BE"/>
                </a:p>
              </p:txBody>
            </p:sp>
            <p:sp>
              <p:nvSpPr>
                <p:cNvPr id="7922" name="Freeform 754"/>
                <p:cNvSpPr>
                  <a:spLocks noChangeArrowheads="1"/>
                </p:cNvSpPr>
                <p:nvPr/>
              </p:nvSpPr>
              <p:spPr bwMode="auto">
                <a:xfrm>
                  <a:off x="233" y="0"/>
                  <a:ext cx="209" cy="441"/>
                </a:xfrm>
                <a:custGeom>
                  <a:avLst/>
                  <a:gdLst/>
                  <a:ahLst/>
                  <a:cxnLst>
                    <a:cxn ang="0">
                      <a:pos x="1" y="120"/>
                    </a:cxn>
                    <a:cxn ang="0">
                      <a:pos x="5" y="236"/>
                    </a:cxn>
                    <a:cxn ang="0">
                      <a:pos x="8" y="109"/>
                    </a:cxn>
                    <a:cxn ang="0">
                      <a:pos x="14" y="77"/>
                    </a:cxn>
                    <a:cxn ang="0">
                      <a:pos x="20" y="69"/>
                    </a:cxn>
                    <a:cxn ang="0">
                      <a:pos x="39" y="83"/>
                    </a:cxn>
                    <a:cxn ang="0">
                      <a:pos x="70" y="158"/>
                    </a:cxn>
                    <a:cxn ang="0">
                      <a:pos x="79" y="187"/>
                    </a:cxn>
                    <a:cxn ang="0">
                      <a:pos x="77" y="151"/>
                    </a:cxn>
                    <a:cxn ang="0">
                      <a:pos x="89" y="196"/>
                    </a:cxn>
                    <a:cxn ang="0">
                      <a:pos x="93" y="239"/>
                    </a:cxn>
                    <a:cxn ang="0">
                      <a:pos x="85" y="296"/>
                    </a:cxn>
                    <a:cxn ang="0">
                      <a:pos x="76" y="343"/>
                    </a:cxn>
                    <a:cxn ang="0">
                      <a:pos x="73" y="358"/>
                    </a:cxn>
                    <a:cxn ang="0">
                      <a:pos x="88" y="315"/>
                    </a:cxn>
                    <a:cxn ang="0">
                      <a:pos x="101" y="254"/>
                    </a:cxn>
                    <a:cxn ang="0">
                      <a:pos x="109" y="225"/>
                    </a:cxn>
                    <a:cxn ang="0">
                      <a:pos x="111" y="201"/>
                    </a:cxn>
                    <a:cxn ang="0">
                      <a:pos x="116" y="234"/>
                    </a:cxn>
                    <a:cxn ang="0">
                      <a:pos x="112" y="264"/>
                    </a:cxn>
                    <a:cxn ang="0">
                      <a:pos x="90" y="328"/>
                    </a:cxn>
                    <a:cxn ang="0">
                      <a:pos x="75" y="365"/>
                    </a:cxn>
                    <a:cxn ang="0">
                      <a:pos x="67" y="400"/>
                    </a:cxn>
                    <a:cxn ang="0">
                      <a:pos x="66" y="433"/>
                    </a:cxn>
                    <a:cxn ang="0">
                      <a:pos x="96" y="376"/>
                    </a:cxn>
                    <a:cxn ang="0">
                      <a:pos x="106" y="320"/>
                    </a:cxn>
                    <a:cxn ang="0">
                      <a:pos x="116" y="279"/>
                    </a:cxn>
                    <a:cxn ang="0">
                      <a:pos x="130" y="251"/>
                    </a:cxn>
                    <a:cxn ang="0">
                      <a:pos x="141" y="260"/>
                    </a:cxn>
                    <a:cxn ang="0">
                      <a:pos x="147" y="292"/>
                    </a:cxn>
                    <a:cxn ang="0">
                      <a:pos x="149" y="342"/>
                    </a:cxn>
                    <a:cxn ang="0">
                      <a:pos x="146" y="365"/>
                    </a:cxn>
                    <a:cxn ang="0">
                      <a:pos x="139" y="386"/>
                    </a:cxn>
                    <a:cxn ang="0">
                      <a:pos x="129" y="406"/>
                    </a:cxn>
                    <a:cxn ang="0">
                      <a:pos x="116" y="422"/>
                    </a:cxn>
                    <a:cxn ang="0">
                      <a:pos x="119" y="422"/>
                    </a:cxn>
                    <a:cxn ang="0">
                      <a:pos x="137" y="406"/>
                    </a:cxn>
                    <a:cxn ang="0">
                      <a:pos x="157" y="372"/>
                    </a:cxn>
                    <a:cxn ang="0">
                      <a:pos x="158" y="410"/>
                    </a:cxn>
                    <a:cxn ang="0">
                      <a:pos x="163" y="414"/>
                    </a:cxn>
                    <a:cxn ang="0">
                      <a:pos x="171" y="379"/>
                    </a:cxn>
                    <a:cxn ang="0">
                      <a:pos x="177" y="303"/>
                    </a:cxn>
                    <a:cxn ang="0">
                      <a:pos x="172" y="239"/>
                    </a:cxn>
                    <a:cxn ang="0">
                      <a:pos x="191" y="288"/>
                    </a:cxn>
                    <a:cxn ang="0">
                      <a:pos x="200" y="341"/>
                    </a:cxn>
                    <a:cxn ang="0">
                      <a:pos x="199" y="325"/>
                    </a:cxn>
                    <a:cxn ang="0">
                      <a:pos x="186" y="260"/>
                    </a:cxn>
                    <a:cxn ang="0">
                      <a:pos x="185" y="242"/>
                    </a:cxn>
                    <a:cxn ang="0">
                      <a:pos x="203" y="272"/>
                    </a:cxn>
                    <a:cxn ang="0">
                      <a:pos x="199" y="259"/>
                    </a:cxn>
                    <a:cxn ang="0">
                      <a:pos x="176" y="198"/>
                    </a:cxn>
                    <a:cxn ang="0">
                      <a:pos x="154" y="79"/>
                    </a:cxn>
                    <a:cxn ang="0">
                      <a:pos x="137" y="29"/>
                    </a:cxn>
                    <a:cxn ang="0">
                      <a:pos x="128" y="16"/>
                    </a:cxn>
                    <a:cxn ang="0">
                      <a:pos x="117" y="6"/>
                    </a:cxn>
                    <a:cxn ang="0">
                      <a:pos x="105" y="0"/>
                    </a:cxn>
                    <a:cxn ang="0">
                      <a:pos x="92" y="0"/>
                    </a:cxn>
                    <a:cxn ang="0">
                      <a:pos x="80" y="3"/>
                    </a:cxn>
                    <a:cxn ang="0">
                      <a:pos x="32" y="29"/>
                    </a:cxn>
                    <a:cxn ang="0">
                      <a:pos x="22" y="39"/>
                    </a:cxn>
                    <a:cxn ang="0">
                      <a:pos x="14" y="52"/>
                    </a:cxn>
                  </a:cxnLst>
                  <a:rect l="0" t="0" r="r" b="b"/>
                  <a:pathLst>
                    <a:path w="209" h="441">
                      <a:moveTo>
                        <a:pt x="8" y="66"/>
                      </a:moveTo>
                      <a:lnTo>
                        <a:pt x="8" y="68"/>
                      </a:lnTo>
                      <a:lnTo>
                        <a:pt x="7" y="71"/>
                      </a:lnTo>
                      <a:lnTo>
                        <a:pt x="6" y="74"/>
                      </a:lnTo>
                      <a:lnTo>
                        <a:pt x="6" y="77"/>
                      </a:lnTo>
                      <a:lnTo>
                        <a:pt x="5" y="79"/>
                      </a:lnTo>
                      <a:lnTo>
                        <a:pt x="4" y="82"/>
                      </a:lnTo>
                      <a:lnTo>
                        <a:pt x="4" y="85"/>
                      </a:lnTo>
                      <a:lnTo>
                        <a:pt x="3" y="88"/>
                      </a:lnTo>
                      <a:lnTo>
                        <a:pt x="3" y="90"/>
                      </a:lnTo>
                      <a:lnTo>
                        <a:pt x="2" y="105"/>
                      </a:lnTo>
                      <a:lnTo>
                        <a:pt x="1" y="120"/>
                      </a:lnTo>
                      <a:lnTo>
                        <a:pt x="0" y="135"/>
                      </a:lnTo>
                      <a:lnTo>
                        <a:pt x="0" y="149"/>
                      </a:lnTo>
                      <a:lnTo>
                        <a:pt x="0" y="164"/>
                      </a:lnTo>
                      <a:lnTo>
                        <a:pt x="0" y="179"/>
                      </a:lnTo>
                      <a:lnTo>
                        <a:pt x="0" y="194"/>
                      </a:lnTo>
                      <a:lnTo>
                        <a:pt x="0" y="209"/>
                      </a:lnTo>
                      <a:lnTo>
                        <a:pt x="0" y="223"/>
                      </a:lnTo>
                      <a:lnTo>
                        <a:pt x="6" y="308"/>
                      </a:lnTo>
                      <a:lnTo>
                        <a:pt x="5" y="290"/>
                      </a:lnTo>
                      <a:lnTo>
                        <a:pt x="5" y="272"/>
                      </a:lnTo>
                      <a:lnTo>
                        <a:pt x="5" y="254"/>
                      </a:lnTo>
                      <a:lnTo>
                        <a:pt x="5" y="236"/>
                      </a:lnTo>
                      <a:lnTo>
                        <a:pt x="5" y="218"/>
                      </a:lnTo>
                      <a:lnTo>
                        <a:pt x="5" y="200"/>
                      </a:lnTo>
                      <a:lnTo>
                        <a:pt x="6" y="182"/>
                      </a:lnTo>
                      <a:lnTo>
                        <a:pt x="6" y="164"/>
                      </a:lnTo>
                      <a:lnTo>
                        <a:pt x="7" y="146"/>
                      </a:lnTo>
                      <a:lnTo>
                        <a:pt x="7" y="141"/>
                      </a:lnTo>
                      <a:lnTo>
                        <a:pt x="7" y="135"/>
                      </a:lnTo>
                      <a:lnTo>
                        <a:pt x="7" y="130"/>
                      </a:lnTo>
                      <a:lnTo>
                        <a:pt x="7" y="125"/>
                      </a:lnTo>
                      <a:lnTo>
                        <a:pt x="8" y="119"/>
                      </a:lnTo>
                      <a:lnTo>
                        <a:pt x="8" y="114"/>
                      </a:lnTo>
                      <a:lnTo>
                        <a:pt x="8" y="109"/>
                      </a:lnTo>
                      <a:lnTo>
                        <a:pt x="9" y="104"/>
                      </a:lnTo>
                      <a:lnTo>
                        <a:pt x="9" y="98"/>
                      </a:lnTo>
                      <a:lnTo>
                        <a:pt x="10" y="93"/>
                      </a:lnTo>
                      <a:lnTo>
                        <a:pt x="11" y="88"/>
                      </a:lnTo>
                      <a:lnTo>
                        <a:pt x="12" y="83"/>
                      </a:lnTo>
                      <a:lnTo>
                        <a:pt x="12" y="82"/>
                      </a:lnTo>
                      <a:lnTo>
                        <a:pt x="12" y="81"/>
                      </a:lnTo>
                      <a:lnTo>
                        <a:pt x="13" y="80"/>
                      </a:lnTo>
                      <a:lnTo>
                        <a:pt x="13" y="80"/>
                      </a:lnTo>
                      <a:lnTo>
                        <a:pt x="13" y="79"/>
                      </a:lnTo>
                      <a:lnTo>
                        <a:pt x="14" y="78"/>
                      </a:lnTo>
                      <a:lnTo>
                        <a:pt x="14" y="77"/>
                      </a:lnTo>
                      <a:lnTo>
                        <a:pt x="14" y="76"/>
                      </a:lnTo>
                      <a:lnTo>
                        <a:pt x="15" y="76"/>
                      </a:lnTo>
                      <a:lnTo>
                        <a:pt x="15" y="75"/>
                      </a:lnTo>
                      <a:lnTo>
                        <a:pt x="16" y="74"/>
                      </a:lnTo>
                      <a:lnTo>
                        <a:pt x="16" y="73"/>
                      </a:lnTo>
                      <a:lnTo>
                        <a:pt x="17" y="73"/>
                      </a:lnTo>
                      <a:lnTo>
                        <a:pt x="17" y="72"/>
                      </a:lnTo>
                      <a:lnTo>
                        <a:pt x="18" y="71"/>
                      </a:lnTo>
                      <a:lnTo>
                        <a:pt x="18" y="71"/>
                      </a:lnTo>
                      <a:lnTo>
                        <a:pt x="19" y="70"/>
                      </a:lnTo>
                      <a:lnTo>
                        <a:pt x="19" y="69"/>
                      </a:lnTo>
                      <a:lnTo>
                        <a:pt x="20" y="69"/>
                      </a:lnTo>
                      <a:lnTo>
                        <a:pt x="20" y="68"/>
                      </a:lnTo>
                      <a:lnTo>
                        <a:pt x="21" y="67"/>
                      </a:lnTo>
                      <a:lnTo>
                        <a:pt x="21" y="67"/>
                      </a:lnTo>
                      <a:lnTo>
                        <a:pt x="22" y="66"/>
                      </a:lnTo>
                      <a:lnTo>
                        <a:pt x="22" y="65"/>
                      </a:lnTo>
                      <a:lnTo>
                        <a:pt x="23" y="65"/>
                      </a:lnTo>
                      <a:lnTo>
                        <a:pt x="23" y="64"/>
                      </a:lnTo>
                      <a:lnTo>
                        <a:pt x="24" y="64"/>
                      </a:lnTo>
                      <a:lnTo>
                        <a:pt x="28" y="69"/>
                      </a:lnTo>
                      <a:lnTo>
                        <a:pt x="31" y="73"/>
                      </a:lnTo>
                      <a:lnTo>
                        <a:pt x="35" y="78"/>
                      </a:lnTo>
                      <a:lnTo>
                        <a:pt x="39" y="83"/>
                      </a:lnTo>
                      <a:lnTo>
                        <a:pt x="42" y="88"/>
                      </a:lnTo>
                      <a:lnTo>
                        <a:pt x="46" y="93"/>
                      </a:lnTo>
                      <a:lnTo>
                        <a:pt x="49" y="99"/>
                      </a:lnTo>
                      <a:lnTo>
                        <a:pt x="52" y="104"/>
                      </a:lnTo>
                      <a:lnTo>
                        <a:pt x="56" y="109"/>
                      </a:lnTo>
                      <a:lnTo>
                        <a:pt x="58" y="116"/>
                      </a:lnTo>
                      <a:lnTo>
                        <a:pt x="60" y="123"/>
                      </a:lnTo>
                      <a:lnTo>
                        <a:pt x="62" y="130"/>
                      </a:lnTo>
                      <a:lnTo>
                        <a:pt x="64" y="137"/>
                      </a:lnTo>
                      <a:lnTo>
                        <a:pt x="66" y="144"/>
                      </a:lnTo>
                      <a:lnTo>
                        <a:pt x="68" y="151"/>
                      </a:lnTo>
                      <a:lnTo>
                        <a:pt x="70" y="158"/>
                      </a:lnTo>
                      <a:lnTo>
                        <a:pt x="71" y="166"/>
                      </a:lnTo>
                      <a:lnTo>
                        <a:pt x="73" y="173"/>
                      </a:lnTo>
                      <a:lnTo>
                        <a:pt x="74" y="180"/>
                      </a:lnTo>
                      <a:lnTo>
                        <a:pt x="75" y="187"/>
                      </a:lnTo>
                      <a:lnTo>
                        <a:pt x="76" y="195"/>
                      </a:lnTo>
                      <a:lnTo>
                        <a:pt x="77" y="202"/>
                      </a:lnTo>
                      <a:lnTo>
                        <a:pt x="78" y="210"/>
                      </a:lnTo>
                      <a:lnTo>
                        <a:pt x="79" y="205"/>
                      </a:lnTo>
                      <a:lnTo>
                        <a:pt x="79" y="201"/>
                      </a:lnTo>
                      <a:lnTo>
                        <a:pt x="79" y="196"/>
                      </a:lnTo>
                      <a:lnTo>
                        <a:pt x="79" y="192"/>
                      </a:lnTo>
                      <a:lnTo>
                        <a:pt x="79" y="187"/>
                      </a:lnTo>
                      <a:lnTo>
                        <a:pt x="79" y="183"/>
                      </a:lnTo>
                      <a:lnTo>
                        <a:pt x="79" y="179"/>
                      </a:lnTo>
                      <a:lnTo>
                        <a:pt x="78" y="174"/>
                      </a:lnTo>
                      <a:lnTo>
                        <a:pt x="78" y="170"/>
                      </a:lnTo>
                      <a:lnTo>
                        <a:pt x="78" y="165"/>
                      </a:lnTo>
                      <a:lnTo>
                        <a:pt x="77" y="161"/>
                      </a:lnTo>
                      <a:lnTo>
                        <a:pt x="77" y="157"/>
                      </a:lnTo>
                      <a:lnTo>
                        <a:pt x="76" y="152"/>
                      </a:lnTo>
                      <a:lnTo>
                        <a:pt x="76" y="148"/>
                      </a:lnTo>
                      <a:lnTo>
                        <a:pt x="75" y="144"/>
                      </a:lnTo>
                      <a:lnTo>
                        <a:pt x="76" y="148"/>
                      </a:lnTo>
                      <a:lnTo>
                        <a:pt x="77" y="151"/>
                      </a:lnTo>
                      <a:lnTo>
                        <a:pt x="78" y="155"/>
                      </a:lnTo>
                      <a:lnTo>
                        <a:pt x="79" y="159"/>
                      </a:lnTo>
                      <a:lnTo>
                        <a:pt x="81" y="163"/>
                      </a:lnTo>
                      <a:lnTo>
                        <a:pt x="82" y="167"/>
                      </a:lnTo>
                      <a:lnTo>
                        <a:pt x="83" y="171"/>
                      </a:lnTo>
                      <a:lnTo>
                        <a:pt x="84" y="175"/>
                      </a:lnTo>
                      <a:lnTo>
                        <a:pt x="85" y="179"/>
                      </a:lnTo>
                      <a:lnTo>
                        <a:pt x="86" y="183"/>
                      </a:lnTo>
                      <a:lnTo>
                        <a:pt x="86" y="186"/>
                      </a:lnTo>
                      <a:lnTo>
                        <a:pt x="87" y="189"/>
                      </a:lnTo>
                      <a:lnTo>
                        <a:pt x="88" y="193"/>
                      </a:lnTo>
                      <a:lnTo>
                        <a:pt x="89" y="196"/>
                      </a:lnTo>
                      <a:lnTo>
                        <a:pt x="89" y="200"/>
                      </a:lnTo>
                      <a:lnTo>
                        <a:pt x="90" y="203"/>
                      </a:lnTo>
                      <a:lnTo>
                        <a:pt x="91" y="207"/>
                      </a:lnTo>
                      <a:lnTo>
                        <a:pt x="91" y="210"/>
                      </a:lnTo>
                      <a:lnTo>
                        <a:pt x="91" y="214"/>
                      </a:lnTo>
                      <a:lnTo>
                        <a:pt x="92" y="217"/>
                      </a:lnTo>
                      <a:lnTo>
                        <a:pt x="92" y="221"/>
                      </a:lnTo>
                      <a:lnTo>
                        <a:pt x="93" y="224"/>
                      </a:lnTo>
                      <a:lnTo>
                        <a:pt x="93" y="228"/>
                      </a:lnTo>
                      <a:lnTo>
                        <a:pt x="93" y="232"/>
                      </a:lnTo>
                      <a:lnTo>
                        <a:pt x="93" y="235"/>
                      </a:lnTo>
                      <a:lnTo>
                        <a:pt x="93" y="239"/>
                      </a:lnTo>
                      <a:lnTo>
                        <a:pt x="93" y="242"/>
                      </a:lnTo>
                      <a:lnTo>
                        <a:pt x="93" y="246"/>
                      </a:lnTo>
                      <a:lnTo>
                        <a:pt x="93" y="249"/>
                      </a:lnTo>
                      <a:lnTo>
                        <a:pt x="93" y="253"/>
                      </a:lnTo>
                      <a:lnTo>
                        <a:pt x="92" y="258"/>
                      </a:lnTo>
                      <a:lnTo>
                        <a:pt x="91" y="264"/>
                      </a:lnTo>
                      <a:lnTo>
                        <a:pt x="89" y="269"/>
                      </a:lnTo>
                      <a:lnTo>
                        <a:pt x="88" y="274"/>
                      </a:lnTo>
                      <a:lnTo>
                        <a:pt x="87" y="280"/>
                      </a:lnTo>
                      <a:lnTo>
                        <a:pt x="86" y="285"/>
                      </a:lnTo>
                      <a:lnTo>
                        <a:pt x="85" y="291"/>
                      </a:lnTo>
                      <a:lnTo>
                        <a:pt x="85" y="296"/>
                      </a:lnTo>
                      <a:lnTo>
                        <a:pt x="84" y="302"/>
                      </a:lnTo>
                      <a:lnTo>
                        <a:pt x="84" y="305"/>
                      </a:lnTo>
                      <a:lnTo>
                        <a:pt x="83" y="309"/>
                      </a:lnTo>
                      <a:lnTo>
                        <a:pt x="82" y="313"/>
                      </a:lnTo>
                      <a:lnTo>
                        <a:pt x="82" y="317"/>
                      </a:lnTo>
                      <a:lnTo>
                        <a:pt x="81" y="321"/>
                      </a:lnTo>
                      <a:lnTo>
                        <a:pt x="80" y="325"/>
                      </a:lnTo>
                      <a:lnTo>
                        <a:pt x="80" y="328"/>
                      </a:lnTo>
                      <a:lnTo>
                        <a:pt x="79" y="332"/>
                      </a:lnTo>
                      <a:lnTo>
                        <a:pt x="78" y="336"/>
                      </a:lnTo>
                      <a:lnTo>
                        <a:pt x="77" y="339"/>
                      </a:lnTo>
                      <a:lnTo>
                        <a:pt x="76" y="343"/>
                      </a:lnTo>
                      <a:lnTo>
                        <a:pt x="75" y="347"/>
                      </a:lnTo>
                      <a:lnTo>
                        <a:pt x="74" y="350"/>
                      </a:lnTo>
                      <a:lnTo>
                        <a:pt x="73" y="354"/>
                      </a:lnTo>
                      <a:lnTo>
                        <a:pt x="71" y="358"/>
                      </a:lnTo>
                      <a:lnTo>
                        <a:pt x="70" y="361"/>
                      </a:lnTo>
                      <a:lnTo>
                        <a:pt x="69" y="365"/>
                      </a:lnTo>
                      <a:lnTo>
                        <a:pt x="67" y="368"/>
                      </a:lnTo>
                      <a:lnTo>
                        <a:pt x="66" y="372"/>
                      </a:lnTo>
                      <a:lnTo>
                        <a:pt x="68" y="368"/>
                      </a:lnTo>
                      <a:lnTo>
                        <a:pt x="69" y="365"/>
                      </a:lnTo>
                      <a:lnTo>
                        <a:pt x="71" y="362"/>
                      </a:lnTo>
                      <a:lnTo>
                        <a:pt x="73" y="358"/>
                      </a:lnTo>
                      <a:lnTo>
                        <a:pt x="74" y="355"/>
                      </a:lnTo>
                      <a:lnTo>
                        <a:pt x="76" y="351"/>
                      </a:lnTo>
                      <a:lnTo>
                        <a:pt x="77" y="348"/>
                      </a:lnTo>
                      <a:lnTo>
                        <a:pt x="79" y="344"/>
                      </a:lnTo>
                      <a:lnTo>
                        <a:pt x="80" y="341"/>
                      </a:lnTo>
                      <a:lnTo>
                        <a:pt x="81" y="337"/>
                      </a:lnTo>
                      <a:lnTo>
                        <a:pt x="83" y="334"/>
                      </a:lnTo>
                      <a:lnTo>
                        <a:pt x="84" y="330"/>
                      </a:lnTo>
                      <a:lnTo>
                        <a:pt x="85" y="326"/>
                      </a:lnTo>
                      <a:lnTo>
                        <a:pt x="86" y="323"/>
                      </a:lnTo>
                      <a:lnTo>
                        <a:pt x="87" y="319"/>
                      </a:lnTo>
                      <a:lnTo>
                        <a:pt x="88" y="315"/>
                      </a:lnTo>
                      <a:lnTo>
                        <a:pt x="89" y="311"/>
                      </a:lnTo>
                      <a:lnTo>
                        <a:pt x="90" y="306"/>
                      </a:lnTo>
                      <a:lnTo>
                        <a:pt x="91" y="301"/>
                      </a:lnTo>
                      <a:lnTo>
                        <a:pt x="91" y="296"/>
                      </a:lnTo>
                      <a:lnTo>
                        <a:pt x="92" y="290"/>
                      </a:lnTo>
                      <a:lnTo>
                        <a:pt x="93" y="285"/>
                      </a:lnTo>
                      <a:lnTo>
                        <a:pt x="94" y="280"/>
                      </a:lnTo>
                      <a:lnTo>
                        <a:pt x="96" y="275"/>
                      </a:lnTo>
                      <a:lnTo>
                        <a:pt x="97" y="270"/>
                      </a:lnTo>
                      <a:lnTo>
                        <a:pt x="98" y="264"/>
                      </a:lnTo>
                      <a:lnTo>
                        <a:pt x="99" y="259"/>
                      </a:lnTo>
                      <a:lnTo>
                        <a:pt x="101" y="254"/>
                      </a:lnTo>
                      <a:lnTo>
                        <a:pt x="103" y="249"/>
                      </a:lnTo>
                      <a:lnTo>
                        <a:pt x="104" y="244"/>
                      </a:lnTo>
                      <a:lnTo>
                        <a:pt x="105" y="242"/>
                      </a:lnTo>
                      <a:lnTo>
                        <a:pt x="105" y="241"/>
                      </a:lnTo>
                      <a:lnTo>
                        <a:pt x="106" y="239"/>
                      </a:lnTo>
                      <a:lnTo>
                        <a:pt x="106" y="237"/>
                      </a:lnTo>
                      <a:lnTo>
                        <a:pt x="107" y="235"/>
                      </a:lnTo>
                      <a:lnTo>
                        <a:pt x="107" y="233"/>
                      </a:lnTo>
                      <a:lnTo>
                        <a:pt x="108" y="231"/>
                      </a:lnTo>
                      <a:lnTo>
                        <a:pt x="108" y="229"/>
                      </a:lnTo>
                      <a:lnTo>
                        <a:pt x="109" y="227"/>
                      </a:lnTo>
                      <a:lnTo>
                        <a:pt x="109" y="225"/>
                      </a:lnTo>
                      <a:lnTo>
                        <a:pt x="109" y="223"/>
                      </a:lnTo>
                      <a:lnTo>
                        <a:pt x="110" y="221"/>
                      </a:lnTo>
                      <a:lnTo>
                        <a:pt x="110" y="219"/>
                      </a:lnTo>
                      <a:lnTo>
                        <a:pt x="110" y="217"/>
                      </a:lnTo>
                      <a:lnTo>
                        <a:pt x="111" y="215"/>
                      </a:lnTo>
                      <a:lnTo>
                        <a:pt x="111" y="213"/>
                      </a:lnTo>
                      <a:lnTo>
                        <a:pt x="111" y="211"/>
                      </a:lnTo>
                      <a:lnTo>
                        <a:pt x="111" y="209"/>
                      </a:lnTo>
                      <a:lnTo>
                        <a:pt x="111" y="207"/>
                      </a:lnTo>
                      <a:lnTo>
                        <a:pt x="111" y="205"/>
                      </a:lnTo>
                      <a:lnTo>
                        <a:pt x="111" y="203"/>
                      </a:lnTo>
                      <a:lnTo>
                        <a:pt x="111" y="201"/>
                      </a:lnTo>
                      <a:lnTo>
                        <a:pt x="111" y="199"/>
                      </a:lnTo>
                      <a:lnTo>
                        <a:pt x="111" y="197"/>
                      </a:lnTo>
                      <a:lnTo>
                        <a:pt x="111" y="195"/>
                      </a:lnTo>
                      <a:lnTo>
                        <a:pt x="111" y="193"/>
                      </a:lnTo>
                      <a:lnTo>
                        <a:pt x="111" y="190"/>
                      </a:lnTo>
                      <a:lnTo>
                        <a:pt x="111" y="188"/>
                      </a:lnTo>
                      <a:lnTo>
                        <a:pt x="110" y="186"/>
                      </a:lnTo>
                      <a:lnTo>
                        <a:pt x="116" y="223"/>
                      </a:lnTo>
                      <a:lnTo>
                        <a:pt x="116" y="226"/>
                      </a:lnTo>
                      <a:lnTo>
                        <a:pt x="116" y="229"/>
                      </a:lnTo>
                      <a:lnTo>
                        <a:pt x="116" y="231"/>
                      </a:lnTo>
                      <a:lnTo>
                        <a:pt x="116" y="234"/>
                      </a:lnTo>
                      <a:lnTo>
                        <a:pt x="116" y="236"/>
                      </a:lnTo>
                      <a:lnTo>
                        <a:pt x="116" y="239"/>
                      </a:lnTo>
                      <a:lnTo>
                        <a:pt x="115" y="242"/>
                      </a:lnTo>
                      <a:lnTo>
                        <a:pt x="115" y="244"/>
                      </a:lnTo>
                      <a:lnTo>
                        <a:pt x="115" y="247"/>
                      </a:lnTo>
                      <a:lnTo>
                        <a:pt x="115" y="249"/>
                      </a:lnTo>
                      <a:lnTo>
                        <a:pt x="114" y="252"/>
                      </a:lnTo>
                      <a:lnTo>
                        <a:pt x="114" y="254"/>
                      </a:lnTo>
                      <a:lnTo>
                        <a:pt x="113" y="257"/>
                      </a:lnTo>
                      <a:lnTo>
                        <a:pt x="113" y="259"/>
                      </a:lnTo>
                      <a:lnTo>
                        <a:pt x="113" y="262"/>
                      </a:lnTo>
                      <a:lnTo>
                        <a:pt x="112" y="264"/>
                      </a:lnTo>
                      <a:lnTo>
                        <a:pt x="111" y="267"/>
                      </a:lnTo>
                      <a:lnTo>
                        <a:pt x="111" y="269"/>
                      </a:lnTo>
                      <a:lnTo>
                        <a:pt x="110" y="272"/>
                      </a:lnTo>
                      <a:lnTo>
                        <a:pt x="109" y="274"/>
                      </a:lnTo>
                      <a:lnTo>
                        <a:pt x="107" y="281"/>
                      </a:lnTo>
                      <a:lnTo>
                        <a:pt x="105" y="288"/>
                      </a:lnTo>
                      <a:lnTo>
                        <a:pt x="103" y="295"/>
                      </a:lnTo>
                      <a:lnTo>
                        <a:pt x="101" y="302"/>
                      </a:lnTo>
                      <a:lnTo>
                        <a:pt x="98" y="308"/>
                      </a:lnTo>
                      <a:lnTo>
                        <a:pt x="96" y="315"/>
                      </a:lnTo>
                      <a:lnTo>
                        <a:pt x="93" y="322"/>
                      </a:lnTo>
                      <a:lnTo>
                        <a:pt x="90" y="328"/>
                      </a:lnTo>
                      <a:lnTo>
                        <a:pt x="87" y="335"/>
                      </a:lnTo>
                      <a:lnTo>
                        <a:pt x="86" y="337"/>
                      </a:lnTo>
                      <a:lnTo>
                        <a:pt x="85" y="340"/>
                      </a:lnTo>
                      <a:lnTo>
                        <a:pt x="84" y="342"/>
                      </a:lnTo>
                      <a:lnTo>
                        <a:pt x="82" y="345"/>
                      </a:lnTo>
                      <a:lnTo>
                        <a:pt x="81" y="348"/>
                      </a:lnTo>
                      <a:lnTo>
                        <a:pt x="80" y="351"/>
                      </a:lnTo>
                      <a:lnTo>
                        <a:pt x="79" y="353"/>
                      </a:lnTo>
                      <a:lnTo>
                        <a:pt x="78" y="356"/>
                      </a:lnTo>
                      <a:lnTo>
                        <a:pt x="77" y="359"/>
                      </a:lnTo>
                      <a:lnTo>
                        <a:pt x="76" y="362"/>
                      </a:lnTo>
                      <a:lnTo>
                        <a:pt x="75" y="365"/>
                      </a:lnTo>
                      <a:lnTo>
                        <a:pt x="74" y="368"/>
                      </a:lnTo>
                      <a:lnTo>
                        <a:pt x="73" y="371"/>
                      </a:lnTo>
                      <a:lnTo>
                        <a:pt x="72" y="373"/>
                      </a:lnTo>
                      <a:lnTo>
                        <a:pt x="72" y="376"/>
                      </a:lnTo>
                      <a:lnTo>
                        <a:pt x="71" y="379"/>
                      </a:lnTo>
                      <a:lnTo>
                        <a:pt x="70" y="382"/>
                      </a:lnTo>
                      <a:lnTo>
                        <a:pt x="70" y="385"/>
                      </a:lnTo>
                      <a:lnTo>
                        <a:pt x="69" y="388"/>
                      </a:lnTo>
                      <a:lnTo>
                        <a:pt x="68" y="391"/>
                      </a:lnTo>
                      <a:lnTo>
                        <a:pt x="68" y="394"/>
                      </a:lnTo>
                      <a:lnTo>
                        <a:pt x="68" y="397"/>
                      </a:lnTo>
                      <a:lnTo>
                        <a:pt x="67" y="400"/>
                      </a:lnTo>
                      <a:lnTo>
                        <a:pt x="67" y="403"/>
                      </a:lnTo>
                      <a:lnTo>
                        <a:pt x="67" y="405"/>
                      </a:lnTo>
                      <a:lnTo>
                        <a:pt x="66" y="408"/>
                      </a:lnTo>
                      <a:lnTo>
                        <a:pt x="66" y="411"/>
                      </a:lnTo>
                      <a:lnTo>
                        <a:pt x="66" y="414"/>
                      </a:lnTo>
                      <a:lnTo>
                        <a:pt x="66" y="416"/>
                      </a:lnTo>
                      <a:lnTo>
                        <a:pt x="66" y="419"/>
                      </a:lnTo>
                      <a:lnTo>
                        <a:pt x="66" y="422"/>
                      </a:lnTo>
                      <a:lnTo>
                        <a:pt x="66" y="425"/>
                      </a:lnTo>
                      <a:lnTo>
                        <a:pt x="66" y="427"/>
                      </a:lnTo>
                      <a:lnTo>
                        <a:pt x="66" y="430"/>
                      </a:lnTo>
                      <a:lnTo>
                        <a:pt x="66" y="433"/>
                      </a:lnTo>
                      <a:lnTo>
                        <a:pt x="66" y="436"/>
                      </a:lnTo>
                      <a:lnTo>
                        <a:pt x="67" y="438"/>
                      </a:lnTo>
                      <a:lnTo>
                        <a:pt x="67" y="441"/>
                      </a:lnTo>
                      <a:lnTo>
                        <a:pt x="85" y="403"/>
                      </a:lnTo>
                      <a:lnTo>
                        <a:pt x="87" y="400"/>
                      </a:lnTo>
                      <a:lnTo>
                        <a:pt x="88" y="396"/>
                      </a:lnTo>
                      <a:lnTo>
                        <a:pt x="90" y="393"/>
                      </a:lnTo>
                      <a:lnTo>
                        <a:pt x="91" y="390"/>
                      </a:lnTo>
                      <a:lnTo>
                        <a:pt x="92" y="386"/>
                      </a:lnTo>
                      <a:lnTo>
                        <a:pt x="93" y="383"/>
                      </a:lnTo>
                      <a:lnTo>
                        <a:pt x="95" y="379"/>
                      </a:lnTo>
                      <a:lnTo>
                        <a:pt x="96" y="376"/>
                      </a:lnTo>
                      <a:lnTo>
                        <a:pt x="97" y="372"/>
                      </a:lnTo>
                      <a:lnTo>
                        <a:pt x="98" y="369"/>
                      </a:lnTo>
                      <a:lnTo>
                        <a:pt x="99" y="365"/>
                      </a:lnTo>
                      <a:lnTo>
                        <a:pt x="100" y="361"/>
                      </a:lnTo>
                      <a:lnTo>
                        <a:pt x="100" y="358"/>
                      </a:lnTo>
                      <a:lnTo>
                        <a:pt x="101" y="354"/>
                      </a:lnTo>
                      <a:lnTo>
                        <a:pt x="102" y="348"/>
                      </a:lnTo>
                      <a:lnTo>
                        <a:pt x="102" y="343"/>
                      </a:lnTo>
                      <a:lnTo>
                        <a:pt x="103" y="337"/>
                      </a:lnTo>
                      <a:lnTo>
                        <a:pt x="104" y="331"/>
                      </a:lnTo>
                      <a:lnTo>
                        <a:pt x="105" y="325"/>
                      </a:lnTo>
                      <a:lnTo>
                        <a:pt x="106" y="320"/>
                      </a:lnTo>
                      <a:lnTo>
                        <a:pt x="107" y="314"/>
                      </a:lnTo>
                      <a:lnTo>
                        <a:pt x="108" y="308"/>
                      </a:lnTo>
                      <a:lnTo>
                        <a:pt x="109" y="302"/>
                      </a:lnTo>
                      <a:lnTo>
                        <a:pt x="110" y="300"/>
                      </a:lnTo>
                      <a:lnTo>
                        <a:pt x="110" y="297"/>
                      </a:lnTo>
                      <a:lnTo>
                        <a:pt x="111" y="294"/>
                      </a:lnTo>
                      <a:lnTo>
                        <a:pt x="112" y="292"/>
                      </a:lnTo>
                      <a:lnTo>
                        <a:pt x="113" y="289"/>
                      </a:lnTo>
                      <a:lnTo>
                        <a:pt x="113" y="287"/>
                      </a:lnTo>
                      <a:lnTo>
                        <a:pt x="114" y="284"/>
                      </a:lnTo>
                      <a:lnTo>
                        <a:pt x="115" y="282"/>
                      </a:lnTo>
                      <a:lnTo>
                        <a:pt x="116" y="279"/>
                      </a:lnTo>
                      <a:lnTo>
                        <a:pt x="117" y="277"/>
                      </a:lnTo>
                      <a:lnTo>
                        <a:pt x="118" y="274"/>
                      </a:lnTo>
                      <a:lnTo>
                        <a:pt x="119" y="272"/>
                      </a:lnTo>
                      <a:lnTo>
                        <a:pt x="120" y="269"/>
                      </a:lnTo>
                      <a:lnTo>
                        <a:pt x="121" y="267"/>
                      </a:lnTo>
                      <a:lnTo>
                        <a:pt x="123" y="264"/>
                      </a:lnTo>
                      <a:lnTo>
                        <a:pt x="124" y="262"/>
                      </a:lnTo>
                      <a:lnTo>
                        <a:pt x="125" y="260"/>
                      </a:lnTo>
                      <a:lnTo>
                        <a:pt x="126" y="257"/>
                      </a:lnTo>
                      <a:lnTo>
                        <a:pt x="128" y="255"/>
                      </a:lnTo>
                      <a:lnTo>
                        <a:pt x="129" y="253"/>
                      </a:lnTo>
                      <a:lnTo>
                        <a:pt x="130" y="251"/>
                      </a:lnTo>
                      <a:lnTo>
                        <a:pt x="132" y="249"/>
                      </a:lnTo>
                      <a:lnTo>
                        <a:pt x="133" y="246"/>
                      </a:lnTo>
                      <a:lnTo>
                        <a:pt x="135" y="244"/>
                      </a:lnTo>
                      <a:lnTo>
                        <a:pt x="135" y="246"/>
                      </a:lnTo>
                      <a:lnTo>
                        <a:pt x="136" y="248"/>
                      </a:lnTo>
                      <a:lnTo>
                        <a:pt x="137" y="250"/>
                      </a:lnTo>
                      <a:lnTo>
                        <a:pt x="138" y="251"/>
                      </a:lnTo>
                      <a:lnTo>
                        <a:pt x="139" y="253"/>
                      </a:lnTo>
                      <a:lnTo>
                        <a:pt x="139" y="255"/>
                      </a:lnTo>
                      <a:lnTo>
                        <a:pt x="140" y="257"/>
                      </a:lnTo>
                      <a:lnTo>
                        <a:pt x="141" y="259"/>
                      </a:lnTo>
                      <a:lnTo>
                        <a:pt x="141" y="260"/>
                      </a:lnTo>
                      <a:lnTo>
                        <a:pt x="142" y="262"/>
                      </a:lnTo>
                      <a:lnTo>
                        <a:pt x="142" y="264"/>
                      </a:lnTo>
                      <a:lnTo>
                        <a:pt x="143" y="266"/>
                      </a:lnTo>
                      <a:lnTo>
                        <a:pt x="143" y="268"/>
                      </a:lnTo>
                      <a:lnTo>
                        <a:pt x="144" y="270"/>
                      </a:lnTo>
                      <a:lnTo>
                        <a:pt x="144" y="272"/>
                      </a:lnTo>
                      <a:lnTo>
                        <a:pt x="145" y="274"/>
                      </a:lnTo>
                      <a:lnTo>
                        <a:pt x="145" y="276"/>
                      </a:lnTo>
                      <a:lnTo>
                        <a:pt x="146" y="278"/>
                      </a:lnTo>
                      <a:lnTo>
                        <a:pt x="146" y="280"/>
                      </a:lnTo>
                      <a:lnTo>
                        <a:pt x="147" y="286"/>
                      </a:lnTo>
                      <a:lnTo>
                        <a:pt x="147" y="292"/>
                      </a:lnTo>
                      <a:lnTo>
                        <a:pt x="148" y="297"/>
                      </a:lnTo>
                      <a:lnTo>
                        <a:pt x="148" y="303"/>
                      </a:lnTo>
                      <a:lnTo>
                        <a:pt x="148" y="309"/>
                      </a:lnTo>
                      <a:lnTo>
                        <a:pt x="149" y="315"/>
                      </a:lnTo>
                      <a:lnTo>
                        <a:pt x="149" y="321"/>
                      </a:lnTo>
                      <a:lnTo>
                        <a:pt x="149" y="327"/>
                      </a:lnTo>
                      <a:lnTo>
                        <a:pt x="149" y="333"/>
                      </a:lnTo>
                      <a:lnTo>
                        <a:pt x="149" y="335"/>
                      </a:lnTo>
                      <a:lnTo>
                        <a:pt x="149" y="337"/>
                      </a:lnTo>
                      <a:lnTo>
                        <a:pt x="149" y="339"/>
                      </a:lnTo>
                      <a:lnTo>
                        <a:pt x="149" y="340"/>
                      </a:lnTo>
                      <a:lnTo>
                        <a:pt x="149" y="342"/>
                      </a:lnTo>
                      <a:lnTo>
                        <a:pt x="149" y="344"/>
                      </a:lnTo>
                      <a:lnTo>
                        <a:pt x="148" y="346"/>
                      </a:lnTo>
                      <a:lnTo>
                        <a:pt x="148" y="348"/>
                      </a:lnTo>
                      <a:lnTo>
                        <a:pt x="148" y="350"/>
                      </a:lnTo>
                      <a:lnTo>
                        <a:pt x="148" y="352"/>
                      </a:lnTo>
                      <a:lnTo>
                        <a:pt x="148" y="354"/>
                      </a:lnTo>
                      <a:lnTo>
                        <a:pt x="147" y="356"/>
                      </a:lnTo>
                      <a:lnTo>
                        <a:pt x="147" y="358"/>
                      </a:lnTo>
                      <a:lnTo>
                        <a:pt x="147" y="359"/>
                      </a:lnTo>
                      <a:lnTo>
                        <a:pt x="147" y="361"/>
                      </a:lnTo>
                      <a:lnTo>
                        <a:pt x="146" y="363"/>
                      </a:lnTo>
                      <a:lnTo>
                        <a:pt x="146" y="365"/>
                      </a:lnTo>
                      <a:lnTo>
                        <a:pt x="145" y="367"/>
                      </a:lnTo>
                      <a:lnTo>
                        <a:pt x="145" y="369"/>
                      </a:lnTo>
                      <a:lnTo>
                        <a:pt x="145" y="371"/>
                      </a:lnTo>
                      <a:lnTo>
                        <a:pt x="144" y="372"/>
                      </a:lnTo>
                      <a:lnTo>
                        <a:pt x="144" y="374"/>
                      </a:lnTo>
                      <a:lnTo>
                        <a:pt x="143" y="376"/>
                      </a:lnTo>
                      <a:lnTo>
                        <a:pt x="142" y="378"/>
                      </a:lnTo>
                      <a:lnTo>
                        <a:pt x="142" y="380"/>
                      </a:lnTo>
                      <a:lnTo>
                        <a:pt x="141" y="381"/>
                      </a:lnTo>
                      <a:lnTo>
                        <a:pt x="141" y="383"/>
                      </a:lnTo>
                      <a:lnTo>
                        <a:pt x="140" y="385"/>
                      </a:lnTo>
                      <a:lnTo>
                        <a:pt x="139" y="386"/>
                      </a:lnTo>
                      <a:lnTo>
                        <a:pt x="138" y="388"/>
                      </a:lnTo>
                      <a:lnTo>
                        <a:pt x="138" y="390"/>
                      </a:lnTo>
                      <a:lnTo>
                        <a:pt x="137" y="392"/>
                      </a:lnTo>
                      <a:lnTo>
                        <a:pt x="136" y="393"/>
                      </a:lnTo>
                      <a:lnTo>
                        <a:pt x="135" y="395"/>
                      </a:lnTo>
                      <a:lnTo>
                        <a:pt x="135" y="396"/>
                      </a:lnTo>
                      <a:lnTo>
                        <a:pt x="134" y="398"/>
                      </a:lnTo>
                      <a:lnTo>
                        <a:pt x="133" y="400"/>
                      </a:lnTo>
                      <a:lnTo>
                        <a:pt x="132" y="401"/>
                      </a:lnTo>
                      <a:lnTo>
                        <a:pt x="131" y="403"/>
                      </a:lnTo>
                      <a:lnTo>
                        <a:pt x="130" y="404"/>
                      </a:lnTo>
                      <a:lnTo>
                        <a:pt x="129" y="406"/>
                      </a:lnTo>
                      <a:lnTo>
                        <a:pt x="128" y="407"/>
                      </a:lnTo>
                      <a:lnTo>
                        <a:pt x="127" y="409"/>
                      </a:lnTo>
                      <a:lnTo>
                        <a:pt x="126" y="410"/>
                      </a:lnTo>
                      <a:lnTo>
                        <a:pt x="125" y="411"/>
                      </a:lnTo>
                      <a:lnTo>
                        <a:pt x="124" y="413"/>
                      </a:lnTo>
                      <a:lnTo>
                        <a:pt x="123" y="414"/>
                      </a:lnTo>
                      <a:lnTo>
                        <a:pt x="122" y="415"/>
                      </a:lnTo>
                      <a:lnTo>
                        <a:pt x="121" y="417"/>
                      </a:lnTo>
                      <a:lnTo>
                        <a:pt x="119" y="418"/>
                      </a:lnTo>
                      <a:lnTo>
                        <a:pt x="118" y="419"/>
                      </a:lnTo>
                      <a:lnTo>
                        <a:pt x="117" y="420"/>
                      </a:lnTo>
                      <a:lnTo>
                        <a:pt x="116" y="422"/>
                      </a:lnTo>
                      <a:lnTo>
                        <a:pt x="115" y="423"/>
                      </a:lnTo>
                      <a:lnTo>
                        <a:pt x="113" y="424"/>
                      </a:lnTo>
                      <a:lnTo>
                        <a:pt x="112" y="425"/>
                      </a:lnTo>
                      <a:lnTo>
                        <a:pt x="111" y="426"/>
                      </a:lnTo>
                      <a:lnTo>
                        <a:pt x="110" y="427"/>
                      </a:lnTo>
                      <a:lnTo>
                        <a:pt x="108" y="428"/>
                      </a:lnTo>
                      <a:lnTo>
                        <a:pt x="110" y="427"/>
                      </a:lnTo>
                      <a:lnTo>
                        <a:pt x="112" y="426"/>
                      </a:lnTo>
                      <a:lnTo>
                        <a:pt x="113" y="426"/>
                      </a:lnTo>
                      <a:lnTo>
                        <a:pt x="115" y="425"/>
                      </a:lnTo>
                      <a:lnTo>
                        <a:pt x="117" y="423"/>
                      </a:lnTo>
                      <a:lnTo>
                        <a:pt x="119" y="422"/>
                      </a:lnTo>
                      <a:lnTo>
                        <a:pt x="120" y="421"/>
                      </a:lnTo>
                      <a:lnTo>
                        <a:pt x="122" y="420"/>
                      </a:lnTo>
                      <a:lnTo>
                        <a:pt x="123" y="419"/>
                      </a:lnTo>
                      <a:lnTo>
                        <a:pt x="125" y="418"/>
                      </a:lnTo>
                      <a:lnTo>
                        <a:pt x="127" y="416"/>
                      </a:lnTo>
                      <a:lnTo>
                        <a:pt x="128" y="415"/>
                      </a:lnTo>
                      <a:lnTo>
                        <a:pt x="130" y="414"/>
                      </a:lnTo>
                      <a:lnTo>
                        <a:pt x="131" y="412"/>
                      </a:lnTo>
                      <a:lnTo>
                        <a:pt x="133" y="411"/>
                      </a:lnTo>
                      <a:lnTo>
                        <a:pt x="134" y="409"/>
                      </a:lnTo>
                      <a:lnTo>
                        <a:pt x="136" y="408"/>
                      </a:lnTo>
                      <a:lnTo>
                        <a:pt x="137" y="406"/>
                      </a:lnTo>
                      <a:lnTo>
                        <a:pt x="138" y="405"/>
                      </a:lnTo>
                      <a:lnTo>
                        <a:pt x="140" y="403"/>
                      </a:lnTo>
                      <a:lnTo>
                        <a:pt x="141" y="402"/>
                      </a:lnTo>
                      <a:lnTo>
                        <a:pt x="143" y="399"/>
                      </a:lnTo>
                      <a:lnTo>
                        <a:pt x="145" y="395"/>
                      </a:lnTo>
                      <a:lnTo>
                        <a:pt x="147" y="392"/>
                      </a:lnTo>
                      <a:lnTo>
                        <a:pt x="148" y="389"/>
                      </a:lnTo>
                      <a:lnTo>
                        <a:pt x="150" y="386"/>
                      </a:lnTo>
                      <a:lnTo>
                        <a:pt x="152" y="382"/>
                      </a:lnTo>
                      <a:lnTo>
                        <a:pt x="153" y="379"/>
                      </a:lnTo>
                      <a:lnTo>
                        <a:pt x="155" y="375"/>
                      </a:lnTo>
                      <a:lnTo>
                        <a:pt x="157" y="372"/>
                      </a:lnTo>
                      <a:lnTo>
                        <a:pt x="158" y="369"/>
                      </a:lnTo>
                      <a:lnTo>
                        <a:pt x="159" y="365"/>
                      </a:lnTo>
                      <a:lnTo>
                        <a:pt x="161" y="361"/>
                      </a:lnTo>
                      <a:lnTo>
                        <a:pt x="162" y="358"/>
                      </a:lnTo>
                      <a:lnTo>
                        <a:pt x="163" y="354"/>
                      </a:lnTo>
                      <a:lnTo>
                        <a:pt x="163" y="362"/>
                      </a:lnTo>
                      <a:lnTo>
                        <a:pt x="163" y="370"/>
                      </a:lnTo>
                      <a:lnTo>
                        <a:pt x="162" y="378"/>
                      </a:lnTo>
                      <a:lnTo>
                        <a:pt x="161" y="386"/>
                      </a:lnTo>
                      <a:lnTo>
                        <a:pt x="160" y="394"/>
                      </a:lnTo>
                      <a:lnTo>
                        <a:pt x="159" y="402"/>
                      </a:lnTo>
                      <a:lnTo>
                        <a:pt x="158" y="410"/>
                      </a:lnTo>
                      <a:lnTo>
                        <a:pt x="157" y="417"/>
                      </a:lnTo>
                      <a:lnTo>
                        <a:pt x="156" y="425"/>
                      </a:lnTo>
                      <a:lnTo>
                        <a:pt x="154" y="433"/>
                      </a:lnTo>
                      <a:lnTo>
                        <a:pt x="155" y="431"/>
                      </a:lnTo>
                      <a:lnTo>
                        <a:pt x="156" y="429"/>
                      </a:lnTo>
                      <a:lnTo>
                        <a:pt x="157" y="427"/>
                      </a:lnTo>
                      <a:lnTo>
                        <a:pt x="158" y="425"/>
                      </a:lnTo>
                      <a:lnTo>
                        <a:pt x="159" y="423"/>
                      </a:lnTo>
                      <a:lnTo>
                        <a:pt x="160" y="420"/>
                      </a:lnTo>
                      <a:lnTo>
                        <a:pt x="161" y="418"/>
                      </a:lnTo>
                      <a:lnTo>
                        <a:pt x="162" y="416"/>
                      </a:lnTo>
                      <a:lnTo>
                        <a:pt x="163" y="414"/>
                      </a:lnTo>
                      <a:lnTo>
                        <a:pt x="163" y="412"/>
                      </a:lnTo>
                      <a:lnTo>
                        <a:pt x="164" y="409"/>
                      </a:lnTo>
                      <a:lnTo>
                        <a:pt x="165" y="407"/>
                      </a:lnTo>
                      <a:lnTo>
                        <a:pt x="166" y="405"/>
                      </a:lnTo>
                      <a:lnTo>
                        <a:pt x="166" y="403"/>
                      </a:lnTo>
                      <a:lnTo>
                        <a:pt x="167" y="400"/>
                      </a:lnTo>
                      <a:lnTo>
                        <a:pt x="167" y="398"/>
                      </a:lnTo>
                      <a:lnTo>
                        <a:pt x="168" y="396"/>
                      </a:lnTo>
                      <a:lnTo>
                        <a:pt x="168" y="393"/>
                      </a:lnTo>
                      <a:lnTo>
                        <a:pt x="169" y="391"/>
                      </a:lnTo>
                      <a:lnTo>
                        <a:pt x="170" y="385"/>
                      </a:lnTo>
                      <a:lnTo>
                        <a:pt x="171" y="379"/>
                      </a:lnTo>
                      <a:lnTo>
                        <a:pt x="172" y="372"/>
                      </a:lnTo>
                      <a:lnTo>
                        <a:pt x="173" y="366"/>
                      </a:lnTo>
                      <a:lnTo>
                        <a:pt x="174" y="360"/>
                      </a:lnTo>
                      <a:lnTo>
                        <a:pt x="174" y="354"/>
                      </a:lnTo>
                      <a:lnTo>
                        <a:pt x="175" y="348"/>
                      </a:lnTo>
                      <a:lnTo>
                        <a:pt x="176" y="341"/>
                      </a:lnTo>
                      <a:lnTo>
                        <a:pt x="176" y="335"/>
                      </a:lnTo>
                      <a:lnTo>
                        <a:pt x="176" y="329"/>
                      </a:lnTo>
                      <a:lnTo>
                        <a:pt x="176" y="322"/>
                      </a:lnTo>
                      <a:lnTo>
                        <a:pt x="177" y="316"/>
                      </a:lnTo>
                      <a:lnTo>
                        <a:pt x="177" y="310"/>
                      </a:lnTo>
                      <a:lnTo>
                        <a:pt x="177" y="303"/>
                      </a:lnTo>
                      <a:lnTo>
                        <a:pt x="176" y="297"/>
                      </a:lnTo>
                      <a:lnTo>
                        <a:pt x="176" y="291"/>
                      </a:lnTo>
                      <a:lnTo>
                        <a:pt x="176" y="285"/>
                      </a:lnTo>
                      <a:lnTo>
                        <a:pt x="175" y="278"/>
                      </a:lnTo>
                      <a:lnTo>
                        <a:pt x="175" y="272"/>
                      </a:lnTo>
                      <a:lnTo>
                        <a:pt x="174" y="266"/>
                      </a:lnTo>
                      <a:lnTo>
                        <a:pt x="173" y="260"/>
                      </a:lnTo>
                      <a:lnTo>
                        <a:pt x="173" y="253"/>
                      </a:lnTo>
                      <a:lnTo>
                        <a:pt x="172" y="247"/>
                      </a:lnTo>
                      <a:lnTo>
                        <a:pt x="171" y="241"/>
                      </a:lnTo>
                      <a:lnTo>
                        <a:pt x="170" y="235"/>
                      </a:lnTo>
                      <a:lnTo>
                        <a:pt x="172" y="239"/>
                      </a:lnTo>
                      <a:lnTo>
                        <a:pt x="173" y="242"/>
                      </a:lnTo>
                      <a:lnTo>
                        <a:pt x="175" y="246"/>
                      </a:lnTo>
                      <a:lnTo>
                        <a:pt x="177" y="250"/>
                      </a:lnTo>
                      <a:lnTo>
                        <a:pt x="179" y="254"/>
                      </a:lnTo>
                      <a:lnTo>
                        <a:pt x="181" y="259"/>
                      </a:lnTo>
                      <a:lnTo>
                        <a:pt x="182" y="263"/>
                      </a:lnTo>
                      <a:lnTo>
                        <a:pt x="184" y="267"/>
                      </a:lnTo>
                      <a:lnTo>
                        <a:pt x="185" y="271"/>
                      </a:lnTo>
                      <a:lnTo>
                        <a:pt x="187" y="275"/>
                      </a:lnTo>
                      <a:lnTo>
                        <a:pt x="188" y="279"/>
                      </a:lnTo>
                      <a:lnTo>
                        <a:pt x="189" y="284"/>
                      </a:lnTo>
                      <a:lnTo>
                        <a:pt x="191" y="288"/>
                      </a:lnTo>
                      <a:lnTo>
                        <a:pt x="192" y="292"/>
                      </a:lnTo>
                      <a:lnTo>
                        <a:pt x="193" y="297"/>
                      </a:lnTo>
                      <a:lnTo>
                        <a:pt x="194" y="301"/>
                      </a:lnTo>
                      <a:lnTo>
                        <a:pt x="195" y="305"/>
                      </a:lnTo>
                      <a:lnTo>
                        <a:pt x="196" y="310"/>
                      </a:lnTo>
                      <a:lnTo>
                        <a:pt x="197" y="314"/>
                      </a:lnTo>
                      <a:lnTo>
                        <a:pt x="197" y="319"/>
                      </a:lnTo>
                      <a:lnTo>
                        <a:pt x="198" y="323"/>
                      </a:lnTo>
                      <a:lnTo>
                        <a:pt x="199" y="328"/>
                      </a:lnTo>
                      <a:lnTo>
                        <a:pt x="199" y="332"/>
                      </a:lnTo>
                      <a:lnTo>
                        <a:pt x="200" y="337"/>
                      </a:lnTo>
                      <a:lnTo>
                        <a:pt x="200" y="341"/>
                      </a:lnTo>
                      <a:lnTo>
                        <a:pt x="201" y="346"/>
                      </a:lnTo>
                      <a:lnTo>
                        <a:pt x="201" y="350"/>
                      </a:lnTo>
                      <a:lnTo>
                        <a:pt x="201" y="355"/>
                      </a:lnTo>
                      <a:lnTo>
                        <a:pt x="202" y="360"/>
                      </a:lnTo>
                      <a:lnTo>
                        <a:pt x="202" y="364"/>
                      </a:lnTo>
                      <a:lnTo>
                        <a:pt x="202" y="358"/>
                      </a:lnTo>
                      <a:lnTo>
                        <a:pt x="201" y="353"/>
                      </a:lnTo>
                      <a:lnTo>
                        <a:pt x="201" y="347"/>
                      </a:lnTo>
                      <a:lnTo>
                        <a:pt x="201" y="342"/>
                      </a:lnTo>
                      <a:lnTo>
                        <a:pt x="200" y="336"/>
                      </a:lnTo>
                      <a:lnTo>
                        <a:pt x="200" y="331"/>
                      </a:lnTo>
                      <a:lnTo>
                        <a:pt x="199" y="325"/>
                      </a:lnTo>
                      <a:lnTo>
                        <a:pt x="199" y="319"/>
                      </a:lnTo>
                      <a:lnTo>
                        <a:pt x="198" y="314"/>
                      </a:lnTo>
                      <a:lnTo>
                        <a:pt x="197" y="308"/>
                      </a:lnTo>
                      <a:lnTo>
                        <a:pt x="196" y="303"/>
                      </a:lnTo>
                      <a:lnTo>
                        <a:pt x="195" y="298"/>
                      </a:lnTo>
                      <a:lnTo>
                        <a:pt x="194" y="292"/>
                      </a:lnTo>
                      <a:lnTo>
                        <a:pt x="193" y="287"/>
                      </a:lnTo>
                      <a:lnTo>
                        <a:pt x="191" y="281"/>
                      </a:lnTo>
                      <a:lnTo>
                        <a:pt x="190" y="276"/>
                      </a:lnTo>
                      <a:lnTo>
                        <a:pt x="189" y="271"/>
                      </a:lnTo>
                      <a:lnTo>
                        <a:pt x="187" y="265"/>
                      </a:lnTo>
                      <a:lnTo>
                        <a:pt x="186" y="260"/>
                      </a:lnTo>
                      <a:lnTo>
                        <a:pt x="184" y="255"/>
                      </a:lnTo>
                      <a:lnTo>
                        <a:pt x="182" y="250"/>
                      </a:lnTo>
                      <a:lnTo>
                        <a:pt x="180" y="245"/>
                      </a:lnTo>
                      <a:lnTo>
                        <a:pt x="178" y="240"/>
                      </a:lnTo>
                      <a:lnTo>
                        <a:pt x="177" y="235"/>
                      </a:lnTo>
                      <a:lnTo>
                        <a:pt x="174" y="230"/>
                      </a:lnTo>
                      <a:lnTo>
                        <a:pt x="176" y="232"/>
                      </a:lnTo>
                      <a:lnTo>
                        <a:pt x="178" y="234"/>
                      </a:lnTo>
                      <a:lnTo>
                        <a:pt x="180" y="236"/>
                      </a:lnTo>
                      <a:lnTo>
                        <a:pt x="182" y="238"/>
                      </a:lnTo>
                      <a:lnTo>
                        <a:pt x="183" y="240"/>
                      </a:lnTo>
                      <a:lnTo>
                        <a:pt x="185" y="242"/>
                      </a:lnTo>
                      <a:lnTo>
                        <a:pt x="187" y="244"/>
                      </a:lnTo>
                      <a:lnTo>
                        <a:pt x="188" y="247"/>
                      </a:lnTo>
                      <a:lnTo>
                        <a:pt x="190" y="249"/>
                      </a:lnTo>
                      <a:lnTo>
                        <a:pt x="192" y="251"/>
                      </a:lnTo>
                      <a:lnTo>
                        <a:pt x="193" y="254"/>
                      </a:lnTo>
                      <a:lnTo>
                        <a:pt x="195" y="256"/>
                      </a:lnTo>
                      <a:lnTo>
                        <a:pt x="196" y="259"/>
                      </a:lnTo>
                      <a:lnTo>
                        <a:pt x="198" y="261"/>
                      </a:lnTo>
                      <a:lnTo>
                        <a:pt x="199" y="264"/>
                      </a:lnTo>
                      <a:lnTo>
                        <a:pt x="200" y="266"/>
                      </a:lnTo>
                      <a:lnTo>
                        <a:pt x="202" y="269"/>
                      </a:lnTo>
                      <a:lnTo>
                        <a:pt x="203" y="272"/>
                      </a:lnTo>
                      <a:lnTo>
                        <a:pt x="204" y="274"/>
                      </a:lnTo>
                      <a:lnTo>
                        <a:pt x="205" y="277"/>
                      </a:lnTo>
                      <a:lnTo>
                        <a:pt x="206" y="280"/>
                      </a:lnTo>
                      <a:lnTo>
                        <a:pt x="208" y="282"/>
                      </a:lnTo>
                      <a:lnTo>
                        <a:pt x="209" y="285"/>
                      </a:lnTo>
                      <a:lnTo>
                        <a:pt x="207" y="281"/>
                      </a:lnTo>
                      <a:lnTo>
                        <a:pt x="206" y="277"/>
                      </a:lnTo>
                      <a:lnTo>
                        <a:pt x="205" y="274"/>
                      </a:lnTo>
                      <a:lnTo>
                        <a:pt x="203" y="270"/>
                      </a:lnTo>
                      <a:lnTo>
                        <a:pt x="202" y="266"/>
                      </a:lnTo>
                      <a:lnTo>
                        <a:pt x="201" y="262"/>
                      </a:lnTo>
                      <a:lnTo>
                        <a:pt x="199" y="259"/>
                      </a:lnTo>
                      <a:lnTo>
                        <a:pt x="197" y="255"/>
                      </a:lnTo>
                      <a:lnTo>
                        <a:pt x="196" y="252"/>
                      </a:lnTo>
                      <a:lnTo>
                        <a:pt x="194" y="248"/>
                      </a:lnTo>
                      <a:lnTo>
                        <a:pt x="192" y="244"/>
                      </a:lnTo>
                      <a:lnTo>
                        <a:pt x="191" y="241"/>
                      </a:lnTo>
                      <a:lnTo>
                        <a:pt x="189" y="238"/>
                      </a:lnTo>
                      <a:lnTo>
                        <a:pt x="187" y="234"/>
                      </a:lnTo>
                      <a:lnTo>
                        <a:pt x="185" y="231"/>
                      </a:lnTo>
                      <a:lnTo>
                        <a:pt x="183" y="228"/>
                      </a:lnTo>
                      <a:lnTo>
                        <a:pt x="181" y="224"/>
                      </a:lnTo>
                      <a:lnTo>
                        <a:pt x="178" y="211"/>
                      </a:lnTo>
                      <a:lnTo>
                        <a:pt x="176" y="198"/>
                      </a:lnTo>
                      <a:lnTo>
                        <a:pt x="173" y="185"/>
                      </a:lnTo>
                      <a:lnTo>
                        <a:pt x="171" y="172"/>
                      </a:lnTo>
                      <a:lnTo>
                        <a:pt x="169" y="159"/>
                      </a:lnTo>
                      <a:lnTo>
                        <a:pt x="166" y="146"/>
                      </a:lnTo>
                      <a:lnTo>
                        <a:pt x="164" y="133"/>
                      </a:lnTo>
                      <a:lnTo>
                        <a:pt x="162" y="119"/>
                      </a:lnTo>
                      <a:lnTo>
                        <a:pt x="160" y="106"/>
                      </a:lnTo>
                      <a:lnTo>
                        <a:pt x="159" y="101"/>
                      </a:lnTo>
                      <a:lnTo>
                        <a:pt x="158" y="95"/>
                      </a:lnTo>
                      <a:lnTo>
                        <a:pt x="157" y="90"/>
                      </a:lnTo>
                      <a:lnTo>
                        <a:pt x="156" y="85"/>
                      </a:lnTo>
                      <a:lnTo>
                        <a:pt x="154" y="79"/>
                      </a:lnTo>
                      <a:lnTo>
                        <a:pt x="153" y="74"/>
                      </a:lnTo>
                      <a:lnTo>
                        <a:pt x="151" y="68"/>
                      </a:lnTo>
                      <a:lnTo>
                        <a:pt x="150" y="63"/>
                      </a:lnTo>
                      <a:lnTo>
                        <a:pt x="148" y="58"/>
                      </a:lnTo>
                      <a:lnTo>
                        <a:pt x="146" y="53"/>
                      </a:lnTo>
                      <a:lnTo>
                        <a:pt x="145" y="48"/>
                      </a:lnTo>
                      <a:lnTo>
                        <a:pt x="143" y="43"/>
                      </a:lnTo>
                      <a:lnTo>
                        <a:pt x="141" y="38"/>
                      </a:lnTo>
                      <a:lnTo>
                        <a:pt x="139" y="32"/>
                      </a:lnTo>
                      <a:lnTo>
                        <a:pt x="138" y="31"/>
                      </a:lnTo>
                      <a:lnTo>
                        <a:pt x="138" y="30"/>
                      </a:lnTo>
                      <a:lnTo>
                        <a:pt x="137" y="29"/>
                      </a:lnTo>
                      <a:lnTo>
                        <a:pt x="136" y="28"/>
                      </a:lnTo>
                      <a:lnTo>
                        <a:pt x="136" y="27"/>
                      </a:lnTo>
                      <a:lnTo>
                        <a:pt x="135" y="25"/>
                      </a:lnTo>
                      <a:lnTo>
                        <a:pt x="134" y="24"/>
                      </a:lnTo>
                      <a:lnTo>
                        <a:pt x="134" y="23"/>
                      </a:lnTo>
                      <a:lnTo>
                        <a:pt x="133" y="22"/>
                      </a:lnTo>
                      <a:lnTo>
                        <a:pt x="132" y="21"/>
                      </a:lnTo>
                      <a:lnTo>
                        <a:pt x="131" y="20"/>
                      </a:lnTo>
                      <a:lnTo>
                        <a:pt x="130" y="19"/>
                      </a:lnTo>
                      <a:lnTo>
                        <a:pt x="130" y="18"/>
                      </a:lnTo>
                      <a:lnTo>
                        <a:pt x="129" y="17"/>
                      </a:lnTo>
                      <a:lnTo>
                        <a:pt x="128" y="16"/>
                      </a:lnTo>
                      <a:lnTo>
                        <a:pt x="127" y="15"/>
                      </a:lnTo>
                      <a:lnTo>
                        <a:pt x="126" y="14"/>
                      </a:lnTo>
                      <a:lnTo>
                        <a:pt x="125" y="13"/>
                      </a:lnTo>
                      <a:lnTo>
                        <a:pt x="125" y="12"/>
                      </a:lnTo>
                      <a:lnTo>
                        <a:pt x="124" y="11"/>
                      </a:lnTo>
                      <a:lnTo>
                        <a:pt x="123" y="11"/>
                      </a:lnTo>
                      <a:lnTo>
                        <a:pt x="122" y="10"/>
                      </a:lnTo>
                      <a:lnTo>
                        <a:pt x="121" y="9"/>
                      </a:lnTo>
                      <a:lnTo>
                        <a:pt x="120" y="8"/>
                      </a:lnTo>
                      <a:lnTo>
                        <a:pt x="119" y="7"/>
                      </a:lnTo>
                      <a:lnTo>
                        <a:pt x="118" y="7"/>
                      </a:lnTo>
                      <a:lnTo>
                        <a:pt x="117" y="6"/>
                      </a:lnTo>
                      <a:lnTo>
                        <a:pt x="116" y="5"/>
                      </a:lnTo>
                      <a:lnTo>
                        <a:pt x="115" y="4"/>
                      </a:lnTo>
                      <a:lnTo>
                        <a:pt x="114" y="4"/>
                      </a:lnTo>
                      <a:lnTo>
                        <a:pt x="113" y="3"/>
                      </a:lnTo>
                      <a:lnTo>
                        <a:pt x="112" y="3"/>
                      </a:lnTo>
                      <a:lnTo>
                        <a:pt x="111" y="2"/>
                      </a:lnTo>
                      <a:lnTo>
                        <a:pt x="110" y="2"/>
                      </a:lnTo>
                      <a:lnTo>
                        <a:pt x="109" y="1"/>
                      </a:lnTo>
                      <a:lnTo>
                        <a:pt x="108" y="1"/>
                      </a:lnTo>
                      <a:lnTo>
                        <a:pt x="107" y="1"/>
                      </a:lnTo>
                      <a:lnTo>
                        <a:pt x="106" y="1"/>
                      </a:lnTo>
                      <a:lnTo>
                        <a:pt x="105" y="0"/>
                      </a:lnTo>
                      <a:lnTo>
                        <a:pt x="104" y="0"/>
                      </a:lnTo>
                      <a:lnTo>
                        <a:pt x="103" y="0"/>
                      </a:lnTo>
                      <a:lnTo>
                        <a:pt x="102" y="0"/>
                      </a:lnTo>
                      <a:lnTo>
                        <a:pt x="101" y="0"/>
                      </a:lnTo>
                      <a:lnTo>
                        <a:pt x="99" y="0"/>
                      </a:lnTo>
                      <a:lnTo>
                        <a:pt x="98" y="0"/>
                      </a:lnTo>
                      <a:lnTo>
                        <a:pt x="97" y="0"/>
                      </a:lnTo>
                      <a:lnTo>
                        <a:pt x="96" y="0"/>
                      </a:lnTo>
                      <a:lnTo>
                        <a:pt x="95" y="0"/>
                      </a:lnTo>
                      <a:lnTo>
                        <a:pt x="94" y="0"/>
                      </a:lnTo>
                      <a:lnTo>
                        <a:pt x="93" y="0"/>
                      </a:lnTo>
                      <a:lnTo>
                        <a:pt x="92" y="0"/>
                      </a:lnTo>
                      <a:lnTo>
                        <a:pt x="91" y="0"/>
                      </a:lnTo>
                      <a:lnTo>
                        <a:pt x="90" y="0"/>
                      </a:lnTo>
                      <a:lnTo>
                        <a:pt x="89" y="0"/>
                      </a:lnTo>
                      <a:lnTo>
                        <a:pt x="88" y="0"/>
                      </a:lnTo>
                      <a:lnTo>
                        <a:pt x="87" y="0"/>
                      </a:lnTo>
                      <a:lnTo>
                        <a:pt x="86" y="1"/>
                      </a:lnTo>
                      <a:lnTo>
                        <a:pt x="85" y="1"/>
                      </a:lnTo>
                      <a:lnTo>
                        <a:pt x="84" y="1"/>
                      </a:lnTo>
                      <a:lnTo>
                        <a:pt x="83" y="1"/>
                      </a:lnTo>
                      <a:lnTo>
                        <a:pt x="82" y="2"/>
                      </a:lnTo>
                      <a:lnTo>
                        <a:pt x="81" y="2"/>
                      </a:lnTo>
                      <a:lnTo>
                        <a:pt x="80" y="3"/>
                      </a:lnTo>
                      <a:lnTo>
                        <a:pt x="79" y="3"/>
                      </a:lnTo>
                      <a:lnTo>
                        <a:pt x="78" y="3"/>
                      </a:lnTo>
                      <a:lnTo>
                        <a:pt x="72" y="6"/>
                      </a:lnTo>
                      <a:lnTo>
                        <a:pt x="67" y="8"/>
                      </a:lnTo>
                      <a:lnTo>
                        <a:pt x="62" y="11"/>
                      </a:lnTo>
                      <a:lnTo>
                        <a:pt x="57" y="13"/>
                      </a:lnTo>
                      <a:lnTo>
                        <a:pt x="52" y="16"/>
                      </a:lnTo>
                      <a:lnTo>
                        <a:pt x="47" y="19"/>
                      </a:lnTo>
                      <a:lnTo>
                        <a:pt x="43" y="22"/>
                      </a:lnTo>
                      <a:lnTo>
                        <a:pt x="38" y="25"/>
                      </a:lnTo>
                      <a:lnTo>
                        <a:pt x="33" y="28"/>
                      </a:lnTo>
                      <a:lnTo>
                        <a:pt x="32" y="29"/>
                      </a:lnTo>
                      <a:lnTo>
                        <a:pt x="31" y="30"/>
                      </a:lnTo>
                      <a:lnTo>
                        <a:pt x="30" y="31"/>
                      </a:lnTo>
                      <a:lnTo>
                        <a:pt x="29" y="31"/>
                      </a:lnTo>
                      <a:lnTo>
                        <a:pt x="28" y="32"/>
                      </a:lnTo>
                      <a:lnTo>
                        <a:pt x="28" y="33"/>
                      </a:lnTo>
                      <a:lnTo>
                        <a:pt x="27" y="34"/>
                      </a:lnTo>
                      <a:lnTo>
                        <a:pt x="26" y="35"/>
                      </a:lnTo>
                      <a:lnTo>
                        <a:pt x="25" y="36"/>
                      </a:lnTo>
                      <a:lnTo>
                        <a:pt x="24" y="37"/>
                      </a:lnTo>
                      <a:lnTo>
                        <a:pt x="23" y="38"/>
                      </a:lnTo>
                      <a:lnTo>
                        <a:pt x="23" y="39"/>
                      </a:lnTo>
                      <a:lnTo>
                        <a:pt x="22" y="39"/>
                      </a:lnTo>
                      <a:lnTo>
                        <a:pt x="21" y="40"/>
                      </a:lnTo>
                      <a:lnTo>
                        <a:pt x="20" y="41"/>
                      </a:lnTo>
                      <a:lnTo>
                        <a:pt x="20" y="42"/>
                      </a:lnTo>
                      <a:lnTo>
                        <a:pt x="19" y="44"/>
                      </a:lnTo>
                      <a:lnTo>
                        <a:pt x="18" y="45"/>
                      </a:lnTo>
                      <a:lnTo>
                        <a:pt x="18" y="46"/>
                      </a:lnTo>
                      <a:lnTo>
                        <a:pt x="17" y="47"/>
                      </a:lnTo>
                      <a:lnTo>
                        <a:pt x="16" y="48"/>
                      </a:lnTo>
                      <a:lnTo>
                        <a:pt x="16" y="49"/>
                      </a:lnTo>
                      <a:lnTo>
                        <a:pt x="15" y="50"/>
                      </a:lnTo>
                      <a:lnTo>
                        <a:pt x="14" y="51"/>
                      </a:lnTo>
                      <a:lnTo>
                        <a:pt x="14" y="52"/>
                      </a:lnTo>
                      <a:lnTo>
                        <a:pt x="13" y="54"/>
                      </a:lnTo>
                      <a:lnTo>
                        <a:pt x="13" y="55"/>
                      </a:lnTo>
                      <a:lnTo>
                        <a:pt x="12" y="56"/>
                      </a:lnTo>
                      <a:lnTo>
                        <a:pt x="12" y="57"/>
                      </a:lnTo>
                      <a:lnTo>
                        <a:pt x="11" y="58"/>
                      </a:lnTo>
                      <a:lnTo>
                        <a:pt x="11" y="60"/>
                      </a:lnTo>
                      <a:lnTo>
                        <a:pt x="10" y="61"/>
                      </a:lnTo>
                      <a:lnTo>
                        <a:pt x="10" y="62"/>
                      </a:lnTo>
                      <a:lnTo>
                        <a:pt x="9" y="63"/>
                      </a:lnTo>
                      <a:lnTo>
                        <a:pt x="9" y="65"/>
                      </a:lnTo>
                      <a:lnTo>
                        <a:pt x="8" y="66"/>
                      </a:lnTo>
                    </a:path>
                  </a:pathLst>
                </a:custGeom>
                <a:gradFill rotWithShape="0">
                  <a:gsLst>
                    <a:gs pos="0">
                      <a:srgbClr val="A03B33"/>
                    </a:gs>
                    <a:gs pos="5000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923" name="Freeform 755"/>
                <p:cNvSpPr>
                  <a:spLocks noChangeArrowheads="1"/>
                </p:cNvSpPr>
                <p:nvPr/>
              </p:nvSpPr>
              <p:spPr bwMode="auto">
                <a:xfrm>
                  <a:off x="262" y="10"/>
                  <a:ext cx="142" cy="330"/>
                </a:xfrm>
                <a:custGeom>
                  <a:avLst/>
                  <a:gdLst/>
                  <a:ahLst/>
                  <a:cxnLst>
                    <a:cxn ang="0">
                      <a:pos x="82" y="5"/>
                    </a:cxn>
                    <a:cxn ang="0">
                      <a:pos x="105" y="26"/>
                    </a:cxn>
                    <a:cxn ang="0">
                      <a:pos x="117" y="59"/>
                    </a:cxn>
                    <a:cxn ang="0">
                      <a:pos x="137" y="203"/>
                    </a:cxn>
                    <a:cxn ang="0">
                      <a:pos x="114" y="140"/>
                    </a:cxn>
                    <a:cxn ang="0">
                      <a:pos x="142" y="263"/>
                    </a:cxn>
                    <a:cxn ang="0">
                      <a:pos x="112" y="178"/>
                    </a:cxn>
                    <a:cxn ang="0">
                      <a:pos x="142" y="316"/>
                    </a:cxn>
                    <a:cxn ang="0">
                      <a:pos x="110" y="208"/>
                    </a:cxn>
                    <a:cxn ang="0">
                      <a:pos x="129" y="329"/>
                    </a:cxn>
                    <a:cxn ang="0">
                      <a:pos x="103" y="210"/>
                    </a:cxn>
                    <a:cxn ang="0">
                      <a:pos x="89" y="256"/>
                    </a:cxn>
                    <a:cxn ang="0">
                      <a:pos x="86" y="179"/>
                    </a:cxn>
                    <a:cxn ang="0">
                      <a:pos x="70" y="119"/>
                    </a:cxn>
                    <a:cxn ang="0">
                      <a:pos x="70" y="235"/>
                    </a:cxn>
                    <a:cxn ang="0">
                      <a:pos x="49" y="79"/>
                    </a:cxn>
                    <a:cxn ang="0">
                      <a:pos x="51" y="126"/>
                    </a:cxn>
                    <a:cxn ang="0">
                      <a:pos x="44" y="84"/>
                    </a:cxn>
                    <a:cxn ang="0">
                      <a:pos x="20" y="53"/>
                    </a:cxn>
                    <a:cxn ang="0">
                      <a:pos x="28" y="86"/>
                    </a:cxn>
                    <a:cxn ang="0">
                      <a:pos x="0" y="45"/>
                    </a:cxn>
                    <a:cxn ang="0">
                      <a:pos x="41" y="5"/>
                    </a:cxn>
                    <a:cxn ang="0">
                      <a:pos x="61" y="0"/>
                    </a:cxn>
                    <a:cxn ang="0">
                      <a:pos x="82" y="5"/>
                    </a:cxn>
                  </a:cxnLst>
                  <a:rect l="0" t="0" r="r" b="b"/>
                  <a:pathLst>
                    <a:path w="142" h="329">
                      <a:moveTo>
                        <a:pt x="82" y="5"/>
                      </a:moveTo>
                      <a:cubicBezTo>
                        <a:pt x="82" y="5"/>
                        <a:pt x="96" y="12"/>
                        <a:pt x="105" y="26"/>
                      </a:cubicBezTo>
                      <a:cubicBezTo>
                        <a:pt x="105" y="26"/>
                        <a:pt x="114" y="41"/>
                        <a:pt x="117" y="59"/>
                      </a:cubicBezTo>
                      <a:cubicBezTo>
                        <a:pt x="117" y="59"/>
                        <a:pt x="122" y="132"/>
                        <a:pt x="137" y="203"/>
                      </a:cubicBezTo>
                      <a:cubicBezTo>
                        <a:pt x="137" y="203"/>
                        <a:pt x="122" y="173"/>
                        <a:pt x="114" y="140"/>
                      </a:cubicBezTo>
                      <a:cubicBezTo>
                        <a:pt x="114" y="140"/>
                        <a:pt x="128" y="202"/>
                        <a:pt x="142" y="263"/>
                      </a:cubicBezTo>
                      <a:cubicBezTo>
                        <a:pt x="142" y="263"/>
                        <a:pt x="130" y="219"/>
                        <a:pt x="112" y="178"/>
                      </a:cubicBezTo>
                      <a:cubicBezTo>
                        <a:pt x="112" y="178"/>
                        <a:pt x="138" y="244"/>
                        <a:pt x="142" y="316"/>
                      </a:cubicBezTo>
                      <a:cubicBezTo>
                        <a:pt x="142" y="316"/>
                        <a:pt x="137" y="257"/>
                        <a:pt x="110" y="208"/>
                      </a:cubicBezTo>
                      <a:cubicBezTo>
                        <a:pt x="110" y="208"/>
                        <a:pt x="134" y="265"/>
                        <a:pt x="129" y="329"/>
                      </a:cubicBezTo>
                      <a:cubicBezTo>
                        <a:pt x="129" y="329"/>
                        <a:pt x="132" y="264"/>
                        <a:pt x="103" y="210"/>
                      </a:cubicBezTo>
                      <a:cubicBezTo>
                        <a:pt x="103" y="210"/>
                        <a:pt x="96" y="233"/>
                        <a:pt x="89" y="256"/>
                      </a:cubicBezTo>
                      <a:cubicBezTo>
                        <a:pt x="89" y="256"/>
                        <a:pt x="97" y="217"/>
                        <a:pt x="86" y="179"/>
                      </a:cubicBezTo>
                      <a:cubicBezTo>
                        <a:pt x="86" y="179"/>
                        <a:pt x="75" y="150"/>
                        <a:pt x="70" y="119"/>
                      </a:cubicBezTo>
                      <a:lnTo>
                        <a:pt x="70" y="235"/>
                      </a:lnTo>
                      <a:cubicBezTo>
                        <a:pt x="70" y="235"/>
                        <a:pt x="70" y="155"/>
                        <a:pt x="49" y="79"/>
                      </a:cubicBezTo>
                      <a:cubicBezTo>
                        <a:pt x="49" y="79"/>
                        <a:pt x="49" y="103"/>
                        <a:pt x="51" y="126"/>
                      </a:cubicBezTo>
                      <a:cubicBezTo>
                        <a:pt x="51" y="126"/>
                        <a:pt x="52" y="104"/>
                        <a:pt x="44" y="84"/>
                      </a:cubicBezTo>
                      <a:cubicBezTo>
                        <a:pt x="44" y="84"/>
                        <a:pt x="36" y="65"/>
                        <a:pt x="20" y="53"/>
                      </a:cubicBezTo>
                      <a:cubicBezTo>
                        <a:pt x="20" y="53"/>
                        <a:pt x="27" y="69"/>
                        <a:pt x="28" y="86"/>
                      </a:cubicBezTo>
                      <a:cubicBezTo>
                        <a:pt x="28" y="86"/>
                        <a:pt x="17" y="63"/>
                        <a:pt x="0" y="45"/>
                      </a:cubicBezTo>
                      <a:cubicBezTo>
                        <a:pt x="0" y="45"/>
                        <a:pt x="14" y="15"/>
                        <a:pt x="41" y="5"/>
                      </a:cubicBezTo>
                      <a:cubicBezTo>
                        <a:pt x="41" y="5"/>
                        <a:pt x="50" y="0"/>
                        <a:pt x="61" y="0"/>
                      </a:cubicBezTo>
                      <a:cubicBezTo>
                        <a:pt x="61" y="0"/>
                        <a:pt x="72" y="0"/>
                        <a:pt x="82" y="5"/>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924" name="Freeform 756"/>
                <p:cNvSpPr>
                  <a:spLocks noChangeArrowheads="1"/>
                </p:cNvSpPr>
                <p:nvPr/>
              </p:nvSpPr>
              <p:spPr bwMode="auto">
                <a:xfrm>
                  <a:off x="306" y="331"/>
                  <a:ext cx="25" cy="83"/>
                </a:xfrm>
                <a:custGeom>
                  <a:avLst/>
                  <a:gdLst/>
                  <a:ahLst/>
                  <a:cxnLst>
                    <a:cxn ang="0">
                      <a:pos x="24" y="0"/>
                    </a:cxn>
                    <a:cxn ang="0">
                      <a:pos x="0" y="83"/>
                    </a:cxn>
                    <a:cxn ang="0">
                      <a:pos x="24" y="0"/>
                    </a:cxn>
                  </a:cxnLst>
                  <a:rect l="0" t="0" r="r" b="b"/>
                  <a:pathLst>
                    <a:path w="24" h="83">
                      <a:moveTo>
                        <a:pt x="24" y="0"/>
                      </a:moveTo>
                      <a:cubicBezTo>
                        <a:pt x="24" y="0"/>
                        <a:pt x="20" y="45"/>
                        <a:pt x="0" y="83"/>
                      </a:cubicBezTo>
                      <a:cubicBezTo>
                        <a:pt x="0" y="83"/>
                        <a:pt x="1" y="36"/>
                        <a:pt x="24" y="0"/>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925" name="Freeform 757"/>
                <p:cNvSpPr>
                  <a:spLocks noChangeArrowheads="1"/>
                </p:cNvSpPr>
                <p:nvPr/>
              </p:nvSpPr>
              <p:spPr bwMode="auto">
                <a:xfrm>
                  <a:off x="407" y="382"/>
                  <a:ext cx="26" cy="41"/>
                </a:xfrm>
                <a:custGeom>
                  <a:avLst/>
                  <a:gdLst/>
                  <a:ahLst/>
                  <a:cxnLst>
                    <a:cxn ang="0">
                      <a:pos x="25" y="0"/>
                    </a:cxn>
                    <a:cxn ang="0">
                      <a:pos x="19" y="12"/>
                    </a:cxn>
                    <a:cxn ang="0">
                      <a:pos x="26" y="21"/>
                    </a:cxn>
                    <a:cxn ang="0">
                      <a:pos x="8" y="21"/>
                    </a:cxn>
                    <a:cxn ang="0">
                      <a:pos x="17" y="34"/>
                    </a:cxn>
                    <a:cxn ang="0">
                      <a:pos x="21" y="41"/>
                    </a:cxn>
                    <a:cxn ang="0">
                      <a:pos x="0" y="29"/>
                    </a:cxn>
                    <a:cxn ang="0">
                      <a:pos x="25" y="0"/>
                    </a:cxn>
                  </a:cxnLst>
                  <a:rect l="0" t="0" r="r" b="b"/>
                  <a:pathLst>
                    <a:path w="26" h="41">
                      <a:moveTo>
                        <a:pt x="25" y="0"/>
                      </a:moveTo>
                      <a:lnTo>
                        <a:pt x="19" y="12"/>
                      </a:lnTo>
                      <a:lnTo>
                        <a:pt x="26" y="21"/>
                      </a:lnTo>
                      <a:cubicBezTo>
                        <a:pt x="26" y="21"/>
                        <a:pt x="17" y="19"/>
                        <a:pt x="8" y="21"/>
                      </a:cubicBezTo>
                      <a:cubicBezTo>
                        <a:pt x="8" y="21"/>
                        <a:pt x="11" y="30"/>
                        <a:pt x="17" y="34"/>
                      </a:cubicBezTo>
                      <a:lnTo>
                        <a:pt x="21" y="41"/>
                      </a:lnTo>
                      <a:lnTo>
                        <a:pt x="0" y="29"/>
                      </a:lnTo>
                      <a:lnTo>
                        <a:pt x="25" y="0"/>
                      </a:lnTo>
                    </a:path>
                  </a:pathLst>
                </a:custGeom>
                <a:solidFill>
                  <a:srgbClr val="000000">
                    <a:alpha val="8000"/>
                  </a:srgbClr>
                </a:solidFill>
                <a:ln w="9525">
                  <a:noFill/>
                  <a:round/>
                  <a:headEnd type="none" w="sm" len="sm"/>
                  <a:tailEnd type="none" w="sm" len="sm"/>
                </a:ln>
              </p:spPr>
              <p:txBody>
                <a:bodyPr/>
                <a:lstStyle/>
                <a:p>
                  <a:endParaRPr lang="nl-BE"/>
                </a:p>
              </p:txBody>
            </p:sp>
            <p:sp>
              <p:nvSpPr>
                <p:cNvPr id="7926" name="Freeform 758"/>
                <p:cNvSpPr>
                  <a:spLocks noChangeArrowheads="1"/>
                </p:cNvSpPr>
                <p:nvPr/>
              </p:nvSpPr>
              <p:spPr bwMode="auto">
                <a:xfrm>
                  <a:off x="273" y="265"/>
                  <a:ext cx="28" cy="54"/>
                </a:xfrm>
                <a:custGeom>
                  <a:avLst/>
                  <a:gdLst/>
                  <a:ahLst/>
                  <a:cxnLst>
                    <a:cxn ang="0">
                      <a:pos x="19" y="0"/>
                    </a:cxn>
                    <a:cxn ang="0">
                      <a:pos x="21" y="14"/>
                    </a:cxn>
                    <a:cxn ang="0">
                      <a:pos x="28" y="25"/>
                    </a:cxn>
                    <a:cxn ang="0">
                      <a:pos x="0" y="53"/>
                    </a:cxn>
                    <a:cxn ang="0">
                      <a:pos x="8" y="21"/>
                    </a:cxn>
                    <a:cxn ang="0">
                      <a:pos x="19" y="0"/>
                    </a:cxn>
                  </a:cxnLst>
                  <a:rect l="0" t="0" r="r" b="b"/>
                  <a:pathLst>
                    <a:path w="28" h="53">
                      <a:moveTo>
                        <a:pt x="19" y="0"/>
                      </a:moveTo>
                      <a:lnTo>
                        <a:pt x="21" y="14"/>
                      </a:lnTo>
                      <a:lnTo>
                        <a:pt x="28" y="25"/>
                      </a:lnTo>
                      <a:cubicBezTo>
                        <a:pt x="28" y="25"/>
                        <a:pt x="11" y="34"/>
                        <a:pt x="0" y="53"/>
                      </a:cubicBezTo>
                      <a:lnTo>
                        <a:pt x="8" y="21"/>
                      </a:lnTo>
                      <a:lnTo>
                        <a:pt x="19" y="0"/>
                      </a:lnTo>
                    </a:path>
                  </a:pathLst>
                </a:custGeom>
                <a:solidFill>
                  <a:srgbClr val="000000">
                    <a:alpha val="8000"/>
                  </a:srgbClr>
                </a:solidFill>
                <a:ln w="9525">
                  <a:noFill/>
                  <a:round/>
                  <a:headEnd type="none" w="sm" len="sm"/>
                  <a:tailEnd type="none" w="sm" len="sm"/>
                </a:ln>
              </p:spPr>
              <p:txBody>
                <a:bodyPr/>
                <a:lstStyle/>
                <a:p>
                  <a:endParaRPr lang="nl-BE"/>
                </a:p>
              </p:txBody>
            </p:sp>
            <p:sp>
              <p:nvSpPr>
                <p:cNvPr id="7927" name="Freeform 759"/>
                <p:cNvSpPr>
                  <a:spLocks noChangeArrowheads="1"/>
                </p:cNvSpPr>
                <p:nvPr/>
              </p:nvSpPr>
              <p:spPr bwMode="auto">
                <a:xfrm>
                  <a:off x="257" y="323"/>
                  <a:ext cx="29" cy="73"/>
                </a:xfrm>
                <a:custGeom>
                  <a:avLst/>
                  <a:gdLst/>
                  <a:ahLst/>
                  <a:cxnLst>
                    <a:cxn ang="0">
                      <a:pos x="28" y="0"/>
                    </a:cxn>
                    <a:cxn ang="0">
                      <a:pos x="12" y="44"/>
                    </a:cxn>
                    <a:cxn ang="0">
                      <a:pos x="5" y="73"/>
                    </a:cxn>
                    <a:cxn ang="0">
                      <a:pos x="0" y="44"/>
                    </a:cxn>
                    <a:cxn ang="0">
                      <a:pos x="28" y="0"/>
                    </a:cxn>
                  </a:cxnLst>
                  <a:rect l="0" t="0" r="r" b="b"/>
                  <a:pathLst>
                    <a:path w="28" h="73">
                      <a:moveTo>
                        <a:pt x="28" y="0"/>
                      </a:moveTo>
                      <a:lnTo>
                        <a:pt x="12" y="44"/>
                      </a:lnTo>
                      <a:lnTo>
                        <a:pt x="5" y="73"/>
                      </a:lnTo>
                      <a:lnTo>
                        <a:pt x="0" y="44"/>
                      </a:lnTo>
                      <a:lnTo>
                        <a:pt x="28" y="0"/>
                      </a:lnTo>
                    </a:path>
                  </a:pathLst>
                </a:custGeom>
                <a:solidFill>
                  <a:srgbClr val="FFFFFF">
                    <a:alpha val="40001"/>
                  </a:srgbClr>
                </a:solidFill>
                <a:ln w="9525">
                  <a:noFill/>
                  <a:round/>
                  <a:headEnd type="none" w="sm" len="sm"/>
                  <a:tailEnd type="none" w="sm" len="sm"/>
                </a:ln>
              </p:spPr>
              <p:txBody>
                <a:bodyPr/>
                <a:lstStyle/>
                <a:p>
                  <a:endParaRPr lang="nl-BE"/>
                </a:p>
              </p:txBody>
            </p:sp>
            <p:sp>
              <p:nvSpPr>
                <p:cNvPr id="7928" name="Freeform 760"/>
                <p:cNvSpPr>
                  <a:spLocks noChangeArrowheads="1"/>
                </p:cNvSpPr>
                <p:nvPr/>
              </p:nvSpPr>
              <p:spPr bwMode="auto">
                <a:xfrm>
                  <a:off x="220" y="366"/>
                  <a:ext cx="24" cy="55"/>
                </a:xfrm>
                <a:custGeom>
                  <a:avLst/>
                  <a:gdLst/>
                  <a:ahLst/>
                  <a:cxnLst>
                    <a:cxn ang="0">
                      <a:pos x="13" y="45"/>
                    </a:cxn>
                    <a:cxn ang="0">
                      <a:pos x="13" y="46"/>
                    </a:cxn>
                    <a:cxn ang="0">
                      <a:pos x="13" y="47"/>
                    </a:cxn>
                    <a:cxn ang="0">
                      <a:pos x="13" y="47"/>
                    </a:cxn>
                    <a:cxn ang="0">
                      <a:pos x="13" y="48"/>
                    </a:cxn>
                    <a:cxn ang="0">
                      <a:pos x="13" y="48"/>
                    </a:cxn>
                    <a:cxn ang="0">
                      <a:pos x="13" y="49"/>
                    </a:cxn>
                    <a:cxn ang="0">
                      <a:pos x="12" y="49"/>
                    </a:cxn>
                    <a:cxn ang="0">
                      <a:pos x="12" y="50"/>
                    </a:cxn>
                    <a:cxn ang="0">
                      <a:pos x="12" y="51"/>
                    </a:cxn>
                    <a:cxn ang="0">
                      <a:pos x="12" y="51"/>
                    </a:cxn>
                    <a:cxn ang="0">
                      <a:pos x="11" y="51"/>
                    </a:cxn>
                    <a:cxn ang="0">
                      <a:pos x="11" y="52"/>
                    </a:cxn>
                    <a:cxn ang="0">
                      <a:pos x="11" y="52"/>
                    </a:cxn>
                    <a:cxn ang="0">
                      <a:pos x="10" y="53"/>
                    </a:cxn>
                    <a:cxn ang="0">
                      <a:pos x="10" y="53"/>
                    </a:cxn>
                    <a:cxn ang="0">
                      <a:pos x="10" y="53"/>
                    </a:cxn>
                    <a:cxn ang="0">
                      <a:pos x="9" y="54"/>
                    </a:cxn>
                    <a:cxn ang="0">
                      <a:pos x="9" y="54"/>
                    </a:cxn>
                    <a:cxn ang="0">
                      <a:pos x="8" y="54"/>
                    </a:cxn>
                    <a:cxn ang="0">
                      <a:pos x="8" y="54"/>
                    </a:cxn>
                    <a:cxn ang="0">
                      <a:pos x="7" y="54"/>
                    </a:cxn>
                    <a:cxn ang="0">
                      <a:pos x="7" y="54"/>
                    </a:cxn>
                    <a:cxn ang="0">
                      <a:pos x="6" y="54"/>
                    </a:cxn>
                    <a:cxn ang="0">
                      <a:pos x="6" y="54"/>
                    </a:cxn>
                    <a:cxn ang="0">
                      <a:pos x="5" y="54"/>
                    </a:cxn>
                    <a:cxn ang="0">
                      <a:pos x="5" y="54"/>
                    </a:cxn>
                    <a:cxn ang="0">
                      <a:pos x="4" y="54"/>
                    </a:cxn>
                    <a:cxn ang="0">
                      <a:pos x="4" y="54"/>
                    </a:cxn>
                    <a:cxn ang="0">
                      <a:pos x="4" y="54"/>
                    </a:cxn>
                    <a:cxn ang="0">
                      <a:pos x="3" y="53"/>
                    </a:cxn>
                    <a:cxn ang="0">
                      <a:pos x="3" y="53"/>
                    </a:cxn>
                    <a:cxn ang="0">
                      <a:pos x="2" y="53"/>
                    </a:cxn>
                    <a:cxn ang="0">
                      <a:pos x="2" y="52"/>
                    </a:cxn>
                    <a:cxn ang="0">
                      <a:pos x="2" y="52"/>
                    </a:cxn>
                    <a:cxn ang="0">
                      <a:pos x="1" y="52"/>
                    </a:cxn>
                    <a:cxn ang="0">
                      <a:pos x="1" y="51"/>
                    </a:cxn>
                    <a:cxn ang="0">
                      <a:pos x="1" y="51"/>
                    </a:cxn>
                    <a:cxn ang="0">
                      <a:pos x="0" y="50"/>
                    </a:cxn>
                    <a:cxn ang="0">
                      <a:pos x="0" y="50"/>
                    </a:cxn>
                    <a:cxn ang="0">
                      <a:pos x="0" y="49"/>
                    </a:cxn>
                    <a:cxn ang="0">
                      <a:pos x="0" y="49"/>
                    </a:cxn>
                    <a:cxn ang="0">
                      <a:pos x="0" y="48"/>
                    </a:cxn>
                    <a:cxn ang="0">
                      <a:pos x="0" y="47"/>
                    </a:cxn>
                    <a:cxn ang="0">
                      <a:pos x="0" y="47"/>
                    </a:cxn>
                    <a:cxn ang="0">
                      <a:pos x="0" y="46"/>
                    </a:cxn>
                    <a:cxn ang="0">
                      <a:pos x="0" y="46"/>
                    </a:cxn>
                    <a:cxn ang="0">
                      <a:pos x="0" y="45"/>
                    </a:cxn>
                    <a:cxn ang="0">
                      <a:pos x="0" y="45"/>
                    </a:cxn>
                    <a:cxn ang="0">
                      <a:pos x="0" y="44"/>
                    </a:cxn>
                    <a:cxn ang="0">
                      <a:pos x="0" y="43"/>
                    </a:cxn>
                  </a:cxnLst>
                  <a:rect l="0" t="0" r="r" b="b"/>
                  <a:pathLst>
                    <a:path w="23" h="54">
                      <a:moveTo>
                        <a:pt x="0" y="43"/>
                      </a:moveTo>
                      <a:lnTo>
                        <a:pt x="23" y="0"/>
                      </a:lnTo>
                      <a:lnTo>
                        <a:pt x="13" y="45"/>
                      </a:lnTo>
                      <a:lnTo>
                        <a:pt x="13" y="45"/>
                      </a:lnTo>
                      <a:lnTo>
                        <a:pt x="13" y="46"/>
                      </a:lnTo>
                      <a:lnTo>
                        <a:pt x="13" y="46"/>
                      </a:lnTo>
                      <a:lnTo>
                        <a:pt x="13" y="46"/>
                      </a:lnTo>
                      <a:lnTo>
                        <a:pt x="13" y="46"/>
                      </a:lnTo>
                      <a:lnTo>
                        <a:pt x="13" y="46"/>
                      </a:lnTo>
                      <a:lnTo>
                        <a:pt x="13" y="46"/>
                      </a:lnTo>
                      <a:lnTo>
                        <a:pt x="13" y="46"/>
                      </a:lnTo>
                      <a:lnTo>
                        <a:pt x="13" y="47"/>
                      </a:lnTo>
                      <a:lnTo>
                        <a:pt x="13" y="47"/>
                      </a:lnTo>
                      <a:lnTo>
                        <a:pt x="13" y="47"/>
                      </a:lnTo>
                      <a:lnTo>
                        <a:pt x="13" y="47"/>
                      </a:lnTo>
                      <a:lnTo>
                        <a:pt x="13" y="47"/>
                      </a:lnTo>
                      <a:lnTo>
                        <a:pt x="13" y="47"/>
                      </a:lnTo>
                      <a:lnTo>
                        <a:pt x="13" y="48"/>
                      </a:lnTo>
                      <a:lnTo>
                        <a:pt x="13" y="48"/>
                      </a:lnTo>
                      <a:lnTo>
                        <a:pt x="13" y="48"/>
                      </a:lnTo>
                      <a:lnTo>
                        <a:pt x="13" y="48"/>
                      </a:lnTo>
                      <a:lnTo>
                        <a:pt x="13" y="48"/>
                      </a:lnTo>
                      <a:lnTo>
                        <a:pt x="13" y="48"/>
                      </a:lnTo>
                      <a:lnTo>
                        <a:pt x="13" y="48"/>
                      </a:lnTo>
                      <a:lnTo>
                        <a:pt x="13" y="49"/>
                      </a:lnTo>
                      <a:lnTo>
                        <a:pt x="13" y="49"/>
                      </a:lnTo>
                      <a:lnTo>
                        <a:pt x="13" y="49"/>
                      </a:lnTo>
                      <a:lnTo>
                        <a:pt x="13" y="49"/>
                      </a:lnTo>
                      <a:lnTo>
                        <a:pt x="13" y="49"/>
                      </a:lnTo>
                      <a:lnTo>
                        <a:pt x="12" y="49"/>
                      </a:lnTo>
                      <a:lnTo>
                        <a:pt x="12" y="49"/>
                      </a:lnTo>
                      <a:lnTo>
                        <a:pt x="12" y="49"/>
                      </a:lnTo>
                      <a:lnTo>
                        <a:pt x="12" y="50"/>
                      </a:lnTo>
                      <a:lnTo>
                        <a:pt x="12" y="50"/>
                      </a:lnTo>
                      <a:lnTo>
                        <a:pt x="12" y="50"/>
                      </a:lnTo>
                      <a:lnTo>
                        <a:pt x="12" y="50"/>
                      </a:lnTo>
                      <a:lnTo>
                        <a:pt x="12" y="50"/>
                      </a:lnTo>
                      <a:lnTo>
                        <a:pt x="12" y="50"/>
                      </a:lnTo>
                      <a:lnTo>
                        <a:pt x="12" y="50"/>
                      </a:lnTo>
                      <a:lnTo>
                        <a:pt x="12" y="51"/>
                      </a:lnTo>
                      <a:lnTo>
                        <a:pt x="12" y="51"/>
                      </a:lnTo>
                      <a:lnTo>
                        <a:pt x="12" y="51"/>
                      </a:lnTo>
                      <a:lnTo>
                        <a:pt x="12" y="51"/>
                      </a:lnTo>
                      <a:lnTo>
                        <a:pt x="12" y="51"/>
                      </a:lnTo>
                      <a:lnTo>
                        <a:pt x="12" y="51"/>
                      </a:lnTo>
                      <a:lnTo>
                        <a:pt x="11" y="51"/>
                      </a:lnTo>
                      <a:lnTo>
                        <a:pt x="11" y="51"/>
                      </a:lnTo>
                      <a:lnTo>
                        <a:pt x="11" y="51"/>
                      </a:lnTo>
                      <a:lnTo>
                        <a:pt x="11" y="52"/>
                      </a:lnTo>
                      <a:lnTo>
                        <a:pt x="11" y="52"/>
                      </a:lnTo>
                      <a:lnTo>
                        <a:pt x="11" y="52"/>
                      </a:lnTo>
                      <a:lnTo>
                        <a:pt x="11" y="52"/>
                      </a:lnTo>
                      <a:lnTo>
                        <a:pt x="11" y="52"/>
                      </a:lnTo>
                      <a:lnTo>
                        <a:pt x="11" y="52"/>
                      </a:lnTo>
                      <a:lnTo>
                        <a:pt x="11" y="52"/>
                      </a:lnTo>
                      <a:lnTo>
                        <a:pt x="11" y="52"/>
                      </a:lnTo>
                      <a:lnTo>
                        <a:pt x="11" y="52"/>
                      </a:lnTo>
                      <a:lnTo>
                        <a:pt x="10" y="52"/>
                      </a:lnTo>
                      <a:lnTo>
                        <a:pt x="10" y="53"/>
                      </a:lnTo>
                      <a:lnTo>
                        <a:pt x="10" y="53"/>
                      </a:lnTo>
                      <a:lnTo>
                        <a:pt x="10" y="53"/>
                      </a:lnTo>
                      <a:lnTo>
                        <a:pt x="10" y="53"/>
                      </a:lnTo>
                      <a:lnTo>
                        <a:pt x="10" y="53"/>
                      </a:lnTo>
                      <a:lnTo>
                        <a:pt x="10" y="53"/>
                      </a:lnTo>
                      <a:lnTo>
                        <a:pt x="10" y="53"/>
                      </a:lnTo>
                      <a:lnTo>
                        <a:pt x="10" y="53"/>
                      </a:lnTo>
                      <a:lnTo>
                        <a:pt x="10" y="53"/>
                      </a:lnTo>
                      <a:lnTo>
                        <a:pt x="10" y="53"/>
                      </a:lnTo>
                      <a:lnTo>
                        <a:pt x="9" y="53"/>
                      </a:lnTo>
                      <a:lnTo>
                        <a:pt x="9" y="53"/>
                      </a:lnTo>
                      <a:lnTo>
                        <a:pt x="9" y="54"/>
                      </a:lnTo>
                      <a:lnTo>
                        <a:pt x="9" y="54"/>
                      </a:lnTo>
                      <a:lnTo>
                        <a:pt x="9" y="54"/>
                      </a:lnTo>
                      <a:lnTo>
                        <a:pt x="9" y="54"/>
                      </a:lnTo>
                      <a:lnTo>
                        <a:pt x="9" y="54"/>
                      </a:lnTo>
                      <a:lnTo>
                        <a:pt x="9" y="54"/>
                      </a:lnTo>
                      <a:lnTo>
                        <a:pt x="9" y="54"/>
                      </a:lnTo>
                      <a:lnTo>
                        <a:pt x="8" y="54"/>
                      </a:lnTo>
                      <a:lnTo>
                        <a:pt x="8" y="54"/>
                      </a:lnTo>
                      <a:lnTo>
                        <a:pt x="8" y="54"/>
                      </a:lnTo>
                      <a:lnTo>
                        <a:pt x="8" y="54"/>
                      </a:lnTo>
                      <a:lnTo>
                        <a:pt x="8" y="54"/>
                      </a:lnTo>
                      <a:lnTo>
                        <a:pt x="8" y="54"/>
                      </a:lnTo>
                      <a:lnTo>
                        <a:pt x="8" y="54"/>
                      </a:lnTo>
                      <a:lnTo>
                        <a:pt x="8" y="54"/>
                      </a:lnTo>
                      <a:lnTo>
                        <a:pt x="8" y="54"/>
                      </a:lnTo>
                      <a:lnTo>
                        <a:pt x="7" y="54"/>
                      </a:lnTo>
                      <a:lnTo>
                        <a:pt x="7" y="54"/>
                      </a:lnTo>
                      <a:lnTo>
                        <a:pt x="7" y="54"/>
                      </a:lnTo>
                      <a:lnTo>
                        <a:pt x="7" y="54"/>
                      </a:lnTo>
                      <a:lnTo>
                        <a:pt x="7" y="54"/>
                      </a:lnTo>
                      <a:lnTo>
                        <a:pt x="7" y="54"/>
                      </a:lnTo>
                      <a:lnTo>
                        <a:pt x="7" y="54"/>
                      </a:lnTo>
                      <a:lnTo>
                        <a:pt x="7" y="54"/>
                      </a:lnTo>
                      <a:lnTo>
                        <a:pt x="6" y="54"/>
                      </a:lnTo>
                      <a:lnTo>
                        <a:pt x="6" y="54"/>
                      </a:lnTo>
                      <a:lnTo>
                        <a:pt x="6" y="54"/>
                      </a:lnTo>
                      <a:lnTo>
                        <a:pt x="6" y="54"/>
                      </a:lnTo>
                      <a:lnTo>
                        <a:pt x="6" y="54"/>
                      </a:lnTo>
                      <a:lnTo>
                        <a:pt x="6" y="54"/>
                      </a:lnTo>
                      <a:lnTo>
                        <a:pt x="6" y="54"/>
                      </a:lnTo>
                      <a:lnTo>
                        <a:pt x="6" y="54"/>
                      </a:lnTo>
                      <a:lnTo>
                        <a:pt x="6" y="54"/>
                      </a:lnTo>
                      <a:lnTo>
                        <a:pt x="5" y="54"/>
                      </a:lnTo>
                      <a:lnTo>
                        <a:pt x="5" y="54"/>
                      </a:lnTo>
                      <a:lnTo>
                        <a:pt x="5" y="54"/>
                      </a:lnTo>
                      <a:lnTo>
                        <a:pt x="5" y="54"/>
                      </a:lnTo>
                      <a:lnTo>
                        <a:pt x="5" y="54"/>
                      </a:lnTo>
                      <a:lnTo>
                        <a:pt x="5" y="54"/>
                      </a:lnTo>
                      <a:lnTo>
                        <a:pt x="5" y="54"/>
                      </a:lnTo>
                      <a:lnTo>
                        <a:pt x="5" y="54"/>
                      </a:lnTo>
                      <a:lnTo>
                        <a:pt x="4" y="54"/>
                      </a:lnTo>
                      <a:lnTo>
                        <a:pt x="4" y="54"/>
                      </a:lnTo>
                      <a:lnTo>
                        <a:pt x="4" y="54"/>
                      </a:lnTo>
                      <a:lnTo>
                        <a:pt x="4" y="54"/>
                      </a:lnTo>
                      <a:lnTo>
                        <a:pt x="4" y="54"/>
                      </a:lnTo>
                      <a:lnTo>
                        <a:pt x="4" y="54"/>
                      </a:lnTo>
                      <a:lnTo>
                        <a:pt x="4" y="54"/>
                      </a:lnTo>
                      <a:lnTo>
                        <a:pt x="4" y="54"/>
                      </a:lnTo>
                      <a:lnTo>
                        <a:pt x="4" y="54"/>
                      </a:lnTo>
                      <a:lnTo>
                        <a:pt x="3" y="54"/>
                      </a:lnTo>
                      <a:lnTo>
                        <a:pt x="3" y="54"/>
                      </a:lnTo>
                      <a:lnTo>
                        <a:pt x="3" y="54"/>
                      </a:lnTo>
                      <a:lnTo>
                        <a:pt x="3" y="53"/>
                      </a:lnTo>
                      <a:lnTo>
                        <a:pt x="3" y="53"/>
                      </a:lnTo>
                      <a:lnTo>
                        <a:pt x="3" y="53"/>
                      </a:lnTo>
                      <a:lnTo>
                        <a:pt x="3" y="53"/>
                      </a:lnTo>
                      <a:lnTo>
                        <a:pt x="3" y="53"/>
                      </a:lnTo>
                      <a:lnTo>
                        <a:pt x="3" y="53"/>
                      </a:lnTo>
                      <a:lnTo>
                        <a:pt x="3" y="53"/>
                      </a:lnTo>
                      <a:lnTo>
                        <a:pt x="2" y="53"/>
                      </a:lnTo>
                      <a:lnTo>
                        <a:pt x="2" y="53"/>
                      </a:lnTo>
                      <a:lnTo>
                        <a:pt x="2" y="53"/>
                      </a:lnTo>
                      <a:lnTo>
                        <a:pt x="2" y="53"/>
                      </a:lnTo>
                      <a:lnTo>
                        <a:pt x="2" y="53"/>
                      </a:lnTo>
                      <a:lnTo>
                        <a:pt x="2" y="52"/>
                      </a:lnTo>
                      <a:lnTo>
                        <a:pt x="2" y="52"/>
                      </a:lnTo>
                      <a:lnTo>
                        <a:pt x="2" y="52"/>
                      </a:lnTo>
                      <a:lnTo>
                        <a:pt x="2" y="52"/>
                      </a:lnTo>
                      <a:lnTo>
                        <a:pt x="2" y="52"/>
                      </a:lnTo>
                      <a:lnTo>
                        <a:pt x="2" y="52"/>
                      </a:lnTo>
                      <a:lnTo>
                        <a:pt x="1" y="52"/>
                      </a:lnTo>
                      <a:lnTo>
                        <a:pt x="1" y="52"/>
                      </a:lnTo>
                      <a:lnTo>
                        <a:pt x="1" y="52"/>
                      </a:lnTo>
                      <a:lnTo>
                        <a:pt x="1" y="52"/>
                      </a:lnTo>
                      <a:lnTo>
                        <a:pt x="1" y="51"/>
                      </a:lnTo>
                      <a:lnTo>
                        <a:pt x="1" y="51"/>
                      </a:lnTo>
                      <a:lnTo>
                        <a:pt x="1" y="51"/>
                      </a:lnTo>
                      <a:lnTo>
                        <a:pt x="1" y="51"/>
                      </a:lnTo>
                      <a:lnTo>
                        <a:pt x="1" y="51"/>
                      </a:lnTo>
                      <a:lnTo>
                        <a:pt x="1" y="51"/>
                      </a:lnTo>
                      <a:lnTo>
                        <a:pt x="1" y="51"/>
                      </a:lnTo>
                      <a:lnTo>
                        <a:pt x="1" y="51"/>
                      </a:lnTo>
                      <a:lnTo>
                        <a:pt x="1" y="50"/>
                      </a:lnTo>
                      <a:lnTo>
                        <a:pt x="0" y="50"/>
                      </a:lnTo>
                      <a:lnTo>
                        <a:pt x="0" y="50"/>
                      </a:lnTo>
                      <a:lnTo>
                        <a:pt x="0" y="50"/>
                      </a:lnTo>
                      <a:lnTo>
                        <a:pt x="0" y="50"/>
                      </a:lnTo>
                      <a:lnTo>
                        <a:pt x="0" y="50"/>
                      </a:lnTo>
                      <a:lnTo>
                        <a:pt x="0" y="50"/>
                      </a:lnTo>
                      <a:lnTo>
                        <a:pt x="0" y="50"/>
                      </a:lnTo>
                      <a:lnTo>
                        <a:pt x="0" y="49"/>
                      </a:lnTo>
                      <a:lnTo>
                        <a:pt x="0" y="49"/>
                      </a:lnTo>
                      <a:lnTo>
                        <a:pt x="0" y="49"/>
                      </a:lnTo>
                      <a:lnTo>
                        <a:pt x="0" y="49"/>
                      </a:lnTo>
                      <a:lnTo>
                        <a:pt x="0" y="49"/>
                      </a:lnTo>
                      <a:lnTo>
                        <a:pt x="0" y="49"/>
                      </a:lnTo>
                      <a:lnTo>
                        <a:pt x="0" y="49"/>
                      </a:lnTo>
                      <a:lnTo>
                        <a:pt x="0" y="48"/>
                      </a:lnTo>
                      <a:lnTo>
                        <a:pt x="0" y="48"/>
                      </a:lnTo>
                      <a:lnTo>
                        <a:pt x="0" y="48"/>
                      </a:lnTo>
                      <a:lnTo>
                        <a:pt x="0" y="48"/>
                      </a:lnTo>
                      <a:lnTo>
                        <a:pt x="0" y="48"/>
                      </a:lnTo>
                      <a:lnTo>
                        <a:pt x="0" y="48"/>
                      </a:lnTo>
                      <a:lnTo>
                        <a:pt x="0" y="48"/>
                      </a:lnTo>
                      <a:lnTo>
                        <a:pt x="0" y="47"/>
                      </a:lnTo>
                      <a:lnTo>
                        <a:pt x="0" y="47"/>
                      </a:lnTo>
                      <a:lnTo>
                        <a:pt x="0" y="47"/>
                      </a:lnTo>
                      <a:lnTo>
                        <a:pt x="0" y="47"/>
                      </a:lnTo>
                      <a:lnTo>
                        <a:pt x="0" y="47"/>
                      </a:lnTo>
                      <a:lnTo>
                        <a:pt x="0" y="47"/>
                      </a:lnTo>
                      <a:lnTo>
                        <a:pt x="0" y="47"/>
                      </a:lnTo>
                      <a:lnTo>
                        <a:pt x="0" y="46"/>
                      </a:lnTo>
                      <a:lnTo>
                        <a:pt x="0" y="46"/>
                      </a:lnTo>
                      <a:lnTo>
                        <a:pt x="0" y="46"/>
                      </a:lnTo>
                      <a:lnTo>
                        <a:pt x="0" y="46"/>
                      </a:lnTo>
                      <a:lnTo>
                        <a:pt x="0" y="46"/>
                      </a:lnTo>
                      <a:lnTo>
                        <a:pt x="0" y="46"/>
                      </a:lnTo>
                      <a:lnTo>
                        <a:pt x="0" y="46"/>
                      </a:lnTo>
                      <a:lnTo>
                        <a:pt x="0" y="45"/>
                      </a:lnTo>
                      <a:lnTo>
                        <a:pt x="0" y="45"/>
                      </a:lnTo>
                      <a:lnTo>
                        <a:pt x="0" y="45"/>
                      </a:lnTo>
                      <a:lnTo>
                        <a:pt x="0" y="45"/>
                      </a:lnTo>
                      <a:lnTo>
                        <a:pt x="0" y="45"/>
                      </a:lnTo>
                      <a:lnTo>
                        <a:pt x="0" y="45"/>
                      </a:lnTo>
                      <a:lnTo>
                        <a:pt x="0" y="45"/>
                      </a:lnTo>
                      <a:lnTo>
                        <a:pt x="0" y="44"/>
                      </a:lnTo>
                      <a:lnTo>
                        <a:pt x="0" y="44"/>
                      </a:lnTo>
                      <a:lnTo>
                        <a:pt x="0" y="44"/>
                      </a:lnTo>
                      <a:lnTo>
                        <a:pt x="0" y="44"/>
                      </a:lnTo>
                      <a:lnTo>
                        <a:pt x="0" y="44"/>
                      </a:lnTo>
                      <a:lnTo>
                        <a:pt x="0" y="44"/>
                      </a:lnTo>
                      <a:lnTo>
                        <a:pt x="0" y="44"/>
                      </a:lnTo>
                      <a:lnTo>
                        <a:pt x="0" y="43"/>
                      </a:lnTo>
                      <a:lnTo>
                        <a:pt x="0" y="43"/>
                      </a:lnTo>
                      <a:lnTo>
                        <a:pt x="0" y="43"/>
                      </a:lnTo>
                      <a:lnTo>
                        <a:pt x="0" y="43"/>
                      </a:lnTo>
                    </a:path>
                  </a:pathLst>
                </a:custGeom>
                <a:solidFill>
                  <a:srgbClr val="FFFFFF">
                    <a:alpha val="40001"/>
                  </a:srgbClr>
                </a:solidFill>
                <a:ln w="9525">
                  <a:noFill/>
                  <a:round/>
                  <a:headEnd type="none" w="sm" len="sm"/>
                  <a:tailEnd type="none" w="sm" len="sm"/>
                </a:ln>
              </p:spPr>
              <p:txBody>
                <a:bodyPr/>
                <a:lstStyle/>
                <a:p>
                  <a:endParaRPr lang="nl-BE"/>
                </a:p>
              </p:txBody>
            </p:sp>
            <p:sp>
              <p:nvSpPr>
                <p:cNvPr id="7929" name="Freeform 761"/>
                <p:cNvSpPr>
                  <a:spLocks noChangeArrowheads="1"/>
                </p:cNvSpPr>
                <p:nvPr/>
              </p:nvSpPr>
              <p:spPr bwMode="auto">
                <a:xfrm>
                  <a:off x="278" y="296"/>
                  <a:ext cx="28" cy="61"/>
                </a:xfrm>
                <a:custGeom>
                  <a:avLst/>
                  <a:gdLst/>
                  <a:ahLst/>
                  <a:cxnLst>
                    <a:cxn ang="0">
                      <a:pos x="26" y="0"/>
                    </a:cxn>
                    <a:cxn ang="0">
                      <a:pos x="0" y="61"/>
                    </a:cxn>
                    <a:cxn ang="0">
                      <a:pos x="28" y="18"/>
                    </a:cxn>
                    <a:cxn ang="0">
                      <a:pos x="26" y="0"/>
                    </a:cxn>
                  </a:cxnLst>
                  <a:rect l="0" t="0" r="r" b="b"/>
                  <a:pathLst>
                    <a:path w="28" h="61">
                      <a:moveTo>
                        <a:pt x="26" y="0"/>
                      </a:moveTo>
                      <a:cubicBezTo>
                        <a:pt x="26" y="0"/>
                        <a:pt x="13" y="30"/>
                        <a:pt x="0" y="61"/>
                      </a:cubicBezTo>
                      <a:cubicBezTo>
                        <a:pt x="0" y="61"/>
                        <a:pt x="16" y="41"/>
                        <a:pt x="28" y="18"/>
                      </a:cubicBezTo>
                      <a:cubicBezTo>
                        <a:pt x="28" y="18"/>
                        <a:pt x="29" y="8"/>
                        <a:pt x="26" y="0"/>
                      </a:cubicBezTo>
                    </a:path>
                  </a:pathLst>
                </a:custGeom>
                <a:gradFill rotWithShape="0">
                  <a:gsLst>
                    <a:gs pos="0">
                      <a:srgbClr val="976644"/>
                    </a:gs>
                    <a:gs pos="100000">
                      <a:srgbClr val="FFD0A0"/>
                    </a:gs>
                  </a:gsLst>
                  <a:lin ang="5400000" scaled="1"/>
                </a:gradFill>
                <a:ln w="9525">
                  <a:noFill/>
                  <a:round/>
                  <a:headEnd type="none" w="sm" len="sm"/>
                  <a:tailEnd type="none" w="sm" len="sm"/>
                </a:ln>
              </p:spPr>
              <p:txBody>
                <a:bodyPr/>
                <a:lstStyle/>
                <a:p>
                  <a:endParaRPr lang="nl-BE"/>
                </a:p>
              </p:txBody>
            </p:sp>
            <p:sp>
              <p:nvSpPr>
                <p:cNvPr id="7930" name="Freeform 762"/>
                <p:cNvSpPr>
                  <a:spLocks noChangeArrowheads="1"/>
                </p:cNvSpPr>
                <p:nvPr/>
              </p:nvSpPr>
              <p:spPr bwMode="auto">
                <a:xfrm>
                  <a:off x="228" y="575"/>
                  <a:ext cx="19" cy="16"/>
                </a:xfrm>
                <a:custGeom>
                  <a:avLst/>
                  <a:gdLst/>
                  <a:ahLst/>
                  <a:cxnLst>
                    <a:cxn ang="0">
                      <a:pos x="18" y="16"/>
                    </a:cxn>
                    <a:cxn ang="0">
                      <a:pos x="10" y="0"/>
                    </a:cxn>
                    <a:cxn ang="0">
                      <a:pos x="0" y="1"/>
                    </a:cxn>
                    <a:cxn ang="0">
                      <a:pos x="18" y="16"/>
                    </a:cxn>
                  </a:cxnLst>
                  <a:rect l="0" t="0" r="r" b="b"/>
                  <a:pathLst>
                    <a:path w="18" h="16">
                      <a:moveTo>
                        <a:pt x="18" y="16"/>
                      </a:moveTo>
                      <a:cubicBezTo>
                        <a:pt x="18" y="16"/>
                        <a:pt x="14" y="8"/>
                        <a:pt x="10" y="0"/>
                      </a:cubicBezTo>
                      <a:cubicBezTo>
                        <a:pt x="10" y="0"/>
                        <a:pt x="5" y="2"/>
                        <a:pt x="0" y="1"/>
                      </a:cubicBezTo>
                      <a:cubicBezTo>
                        <a:pt x="0" y="1"/>
                        <a:pt x="8" y="11"/>
                        <a:pt x="18" y="16"/>
                      </a:cubicBezTo>
                    </a:path>
                  </a:pathLst>
                </a:custGeom>
                <a:solidFill>
                  <a:srgbClr val="8F8F8F"/>
                </a:solidFill>
                <a:ln w="9525">
                  <a:noFill/>
                  <a:round/>
                  <a:headEnd type="none" w="sm" len="sm"/>
                  <a:tailEnd type="none" w="sm" len="sm"/>
                </a:ln>
              </p:spPr>
              <p:txBody>
                <a:bodyPr/>
                <a:lstStyle/>
                <a:p>
                  <a:endParaRPr lang="nl-BE"/>
                </a:p>
              </p:txBody>
            </p:sp>
            <p:sp>
              <p:nvSpPr>
                <p:cNvPr id="7931" name="Freeform 763"/>
                <p:cNvSpPr>
                  <a:spLocks noChangeArrowheads="1"/>
                </p:cNvSpPr>
                <p:nvPr/>
              </p:nvSpPr>
              <p:spPr bwMode="auto">
                <a:xfrm>
                  <a:off x="260" y="616"/>
                  <a:ext cx="183" cy="28"/>
                </a:xfrm>
                <a:custGeom>
                  <a:avLst/>
                  <a:gdLst/>
                  <a:ahLst/>
                  <a:cxnLst>
                    <a:cxn ang="0">
                      <a:pos x="183" y="2"/>
                    </a:cxn>
                    <a:cxn ang="0">
                      <a:pos x="112" y="8"/>
                    </a:cxn>
                    <a:cxn ang="0">
                      <a:pos x="27" y="28"/>
                    </a:cxn>
                    <a:cxn ang="0">
                      <a:pos x="0" y="19"/>
                    </a:cxn>
                    <a:cxn ang="0">
                      <a:pos x="3" y="7"/>
                    </a:cxn>
                    <a:cxn ang="0">
                      <a:pos x="23" y="12"/>
                    </a:cxn>
                    <a:cxn ang="0">
                      <a:pos x="120" y="0"/>
                    </a:cxn>
                    <a:cxn ang="0">
                      <a:pos x="183" y="2"/>
                    </a:cxn>
                  </a:cxnLst>
                  <a:rect l="0" t="0" r="r" b="b"/>
                  <a:pathLst>
                    <a:path w="183" h="28">
                      <a:moveTo>
                        <a:pt x="183" y="2"/>
                      </a:moveTo>
                      <a:lnTo>
                        <a:pt x="112" y="8"/>
                      </a:lnTo>
                      <a:lnTo>
                        <a:pt x="27" y="28"/>
                      </a:lnTo>
                      <a:lnTo>
                        <a:pt x="0" y="19"/>
                      </a:lnTo>
                      <a:lnTo>
                        <a:pt x="3" y="7"/>
                      </a:lnTo>
                      <a:lnTo>
                        <a:pt x="23" y="12"/>
                      </a:lnTo>
                      <a:lnTo>
                        <a:pt x="120" y="0"/>
                      </a:lnTo>
                      <a:lnTo>
                        <a:pt x="183" y="2"/>
                      </a:lnTo>
                    </a:path>
                  </a:pathLst>
                </a:custGeom>
                <a:gradFill rotWithShape="0">
                  <a:gsLst>
                    <a:gs pos="0">
                      <a:srgbClr val="2F2F2F"/>
                    </a:gs>
                    <a:gs pos="100000">
                      <a:srgbClr val="3F3F3F"/>
                    </a:gs>
                  </a:gsLst>
                  <a:lin ang="5400000" scaled="1"/>
                </a:gradFill>
                <a:ln w="9525">
                  <a:noFill/>
                  <a:round/>
                  <a:headEnd type="none" w="sm" len="sm"/>
                  <a:tailEnd type="none" w="sm" len="sm"/>
                </a:ln>
              </p:spPr>
              <p:txBody>
                <a:bodyPr/>
                <a:lstStyle/>
                <a:p>
                  <a:endParaRPr lang="nl-BE"/>
                </a:p>
              </p:txBody>
            </p:sp>
            <p:sp>
              <p:nvSpPr>
                <p:cNvPr id="7932" name="Freeform 764"/>
                <p:cNvSpPr>
                  <a:spLocks noChangeArrowheads="1"/>
                </p:cNvSpPr>
                <p:nvPr/>
              </p:nvSpPr>
              <p:spPr bwMode="auto">
                <a:xfrm>
                  <a:off x="286" y="632"/>
                  <a:ext cx="149" cy="26"/>
                </a:xfrm>
                <a:custGeom>
                  <a:avLst/>
                  <a:gdLst/>
                  <a:ahLst/>
                  <a:cxnLst>
                    <a:cxn ang="0">
                      <a:pos x="0" y="3"/>
                    </a:cxn>
                    <a:cxn ang="0">
                      <a:pos x="78" y="0"/>
                    </a:cxn>
                    <a:cxn ang="0">
                      <a:pos x="137" y="14"/>
                    </a:cxn>
                    <a:cxn ang="0">
                      <a:pos x="148" y="26"/>
                    </a:cxn>
                    <a:cxn ang="0">
                      <a:pos x="122" y="16"/>
                    </a:cxn>
                    <a:cxn ang="0">
                      <a:pos x="72" y="8"/>
                    </a:cxn>
                    <a:cxn ang="0">
                      <a:pos x="0" y="3"/>
                    </a:cxn>
                  </a:cxnLst>
                  <a:rect l="0" t="0" r="r" b="b"/>
                  <a:pathLst>
                    <a:path w="148" h="26">
                      <a:moveTo>
                        <a:pt x="0" y="3"/>
                      </a:moveTo>
                      <a:lnTo>
                        <a:pt x="78" y="0"/>
                      </a:lnTo>
                      <a:lnTo>
                        <a:pt x="137" y="14"/>
                      </a:lnTo>
                      <a:lnTo>
                        <a:pt x="148" y="26"/>
                      </a:lnTo>
                      <a:lnTo>
                        <a:pt x="122" y="16"/>
                      </a:lnTo>
                      <a:lnTo>
                        <a:pt x="72" y="8"/>
                      </a:lnTo>
                      <a:lnTo>
                        <a:pt x="0" y="3"/>
                      </a:lnTo>
                    </a:path>
                  </a:pathLst>
                </a:custGeom>
                <a:gradFill rotWithShape="0">
                  <a:gsLst>
                    <a:gs pos="0">
                      <a:srgbClr val="1F1F1F"/>
                    </a:gs>
                    <a:gs pos="100000">
                      <a:srgbClr val="000000"/>
                    </a:gs>
                  </a:gsLst>
                  <a:lin ang="5400000" scaled="1"/>
                </a:gradFill>
                <a:ln w="9525">
                  <a:noFill/>
                  <a:round/>
                  <a:headEnd type="none" w="sm" len="sm"/>
                  <a:tailEnd type="none" w="sm" len="sm"/>
                </a:ln>
              </p:spPr>
              <p:txBody>
                <a:bodyPr/>
                <a:lstStyle/>
                <a:p>
                  <a:endParaRPr lang="nl-BE"/>
                </a:p>
              </p:txBody>
            </p:sp>
          </p:grpSp>
        </p:grpSp>
        <p:grpSp>
          <p:nvGrpSpPr>
            <p:cNvPr id="7933" name="Group 765"/>
            <p:cNvGrpSpPr>
              <a:grpSpLocks/>
            </p:cNvGrpSpPr>
            <p:nvPr/>
          </p:nvGrpSpPr>
          <p:grpSpPr bwMode="auto">
            <a:xfrm>
              <a:off x="1460" y="2347"/>
              <a:ext cx="900" cy="275"/>
              <a:chOff x="0" y="0"/>
              <a:chExt cx="901" cy="276"/>
            </a:xfrm>
          </p:grpSpPr>
          <p:sp>
            <p:nvSpPr>
              <p:cNvPr id="7934" name="Freeform 766"/>
              <p:cNvSpPr>
                <a:spLocks noChangeArrowheads="1"/>
              </p:cNvSpPr>
              <p:nvPr/>
            </p:nvSpPr>
            <p:spPr bwMode="auto">
              <a:xfrm flipH="1" flipV="1">
                <a:off x="0" y="30"/>
                <a:ext cx="693" cy="106"/>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935" name="Freeform 767"/>
              <p:cNvSpPr>
                <a:spLocks noChangeArrowheads="1"/>
              </p:cNvSpPr>
              <p:nvPr/>
            </p:nvSpPr>
            <p:spPr bwMode="auto">
              <a:xfrm>
                <a:off x="204" y="0"/>
                <a:ext cx="694"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936" name="Freeform 768"/>
              <p:cNvSpPr>
                <a:spLocks noChangeArrowheads="1"/>
              </p:cNvSpPr>
              <p:nvPr/>
            </p:nvSpPr>
            <p:spPr bwMode="auto">
              <a:xfrm>
                <a:off x="204" y="136"/>
                <a:ext cx="694" cy="105"/>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937" name="Freeform 769"/>
              <p:cNvSpPr>
                <a:spLocks noChangeArrowheads="1"/>
              </p:cNvSpPr>
              <p:nvPr/>
            </p:nvSpPr>
            <p:spPr bwMode="auto">
              <a:xfrm flipH="1" flipV="1">
                <a:off x="0" y="136"/>
                <a:ext cx="693"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grpSp>
      </p:grpSp>
      <p:grpSp>
        <p:nvGrpSpPr>
          <p:cNvPr id="7692" name="Group 524"/>
          <p:cNvGrpSpPr>
            <a:grpSpLocks/>
          </p:cNvGrpSpPr>
          <p:nvPr/>
        </p:nvGrpSpPr>
        <p:grpSpPr bwMode="auto">
          <a:xfrm>
            <a:off x="4691020" y="7488237"/>
            <a:ext cx="4178300" cy="5824537"/>
            <a:chOff x="0" y="0"/>
            <a:chExt cx="2633" cy="3670"/>
          </a:xfrm>
        </p:grpSpPr>
        <p:grpSp>
          <p:nvGrpSpPr>
            <p:cNvPr id="7693" name="Group 525"/>
            <p:cNvGrpSpPr>
              <a:grpSpLocks/>
            </p:cNvGrpSpPr>
            <p:nvPr/>
          </p:nvGrpSpPr>
          <p:grpSpPr bwMode="auto">
            <a:xfrm>
              <a:off x="1166" y="0"/>
              <a:ext cx="1466" cy="3668"/>
              <a:chOff x="0" y="0"/>
              <a:chExt cx="1467" cy="3669"/>
            </a:xfrm>
          </p:grpSpPr>
          <p:sp>
            <p:nvSpPr>
              <p:cNvPr id="7694" name="Rectangle 526"/>
              <p:cNvSpPr>
                <a:spLocks noChangeArrowheads="1"/>
              </p:cNvSpPr>
              <p:nvPr/>
            </p:nvSpPr>
            <p:spPr bwMode="auto">
              <a:xfrm>
                <a:off x="0" y="1534"/>
                <a:ext cx="1464" cy="2087"/>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200" b="1"/>
                  <a:t>Data Quality</a:t>
                </a:r>
              </a:p>
              <a:p>
                <a:pPr algn="ctr" defTabSz="455613"/>
                <a:r>
                  <a:rPr lang="en-GB" sz="2200" b="1"/>
                  <a:t>Repository</a:t>
                </a:r>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p:txBody>
          </p:sp>
          <p:grpSp>
            <p:nvGrpSpPr>
              <p:cNvPr id="7695" name="Group 527"/>
              <p:cNvGrpSpPr>
                <a:grpSpLocks/>
              </p:cNvGrpSpPr>
              <p:nvPr/>
            </p:nvGrpSpPr>
            <p:grpSpPr bwMode="auto">
              <a:xfrm>
                <a:off x="432" y="2079"/>
                <a:ext cx="604" cy="695"/>
                <a:chOff x="0" y="0"/>
                <a:chExt cx="605" cy="696"/>
              </a:xfrm>
            </p:grpSpPr>
            <p:sp>
              <p:nvSpPr>
                <p:cNvPr id="7696" name="Freeform 528"/>
                <p:cNvSpPr>
                  <a:spLocks noChangeArrowheads="1"/>
                </p:cNvSpPr>
                <p:nvPr/>
              </p:nvSpPr>
              <p:spPr bwMode="auto">
                <a:xfrm>
                  <a:off x="0" y="109"/>
                  <a:ext cx="599" cy="581"/>
                </a:xfrm>
                <a:custGeom>
                  <a:avLst/>
                  <a:gdLst/>
                  <a:ahLst/>
                  <a:cxnLst>
                    <a:cxn ang="0">
                      <a:pos x="0" y="0"/>
                    </a:cxn>
                    <a:cxn ang="0">
                      <a:pos x="0" y="472"/>
                    </a:cxn>
                    <a:cxn ang="0">
                      <a:pos x="29" y="519"/>
                    </a:cxn>
                    <a:cxn ang="0">
                      <a:pos x="112" y="557"/>
                    </a:cxn>
                    <a:cxn ang="0">
                      <a:pos x="233" y="578"/>
                    </a:cxn>
                    <a:cxn ang="0">
                      <a:pos x="366" y="578"/>
                    </a:cxn>
                    <a:cxn ang="0">
                      <a:pos x="486" y="557"/>
                    </a:cxn>
                    <a:cxn ang="0">
                      <a:pos x="570" y="519"/>
                    </a:cxn>
                    <a:cxn ang="0">
                      <a:pos x="599" y="472"/>
                    </a:cxn>
                    <a:cxn ang="0">
                      <a:pos x="599" y="0"/>
                    </a:cxn>
                    <a:cxn ang="0">
                      <a:pos x="0" y="0"/>
                    </a:cxn>
                  </a:cxnLst>
                  <a:rect l="0" t="0" r="r" b="b"/>
                  <a:pathLst>
                    <a:path w="599" h="581">
                      <a:moveTo>
                        <a:pt x="0" y="0"/>
                      </a:moveTo>
                      <a:lnTo>
                        <a:pt x="0" y="472"/>
                      </a:lnTo>
                      <a:cubicBezTo>
                        <a:pt x="0" y="472"/>
                        <a:pt x="0" y="497"/>
                        <a:pt x="29" y="519"/>
                      </a:cubicBezTo>
                      <a:cubicBezTo>
                        <a:pt x="29" y="519"/>
                        <a:pt x="59" y="542"/>
                        <a:pt x="112" y="557"/>
                      </a:cubicBezTo>
                      <a:cubicBezTo>
                        <a:pt x="112" y="557"/>
                        <a:pt x="166" y="573"/>
                        <a:pt x="233" y="578"/>
                      </a:cubicBezTo>
                      <a:cubicBezTo>
                        <a:pt x="233" y="578"/>
                        <a:pt x="299" y="584"/>
                        <a:pt x="366" y="578"/>
                      </a:cubicBezTo>
                      <a:cubicBezTo>
                        <a:pt x="366" y="578"/>
                        <a:pt x="433" y="573"/>
                        <a:pt x="486" y="557"/>
                      </a:cubicBezTo>
                      <a:cubicBezTo>
                        <a:pt x="486" y="557"/>
                        <a:pt x="540" y="542"/>
                        <a:pt x="570" y="519"/>
                      </a:cubicBezTo>
                      <a:cubicBezTo>
                        <a:pt x="570" y="519"/>
                        <a:pt x="599" y="497"/>
                        <a:pt x="599" y="472"/>
                      </a:cubicBezTo>
                      <a:lnTo>
                        <a:pt x="599" y="0"/>
                      </a:lnTo>
                      <a:cubicBezTo>
                        <a:pt x="599" y="0"/>
                        <a:pt x="299" y="0"/>
                        <a:pt x="0" y="0"/>
                      </a:cubicBezTo>
                    </a:path>
                  </a:pathLst>
                </a:custGeom>
                <a:gradFill rotWithShape="0">
                  <a:gsLst>
                    <a:gs pos="0">
                      <a:srgbClr val="7D7D7D"/>
                    </a:gs>
                    <a:gs pos="50000">
                      <a:srgbClr val="FFFFFF"/>
                    </a:gs>
                    <a:gs pos="100000">
                      <a:srgbClr val="7D7D7D"/>
                    </a:gs>
                  </a:gsLst>
                  <a:lin ang="0" scaled="1"/>
                </a:gradFill>
                <a:ln w="7200">
                  <a:solidFill>
                    <a:srgbClr val="555555"/>
                  </a:solidFill>
                  <a:round/>
                  <a:headEnd type="none" w="sm" len="sm"/>
                  <a:tailEnd type="none" w="sm" len="sm"/>
                </a:ln>
              </p:spPr>
              <p:txBody>
                <a:bodyPr/>
                <a:lstStyle/>
                <a:p>
                  <a:endParaRPr lang="nl-BE"/>
                </a:p>
              </p:txBody>
            </p:sp>
            <p:sp>
              <p:nvSpPr>
                <p:cNvPr id="7697" name="Freeform 529"/>
                <p:cNvSpPr>
                  <a:spLocks noChangeArrowheads="1"/>
                </p:cNvSpPr>
                <p:nvPr/>
              </p:nvSpPr>
              <p:spPr bwMode="auto">
                <a:xfrm>
                  <a:off x="1" y="137"/>
                  <a:ext cx="93" cy="510"/>
                </a:xfrm>
                <a:custGeom>
                  <a:avLst/>
                  <a:gdLst/>
                  <a:ahLst/>
                  <a:cxnLst>
                    <a:cxn ang="0">
                      <a:pos x="90" y="509"/>
                    </a:cxn>
                    <a:cxn ang="0">
                      <a:pos x="92" y="0"/>
                    </a:cxn>
                    <a:cxn ang="0">
                      <a:pos x="0" y="0"/>
                    </a:cxn>
                    <a:cxn ang="0">
                      <a:pos x="0" y="432"/>
                    </a:cxn>
                    <a:cxn ang="0">
                      <a:pos x="90" y="509"/>
                    </a:cxn>
                  </a:cxnLst>
                  <a:rect l="0" t="0" r="r" b="b"/>
                  <a:pathLst>
                    <a:path w="92" h="509">
                      <a:moveTo>
                        <a:pt x="90" y="509"/>
                      </a:moveTo>
                      <a:lnTo>
                        <a:pt x="92" y="0"/>
                      </a:lnTo>
                      <a:lnTo>
                        <a:pt x="0" y="0"/>
                      </a:lnTo>
                      <a:lnTo>
                        <a:pt x="0" y="432"/>
                      </a:lnTo>
                      <a:cubicBezTo>
                        <a:pt x="0" y="432"/>
                        <a:pt x="30" y="485"/>
                        <a:pt x="90" y="509"/>
                      </a:cubicBezTo>
                    </a:path>
                  </a:pathLst>
                </a:custGeom>
                <a:gradFill rotWithShape="0">
                  <a:gsLst>
                    <a:gs pos="0">
                      <a:srgbClr val="000000">
                        <a:alpha val="10001"/>
                      </a:srgbClr>
                    </a:gs>
                    <a:gs pos="100000">
                      <a:srgbClr val="FFE779">
                        <a:alpha val="0"/>
                      </a:srgbClr>
                    </a:gs>
                  </a:gsLst>
                  <a:lin ang="0" scaled="1"/>
                </a:gradFill>
                <a:ln w="9525">
                  <a:noFill/>
                  <a:round/>
                  <a:headEnd type="none" w="sm" len="sm"/>
                  <a:tailEnd type="none" w="sm" len="sm"/>
                </a:ln>
              </p:spPr>
              <p:txBody>
                <a:bodyPr/>
                <a:lstStyle/>
                <a:p>
                  <a:endParaRPr lang="nl-BE"/>
                </a:p>
              </p:txBody>
            </p:sp>
            <p:sp>
              <p:nvSpPr>
                <p:cNvPr id="7698" name="Freeform 530"/>
                <p:cNvSpPr>
                  <a:spLocks noChangeArrowheads="1"/>
                </p:cNvSpPr>
                <p:nvPr/>
              </p:nvSpPr>
              <p:spPr bwMode="auto">
                <a:xfrm flipH="1">
                  <a:off x="506" y="112"/>
                  <a:ext cx="93" cy="538"/>
                </a:xfrm>
                <a:custGeom>
                  <a:avLst/>
                  <a:gdLst/>
                  <a:ahLst/>
                  <a:cxnLst>
                    <a:cxn ang="0">
                      <a:pos x="90" y="538"/>
                    </a:cxn>
                    <a:cxn ang="0">
                      <a:pos x="92" y="0"/>
                    </a:cxn>
                    <a:cxn ang="0">
                      <a:pos x="0" y="0"/>
                    </a:cxn>
                    <a:cxn ang="0">
                      <a:pos x="0" y="475"/>
                    </a:cxn>
                    <a:cxn ang="0">
                      <a:pos x="90" y="538"/>
                    </a:cxn>
                  </a:cxnLst>
                  <a:rect l="0" t="0" r="r" b="b"/>
                  <a:pathLst>
                    <a:path w="92" h="538">
                      <a:moveTo>
                        <a:pt x="90" y="538"/>
                      </a:moveTo>
                      <a:lnTo>
                        <a:pt x="92" y="0"/>
                      </a:lnTo>
                      <a:lnTo>
                        <a:pt x="0" y="0"/>
                      </a:lnTo>
                      <a:lnTo>
                        <a:pt x="0" y="475"/>
                      </a:lnTo>
                      <a:cubicBezTo>
                        <a:pt x="0" y="475"/>
                        <a:pt x="32" y="521"/>
                        <a:pt x="90" y="538"/>
                      </a:cubicBezTo>
                    </a:path>
                  </a:pathLst>
                </a:custGeom>
                <a:gradFill rotWithShape="0">
                  <a:gsLst>
                    <a:gs pos="0">
                      <a:srgbClr val="FFE779">
                        <a:alpha val="0"/>
                      </a:srgbClr>
                    </a:gs>
                    <a:gs pos="100000">
                      <a:srgbClr val="000000">
                        <a:alpha val="40001"/>
                      </a:srgbClr>
                    </a:gs>
                  </a:gsLst>
                  <a:lin ang="0" scaled="1"/>
                </a:gradFill>
                <a:ln w="9525">
                  <a:noFill/>
                  <a:round/>
                  <a:headEnd type="none" w="sm" len="sm"/>
                  <a:tailEnd type="none" w="sm" len="sm"/>
                </a:ln>
              </p:spPr>
              <p:txBody>
                <a:bodyPr/>
                <a:lstStyle/>
                <a:p>
                  <a:endParaRPr lang="nl-BE"/>
                </a:p>
              </p:txBody>
            </p:sp>
            <p:sp>
              <p:nvSpPr>
                <p:cNvPr id="7699" name="Freeform 531"/>
                <p:cNvSpPr>
                  <a:spLocks noChangeArrowheads="1"/>
                </p:cNvSpPr>
                <p:nvPr/>
              </p:nvSpPr>
              <p:spPr bwMode="auto">
                <a:xfrm>
                  <a:off x="159" y="120"/>
                  <a:ext cx="154" cy="567"/>
                </a:xfrm>
                <a:custGeom>
                  <a:avLst/>
                  <a:gdLst/>
                  <a:ahLst/>
                  <a:cxnLst>
                    <a:cxn ang="0">
                      <a:pos x="0" y="0"/>
                    </a:cxn>
                    <a:cxn ang="0">
                      <a:pos x="0" y="547"/>
                    </a:cxn>
                    <a:cxn ang="0">
                      <a:pos x="153" y="567"/>
                    </a:cxn>
                    <a:cxn ang="0">
                      <a:pos x="153" y="0"/>
                    </a:cxn>
                    <a:cxn ang="0">
                      <a:pos x="0" y="0"/>
                    </a:cxn>
                  </a:cxnLst>
                  <a:rect l="0" t="0" r="r" b="b"/>
                  <a:pathLst>
                    <a:path w="153" h="567">
                      <a:moveTo>
                        <a:pt x="0" y="0"/>
                      </a:moveTo>
                      <a:lnTo>
                        <a:pt x="0" y="547"/>
                      </a:lnTo>
                      <a:cubicBezTo>
                        <a:pt x="0" y="547"/>
                        <a:pt x="76" y="567"/>
                        <a:pt x="153" y="567"/>
                      </a:cubicBezTo>
                      <a:lnTo>
                        <a:pt x="153" y="0"/>
                      </a:lnTo>
                      <a:lnTo>
                        <a:pt x="0" y="0"/>
                      </a:lnTo>
                    </a:path>
                  </a:pathLst>
                </a:custGeom>
                <a:gradFill rotWithShape="0">
                  <a:gsLst>
                    <a:gs pos="0">
                      <a:srgbClr val="FFFFFF">
                        <a:alpha val="14001"/>
                      </a:srgbClr>
                    </a:gs>
                    <a:gs pos="50000">
                      <a:srgbClr val="FFFFFF"/>
                    </a:gs>
                    <a:gs pos="100000">
                      <a:srgbClr val="FFFFFF">
                        <a:alpha val="14001"/>
                      </a:srgbClr>
                    </a:gs>
                  </a:gsLst>
                  <a:lin ang="0" scaled="1"/>
                </a:gradFill>
                <a:ln w="9525">
                  <a:noFill/>
                  <a:round/>
                  <a:headEnd type="none" w="sm" len="sm"/>
                  <a:tailEnd type="none" w="sm" len="sm"/>
                </a:ln>
              </p:spPr>
              <p:txBody>
                <a:bodyPr/>
                <a:lstStyle/>
                <a:p>
                  <a:endParaRPr lang="nl-BE"/>
                </a:p>
              </p:txBody>
            </p:sp>
            <p:sp>
              <p:nvSpPr>
                <p:cNvPr id="7700" name="Freeform 532"/>
                <p:cNvSpPr>
                  <a:spLocks noChangeArrowheads="1"/>
                </p:cNvSpPr>
                <p:nvPr/>
              </p:nvSpPr>
              <p:spPr bwMode="auto">
                <a:xfrm>
                  <a:off x="0" y="0"/>
                  <a:ext cx="599" cy="218"/>
                </a:xfrm>
                <a:custGeom>
                  <a:avLst/>
                  <a:gdLst/>
                  <a:ahLst/>
                  <a:cxnLst>
                    <a:cxn ang="0">
                      <a:pos x="1" y="99"/>
                    </a:cxn>
                    <a:cxn ang="0">
                      <a:pos x="5" y="88"/>
                    </a:cxn>
                    <a:cxn ang="0">
                      <a:pos x="13" y="77"/>
                    </a:cxn>
                    <a:cxn ang="0">
                      <a:pos x="23" y="66"/>
                    </a:cxn>
                    <a:cxn ang="0">
                      <a:pos x="37" y="56"/>
                    </a:cxn>
                    <a:cxn ang="0">
                      <a:pos x="54" y="46"/>
                    </a:cxn>
                    <a:cxn ang="0">
                      <a:pos x="74" y="37"/>
                    </a:cxn>
                    <a:cxn ang="0">
                      <a:pos x="96" y="29"/>
                    </a:cxn>
                    <a:cxn ang="0">
                      <a:pos x="120" y="21"/>
                    </a:cxn>
                    <a:cxn ang="0">
                      <a:pos x="146" y="15"/>
                    </a:cxn>
                    <a:cxn ang="0">
                      <a:pos x="174" y="9"/>
                    </a:cxn>
                    <a:cxn ang="0">
                      <a:pos x="204" y="5"/>
                    </a:cxn>
                    <a:cxn ang="0">
                      <a:pos x="234" y="2"/>
                    </a:cxn>
                    <a:cxn ang="0">
                      <a:pos x="265" y="0"/>
                    </a:cxn>
                    <a:cxn ang="0">
                      <a:pos x="297" y="0"/>
                    </a:cxn>
                    <a:cxn ang="0">
                      <a:pos x="328" y="0"/>
                    </a:cxn>
                    <a:cxn ang="0">
                      <a:pos x="360" y="2"/>
                    </a:cxn>
                    <a:cxn ang="0">
                      <a:pos x="390" y="5"/>
                    </a:cxn>
                    <a:cxn ang="0">
                      <a:pos x="420" y="9"/>
                    </a:cxn>
                    <a:cxn ang="0">
                      <a:pos x="448" y="14"/>
                    </a:cxn>
                    <a:cxn ang="0">
                      <a:pos x="475" y="20"/>
                    </a:cxn>
                    <a:cxn ang="0">
                      <a:pos x="499" y="27"/>
                    </a:cxn>
                    <a:cxn ang="0">
                      <a:pos x="522" y="35"/>
                    </a:cxn>
                    <a:cxn ang="0">
                      <a:pos x="542" y="44"/>
                    </a:cxn>
                    <a:cxn ang="0">
                      <a:pos x="559" y="54"/>
                    </a:cxn>
                    <a:cxn ang="0">
                      <a:pos x="573" y="64"/>
                    </a:cxn>
                    <a:cxn ang="0">
                      <a:pos x="585" y="75"/>
                    </a:cxn>
                    <a:cxn ang="0">
                      <a:pos x="593" y="86"/>
                    </a:cxn>
                    <a:cxn ang="0">
                      <a:pos x="598" y="97"/>
                    </a:cxn>
                    <a:cxn ang="0">
                      <a:pos x="599" y="109"/>
                    </a:cxn>
                    <a:cxn ang="0">
                      <a:pos x="598" y="120"/>
                    </a:cxn>
                    <a:cxn ang="0">
                      <a:pos x="593" y="132"/>
                    </a:cxn>
                    <a:cxn ang="0">
                      <a:pos x="585" y="143"/>
                    </a:cxn>
                    <a:cxn ang="0">
                      <a:pos x="573" y="154"/>
                    </a:cxn>
                    <a:cxn ang="0">
                      <a:pos x="559" y="164"/>
                    </a:cxn>
                    <a:cxn ang="0">
                      <a:pos x="542" y="173"/>
                    </a:cxn>
                    <a:cxn ang="0">
                      <a:pos x="522" y="182"/>
                    </a:cxn>
                    <a:cxn ang="0">
                      <a:pos x="499" y="190"/>
                    </a:cxn>
                    <a:cxn ang="0">
                      <a:pos x="475" y="198"/>
                    </a:cxn>
                    <a:cxn ang="0">
                      <a:pos x="448" y="204"/>
                    </a:cxn>
                    <a:cxn ang="0">
                      <a:pos x="420" y="209"/>
                    </a:cxn>
                    <a:cxn ang="0">
                      <a:pos x="390" y="213"/>
                    </a:cxn>
                    <a:cxn ang="0">
                      <a:pos x="360" y="216"/>
                    </a:cxn>
                    <a:cxn ang="0">
                      <a:pos x="328" y="218"/>
                    </a:cxn>
                    <a:cxn ang="0">
                      <a:pos x="297" y="218"/>
                    </a:cxn>
                    <a:cxn ang="0">
                      <a:pos x="265" y="217"/>
                    </a:cxn>
                    <a:cxn ang="0">
                      <a:pos x="234" y="216"/>
                    </a:cxn>
                    <a:cxn ang="0">
                      <a:pos x="204" y="212"/>
                    </a:cxn>
                    <a:cxn ang="0">
                      <a:pos x="174" y="208"/>
                    </a:cxn>
                    <a:cxn ang="0">
                      <a:pos x="146" y="203"/>
                    </a:cxn>
                    <a:cxn ang="0">
                      <a:pos x="120" y="196"/>
                    </a:cxn>
                    <a:cxn ang="0">
                      <a:pos x="96" y="189"/>
                    </a:cxn>
                    <a:cxn ang="0">
                      <a:pos x="74" y="181"/>
                    </a:cxn>
                    <a:cxn ang="0">
                      <a:pos x="54" y="172"/>
                    </a:cxn>
                    <a:cxn ang="0">
                      <a:pos x="37" y="162"/>
                    </a:cxn>
                    <a:cxn ang="0">
                      <a:pos x="23" y="152"/>
                    </a:cxn>
                    <a:cxn ang="0">
                      <a:pos x="13" y="141"/>
                    </a:cxn>
                    <a:cxn ang="0">
                      <a:pos x="5" y="130"/>
                    </a:cxn>
                    <a:cxn ang="0">
                      <a:pos x="1" y="118"/>
                    </a:cxn>
                  </a:cxnLst>
                  <a:rect l="0" t="0" r="r" b="b"/>
                  <a:pathLst>
                    <a:path w="599" h="218">
                      <a:moveTo>
                        <a:pt x="0" y="109"/>
                      </a:moveTo>
                      <a:lnTo>
                        <a:pt x="0" y="107"/>
                      </a:lnTo>
                      <a:lnTo>
                        <a:pt x="0" y="105"/>
                      </a:lnTo>
                      <a:lnTo>
                        <a:pt x="0" y="103"/>
                      </a:lnTo>
                      <a:lnTo>
                        <a:pt x="0" y="101"/>
                      </a:lnTo>
                      <a:lnTo>
                        <a:pt x="1" y="99"/>
                      </a:lnTo>
                      <a:lnTo>
                        <a:pt x="1" y="97"/>
                      </a:lnTo>
                      <a:lnTo>
                        <a:pt x="2" y="95"/>
                      </a:lnTo>
                      <a:lnTo>
                        <a:pt x="2" y="94"/>
                      </a:lnTo>
                      <a:lnTo>
                        <a:pt x="3" y="92"/>
                      </a:lnTo>
                      <a:lnTo>
                        <a:pt x="4" y="90"/>
                      </a:lnTo>
                      <a:lnTo>
                        <a:pt x="5" y="88"/>
                      </a:lnTo>
                      <a:lnTo>
                        <a:pt x="6" y="86"/>
                      </a:lnTo>
                      <a:lnTo>
                        <a:pt x="7" y="84"/>
                      </a:lnTo>
                      <a:lnTo>
                        <a:pt x="8" y="82"/>
                      </a:lnTo>
                      <a:lnTo>
                        <a:pt x="10" y="80"/>
                      </a:lnTo>
                      <a:lnTo>
                        <a:pt x="11" y="79"/>
                      </a:lnTo>
                      <a:lnTo>
                        <a:pt x="13" y="77"/>
                      </a:lnTo>
                      <a:lnTo>
                        <a:pt x="14" y="75"/>
                      </a:lnTo>
                      <a:lnTo>
                        <a:pt x="16" y="73"/>
                      </a:lnTo>
                      <a:lnTo>
                        <a:pt x="18" y="71"/>
                      </a:lnTo>
                      <a:lnTo>
                        <a:pt x="19" y="69"/>
                      </a:lnTo>
                      <a:lnTo>
                        <a:pt x="21" y="68"/>
                      </a:lnTo>
                      <a:lnTo>
                        <a:pt x="23" y="66"/>
                      </a:lnTo>
                      <a:lnTo>
                        <a:pt x="25" y="64"/>
                      </a:lnTo>
                      <a:lnTo>
                        <a:pt x="28" y="62"/>
                      </a:lnTo>
                      <a:lnTo>
                        <a:pt x="30" y="61"/>
                      </a:lnTo>
                      <a:lnTo>
                        <a:pt x="32" y="59"/>
                      </a:lnTo>
                      <a:lnTo>
                        <a:pt x="35" y="57"/>
                      </a:lnTo>
                      <a:lnTo>
                        <a:pt x="37" y="56"/>
                      </a:lnTo>
                      <a:lnTo>
                        <a:pt x="40" y="54"/>
                      </a:lnTo>
                      <a:lnTo>
                        <a:pt x="43" y="52"/>
                      </a:lnTo>
                      <a:lnTo>
                        <a:pt x="45" y="51"/>
                      </a:lnTo>
                      <a:lnTo>
                        <a:pt x="48" y="49"/>
                      </a:lnTo>
                      <a:lnTo>
                        <a:pt x="51" y="47"/>
                      </a:lnTo>
                      <a:lnTo>
                        <a:pt x="54" y="46"/>
                      </a:lnTo>
                      <a:lnTo>
                        <a:pt x="57" y="44"/>
                      </a:lnTo>
                      <a:lnTo>
                        <a:pt x="60" y="43"/>
                      </a:lnTo>
                      <a:lnTo>
                        <a:pt x="63" y="41"/>
                      </a:lnTo>
                      <a:lnTo>
                        <a:pt x="67" y="40"/>
                      </a:lnTo>
                      <a:lnTo>
                        <a:pt x="70" y="38"/>
                      </a:lnTo>
                      <a:lnTo>
                        <a:pt x="74" y="37"/>
                      </a:lnTo>
                      <a:lnTo>
                        <a:pt x="77" y="35"/>
                      </a:lnTo>
                      <a:lnTo>
                        <a:pt x="81" y="34"/>
                      </a:lnTo>
                      <a:lnTo>
                        <a:pt x="84" y="33"/>
                      </a:lnTo>
                      <a:lnTo>
                        <a:pt x="88" y="31"/>
                      </a:lnTo>
                      <a:lnTo>
                        <a:pt x="92" y="30"/>
                      </a:lnTo>
                      <a:lnTo>
                        <a:pt x="96" y="29"/>
                      </a:lnTo>
                      <a:lnTo>
                        <a:pt x="99" y="27"/>
                      </a:lnTo>
                      <a:lnTo>
                        <a:pt x="103" y="26"/>
                      </a:lnTo>
                      <a:lnTo>
                        <a:pt x="107" y="25"/>
                      </a:lnTo>
                      <a:lnTo>
                        <a:pt x="112" y="24"/>
                      </a:lnTo>
                      <a:lnTo>
                        <a:pt x="116" y="22"/>
                      </a:lnTo>
                      <a:lnTo>
                        <a:pt x="120" y="21"/>
                      </a:lnTo>
                      <a:lnTo>
                        <a:pt x="124" y="20"/>
                      </a:lnTo>
                      <a:lnTo>
                        <a:pt x="128" y="19"/>
                      </a:lnTo>
                      <a:lnTo>
                        <a:pt x="133" y="18"/>
                      </a:lnTo>
                      <a:lnTo>
                        <a:pt x="137" y="17"/>
                      </a:lnTo>
                      <a:lnTo>
                        <a:pt x="142" y="16"/>
                      </a:lnTo>
                      <a:lnTo>
                        <a:pt x="146" y="15"/>
                      </a:lnTo>
                      <a:lnTo>
                        <a:pt x="151" y="14"/>
                      </a:lnTo>
                      <a:lnTo>
                        <a:pt x="155" y="13"/>
                      </a:lnTo>
                      <a:lnTo>
                        <a:pt x="160" y="12"/>
                      </a:lnTo>
                      <a:lnTo>
                        <a:pt x="165" y="11"/>
                      </a:lnTo>
                      <a:lnTo>
                        <a:pt x="169" y="10"/>
                      </a:lnTo>
                      <a:lnTo>
                        <a:pt x="174" y="9"/>
                      </a:lnTo>
                      <a:lnTo>
                        <a:pt x="179" y="9"/>
                      </a:lnTo>
                      <a:lnTo>
                        <a:pt x="184" y="8"/>
                      </a:lnTo>
                      <a:lnTo>
                        <a:pt x="189" y="7"/>
                      </a:lnTo>
                      <a:lnTo>
                        <a:pt x="194" y="7"/>
                      </a:lnTo>
                      <a:lnTo>
                        <a:pt x="199" y="6"/>
                      </a:lnTo>
                      <a:lnTo>
                        <a:pt x="204" y="5"/>
                      </a:lnTo>
                      <a:lnTo>
                        <a:pt x="209" y="5"/>
                      </a:lnTo>
                      <a:lnTo>
                        <a:pt x="214" y="4"/>
                      </a:lnTo>
                      <a:lnTo>
                        <a:pt x="219" y="4"/>
                      </a:lnTo>
                      <a:lnTo>
                        <a:pt x="224" y="3"/>
                      </a:lnTo>
                      <a:lnTo>
                        <a:pt x="229" y="3"/>
                      </a:lnTo>
                      <a:lnTo>
                        <a:pt x="234" y="2"/>
                      </a:lnTo>
                      <a:lnTo>
                        <a:pt x="239" y="2"/>
                      </a:lnTo>
                      <a:lnTo>
                        <a:pt x="244" y="1"/>
                      </a:lnTo>
                      <a:lnTo>
                        <a:pt x="250" y="1"/>
                      </a:lnTo>
                      <a:lnTo>
                        <a:pt x="255" y="1"/>
                      </a:lnTo>
                      <a:lnTo>
                        <a:pt x="260" y="0"/>
                      </a:lnTo>
                      <a:lnTo>
                        <a:pt x="265" y="0"/>
                      </a:lnTo>
                      <a:lnTo>
                        <a:pt x="270" y="0"/>
                      </a:lnTo>
                      <a:lnTo>
                        <a:pt x="276" y="0"/>
                      </a:lnTo>
                      <a:lnTo>
                        <a:pt x="281" y="0"/>
                      </a:lnTo>
                      <a:lnTo>
                        <a:pt x="286" y="0"/>
                      </a:lnTo>
                      <a:lnTo>
                        <a:pt x="291" y="0"/>
                      </a:lnTo>
                      <a:lnTo>
                        <a:pt x="297" y="0"/>
                      </a:lnTo>
                      <a:lnTo>
                        <a:pt x="302" y="0"/>
                      </a:lnTo>
                      <a:lnTo>
                        <a:pt x="307" y="0"/>
                      </a:lnTo>
                      <a:lnTo>
                        <a:pt x="313" y="0"/>
                      </a:lnTo>
                      <a:lnTo>
                        <a:pt x="318" y="0"/>
                      </a:lnTo>
                      <a:lnTo>
                        <a:pt x="323" y="0"/>
                      </a:lnTo>
                      <a:lnTo>
                        <a:pt x="328" y="0"/>
                      </a:lnTo>
                      <a:lnTo>
                        <a:pt x="334" y="0"/>
                      </a:lnTo>
                      <a:lnTo>
                        <a:pt x="339" y="0"/>
                      </a:lnTo>
                      <a:lnTo>
                        <a:pt x="344" y="1"/>
                      </a:lnTo>
                      <a:lnTo>
                        <a:pt x="349" y="1"/>
                      </a:lnTo>
                      <a:lnTo>
                        <a:pt x="354" y="1"/>
                      </a:lnTo>
                      <a:lnTo>
                        <a:pt x="360" y="2"/>
                      </a:lnTo>
                      <a:lnTo>
                        <a:pt x="365" y="2"/>
                      </a:lnTo>
                      <a:lnTo>
                        <a:pt x="370" y="3"/>
                      </a:lnTo>
                      <a:lnTo>
                        <a:pt x="375" y="3"/>
                      </a:lnTo>
                      <a:lnTo>
                        <a:pt x="380" y="4"/>
                      </a:lnTo>
                      <a:lnTo>
                        <a:pt x="385" y="4"/>
                      </a:lnTo>
                      <a:lnTo>
                        <a:pt x="390" y="5"/>
                      </a:lnTo>
                      <a:lnTo>
                        <a:pt x="395" y="5"/>
                      </a:lnTo>
                      <a:lnTo>
                        <a:pt x="400" y="6"/>
                      </a:lnTo>
                      <a:lnTo>
                        <a:pt x="405" y="7"/>
                      </a:lnTo>
                      <a:lnTo>
                        <a:pt x="410" y="7"/>
                      </a:lnTo>
                      <a:lnTo>
                        <a:pt x="415" y="8"/>
                      </a:lnTo>
                      <a:lnTo>
                        <a:pt x="420" y="9"/>
                      </a:lnTo>
                      <a:lnTo>
                        <a:pt x="425" y="9"/>
                      </a:lnTo>
                      <a:lnTo>
                        <a:pt x="429" y="10"/>
                      </a:lnTo>
                      <a:lnTo>
                        <a:pt x="434" y="11"/>
                      </a:lnTo>
                      <a:lnTo>
                        <a:pt x="439" y="12"/>
                      </a:lnTo>
                      <a:lnTo>
                        <a:pt x="443" y="13"/>
                      </a:lnTo>
                      <a:lnTo>
                        <a:pt x="448" y="14"/>
                      </a:lnTo>
                      <a:lnTo>
                        <a:pt x="453" y="15"/>
                      </a:lnTo>
                      <a:lnTo>
                        <a:pt x="457" y="16"/>
                      </a:lnTo>
                      <a:lnTo>
                        <a:pt x="462" y="17"/>
                      </a:lnTo>
                      <a:lnTo>
                        <a:pt x="466" y="18"/>
                      </a:lnTo>
                      <a:lnTo>
                        <a:pt x="470" y="19"/>
                      </a:lnTo>
                      <a:lnTo>
                        <a:pt x="475" y="20"/>
                      </a:lnTo>
                      <a:lnTo>
                        <a:pt x="479" y="21"/>
                      </a:lnTo>
                      <a:lnTo>
                        <a:pt x="483" y="22"/>
                      </a:lnTo>
                      <a:lnTo>
                        <a:pt x="487" y="24"/>
                      </a:lnTo>
                      <a:lnTo>
                        <a:pt x="491" y="25"/>
                      </a:lnTo>
                      <a:lnTo>
                        <a:pt x="495" y="26"/>
                      </a:lnTo>
                      <a:lnTo>
                        <a:pt x="499" y="27"/>
                      </a:lnTo>
                      <a:lnTo>
                        <a:pt x="503" y="29"/>
                      </a:lnTo>
                      <a:lnTo>
                        <a:pt x="507" y="30"/>
                      </a:lnTo>
                      <a:lnTo>
                        <a:pt x="511" y="31"/>
                      </a:lnTo>
                      <a:lnTo>
                        <a:pt x="514" y="33"/>
                      </a:lnTo>
                      <a:lnTo>
                        <a:pt x="518" y="34"/>
                      </a:lnTo>
                      <a:lnTo>
                        <a:pt x="522" y="35"/>
                      </a:lnTo>
                      <a:lnTo>
                        <a:pt x="525" y="37"/>
                      </a:lnTo>
                      <a:lnTo>
                        <a:pt x="529" y="38"/>
                      </a:lnTo>
                      <a:lnTo>
                        <a:pt x="532" y="40"/>
                      </a:lnTo>
                      <a:lnTo>
                        <a:pt x="535" y="41"/>
                      </a:lnTo>
                      <a:lnTo>
                        <a:pt x="539" y="43"/>
                      </a:lnTo>
                      <a:lnTo>
                        <a:pt x="542" y="44"/>
                      </a:lnTo>
                      <a:lnTo>
                        <a:pt x="545" y="46"/>
                      </a:lnTo>
                      <a:lnTo>
                        <a:pt x="548" y="47"/>
                      </a:lnTo>
                      <a:lnTo>
                        <a:pt x="551" y="49"/>
                      </a:lnTo>
                      <a:lnTo>
                        <a:pt x="553" y="51"/>
                      </a:lnTo>
                      <a:lnTo>
                        <a:pt x="556" y="52"/>
                      </a:lnTo>
                      <a:lnTo>
                        <a:pt x="559" y="54"/>
                      </a:lnTo>
                      <a:lnTo>
                        <a:pt x="562" y="56"/>
                      </a:lnTo>
                      <a:lnTo>
                        <a:pt x="564" y="57"/>
                      </a:lnTo>
                      <a:lnTo>
                        <a:pt x="566" y="59"/>
                      </a:lnTo>
                      <a:lnTo>
                        <a:pt x="569" y="61"/>
                      </a:lnTo>
                      <a:lnTo>
                        <a:pt x="571" y="62"/>
                      </a:lnTo>
                      <a:lnTo>
                        <a:pt x="573" y="64"/>
                      </a:lnTo>
                      <a:lnTo>
                        <a:pt x="575" y="66"/>
                      </a:lnTo>
                      <a:lnTo>
                        <a:pt x="577" y="68"/>
                      </a:lnTo>
                      <a:lnTo>
                        <a:pt x="579" y="69"/>
                      </a:lnTo>
                      <a:lnTo>
                        <a:pt x="581" y="71"/>
                      </a:lnTo>
                      <a:lnTo>
                        <a:pt x="583" y="73"/>
                      </a:lnTo>
                      <a:lnTo>
                        <a:pt x="585" y="75"/>
                      </a:lnTo>
                      <a:lnTo>
                        <a:pt x="586" y="77"/>
                      </a:lnTo>
                      <a:lnTo>
                        <a:pt x="588" y="79"/>
                      </a:lnTo>
                      <a:lnTo>
                        <a:pt x="589" y="80"/>
                      </a:lnTo>
                      <a:lnTo>
                        <a:pt x="590" y="82"/>
                      </a:lnTo>
                      <a:lnTo>
                        <a:pt x="592" y="84"/>
                      </a:lnTo>
                      <a:lnTo>
                        <a:pt x="593" y="86"/>
                      </a:lnTo>
                      <a:lnTo>
                        <a:pt x="594" y="88"/>
                      </a:lnTo>
                      <a:lnTo>
                        <a:pt x="595" y="90"/>
                      </a:lnTo>
                      <a:lnTo>
                        <a:pt x="596" y="92"/>
                      </a:lnTo>
                      <a:lnTo>
                        <a:pt x="596" y="94"/>
                      </a:lnTo>
                      <a:lnTo>
                        <a:pt x="597" y="95"/>
                      </a:lnTo>
                      <a:lnTo>
                        <a:pt x="598" y="97"/>
                      </a:lnTo>
                      <a:lnTo>
                        <a:pt x="598" y="99"/>
                      </a:lnTo>
                      <a:lnTo>
                        <a:pt x="599" y="101"/>
                      </a:lnTo>
                      <a:lnTo>
                        <a:pt x="599" y="103"/>
                      </a:lnTo>
                      <a:lnTo>
                        <a:pt x="599" y="105"/>
                      </a:lnTo>
                      <a:lnTo>
                        <a:pt x="599" y="107"/>
                      </a:lnTo>
                      <a:lnTo>
                        <a:pt x="599" y="109"/>
                      </a:lnTo>
                      <a:lnTo>
                        <a:pt x="599" y="111"/>
                      </a:lnTo>
                      <a:lnTo>
                        <a:pt x="599" y="113"/>
                      </a:lnTo>
                      <a:lnTo>
                        <a:pt x="599" y="115"/>
                      </a:lnTo>
                      <a:lnTo>
                        <a:pt x="599" y="117"/>
                      </a:lnTo>
                      <a:lnTo>
                        <a:pt x="598" y="118"/>
                      </a:lnTo>
                      <a:lnTo>
                        <a:pt x="598" y="120"/>
                      </a:lnTo>
                      <a:lnTo>
                        <a:pt x="597" y="122"/>
                      </a:lnTo>
                      <a:lnTo>
                        <a:pt x="596" y="124"/>
                      </a:lnTo>
                      <a:lnTo>
                        <a:pt x="596" y="126"/>
                      </a:lnTo>
                      <a:lnTo>
                        <a:pt x="595" y="128"/>
                      </a:lnTo>
                      <a:lnTo>
                        <a:pt x="594" y="130"/>
                      </a:lnTo>
                      <a:lnTo>
                        <a:pt x="593" y="132"/>
                      </a:lnTo>
                      <a:lnTo>
                        <a:pt x="592" y="134"/>
                      </a:lnTo>
                      <a:lnTo>
                        <a:pt x="590" y="135"/>
                      </a:lnTo>
                      <a:lnTo>
                        <a:pt x="589" y="137"/>
                      </a:lnTo>
                      <a:lnTo>
                        <a:pt x="588" y="139"/>
                      </a:lnTo>
                      <a:lnTo>
                        <a:pt x="586" y="141"/>
                      </a:lnTo>
                      <a:lnTo>
                        <a:pt x="585" y="143"/>
                      </a:lnTo>
                      <a:lnTo>
                        <a:pt x="583" y="145"/>
                      </a:lnTo>
                      <a:lnTo>
                        <a:pt x="581" y="146"/>
                      </a:lnTo>
                      <a:lnTo>
                        <a:pt x="579" y="148"/>
                      </a:lnTo>
                      <a:lnTo>
                        <a:pt x="577" y="150"/>
                      </a:lnTo>
                      <a:lnTo>
                        <a:pt x="575" y="152"/>
                      </a:lnTo>
                      <a:lnTo>
                        <a:pt x="573" y="154"/>
                      </a:lnTo>
                      <a:lnTo>
                        <a:pt x="571" y="155"/>
                      </a:lnTo>
                      <a:lnTo>
                        <a:pt x="569" y="157"/>
                      </a:lnTo>
                      <a:lnTo>
                        <a:pt x="566" y="159"/>
                      </a:lnTo>
                      <a:lnTo>
                        <a:pt x="564" y="160"/>
                      </a:lnTo>
                      <a:lnTo>
                        <a:pt x="562" y="162"/>
                      </a:lnTo>
                      <a:lnTo>
                        <a:pt x="559" y="164"/>
                      </a:lnTo>
                      <a:lnTo>
                        <a:pt x="556" y="165"/>
                      </a:lnTo>
                      <a:lnTo>
                        <a:pt x="553" y="167"/>
                      </a:lnTo>
                      <a:lnTo>
                        <a:pt x="551" y="169"/>
                      </a:lnTo>
                      <a:lnTo>
                        <a:pt x="548" y="170"/>
                      </a:lnTo>
                      <a:lnTo>
                        <a:pt x="545" y="172"/>
                      </a:lnTo>
                      <a:lnTo>
                        <a:pt x="542" y="173"/>
                      </a:lnTo>
                      <a:lnTo>
                        <a:pt x="539" y="175"/>
                      </a:lnTo>
                      <a:lnTo>
                        <a:pt x="535" y="176"/>
                      </a:lnTo>
                      <a:lnTo>
                        <a:pt x="532" y="178"/>
                      </a:lnTo>
                      <a:lnTo>
                        <a:pt x="529" y="179"/>
                      </a:lnTo>
                      <a:lnTo>
                        <a:pt x="525" y="181"/>
                      </a:lnTo>
                      <a:lnTo>
                        <a:pt x="522" y="182"/>
                      </a:lnTo>
                      <a:lnTo>
                        <a:pt x="518" y="184"/>
                      </a:lnTo>
                      <a:lnTo>
                        <a:pt x="514" y="185"/>
                      </a:lnTo>
                      <a:lnTo>
                        <a:pt x="511" y="186"/>
                      </a:lnTo>
                      <a:lnTo>
                        <a:pt x="507" y="188"/>
                      </a:lnTo>
                      <a:lnTo>
                        <a:pt x="503" y="189"/>
                      </a:lnTo>
                      <a:lnTo>
                        <a:pt x="499" y="190"/>
                      </a:lnTo>
                      <a:lnTo>
                        <a:pt x="495" y="192"/>
                      </a:lnTo>
                      <a:lnTo>
                        <a:pt x="491" y="193"/>
                      </a:lnTo>
                      <a:lnTo>
                        <a:pt x="487" y="194"/>
                      </a:lnTo>
                      <a:lnTo>
                        <a:pt x="483" y="195"/>
                      </a:lnTo>
                      <a:lnTo>
                        <a:pt x="479" y="196"/>
                      </a:lnTo>
                      <a:lnTo>
                        <a:pt x="475" y="198"/>
                      </a:lnTo>
                      <a:lnTo>
                        <a:pt x="470" y="199"/>
                      </a:lnTo>
                      <a:lnTo>
                        <a:pt x="466" y="200"/>
                      </a:lnTo>
                      <a:lnTo>
                        <a:pt x="462" y="201"/>
                      </a:lnTo>
                      <a:lnTo>
                        <a:pt x="457" y="202"/>
                      </a:lnTo>
                      <a:lnTo>
                        <a:pt x="453" y="203"/>
                      </a:lnTo>
                      <a:lnTo>
                        <a:pt x="448" y="204"/>
                      </a:lnTo>
                      <a:lnTo>
                        <a:pt x="443" y="205"/>
                      </a:lnTo>
                      <a:lnTo>
                        <a:pt x="439" y="206"/>
                      </a:lnTo>
                      <a:lnTo>
                        <a:pt x="434" y="207"/>
                      </a:lnTo>
                      <a:lnTo>
                        <a:pt x="429" y="207"/>
                      </a:lnTo>
                      <a:lnTo>
                        <a:pt x="425" y="208"/>
                      </a:lnTo>
                      <a:lnTo>
                        <a:pt x="420" y="209"/>
                      </a:lnTo>
                      <a:lnTo>
                        <a:pt x="415" y="210"/>
                      </a:lnTo>
                      <a:lnTo>
                        <a:pt x="410" y="210"/>
                      </a:lnTo>
                      <a:lnTo>
                        <a:pt x="405" y="211"/>
                      </a:lnTo>
                      <a:lnTo>
                        <a:pt x="400" y="212"/>
                      </a:lnTo>
                      <a:lnTo>
                        <a:pt x="395" y="212"/>
                      </a:lnTo>
                      <a:lnTo>
                        <a:pt x="390" y="213"/>
                      </a:lnTo>
                      <a:lnTo>
                        <a:pt x="385" y="214"/>
                      </a:lnTo>
                      <a:lnTo>
                        <a:pt x="380" y="214"/>
                      </a:lnTo>
                      <a:lnTo>
                        <a:pt x="375" y="215"/>
                      </a:lnTo>
                      <a:lnTo>
                        <a:pt x="370" y="215"/>
                      </a:lnTo>
                      <a:lnTo>
                        <a:pt x="365" y="216"/>
                      </a:lnTo>
                      <a:lnTo>
                        <a:pt x="360" y="216"/>
                      </a:lnTo>
                      <a:lnTo>
                        <a:pt x="354" y="216"/>
                      </a:lnTo>
                      <a:lnTo>
                        <a:pt x="349" y="217"/>
                      </a:lnTo>
                      <a:lnTo>
                        <a:pt x="344" y="217"/>
                      </a:lnTo>
                      <a:lnTo>
                        <a:pt x="339" y="217"/>
                      </a:lnTo>
                      <a:lnTo>
                        <a:pt x="334" y="217"/>
                      </a:lnTo>
                      <a:lnTo>
                        <a:pt x="328" y="218"/>
                      </a:lnTo>
                      <a:lnTo>
                        <a:pt x="323" y="218"/>
                      </a:lnTo>
                      <a:lnTo>
                        <a:pt x="318" y="218"/>
                      </a:lnTo>
                      <a:lnTo>
                        <a:pt x="313" y="218"/>
                      </a:lnTo>
                      <a:lnTo>
                        <a:pt x="307" y="218"/>
                      </a:lnTo>
                      <a:lnTo>
                        <a:pt x="302" y="218"/>
                      </a:lnTo>
                      <a:lnTo>
                        <a:pt x="297" y="218"/>
                      </a:lnTo>
                      <a:lnTo>
                        <a:pt x="291" y="218"/>
                      </a:lnTo>
                      <a:lnTo>
                        <a:pt x="286" y="218"/>
                      </a:lnTo>
                      <a:lnTo>
                        <a:pt x="281" y="218"/>
                      </a:lnTo>
                      <a:lnTo>
                        <a:pt x="276" y="218"/>
                      </a:lnTo>
                      <a:lnTo>
                        <a:pt x="270" y="218"/>
                      </a:lnTo>
                      <a:lnTo>
                        <a:pt x="265" y="217"/>
                      </a:lnTo>
                      <a:lnTo>
                        <a:pt x="260" y="217"/>
                      </a:lnTo>
                      <a:lnTo>
                        <a:pt x="255" y="217"/>
                      </a:lnTo>
                      <a:lnTo>
                        <a:pt x="250" y="217"/>
                      </a:lnTo>
                      <a:lnTo>
                        <a:pt x="244" y="216"/>
                      </a:lnTo>
                      <a:lnTo>
                        <a:pt x="239" y="216"/>
                      </a:lnTo>
                      <a:lnTo>
                        <a:pt x="234" y="216"/>
                      </a:lnTo>
                      <a:lnTo>
                        <a:pt x="229" y="215"/>
                      </a:lnTo>
                      <a:lnTo>
                        <a:pt x="224" y="215"/>
                      </a:lnTo>
                      <a:lnTo>
                        <a:pt x="219" y="214"/>
                      </a:lnTo>
                      <a:lnTo>
                        <a:pt x="214" y="214"/>
                      </a:lnTo>
                      <a:lnTo>
                        <a:pt x="209" y="213"/>
                      </a:lnTo>
                      <a:lnTo>
                        <a:pt x="204" y="212"/>
                      </a:lnTo>
                      <a:lnTo>
                        <a:pt x="199" y="212"/>
                      </a:lnTo>
                      <a:lnTo>
                        <a:pt x="194" y="211"/>
                      </a:lnTo>
                      <a:lnTo>
                        <a:pt x="189" y="210"/>
                      </a:lnTo>
                      <a:lnTo>
                        <a:pt x="184" y="210"/>
                      </a:lnTo>
                      <a:lnTo>
                        <a:pt x="179" y="209"/>
                      </a:lnTo>
                      <a:lnTo>
                        <a:pt x="174" y="208"/>
                      </a:lnTo>
                      <a:lnTo>
                        <a:pt x="169" y="207"/>
                      </a:lnTo>
                      <a:lnTo>
                        <a:pt x="165" y="207"/>
                      </a:lnTo>
                      <a:lnTo>
                        <a:pt x="160" y="206"/>
                      </a:lnTo>
                      <a:lnTo>
                        <a:pt x="155" y="205"/>
                      </a:lnTo>
                      <a:lnTo>
                        <a:pt x="151" y="204"/>
                      </a:lnTo>
                      <a:lnTo>
                        <a:pt x="146" y="203"/>
                      </a:lnTo>
                      <a:lnTo>
                        <a:pt x="142" y="202"/>
                      </a:lnTo>
                      <a:lnTo>
                        <a:pt x="137" y="201"/>
                      </a:lnTo>
                      <a:lnTo>
                        <a:pt x="133" y="200"/>
                      </a:lnTo>
                      <a:lnTo>
                        <a:pt x="128" y="199"/>
                      </a:lnTo>
                      <a:lnTo>
                        <a:pt x="124" y="198"/>
                      </a:lnTo>
                      <a:lnTo>
                        <a:pt x="120" y="196"/>
                      </a:lnTo>
                      <a:lnTo>
                        <a:pt x="116" y="195"/>
                      </a:lnTo>
                      <a:lnTo>
                        <a:pt x="112" y="194"/>
                      </a:lnTo>
                      <a:lnTo>
                        <a:pt x="107" y="193"/>
                      </a:lnTo>
                      <a:lnTo>
                        <a:pt x="103" y="192"/>
                      </a:lnTo>
                      <a:lnTo>
                        <a:pt x="99" y="190"/>
                      </a:lnTo>
                      <a:lnTo>
                        <a:pt x="96" y="189"/>
                      </a:lnTo>
                      <a:lnTo>
                        <a:pt x="92" y="188"/>
                      </a:lnTo>
                      <a:lnTo>
                        <a:pt x="88" y="186"/>
                      </a:lnTo>
                      <a:lnTo>
                        <a:pt x="84" y="185"/>
                      </a:lnTo>
                      <a:lnTo>
                        <a:pt x="81" y="184"/>
                      </a:lnTo>
                      <a:lnTo>
                        <a:pt x="77" y="182"/>
                      </a:lnTo>
                      <a:lnTo>
                        <a:pt x="74" y="181"/>
                      </a:lnTo>
                      <a:lnTo>
                        <a:pt x="70" y="179"/>
                      </a:lnTo>
                      <a:lnTo>
                        <a:pt x="67" y="178"/>
                      </a:lnTo>
                      <a:lnTo>
                        <a:pt x="63" y="176"/>
                      </a:lnTo>
                      <a:lnTo>
                        <a:pt x="60" y="175"/>
                      </a:lnTo>
                      <a:lnTo>
                        <a:pt x="57" y="173"/>
                      </a:lnTo>
                      <a:lnTo>
                        <a:pt x="54" y="172"/>
                      </a:lnTo>
                      <a:lnTo>
                        <a:pt x="51" y="170"/>
                      </a:lnTo>
                      <a:lnTo>
                        <a:pt x="48" y="169"/>
                      </a:lnTo>
                      <a:lnTo>
                        <a:pt x="45" y="167"/>
                      </a:lnTo>
                      <a:lnTo>
                        <a:pt x="43" y="165"/>
                      </a:lnTo>
                      <a:lnTo>
                        <a:pt x="40" y="164"/>
                      </a:lnTo>
                      <a:lnTo>
                        <a:pt x="37" y="162"/>
                      </a:lnTo>
                      <a:lnTo>
                        <a:pt x="35" y="160"/>
                      </a:lnTo>
                      <a:lnTo>
                        <a:pt x="32" y="159"/>
                      </a:lnTo>
                      <a:lnTo>
                        <a:pt x="30" y="157"/>
                      </a:lnTo>
                      <a:lnTo>
                        <a:pt x="28" y="155"/>
                      </a:lnTo>
                      <a:lnTo>
                        <a:pt x="25" y="154"/>
                      </a:lnTo>
                      <a:lnTo>
                        <a:pt x="23" y="152"/>
                      </a:lnTo>
                      <a:lnTo>
                        <a:pt x="21" y="150"/>
                      </a:lnTo>
                      <a:lnTo>
                        <a:pt x="19" y="148"/>
                      </a:lnTo>
                      <a:lnTo>
                        <a:pt x="18" y="146"/>
                      </a:lnTo>
                      <a:lnTo>
                        <a:pt x="16" y="145"/>
                      </a:lnTo>
                      <a:lnTo>
                        <a:pt x="14" y="143"/>
                      </a:lnTo>
                      <a:lnTo>
                        <a:pt x="13" y="141"/>
                      </a:lnTo>
                      <a:lnTo>
                        <a:pt x="11" y="139"/>
                      </a:lnTo>
                      <a:lnTo>
                        <a:pt x="10" y="137"/>
                      </a:lnTo>
                      <a:lnTo>
                        <a:pt x="8" y="135"/>
                      </a:lnTo>
                      <a:lnTo>
                        <a:pt x="7" y="134"/>
                      </a:lnTo>
                      <a:lnTo>
                        <a:pt x="6" y="132"/>
                      </a:lnTo>
                      <a:lnTo>
                        <a:pt x="5" y="130"/>
                      </a:lnTo>
                      <a:lnTo>
                        <a:pt x="4" y="128"/>
                      </a:lnTo>
                      <a:lnTo>
                        <a:pt x="3" y="126"/>
                      </a:lnTo>
                      <a:lnTo>
                        <a:pt x="2" y="124"/>
                      </a:lnTo>
                      <a:lnTo>
                        <a:pt x="2" y="122"/>
                      </a:lnTo>
                      <a:lnTo>
                        <a:pt x="1" y="120"/>
                      </a:lnTo>
                      <a:lnTo>
                        <a:pt x="1" y="118"/>
                      </a:lnTo>
                      <a:lnTo>
                        <a:pt x="0" y="117"/>
                      </a:lnTo>
                      <a:lnTo>
                        <a:pt x="0" y="115"/>
                      </a:lnTo>
                      <a:lnTo>
                        <a:pt x="0" y="113"/>
                      </a:lnTo>
                      <a:lnTo>
                        <a:pt x="0" y="111"/>
                      </a:lnTo>
                      <a:lnTo>
                        <a:pt x="0" y="109"/>
                      </a:lnTo>
                    </a:path>
                  </a:pathLst>
                </a:custGeom>
                <a:gradFill rotWithShape="0">
                  <a:gsLst>
                    <a:gs pos="0">
                      <a:srgbClr val="7D7D7D"/>
                    </a:gs>
                    <a:gs pos="100000">
                      <a:srgbClr val="FFFFFF"/>
                    </a:gs>
                  </a:gsLst>
                  <a:lin ang="5400000" scaled="1"/>
                </a:gradFill>
                <a:ln w="7200">
                  <a:solidFill>
                    <a:srgbClr val="555555"/>
                  </a:solidFill>
                  <a:round/>
                  <a:headEnd type="none" w="sm" len="sm"/>
                  <a:tailEnd type="none" w="sm" len="sm"/>
                </a:ln>
              </p:spPr>
              <p:txBody>
                <a:bodyPr/>
                <a:lstStyle/>
                <a:p>
                  <a:endParaRPr lang="nl-BE"/>
                </a:p>
              </p:txBody>
            </p:sp>
            <p:sp>
              <p:nvSpPr>
                <p:cNvPr id="7701" name="Freeform 533"/>
                <p:cNvSpPr>
                  <a:spLocks noChangeArrowheads="1"/>
                </p:cNvSpPr>
                <p:nvPr/>
              </p:nvSpPr>
              <p:spPr bwMode="auto">
                <a:xfrm>
                  <a:off x="16" y="73"/>
                  <a:ext cx="417" cy="142"/>
                </a:xfrm>
                <a:custGeom>
                  <a:avLst/>
                  <a:gdLst/>
                  <a:ahLst/>
                  <a:cxnLst>
                    <a:cxn ang="0">
                      <a:pos x="3" y="60"/>
                    </a:cxn>
                    <a:cxn ang="0">
                      <a:pos x="8" y="67"/>
                    </a:cxn>
                    <a:cxn ang="0">
                      <a:pos x="15" y="73"/>
                    </a:cxn>
                    <a:cxn ang="0">
                      <a:pos x="24" y="80"/>
                    </a:cxn>
                    <a:cxn ang="0">
                      <a:pos x="33" y="86"/>
                    </a:cxn>
                    <a:cxn ang="0">
                      <a:pos x="43" y="92"/>
                    </a:cxn>
                    <a:cxn ang="0">
                      <a:pos x="55" y="98"/>
                    </a:cxn>
                    <a:cxn ang="0">
                      <a:pos x="68" y="103"/>
                    </a:cxn>
                    <a:cxn ang="0">
                      <a:pos x="81" y="108"/>
                    </a:cxn>
                    <a:cxn ang="0">
                      <a:pos x="96" y="113"/>
                    </a:cxn>
                    <a:cxn ang="0">
                      <a:pos x="111" y="118"/>
                    </a:cxn>
                    <a:cxn ang="0">
                      <a:pos x="127" y="122"/>
                    </a:cxn>
                    <a:cxn ang="0">
                      <a:pos x="144" y="126"/>
                    </a:cxn>
                    <a:cxn ang="0">
                      <a:pos x="162" y="130"/>
                    </a:cxn>
                    <a:cxn ang="0">
                      <a:pos x="180" y="133"/>
                    </a:cxn>
                    <a:cxn ang="0">
                      <a:pos x="198" y="135"/>
                    </a:cxn>
                    <a:cxn ang="0">
                      <a:pos x="217" y="137"/>
                    </a:cxn>
                    <a:cxn ang="0">
                      <a:pos x="236" y="139"/>
                    </a:cxn>
                    <a:cxn ang="0">
                      <a:pos x="255" y="140"/>
                    </a:cxn>
                    <a:cxn ang="0">
                      <a:pos x="274" y="141"/>
                    </a:cxn>
                    <a:cxn ang="0">
                      <a:pos x="293" y="141"/>
                    </a:cxn>
                    <a:cxn ang="0">
                      <a:pos x="312" y="141"/>
                    </a:cxn>
                    <a:cxn ang="0">
                      <a:pos x="330" y="140"/>
                    </a:cxn>
                    <a:cxn ang="0">
                      <a:pos x="349" y="139"/>
                    </a:cxn>
                    <a:cxn ang="0">
                      <a:pos x="367" y="138"/>
                    </a:cxn>
                    <a:cxn ang="0">
                      <a:pos x="384" y="136"/>
                    </a:cxn>
                    <a:cxn ang="0">
                      <a:pos x="401" y="133"/>
                    </a:cxn>
                    <a:cxn ang="0">
                      <a:pos x="417" y="130"/>
                    </a:cxn>
                    <a:cxn ang="0">
                      <a:pos x="402" y="111"/>
                    </a:cxn>
                    <a:cxn ang="0">
                      <a:pos x="386" y="93"/>
                    </a:cxn>
                    <a:cxn ang="0">
                      <a:pos x="368" y="76"/>
                    </a:cxn>
                    <a:cxn ang="0">
                      <a:pos x="350" y="61"/>
                    </a:cxn>
                    <a:cxn ang="0">
                      <a:pos x="331" y="48"/>
                    </a:cxn>
                    <a:cxn ang="0">
                      <a:pos x="311" y="36"/>
                    </a:cxn>
                    <a:cxn ang="0">
                      <a:pos x="290" y="25"/>
                    </a:cxn>
                    <a:cxn ang="0">
                      <a:pos x="268" y="17"/>
                    </a:cxn>
                    <a:cxn ang="0">
                      <a:pos x="247" y="10"/>
                    </a:cxn>
                    <a:cxn ang="0">
                      <a:pos x="224" y="5"/>
                    </a:cxn>
                    <a:cxn ang="0">
                      <a:pos x="202" y="1"/>
                    </a:cxn>
                    <a:cxn ang="0">
                      <a:pos x="179" y="0"/>
                    </a:cxn>
                    <a:cxn ang="0">
                      <a:pos x="156" y="0"/>
                    </a:cxn>
                    <a:cxn ang="0">
                      <a:pos x="133" y="2"/>
                    </a:cxn>
                    <a:cxn ang="0">
                      <a:pos x="111" y="6"/>
                    </a:cxn>
                    <a:cxn ang="0">
                      <a:pos x="88" y="12"/>
                    </a:cxn>
                    <a:cxn ang="0">
                      <a:pos x="66" y="19"/>
                    </a:cxn>
                    <a:cxn ang="0">
                      <a:pos x="45" y="28"/>
                    </a:cxn>
                    <a:cxn ang="0">
                      <a:pos x="24" y="39"/>
                    </a:cxn>
                    <a:cxn ang="0">
                      <a:pos x="4" y="52"/>
                    </a:cxn>
                  </a:cxnLst>
                  <a:rect l="0" t="0" r="r" b="b"/>
                  <a:pathLst>
                    <a:path w="417" h="141">
                      <a:moveTo>
                        <a:pt x="0" y="55"/>
                      </a:moveTo>
                      <a:lnTo>
                        <a:pt x="1" y="57"/>
                      </a:lnTo>
                      <a:lnTo>
                        <a:pt x="2" y="58"/>
                      </a:lnTo>
                      <a:lnTo>
                        <a:pt x="3" y="60"/>
                      </a:lnTo>
                      <a:lnTo>
                        <a:pt x="4" y="62"/>
                      </a:lnTo>
                      <a:lnTo>
                        <a:pt x="6" y="63"/>
                      </a:lnTo>
                      <a:lnTo>
                        <a:pt x="7" y="65"/>
                      </a:lnTo>
                      <a:lnTo>
                        <a:pt x="8" y="67"/>
                      </a:lnTo>
                      <a:lnTo>
                        <a:pt x="10" y="68"/>
                      </a:lnTo>
                      <a:lnTo>
                        <a:pt x="12" y="70"/>
                      </a:lnTo>
                      <a:lnTo>
                        <a:pt x="14" y="72"/>
                      </a:lnTo>
                      <a:lnTo>
                        <a:pt x="15" y="73"/>
                      </a:lnTo>
                      <a:lnTo>
                        <a:pt x="17" y="75"/>
                      </a:lnTo>
                      <a:lnTo>
                        <a:pt x="19" y="76"/>
                      </a:lnTo>
                      <a:lnTo>
                        <a:pt x="21" y="78"/>
                      </a:lnTo>
                      <a:lnTo>
                        <a:pt x="24" y="80"/>
                      </a:lnTo>
                      <a:lnTo>
                        <a:pt x="26" y="81"/>
                      </a:lnTo>
                      <a:lnTo>
                        <a:pt x="28" y="83"/>
                      </a:lnTo>
                      <a:lnTo>
                        <a:pt x="30" y="84"/>
                      </a:lnTo>
                      <a:lnTo>
                        <a:pt x="33" y="86"/>
                      </a:lnTo>
                      <a:lnTo>
                        <a:pt x="35" y="87"/>
                      </a:lnTo>
                      <a:lnTo>
                        <a:pt x="38" y="89"/>
                      </a:lnTo>
                      <a:lnTo>
                        <a:pt x="41" y="90"/>
                      </a:lnTo>
                      <a:lnTo>
                        <a:pt x="43" y="92"/>
                      </a:lnTo>
                      <a:lnTo>
                        <a:pt x="46" y="93"/>
                      </a:lnTo>
                      <a:lnTo>
                        <a:pt x="49" y="95"/>
                      </a:lnTo>
                      <a:lnTo>
                        <a:pt x="52" y="96"/>
                      </a:lnTo>
                      <a:lnTo>
                        <a:pt x="55" y="98"/>
                      </a:lnTo>
                      <a:lnTo>
                        <a:pt x="58" y="99"/>
                      </a:lnTo>
                      <a:lnTo>
                        <a:pt x="61" y="100"/>
                      </a:lnTo>
                      <a:lnTo>
                        <a:pt x="64" y="102"/>
                      </a:lnTo>
                      <a:lnTo>
                        <a:pt x="68" y="103"/>
                      </a:lnTo>
                      <a:lnTo>
                        <a:pt x="71" y="105"/>
                      </a:lnTo>
                      <a:lnTo>
                        <a:pt x="74" y="106"/>
                      </a:lnTo>
                      <a:lnTo>
                        <a:pt x="78" y="107"/>
                      </a:lnTo>
                      <a:lnTo>
                        <a:pt x="81" y="108"/>
                      </a:lnTo>
                      <a:lnTo>
                        <a:pt x="85" y="110"/>
                      </a:lnTo>
                      <a:lnTo>
                        <a:pt x="88" y="111"/>
                      </a:lnTo>
                      <a:lnTo>
                        <a:pt x="92" y="112"/>
                      </a:lnTo>
                      <a:lnTo>
                        <a:pt x="96" y="113"/>
                      </a:lnTo>
                      <a:lnTo>
                        <a:pt x="100" y="115"/>
                      </a:lnTo>
                      <a:lnTo>
                        <a:pt x="103" y="116"/>
                      </a:lnTo>
                      <a:lnTo>
                        <a:pt x="107" y="117"/>
                      </a:lnTo>
                      <a:lnTo>
                        <a:pt x="111" y="118"/>
                      </a:lnTo>
                      <a:lnTo>
                        <a:pt x="115" y="119"/>
                      </a:lnTo>
                      <a:lnTo>
                        <a:pt x="119" y="120"/>
                      </a:lnTo>
                      <a:lnTo>
                        <a:pt x="123" y="121"/>
                      </a:lnTo>
                      <a:lnTo>
                        <a:pt x="127" y="122"/>
                      </a:lnTo>
                      <a:lnTo>
                        <a:pt x="132" y="123"/>
                      </a:lnTo>
                      <a:lnTo>
                        <a:pt x="136" y="124"/>
                      </a:lnTo>
                      <a:lnTo>
                        <a:pt x="140" y="125"/>
                      </a:lnTo>
                      <a:lnTo>
                        <a:pt x="144" y="126"/>
                      </a:lnTo>
                      <a:lnTo>
                        <a:pt x="149" y="127"/>
                      </a:lnTo>
                      <a:lnTo>
                        <a:pt x="153" y="128"/>
                      </a:lnTo>
                      <a:lnTo>
                        <a:pt x="157" y="129"/>
                      </a:lnTo>
                      <a:lnTo>
                        <a:pt x="162" y="130"/>
                      </a:lnTo>
                      <a:lnTo>
                        <a:pt x="166" y="130"/>
                      </a:lnTo>
                      <a:lnTo>
                        <a:pt x="171" y="131"/>
                      </a:lnTo>
                      <a:lnTo>
                        <a:pt x="175" y="132"/>
                      </a:lnTo>
                      <a:lnTo>
                        <a:pt x="180" y="133"/>
                      </a:lnTo>
                      <a:lnTo>
                        <a:pt x="184" y="133"/>
                      </a:lnTo>
                      <a:lnTo>
                        <a:pt x="189" y="134"/>
                      </a:lnTo>
                      <a:lnTo>
                        <a:pt x="193" y="135"/>
                      </a:lnTo>
                      <a:lnTo>
                        <a:pt x="198" y="135"/>
                      </a:lnTo>
                      <a:lnTo>
                        <a:pt x="203" y="136"/>
                      </a:lnTo>
                      <a:lnTo>
                        <a:pt x="207" y="136"/>
                      </a:lnTo>
                      <a:lnTo>
                        <a:pt x="212" y="137"/>
                      </a:lnTo>
                      <a:lnTo>
                        <a:pt x="217" y="137"/>
                      </a:lnTo>
                      <a:lnTo>
                        <a:pt x="221" y="138"/>
                      </a:lnTo>
                      <a:lnTo>
                        <a:pt x="226" y="138"/>
                      </a:lnTo>
                      <a:lnTo>
                        <a:pt x="231" y="139"/>
                      </a:lnTo>
                      <a:lnTo>
                        <a:pt x="236" y="139"/>
                      </a:lnTo>
                      <a:lnTo>
                        <a:pt x="240" y="139"/>
                      </a:lnTo>
                      <a:lnTo>
                        <a:pt x="245" y="140"/>
                      </a:lnTo>
                      <a:lnTo>
                        <a:pt x="250" y="140"/>
                      </a:lnTo>
                      <a:lnTo>
                        <a:pt x="255" y="140"/>
                      </a:lnTo>
                      <a:lnTo>
                        <a:pt x="259" y="140"/>
                      </a:lnTo>
                      <a:lnTo>
                        <a:pt x="264" y="141"/>
                      </a:lnTo>
                      <a:lnTo>
                        <a:pt x="269" y="141"/>
                      </a:lnTo>
                      <a:lnTo>
                        <a:pt x="274" y="141"/>
                      </a:lnTo>
                      <a:lnTo>
                        <a:pt x="279" y="141"/>
                      </a:lnTo>
                      <a:lnTo>
                        <a:pt x="283" y="141"/>
                      </a:lnTo>
                      <a:lnTo>
                        <a:pt x="288" y="141"/>
                      </a:lnTo>
                      <a:lnTo>
                        <a:pt x="293" y="141"/>
                      </a:lnTo>
                      <a:lnTo>
                        <a:pt x="298" y="141"/>
                      </a:lnTo>
                      <a:lnTo>
                        <a:pt x="302" y="141"/>
                      </a:lnTo>
                      <a:lnTo>
                        <a:pt x="307" y="141"/>
                      </a:lnTo>
                      <a:lnTo>
                        <a:pt x="312" y="141"/>
                      </a:lnTo>
                      <a:lnTo>
                        <a:pt x="316" y="141"/>
                      </a:lnTo>
                      <a:lnTo>
                        <a:pt x="321" y="141"/>
                      </a:lnTo>
                      <a:lnTo>
                        <a:pt x="326" y="141"/>
                      </a:lnTo>
                      <a:lnTo>
                        <a:pt x="330" y="140"/>
                      </a:lnTo>
                      <a:lnTo>
                        <a:pt x="335" y="140"/>
                      </a:lnTo>
                      <a:lnTo>
                        <a:pt x="340" y="140"/>
                      </a:lnTo>
                      <a:lnTo>
                        <a:pt x="344" y="140"/>
                      </a:lnTo>
                      <a:lnTo>
                        <a:pt x="349" y="139"/>
                      </a:lnTo>
                      <a:lnTo>
                        <a:pt x="353" y="139"/>
                      </a:lnTo>
                      <a:lnTo>
                        <a:pt x="358" y="138"/>
                      </a:lnTo>
                      <a:lnTo>
                        <a:pt x="362" y="138"/>
                      </a:lnTo>
                      <a:lnTo>
                        <a:pt x="367" y="138"/>
                      </a:lnTo>
                      <a:lnTo>
                        <a:pt x="371" y="137"/>
                      </a:lnTo>
                      <a:lnTo>
                        <a:pt x="375" y="137"/>
                      </a:lnTo>
                      <a:lnTo>
                        <a:pt x="380" y="136"/>
                      </a:lnTo>
                      <a:lnTo>
                        <a:pt x="384" y="136"/>
                      </a:lnTo>
                      <a:lnTo>
                        <a:pt x="388" y="135"/>
                      </a:lnTo>
                      <a:lnTo>
                        <a:pt x="392" y="134"/>
                      </a:lnTo>
                      <a:lnTo>
                        <a:pt x="397" y="134"/>
                      </a:lnTo>
                      <a:lnTo>
                        <a:pt x="401" y="133"/>
                      </a:lnTo>
                      <a:lnTo>
                        <a:pt x="405" y="132"/>
                      </a:lnTo>
                      <a:lnTo>
                        <a:pt x="409" y="132"/>
                      </a:lnTo>
                      <a:lnTo>
                        <a:pt x="413" y="131"/>
                      </a:lnTo>
                      <a:lnTo>
                        <a:pt x="417" y="130"/>
                      </a:lnTo>
                      <a:lnTo>
                        <a:pt x="413" y="125"/>
                      </a:lnTo>
                      <a:lnTo>
                        <a:pt x="410" y="120"/>
                      </a:lnTo>
                      <a:lnTo>
                        <a:pt x="406" y="116"/>
                      </a:lnTo>
                      <a:lnTo>
                        <a:pt x="402" y="111"/>
                      </a:lnTo>
                      <a:lnTo>
                        <a:pt x="398" y="106"/>
                      </a:lnTo>
                      <a:lnTo>
                        <a:pt x="394" y="102"/>
                      </a:lnTo>
                      <a:lnTo>
                        <a:pt x="390" y="97"/>
                      </a:lnTo>
                      <a:lnTo>
                        <a:pt x="386" y="93"/>
                      </a:lnTo>
                      <a:lnTo>
                        <a:pt x="381" y="89"/>
                      </a:lnTo>
                      <a:lnTo>
                        <a:pt x="377" y="85"/>
                      </a:lnTo>
                      <a:lnTo>
                        <a:pt x="373" y="80"/>
                      </a:lnTo>
                      <a:lnTo>
                        <a:pt x="368" y="76"/>
                      </a:lnTo>
                      <a:lnTo>
                        <a:pt x="364" y="73"/>
                      </a:lnTo>
                      <a:lnTo>
                        <a:pt x="359" y="69"/>
                      </a:lnTo>
                      <a:lnTo>
                        <a:pt x="355" y="65"/>
                      </a:lnTo>
                      <a:lnTo>
                        <a:pt x="350" y="61"/>
                      </a:lnTo>
                      <a:lnTo>
                        <a:pt x="345" y="58"/>
                      </a:lnTo>
                      <a:lnTo>
                        <a:pt x="341" y="54"/>
                      </a:lnTo>
                      <a:lnTo>
                        <a:pt x="336" y="51"/>
                      </a:lnTo>
                      <a:lnTo>
                        <a:pt x="331" y="48"/>
                      </a:lnTo>
                      <a:lnTo>
                        <a:pt x="326" y="45"/>
                      </a:lnTo>
                      <a:lnTo>
                        <a:pt x="321" y="42"/>
                      </a:lnTo>
                      <a:lnTo>
                        <a:pt x="316" y="39"/>
                      </a:lnTo>
                      <a:lnTo>
                        <a:pt x="311" y="36"/>
                      </a:lnTo>
                      <a:lnTo>
                        <a:pt x="306" y="33"/>
                      </a:lnTo>
                      <a:lnTo>
                        <a:pt x="300" y="30"/>
                      </a:lnTo>
                      <a:lnTo>
                        <a:pt x="295" y="28"/>
                      </a:lnTo>
                      <a:lnTo>
                        <a:pt x="290" y="25"/>
                      </a:lnTo>
                      <a:lnTo>
                        <a:pt x="285" y="23"/>
                      </a:lnTo>
                      <a:lnTo>
                        <a:pt x="279" y="21"/>
                      </a:lnTo>
                      <a:lnTo>
                        <a:pt x="274" y="19"/>
                      </a:lnTo>
                      <a:lnTo>
                        <a:pt x="268" y="17"/>
                      </a:lnTo>
                      <a:lnTo>
                        <a:pt x="263" y="15"/>
                      </a:lnTo>
                      <a:lnTo>
                        <a:pt x="258" y="13"/>
                      </a:lnTo>
                      <a:lnTo>
                        <a:pt x="252" y="11"/>
                      </a:lnTo>
                      <a:lnTo>
                        <a:pt x="247" y="10"/>
                      </a:lnTo>
                      <a:lnTo>
                        <a:pt x="241" y="8"/>
                      </a:lnTo>
                      <a:lnTo>
                        <a:pt x="235" y="7"/>
                      </a:lnTo>
                      <a:lnTo>
                        <a:pt x="230" y="6"/>
                      </a:lnTo>
                      <a:lnTo>
                        <a:pt x="224" y="5"/>
                      </a:lnTo>
                      <a:lnTo>
                        <a:pt x="219" y="4"/>
                      </a:lnTo>
                      <a:lnTo>
                        <a:pt x="213" y="3"/>
                      </a:lnTo>
                      <a:lnTo>
                        <a:pt x="207" y="2"/>
                      </a:lnTo>
                      <a:lnTo>
                        <a:pt x="202" y="1"/>
                      </a:lnTo>
                      <a:lnTo>
                        <a:pt x="196" y="1"/>
                      </a:lnTo>
                      <a:lnTo>
                        <a:pt x="190" y="0"/>
                      </a:lnTo>
                      <a:lnTo>
                        <a:pt x="185" y="0"/>
                      </a:lnTo>
                      <a:lnTo>
                        <a:pt x="179" y="0"/>
                      </a:lnTo>
                      <a:lnTo>
                        <a:pt x="173" y="0"/>
                      </a:lnTo>
                      <a:lnTo>
                        <a:pt x="167" y="0"/>
                      </a:lnTo>
                      <a:lnTo>
                        <a:pt x="162" y="0"/>
                      </a:lnTo>
                      <a:lnTo>
                        <a:pt x="156" y="0"/>
                      </a:lnTo>
                      <a:lnTo>
                        <a:pt x="150" y="0"/>
                      </a:lnTo>
                      <a:lnTo>
                        <a:pt x="145" y="1"/>
                      </a:lnTo>
                      <a:lnTo>
                        <a:pt x="139" y="1"/>
                      </a:lnTo>
                      <a:lnTo>
                        <a:pt x="133" y="2"/>
                      </a:lnTo>
                      <a:lnTo>
                        <a:pt x="128" y="3"/>
                      </a:lnTo>
                      <a:lnTo>
                        <a:pt x="122" y="4"/>
                      </a:lnTo>
                      <a:lnTo>
                        <a:pt x="116" y="5"/>
                      </a:lnTo>
                      <a:lnTo>
                        <a:pt x="111" y="6"/>
                      </a:lnTo>
                      <a:lnTo>
                        <a:pt x="105" y="7"/>
                      </a:lnTo>
                      <a:lnTo>
                        <a:pt x="99" y="9"/>
                      </a:lnTo>
                      <a:lnTo>
                        <a:pt x="94" y="10"/>
                      </a:lnTo>
                      <a:lnTo>
                        <a:pt x="88" y="12"/>
                      </a:lnTo>
                      <a:lnTo>
                        <a:pt x="83" y="13"/>
                      </a:lnTo>
                      <a:lnTo>
                        <a:pt x="77" y="15"/>
                      </a:lnTo>
                      <a:lnTo>
                        <a:pt x="72" y="17"/>
                      </a:lnTo>
                      <a:lnTo>
                        <a:pt x="66" y="19"/>
                      </a:lnTo>
                      <a:lnTo>
                        <a:pt x="61" y="21"/>
                      </a:lnTo>
                      <a:lnTo>
                        <a:pt x="56" y="23"/>
                      </a:lnTo>
                      <a:lnTo>
                        <a:pt x="50" y="26"/>
                      </a:lnTo>
                      <a:lnTo>
                        <a:pt x="45" y="28"/>
                      </a:lnTo>
                      <a:lnTo>
                        <a:pt x="40" y="31"/>
                      </a:lnTo>
                      <a:lnTo>
                        <a:pt x="35" y="34"/>
                      </a:lnTo>
                      <a:lnTo>
                        <a:pt x="29" y="36"/>
                      </a:lnTo>
                      <a:lnTo>
                        <a:pt x="24" y="39"/>
                      </a:lnTo>
                      <a:lnTo>
                        <a:pt x="19" y="42"/>
                      </a:lnTo>
                      <a:lnTo>
                        <a:pt x="14" y="45"/>
                      </a:lnTo>
                      <a:lnTo>
                        <a:pt x="9" y="48"/>
                      </a:lnTo>
                      <a:lnTo>
                        <a:pt x="4" y="52"/>
                      </a:lnTo>
                      <a:lnTo>
                        <a:pt x="0" y="55"/>
                      </a:lnTo>
                    </a:path>
                  </a:pathLst>
                </a:custGeom>
                <a:gradFill rotWithShape="0">
                  <a:gsLst>
                    <a:gs pos="0">
                      <a:srgbClr val="FFE779">
                        <a:alpha val="0"/>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702" name="Text Box 534"/>
                <p:cNvSpPr txBox="1">
                  <a:spLocks noChangeArrowheads="1"/>
                </p:cNvSpPr>
                <p:nvPr/>
              </p:nvSpPr>
              <p:spPr bwMode="auto">
                <a:xfrm>
                  <a:off x="88" y="253"/>
                  <a:ext cx="423" cy="342"/>
                </a:xfrm>
                <a:prstGeom prst="rect">
                  <a:avLst/>
                </a:prstGeom>
                <a:noFill/>
                <a:ln w="9525">
                  <a:noFill/>
                  <a:miter lim="800000"/>
                  <a:headEnd/>
                  <a:tailEnd/>
                </a:ln>
              </p:spPr>
              <p:txBody>
                <a:bodyPr lIns="0" tIns="0" rIns="0" bIns="0" anchor="ctr"/>
                <a:lstStyle/>
                <a:p>
                  <a:pPr algn="ctr" defTabSz="455613">
                    <a:lnSpc>
                      <a:spcPts val="1250"/>
                    </a:lnSpc>
                  </a:pPr>
                  <a:r>
                    <a:rPr lang="en-GB" sz="1200"/>
                    <a:t>Data</a:t>
                  </a:r>
                </a:p>
                <a:p>
                  <a:pPr algn="ctr" defTabSz="455613">
                    <a:lnSpc>
                      <a:spcPts val="1250"/>
                    </a:lnSpc>
                  </a:pPr>
                  <a:r>
                    <a:rPr lang="en-GB" sz="1200"/>
                    <a:t>Quality</a:t>
                  </a:r>
                </a:p>
                <a:p>
                  <a:pPr algn="ctr" defTabSz="455613">
                    <a:lnSpc>
                      <a:spcPts val="1250"/>
                    </a:lnSpc>
                  </a:pPr>
                  <a:r>
                    <a:rPr lang="en-GB" sz="1200"/>
                    <a:t>Database</a:t>
                  </a:r>
                </a:p>
              </p:txBody>
            </p:sp>
          </p:grpSp>
          <p:grpSp>
            <p:nvGrpSpPr>
              <p:cNvPr id="7703" name="Group 535"/>
              <p:cNvGrpSpPr>
                <a:grpSpLocks/>
              </p:cNvGrpSpPr>
              <p:nvPr/>
            </p:nvGrpSpPr>
            <p:grpSpPr bwMode="auto">
              <a:xfrm>
                <a:off x="273" y="2959"/>
                <a:ext cx="1189" cy="821"/>
                <a:chOff x="0" y="0"/>
                <a:chExt cx="1190" cy="822"/>
              </a:xfrm>
            </p:grpSpPr>
            <p:sp>
              <p:nvSpPr>
                <p:cNvPr id="7704" name="Rectangle 536"/>
                <p:cNvSpPr>
                  <a:spLocks noChangeArrowheads="1"/>
                </p:cNvSpPr>
                <p:nvPr/>
              </p:nvSpPr>
              <p:spPr bwMode="auto">
                <a:xfrm>
                  <a:off x="0" y="0"/>
                  <a:ext cx="916" cy="549"/>
                </a:xfrm>
                <a:prstGeom prst="rect">
                  <a:avLst/>
                </a:prstGeom>
                <a:solidFill>
                  <a:srgbClr val="F0F0F0"/>
                </a:solidFill>
                <a:ln w="9525">
                  <a:noFill/>
                  <a:miter lim="800000"/>
                  <a:headEnd type="none" w="sm" len="sm"/>
                  <a:tailEnd type="none" w="sm" len="sm"/>
                </a:ln>
                <a:effectLst>
                  <a:outerShdw dist="107763" dir="2700000" algn="ctr" rotWithShape="0">
                    <a:srgbClr val="000000">
                      <a:alpha val="30000"/>
                    </a:srgbClr>
                  </a:outerShdw>
                </a:effectLst>
              </p:spPr>
              <p:txBody>
                <a:bodyPr/>
                <a:lstStyle/>
                <a:p>
                  <a:endParaRPr lang="nl-BE"/>
                </a:p>
              </p:txBody>
            </p:sp>
            <p:sp>
              <p:nvSpPr>
                <p:cNvPr id="7705" name="Rectangle 537"/>
                <p:cNvSpPr>
                  <a:spLocks noChangeArrowheads="1"/>
                </p:cNvSpPr>
                <p:nvPr/>
              </p:nvSpPr>
              <p:spPr bwMode="auto">
                <a:xfrm>
                  <a:off x="0" y="0"/>
                  <a:ext cx="183" cy="549"/>
                </a:xfrm>
                <a:prstGeom prst="rect">
                  <a:avLst/>
                </a:prstGeom>
                <a:gradFill rotWithShape="0">
                  <a:gsLst>
                    <a:gs pos="0">
                      <a:srgbClr val="FFFFFF">
                        <a:alpha val="80000"/>
                      </a:srgbClr>
                    </a:gs>
                    <a:gs pos="100000">
                      <a:srgbClr val="FFFFFF">
                        <a:alpha val="20001"/>
                      </a:srgbClr>
                    </a:gs>
                  </a:gsLst>
                  <a:lin ang="5400000" scaled="1"/>
                </a:gradFill>
                <a:ln w="9525">
                  <a:solidFill>
                    <a:srgbClr val="7D7D7D"/>
                  </a:solidFill>
                  <a:miter lim="800000"/>
                  <a:headEnd type="none" w="sm" len="sm"/>
                  <a:tailEnd type="none" w="sm" len="sm"/>
                </a:ln>
              </p:spPr>
              <p:txBody>
                <a:bodyPr/>
                <a:lstStyle/>
                <a:p>
                  <a:endParaRPr lang="nl-BE"/>
                </a:p>
              </p:txBody>
            </p:sp>
            <p:grpSp>
              <p:nvGrpSpPr>
                <p:cNvPr id="7706" name="Group 538"/>
                <p:cNvGrpSpPr>
                  <a:grpSpLocks/>
                </p:cNvGrpSpPr>
                <p:nvPr/>
              </p:nvGrpSpPr>
              <p:grpSpPr bwMode="auto">
                <a:xfrm>
                  <a:off x="183" y="0"/>
                  <a:ext cx="733" cy="549"/>
                  <a:chOff x="0" y="0"/>
                  <a:chExt cx="734" cy="550"/>
                </a:xfrm>
              </p:grpSpPr>
              <p:sp>
                <p:nvSpPr>
                  <p:cNvPr id="7707" name="Freeform 539"/>
                  <p:cNvSpPr>
                    <a:spLocks noChangeArrowheads="1"/>
                  </p:cNvSpPr>
                  <p:nvPr/>
                </p:nvSpPr>
                <p:spPr bwMode="auto">
                  <a:xfrm>
                    <a:off x="0" y="0"/>
                    <a:ext cx="734" cy="550"/>
                  </a:xfrm>
                  <a:custGeom>
                    <a:avLst/>
                    <a:gdLst/>
                    <a:ahLst/>
                    <a:cxnLst>
                      <a:cxn ang="0">
                        <a:pos x="733" y="549"/>
                      </a:cxn>
                      <a:cxn ang="0">
                        <a:pos x="733" y="0"/>
                      </a:cxn>
                      <a:cxn ang="0">
                        <a:pos x="0" y="0"/>
                      </a:cxn>
                      <a:cxn ang="0">
                        <a:pos x="0" y="549"/>
                      </a:cxn>
                      <a:cxn ang="0">
                        <a:pos x="733" y="549"/>
                      </a:cxn>
                    </a:cxnLst>
                    <a:rect l="0" t="0" r="r" b="b"/>
                    <a:pathLst>
                      <a:path w="733" h="549">
                        <a:moveTo>
                          <a:pt x="733" y="549"/>
                        </a:moveTo>
                        <a:lnTo>
                          <a:pt x="733" y="0"/>
                        </a:lnTo>
                        <a:lnTo>
                          <a:pt x="0" y="0"/>
                        </a:lnTo>
                        <a:lnTo>
                          <a:pt x="0" y="549"/>
                        </a:lnTo>
                        <a:lnTo>
                          <a:pt x="733" y="549"/>
                        </a:lnTo>
                      </a:path>
                    </a:pathLst>
                  </a:custGeom>
                  <a:gradFill rotWithShape="0">
                    <a:gsLst>
                      <a:gs pos="0">
                        <a:srgbClr val="FFFFFF">
                          <a:alpha val="80000"/>
                        </a:srgbClr>
                      </a:gs>
                      <a:gs pos="100000">
                        <a:srgbClr val="FFFFFF">
                          <a:alpha val="20001"/>
                        </a:srgbClr>
                      </a:gs>
                    </a:gsLst>
                    <a:lin ang="5400000" scaled="1"/>
                  </a:gradFill>
                  <a:ln w="9525">
                    <a:solidFill>
                      <a:srgbClr val="7D7D7D"/>
                    </a:solidFill>
                    <a:round/>
                    <a:headEnd type="none" w="sm" len="sm"/>
                    <a:tailEnd type="none" w="sm" len="sm"/>
                  </a:ln>
                </p:spPr>
                <p:txBody>
                  <a:bodyPr/>
                  <a:lstStyle/>
                  <a:p>
                    <a:endParaRPr lang="nl-BE"/>
                  </a:p>
                </p:txBody>
              </p:sp>
              <p:sp>
                <p:nvSpPr>
                  <p:cNvPr id="7708" name="Text Box 540"/>
                  <p:cNvSpPr txBox="1">
                    <a:spLocks noChangeArrowheads="1"/>
                  </p:cNvSpPr>
                  <p:nvPr/>
                </p:nvSpPr>
                <p:spPr bwMode="auto">
                  <a:xfrm>
                    <a:off x="-5" y="0"/>
                    <a:ext cx="743" cy="549"/>
                  </a:xfrm>
                  <a:prstGeom prst="rect">
                    <a:avLst/>
                  </a:prstGeom>
                  <a:noFill/>
                  <a:ln w="9525">
                    <a:noFill/>
                    <a:miter lim="800000"/>
                    <a:headEnd/>
                    <a:tailEnd/>
                  </a:ln>
                </p:spPr>
                <p:txBody>
                  <a:bodyPr lIns="25401" tIns="25401" rIns="25401" bIns="25401" anchor="ctr"/>
                  <a:lstStyle/>
                  <a:p>
                    <a:pPr algn="ctr" defTabSz="455613">
                      <a:lnSpc>
                        <a:spcPts val="1250"/>
                      </a:lnSpc>
                    </a:pPr>
                    <a:r>
                      <a:rPr lang="en-GB" sz="1200">
                        <a:solidFill>
                          <a:srgbClr val="555555"/>
                        </a:solidFill>
                      </a:rPr>
                      <a:t>Data Quality</a:t>
                    </a:r>
                  </a:p>
                  <a:p>
                    <a:pPr algn="ctr" defTabSz="455613">
                      <a:lnSpc>
                        <a:spcPts val="1250"/>
                      </a:lnSpc>
                    </a:pPr>
                    <a:r>
                      <a:rPr lang="en-GB" sz="1200">
                        <a:solidFill>
                          <a:srgbClr val="555555"/>
                        </a:solidFill>
                      </a:rPr>
                      <a:t>Measurements</a:t>
                    </a:r>
                  </a:p>
                </p:txBody>
              </p:sp>
            </p:grpSp>
          </p:grpSp>
          <p:grpSp>
            <p:nvGrpSpPr>
              <p:cNvPr id="7709" name="Group 541"/>
              <p:cNvGrpSpPr>
                <a:grpSpLocks/>
              </p:cNvGrpSpPr>
              <p:nvPr/>
            </p:nvGrpSpPr>
            <p:grpSpPr bwMode="auto">
              <a:xfrm rot="16200000">
                <a:off x="-220" y="391"/>
                <a:ext cx="1536" cy="749"/>
                <a:chOff x="0" y="0"/>
                <a:chExt cx="1537" cy="749"/>
              </a:xfrm>
            </p:grpSpPr>
            <p:sp>
              <p:nvSpPr>
                <p:cNvPr id="7710" name="Freeform 542"/>
                <p:cNvSpPr>
                  <a:spLocks noChangeArrowheads="1"/>
                </p:cNvSpPr>
                <p:nvPr/>
              </p:nvSpPr>
              <p:spPr bwMode="auto">
                <a:xfrm>
                  <a:off x="495" y="0"/>
                  <a:ext cx="1039" cy="255"/>
                </a:xfrm>
                <a:custGeom>
                  <a:avLst/>
                  <a:gdLst/>
                  <a:ahLst/>
                  <a:cxnLst>
                    <a:cxn ang="0">
                      <a:pos x="445" y="73"/>
                    </a:cxn>
                    <a:cxn ang="0">
                      <a:pos x="1039" y="73"/>
                    </a:cxn>
                    <a:cxn ang="0">
                      <a:pos x="1039" y="0"/>
                    </a:cxn>
                    <a:cxn ang="0">
                      <a:pos x="386" y="0"/>
                    </a:cxn>
                    <a:cxn ang="0">
                      <a:pos x="49" y="177"/>
                    </a:cxn>
                    <a:cxn ang="0">
                      <a:pos x="0" y="151"/>
                    </a:cxn>
                    <a:cxn ang="0">
                      <a:pos x="0" y="255"/>
                    </a:cxn>
                    <a:cxn ang="0">
                      <a:pos x="198" y="255"/>
                    </a:cxn>
                    <a:cxn ang="0">
                      <a:pos x="148" y="229"/>
                    </a:cxn>
                    <a:cxn ang="0">
                      <a:pos x="445" y="73"/>
                    </a:cxn>
                  </a:cxnLst>
                  <a:rect l="0" t="0" r="r" b="b"/>
                  <a:pathLst>
                    <a:path w="1039" h="255">
                      <a:moveTo>
                        <a:pt x="445" y="73"/>
                      </a:moveTo>
                      <a:lnTo>
                        <a:pt x="1039" y="73"/>
                      </a:lnTo>
                      <a:lnTo>
                        <a:pt x="1039" y="0"/>
                      </a:lnTo>
                      <a:lnTo>
                        <a:pt x="386" y="0"/>
                      </a:lnTo>
                      <a:lnTo>
                        <a:pt x="49" y="177"/>
                      </a:lnTo>
                      <a:lnTo>
                        <a:pt x="0" y="151"/>
                      </a:lnTo>
                      <a:lnTo>
                        <a:pt x="0" y="255"/>
                      </a:lnTo>
                      <a:lnTo>
                        <a:pt x="198" y="255"/>
                      </a:lnTo>
                      <a:lnTo>
                        <a:pt x="148" y="229"/>
                      </a:lnTo>
                      <a:lnTo>
                        <a:pt x="445"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711" name="Freeform 543"/>
                <p:cNvSpPr>
                  <a:spLocks noChangeArrowheads="1"/>
                </p:cNvSpPr>
                <p:nvPr/>
              </p:nvSpPr>
              <p:spPr bwMode="auto">
                <a:xfrm>
                  <a:off x="693" y="146"/>
                  <a:ext cx="841" cy="213"/>
                </a:xfrm>
                <a:custGeom>
                  <a:avLst/>
                  <a:gdLst/>
                  <a:ahLst/>
                  <a:cxnLst>
                    <a:cxn ang="0">
                      <a:pos x="366" y="73"/>
                    </a:cxn>
                    <a:cxn ang="0">
                      <a:pos x="841" y="73"/>
                    </a:cxn>
                    <a:cxn ang="0">
                      <a:pos x="841" y="0"/>
                    </a:cxn>
                    <a:cxn ang="0">
                      <a:pos x="306" y="0"/>
                    </a:cxn>
                    <a:cxn ang="0">
                      <a:pos x="49" y="135"/>
                    </a:cxn>
                    <a:cxn ang="0">
                      <a:pos x="0" y="109"/>
                    </a:cxn>
                    <a:cxn ang="0">
                      <a:pos x="0" y="213"/>
                    </a:cxn>
                    <a:cxn ang="0">
                      <a:pos x="198" y="213"/>
                    </a:cxn>
                    <a:cxn ang="0">
                      <a:pos x="148" y="187"/>
                    </a:cxn>
                    <a:cxn ang="0">
                      <a:pos x="366" y="73"/>
                    </a:cxn>
                  </a:cxnLst>
                  <a:rect l="0" t="0" r="r" b="b"/>
                  <a:pathLst>
                    <a:path w="841" h="213">
                      <a:moveTo>
                        <a:pt x="366" y="73"/>
                      </a:moveTo>
                      <a:lnTo>
                        <a:pt x="841" y="73"/>
                      </a:lnTo>
                      <a:lnTo>
                        <a:pt x="841" y="0"/>
                      </a:lnTo>
                      <a:lnTo>
                        <a:pt x="306" y="0"/>
                      </a:lnTo>
                      <a:lnTo>
                        <a:pt x="49" y="135"/>
                      </a:lnTo>
                      <a:lnTo>
                        <a:pt x="0" y="109"/>
                      </a:lnTo>
                      <a:lnTo>
                        <a:pt x="0" y="213"/>
                      </a:lnTo>
                      <a:lnTo>
                        <a:pt x="198" y="213"/>
                      </a:lnTo>
                      <a:lnTo>
                        <a:pt x="148" y="187"/>
                      </a:lnTo>
                      <a:lnTo>
                        <a:pt x="366"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712" name="Freeform 544"/>
                <p:cNvSpPr>
                  <a:spLocks noChangeArrowheads="1"/>
                </p:cNvSpPr>
                <p:nvPr/>
              </p:nvSpPr>
              <p:spPr bwMode="auto">
                <a:xfrm>
                  <a:off x="891" y="292"/>
                  <a:ext cx="643" cy="172"/>
                </a:xfrm>
                <a:custGeom>
                  <a:avLst/>
                  <a:gdLst/>
                  <a:ahLst/>
                  <a:cxnLst>
                    <a:cxn ang="0">
                      <a:pos x="287" y="73"/>
                    </a:cxn>
                    <a:cxn ang="0">
                      <a:pos x="643" y="73"/>
                    </a:cxn>
                    <a:cxn ang="0">
                      <a:pos x="643" y="0"/>
                    </a:cxn>
                    <a:cxn ang="0">
                      <a:pos x="227" y="0"/>
                    </a:cxn>
                    <a:cxn ang="0">
                      <a:pos x="49" y="93"/>
                    </a:cxn>
                    <a:cxn ang="0">
                      <a:pos x="0" y="67"/>
                    </a:cxn>
                    <a:cxn ang="0">
                      <a:pos x="0" y="172"/>
                    </a:cxn>
                    <a:cxn ang="0">
                      <a:pos x="198" y="172"/>
                    </a:cxn>
                    <a:cxn ang="0">
                      <a:pos x="148" y="146"/>
                    </a:cxn>
                    <a:cxn ang="0">
                      <a:pos x="287" y="73"/>
                    </a:cxn>
                  </a:cxnLst>
                  <a:rect l="0" t="0" r="r" b="b"/>
                  <a:pathLst>
                    <a:path w="643" h="172">
                      <a:moveTo>
                        <a:pt x="287" y="73"/>
                      </a:moveTo>
                      <a:lnTo>
                        <a:pt x="643" y="73"/>
                      </a:lnTo>
                      <a:lnTo>
                        <a:pt x="643" y="0"/>
                      </a:lnTo>
                      <a:lnTo>
                        <a:pt x="227" y="0"/>
                      </a:lnTo>
                      <a:lnTo>
                        <a:pt x="49" y="93"/>
                      </a:lnTo>
                      <a:lnTo>
                        <a:pt x="0" y="67"/>
                      </a:lnTo>
                      <a:lnTo>
                        <a:pt x="0" y="172"/>
                      </a:lnTo>
                      <a:lnTo>
                        <a:pt x="198" y="172"/>
                      </a:lnTo>
                      <a:lnTo>
                        <a:pt x="148" y="146"/>
                      </a:lnTo>
                      <a:lnTo>
                        <a:pt x="287" y="73"/>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sp>
              <p:nvSpPr>
                <p:cNvPr id="7713" name="Freeform 545"/>
                <p:cNvSpPr>
                  <a:spLocks noChangeArrowheads="1"/>
                </p:cNvSpPr>
                <p:nvPr/>
              </p:nvSpPr>
              <p:spPr bwMode="auto">
                <a:xfrm flipH="1" flipV="1">
                  <a:off x="0" y="490"/>
                  <a:ext cx="1039" cy="256"/>
                </a:xfrm>
                <a:custGeom>
                  <a:avLst/>
                  <a:gdLst/>
                  <a:ahLst/>
                  <a:cxnLst>
                    <a:cxn ang="0">
                      <a:pos x="445" y="73"/>
                    </a:cxn>
                    <a:cxn ang="0">
                      <a:pos x="1039" y="73"/>
                    </a:cxn>
                    <a:cxn ang="0">
                      <a:pos x="1039" y="0"/>
                    </a:cxn>
                    <a:cxn ang="0">
                      <a:pos x="386" y="0"/>
                    </a:cxn>
                    <a:cxn ang="0">
                      <a:pos x="49" y="177"/>
                    </a:cxn>
                    <a:cxn ang="0">
                      <a:pos x="0" y="151"/>
                    </a:cxn>
                    <a:cxn ang="0">
                      <a:pos x="0" y="255"/>
                    </a:cxn>
                    <a:cxn ang="0">
                      <a:pos x="198" y="255"/>
                    </a:cxn>
                    <a:cxn ang="0">
                      <a:pos x="148" y="229"/>
                    </a:cxn>
                    <a:cxn ang="0">
                      <a:pos x="445" y="73"/>
                    </a:cxn>
                  </a:cxnLst>
                  <a:rect l="0" t="0" r="r" b="b"/>
                  <a:pathLst>
                    <a:path w="1039" h="255">
                      <a:moveTo>
                        <a:pt x="445" y="73"/>
                      </a:moveTo>
                      <a:lnTo>
                        <a:pt x="1039" y="73"/>
                      </a:lnTo>
                      <a:lnTo>
                        <a:pt x="1039" y="0"/>
                      </a:lnTo>
                      <a:lnTo>
                        <a:pt x="386" y="0"/>
                      </a:lnTo>
                      <a:lnTo>
                        <a:pt x="49" y="177"/>
                      </a:lnTo>
                      <a:lnTo>
                        <a:pt x="0" y="151"/>
                      </a:lnTo>
                      <a:lnTo>
                        <a:pt x="0" y="255"/>
                      </a:lnTo>
                      <a:lnTo>
                        <a:pt x="198" y="255"/>
                      </a:lnTo>
                      <a:lnTo>
                        <a:pt x="148" y="229"/>
                      </a:lnTo>
                      <a:lnTo>
                        <a:pt x="445"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714" name="Freeform 546"/>
                <p:cNvSpPr>
                  <a:spLocks noChangeArrowheads="1"/>
                </p:cNvSpPr>
                <p:nvPr/>
              </p:nvSpPr>
              <p:spPr bwMode="auto">
                <a:xfrm flipH="1" flipV="1">
                  <a:off x="0" y="386"/>
                  <a:ext cx="841" cy="213"/>
                </a:xfrm>
                <a:custGeom>
                  <a:avLst/>
                  <a:gdLst/>
                  <a:ahLst/>
                  <a:cxnLst>
                    <a:cxn ang="0">
                      <a:pos x="366" y="73"/>
                    </a:cxn>
                    <a:cxn ang="0">
                      <a:pos x="841" y="73"/>
                    </a:cxn>
                    <a:cxn ang="0">
                      <a:pos x="841" y="0"/>
                    </a:cxn>
                    <a:cxn ang="0">
                      <a:pos x="306" y="0"/>
                    </a:cxn>
                    <a:cxn ang="0">
                      <a:pos x="49" y="135"/>
                    </a:cxn>
                    <a:cxn ang="0">
                      <a:pos x="0" y="109"/>
                    </a:cxn>
                    <a:cxn ang="0">
                      <a:pos x="0" y="213"/>
                    </a:cxn>
                    <a:cxn ang="0">
                      <a:pos x="198" y="213"/>
                    </a:cxn>
                    <a:cxn ang="0">
                      <a:pos x="148" y="187"/>
                    </a:cxn>
                    <a:cxn ang="0">
                      <a:pos x="366" y="73"/>
                    </a:cxn>
                  </a:cxnLst>
                  <a:rect l="0" t="0" r="r" b="b"/>
                  <a:pathLst>
                    <a:path w="841" h="213">
                      <a:moveTo>
                        <a:pt x="366" y="73"/>
                      </a:moveTo>
                      <a:lnTo>
                        <a:pt x="841" y="73"/>
                      </a:lnTo>
                      <a:lnTo>
                        <a:pt x="841" y="0"/>
                      </a:lnTo>
                      <a:lnTo>
                        <a:pt x="306" y="0"/>
                      </a:lnTo>
                      <a:lnTo>
                        <a:pt x="49" y="135"/>
                      </a:lnTo>
                      <a:lnTo>
                        <a:pt x="0" y="109"/>
                      </a:lnTo>
                      <a:lnTo>
                        <a:pt x="0" y="213"/>
                      </a:lnTo>
                      <a:lnTo>
                        <a:pt x="198" y="213"/>
                      </a:lnTo>
                      <a:lnTo>
                        <a:pt x="148" y="187"/>
                      </a:lnTo>
                      <a:lnTo>
                        <a:pt x="366"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715" name="Freeform 547"/>
                <p:cNvSpPr>
                  <a:spLocks noChangeArrowheads="1"/>
                </p:cNvSpPr>
                <p:nvPr/>
              </p:nvSpPr>
              <p:spPr bwMode="auto">
                <a:xfrm flipH="1" flipV="1">
                  <a:off x="0" y="281"/>
                  <a:ext cx="643" cy="172"/>
                </a:xfrm>
                <a:custGeom>
                  <a:avLst/>
                  <a:gdLst/>
                  <a:ahLst/>
                  <a:cxnLst>
                    <a:cxn ang="0">
                      <a:pos x="287" y="73"/>
                    </a:cxn>
                    <a:cxn ang="0">
                      <a:pos x="643" y="73"/>
                    </a:cxn>
                    <a:cxn ang="0">
                      <a:pos x="643" y="0"/>
                    </a:cxn>
                    <a:cxn ang="0">
                      <a:pos x="227" y="0"/>
                    </a:cxn>
                    <a:cxn ang="0">
                      <a:pos x="49" y="93"/>
                    </a:cxn>
                    <a:cxn ang="0">
                      <a:pos x="0" y="67"/>
                    </a:cxn>
                    <a:cxn ang="0">
                      <a:pos x="0" y="172"/>
                    </a:cxn>
                    <a:cxn ang="0">
                      <a:pos x="198" y="172"/>
                    </a:cxn>
                    <a:cxn ang="0">
                      <a:pos x="148" y="146"/>
                    </a:cxn>
                    <a:cxn ang="0">
                      <a:pos x="287" y="73"/>
                    </a:cxn>
                  </a:cxnLst>
                  <a:rect l="0" t="0" r="r" b="b"/>
                  <a:pathLst>
                    <a:path w="643" h="172">
                      <a:moveTo>
                        <a:pt x="287" y="73"/>
                      </a:moveTo>
                      <a:lnTo>
                        <a:pt x="643" y="73"/>
                      </a:lnTo>
                      <a:lnTo>
                        <a:pt x="643" y="0"/>
                      </a:lnTo>
                      <a:lnTo>
                        <a:pt x="227" y="0"/>
                      </a:lnTo>
                      <a:lnTo>
                        <a:pt x="49" y="93"/>
                      </a:lnTo>
                      <a:lnTo>
                        <a:pt x="0" y="67"/>
                      </a:lnTo>
                      <a:lnTo>
                        <a:pt x="0" y="172"/>
                      </a:lnTo>
                      <a:lnTo>
                        <a:pt x="198" y="172"/>
                      </a:lnTo>
                      <a:lnTo>
                        <a:pt x="148" y="146"/>
                      </a:lnTo>
                      <a:lnTo>
                        <a:pt x="287" y="73"/>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grpSp>
        </p:grpSp>
        <p:grpSp>
          <p:nvGrpSpPr>
            <p:cNvPr id="7716" name="Group 548"/>
            <p:cNvGrpSpPr>
              <a:grpSpLocks/>
            </p:cNvGrpSpPr>
            <p:nvPr/>
          </p:nvGrpSpPr>
          <p:grpSpPr bwMode="auto">
            <a:xfrm>
              <a:off x="268" y="2438"/>
              <a:ext cx="900" cy="274"/>
              <a:chOff x="0" y="0"/>
              <a:chExt cx="901" cy="275"/>
            </a:xfrm>
          </p:grpSpPr>
          <p:sp>
            <p:nvSpPr>
              <p:cNvPr id="7717" name="Freeform 549"/>
              <p:cNvSpPr>
                <a:spLocks noChangeArrowheads="1"/>
              </p:cNvSpPr>
              <p:nvPr/>
            </p:nvSpPr>
            <p:spPr bwMode="auto">
              <a:xfrm flipH="1" flipV="1">
                <a:off x="0" y="30"/>
                <a:ext cx="693" cy="106"/>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718" name="Freeform 550"/>
              <p:cNvSpPr>
                <a:spLocks noChangeArrowheads="1"/>
              </p:cNvSpPr>
              <p:nvPr/>
            </p:nvSpPr>
            <p:spPr bwMode="auto">
              <a:xfrm>
                <a:off x="204" y="0"/>
                <a:ext cx="694"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719" name="Freeform 551"/>
              <p:cNvSpPr>
                <a:spLocks noChangeArrowheads="1"/>
              </p:cNvSpPr>
              <p:nvPr/>
            </p:nvSpPr>
            <p:spPr bwMode="auto">
              <a:xfrm>
                <a:off x="204" y="136"/>
                <a:ext cx="694" cy="105"/>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720" name="Freeform 552"/>
              <p:cNvSpPr>
                <a:spLocks noChangeArrowheads="1"/>
              </p:cNvSpPr>
              <p:nvPr/>
            </p:nvSpPr>
            <p:spPr bwMode="auto">
              <a:xfrm flipH="1" flipV="1">
                <a:off x="0" y="136"/>
                <a:ext cx="693"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grpSp>
        <p:grpSp>
          <p:nvGrpSpPr>
            <p:cNvPr id="7721" name="Group 553"/>
            <p:cNvGrpSpPr>
              <a:grpSpLocks/>
            </p:cNvGrpSpPr>
            <p:nvPr/>
          </p:nvGrpSpPr>
          <p:grpSpPr bwMode="auto">
            <a:xfrm flipH="1">
              <a:off x="0" y="2347"/>
              <a:ext cx="634" cy="726"/>
              <a:chOff x="0" y="0"/>
              <a:chExt cx="635" cy="727"/>
            </a:xfrm>
          </p:grpSpPr>
          <p:grpSp>
            <p:nvGrpSpPr>
              <p:cNvPr id="7722" name="Group 554"/>
              <p:cNvGrpSpPr>
                <a:grpSpLocks/>
              </p:cNvGrpSpPr>
              <p:nvPr/>
            </p:nvGrpSpPr>
            <p:grpSpPr bwMode="auto">
              <a:xfrm>
                <a:off x="0" y="559"/>
                <a:ext cx="490" cy="166"/>
                <a:chOff x="0" y="0"/>
                <a:chExt cx="491" cy="167"/>
              </a:xfrm>
            </p:grpSpPr>
            <p:sp>
              <p:nvSpPr>
                <p:cNvPr id="7723" name="Freeform 555"/>
                <p:cNvSpPr>
                  <a:spLocks noChangeArrowheads="1"/>
                </p:cNvSpPr>
                <p:nvPr/>
              </p:nvSpPr>
              <p:spPr bwMode="auto">
                <a:xfrm>
                  <a:off x="0" y="0"/>
                  <a:ext cx="490" cy="138"/>
                </a:xfrm>
                <a:custGeom>
                  <a:avLst/>
                  <a:gdLst/>
                  <a:ahLst/>
                  <a:cxnLst>
                    <a:cxn ang="0">
                      <a:pos x="0" y="10"/>
                    </a:cxn>
                    <a:cxn ang="0">
                      <a:pos x="247" y="0"/>
                    </a:cxn>
                    <a:cxn ang="0">
                      <a:pos x="490" y="93"/>
                    </a:cxn>
                    <a:cxn ang="0">
                      <a:pos x="57" y="138"/>
                    </a:cxn>
                    <a:cxn ang="0">
                      <a:pos x="0" y="10"/>
                    </a:cxn>
                  </a:cxnLst>
                  <a:rect l="0" t="0" r="r" b="b"/>
                  <a:pathLst>
                    <a:path w="490" h="138">
                      <a:moveTo>
                        <a:pt x="0" y="10"/>
                      </a:moveTo>
                      <a:lnTo>
                        <a:pt x="247" y="0"/>
                      </a:lnTo>
                      <a:lnTo>
                        <a:pt x="490" y="93"/>
                      </a:lnTo>
                      <a:lnTo>
                        <a:pt x="57" y="138"/>
                      </a:lnTo>
                      <a:lnTo>
                        <a:pt x="0" y="10"/>
                      </a:lnTo>
                    </a:path>
                  </a:pathLst>
                </a:custGeom>
                <a:gradFill rotWithShape="0">
                  <a:gsLst>
                    <a:gs pos="0">
                      <a:srgbClr val="CFCFCF"/>
                    </a:gs>
                    <a:gs pos="100000">
                      <a:srgbClr val="A06F50"/>
                    </a:gs>
                  </a:gsLst>
                  <a:lin ang="5400000" scaled="1"/>
                </a:gradFill>
                <a:ln w="9525">
                  <a:noFill/>
                  <a:round/>
                  <a:headEnd type="none" w="sm" len="sm"/>
                  <a:tailEnd type="none" w="sm" len="sm"/>
                </a:ln>
              </p:spPr>
              <p:txBody>
                <a:bodyPr/>
                <a:lstStyle/>
                <a:p>
                  <a:endParaRPr lang="nl-BE"/>
                </a:p>
              </p:txBody>
            </p:sp>
            <p:sp>
              <p:nvSpPr>
                <p:cNvPr id="7724" name="Freeform 556"/>
                <p:cNvSpPr>
                  <a:spLocks noChangeArrowheads="1"/>
                </p:cNvSpPr>
                <p:nvPr/>
              </p:nvSpPr>
              <p:spPr bwMode="auto">
                <a:xfrm>
                  <a:off x="0" y="9"/>
                  <a:ext cx="57" cy="157"/>
                </a:xfrm>
                <a:custGeom>
                  <a:avLst/>
                  <a:gdLst/>
                  <a:ahLst/>
                  <a:cxnLst>
                    <a:cxn ang="0">
                      <a:pos x="57" y="129"/>
                    </a:cxn>
                    <a:cxn ang="0">
                      <a:pos x="56" y="157"/>
                    </a:cxn>
                    <a:cxn ang="0">
                      <a:pos x="2" y="21"/>
                    </a:cxn>
                    <a:cxn ang="0">
                      <a:pos x="0" y="0"/>
                    </a:cxn>
                    <a:cxn ang="0">
                      <a:pos x="57" y="129"/>
                    </a:cxn>
                  </a:cxnLst>
                  <a:rect l="0" t="0" r="r" b="b"/>
                  <a:pathLst>
                    <a:path w="57" h="157">
                      <a:moveTo>
                        <a:pt x="57" y="129"/>
                      </a:moveTo>
                      <a:lnTo>
                        <a:pt x="56" y="157"/>
                      </a:lnTo>
                      <a:lnTo>
                        <a:pt x="2" y="21"/>
                      </a:lnTo>
                      <a:lnTo>
                        <a:pt x="0" y="0"/>
                      </a:lnTo>
                      <a:lnTo>
                        <a:pt x="57" y="129"/>
                      </a:lnTo>
                    </a:path>
                  </a:pathLst>
                </a:custGeom>
                <a:gradFill rotWithShape="0">
                  <a:gsLst>
                    <a:gs pos="0">
                      <a:srgbClr val="7C4D34"/>
                    </a:gs>
                    <a:gs pos="100000">
                      <a:srgbClr val="A06F50"/>
                    </a:gs>
                  </a:gsLst>
                  <a:lin ang="0" scaled="1"/>
                </a:gradFill>
                <a:ln w="9525">
                  <a:noFill/>
                  <a:round/>
                  <a:headEnd type="none" w="sm" len="sm"/>
                  <a:tailEnd type="none" w="sm" len="sm"/>
                </a:ln>
              </p:spPr>
              <p:txBody>
                <a:bodyPr/>
                <a:lstStyle/>
                <a:p>
                  <a:endParaRPr lang="nl-BE"/>
                </a:p>
              </p:txBody>
            </p:sp>
            <p:sp>
              <p:nvSpPr>
                <p:cNvPr id="7725" name="Freeform 557"/>
                <p:cNvSpPr>
                  <a:spLocks noChangeArrowheads="1"/>
                </p:cNvSpPr>
                <p:nvPr/>
              </p:nvSpPr>
              <p:spPr bwMode="auto">
                <a:xfrm>
                  <a:off x="56" y="93"/>
                  <a:ext cx="434" cy="72"/>
                </a:xfrm>
                <a:custGeom>
                  <a:avLst/>
                  <a:gdLst/>
                  <a:ahLst/>
                  <a:cxnLst>
                    <a:cxn ang="0">
                      <a:pos x="433" y="21"/>
                    </a:cxn>
                    <a:cxn ang="0">
                      <a:pos x="0" y="72"/>
                    </a:cxn>
                    <a:cxn ang="0">
                      <a:pos x="1" y="43"/>
                    </a:cxn>
                    <a:cxn ang="0">
                      <a:pos x="433" y="0"/>
                    </a:cxn>
                    <a:cxn ang="0">
                      <a:pos x="433" y="21"/>
                    </a:cxn>
                  </a:cxnLst>
                  <a:rect l="0" t="0" r="r" b="b"/>
                  <a:pathLst>
                    <a:path w="433" h="72">
                      <a:moveTo>
                        <a:pt x="433" y="21"/>
                      </a:moveTo>
                      <a:lnTo>
                        <a:pt x="0" y="72"/>
                      </a:lnTo>
                      <a:lnTo>
                        <a:pt x="1" y="43"/>
                      </a:lnTo>
                      <a:lnTo>
                        <a:pt x="433" y="0"/>
                      </a:lnTo>
                      <a:lnTo>
                        <a:pt x="433" y="21"/>
                      </a:lnTo>
                    </a:path>
                  </a:pathLst>
                </a:custGeom>
                <a:gradFill rotWithShape="0">
                  <a:gsLst>
                    <a:gs pos="0">
                      <a:srgbClr val="7C4D34"/>
                    </a:gs>
                    <a:gs pos="100000">
                      <a:srgbClr val="A0A0A0"/>
                    </a:gs>
                  </a:gsLst>
                  <a:lin ang="0" scaled="1"/>
                </a:gradFill>
                <a:ln w="9525">
                  <a:noFill/>
                  <a:round/>
                  <a:headEnd type="none" w="sm" len="sm"/>
                  <a:tailEnd type="none" w="sm" len="sm"/>
                </a:ln>
              </p:spPr>
              <p:txBody>
                <a:bodyPr/>
                <a:lstStyle/>
                <a:p>
                  <a:endParaRPr lang="nl-BE"/>
                </a:p>
              </p:txBody>
            </p:sp>
          </p:grpSp>
          <p:grpSp>
            <p:nvGrpSpPr>
              <p:cNvPr id="7726" name="Group 558"/>
              <p:cNvGrpSpPr>
                <a:grpSpLocks/>
              </p:cNvGrpSpPr>
              <p:nvPr/>
            </p:nvGrpSpPr>
            <p:grpSpPr bwMode="auto">
              <a:xfrm>
                <a:off x="97" y="345"/>
                <a:ext cx="272" cy="346"/>
                <a:chOff x="0" y="0"/>
                <a:chExt cx="273" cy="347"/>
              </a:xfrm>
            </p:grpSpPr>
            <p:sp>
              <p:nvSpPr>
                <p:cNvPr id="7727" name="Freeform 559"/>
                <p:cNvSpPr>
                  <a:spLocks noChangeArrowheads="1"/>
                </p:cNvSpPr>
                <p:nvPr/>
              </p:nvSpPr>
              <p:spPr bwMode="auto">
                <a:xfrm>
                  <a:off x="0" y="276"/>
                  <a:ext cx="271" cy="70"/>
                </a:xfrm>
                <a:custGeom>
                  <a:avLst/>
                  <a:gdLst/>
                  <a:ahLst/>
                  <a:cxnLst>
                    <a:cxn ang="0">
                      <a:pos x="0" y="0"/>
                    </a:cxn>
                    <a:cxn ang="0">
                      <a:pos x="0" y="69"/>
                    </a:cxn>
                    <a:cxn ang="0">
                      <a:pos x="271" y="42"/>
                    </a:cxn>
                    <a:cxn ang="0">
                      <a:pos x="270" y="33"/>
                    </a:cxn>
                    <a:cxn ang="0">
                      <a:pos x="266" y="25"/>
                    </a:cxn>
                    <a:cxn ang="0">
                      <a:pos x="236" y="14"/>
                    </a:cxn>
                    <a:cxn ang="0">
                      <a:pos x="0" y="0"/>
                    </a:cxn>
                  </a:cxnLst>
                  <a:rect l="0" t="0" r="r" b="b"/>
                  <a:pathLst>
                    <a:path w="271" h="69">
                      <a:moveTo>
                        <a:pt x="0" y="0"/>
                      </a:moveTo>
                      <a:lnTo>
                        <a:pt x="0" y="69"/>
                      </a:lnTo>
                      <a:lnTo>
                        <a:pt x="271" y="42"/>
                      </a:lnTo>
                      <a:cubicBezTo>
                        <a:pt x="271" y="42"/>
                        <a:pt x="272" y="37"/>
                        <a:pt x="270" y="33"/>
                      </a:cubicBezTo>
                      <a:cubicBezTo>
                        <a:pt x="270" y="33"/>
                        <a:pt x="269" y="28"/>
                        <a:pt x="266" y="25"/>
                      </a:cubicBezTo>
                      <a:lnTo>
                        <a:pt x="236" y="14"/>
                      </a:lnTo>
                      <a:lnTo>
                        <a:pt x="0" y="0"/>
                      </a:lnTo>
                    </a:path>
                  </a:pathLst>
                </a:custGeom>
                <a:gradFill rotWithShape="0">
                  <a:gsLst>
                    <a:gs pos="0">
                      <a:srgbClr val="4F4F4F"/>
                    </a:gs>
                    <a:gs pos="100000">
                      <a:srgbClr val="6F6F6F">
                        <a:alpha val="20001"/>
                      </a:srgbClr>
                    </a:gs>
                  </a:gsLst>
                  <a:lin ang="5400000" scaled="1"/>
                </a:gradFill>
                <a:ln w="9525">
                  <a:noFill/>
                  <a:round/>
                  <a:headEnd type="none" w="sm" len="sm"/>
                  <a:tailEnd type="none" w="sm" len="sm"/>
                </a:ln>
              </p:spPr>
              <p:txBody>
                <a:bodyPr/>
                <a:lstStyle/>
                <a:p>
                  <a:endParaRPr lang="nl-BE"/>
                </a:p>
              </p:txBody>
            </p:sp>
            <p:sp>
              <p:nvSpPr>
                <p:cNvPr id="7728" name="Freeform 560"/>
                <p:cNvSpPr>
                  <a:spLocks noChangeArrowheads="1"/>
                </p:cNvSpPr>
                <p:nvPr/>
              </p:nvSpPr>
              <p:spPr bwMode="auto">
                <a:xfrm>
                  <a:off x="0" y="0"/>
                  <a:ext cx="268" cy="304"/>
                </a:xfrm>
                <a:custGeom>
                  <a:avLst/>
                  <a:gdLst/>
                  <a:ahLst/>
                  <a:cxnLst>
                    <a:cxn ang="0">
                      <a:pos x="6" y="3"/>
                    </a:cxn>
                    <a:cxn ang="0">
                      <a:pos x="15" y="1"/>
                    </a:cxn>
                    <a:cxn ang="0">
                      <a:pos x="24" y="0"/>
                    </a:cxn>
                    <a:cxn ang="0">
                      <a:pos x="33" y="0"/>
                    </a:cxn>
                    <a:cxn ang="0">
                      <a:pos x="42" y="0"/>
                    </a:cxn>
                    <a:cxn ang="0">
                      <a:pos x="51" y="0"/>
                    </a:cxn>
                    <a:cxn ang="0">
                      <a:pos x="60" y="2"/>
                    </a:cxn>
                    <a:cxn ang="0">
                      <a:pos x="74" y="7"/>
                    </a:cxn>
                    <a:cxn ang="0">
                      <a:pos x="263" y="265"/>
                    </a:cxn>
                    <a:cxn ang="0">
                      <a:pos x="264" y="266"/>
                    </a:cxn>
                    <a:cxn ang="0">
                      <a:pos x="264" y="266"/>
                    </a:cxn>
                    <a:cxn ang="0">
                      <a:pos x="264" y="267"/>
                    </a:cxn>
                    <a:cxn ang="0">
                      <a:pos x="265" y="267"/>
                    </a:cxn>
                    <a:cxn ang="0">
                      <a:pos x="265" y="268"/>
                    </a:cxn>
                    <a:cxn ang="0">
                      <a:pos x="265" y="269"/>
                    </a:cxn>
                    <a:cxn ang="0">
                      <a:pos x="266" y="269"/>
                    </a:cxn>
                    <a:cxn ang="0">
                      <a:pos x="266" y="270"/>
                    </a:cxn>
                    <a:cxn ang="0">
                      <a:pos x="266" y="271"/>
                    </a:cxn>
                    <a:cxn ang="0">
                      <a:pos x="267" y="271"/>
                    </a:cxn>
                    <a:cxn ang="0">
                      <a:pos x="267" y="272"/>
                    </a:cxn>
                    <a:cxn ang="0">
                      <a:pos x="267" y="273"/>
                    </a:cxn>
                    <a:cxn ang="0">
                      <a:pos x="267" y="274"/>
                    </a:cxn>
                    <a:cxn ang="0">
                      <a:pos x="267" y="274"/>
                    </a:cxn>
                    <a:cxn ang="0">
                      <a:pos x="267" y="275"/>
                    </a:cxn>
                    <a:cxn ang="0">
                      <a:pos x="267" y="276"/>
                    </a:cxn>
                    <a:cxn ang="0">
                      <a:pos x="267" y="277"/>
                    </a:cxn>
                    <a:cxn ang="0">
                      <a:pos x="267" y="277"/>
                    </a:cxn>
                    <a:cxn ang="0">
                      <a:pos x="267" y="278"/>
                    </a:cxn>
                    <a:cxn ang="0">
                      <a:pos x="267" y="278"/>
                    </a:cxn>
                    <a:cxn ang="0">
                      <a:pos x="267" y="279"/>
                    </a:cxn>
                    <a:cxn ang="0">
                      <a:pos x="267" y="279"/>
                    </a:cxn>
                    <a:cxn ang="0">
                      <a:pos x="267" y="280"/>
                    </a:cxn>
                    <a:cxn ang="0">
                      <a:pos x="266" y="280"/>
                    </a:cxn>
                    <a:cxn ang="0">
                      <a:pos x="266" y="281"/>
                    </a:cxn>
                    <a:cxn ang="0">
                      <a:pos x="266" y="281"/>
                    </a:cxn>
                    <a:cxn ang="0">
                      <a:pos x="266" y="281"/>
                    </a:cxn>
                    <a:cxn ang="0">
                      <a:pos x="266" y="282"/>
                    </a:cxn>
                    <a:cxn ang="0">
                      <a:pos x="265" y="282"/>
                    </a:cxn>
                    <a:cxn ang="0">
                      <a:pos x="265" y="282"/>
                    </a:cxn>
                    <a:cxn ang="0">
                      <a:pos x="265" y="283"/>
                    </a:cxn>
                    <a:cxn ang="0">
                      <a:pos x="264" y="283"/>
                    </a:cxn>
                    <a:cxn ang="0">
                      <a:pos x="264" y="283"/>
                    </a:cxn>
                    <a:cxn ang="0">
                      <a:pos x="264" y="283"/>
                    </a:cxn>
                    <a:cxn ang="0">
                      <a:pos x="263" y="284"/>
                    </a:cxn>
                    <a:cxn ang="0">
                      <a:pos x="263" y="284"/>
                    </a:cxn>
                    <a:cxn ang="0">
                      <a:pos x="263" y="284"/>
                    </a:cxn>
                    <a:cxn ang="0">
                      <a:pos x="262" y="284"/>
                    </a:cxn>
                    <a:cxn ang="0">
                      <a:pos x="2" y="279"/>
                    </a:cxn>
                    <a:cxn ang="0">
                      <a:pos x="3" y="248"/>
                    </a:cxn>
                  </a:cxnLst>
                  <a:rect l="0" t="0" r="r" b="b"/>
                  <a:pathLst>
                    <a:path w="267" h="304">
                      <a:moveTo>
                        <a:pt x="0" y="5"/>
                      </a:moveTo>
                      <a:lnTo>
                        <a:pt x="3" y="4"/>
                      </a:lnTo>
                      <a:lnTo>
                        <a:pt x="6" y="3"/>
                      </a:lnTo>
                      <a:lnTo>
                        <a:pt x="9" y="2"/>
                      </a:lnTo>
                      <a:lnTo>
                        <a:pt x="12" y="2"/>
                      </a:lnTo>
                      <a:lnTo>
                        <a:pt x="15" y="1"/>
                      </a:lnTo>
                      <a:lnTo>
                        <a:pt x="18" y="1"/>
                      </a:lnTo>
                      <a:lnTo>
                        <a:pt x="21" y="0"/>
                      </a:lnTo>
                      <a:lnTo>
                        <a:pt x="24" y="0"/>
                      </a:lnTo>
                      <a:lnTo>
                        <a:pt x="27" y="0"/>
                      </a:lnTo>
                      <a:lnTo>
                        <a:pt x="30" y="0"/>
                      </a:lnTo>
                      <a:lnTo>
                        <a:pt x="33" y="0"/>
                      </a:lnTo>
                      <a:lnTo>
                        <a:pt x="36" y="0"/>
                      </a:lnTo>
                      <a:lnTo>
                        <a:pt x="39" y="0"/>
                      </a:lnTo>
                      <a:lnTo>
                        <a:pt x="42" y="0"/>
                      </a:lnTo>
                      <a:lnTo>
                        <a:pt x="45" y="0"/>
                      </a:lnTo>
                      <a:lnTo>
                        <a:pt x="48" y="0"/>
                      </a:lnTo>
                      <a:lnTo>
                        <a:pt x="51" y="0"/>
                      </a:lnTo>
                      <a:lnTo>
                        <a:pt x="54" y="1"/>
                      </a:lnTo>
                      <a:lnTo>
                        <a:pt x="57" y="1"/>
                      </a:lnTo>
                      <a:lnTo>
                        <a:pt x="60" y="2"/>
                      </a:lnTo>
                      <a:lnTo>
                        <a:pt x="63" y="2"/>
                      </a:lnTo>
                      <a:lnTo>
                        <a:pt x="66" y="3"/>
                      </a:lnTo>
                      <a:lnTo>
                        <a:pt x="74" y="7"/>
                      </a:lnTo>
                      <a:lnTo>
                        <a:pt x="76" y="243"/>
                      </a:lnTo>
                      <a:lnTo>
                        <a:pt x="190" y="234"/>
                      </a:lnTo>
                      <a:lnTo>
                        <a:pt x="263" y="265"/>
                      </a:lnTo>
                      <a:lnTo>
                        <a:pt x="263" y="265"/>
                      </a:lnTo>
                      <a:lnTo>
                        <a:pt x="263" y="265"/>
                      </a:lnTo>
                      <a:lnTo>
                        <a:pt x="264" y="266"/>
                      </a:lnTo>
                      <a:lnTo>
                        <a:pt x="264" y="266"/>
                      </a:lnTo>
                      <a:lnTo>
                        <a:pt x="264" y="266"/>
                      </a:lnTo>
                      <a:lnTo>
                        <a:pt x="264" y="266"/>
                      </a:lnTo>
                      <a:lnTo>
                        <a:pt x="264" y="266"/>
                      </a:lnTo>
                      <a:lnTo>
                        <a:pt x="264" y="267"/>
                      </a:lnTo>
                      <a:lnTo>
                        <a:pt x="264" y="267"/>
                      </a:lnTo>
                      <a:lnTo>
                        <a:pt x="265" y="267"/>
                      </a:lnTo>
                      <a:lnTo>
                        <a:pt x="265" y="267"/>
                      </a:lnTo>
                      <a:lnTo>
                        <a:pt x="265" y="267"/>
                      </a:lnTo>
                      <a:lnTo>
                        <a:pt x="265" y="268"/>
                      </a:lnTo>
                      <a:lnTo>
                        <a:pt x="265" y="268"/>
                      </a:lnTo>
                      <a:lnTo>
                        <a:pt x="265" y="268"/>
                      </a:lnTo>
                      <a:lnTo>
                        <a:pt x="265" y="268"/>
                      </a:lnTo>
                      <a:lnTo>
                        <a:pt x="265" y="268"/>
                      </a:lnTo>
                      <a:lnTo>
                        <a:pt x="265" y="269"/>
                      </a:lnTo>
                      <a:lnTo>
                        <a:pt x="266" y="269"/>
                      </a:lnTo>
                      <a:lnTo>
                        <a:pt x="266" y="269"/>
                      </a:lnTo>
                      <a:lnTo>
                        <a:pt x="266" y="269"/>
                      </a:lnTo>
                      <a:lnTo>
                        <a:pt x="266" y="270"/>
                      </a:lnTo>
                      <a:lnTo>
                        <a:pt x="266" y="270"/>
                      </a:lnTo>
                      <a:lnTo>
                        <a:pt x="266" y="270"/>
                      </a:lnTo>
                      <a:lnTo>
                        <a:pt x="266" y="270"/>
                      </a:lnTo>
                      <a:lnTo>
                        <a:pt x="266" y="270"/>
                      </a:lnTo>
                      <a:lnTo>
                        <a:pt x="266" y="271"/>
                      </a:lnTo>
                      <a:lnTo>
                        <a:pt x="266" y="271"/>
                      </a:lnTo>
                      <a:lnTo>
                        <a:pt x="267" y="271"/>
                      </a:lnTo>
                      <a:lnTo>
                        <a:pt x="267" y="271"/>
                      </a:lnTo>
                      <a:lnTo>
                        <a:pt x="267" y="272"/>
                      </a:lnTo>
                      <a:lnTo>
                        <a:pt x="267" y="272"/>
                      </a:lnTo>
                      <a:lnTo>
                        <a:pt x="267" y="272"/>
                      </a:lnTo>
                      <a:lnTo>
                        <a:pt x="267" y="272"/>
                      </a:lnTo>
                      <a:lnTo>
                        <a:pt x="267" y="273"/>
                      </a:lnTo>
                      <a:lnTo>
                        <a:pt x="267" y="273"/>
                      </a:lnTo>
                      <a:lnTo>
                        <a:pt x="267" y="273"/>
                      </a:lnTo>
                      <a:lnTo>
                        <a:pt x="267" y="273"/>
                      </a:lnTo>
                      <a:lnTo>
                        <a:pt x="267" y="274"/>
                      </a:lnTo>
                      <a:lnTo>
                        <a:pt x="267" y="274"/>
                      </a:lnTo>
                      <a:lnTo>
                        <a:pt x="267" y="274"/>
                      </a:lnTo>
                      <a:lnTo>
                        <a:pt x="267" y="274"/>
                      </a:lnTo>
                      <a:lnTo>
                        <a:pt x="267" y="275"/>
                      </a:lnTo>
                      <a:lnTo>
                        <a:pt x="267" y="275"/>
                      </a:lnTo>
                      <a:lnTo>
                        <a:pt x="267" y="275"/>
                      </a:lnTo>
                      <a:lnTo>
                        <a:pt x="267" y="275"/>
                      </a:lnTo>
                      <a:lnTo>
                        <a:pt x="267" y="276"/>
                      </a:lnTo>
                      <a:lnTo>
                        <a:pt x="267" y="276"/>
                      </a:lnTo>
                      <a:lnTo>
                        <a:pt x="267" y="276"/>
                      </a:lnTo>
                      <a:lnTo>
                        <a:pt x="267" y="276"/>
                      </a:lnTo>
                      <a:lnTo>
                        <a:pt x="267" y="277"/>
                      </a:lnTo>
                      <a:lnTo>
                        <a:pt x="267" y="277"/>
                      </a:lnTo>
                      <a:lnTo>
                        <a:pt x="267" y="277"/>
                      </a:lnTo>
                      <a:lnTo>
                        <a:pt x="267" y="277"/>
                      </a:lnTo>
                      <a:lnTo>
                        <a:pt x="267" y="278"/>
                      </a:lnTo>
                      <a:lnTo>
                        <a:pt x="267" y="278"/>
                      </a:lnTo>
                      <a:lnTo>
                        <a:pt x="267" y="278"/>
                      </a:lnTo>
                      <a:lnTo>
                        <a:pt x="267" y="278"/>
                      </a:lnTo>
                      <a:lnTo>
                        <a:pt x="267" y="278"/>
                      </a:lnTo>
                      <a:lnTo>
                        <a:pt x="267" y="278"/>
                      </a:lnTo>
                      <a:lnTo>
                        <a:pt x="267" y="278"/>
                      </a:lnTo>
                      <a:lnTo>
                        <a:pt x="267" y="279"/>
                      </a:lnTo>
                      <a:lnTo>
                        <a:pt x="267" y="279"/>
                      </a:lnTo>
                      <a:lnTo>
                        <a:pt x="267" y="279"/>
                      </a:lnTo>
                      <a:lnTo>
                        <a:pt x="267" y="279"/>
                      </a:lnTo>
                      <a:lnTo>
                        <a:pt x="267" y="279"/>
                      </a:lnTo>
                      <a:lnTo>
                        <a:pt x="267" y="279"/>
                      </a:lnTo>
                      <a:lnTo>
                        <a:pt x="267" y="280"/>
                      </a:lnTo>
                      <a:lnTo>
                        <a:pt x="267" y="280"/>
                      </a:lnTo>
                      <a:lnTo>
                        <a:pt x="267" y="280"/>
                      </a:lnTo>
                      <a:lnTo>
                        <a:pt x="266" y="280"/>
                      </a:lnTo>
                      <a:lnTo>
                        <a:pt x="266" y="280"/>
                      </a:lnTo>
                      <a:lnTo>
                        <a:pt x="266" y="280"/>
                      </a:lnTo>
                      <a:lnTo>
                        <a:pt x="266" y="280"/>
                      </a:lnTo>
                      <a:lnTo>
                        <a:pt x="266" y="281"/>
                      </a:lnTo>
                      <a:lnTo>
                        <a:pt x="266" y="281"/>
                      </a:lnTo>
                      <a:lnTo>
                        <a:pt x="266" y="281"/>
                      </a:lnTo>
                      <a:lnTo>
                        <a:pt x="266" y="281"/>
                      </a:lnTo>
                      <a:lnTo>
                        <a:pt x="266" y="281"/>
                      </a:lnTo>
                      <a:lnTo>
                        <a:pt x="266" y="281"/>
                      </a:lnTo>
                      <a:lnTo>
                        <a:pt x="266" y="281"/>
                      </a:lnTo>
                      <a:lnTo>
                        <a:pt x="266" y="281"/>
                      </a:lnTo>
                      <a:lnTo>
                        <a:pt x="266" y="282"/>
                      </a:lnTo>
                      <a:lnTo>
                        <a:pt x="266" y="282"/>
                      </a:lnTo>
                      <a:lnTo>
                        <a:pt x="265" y="282"/>
                      </a:lnTo>
                      <a:lnTo>
                        <a:pt x="265" y="282"/>
                      </a:lnTo>
                      <a:lnTo>
                        <a:pt x="265" y="282"/>
                      </a:lnTo>
                      <a:lnTo>
                        <a:pt x="265" y="282"/>
                      </a:lnTo>
                      <a:lnTo>
                        <a:pt x="265" y="282"/>
                      </a:lnTo>
                      <a:lnTo>
                        <a:pt x="265" y="282"/>
                      </a:lnTo>
                      <a:lnTo>
                        <a:pt x="265" y="282"/>
                      </a:lnTo>
                      <a:lnTo>
                        <a:pt x="265" y="283"/>
                      </a:lnTo>
                      <a:lnTo>
                        <a:pt x="265" y="283"/>
                      </a:lnTo>
                      <a:lnTo>
                        <a:pt x="265" y="283"/>
                      </a:lnTo>
                      <a:lnTo>
                        <a:pt x="264" y="283"/>
                      </a:lnTo>
                      <a:lnTo>
                        <a:pt x="264" y="283"/>
                      </a:lnTo>
                      <a:lnTo>
                        <a:pt x="264" y="283"/>
                      </a:lnTo>
                      <a:lnTo>
                        <a:pt x="264" y="283"/>
                      </a:lnTo>
                      <a:lnTo>
                        <a:pt x="264" y="283"/>
                      </a:lnTo>
                      <a:lnTo>
                        <a:pt x="264" y="283"/>
                      </a:lnTo>
                      <a:lnTo>
                        <a:pt x="264" y="283"/>
                      </a:lnTo>
                      <a:lnTo>
                        <a:pt x="264" y="283"/>
                      </a:lnTo>
                      <a:lnTo>
                        <a:pt x="264" y="284"/>
                      </a:lnTo>
                      <a:lnTo>
                        <a:pt x="264" y="284"/>
                      </a:lnTo>
                      <a:lnTo>
                        <a:pt x="263" y="284"/>
                      </a:lnTo>
                      <a:lnTo>
                        <a:pt x="263" y="284"/>
                      </a:lnTo>
                      <a:lnTo>
                        <a:pt x="263" y="284"/>
                      </a:lnTo>
                      <a:lnTo>
                        <a:pt x="263" y="284"/>
                      </a:lnTo>
                      <a:lnTo>
                        <a:pt x="263" y="284"/>
                      </a:lnTo>
                      <a:lnTo>
                        <a:pt x="263" y="284"/>
                      </a:lnTo>
                      <a:lnTo>
                        <a:pt x="263" y="284"/>
                      </a:lnTo>
                      <a:lnTo>
                        <a:pt x="263" y="284"/>
                      </a:lnTo>
                      <a:lnTo>
                        <a:pt x="262" y="284"/>
                      </a:lnTo>
                      <a:lnTo>
                        <a:pt x="262" y="284"/>
                      </a:lnTo>
                      <a:lnTo>
                        <a:pt x="233" y="292"/>
                      </a:lnTo>
                      <a:lnTo>
                        <a:pt x="67" y="304"/>
                      </a:lnTo>
                      <a:lnTo>
                        <a:pt x="2" y="279"/>
                      </a:lnTo>
                      <a:lnTo>
                        <a:pt x="0" y="275"/>
                      </a:lnTo>
                      <a:lnTo>
                        <a:pt x="0" y="249"/>
                      </a:lnTo>
                      <a:lnTo>
                        <a:pt x="3" y="248"/>
                      </a:lnTo>
                      <a:lnTo>
                        <a:pt x="2" y="241"/>
                      </a:lnTo>
                      <a:lnTo>
                        <a:pt x="0" y="5"/>
                      </a:lnTo>
                    </a:path>
                  </a:pathLst>
                </a:custGeom>
                <a:gradFill rotWithShape="0">
                  <a:gsLst>
                    <a:gs pos="0">
                      <a:srgbClr val="5F5F5F"/>
                    </a:gs>
                    <a:gs pos="100000">
                      <a:srgbClr val="3F3F3F"/>
                    </a:gs>
                  </a:gsLst>
                  <a:lin ang="5400000" scaled="1"/>
                </a:gradFill>
                <a:ln w="9525">
                  <a:noFill/>
                  <a:round/>
                  <a:headEnd type="none" w="sm" len="sm"/>
                  <a:tailEnd type="none" w="sm" len="sm"/>
                </a:ln>
              </p:spPr>
              <p:txBody>
                <a:bodyPr/>
                <a:lstStyle/>
                <a:p>
                  <a:endParaRPr lang="nl-BE"/>
                </a:p>
              </p:txBody>
            </p:sp>
            <p:sp>
              <p:nvSpPr>
                <p:cNvPr id="7729" name="Freeform 561"/>
                <p:cNvSpPr>
                  <a:spLocks noChangeArrowheads="1"/>
                </p:cNvSpPr>
                <p:nvPr/>
              </p:nvSpPr>
              <p:spPr bwMode="auto">
                <a:xfrm>
                  <a:off x="0" y="0"/>
                  <a:ext cx="69" cy="267"/>
                </a:xfrm>
                <a:custGeom>
                  <a:avLst/>
                  <a:gdLst/>
                  <a:ahLst/>
                  <a:cxnLst>
                    <a:cxn ang="0">
                      <a:pos x="14" y="251"/>
                    </a:cxn>
                    <a:cxn ang="0">
                      <a:pos x="51" y="263"/>
                    </a:cxn>
                    <a:cxn ang="0">
                      <a:pos x="52" y="254"/>
                    </a:cxn>
                    <a:cxn ang="0">
                      <a:pos x="61" y="257"/>
                    </a:cxn>
                    <a:cxn ang="0">
                      <a:pos x="61" y="268"/>
                    </a:cxn>
                    <a:cxn ang="0">
                      <a:pos x="69" y="270"/>
                    </a:cxn>
                    <a:cxn ang="0">
                      <a:pos x="66" y="7"/>
                    </a:cxn>
                    <a:cxn ang="0">
                      <a:pos x="0" y="9"/>
                    </a:cxn>
                    <a:cxn ang="0">
                      <a:pos x="2" y="249"/>
                    </a:cxn>
                    <a:cxn ang="0">
                      <a:pos x="6" y="250"/>
                    </a:cxn>
                    <a:cxn ang="0">
                      <a:pos x="6" y="240"/>
                    </a:cxn>
                    <a:cxn ang="0">
                      <a:pos x="14" y="242"/>
                    </a:cxn>
                    <a:cxn ang="0">
                      <a:pos x="14" y="251"/>
                    </a:cxn>
                  </a:cxnLst>
                  <a:rect l="0" t="0" r="r" b="b"/>
                  <a:pathLst>
                    <a:path w="69" h="266">
                      <a:moveTo>
                        <a:pt x="14" y="251"/>
                      </a:moveTo>
                      <a:lnTo>
                        <a:pt x="51" y="263"/>
                      </a:lnTo>
                      <a:lnTo>
                        <a:pt x="52" y="254"/>
                      </a:lnTo>
                      <a:lnTo>
                        <a:pt x="61" y="257"/>
                      </a:lnTo>
                      <a:lnTo>
                        <a:pt x="61" y="268"/>
                      </a:lnTo>
                      <a:lnTo>
                        <a:pt x="69" y="270"/>
                      </a:lnTo>
                      <a:lnTo>
                        <a:pt x="66" y="7"/>
                      </a:lnTo>
                      <a:cubicBezTo>
                        <a:pt x="66" y="7"/>
                        <a:pt x="32" y="0"/>
                        <a:pt x="0" y="9"/>
                      </a:cubicBezTo>
                      <a:lnTo>
                        <a:pt x="2" y="249"/>
                      </a:lnTo>
                      <a:lnTo>
                        <a:pt x="6" y="250"/>
                      </a:lnTo>
                      <a:lnTo>
                        <a:pt x="6" y="240"/>
                      </a:lnTo>
                      <a:lnTo>
                        <a:pt x="14" y="242"/>
                      </a:lnTo>
                      <a:lnTo>
                        <a:pt x="14" y="251"/>
                      </a:lnTo>
                    </a:path>
                  </a:pathLst>
                </a:custGeom>
                <a:gradFill rotWithShape="0">
                  <a:gsLst>
                    <a:gs pos="0">
                      <a:srgbClr val="8F8F8F"/>
                    </a:gs>
                    <a:gs pos="100000">
                      <a:srgbClr val="5F5F5F"/>
                    </a:gs>
                  </a:gsLst>
                  <a:path path="rect">
                    <a:fillToRect t="100000" r="100000"/>
                  </a:path>
                </a:gradFill>
                <a:ln w="9525">
                  <a:noFill/>
                  <a:round/>
                  <a:headEnd type="none" w="sm" len="sm"/>
                  <a:tailEnd type="none" w="sm" len="sm"/>
                </a:ln>
              </p:spPr>
              <p:txBody>
                <a:bodyPr/>
                <a:lstStyle/>
                <a:p>
                  <a:endParaRPr lang="nl-BE"/>
                </a:p>
              </p:txBody>
            </p:sp>
            <p:sp>
              <p:nvSpPr>
                <p:cNvPr id="7730" name="Freeform 562"/>
                <p:cNvSpPr>
                  <a:spLocks noChangeArrowheads="1"/>
                </p:cNvSpPr>
                <p:nvPr/>
              </p:nvSpPr>
              <p:spPr bwMode="auto">
                <a:xfrm>
                  <a:off x="68" y="265"/>
                  <a:ext cx="200" cy="36"/>
                </a:xfrm>
                <a:custGeom>
                  <a:avLst/>
                  <a:gdLst/>
                  <a:ahLst/>
                  <a:cxnLst>
                    <a:cxn ang="0">
                      <a:pos x="0" y="8"/>
                    </a:cxn>
                    <a:cxn ang="0">
                      <a:pos x="194" y="0"/>
                    </a:cxn>
                    <a:cxn ang="0">
                      <a:pos x="198" y="4"/>
                    </a:cxn>
                    <a:cxn ang="0">
                      <a:pos x="199" y="11"/>
                    </a:cxn>
                    <a:cxn ang="0">
                      <a:pos x="198" y="15"/>
                    </a:cxn>
                    <a:cxn ang="0">
                      <a:pos x="195" y="18"/>
                    </a:cxn>
                    <a:cxn ang="0">
                      <a:pos x="0" y="36"/>
                    </a:cxn>
                    <a:cxn ang="0">
                      <a:pos x="0" y="8"/>
                    </a:cxn>
                  </a:cxnLst>
                  <a:rect l="0" t="0" r="r" b="b"/>
                  <a:pathLst>
                    <a:path w="199" h="36">
                      <a:moveTo>
                        <a:pt x="0" y="8"/>
                      </a:moveTo>
                      <a:lnTo>
                        <a:pt x="194" y="0"/>
                      </a:lnTo>
                      <a:cubicBezTo>
                        <a:pt x="194" y="0"/>
                        <a:pt x="196" y="1"/>
                        <a:pt x="198" y="4"/>
                      </a:cubicBezTo>
                      <a:cubicBezTo>
                        <a:pt x="198" y="4"/>
                        <a:pt x="199" y="7"/>
                        <a:pt x="199" y="11"/>
                      </a:cubicBezTo>
                      <a:cubicBezTo>
                        <a:pt x="199" y="11"/>
                        <a:pt x="199" y="14"/>
                        <a:pt x="198" y="15"/>
                      </a:cubicBezTo>
                      <a:cubicBezTo>
                        <a:pt x="198" y="15"/>
                        <a:pt x="197" y="17"/>
                        <a:pt x="195" y="18"/>
                      </a:cubicBezTo>
                      <a:lnTo>
                        <a:pt x="0" y="36"/>
                      </a:lnTo>
                      <a:lnTo>
                        <a:pt x="0" y="8"/>
                      </a:lnTo>
                    </a:path>
                  </a:pathLst>
                </a:custGeom>
                <a:solidFill>
                  <a:srgbClr val="8F8F8F"/>
                </a:solidFill>
                <a:ln w="9525">
                  <a:noFill/>
                  <a:round/>
                  <a:headEnd type="none" w="sm" len="sm"/>
                  <a:tailEnd type="none" w="sm" len="sm"/>
                </a:ln>
              </p:spPr>
              <p:txBody>
                <a:bodyPr/>
                <a:lstStyle/>
                <a:p>
                  <a:endParaRPr lang="nl-BE"/>
                </a:p>
              </p:txBody>
            </p:sp>
            <p:sp>
              <p:nvSpPr>
                <p:cNvPr id="7731" name="Freeform 563"/>
                <p:cNvSpPr>
                  <a:spLocks noChangeArrowheads="1"/>
                </p:cNvSpPr>
                <p:nvPr/>
              </p:nvSpPr>
              <p:spPr bwMode="auto">
                <a:xfrm>
                  <a:off x="69" y="235"/>
                  <a:ext cx="193" cy="39"/>
                </a:xfrm>
                <a:custGeom>
                  <a:avLst/>
                  <a:gdLst/>
                  <a:ahLst/>
                  <a:cxnLst>
                    <a:cxn ang="0">
                      <a:pos x="0" y="32"/>
                    </a:cxn>
                    <a:cxn ang="0">
                      <a:pos x="8" y="25"/>
                    </a:cxn>
                    <a:cxn ang="0">
                      <a:pos x="8" y="8"/>
                    </a:cxn>
                    <a:cxn ang="0">
                      <a:pos x="121" y="0"/>
                    </a:cxn>
                    <a:cxn ang="0">
                      <a:pos x="192" y="30"/>
                    </a:cxn>
                    <a:cxn ang="0">
                      <a:pos x="0" y="39"/>
                    </a:cxn>
                    <a:cxn ang="0">
                      <a:pos x="0" y="32"/>
                    </a:cxn>
                  </a:cxnLst>
                  <a:rect l="0" t="0" r="r" b="b"/>
                  <a:pathLst>
                    <a:path w="192" h="39">
                      <a:moveTo>
                        <a:pt x="0" y="32"/>
                      </a:moveTo>
                      <a:lnTo>
                        <a:pt x="8" y="25"/>
                      </a:lnTo>
                      <a:lnTo>
                        <a:pt x="8" y="8"/>
                      </a:lnTo>
                      <a:lnTo>
                        <a:pt x="121" y="0"/>
                      </a:lnTo>
                      <a:lnTo>
                        <a:pt x="192" y="30"/>
                      </a:lnTo>
                      <a:lnTo>
                        <a:pt x="0" y="39"/>
                      </a:lnTo>
                      <a:lnTo>
                        <a:pt x="0" y="32"/>
                      </a:lnTo>
                    </a:path>
                  </a:pathLst>
                </a:custGeom>
                <a:solidFill>
                  <a:srgbClr val="AFAFAF"/>
                </a:solidFill>
                <a:ln w="9525">
                  <a:noFill/>
                  <a:round/>
                  <a:headEnd type="none" w="sm" len="sm"/>
                  <a:tailEnd type="none" w="sm" len="sm"/>
                </a:ln>
              </p:spPr>
              <p:txBody>
                <a:bodyPr/>
                <a:lstStyle/>
                <a:p>
                  <a:endParaRPr lang="nl-BE"/>
                </a:p>
              </p:txBody>
            </p:sp>
            <p:sp>
              <p:nvSpPr>
                <p:cNvPr id="7732" name="Freeform 564"/>
                <p:cNvSpPr>
                  <a:spLocks noChangeArrowheads="1"/>
                </p:cNvSpPr>
                <p:nvPr/>
              </p:nvSpPr>
              <p:spPr bwMode="auto">
                <a:xfrm>
                  <a:off x="0" y="239"/>
                  <a:ext cx="67" cy="61"/>
                </a:xfrm>
                <a:custGeom>
                  <a:avLst/>
                  <a:gdLst/>
                  <a:ahLst/>
                  <a:cxnLst>
                    <a:cxn ang="0">
                      <a:pos x="13" y="11"/>
                    </a:cxn>
                    <a:cxn ang="0">
                      <a:pos x="53" y="25"/>
                    </a:cxn>
                    <a:cxn ang="0">
                      <a:pos x="53" y="14"/>
                    </a:cxn>
                    <a:cxn ang="0">
                      <a:pos x="60" y="16"/>
                    </a:cxn>
                    <a:cxn ang="0">
                      <a:pos x="60" y="28"/>
                    </a:cxn>
                    <a:cxn ang="0">
                      <a:pos x="67" y="30"/>
                    </a:cxn>
                    <a:cxn ang="0">
                      <a:pos x="66" y="61"/>
                    </a:cxn>
                    <a:cxn ang="0">
                      <a:pos x="0" y="34"/>
                    </a:cxn>
                    <a:cxn ang="0">
                      <a:pos x="0" y="11"/>
                    </a:cxn>
                    <a:cxn ang="0">
                      <a:pos x="7" y="9"/>
                    </a:cxn>
                    <a:cxn ang="0">
                      <a:pos x="7" y="0"/>
                    </a:cxn>
                    <a:cxn ang="0">
                      <a:pos x="13" y="1"/>
                    </a:cxn>
                    <a:cxn ang="0">
                      <a:pos x="13" y="11"/>
                    </a:cxn>
                  </a:cxnLst>
                  <a:rect l="0" t="0" r="r" b="b"/>
                  <a:pathLst>
                    <a:path w="67" h="61">
                      <a:moveTo>
                        <a:pt x="13" y="11"/>
                      </a:moveTo>
                      <a:lnTo>
                        <a:pt x="53" y="25"/>
                      </a:lnTo>
                      <a:lnTo>
                        <a:pt x="53" y="14"/>
                      </a:lnTo>
                      <a:lnTo>
                        <a:pt x="60" y="16"/>
                      </a:lnTo>
                      <a:lnTo>
                        <a:pt x="60" y="28"/>
                      </a:lnTo>
                      <a:lnTo>
                        <a:pt x="67" y="30"/>
                      </a:lnTo>
                      <a:lnTo>
                        <a:pt x="66" y="61"/>
                      </a:lnTo>
                      <a:lnTo>
                        <a:pt x="0" y="34"/>
                      </a:lnTo>
                      <a:lnTo>
                        <a:pt x="0" y="11"/>
                      </a:lnTo>
                      <a:lnTo>
                        <a:pt x="7" y="9"/>
                      </a:lnTo>
                      <a:lnTo>
                        <a:pt x="7" y="0"/>
                      </a:lnTo>
                      <a:lnTo>
                        <a:pt x="13" y="1"/>
                      </a:lnTo>
                      <a:lnTo>
                        <a:pt x="13" y="11"/>
                      </a:lnTo>
                    </a:path>
                  </a:pathLst>
                </a:custGeom>
                <a:gradFill rotWithShape="0">
                  <a:gsLst>
                    <a:gs pos="0">
                      <a:srgbClr val="BFBFBF"/>
                    </a:gs>
                    <a:gs pos="100000">
                      <a:srgbClr val="7F7F7F"/>
                    </a:gs>
                  </a:gsLst>
                  <a:lin ang="5400000" scaled="1"/>
                </a:gradFill>
                <a:ln w="9525">
                  <a:noFill/>
                  <a:round/>
                  <a:headEnd type="none" w="sm" len="sm"/>
                  <a:tailEnd type="none" w="sm" len="sm"/>
                </a:ln>
              </p:spPr>
              <p:txBody>
                <a:bodyPr/>
                <a:lstStyle/>
                <a:p>
                  <a:endParaRPr lang="nl-BE"/>
                </a:p>
              </p:txBody>
            </p:sp>
            <p:sp>
              <p:nvSpPr>
                <p:cNvPr id="7733" name="Freeform 565"/>
                <p:cNvSpPr>
                  <a:spLocks noChangeArrowheads="1"/>
                </p:cNvSpPr>
                <p:nvPr/>
              </p:nvSpPr>
              <p:spPr bwMode="auto">
                <a:xfrm>
                  <a:off x="50" y="277"/>
                  <a:ext cx="13" cy="18"/>
                </a:xfrm>
                <a:custGeom>
                  <a:avLst/>
                  <a:gdLst/>
                  <a:ahLst/>
                  <a:cxnLst>
                    <a:cxn ang="0">
                      <a:pos x="0" y="0"/>
                    </a:cxn>
                    <a:cxn ang="0">
                      <a:pos x="13" y="4"/>
                    </a:cxn>
                    <a:cxn ang="0">
                      <a:pos x="13" y="18"/>
                    </a:cxn>
                    <a:cxn ang="0">
                      <a:pos x="0" y="13"/>
                    </a:cxn>
                    <a:cxn ang="0">
                      <a:pos x="0" y="0"/>
                    </a:cxn>
                  </a:cxnLst>
                  <a:rect l="0" t="0" r="r" b="b"/>
                  <a:pathLst>
                    <a:path w="13" h="18">
                      <a:moveTo>
                        <a:pt x="0" y="0"/>
                      </a:moveTo>
                      <a:lnTo>
                        <a:pt x="13" y="4"/>
                      </a:lnTo>
                      <a:lnTo>
                        <a:pt x="13" y="18"/>
                      </a:lnTo>
                      <a:lnTo>
                        <a:pt x="0" y="13"/>
                      </a:lnTo>
                      <a:lnTo>
                        <a:pt x="0" y="0"/>
                      </a:lnTo>
                    </a:path>
                  </a:pathLst>
                </a:custGeom>
                <a:solidFill>
                  <a:srgbClr val="5F5F5F"/>
                </a:solidFill>
                <a:ln w="9525">
                  <a:noFill/>
                  <a:round/>
                  <a:headEnd type="none" w="sm" len="sm"/>
                  <a:tailEnd type="none" w="sm" len="sm"/>
                </a:ln>
              </p:spPr>
              <p:txBody>
                <a:bodyPr/>
                <a:lstStyle/>
                <a:p>
                  <a:endParaRPr lang="nl-BE"/>
                </a:p>
              </p:txBody>
            </p:sp>
            <p:sp>
              <p:nvSpPr>
                <p:cNvPr id="7734" name="Freeform 566"/>
                <p:cNvSpPr>
                  <a:spLocks noChangeArrowheads="1"/>
                </p:cNvSpPr>
                <p:nvPr/>
              </p:nvSpPr>
              <p:spPr bwMode="auto">
                <a:xfrm>
                  <a:off x="93" y="276"/>
                  <a:ext cx="35" cy="13"/>
                </a:xfrm>
                <a:custGeom>
                  <a:avLst/>
                  <a:gdLst/>
                  <a:ahLst/>
                  <a:cxnLst>
                    <a:cxn ang="0">
                      <a:pos x="0" y="2"/>
                    </a:cxn>
                    <a:cxn ang="0">
                      <a:pos x="34" y="0"/>
                    </a:cxn>
                    <a:cxn ang="0">
                      <a:pos x="34" y="10"/>
                    </a:cxn>
                    <a:cxn ang="0">
                      <a:pos x="0" y="13"/>
                    </a:cxn>
                    <a:cxn ang="0">
                      <a:pos x="0" y="2"/>
                    </a:cxn>
                  </a:cxnLst>
                  <a:rect l="0" t="0" r="r" b="b"/>
                  <a:pathLst>
                    <a:path w="34" h="13">
                      <a:moveTo>
                        <a:pt x="0" y="2"/>
                      </a:moveTo>
                      <a:lnTo>
                        <a:pt x="34" y="0"/>
                      </a:lnTo>
                      <a:lnTo>
                        <a:pt x="34" y="10"/>
                      </a:lnTo>
                      <a:lnTo>
                        <a:pt x="0" y="13"/>
                      </a:lnTo>
                      <a:lnTo>
                        <a:pt x="0" y="2"/>
                      </a:lnTo>
                    </a:path>
                  </a:pathLst>
                </a:custGeom>
                <a:solidFill>
                  <a:srgbClr val="4F4F4F"/>
                </a:solidFill>
                <a:ln w="9525">
                  <a:noFill/>
                  <a:round/>
                  <a:headEnd type="none" w="sm" len="sm"/>
                  <a:tailEnd type="none" w="sm" len="sm"/>
                </a:ln>
              </p:spPr>
              <p:txBody>
                <a:bodyPr/>
                <a:lstStyle/>
                <a:p>
                  <a:endParaRPr lang="nl-BE"/>
                </a:p>
              </p:txBody>
            </p:sp>
            <p:sp>
              <p:nvSpPr>
                <p:cNvPr id="7735" name="Freeform 567"/>
                <p:cNvSpPr>
                  <a:spLocks noChangeArrowheads="1"/>
                </p:cNvSpPr>
                <p:nvPr/>
              </p:nvSpPr>
              <p:spPr bwMode="auto">
                <a:xfrm>
                  <a:off x="74" y="289"/>
                  <a:ext cx="7" cy="5"/>
                </a:xfrm>
                <a:custGeom>
                  <a:avLst/>
                  <a:gdLst/>
                  <a:ahLst/>
                  <a:cxnLst>
                    <a:cxn ang="0">
                      <a:pos x="0" y="0"/>
                    </a:cxn>
                    <a:cxn ang="0">
                      <a:pos x="6" y="0"/>
                    </a:cxn>
                    <a:cxn ang="0">
                      <a:pos x="6" y="5"/>
                    </a:cxn>
                    <a:cxn ang="0">
                      <a:pos x="0" y="5"/>
                    </a:cxn>
                    <a:cxn ang="0">
                      <a:pos x="0" y="0"/>
                    </a:cxn>
                  </a:cxnLst>
                  <a:rect l="0" t="0" r="r" b="b"/>
                  <a:pathLst>
                    <a:path w="6" h="5">
                      <a:moveTo>
                        <a:pt x="0" y="0"/>
                      </a:moveTo>
                      <a:lnTo>
                        <a:pt x="6" y="0"/>
                      </a:lnTo>
                      <a:lnTo>
                        <a:pt x="6" y="5"/>
                      </a:lnTo>
                      <a:lnTo>
                        <a:pt x="0" y="5"/>
                      </a:lnTo>
                      <a:lnTo>
                        <a:pt x="0" y="0"/>
                      </a:lnTo>
                    </a:path>
                  </a:pathLst>
                </a:custGeom>
                <a:solidFill>
                  <a:srgbClr val="4F4F4F"/>
                </a:solidFill>
                <a:ln w="9525">
                  <a:noFill/>
                  <a:round/>
                  <a:headEnd type="none" w="sm" len="sm"/>
                  <a:tailEnd type="none" w="sm" len="sm"/>
                </a:ln>
              </p:spPr>
              <p:txBody>
                <a:bodyPr/>
                <a:lstStyle/>
                <a:p>
                  <a:endParaRPr lang="nl-BE"/>
                </a:p>
              </p:txBody>
            </p:sp>
            <p:sp>
              <p:nvSpPr>
                <p:cNvPr id="7736" name="Freeform 568"/>
                <p:cNvSpPr>
                  <a:spLocks noChangeArrowheads="1"/>
                </p:cNvSpPr>
                <p:nvPr/>
              </p:nvSpPr>
              <p:spPr bwMode="auto">
                <a:xfrm>
                  <a:off x="136" y="282"/>
                  <a:ext cx="9" cy="10"/>
                </a:xfrm>
                <a:custGeom>
                  <a:avLst/>
                  <a:gdLst/>
                  <a:ahLst/>
                  <a:cxnLst>
                    <a:cxn ang="0">
                      <a:pos x="0" y="0"/>
                    </a:cxn>
                    <a:cxn ang="0">
                      <a:pos x="9" y="0"/>
                    </a:cxn>
                    <a:cxn ang="0">
                      <a:pos x="8" y="7"/>
                    </a:cxn>
                    <a:cxn ang="0">
                      <a:pos x="7" y="9"/>
                    </a:cxn>
                    <a:cxn ang="0">
                      <a:pos x="5" y="10"/>
                    </a:cxn>
                    <a:cxn ang="0">
                      <a:pos x="3" y="10"/>
                    </a:cxn>
                    <a:cxn ang="0">
                      <a:pos x="1" y="9"/>
                    </a:cxn>
                    <a:cxn ang="0">
                      <a:pos x="0" y="7"/>
                    </a:cxn>
                    <a:cxn ang="0">
                      <a:pos x="0" y="0"/>
                    </a:cxn>
                  </a:cxnLst>
                  <a:rect l="0" t="0" r="r" b="b"/>
                  <a:pathLst>
                    <a:path w="9" h="10">
                      <a:moveTo>
                        <a:pt x="0" y="0"/>
                      </a:moveTo>
                      <a:lnTo>
                        <a:pt x="9" y="0"/>
                      </a:lnTo>
                      <a:lnTo>
                        <a:pt x="8" y="7"/>
                      </a:lnTo>
                      <a:cubicBezTo>
                        <a:pt x="8" y="7"/>
                        <a:pt x="8" y="8"/>
                        <a:pt x="7" y="9"/>
                      </a:cubicBezTo>
                      <a:cubicBezTo>
                        <a:pt x="7" y="9"/>
                        <a:pt x="6" y="10"/>
                        <a:pt x="5" y="10"/>
                      </a:cubicBezTo>
                      <a:cubicBezTo>
                        <a:pt x="5" y="10"/>
                        <a:pt x="4" y="10"/>
                        <a:pt x="3" y="10"/>
                      </a:cubicBezTo>
                      <a:cubicBezTo>
                        <a:pt x="3" y="10"/>
                        <a:pt x="2" y="10"/>
                        <a:pt x="1" y="9"/>
                      </a:cubicBezTo>
                      <a:cubicBezTo>
                        <a:pt x="1" y="9"/>
                        <a:pt x="0" y="8"/>
                        <a:pt x="0" y="7"/>
                      </a:cubicBezTo>
                      <a:lnTo>
                        <a:pt x="0" y="0"/>
                      </a:lnTo>
                    </a:path>
                  </a:pathLst>
                </a:custGeom>
                <a:solidFill>
                  <a:srgbClr val="2F2F2F"/>
                </a:solidFill>
                <a:ln w="9525">
                  <a:noFill/>
                  <a:round/>
                  <a:headEnd type="none" w="sm" len="sm"/>
                  <a:tailEnd type="none" w="sm" len="sm"/>
                </a:ln>
              </p:spPr>
              <p:txBody>
                <a:bodyPr/>
                <a:lstStyle/>
                <a:p>
                  <a:endParaRPr lang="nl-BE"/>
                </a:p>
              </p:txBody>
            </p:sp>
            <p:sp>
              <p:nvSpPr>
                <p:cNvPr id="7737" name="Freeform 569"/>
                <p:cNvSpPr>
                  <a:spLocks noChangeArrowheads="1"/>
                </p:cNvSpPr>
                <p:nvPr/>
              </p:nvSpPr>
              <p:spPr bwMode="auto">
                <a:xfrm>
                  <a:off x="149" y="278"/>
                  <a:ext cx="49" cy="9"/>
                </a:xfrm>
                <a:custGeom>
                  <a:avLst/>
                  <a:gdLst/>
                  <a:ahLst/>
                  <a:cxnLst>
                    <a:cxn ang="0">
                      <a:pos x="0" y="3"/>
                    </a:cxn>
                    <a:cxn ang="0">
                      <a:pos x="48" y="0"/>
                    </a:cxn>
                    <a:cxn ang="0">
                      <a:pos x="48" y="5"/>
                    </a:cxn>
                    <a:cxn ang="0">
                      <a:pos x="0" y="8"/>
                    </a:cxn>
                    <a:cxn ang="0">
                      <a:pos x="0" y="3"/>
                    </a:cxn>
                  </a:cxnLst>
                  <a:rect l="0" t="0" r="r" b="b"/>
                  <a:pathLst>
                    <a:path w="48" h="8">
                      <a:moveTo>
                        <a:pt x="0" y="3"/>
                      </a:moveTo>
                      <a:lnTo>
                        <a:pt x="48" y="0"/>
                      </a:lnTo>
                      <a:lnTo>
                        <a:pt x="48" y="5"/>
                      </a:lnTo>
                      <a:lnTo>
                        <a:pt x="0" y="8"/>
                      </a:lnTo>
                      <a:lnTo>
                        <a:pt x="0" y="3"/>
                      </a:lnTo>
                    </a:path>
                  </a:pathLst>
                </a:custGeom>
                <a:solidFill>
                  <a:srgbClr val="4F4F4F"/>
                </a:solidFill>
                <a:ln w="9525">
                  <a:noFill/>
                  <a:round/>
                  <a:headEnd type="none" w="sm" len="sm"/>
                  <a:tailEnd type="none" w="sm" len="sm"/>
                </a:ln>
              </p:spPr>
              <p:txBody>
                <a:bodyPr/>
                <a:lstStyle/>
                <a:p>
                  <a:endParaRPr lang="nl-BE"/>
                </a:p>
              </p:txBody>
            </p:sp>
            <p:sp>
              <p:nvSpPr>
                <p:cNvPr id="7738" name="Freeform 570"/>
                <p:cNvSpPr>
                  <a:spLocks noChangeArrowheads="1"/>
                </p:cNvSpPr>
                <p:nvPr/>
              </p:nvSpPr>
              <p:spPr bwMode="auto">
                <a:xfrm>
                  <a:off x="6" y="262"/>
                  <a:ext cx="5" cy="11"/>
                </a:xfrm>
                <a:custGeom>
                  <a:avLst/>
                  <a:gdLst/>
                  <a:ahLst/>
                  <a:cxnLst>
                    <a:cxn ang="0">
                      <a:pos x="0" y="0"/>
                    </a:cxn>
                    <a:cxn ang="0">
                      <a:pos x="0" y="8"/>
                    </a:cxn>
                    <a:cxn ang="0">
                      <a:pos x="4" y="11"/>
                    </a:cxn>
                    <a:cxn ang="0">
                      <a:pos x="4" y="1"/>
                    </a:cxn>
                    <a:cxn ang="0">
                      <a:pos x="0" y="0"/>
                    </a:cxn>
                  </a:cxnLst>
                  <a:rect l="0" t="0" r="r" b="b"/>
                  <a:pathLst>
                    <a:path w="4" h="11">
                      <a:moveTo>
                        <a:pt x="0" y="0"/>
                      </a:moveTo>
                      <a:lnTo>
                        <a:pt x="0" y="8"/>
                      </a:lnTo>
                      <a:lnTo>
                        <a:pt x="4" y="11"/>
                      </a:lnTo>
                      <a:lnTo>
                        <a:pt x="4" y="1"/>
                      </a:lnTo>
                      <a:lnTo>
                        <a:pt x="0" y="0"/>
                      </a:lnTo>
                    </a:path>
                  </a:pathLst>
                </a:custGeom>
                <a:solidFill>
                  <a:srgbClr val="4F4F4F"/>
                </a:solidFill>
                <a:ln w="9525">
                  <a:noFill/>
                  <a:round/>
                  <a:headEnd type="none" w="sm" len="sm"/>
                  <a:tailEnd type="none" w="sm" len="sm"/>
                </a:ln>
              </p:spPr>
              <p:txBody>
                <a:bodyPr/>
                <a:lstStyle/>
                <a:p>
                  <a:endParaRPr lang="nl-BE"/>
                </a:p>
              </p:txBody>
            </p:sp>
            <p:sp>
              <p:nvSpPr>
                <p:cNvPr id="7739" name="Freeform 571"/>
                <p:cNvSpPr>
                  <a:spLocks noChangeArrowheads="1"/>
                </p:cNvSpPr>
                <p:nvPr/>
              </p:nvSpPr>
              <p:spPr bwMode="auto">
                <a:xfrm>
                  <a:off x="14" y="261"/>
                  <a:ext cx="11" cy="20"/>
                </a:xfrm>
                <a:custGeom>
                  <a:avLst/>
                  <a:gdLst/>
                  <a:ahLst/>
                  <a:cxnLst>
                    <a:cxn ang="0">
                      <a:pos x="0" y="0"/>
                    </a:cxn>
                    <a:cxn ang="0">
                      <a:pos x="11" y="4"/>
                    </a:cxn>
                    <a:cxn ang="0">
                      <a:pos x="11" y="19"/>
                    </a:cxn>
                    <a:cxn ang="0">
                      <a:pos x="0" y="14"/>
                    </a:cxn>
                    <a:cxn ang="0">
                      <a:pos x="0" y="0"/>
                    </a:cxn>
                  </a:cxnLst>
                  <a:rect l="0" t="0" r="r" b="b"/>
                  <a:pathLst>
                    <a:path w="11" h="19">
                      <a:moveTo>
                        <a:pt x="0" y="0"/>
                      </a:moveTo>
                      <a:lnTo>
                        <a:pt x="11" y="4"/>
                      </a:lnTo>
                      <a:lnTo>
                        <a:pt x="11" y="19"/>
                      </a:lnTo>
                      <a:lnTo>
                        <a:pt x="0" y="14"/>
                      </a:lnTo>
                      <a:lnTo>
                        <a:pt x="0" y="0"/>
                      </a:lnTo>
                    </a:path>
                  </a:pathLst>
                </a:custGeom>
                <a:solidFill>
                  <a:srgbClr val="5F5F5F"/>
                </a:solidFill>
                <a:ln w="9525">
                  <a:noFill/>
                  <a:round/>
                  <a:headEnd type="none" w="sm" len="sm"/>
                  <a:tailEnd type="none" w="sm" len="sm"/>
                </a:ln>
              </p:spPr>
              <p:txBody>
                <a:bodyPr/>
                <a:lstStyle/>
                <a:p>
                  <a:endParaRPr lang="nl-BE"/>
                </a:p>
              </p:txBody>
            </p:sp>
            <p:sp>
              <p:nvSpPr>
                <p:cNvPr id="7740" name="Freeform 572"/>
                <p:cNvSpPr>
                  <a:spLocks noChangeArrowheads="1"/>
                </p:cNvSpPr>
                <p:nvPr/>
              </p:nvSpPr>
              <p:spPr bwMode="auto">
                <a:xfrm>
                  <a:off x="30" y="265"/>
                  <a:ext cx="16" cy="22"/>
                </a:xfrm>
                <a:custGeom>
                  <a:avLst/>
                  <a:gdLst/>
                  <a:ahLst/>
                  <a:cxnLst>
                    <a:cxn ang="0">
                      <a:pos x="0" y="0"/>
                    </a:cxn>
                    <a:cxn ang="0">
                      <a:pos x="0" y="14"/>
                    </a:cxn>
                    <a:cxn ang="0">
                      <a:pos x="16" y="21"/>
                    </a:cxn>
                    <a:cxn ang="0">
                      <a:pos x="16" y="6"/>
                    </a:cxn>
                    <a:cxn ang="0">
                      <a:pos x="0" y="0"/>
                    </a:cxn>
                  </a:cxnLst>
                  <a:rect l="0" t="0" r="r" b="b"/>
                  <a:pathLst>
                    <a:path w="16" h="21">
                      <a:moveTo>
                        <a:pt x="0" y="0"/>
                      </a:moveTo>
                      <a:lnTo>
                        <a:pt x="0" y="14"/>
                      </a:lnTo>
                      <a:lnTo>
                        <a:pt x="16" y="21"/>
                      </a:lnTo>
                      <a:lnTo>
                        <a:pt x="16" y="6"/>
                      </a:lnTo>
                      <a:lnTo>
                        <a:pt x="0" y="0"/>
                      </a:lnTo>
                    </a:path>
                  </a:pathLst>
                </a:custGeom>
                <a:solidFill>
                  <a:srgbClr val="4F4F4F"/>
                </a:solidFill>
                <a:ln w="9525">
                  <a:noFill/>
                  <a:round/>
                  <a:headEnd type="none" w="sm" len="sm"/>
                  <a:tailEnd type="none" w="sm" len="sm"/>
                </a:ln>
              </p:spPr>
              <p:txBody>
                <a:bodyPr/>
                <a:lstStyle/>
                <a:p>
                  <a:endParaRPr lang="nl-BE"/>
                </a:p>
              </p:txBody>
            </p:sp>
            <p:sp>
              <p:nvSpPr>
                <p:cNvPr id="7741" name="Freeform 573"/>
                <p:cNvSpPr>
                  <a:spLocks noChangeArrowheads="1"/>
                </p:cNvSpPr>
                <p:nvPr/>
              </p:nvSpPr>
              <p:spPr bwMode="auto">
                <a:xfrm>
                  <a:off x="202" y="267"/>
                  <a:ext cx="58" cy="20"/>
                </a:xfrm>
                <a:custGeom>
                  <a:avLst/>
                  <a:gdLst/>
                  <a:ahLst/>
                  <a:cxnLst>
                    <a:cxn ang="0">
                      <a:pos x="0" y="19"/>
                    </a:cxn>
                    <a:cxn ang="0">
                      <a:pos x="0" y="3"/>
                    </a:cxn>
                    <a:cxn ang="0">
                      <a:pos x="57" y="0"/>
                    </a:cxn>
                    <a:cxn ang="0">
                      <a:pos x="57" y="15"/>
                    </a:cxn>
                    <a:cxn ang="0">
                      <a:pos x="0" y="19"/>
                    </a:cxn>
                  </a:cxnLst>
                  <a:rect l="0" t="0" r="r" b="b"/>
                  <a:pathLst>
                    <a:path w="57" h="19">
                      <a:moveTo>
                        <a:pt x="0" y="19"/>
                      </a:moveTo>
                      <a:lnTo>
                        <a:pt x="0" y="3"/>
                      </a:lnTo>
                      <a:lnTo>
                        <a:pt x="57" y="0"/>
                      </a:lnTo>
                      <a:lnTo>
                        <a:pt x="57" y="15"/>
                      </a:lnTo>
                      <a:lnTo>
                        <a:pt x="0" y="19"/>
                      </a:lnTo>
                    </a:path>
                  </a:pathLst>
                </a:custGeom>
                <a:solidFill>
                  <a:srgbClr val="AFAFAF"/>
                </a:solidFill>
                <a:ln w="9525">
                  <a:noFill/>
                  <a:round/>
                  <a:headEnd type="none" w="sm" len="sm"/>
                  <a:tailEnd type="none" w="sm" len="sm"/>
                </a:ln>
              </p:spPr>
              <p:txBody>
                <a:bodyPr/>
                <a:lstStyle/>
                <a:p>
                  <a:endParaRPr lang="nl-BE"/>
                </a:p>
              </p:txBody>
            </p:sp>
            <p:sp>
              <p:nvSpPr>
                <p:cNvPr id="7742" name="Freeform 574"/>
                <p:cNvSpPr>
                  <a:spLocks noChangeArrowheads="1"/>
                </p:cNvSpPr>
                <p:nvPr/>
              </p:nvSpPr>
              <p:spPr bwMode="auto">
                <a:xfrm>
                  <a:off x="77" y="260"/>
                  <a:ext cx="20" cy="7"/>
                </a:xfrm>
                <a:custGeom>
                  <a:avLst/>
                  <a:gdLst/>
                  <a:ahLst/>
                  <a:cxnLst>
                    <a:cxn ang="0">
                      <a:pos x="0" y="0"/>
                    </a:cxn>
                    <a:cxn ang="0">
                      <a:pos x="20" y="6"/>
                    </a:cxn>
                    <a:cxn ang="0">
                      <a:pos x="15" y="6"/>
                    </a:cxn>
                    <a:cxn ang="0">
                      <a:pos x="0" y="0"/>
                    </a:cxn>
                  </a:cxnLst>
                  <a:rect l="0" t="0" r="r" b="b"/>
                  <a:pathLst>
                    <a:path w="20" h="6">
                      <a:moveTo>
                        <a:pt x="0" y="0"/>
                      </a:moveTo>
                      <a:lnTo>
                        <a:pt x="20" y="6"/>
                      </a:lnTo>
                      <a:lnTo>
                        <a:pt x="15" y="6"/>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743" name="Freeform 575"/>
                <p:cNvSpPr>
                  <a:spLocks noChangeArrowheads="1"/>
                </p:cNvSpPr>
                <p:nvPr/>
              </p:nvSpPr>
              <p:spPr bwMode="auto">
                <a:xfrm>
                  <a:off x="81" y="251"/>
                  <a:ext cx="41" cy="15"/>
                </a:xfrm>
                <a:custGeom>
                  <a:avLst/>
                  <a:gdLst/>
                  <a:ahLst/>
                  <a:cxnLst>
                    <a:cxn ang="0">
                      <a:pos x="0" y="0"/>
                    </a:cxn>
                    <a:cxn ang="0">
                      <a:pos x="34" y="15"/>
                    </a:cxn>
                    <a:cxn ang="0">
                      <a:pos x="41" y="14"/>
                    </a:cxn>
                    <a:cxn ang="0">
                      <a:pos x="0" y="0"/>
                    </a:cxn>
                  </a:cxnLst>
                  <a:rect l="0" t="0" r="r" b="b"/>
                  <a:pathLst>
                    <a:path w="41" h="15">
                      <a:moveTo>
                        <a:pt x="0" y="0"/>
                      </a:moveTo>
                      <a:lnTo>
                        <a:pt x="34" y="15"/>
                      </a:lnTo>
                      <a:lnTo>
                        <a:pt x="41" y="14"/>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744" name="Freeform 576"/>
                <p:cNvSpPr>
                  <a:spLocks noChangeArrowheads="1"/>
                </p:cNvSpPr>
                <p:nvPr/>
              </p:nvSpPr>
              <p:spPr bwMode="auto">
                <a:xfrm>
                  <a:off x="86" y="239"/>
                  <a:ext cx="159" cy="26"/>
                </a:xfrm>
                <a:custGeom>
                  <a:avLst/>
                  <a:gdLst/>
                  <a:ahLst/>
                  <a:cxnLst>
                    <a:cxn ang="0">
                      <a:pos x="0" y="8"/>
                    </a:cxn>
                    <a:cxn ang="0">
                      <a:pos x="1" y="9"/>
                    </a:cxn>
                    <a:cxn ang="0">
                      <a:pos x="3" y="10"/>
                    </a:cxn>
                    <a:cxn ang="0">
                      <a:pos x="4" y="11"/>
                    </a:cxn>
                    <a:cxn ang="0">
                      <a:pos x="5" y="12"/>
                    </a:cxn>
                    <a:cxn ang="0">
                      <a:pos x="6" y="12"/>
                    </a:cxn>
                    <a:cxn ang="0">
                      <a:pos x="8" y="13"/>
                    </a:cxn>
                    <a:cxn ang="0">
                      <a:pos x="9" y="13"/>
                    </a:cxn>
                    <a:cxn ang="0">
                      <a:pos x="11" y="14"/>
                    </a:cxn>
                    <a:cxn ang="0">
                      <a:pos x="12" y="14"/>
                    </a:cxn>
                    <a:cxn ang="0">
                      <a:pos x="13" y="14"/>
                    </a:cxn>
                    <a:cxn ang="0">
                      <a:pos x="16" y="14"/>
                    </a:cxn>
                    <a:cxn ang="0">
                      <a:pos x="20" y="13"/>
                    </a:cxn>
                    <a:cxn ang="0">
                      <a:pos x="25" y="13"/>
                    </a:cxn>
                    <a:cxn ang="0">
                      <a:pos x="26" y="13"/>
                    </a:cxn>
                    <a:cxn ang="0">
                      <a:pos x="28" y="13"/>
                    </a:cxn>
                    <a:cxn ang="0">
                      <a:pos x="29" y="13"/>
                    </a:cxn>
                    <a:cxn ang="0">
                      <a:pos x="30" y="13"/>
                    </a:cxn>
                    <a:cxn ang="0">
                      <a:pos x="31" y="14"/>
                    </a:cxn>
                    <a:cxn ang="0">
                      <a:pos x="32" y="14"/>
                    </a:cxn>
                    <a:cxn ang="0">
                      <a:pos x="33" y="15"/>
                    </a:cxn>
                    <a:cxn ang="0">
                      <a:pos x="35" y="15"/>
                    </a:cxn>
                    <a:cxn ang="0">
                      <a:pos x="36" y="16"/>
                    </a:cxn>
                    <a:cxn ang="0">
                      <a:pos x="37" y="17"/>
                    </a:cxn>
                    <a:cxn ang="0">
                      <a:pos x="38" y="18"/>
                    </a:cxn>
                    <a:cxn ang="0">
                      <a:pos x="38" y="19"/>
                    </a:cxn>
                    <a:cxn ang="0">
                      <a:pos x="41" y="20"/>
                    </a:cxn>
                    <a:cxn ang="0">
                      <a:pos x="47" y="23"/>
                    </a:cxn>
                    <a:cxn ang="0">
                      <a:pos x="52" y="24"/>
                    </a:cxn>
                    <a:cxn ang="0">
                      <a:pos x="58" y="25"/>
                    </a:cxn>
                    <a:cxn ang="0">
                      <a:pos x="63" y="26"/>
                    </a:cxn>
                    <a:cxn ang="0">
                      <a:pos x="69" y="26"/>
                    </a:cxn>
                    <a:cxn ang="0">
                      <a:pos x="74" y="25"/>
                    </a:cxn>
                    <a:cxn ang="0">
                      <a:pos x="80" y="24"/>
                    </a:cxn>
                    <a:cxn ang="0">
                      <a:pos x="86" y="23"/>
                    </a:cxn>
                    <a:cxn ang="0">
                      <a:pos x="91" y="22"/>
                    </a:cxn>
                    <a:cxn ang="0">
                      <a:pos x="97" y="21"/>
                    </a:cxn>
                    <a:cxn ang="0">
                      <a:pos x="103" y="21"/>
                    </a:cxn>
                    <a:cxn ang="0">
                      <a:pos x="109" y="21"/>
                    </a:cxn>
                    <a:cxn ang="0">
                      <a:pos x="125" y="22"/>
                    </a:cxn>
                    <a:cxn ang="0">
                      <a:pos x="142" y="22"/>
                    </a:cxn>
                    <a:cxn ang="0">
                      <a:pos x="158" y="19"/>
                    </a:cxn>
                    <a:cxn ang="0">
                      <a:pos x="149" y="15"/>
                    </a:cxn>
                    <a:cxn ang="0">
                      <a:pos x="140" y="11"/>
                    </a:cxn>
                    <a:cxn ang="0">
                      <a:pos x="131" y="8"/>
                    </a:cxn>
                    <a:cxn ang="0">
                      <a:pos x="122" y="5"/>
                    </a:cxn>
                    <a:cxn ang="0">
                      <a:pos x="112" y="4"/>
                    </a:cxn>
                    <a:cxn ang="0">
                      <a:pos x="99" y="3"/>
                    </a:cxn>
                    <a:cxn ang="0">
                      <a:pos x="77" y="0"/>
                    </a:cxn>
                    <a:cxn ang="0">
                      <a:pos x="55" y="0"/>
                    </a:cxn>
                    <a:cxn ang="0">
                      <a:pos x="33" y="1"/>
                    </a:cxn>
                    <a:cxn ang="0">
                      <a:pos x="10" y="5"/>
                    </a:cxn>
                  </a:cxnLst>
                  <a:rect l="0" t="0" r="r" b="b"/>
                  <a:pathLst>
                    <a:path w="158" h="26">
                      <a:moveTo>
                        <a:pt x="0" y="7"/>
                      </a:moveTo>
                      <a:lnTo>
                        <a:pt x="0" y="7"/>
                      </a:lnTo>
                      <a:lnTo>
                        <a:pt x="0" y="8"/>
                      </a:lnTo>
                      <a:lnTo>
                        <a:pt x="0" y="8"/>
                      </a:lnTo>
                      <a:lnTo>
                        <a:pt x="1" y="8"/>
                      </a:lnTo>
                      <a:lnTo>
                        <a:pt x="1" y="9"/>
                      </a:lnTo>
                      <a:lnTo>
                        <a:pt x="1" y="9"/>
                      </a:lnTo>
                      <a:lnTo>
                        <a:pt x="1" y="9"/>
                      </a:lnTo>
                      <a:lnTo>
                        <a:pt x="2" y="9"/>
                      </a:lnTo>
                      <a:lnTo>
                        <a:pt x="2" y="10"/>
                      </a:lnTo>
                      <a:lnTo>
                        <a:pt x="2" y="10"/>
                      </a:lnTo>
                      <a:lnTo>
                        <a:pt x="3" y="10"/>
                      </a:lnTo>
                      <a:lnTo>
                        <a:pt x="3" y="10"/>
                      </a:lnTo>
                      <a:lnTo>
                        <a:pt x="3" y="11"/>
                      </a:lnTo>
                      <a:lnTo>
                        <a:pt x="4" y="11"/>
                      </a:lnTo>
                      <a:lnTo>
                        <a:pt x="4" y="11"/>
                      </a:lnTo>
                      <a:lnTo>
                        <a:pt x="4" y="11"/>
                      </a:lnTo>
                      <a:lnTo>
                        <a:pt x="4" y="11"/>
                      </a:lnTo>
                      <a:lnTo>
                        <a:pt x="5" y="12"/>
                      </a:lnTo>
                      <a:lnTo>
                        <a:pt x="5" y="12"/>
                      </a:lnTo>
                      <a:lnTo>
                        <a:pt x="5" y="12"/>
                      </a:lnTo>
                      <a:lnTo>
                        <a:pt x="6" y="12"/>
                      </a:lnTo>
                      <a:lnTo>
                        <a:pt x="6" y="12"/>
                      </a:lnTo>
                      <a:lnTo>
                        <a:pt x="6" y="12"/>
                      </a:lnTo>
                      <a:lnTo>
                        <a:pt x="7" y="13"/>
                      </a:lnTo>
                      <a:lnTo>
                        <a:pt x="7" y="13"/>
                      </a:lnTo>
                      <a:lnTo>
                        <a:pt x="7" y="13"/>
                      </a:lnTo>
                      <a:lnTo>
                        <a:pt x="8" y="13"/>
                      </a:lnTo>
                      <a:lnTo>
                        <a:pt x="8" y="13"/>
                      </a:lnTo>
                      <a:lnTo>
                        <a:pt x="8" y="13"/>
                      </a:lnTo>
                      <a:lnTo>
                        <a:pt x="9" y="13"/>
                      </a:lnTo>
                      <a:lnTo>
                        <a:pt x="9" y="13"/>
                      </a:lnTo>
                      <a:lnTo>
                        <a:pt x="10" y="13"/>
                      </a:lnTo>
                      <a:lnTo>
                        <a:pt x="10" y="13"/>
                      </a:lnTo>
                      <a:lnTo>
                        <a:pt x="10" y="13"/>
                      </a:lnTo>
                      <a:lnTo>
                        <a:pt x="11" y="14"/>
                      </a:lnTo>
                      <a:lnTo>
                        <a:pt x="11" y="14"/>
                      </a:lnTo>
                      <a:lnTo>
                        <a:pt x="11" y="14"/>
                      </a:lnTo>
                      <a:lnTo>
                        <a:pt x="12" y="14"/>
                      </a:lnTo>
                      <a:lnTo>
                        <a:pt x="12" y="14"/>
                      </a:lnTo>
                      <a:lnTo>
                        <a:pt x="12" y="14"/>
                      </a:lnTo>
                      <a:lnTo>
                        <a:pt x="13" y="14"/>
                      </a:lnTo>
                      <a:lnTo>
                        <a:pt x="13" y="14"/>
                      </a:lnTo>
                      <a:lnTo>
                        <a:pt x="13" y="14"/>
                      </a:lnTo>
                      <a:lnTo>
                        <a:pt x="14" y="14"/>
                      </a:lnTo>
                      <a:lnTo>
                        <a:pt x="14" y="14"/>
                      </a:lnTo>
                      <a:lnTo>
                        <a:pt x="14" y="14"/>
                      </a:lnTo>
                      <a:lnTo>
                        <a:pt x="16" y="14"/>
                      </a:lnTo>
                      <a:lnTo>
                        <a:pt x="17" y="13"/>
                      </a:lnTo>
                      <a:lnTo>
                        <a:pt x="18" y="13"/>
                      </a:lnTo>
                      <a:lnTo>
                        <a:pt x="19" y="13"/>
                      </a:lnTo>
                      <a:lnTo>
                        <a:pt x="20" y="13"/>
                      </a:lnTo>
                      <a:lnTo>
                        <a:pt x="22" y="13"/>
                      </a:lnTo>
                      <a:lnTo>
                        <a:pt x="23" y="13"/>
                      </a:lnTo>
                      <a:lnTo>
                        <a:pt x="24" y="13"/>
                      </a:lnTo>
                      <a:lnTo>
                        <a:pt x="25" y="13"/>
                      </a:lnTo>
                      <a:lnTo>
                        <a:pt x="26" y="13"/>
                      </a:lnTo>
                      <a:lnTo>
                        <a:pt x="26" y="13"/>
                      </a:lnTo>
                      <a:lnTo>
                        <a:pt x="26" y="13"/>
                      </a:lnTo>
                      <a:lnTo>
                        <a:pt x="26" y="13"/>
                      </a:lnTo>
                      <a:lnTo>
                        <a:pt x="27" y="13"/>
                      </a:lnTo>
                      <a:lnTo>
                        <a:pt x="27" y="13"/>
                      </a:lnTo>
                      <a:lnTo>
                        <a:pt x="27" y="13"/>
                      </a:lnTo>
                      <a:lnTo>
                        <a:pt x="28" y="13"/>
                      </a:lnTo>
                      <a:lnTo>
                        <a:pt x="28" y="13"/>
                      </a:lnTo>
                      <a:lnTo>
                        <a:pt x="28" y="13"/>
                      </a:lnTo>
                      <a:lnTo>
                        <a:pt x="29" y="13"/>
                      </a:lnTo>
                      <a:lnTo>
                        <a:pt x="29" y="13"/>
                      </a:lnTo>
                      <a:lnTo>
                        <a:pt x="29" y="13"/>
                      </a:lnTo>
                      <a:lnTo>
                        <a:pt x="29" y="13"/>
                      </a:lnTo>
                      <a:lnTo>
                        <a:pt x="30" y="13"/>
                      </a:lnTo>
                      <a:lnTo>
                        <a:pt x="30" y="13"/>
                      </a:lnTo>
                      <a:lnTo>
                        <a:pt x="30" y="14"/>
                      </a:lnTo>
                      <a:lnTo>
                        <a:pt x="31" y="14"/>
                      </a:lnTo>
                      <a:lnTo>
                        <a:pt x="31" y="14"/>
                      </a:lnTo>
                      <a:lnTo>
                        <a:pt x="31" y="14"/>
                      </a:lnTo>
                      <a:lnTo>
                        <a:pt x="31" y="14"/>
                      </a:lnTo>
                      <a:lnTo>
                        <a:pt x="32" y="14"/>
                      </a:lnTo>
                      <a:lnTo>
                        <a:pt x="32" y="14"/>
                      </a:lnTo>
                      <a:lnTo>
                        <a:pt x="32" y="14"/>
                      </a:lnTo>
                      <a:lnTo>
                        <a:pt x="33" y="14"/>
                      </a:lnTo>
                      <a:lnTo>
                        <a:pt x="33" y="14"/>
                      </a:lnTo>
                      <a:lnTo>
                        <a:pt x="33" y="15"/>
                      </a:lnTo>
                      <a:lnTo>
                        <a:pt x="33" y="15"/>
                      </a:lnTo>
                      <a:lnTo>
                        <a:pt x="34" y="15"/>
                      </a:lnTo>
                      <a:lnTo>
                        <a:pt x="34" y="15"/>
                      </a:lnTo>
                      <a:lnTo>
                        <a:pt x="34" y="15"/>
                      </a:lnTo>
                      <a:lnTo>
                        <a:pt x="35" y="15"/>
                      </a:lnTo>
                      <a:lnTo>
                        <a:pt x="35" y="16"/>
                      </a:lnTo>
                      <a:lnTo>
                        <a:pt x="35" y="16"/>
                      </a:lnTo>
                      <a:lnTo>
                        <a:pt x="35" y="16"/>
                      </a:lnTo>
                      <a:lnTo>
                        <a:pt x="36" y="16"/>
                      </a:lnTo>
                      <a:lnTo>
                        <a:pt x="36" y="16"/>
                      </a:lnTo>
                      <a:lnTo>
                        <a:pt x="36" y="16"/>
                      </a:lnTo>
                      <a:lnTo>
                        <a:pt x="36" y="17"/>
                      </a:lnTo>
                      <a:lnTo>
                        <a:pt x="37" y="17"/>
                      </a:lnTo>
                      <a:lnTo>
                        <a:pt x="37" y="17"/>
                      </a:lnTo>
                      <a:lnTo>
                        <a:pt x="37" y="17"/>
                      </a:lnTo>
                      <a:lnTo>
                        <a:pt x="37" y="18"/>
                      </a:lnTo>
                      <a:lnTo>
                        <a:pt x="38" y="18"/>
                      </a:lnTo>
                      <a:lnTo>
                        <a:pt x="38" y="18"/>
                      </a:lnTo>
                      <a:lnTo>
                        <a:pt x="38" y="18"/>
                      </a:lnTo>
                      <a:lnTo>
                        <a:pt x="38" y="19"/>
                      </a:lnTo>
                      <a:lnTo>
                        <a:pt x="38" y="19"/>
                      </a:lnTo>
                      <a:lnTo>
                        <a:pt x="39" y="19"/>
                      </a:lnTo>
                      <a:lnTo>
                        <a:pt x="39" y="19"/>
                      </a:lnTo>
                      <a:lnTo>
                        <a:pt x="40" y="20"/>
                      </a:lnTo>
                      <a:lnTo>
                        <a:pt x="41" y="20"/>
                      </a:lnTo>
                      <a:lnTo>
                        <a:pt x="43" y="21"/>
                      </a:lnTo>
                      <a:lnTo>
                        <a:pt x="44" y="22"/>
                      </a:lnTo>
                      <a:lnTo>
                        <a:pt x="45" y="22"/>
                      </a:lnTo>
                      <a:lnTo>
                        <a:pt x="47" y="23"/>
                      </a:lnTo>
                      <a:lnTo>
                        <a:pt x="48" y="23"/>
                      </a:lnTo>
                      <a:lnTo>
                        <a:pt x="50" y="23"/>
                      </a:lnTo>
                      <a:lnTo>
                        <a:pt x="51" y="24"/>
                      </a:lnTo>
                      <a:lnTo>
                        <a:pt x="52" y="24"/>
                      </a:lnTo>
                      <a:lnTo>
                        <a:pt x="54" y="24"/>
                      </a:lnTo>
                      <a:lnTo>
                        <a:pt x="55" y="25"/>
                      </a:lnTo>
                      <a:lnTo>
                        <a:pt x="56" y="25"/>
                      </a:lnTo>
                      <a:lnTo>
                        <a:pt x="58" y="25"/>
                      </a:lnTo>
                      <a:lnTo>
                        <a:pt x="59" y="25"/>
                      </a:lnTo>
                      <a:lnTo>
                        <a:pt x="61" y="25"/>
                      </a:lnTo>
                      <a:lnTo>
                        <a:pt x="62" y="26"/>
                      </a:lnTo>
                      <a:lnTo>
                        <a:pt x="63" y="26"/>
                      </a:lnTo>
                      <a:lnTo>
                        <a:pt x="65" y="26"/>
                      </a:lnTo>
                      <a:lnTo>
                        <a:pt x="66" y="26"/>
                      </a:lnTo>
                      <a:lnTo>
                        <a:pt x="68" y="26"/>
                      </a:lnTo>
                      <a:lnTo>
                        <a:pt x="69" y="26"/>
                      </a:lnTo>
                      <a:lnTo>
                        <a:pt x="70" y="26"/>
                      </a:lnTo>
                      <a:lnTo>
                        <a:pt x="72" y="25"/>
                      </a:lnTo>
                      <a:lnTo>
                        <a:pt x="73" y="25"/>
                      </a:lnTo>
                      <a:lnTo>
                        <a:pt x="74" y="25"/>
                      </a:lnTo>
                      <a:lnTo>
                        <a:pt x="76" y="25"/>
                      </a:lnTo>
                      <a:lnTo>
                        <a:pt x="77" y="25"/>
                      </a:lnTo>
                      <a:lnTo>
                        <a:pt x="79" y="25"/>
                      </a:lnTo>
                      <a:lnTo>
                        <a:pt x="80" y="24"/>
                      </a:lnTo>
                      <a:lnTo>
                        <a:pt x="81" y="24"/>
                      </a:lnTo>
                      <a:lnTo>
                        <a:pt x="83" y="24"/>
                      </a:lnTo>
                      <a:lnTo>
                        <a:pt x="84" y="23"/>
                      </a:lnTo>
                      <a:lnTo>
                        <a:pt x="86" y="23"/>
                      </a:lnTo>
                      <a:lnTo>
                        <a:pt x="87" y="22"/>
                      </a:lnTo>
                      <a:lnTo>
                        <a:pt x="88" y="22"/>
                      </a:lnTo>
                      <a:lnTo>
                        <a:pt x="90" y="22"/>
                      </a:lnTo>
                      <a:lnTo>
                        <a:pt x="91" y="22"/>
                      </a:lnTo>
                      <a:lnTo>
                        <a:pt x="93" y="21"/>
                      </a:lnTo>
                      <a:lnTo>
                        <a:pt x="94" y="21"/>
                      </a:lnTo>
                      <a:lnTo>
                        <a:pt x="96" y="21"/>
                      </a:lnTo>
                      <a:lnTo>
                        <a:pt x="97" y="21"/>
                      </a:lnTo>
                      <a:lnTo>
                        <a:pt x="99" y="21"/>
                      </a:lnTo>
                      <a:lnTo>
                        <a:pt x="100" y="21"/>
                      </a:lnTo>
                      <a:lnTo>
                        <a:pt x="102" y="21"/>
                      </a:lnTo>
                      <a:lnTo>
                        <a:pt x="103" y="21"/>
                      </a:lnTo>
                      <a:lnTo>
                        <a:pt x="104" y="21"/>
                      </a:lnTo>
                      <a:lnTo>
                        <a:pt x="106" y="21"/>
                      </a:lnTo>
                      <a:lnTo>
                        <a:pt x="107" y="21"/>
                      </a:lnTo>
                      <a:lnTo>
                        <a:pt x="109" y="21"/>
                      </a:lnTo>
                      <a:lnTo>
                        <a:pt x="113" y="22"/>
                      </a:lnTo>
                      <a:lnTo>
                        <a:pt x="117" y="22"/>
                      </a:lnTo>
                      <a:lnTo>
                        <a:pt x="121" y="22"/>
                      </a:lnTo>
                      <a:lnTo>
                        <a:pt x="125" y="22"/>
                      </a:lnTo>
                      <a:lnTo>
                        <a:pt x="129" y="22"/>
                      </a:lnTo>
                      <a:lnTo>
                        <a:pt x="134" y="22"/>
                      </a:lnTo>
                      <a:lnTo>
                        <a:pt x="138" y="22"/>
                      </a:lnTo>
                      <a:lnTo>
                        <a:pt x="142" y="22"/>
                      </a:lnTo>
                      <a:lnTo>
                        <a:pt x="146" y="21"/>
                      </a:lnTo>
                      <a:lnTo>
                        <a:pt x="150" y="21"/>
                      </a:lnTo>
                      <a:lnTo>
                        <a:pt x="154" y="20"/>
                      </a:lnTo>
                      <a:lnTo>
                        <a:pt x="158" y="19"/>
                      </a:lnTo>
                      <a:lnTo>
                        <a:pt x="156" y="18"/>
                      </a:lnTo>
                      <a:lnTo>
                        <a:pt x="154" y="17"/>
                      </a:lnTo>
                      <a:lnTo>
                        <a:pt x="152" y="16"/>
                      </a:lnTo>
                      <a:lnTo>
                        <a:pt x="149" y="15"/>
                      </a:lnTo>
                      <a:lnTo>
                        <a:pt x="147" y="14"/>
                      </a:lnTo>
                      <a:lnTo>
                        <a:pt x="145" y="13"/>
                      </a:lnTo>
                      <a:lnTo>
                        <a:pt x="143" y="12"/>
                      </a:lnTo>
                      <a:lnTo>
                        <a:pt x="140" y="11"/>
                      </a:lnTo>
                      <a:lnTo>
                        <a:pt x="138" y="10"/>
                      </a:lnTo>
                      <a:lnTo>
                        <a:pt x="136" y="9"/>
                      </a:lnTo>
                      <a:lnTo>
                        <a:pt x="133" y="8"/>
                      </a:lnTo>
                      <a:lnTo>
                        <a:pt x="131" y="8"/>
                      </a:lnTo>
                      <a:lnTo>
                        <a:pt x="129" y="7"/>
                      </a:lnTo>
                      <a:lnTo>
                        <a:pt x="126" y="6"/>
                      </a:lnTo>
                      <a:lnTo>
                        <a:pt x="124" y="6"/>
                      </a:lnTo>
                      <a:lnTo>
                        <a:pt x="122" y="5"/>
                      </a:lnTo>
                      <a:lnTo>
                        <a:pt x="119" y="5"/>
                      </a:lnTo>
                      <a:lnTo>
                        <a:pt x="117" y="5"/>
                      </a:lnTo>
                      <a:lnTo>
                        <a:pt x="115" y="4"/>
                      </a:lnTo>
                      <a:lnTo>
                        <a:pt x="112" y="4"/>
                      </a:lnTo>
                      <a:lnTo>
                        <a:pt x="110" y="4"/>
                      </a:lnTo>
                      <a:lnTo>
                        <a:pt x="107" y="4"/>
                      </a:lnTo>
                      <a:lnTo>
                        <a:pt x="105" y="4"/>
                      </a:lnTo>
                      <a:lnTo>
                        <a:pt x="99" y="3"/>
                      </a:lnTo>
                      <a:lnTo>
                        <a:pt x="94" y="2"/>
                      </a:lnTo>
                      <a:lnTo>
                        <a:pt x="88" y="1"/>
                      </a:lnTo>
                      <a:lnTo>
                        <a:pt x="83" y="1"/>
                      </a:lnTo>
                      <a:lnTo>
                        <a:pt x="77" y="0"/>
                      </a:lnTo>
                      <a:lnTo>
                        <a:pt x="72" y="0"/>
                      </a:lnTo>
                      <a:lnTo>
                        <a:pt x="66" y="0"/>
                      </a:lnTo>
                      <a:lnTo>
                        <a:pt x="60" y="0"/>
                      </a:lnTo>
                      <a:lnTo>
                        <a:pt x="55" y="0"/>
                      </a:lnTo>
                      <a:lnTo>
                        <a:pt x="49" y="0"/>
                      </a:lnTo>
                      <a:lnTo>
                        <a:pt x="44" y="0"/>
                      </a:lnTo>
                      <a:lnTo>
                        <a:pt x="38" y="0"/>
                      </a:lnTo>
                      <a:lnTo>
                        <a:pt x="33" y="1"/>
                      </a:lnTo>
                      <a:lnTo>
                        <a:pt x="27" y="2"/>
                      </a:lnTo>
                      <a:lnTo>
                        <a:pt x="22" y="3"/>
                      </a:lnTo>
                      <a:lnTo>
                        <a:pt x="16" y="4"/>
                      </a:lnTo>
                      <a:lnTo>
                        <a:pt x="10" y="5"/>
                      </a:lnTo>
                      <a:lnTo>
                        <a:pt x="5" y="6"/>
                      </a:lnTo>
                      <a:lnTo>
                        <a:pt x="0" y="7"/>
                      </a:lnTo>
                    </a:path>
                  </a:pathLst>
                </a:custGeom>
                <a:solidFill>
                  <a:srgbClr val="2F2F2F">
                    <a:alpha val="40001"/>
                  </a:srgbClr>
                </a:solidFill>
                <a:ln w="9525">
                  <a:noFill/>
                  <a:round/>
                  <a:headEnd type="none" w="sm" len="sm"/>
                  <a:tailEnd type="none" w="sm" len="sm"/>
                </a:ln>
              </p:spPr>
              <p:txBody>
                <a:bodyPr/>
                <a:lstStyle/>
                <a:p>
                  <a:endParaRPr lang="nl-BE"/>
                </a:p>
              </p:txBody>
            </p:sp>
            <p:sp>
              <p:nvSpPr>
                <p:cNvPr id="7745" name="Freeform 577"/>
                <p:cNvSpPr>
                  <a:spLocks noChangeArrowheads="1"/>
                </p:cNvSpPr>
                <p:nvPr/>
              </p:nvSpPr>
              <p:spPr bwMode="auto">
                <a:xfrm>
                  <a:off x="32" y="238"/>
                  <a:ext cx="10" cy="14"/>
                </a:xfrm>
                <a:custGeom>
                  <a:avLst/>
                  <a:gdLst/>
                  <a:ahLst/>
                  <a:cxnLst>
                    <a:cxn ang="0">
                      <a:pos x="0" y="0"/>
                    </a:cxn>
                    <a:cxn ang="0">
                      <a:pos x="0" y="10"/>
                    </a:cxn>
                    <a:cxn ang="0">
                      <a:pos x="10" y="13"/>
                    </a:cxn>
                    <a:cxn ang="0">
                      <a:pos x="10" y="3"/>
                    </a:cxn>
                    <a:cxn ang="0">
                      <a:pos x="0" y="0"/>
                    </a:cxn>
                  </a:cxnLst>
                  <a:rect l="0" t="0" r="r" b="b"/>
                  <a:pathLst>
                    <a:path w="10" h="13">
                      <a:moveTo>
                        <a:pt x="0" y="0"/>
                      </a:moveTo>
                      <a:lnTo>
                        <a:pt x="0" y="10"/>
                      </a:lnTo>
                      <a:lnTo>
                        <a:pt x="10" y="13"/>
                      </a:lnTo>
                      <a:lnTo>
                        <a:pt x="10" y="3"/>
                      </a:lnTo>
                      <a:lnTo>
                        <a:pt x="0" y="0"/>
                      </a:lnTo>
                    </a:path>
                  </a:pathLst>
                </a:custGeom>
                <a:solidFill>
                  <a:srgbClr val="5F5F5F"/>
                </a:solidFill>
                <a:ln w="9525">
                  <a:noFill/>
                  <a:round/>
                  <a:headEnd type="none" w="sm" len="sm"/>
                  <a:tailEnd type="none" w="sm" len="sm"/>
                </a:ln>
              </p:spPr>
              <p:txBody>
                <a:bodyPr/>
                <a:lstStyle/>
                <a:p>
                  <a:endParaRPr lang="nl-BE"/>
                </a:p>
              </p:txBody>
            </p:sp>
            <p:sp>
              <p:nvSpPr>
                <p:cNvPr id="7746" name="Freeform 578"/>
                <p:cNvSpPr>
                  <a:spLocks noChangeArrowheads="1"/>
                </p:cNvSpPr>
                <p:nvPr/>
              </p:nvSpPr>
              <p:spPr bwMode="auto">
                <a:xfrm>
                  <a:off x="0" y="249"/>
                  <a:ext cx="69" cy="27"/>
                </a:xfrm>
                <a:custGeom>
                  <a:avLst/>
                  <a:gdLst/>
                  <a:ahLst/>
                  <a:cxnLst>
                    <a:cxn ang="0">
                      <a:pos x="0" y="2"/>
                    </a:cxn>
                    <a:cxn ang="0">
                      <a:pos x="68" y="26"/>
                    </a:cxn>
                    <a:cxn ang="0">
                      <a:pos x="68" y="23"/>
                    </a:cxn>
                    <a:cxn ang="0">
                      <a:pos x="0" y="0"/>
                    </a:cxn>
                    <a:cxn ang="0">
                      <a:pos x="0" y="2"/>
                    </a:cxn>
                  </a:cxnLst>
                  <a:rect l="0" t="0" r="r" b="b"/>
                  <a:pathLst>
                    <a:path w="68" h="26">
                      <a:moveTo>
                        <a:pt x="0" y="2"/>
                      </a:moveTo>
                      <a:lnTo>
                        <a:pt x="68" y="26"/>
                      </a:lnTo>
                      <a:lnTo>
                        <a:pt x="68" y="23"/>
                      </a:lnTo>
                      <a:lnTo>
                        <a:pt x="0" y="0"/>
                      </a:lnTo>
                      <a:lnTo>
                        <a:pt x="0" y="2"/>
                      </a:lnTo>
                    </a:path>
                  </a:pathLst>
                </a:custGeom>
                <a:solidFill>
                  <a:srgbClr val="BFBFBF"/>
                </a:solidFill>
                <a:ln w="9525">
                  <a:noFill/>
                  <a:round/>
                  <a:headEnd type="none" w="sm" len="sm"/>
                  <a:tailEnd type="none" w="sm" len="sm"/>
                </a:ln>
              </p:spPr>
              <p:txBody>
                <a:bodyPr/>
                <a:lstStyle/>
                <a:p>
                  <a:endParaRPr lang="nl-BE"/>
                </a:p>
              </p:txBody>
            </p:sp>
            <p:sp>
              <p:nvSpPr>
                <p:cNvPr id="7747" name="Freeform 579"/>
                <p:cNvSpPr>
                  <a:spLocks noChangeArrowheads="1"/>
                </p:cNvSpPr>
                <p:nvPr/>
              </p:nvSpPr>
              <p:spPr bwMode="auto">
                <a:xfrm>
                  <a:off x="68" y="262"/>
                  <a:ext cx="195" cy="13"/>
                </a:xfrm>
                <a:custGeom>
                  <a:avLst/>
                  <a:gdLst/>
                  <a:ahLst/>
                  <a:cxnLst>
                    <a:cxn ang="0">
                      <a:pos x="186" y="0"/>
                    </a:cxn>
                    <a:cxn ang="0">
                      <a:pos x="1" y="12"/>
                    </a:cxn>
                    <a:cxn ang="0">
                      <a:pos x="1" y="12"/>
                    </a:cxn>
                    <a:cxn ang="0">
                      <a:pos x="1" y="12"/>
                    </a:cxn>
                    <a:cxn ang="0">
                      <a:pos x="0" y="12"/>
                    </a:cxn>
                    <a:cxn ang="0">
                      <a:pos x="0" y="12"/>
                    </a:cxn>
                    <a:cxn ang="0">
                      <a:pos x="0" y="1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8"/>
                    </a:cxn>
                    <a:cxn ang="0">
                      <a:pos x="0" y="8"/>
                    </a:cxn>
                    <a:cxn ang="0">
                      <a:pos x="0" y="8"/>
                    </a:cxn>
                  </a:cxnLst>
                  <a:rect l="0" t="0" r="r" b="b"/>
                  <a:pathLst>
                    <a:path w="194" h="12">
                      <a:moveTo>
                        <a:pt x="0" y="8"/>
                      </a:moveTo>
                      <a:lnTo>
                        <a:pt x="186" y="0"/>
                      </a:lnTo>
                      <a:lnTo>
                        <a:pt x="194" y="2"/>
                      </a:lnTo>
                      <a:lnTo>
                        <a:pt x="1" y="12"/>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path>
                  </a:pathLst>
                </a:custGeom>
                <a:solidFill>
                  <a:srgbClr val="CFCFCF"/>
                </a:solidFill>
                <a:ln w="9525">
                  <a:noFill/>
                  <a:round/>
                  <a:headEnd type="none" w="sm" len="sm"/>
                  <a:tailEnd type="none" w="sm" len="sm"/>
                </a:ln>
              </p:spPr>
              <p:txBody>
                <a:bodyPr/>
                <a:lstStyle/>
                <a:p>
                  <a:endParaRPr lang="nl-BE"/>
                </a:p>
              </p:txBody>
            </p:sp>
          </p:grpSp>
          <p:grpSp>
            <p:nvGrpSpPr>
              <p:cNvPr id="7748" name="Group 580"/>
              <p:cNvGrpSpPr>
                <a:grpSpLocks/>
              </p:cNvGrpSpPr>
              <p:nvPr/>
            </p:nvGrpSpPr>
            <p:grpSpPr bwMode="auto">
              <a:xfrm>
                <a:off x="185" y="0"/>
                <a:ext cx="449" cy="692"/>
                <a:chOff x="0" y="0"/>
                <a:chExt cx="450" cy="693"/>
              </a:xfrm>
            </p:grpSpPr>
            <p:sp>
              <p:nvSpPr>
                <p:cNvPr id="7749" name="Freeform 581"/>
                <p:cNvSpPr>
                  <a:spLocks noChangeArrowheads="1"/>
                </p:cNvSpPr>
                <p:nvPr/>
              </p:nvSpPr>
              <p:spPr bwMode="auto">
                <a:xfrm>
                  <a:off x="259" y="602"/>
                  <a:ext cx="188" cy="90"/>
                </a:xfrm>
                <a:custGeom>
                  <a:avLst/>
                  <a:gdLst/>
                  <a:ahLst/>
                  <a:cxnLst>
                    <a:cxn ang="0">
                      <a:pos x="5" y="19"/>
                    </a:cxn>
                    <a:cxn ang="0">
                      <a:pos x="139" y="0"/>
                    </a:cxn>
                    <a:cxn ang="0">
                      <a:pos x="184" y="13"/>
                    </a:cxn>
                    <a:cxn ang="0">
                      <a:pos x="188" y="31"/>
                    </a:cxn>
                    <a:cxn ang="0">
                      <a:pos x="187" y="49"/>
                    </a:cxn>
                    <a:cxn ang="0">
                      <a:pos x="177" y="74"/>
                    </a:cxn>
                    <a:cxn ang="0">
                      <a:pos x="152" y="89"/>
                    </a:cxn>
                    <a:cxn ang="0">
                      <a:pos x="46" y="73"/>
                    </a:cxn>
                    <a:cxn ang="0">
                      <a:pos x="45" y="49"/>
                    </a:cxn>
                    <a:cxn ang="0">
                      <a:pos x="0" y="33"/>
                    </a:cxn>
                    <a:cxn ang="0">
                      <a:pos x="5" y="19"/>
                    </a:cxn>
                  </a:cxnLst>
                  <a:rect l="0" t="0" r="r" b="b"/>
                  <a:pathLst>
                    <a:path w="188" h="89">
                      <a:moveTo>
                        <a:pt x="5" y="19"/>
                      </a:moveTo>
                      <a:lnTo>
                        <a:pt x="139" y="0"/>
                      </a:lnTo>
                      <a:lnTo>
                        <a:pt x="184" y="13"/>
                      </a:lnTo>
                      <a:lnTo>
                        <a:pt x="188" y="31"/>
                      </a:lnTo>
                      <a:lnTo>
                        <a:pt x="187" y="49"/>
                      </a:lnTo>
                      <a:lnTo>
                        <a:pt x="177" y="74"/>
                      </a:lnTo>
                      <a:lnTo>
                        <a:pt x="152" y="89"/>
                      </a:lnTo>
                      <a:lnTo>
                        <a:pt x="46" y="73"/>
                      </a:lnTo>
                      <a:lnTo>
                        <a:pt x="45" y="49"/>
                      </a:lnTo>
                      <a:lnTo>
                        <a:pt x="0" y="33"/>
                      </a:lnTo>
                      <a:lnTo>
                        <a:pt x="5" y="19"/>
                      </a:lnTo>
                    </a:path>
                  </a:pathLst>
                </a:custGeom>
                <a:gradFill rotWithShape="0">
                  <a:gsLst>
                    <a:gs pos="0">
                      <a:srgbClr val="5F5F5F"/>
                    </a:gs>
                    <a:gs pos="100000">
                      <a:srgbClr val="1F1F1F"/>
                    </a:gs>
                  </a:gsLst>
                  <a:lin ang="5400000" scaled="1"/>
                </a:gradFill>
                <a:ln w="9525">
                  <a:noFill/>
                  <a:round/>
                  <a:headEnd type="none" w="sm" len="sm"/>
                  <a:tailEnd type="none" w="sm" len="sm"/>
                </a:ln>
              </p:spPr>
              <p:txBody>
                <a:bodyPr/>
                <a:lstStyle/>
                <a:p>
                  <a:endParaRPr lang="nl-BE"/>
                </a:p>
              </p:txBody>
            </p:sp>
            <p:sp>
              <p:nvSpPr>
                <p:cNvPr id="7750" name="Freeform 582"/>
                <p:cNvSpPr>
                  <a:spLocks noChangeArrowheads="1"/>
                </p:cNvSpPr>
                <p:nvPr/>
              </p:nvSpPr>
              <p:spPr bwMode="auto">
                <a:xfrm>
                  <a:off x="0" y="510"/>
                  <a:ext cx="239" cy="99"/>
                </a:xfrm>
                <a:custGeom>
                  <a:avLst/>
                  <a:gdLst/>
                  <a:ahLst/>
                  <a:cxnLst>
                    <a:cxn ang="0">
                      <a:pos x="204" y="18"/>
                    </a:cxn>
                    <a:cxn ang="0">
                      <a:pos x="162" y="40"/>
                    </a:cxn>
                    <a:cxn ang="0">
                      <a:pos x="155" y="10"/>
                    </a:cxn>
                    <a:cxn ang="0">
                      <a:pos x="147" y="2"/>
                    </a:cxn>
                    <a:cxn ang="0">
                      <a:pos x="137" y="0"/>
                    </a:cxn>
                    <a:cxn ang="0">
                      <a:pos x="127" y="4"/>
                    </a:cxn>
                    <a:cxn ang="0">
                      <a:pos x="89" y="43"/>
                    </a:cxn>
                    <a:cxn ang="0">
                      <a:pos x="58" y="42"/>
                    </a:cxn>
                    <a:cxn ang="0">
                      <a:pos x="49" y="42"/>
                    </a:cxn>
                    <a:cxn ang="0">
                      <a:pos x="18" y="47"/>
                    </a:cxn>
                    <a:cxn ang="0">
                      <a:pos x="0" y="81"/>
                    </a:cxn>
                    <a:cxn ang="0">
                      <a:pos x="1" y="84"/>
                    </a:cxn>
                    <a:cxn ang="0">
                      <a:pos x="3" y="85"/>
                    </a:cxn>
                    <a:cxn ang="0">
                      <a:pos x="6" y="85"/>
                    </a:cxn>
                    <a:cxn ang="0">
                      <a:pos x="8" y="84"/>
                    </a:cxn>
                    <a:cxn ang="0">
                      <a:pos x="10" y="86"/>
                    </a:cxn>
                    <a:cxn ang="0">
                      <a:pos x="13" y="88"/>
                    </a:cxn>
                    <a:cxn ang="0">
                      <a:pos x="15" y="87"/>
                    </a:cxn>
                    <a:cxn ang="0">
                      <a:pos x="18" y="86"/>
                    </a:cxn>
                    <a:cxn ang="0">
                      <a:pos x="26" y="71"/>
                    </a:cxn>
                    <a:cxn ang="0">
                      <a:pos x="47" y="73"/>
                    </a:cxn>
                    <a:cxn ang="0">
                      <a:pos x="33" y="92"/>
                    </a:cxn>
                    <a:cxn ang="0">
                      <a:pos x="35" y="94"/>
                    </a:cxn>
                    <a:cxn ang="0">
                      <a:pos x="37" y="96"/>
                    </a:cxn>
                    <a:cxn ang="0">
                      <a:pos x="40" y="96"/>
                    </a:cxn>
                    <a:cxn ang="0">
                      <a:pos x="42" y="94"/>
                    </a:cxn>
                    <a:cxn ang="0">
                      <a:pos x="46" y="97"/>
                    </a:cxn>
                    <a:cxn ang="0">
                      <a:pos x="50" y="98"/>
                    </a:cxn>
                    <a:cxn ang="0">
                      <a:pos x="55" y="96"/>
                    </a:cxn>
                    <a:cxn ang="0">
                      <a:pos x="59" y="93"/>
                    </a:cxn>
                    <a:cxn ang="0">
                      <a:pos x="61" y="97"/>
                    </a:cxn>
                    <a:cxn ang="0">
                      <a:pos x="65" y="99"/>
                    </a:cxn>
                    <a:cxn ang="0">
                      <a:pos x="68" y="99"/>
                    </a:cxn>
                    <a:cxn ang="0">
                      <a:pos x="83" y="91"/>
                    </a:cxn>
                    <a:cxn ang="0">
                      <a:pos x="98" y="86"/>
                    </a:cxn>
                    <a:cxn ang="0">
                      <a:pos x="114" y="94"/>
                    </a:cxn>
                    <a:cxn ang="0">
                      <a:pos x="143" y="94"/>
                    </a:cxn>
                    <a:cxn ang="0">
                      <a:pos x="158" y="84"/>
                    </a:cxn>
                    <a:cxn ang="0">
                      <a:pos x="230" y="67"/>
                    </a:cxn>
                    <a:cxn ang="0">
                      <a:pos x="239" y="65"/>
                    </a:cxn>
                    <a:cxn ang="0">
                      <a:pos x="204" y="18"/>
                    </a:cxn>
                  </a:cxnLst>
                  <a:rect l="0" t="0" r="r" b="b"/>
                  <a:pathLst>
                    <a:path w="239" h="99">
                      <a:moveTo>
                        <a:pt x="204" y="18"/>
                      </a:moveTo>
                      <a:lnTo>
                        <a:pt x="162" y="40"/>
                      </a:lnTo>
                      <a:cubicBezTo>
                        <a:pt x="162" y="40"/>
                        <a:pt x="162" y="24"/>
                        <a:pt x="155" y="10"/>
                      </a:cubicBezTo>
                      <a:cubicBezTo>
                        <a:pt x="155" y="10"/>
                        <a:pt x="152" y="5"/>
                        <a:pt x="147" y="2"/>
                      </a:cubicBezTo>
                      <a:cubicBezTo>
                        <a:pt x="147" y="2"/>
                        <a:pt x="142" y="0"/>
                        <a:pt x="137" y="0"/>
                      </a:cubicBezTo>
                      <a:cubicBezTo>
                        <a:pt x="137" y="0"/>
                        <a:pt x="131" y="1"/>
                        <a:pt x="127" y="4"/>
                      </a:cubicBezTo>
                      <a:cubicBezTo>
                        <a:pt x="127" y="4"/>
                        <a:pt x="109" y="25"/>
                        <a:pt x="89" y="43"/>
                      </a:cubicBezTo>
                      <a:cubicBezTo>
                        <a:pt x="89" y="43"/>
                        <a:pt x="73" y="44"/>
                        <a:pt x="58" y="42"/>
                      </a:cubicBezTo>
                      <a:cubicBezTo>
                        <a:pt x="58" y="42"/>
                        <a:pt x="53" y="41"/>
                        <a:pt x="49" y="42"/>
                      </a:cubicBezTo>
                      <a:cubicBezTo>
                        <a:pt x="49" y="42"/>
                        <a:pt x="33" y="44"/>
                        <a:pt x="18" y="47"/>
                      </a:cubicBezTo>
                      <a:cubicBezTo>
                        <a:pt x="18" y="47"/>
                        <a:pt x="7" y="63"/>
                        <a:pt x="0" y="81"/>
                      </a:cubicBezTo>
                      <a:cubicBezTo>
                        <a:pt x="0" y="81"/>
                        <a:pt x="0" y="83"/>
                        <a:pt x="1" y="84"/>
                      </a:cubicBezTo>
                      <a:cubicBezTo>
                        <a:pt x="1" y="84"/>
                        <a:pt x="2" y="85"/>
                        <a:pt x="3" y="85"/>
                      </a:cubicBezTo>
                      <a:cubicBezTo>
                        <a:pt x="3" y="85"/>
                        <a:pt x="5" y="86"/>
                        <a:pt x="6" y="85"/>
                      </a:cubicBezTo>
                      <a:cubicBezTo>
                        <a:pt x="6" y="85"/>
                        <a:pt x="7" y="85"/>
                        <a:pt x="8" y="84"/>
                      </a:cubicBezTo>
                      <a:cubicBezTo>
                        <a:pt x="8" y="84"/>
                        <a:pt x="9" y="86"/>
                        <a:pt x="10" y="86"/>
                      </a:cubicBezTo>
                      <a:cubicBezTo>
                        <a:pt x="10" y="86"/>
                        <a:pt x="11" y="87"/>
                        <a:pt x="13" y="88"/>
                      </a:cubicBezTo>
                      <a:cubicBezTo>
                        <a:pt x="13" y="88"/>
                        <a:pt x="14" y="88"/>
                        <a:pt x="15" y="87"/>
                      </a:cubicBezTo>
                      <a:cubicBezTo>
                        <a:pt x="15" y="87"/>
                        <a:pt x="17" y="87"/>
                        <a:pt x="18" y="86"/>
                      </a:cubicBezTo>
                      <a:cubicBezTo>
                        <a:pt x="18" y="86"/>
                        <a:pt x="23" y="79"/>
                        <a:pt x="26" y="71"/>
                      </a:cubicBezTo>
                      <a:cubicBezTo>
                        <a:pt x="26" y="71"/>
                        <a:pt x="37" y="70"/>
                        <a:pt x="47" y="73"/>
                      </a:cubicBezTo>
                      <a:cubicBezTo>
                        <a:pt x="47" y="73"/>
                        <a:pt x="39" y="81"/>
                        <a:pt x="33" y="92"/>
                      </a:cubicBezTo>
                      <a:cubicBezTo>
                        <a:pt x="33" y="92"/>
                        <a:pt x="34" y="93"/>
                        <a:pt x="35" y="94"/>
                      </a:cubicBezTo>
                      <a:cubicBezTo>
                        <a:pt x="35" y="94"/>
                        <a:pt x="36" y="95"/>
                        <a:pt x="37" y="96"/>
                      </a:cubicBezTo>
                      <a:cubicBezTo>
                        <a:pt x="37" y="96"/>
                        <a:pt x="39" y="96"/>
                        <a:pt x="40" y="96"/>
                      </a:cubicBezTo>
                      <a:cubicBezTo>
                        <a:pt x="40" y="96"/>
                        <a:pt x="41" y="95"/>
                        <a:pt x="42" y="94"/>
                      </a:cubicBezTo>
                      <a:cubicBezTo>
                        <a:pt x="42" y="94"/>
                        <a:pt x="44" y="96"/>
                        <a:pt x="46" y="97"/>
                      </a:cubicBezTo>
                      <a:cubicBezTo>
                        <a:pt x="46" y="97"/>
                        <a:pt x="48" y="98"/>
                        <a:pt x="50" y="98"/>
                      </a:cubicBezTo>
                      <a:cubicBezTo>
                        <a:pt x="50" y="98"/>
                        <a:pt x="53" y="98"/>
                        <a:pt x="55" y="96"/>
                      </a:cubicBezTo>
                      <a:lnTo>
                        <a:pt x="59" y="93"/>
                      </a:lnTo>
                      <a:cubicBezTo>
                        <a:pt x="59" y="93"/>
                        <a:pt x="60" y="95"/>
                        <a:pt x="61" y="97"/>
                      </a:cubicBezTo>
                      <a:cubicBezTo>
                        <a:pt x="61" y="97"/>
                        <a:pt x="63" y="98"/>
                        <a:pt x="65" y="99"/>
                      </a:cubicBezTo>
                      <a:cubicBezTo>
                        <a:pt x="65" y="99"/>
                        <a:pt x="66" y="99"/>
                        <a:pt x="68" y="99"/>
                      </a:cubicBezTo>
                      <a:cubicBezTo>
                        <a:pt x="68" y="99"/>
                        <a:pt x="76" y="97"/>
                        <a:pt x="83" y="91"/>
                      </a:cubicBezTo>
                      <a:cubicBezTo>
                        <a:pt x="83" y="91"/>
                        <a:pt x="91" y="91"/>
                        <a:pt x="98" y="86"/>
                      </a:cubicBezTo>
                      <a:cubicBezTo>
                        <a:pt x="98" y="86"/>
                        <a:pt x="106" y="91"/>
                        <a:pt x="114" y="94"/>
                      </a:cubicBezTo>
                      <a:cubicBezTo>
                        <a:pt x="114" y="94"/>
                        <a:pt x="128" y="97"/>
                        <a:pt x="143" y="94"/>
                      </a:cubicBezTo>
                      <a:cubicBezTo>
                        <a:pt x="143" y="94"/>
                        <a:pt x="151" y="92"/>
                        <a:pt x="158" y="84"/>
                      </a:cubicBezTo>
                      <a:cubicBezTo>
                        <a:pt x="158" y="84"/>
                        <a:pt x="193" y="73"/>
                        <a:pt x="230" y="67"/>
                      </a:cubicBezTo>
                      <a:lnTo>
                        <a:pt x="239" y="65"/>
                      </a:lnTo>
                      <a:cubicBezTo>
                        <a:pt x="239" y="65"/>
                        <a:pt x="226" y="37"/>
                        <a:pt x="204" y="18"/>
                      </a:cubicBezTo>
                    </a:path>
                  </a:pathLst>
                </a:custGeom>
                <a:gradFill rotWithShape="0">
                  <a:gsLst>
                    <a:gs pos="0">
                      <a:srgbClr val="FFD0A0"/>
                    </a:gs>
                    <a:gs pos="100000">
                      <a:srgbClr val="D3A283"/>
                    </a:gs>
                  </a:gsLst>
                  <a:lin ang="5400000" scaled="1"/>
                </a:gradFill>
                <a:ln w="9525">
                  <a:noFill/>
                  <a:round/>
                  <a:headEnd type="none" w="sm" len="sm"/>
                  <a:tailEnd type="none" w="sm" len="sm"/>
                </a:ln>
              </p:spPr>
              <p:txBody>
                <a:bodyPr/>
                <a:lstStyle/>
                <a:p>
                  <a:endParaRPr lang="nl-BE"/>
                </a:p>
              </p:txBody>
            </p:sp>
            <p:sp>
              <p:nvSpPr>
                <p:cNvPr id="7751" name="Freeform 583"/>
                <p:cNvSpPr>
                  <a:spLocks noChangeArrowheads="1"/>
                </p:cNvSpPr>
                <p:nvPr/>
              </p:nvSpPr>
              <p:spPr bwMode="auto">
                <a:xfrm>
                  <a:off x="118" y="532"/>
                  <a:ext cx="43" cy="29"/>
                </a:xfrm>
                <a:custGeom>
                  <a:avLst/>
                  <a:gdLst/>
                  <a:ahLst/>
                  <a:cxnLst>
                    <a:cxn ang="0">
                      <a:pos x="43" y="18"/>
                    </a:cxn>
                    <a:cxn ang="0">
                      <a:pos x="24" y="29"/>
                    </a:cxn>
                    <a:cxn ang="0">
                      <a:pos x="0" y="27"/>
                    </a:cxn>
                    <a:cxn ang="0">
                      <a:pos x="39" y="0"/>
                    </a:cxn>
                    <a:cxn ang="0">
                      <a:pos x="43" y="18"/>
                    </a:cxn>
                  </a:cxnLst>
                  <a:rect l="0" t="0" r="r" b="b"/>
                  <a:pathLst>
                    <a:path w="43" h="29">
                      <a:moveTo>
                        <a:pt x="43" y="18"/>
                      </a:moveTo>
                      <a:lnTo>
                        <a:pt x="24" y="29"/>
                      </a:lnTo>
                      <a:lnTo>
                        <a:pt x="0" y="27"/>
                      </a:lnTo>
                      <a:lnTo>
                        <a:pt x="39" y="0"/>
                      </a:lnTo>
                      <a:cubicBezTo>
                        <a:pt x="39" y="0"/>
                        <a:pt x="42" y="8"/>
                        <a:pt x="43" y="18"/>
                      </a:cubicBezTo>
                    </a:path>
                  </a:pathLst>
                </a:custGeom>
                <a:gradFill rotWithShape="0">
                  <a:gsLst>
                    <a:gs pos="0">
                      <a:srgbClr val="A06F50">
                        <a:alpha val="20001"/>
                      </a:srgbClr>
                    </a:gs>
                    <a:gs pos="100000">
                      <a:srgbClr val="A06F50">
                        <a:alpha val="40001"/>
                      </a:srgbClr>
                    </a:gs>
                  </a:gsLst>
                  <a:lin ang="5400000" scaled="1"/>
                </a:gradFill>
                <a:ln w="9525">
                  <a:noFill/>
                  <a:round/>
                  <a:headEnd type="none" w="sm" len="sm"/>
                  <a:tailEnd type="none" w="sm" len="sm"/>
                </a:ln>
              </p:spPr>
              <p:txBody>
                <a:bodyPr/>
                <a:lstStyle/>
                <a:p>
                  <a:endParaRPr lang="nl-BE"/>
                </a:p>
              </p:txBody>
            </p:sp>
            <p:sp>
              <p:nvSpPr>
                <p:cNvPr id="7752" name="Freeform 584"/>
                <p:cNvSpPr>
                  <a:spLocks noChangeArrowheads="1"/>
                </p:cNvSpPr>
                <p:nvPr/>
              </p:nvSpPr>
              <p:spPr bwMode="auto">
                <a:xfrm>
                  <a:off x="88" y="510"/>
                  <a:ext cx="52" cy="43"/>
                </a:xfrm>
                <a:custGeom>
                  <a:avLst/>
                  <a:gdLst/>
                  <a:ahLst/>
                  <a:cxnLst>
                    <a:cxn ang="0">
                      <a:pos x="52" y="0"/>
                    </a:cxn>
                    <a:cxn ang="0">
                      <a:pos x="7" y="40"/>
                    </a:cxn>
                    <a:cxn ang="0">
                      <a:pos x="0" y="43"/>
                    </a:cxn>
                    <a:cxn ang="0">
                      <a:pos x="38" y="4"/>
                    </a:cxn>
                    <a:cxn ang="0">
                      <a:pos x="52" y="0"/>
                    </a:cxn>
                  </a:cxnLst>
                  <a:rect l="0" t="0" r="r" b="b"/>
                  <a:pathLst>
                    <a:path w="52" h="42">
                      <a:moveTo>
                        <a:pt x="52" y="0"/>
                      </a:moveTo>
                      <a:lnTo>
                        <a:pt x="7" y="40"/>
                      </a:lnTo>
                      <a:lnTo>
                        <a:pt x="0" y="43"/>
                      </a:lnTo>
                      <a:cubicBezTo>
                        <a:pt x="0" y="43"/>
                        <a:pt x="20" y="25"/>
                        <a:pt x="38" y="4"/>
                      </a:cubicBezTo>
                      <a:cubicBezTo>
                        <a:pt x="38" y="4"/>
                        <a:pt x="45" y="0"/>
                        <a:pt x="52" y="0"/>
                      </a:cubicBezTo>
                    </a:path>
                  </a:pathLst>
                </a:custGeom>
                <a:solidFill>
                  <a:srgbClr val="A06F50">
                    <a:alpha val="40001"/>
                  </a:srgbClr>
                </a:solidFill>
                <a:ln w="9525">
                  <a:noFill/>
                  <a:round/>
                  <a:headEnd type="none" w="sm" len="sm"/>
                  <a:tailEnd type="none" w="sm" len="sm"/>
                </a:ln>
              </p:spPr>
              <p:txBody>
                <a:bodyPr/>
                <a:lstStyle/>
                <a:p>
                  <a:endParaRPr lang="nl-BE"/>
                </a:p>
              </p:txBody>
            </p:sp>
            <p:sp>
              <p:nvSpPr>
                <p:cNvPr id="7753" name="Freeform 585"/>
                <p:cNvSpPr>
                  <a:spLocks noChangeArrowheads="1"/>
                </p:cNvSpPr>
                <p:nvPr/>
              </p:nvSpPr>
              <p:spPr bwMode="auto">
                <a:xfrm>
                  <a:off x="26" y="568"/>
                  <a:ext cx="32" cy="15"/>
                </a:xfrm>
                <a:custGeom>
                  <a:avLst/>
                  <a:gdLst/>
                  <a:ahLst/>
                  <a:cxnLst>
                    <a:cxn ang="0">
                      <a:pos x="0" y="12"/>
                    </a:cxn>
                    <a:cxn ang="0">
                      <a:pos x="10" y="1"/>
                    </a:cxn>
                    <a:cxn ang="0">
                      <a:pos x="23" y="0"/>
                    </a:cxn>
                    <a:cxn ang="0">
                      <a:pos x="32" y="0"/>
                    </a:cxn>
                    <a:cxn ang="0">
                      <a:pos x="21" y="14"/>
                    </a:cxn>
                    <a:cxn ang="0">
                      <a:pos x="0" y="12"/>
                    </a:cxn>
                  </a:cxnLst>
                  <a:rect l="0" t="0" r="r" b="b"/>
                  <a:pathLst>
                    <a:path w="32" h="14">
                      <a:moveTo>
                        <a:pt x="0" y="12"/>
                      </a:moveTo>
                      <a:lnTo>
                        <a:pt x="10" y="1"/>
                      </a:lnTo>
                      <a:lnTo>
                        <a:pt x="23" y="0"/>
                      </a:lnTo>
                      <a:lnTo>
                        <a:pt x="32" y="0"/>
                      </a:lnTo>
                      <a:lnTo>
                        <a:pt x="21" y="14"/>
                      </a:lnTo>
                      <a:cubicBezTo>
                        <a:pt x="21" y="14"/>
                        <a:pt x="10" y="11"/>
                        <a:pt x="0" y="12"/>
                      </a:cubicBezTo>
                    </a:path>
                  </a:pathLst>
                </a:custGeom>
                <a:gradFill rotWithShape="0">
                  <a:gsLst>
                    <a:gs pos="0">
                      <a:srgbClr val="A06F50">
                        <a:alpha val="20001"/>
                      </a:srgbClr>
                    </a:gs>
                    <a:gs pos="100000">
                      <a:srgbClr val="501F00">
                        <a:alpha val="40001"/>
                      </a:srgbClr>
                    </a:gs>
                  </a:gsLst>
                  <a:lin ang="5400000" scaled="1"/>
                </a:gradFill>
                <a:ln w="9525">
                  <a:noFill/>
                  <a:round/>
                  <a:headEnd type="none" w="sm" len="sm"/>
                  <a:tailEnd type="none" w="sm" len="sm"/>
                </a:ln>
              </p:spPr>
              <p:txBody>
                <a:bodyPr/>
                <a:lstStyle/>
                <a:p>
                  <a:endParaRPr lang="nl-BE"/>
                </a:p>
              </p:txBody>
            </p:sp>
            <p:sp>
              <p:nvSpPr>
                <p:cNvPr id="7754" name="Freeform 586"/>
                <p:cNvSpPr>
                  <a:spLocks noChangeArrowheads="1"/>
                </p:cNvSpPr>
                <p:nvPr/>
              </p:nvSpPr>
              <p:spPr bwMode="auto">
                <a:xfrm>
                  <a:off x="8" y="564"/>
                  <a:ext cx="16" cy="30"/>
                </a:xfrm>
                <a:custGeom>
                  <a:avLst/>
                  <a:gdLst/>
                  <a:ahLst/>
                  <a:cxnLst>
                    <a:cxn ang="0">
                      <a:pos x="15" y="0"/>
                    </a:cxn>
                    <a:cxn ang="0">
                      <a:pos x="7" y="13"/>
                    </a:cxn>
                    <a:cxn ang="0">
                      <a:pos x="0" y="29"/>
                    </a:cxn>
                    <a:cxn ang="0">
                      <a:pos x="5" y="13"/>
                    </a:cxn>
                    <a:cxn ang="0">
                      <a:pos x="15" y="0"/>
                    </a:cxn>
                  </a:cxnLst>
                  <a:rect l="0" t="0" r="r" b="b"/>
                  <a:pathLst>
                    <a:path w="15" h="29">
                      <a:moveTo>
                        <a:pt x="15" y="0"/>
                      </a:moveTo>
                      <a:lnTo>
                        <a:pt x="7" y="13"/>
                      </a:lnTo>
                      <a:lnTo>
                        <a:pt x="0" y="29"/>
                      </a:lnTo>
                      <a:lnTo>
                        <a:pt x="5" y="13"/>
                      </a:lnTo>
                      <a:lnTo>
                        <a:pt x="15" y="0"/>
                      </a:lnTo>
                    </a:path>
                  </a:pathLst>
                </a:custGeom>
                <a:solidFill>
                  <a:srgbClr val="A06F50">
                    <a:alpha val="60001"/>
                  </a:srgbClr>
                </a:solidFill>
                <a:ln w="9525">
                  <a:noFill/>
                  <a:round/>
                  <a:headEnd type="none" w="sm" len="sm"/>
                  <a:tailEnd type="none" w="sm" len="sm"/>
                </a:ln>
              </p:spPr>
              <p:txBody>
                <a:bodyPr/>
                <a:lstStyle/>
                <a:p>
                  <a:endParaRPr lang="nl-BE"/>
                </a:p>
              </p:txBody>
            </p:sp>
            <p:sp>
              <p:nvSpPr>
                <p:cNvPr id="7755" name="Freeform 587"/>
                <p:cNvSpPr>
                  <a:spLocks noChangeArrowheads="1"/>
                </p:cNvSpPr>
                <p:nvPr/>
              </p:nvSpPr>
              <p:spPr bwMode="auto">
                <a:xfrm>
                  <a:off x="61" y="558"/>
                  <a:ext cx="78" cy="10"/>
                </a:xfrm>
                <a:custGeom>
                  <a:avLst/>
                  <a:gdLst/>
                  <a:ahLst/>
                  <a:cxnLst>
                    <a:cxn ang="0">
                      <a:pos x="2" y="5"/>
                    </a:cxn>
                    <a:cxn ang="0">
                      <a:pos x="7" y="4"/>
                    </a:cxn>
                    <a:cxn ang="0">
                      <a:pos x="11" y="2"/>
                    </a:cxn>
                    <a:cxn ang="0">
                      <a:pos x="16" y="1"/>
                    </a:cxn>
                    <a:cxn ang="0">
                      <a:pos x="21" y="0"/>
                    </a:cxn>
                    <a:cxn ang="0">
                      <a:pos x="28" y="0"/>
                    </a:cxn>
                    <a:cxn ang="0">
                      <a:pos x="36" y="0"/>
                    </a:cxn>
                    <a:cxn ang="0">
                      <a:pos x="44" y="0"/>
                    </a:cxn>
                    <a:cxn ang="0">
                      <a:pos x="52" y="0"/>
                    </a:cxn>
                    <a:cxn ang="0">
                      <a:pos x="77" y="3"/>
                    </a:cxn>
                    <a:cxn ang="0">
                      <a:pos x="76" y="4"/>
                    </a:cxn>
                    <a:cxn ang="0">
                      <a:pos x="74" y="5"/>
                    </a:cxn>
                    <a:cxn ang="0">
                      <a:pos x="72" y="6"/>
                    </a:cxn>
                    <a:cxn ang="0">
                      <a:pos x="70" y="6"/>
                    </a:cxn>
                    <a:cxn ang="0">
                      <a:pos x="67" y="7"/>
                    </a:cxn>
                    <a:cxn ang="0">
                      <a:pos x="65" y="8"/>
                    </a:cxn>
                    <a:cxn ang="0">
                      <a:pos x="63" y="8"/>
                    </a:cxn>
                    <a:cxn ang="0">
                      <a:pos x="61" y="9"/>
                    </a:cxn>
                    <a:cxn ang="0">
                      <a:pos x="59" y="9"/>
                    </a:cxn>
                    <a:cxn ang="0">
                      <a:pos x="57" y="9"/>
                    </a:cxn>
                    <a:cxn ang="0">
                      <a:pos x="55" y="9"/>
                    </a:cxn>
                    <a:cxn ang="0">
                      <a:pos x="53" y="9"/>
                    </a:cxn>
                    <a:cxn ang="0">
                      <a:pos x="51" y="9"/>
                    </a:cxn>
                    <a:cxn ang="0">
                      <a:pos x="50" y="8"/>
                    </a:cxn>
                    <a:cxn ang="0">
                      <a:pos x="48" y="7"/>
                    </a:cxn>
                    <a:cxn ang="0">
                      <a:pos x="47" y="7"/>
                    </a:cxn>
                    <a:cxn ang="0">
                      <a:pos x="45" y="6"/>
                    </a:cxn>
                    <a:cxn ang="0">
                      <a:pos x="44" y="6"/>
                    </a:cxn>
                    <a:cxn ang="0">
                      <a:pos x="42" y="6"/>
                    </a:cxn>
                    <a:cxn ang="0">
                      <a:pos x="41" y="5"/>
                    </a:cxn>
                    <a:cxn ang="0">
                      <a:pos x="39" y="5"/>
                    </a:cxn>
                    <a:cxn ang="0">
                      <a:pos x="38" y="5"/>
                    </a:cxn>
                    <a:cxn ang="0">
                      <a:pos x="36" y="5"/>
                    </a:cxn>
                    <a:cxn ang="0">
                      <a:pos x="35" y="5"/>
                    </a:cxn>
                    <a:cxn ang="0">
                      <a:pos x="33" y="5"/>
                    </a:cxn>
                    <a:cxn ang="0">
                      <a:pos x="31" y="5"/>
                    </a:cxn>
                    <a:cxn ang="0">
                      <a:pos x="28" y="6"/>
                    </a:cxn>
                    <a:cxn ang="0">
                      <a:pos x="25" y="7"/>
                    </a:cxn>
                    <a:cxn ang="0">
                      <a:pos x="22" y="7"/>
                    </a:cxn>
                    <a:cxn ang="0">
                      <a:pos x="18" y="8"/>
                    </a:cxn>
                    <a:cxn ang="0">
                      <a:pos x="14" y="8"/>
                    </a:cxn>
                    <a:cxn ang="0">
                      <a:pos x="10" y="7"/>
                    </a:cxn>
                    <a:cxn ang="0">
                      <a:pos x="6" y="7"/>
                    </a:cxn>
                    <a:cxn ang="0">
                      <a:pos x="2" y="6"/>
                    </a:cxn>
                  </a:cxnLst>
                  <a:rect l="0" t="0" r="r" b="b"/>
                  <a:pathLst>
                    <a:path w="77" h="9">
                      <a:moveTo>
                        <a:pt x="0" y="6"/>
                      </a:moveTo>
                      <a:lnTo>
                        <a:pt x="2" y="5"/>
                      </a:lnTo>
                      <a:lnTo>
                        <a:pt x="4" y="4"/>
                      </a:lnTo>
                      <a:lnTo>
                        <a:pt x="7" y="4"/>
                      </a:lnTo>
                      <a:lnTo>
                        <a:pt x="9" y="3"/>
                      </a:lnTo>
                      <a:lnTo>
                        <a:pt x="11" y="2"/>
                      </a:lnTo>
                      <a:lnTo>
                        <a:pt x="14" y="2"/>
                      </a:lnTo>
                      <a:lnTo>
                        <a:pt x="16" y="1"/>
                      </a:lnTo>
                      <a:lnTo>
                        <a:pt x="18" y="0"/>
                      </a:lnTo>
                      <a:lnTo>
                        <a:pt x="21" y="0"/>
                      </a:lnTo>
                      <a:lnTo>
                        <a:pt x="25" y="0"/>
                      </a:lnTo>
                      <a:lnTo>
                        <a:pt x="28" y="0"/>
                      </a:lnTo>
                      <a:lnTo>
                        <a:pt x="32" y="0"/>
                      </a:lnTo>
                      <a:lnTo>
                        <a:pt x="36" y="0"/>
                      </a:lnTo>
                      <a:lnTo>
                        <a:pt x="40" y="0"/>
                      </a:lnTo>
                      <a:lnTo>
                        <a:pt x="44" y="0"/>
                      </a:lnTo>
                      <a:lnTo>
                        <a:pt x="48" y="0"/>
                      </a:lnTo>
                      <a:lnTo>
                        <a:pt x="52" y="0"/>
                      </a:lnTo>
                      <a:lnTo>
                        <a:pt x="56" y="0"/>
                      </a:lnTo>
                      <a:lnTo>
                        <a:pt x="77" y="3"/>
                      </a:lnTo>
                      <a:lnTo>
                        <a:pt x="77" y="3"/>
                      </a:lnTo>
                      <a:lnTo>
                        <a:pt x="76" y="4"/>
                      </a:lnTo>
                      <a:lnTo>
                        <a:pt x="75" y="4"/>
                      </a:lnTo>
                      <a:lnTo>
                        <a:pt x="74" y="5"/>
                      </a:lnTo>
                      <a:lnTo>
                        <a:pt x="73" y="5"/>
                      </a:lnTo>
                      <a:lnTo>
                        <a:pt x="72" y="6"/>
                      </a:lnTo>
                      <a:lnTo>
                        <a:pt x="71" y="6"/>
                      </a:lnTo>
                      <a:lnTo>
                        <a:pt x="70" y="6"/>
                      </a:lnTo>
                      <a:lnTo>
                        <a:pt x="69" y="7"/>
                      </a:lnTo>
                      <a:lnTo>
                        <a:pt x="67" y="7"/>
                      </a:lnTo>
                      <a:lnTo>
                        <a:pt x="66" y="7"/>
                      </a:lnTo>
                      <a:lnTo>
                        <a:pt x="65" y="8"/>
                      </a:lnTo>
                      <a:lnTo>
                        <a:pt x="64" y="8"/>
                      </a:lnTo>
                      <a:lnTo>
                        <a:pt x="63" y="8"/>
                      </a:lnTo>
                      <a:lnTo>
                        <a:pt x="62" y="8"/>
                      </a:lnTo>
                      <a:lnTo>
                        <a:pt x="61" y="9"/>
                      </a:lnTo>
                      <a:lnTo>
                        <a:pt x="60" y="9"/>
                      </a:lnTo>
                      <a:lnTo>
                        <a:pt x="59" y="9"/>
                      </a:lnTo>
                      <a:lnTo>
                        <a:pt x="58" y="9"/>
                      </a:lnTo>
                      <a:lnTo>
                        <a:pt x="57" y="9"/>
                      </a:lnTo>
                      <a:lnTo>
                        <a:pt x="56" y="9"/>
                      </a:lnTo>
                      <a:lnTo>
                        <a:pt x="55" y="9"/>
                      </a:lnTo>
                      <a:lnTo>
                        <a:pt x="54" y="9"/>
                      </a:lnTo>
                      <a:lnTo>
                        <a:pt x="53" y="9"/>
                      </a:lnTo>
                      <a:lnTo>
                        <a:pt x="52" y="9"/>
                      </a:lnTo>
                      <a:lnTo>
                        <a:pt x="51" y="9"/>
                      </a:lnTo>
                      <a:lnTo>
                        <a:pt x="50" y="8"/>
                      </a:lnTo>
                      <a:lnTo>
                        <a:pt x="50" y="8"/>
                      </a:lnTo>
                      <a:lnTo>
                        <a:pt x="49" y="8"/>
                      </a:lnTo>
                      <a:lnTo>
                        <a:pt x="48" y="7"/>
                      </a:lnTo>
                      <a:lnTo>
                        <a:pt x="47" y="7"/>
                      </a:lnTo>
                      <a:lnTo>
                        <a:pt x="47" y="7"/>
                      </a:lnTo>
                      <a:lnTo>
                        <a:pt x="46" y="7"/>
                      </a:lnTo>
                      <a:lnTo>
                        <a:pt x="45" y="6"/>
                      </a:lnTo>
                      <a:lnTo>
                        <a:pt x="45" y="6"/>
                      </a:lnTo>
                      <a:lnTo>
                        <a:pt x="44" y="6"/>
                      </a:lnTo>
                      <a:lnTo>
                        <a:pt x="43" y="6"/>
                      </a:lnTo>
                      <a:lnTo>
                        <a:pt x="42" y="6"/>
                      </a:lnTo>
                      <a:lnTo>
                        <a:pt x="42" y="5"/>
                      </a:lnTo>
                      <a:lnTo>
                        <a:pt x="41" y="5"/>
                      </a:lnTo>
                      <a:lnTo>
                        <a:pt x="40" y="5"/>
                      </a:lnTo>
                      <a:lnTo>
                        <a:pt x="39" y="5"/>
                      </a:lnTo>
                      <a:lnTo>
                        <a:pt x="39" y="5"/>
                      </a:lnTo>
                      <a:lnTo>
                        <a:pt x="38" y="5"/>
                      </a:lnTo>
                      <a:lnTo>
                        <a:pt x="37" y="5"/>
                      </a:lnTo>
                      <a:lnTo>
                        <a:pt x="36" y="5"/>
                      </a:lnTo>
                      <a:lnTo>
                        <a:pt x="36" y="5"/>
                      </a:lnTo>
                      <a:lnTo>
                        <a:pt x="35" y="5"/>
                      </a:lnTo>
                      <a:lnTo>
                        <a:pt x="34" y="5"/>
                      </a:lnTo>
                      <a:lnTo>
                        <a:pt x="33" y="5"/>
                      </a:lnTo>
                      <a:lnTo>
                        <a:pt x="33" y="5"/>
                      </a:lnTo>
                      <a:lnTo>
                        <a:pt x="31" y="5"/>
                      </a:lnTo>
                      <a:lnTo>
                        <a:pt x="29" y="6"/>
                      </a:lnTo>
                      <a:lnTo>
                        <a:pt x="28" y="6"/>
                      </a:lnTo>
                      <a:lnTo>
                        <a:pt x="26" y="7"/>
                      </a:lnTo>
                      <a:lnTo>
                        <a:pt x="25" y="7"/>
                      </a:lnTo>
                      <a:lnTo>
                        <a:pt x="23" y="7"/>
                      </a:lnTo>
                      <a:lnTo>
                        <a:pt x="22" y="7"/>
                      </a:lnTo>
                      <a:lnTo>
                        <a:pt x="20" y="8"/>
                      </a:lnTo>
                      <a:lnTo>
                        <a:pt x="18" y="8"/>
                      </a:lnTo>
                      <a:lnTo>
                        <a:pt x="16" y="8"/>
                      </a:lnTo>
                      <a:lnTo>
                        <a:pt x="14" y="8"/>
                      </a:lnTo>
                      <a:lnTo>
                        <a:pt x="12" y="7"/>
                      </a:lnTo>
                      <a:lnTo>
                        <a:pt x="10" y="7"/>
                      </a:lnTo>
                      <a:lnTo>
                        <a:pt x="8" y="7"/>
                      </a:lnTo>
                      <a:lnTo>
                        <a:pt x="6" y="7"/>
                      </a:lnTo>
                      <a:lnTo>
                        <a:pt x="4" y="6"/>
                      </a:lnTo>
                      <a:lnTo>
                        <a:pt x="2" y="6"/>
                      </a:lnTo>
                      <a:lnTo>
                        <a:pt x="0" y="6"/>
                      </a:lnTo>
                    </a:path>
                  </a:pathLst>
                </a:custGeom>
                <a:gradFill rotWithShape="0">
                  <a:gsLst>
                    <a:gs pos="0">
                      <a:srgbClr val="FFFFFF">
                        <a:alpha val="40001"/>
                      </a:srgbClr>
                    </a:gs>
                    <a:gs pos="100000">
                      <a:srgbClr val="FFFFFF">
                        <a:alpha val="0"/>
                      </a:srgbClr>
                    </a:gs>
                  </a:gsLst>
                  <a:lin ang="5400000" scaled="1"/>
                </a:gradFill>
                <a:ln w="9525">
                  <a:noFill/>
                  <a:round/>
                  <a:headEnd type="none" w="sm" len="sm"/>
                  <a:tailEnd type="none" w="sm" len="sm"/>
                </a:ln>
              </p:spPr>
              <p:txBody>
                <a:bodyPr/>
                <a:lstStyle/>
                <a:p>
                  <a:endParaRPr lang="nl-BE"/>
                </a:p>
              </p:txBody>
            </p:sp>
            <p:sp>
              <p:nvSpPr>
                <p:cNvPr id="7756" name="Freeform 588"/>
                <p:cNvSpPr>
                  <a:spLocks noChangeArrowheads="1"/>
                </p:cNvSpPr>
                <p:nvPr/>
              </p:nvSpPr>
              <p:spPr bwMode="auto">
                <a:xfrm>
                  <a:off x="106" y="581"/>
                  <a:ext cx="45" cy="15"/>
                </a:xfrm>
                <a:custGeom>
                  <a:avLst/>
                  <a:gdLst/>
                  <a:ahLst/>
                  <a:cxnLst>
                    <a:cxn ang="0">
                      <a:pos x="0" y="10"/>
                    </a:cxn>
                    <a:cxn ang="0">
                      <a:pos x="17" y="1"/>
                    </a:cxn>
                    <a:cxn ang="0">
                      <a:pos x="34" y="0"/>
                    </a:cxn>
                    <a:cxn ang="0">
                      <a:pos x="44" y="10"/>
                    </a:cxn>
                    <a:cxn ang="0">
                      <a:pos x="17" y="14"/>
                    </a:cxn>
                    <a:cxn ang="0">
                      <a:pos x="0" y="10"/>
                    </a:cxn>
                  </a:cxnLst>
                  <a:rect l="0" t="0" r="r" b="b"/>
                  <a:pathLst>
                    <a:path w="44" h="15">
                      <a:moveTo>
                        <a:pt x="0" y="10"/>
                      </a:moveTo>
                      <a:cubicBezTo>
                        <a:pt x="0" y="10"/>
                        <a:pt x="8" y="4"/>
                        <a:pt x="17" y="1"/>
                      </a:cubicBezTo>
                      <a:lnTo>
                        <a:pt x="34" y="0"/>
                      </a:lnTo>
                      <a:cubicBezTo>
                        <a:pt x="34" y="0"/>
                        <a:pt x="40" y="3"/>
                        <a:pt x="44" y="10"/>
                      </a:cubicBezTo>
                      <a:cubicBezTo>
                        <a:pt x="44" y="10"/>
                        <a:pt x="31" y="17"/>
                        <a:pt x="17" y="14"/>
                      </a:cubicBezTo>
                      <a:lnTo>
                        <a:pt x="0" y="10"/>
                      </a:lnTo>
                    </a:path>
                  </a:pathLst>
                </a:custGeom>
                <a:solidFill>
                  <a:srgbClr val="FFFFFF">
                    <a:alpha val="20001"/>
                  </a:srgbClr>
                </a:solidFill>
                <a:ln w="9525">
                  <a:noFill/>
                  <a:round/>
                  <a:headEnd type="none" w="sm" len="sm"/>
                  <a:tailEnd type="none" w="sm" len="sm"/>
                </a:ln>
              </p:spPr>
              <p:txBody>
                <a:bodyPr/>
                <a:lstStyle/>
                <a:p>
                  <a:endParaRPr lang="nl-BE"/>
                </a:p>
              </p:txBody>
            </p:sp>
            <p:sp>
              <p:nvSpPr>
                <p:cNvPr id="7757" name="Freeform 589"/>
                <p:cNvSpPr>
                  <a:spLocks noChangeArrowheads="1"/>
                </p:cNvSpPr>
                <p:nvPr/>
              </p:nvSpPr>
              <p:spPr bwMode="auto">
                <a:xfrm>
                  <a:off x="43" y="572"/>
                  <a:ext cx="29" cy="29"/>
                </a:xfrm>
                <a:custGeom>
                  <a:avLst/>
                  <a:gdLst/>
                  <a:ahLst/>
                  <a:cxnLst>
                    <a:cxn ang="0">
                      <a:pos x="0" y="28"/>
                    </a:cxn>
                    <a:cxn ang="0">
                      <a:pos x="12" y="12"/>
                    </a:cxn>
                    <a:cxn ang="0">
                      <a:pos x="28" y="0"/>
                    </a:cxn>
                    <a:cxn ang="0">
                      <a:pos x="0" y="28"/>
                    </a:cxn>
                  </a:cxnLst>
                  <a:rect l="0" t="0" r="r" b="b"/>
                  <a:pathLst>
                    <a:path w="28" h="28">
                      <a:moveTo>
                        <a:pt x="0" y="28"/>
                      </a:moveTo>
                      <a:lnTo>
                        <a:pt x="12" y="12"/>
                      </a:lnTo>
                      <a:lnTo>
                        <a:pt x="28" y="0"/>
                      </a:lnTo>
                      <a:lnTo>
                        <a:pt x="0" y="28"/>
                      </a:lnTo>
                    </a:path>
                  </a:pathLst>
                </a:custGeom>
                <a:solidFill>
                  <a:srgbClr val="A06F50">
                    <a:alpha val="60001"/>
                  </a:srgbClr>
                </a:solidFill>
                <a:ln w="9525">
                  <a:noFill/>
                  <a:round/>
                  <a:headEnd type="none" w="sm" len="sm"/>
                  <a:tailEnd type="none" w="sm" len="sm"/>
                </a:ln>
              </p:spPr>
              <p:txBody>
                <a:bodyPr/>
                <a:lstStyle/>
                <a:p>
                  <a:endParaRPr lang="nl-BE"/>
                </a:p>
              </p:txBody>
            </p:sp>
            <p:sp>
              <p:nvSpPr>
                <p:cNvPr id="7758" name="Freeform 590"/>
                <p:cNvSpPr>
                  <a:spLocks noChangeArrowheads="1"/>
                </p:cNvSpPr>
                <p:nvPr/>
              </p:nvSpPr>
              <p:spPr bwMode="auto">
                <a:xfrm>
                  <a:off x="53" y="576"/>
                  <a:ext cx="48" cy="30"/>
                </a:xfrm>
                <a:custGeom>
                  <a:avLst/>
                  <a:gdLst/>
                  <a:ahLst/>
                  <a:cxnLst>
                    <a:cxn ang="0">
                      <a:pos x="48" y="0"/>
                    </a:cxn>
                    <a:cxn ang="0">
                      <a:pos x="25" y="6"/>
                    </a:cxn>
                    <a:cxn ang="0">
                      <a:pos x="4" y="23"/>
                    </a:cxn>
                    <a:cxn ang="0">
                      <a:pos x="0" y="29"/>
                    </a:cxn>
                    <a:cxn ang="0">
                      <a:pos x="6" y="26"/>
                    </a:cxn>
                    <a:cxn ang="0">
                      <a:pos x="27" y="10"/>
                    </a:cxn>
                    <a:cxn ang="0">
                      <a:pos x="48" y="0"/>
                    </a:cxn>
                  </a:cxnLst>
                  <a:rect l="0" t="0" r="r" b="b"/>
                  <a:pathLst>
                    <a:path w="48" h="29">
                      <a:moveTo>
                        <a:pt x="48" y="0"/>
                      </a:moveTo>
                      <a:cubicBezTo>
                        <a:pt x="48" y="0"/>
                        <a:pt x="36" y="1"/>
                        <a:pt x="25" y="6"/>
                      </a:cubicBezTo>
                      <a:cubicBezTo>
                        <a:pt x="25" y="6"/>
                        <a:pt x="15" y="15"/>
                        <a:pt x="4" y="23"/>
                      </a:cubicBezTo>
                      <a:lnTo>
                        <a:pt x="0" y="29"/>
                      </a:lnTo>
                      <a:lnTo>
                        <a:pt x="6" y="26"/>
                      </a:lnTo>
                      <a:lnTo>
                        <a:pt x="27" y="10"/>
                      </a:lnTo>
                      <a:lnTo>
                        <a:pt x="4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759" name="Freeform 591"/>
                <p:cNvSpPr>
                  <a:spLocks noChangeArrowheads="1"/>
                </p:cNvSpPr>
                <p:nvPr/>
              </p:nvSpPr>
              <p:spPr bwMode="auto">
                <a:xfrm>
                  <a:off x="99" y="587"/>
                  <a:ext cx="58" cy="20"/>
                </a:xfrm>
                <a:custGeom>
                  <a:avLst/>
                  <a:gdLst/>
                  <a:ahLst/>
                  <a:cxnLst>
                    <a:cxn ang="0">
                      <a:pos x="0" y="10"/>
                    </a:cxn>
                    <a:cxn ang="0">
                      <a:pos x="19" y="12"/>
                    </a:cxn>
                    <a:cxn ang="0">
                      <a:pos x="46" y="10"/>
                    </a:cxn>
                    <a:cxn ang="0">
                      <a:pos x="55" y="0"/>
                    </a:cxn>
                    <a:cxn ang="0">
                      <a:pos x="57" y="3"/>
                    </a:cxn>
                    <a:cxn ang="0">
                      <a:pos x="58" y="6"/>
                    </a:cxn>
                    <a:cxn ang="0">
                      <a:pos x="57" y="10"/>
                    </a:cxn>
                    <a:cxn ang="0">
                      <a:pos x="46" y="19"/>
                    </a:cxn>
                    <a:cxn ang="0">
                      <a:pos x="16" y="19"/>
                    </a:cxn>
                    <a:cxn ang="0">
                      <a:pos x="0" y="10"/>
                    </a:cxn>
                  </a:cxnLst>
                  <a:rect l="0" t="0" r="r" b="b"/>
                  <a:pathLst>
                    <a:path w="58" h="19">
                      <a:moveTo>
                        <a:pt x="0" y="10"/>
                      </a:moveTo>
                      <a:lnTo>
                        <a:pt x="19" y="12"/>
                      </a:lnTo>
                      <a:cubicBezTo>
                        <a:pt x="19" y="12"/>
                        <a:pt x="33" y="14"/>
                        <a:pt x="46" y="10"/>
                      </a:cubicBezTo>
                      <a:cubicBezTo>
                        <a:pt x="46" y="10"/>
                        <a:pt x="52" y="6"/>
                        <a:pt x="55" y="0"/>
                      </a:cubicBezTo>
                      <a:cubicBezTo>
                        <a:pt x="55" y="0"/>
                        <a:pt x="56" y="1"/>
                        <a:pt x="57" y="3"/>
                      </a:cubicBezTo>
                      <a:cubicBezTo>
                        <a:pt x="57" y="3"/>
                        <a:pt x="58" y="4"/>
                        <a:pt x="58" y="6"/>
                      </a:cubicBezTo>
                      <a:cubicBezTo>
                        <a:pt x="58" y="6"/>
                        <a:pt x="58" y="8"/>
                        <a:pt x="57" y="10"/>
                      </a:cubicBezTo>
                      <a:lnTo>
                        <a:pt x="46" y="19"/>
                      </a:lnTo>
                      <a:lnTo>
                        <a:pt x="16" y="19"/>
                      </a:lnTo>
                      <a:lnTo>
                        <a:pt x="0" y="10"/>
                      </a:lnTo>
                    </a:path>
                  </a:pathLst>
                </a:custGeom>
                <a:solidFill>
                  <a:srgbClr val="A06F50">
                    <a:alpha val="20001"/>
                  </a:srgbClr>
                </a:solidFill>
                <a:ln w="9525">
                  <a:noFill/>
                  <a:round/>
                  <a:headEnd type="none" w="sm" len="sm"/>
                  <a:tailEnd type="none" w="sm" len="sm"/>
                </a:ln>
              </p:spPr>
              <p:txBody>
                <a:bodyPr/>
                <a:lstStyle/>
                <a:p>
                  <a:endParaRPr lang="nl-BE"/>
                </a:p>
              </p:txBody>
            </p:sp>
            <p:sp>
              <p:nvSpPr>
                <p:cNvPr id="7760" name="Freeform 592"/>
                <p:cNvSpPr>
                  <a:spLocks noChangeArrowheads="1"/>
                </p:cNvSpPr>
                <p:nvPr/>
              </p:nvSpPr>
              <p:spPr bwMode="auto">
                <a:xfrm>
                  <a:off x="98" y="595"/>
                  <a:ext cx="26" cy="10"/>
                </a:xfrm>
                <a:custGeom>
                  <a:avLst/>
                  <a:gdLst/>
                  <a:ahLst/>
                  <a:cxnLst>
                    <a:cxn ang="0">
                      <a:pos x="25" y="10"/>
                    </a:cxn>
                    <a:cxn ang="0">
                      <a:pos x="9" y="3"/>
                    </a:cxn>
                    <a:cxn ang="0">
                      <a:pos x="0" y="0"/>
                    </a:cxn>
                    <a:cxn ang="0">
                      <a:pos x="18" y="9"/>
                    </a:cxn>
                    <a:cxn ang="0">
                      <a:pos x="25" y="10"/>
                    </a:cxn>
                  </a:cxnLst>
                  <a:rect l="0" t="0" r="r" b="b"/>
                  <a:pathLst>
                    <a:path w="25" h="10">
                      <a:moveTo>
                        <a:pt x="25" y="10"/>
                      </a:moveTo>
                      <a:lnTo>
                        <a:pt x="9" y="3"/>
                      </a:lnTo>
                      <a:cubicBezTo>
                        <a:pt x="9" y="3"/>
                        <a:pt x="5" y="0"/>
                        <a:pt x="0" y="0"/>
                      </a:cubicBezTo>
                      <a:cubicBezTo>
                        <a:pt x="0" y="0"/>
                        <a:pt x="8" y="6"/>
                        <a:pt x="18" y="9"/>
                      </a:cubicBezTo>
                      <a:lnTo>
                        <a:pt x="25" y="10"/>
                      </a:lnTo>
                    </a:path>
                  </a:pathLst>
                </a:custGeom>
                <a:solidFill>
                  <a:srgbClr val="A06F50">
                    <a:alpha val="40001"/>
                  </a:srgbClr>
                </a:solidFill>
                <a:ln w="9525">
                  <a:noFill/>
                  <a:round/>
                  <a:headEnd type="none" w="sm" len="sm"/>
                  <a:tailEnd type="none" w="sm" len="sm"/>
                </a:ln>
              </p:spPr>
              <p:txBody>
                <a:bodyPr/>
                <a:lstStyle/>
                <a:p>
                  <a:endParaRPr lang="nl-BE"/>
                </a:p>
              </p:txBody>
            </p:sp>
            <p:sp>
              <p:nvSpPr>
                <p:cNvPr id="7761" name="Freeform 593"/>
                <p:cNvSpPr>
                  <a:spLocks noChangeArrowheads="1"/>
                </p:cNvSpPr>
                <p:nvPr/>
              </p:nvSpPr>
              <p:spPr bwMode="auto">
                <a:xfrm>
                  <a:off x="157" y="535"/>
                  <a:ext cx="80" cy="58"/>
                </a:xfrm>
                <a:custGeom>
                  <a:avLst/>
                  <a:gdLst/>
                  <a:ahLst/>
                  <a:cxnLst>
                    <a:cxn ang="0">
                      <a:pos x="54" y="0"/>
                    </a:cxn>
                    <a:cxn ang="0">
                      <a:pos x="59" y="8"/>
                    </a:cxn>
                    <a:cxn ang="0">
                      <a:pos x="60" y="18"/>
                    </a:cxn>
                    <a:cxn ang="0">
                      <a:pos x="56" y="28"/>
                    </a:cxn>
                    <a:cxn ang="0">
                      <a:pos x="12" y="43"/>
                    </a:cxn>
                    <a:cxn ang="0">
                      <a:pos x="9" y="44"/>
                    </a:cxn>
                    <a:cxn ang="0">
                      <a:pos x="6" y="47"/>
                    </a:cxn>
                    <a:cxn ang="0">
                      <a:pos x="4" y="51"/>
                    </a:cxn>
                    <a:cxn ang="0">
                      <a:pos x="0" y="58"/>
                    </a:cxn>
                    <a:cxn ang="0">
                      <a:pos x="80" y="39"/>
                    </a:cxn>
                    <a:cxn ang="0">
                      <a:pos x="54" y="0"/>
                    </a:cxn>
                  </a:cxnLst>
                  <a:rect l="0" t="0" r="r" b="b"/>
                  <a:pathLst>
                    <a:path w="80" h="58">
                      <a:moveTo>
                        <a:pt x="54" y="0"/>
                      </a:moveTo>
                      <a:cubicBezTo>
                        <a:pt x="54" y="0"/>
                        <a:pt x="57" y="3"/>
                        <a:pt x="59" y="8"/>
                      </a:cubicBezTo>
                      <a:cubicBezTo>
                        <a:pt x="59" y="8"/>
                        <a:pt x="60" y="13"/>
                        <a:pt x="60" y="18"/>
                      </a:cubicBezTo>
                      <a:cubicBezTo>
                        <a:pt x="60" y="18"/>
                        <a:pt x="59" y="24"/>
                        <a:pt x="56" y="28"/>
                      </a:cubicBezTo>
                      <a:cubicBezTo>
                        <a:pt x="56" y="28"/>
                        <a:pt x="35" y="39"/>
                        <a:pt x="12" y="43"/>
                      </a:cubicBezTo>
                      <a:cubicBezTo>
                        <a:pt x="12" y="43"/>
                        <a:pt x="11" y="43"/>
                        <a:pt x="9" y="44"/>
                      </a:cubicBezTo>
                      <a:cubicBezTo>
                        <a:pt x="9" y="44"/>
                        <a:pt x="7" y="45"/>
                        <a:pt x="6" y="47"/>
                      </a:cubicBezTo>
                      <a:cubicBezTo>
                        <a:pt x="6" y="47"/>
                        <a:pt x="5" y="49"/>
                        <a:pt x="4" y="51"/>
                      </a:cubicBezTo>
                      <a:cubicBezTo>
                        <a:pt x="4" y="51"/>
                        <a:pt x="2" y="54"/>
                        <a:pt x="0" y="58"/>
                      </a:cubicBezTo>
                      <a:lnTo>
                        <a:pt x="80" y="39"/>
                      </a:lnTo>
                      <a:cubicBezTo>
                        <a:pt x="80" y="39"/>
                        <a:pt x="70" y="16"/>
                        <a:pt x="54" y="0"/>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762" name="Freeform 594"/>
                <p:cNvSpPr>
                  <a:spLocks noChangeArrowheads="1"/>
                </p:cNvSpPr>
                <p:nvPr/>
              </p:nvSpPr>
              <p:spPr bwMode="auto">
                <a:xfrm>
                  <a:off x="144" y="533"/>
                  <a:ext cx="67" cy="39"/>
                </a:xfrm>
                <a:custGeom>
                  <a:avLst/>
                  <a:gdLst/>
                  <a:ahLst/>
                  <a:cxnLst>
                    <a:cxn ang="0">
                      <a:pos x="0" y="29"/>
                    </a:cxn>
                    <a:cxn ang="0">
                      <a:pos x="60" y="0"/>
                    </a:cxn>
                    <a:cxn ang="0">
                      <a:pos x="65" y="9"/>
                    </a:cxn>
                    <a:cxn ang="0">
                      <a:pos x="66" y="21"/>
                    </a:cxn>
                    <a:cxn ang="0">
                      <a:pos x="10" y="38"/>
                    </a:cxn>
                    <a:cxn ang="0">
                      <a:pos x="0" y="29"/>
                    </a:cxn>
                  </a:cxnLst>
                  <a:rect l="0" t="0" r="r" b="b"/>
                  <a:pathLst>
                    <a:path w="66" h="38">
                      <a:moveTo>
                        <a:pt x="0" y="29"/>
                      </a:moveTo>
                      <a:cubicBezTo>
                        <a:pt x="0" y="29"/>
                        <a:pt x="29" y="12"/>
                        <a:pt x="60" y="0"/>
                      </a:cubicBezTo>
                      <a:cubicBezTo>
                        <a:pt x="60" y="0"/>
                        <a:pt x="64" y="4"/>
                        <a:pt x="65" y="9"/>
                      </a:cubicBezTo>
                      <a:cubicBezTo>
                        <a:pt x="65" y="9"/>
                        <a:pt x="67" y="15"/>
                        <a:pt x="66" y="21"/>
                      </a:cubicBezTo>
                      <a:cubicBezTo>
                        <a:pt x="66" y="21"/>
                        <a:pt x="40" y="38"/>
                        <a:pt x="10" y="38"/>
                      </a:cubicBezTo>
                      <a:cubicBezTo>
                        <a:pt x="10" y="38"/>
                        <a:pt x="4" y="36"/>
                        <a:pt x="0" y="29"/>
                      </a:cubicBezTo>
                    </a:path>
                  </a:pathLst>
                </a:custGeom>
                <a:gradFill rotWithShape="0">
                  <a:gsLst>
                    <a:gs pos="0">
                      <a:srgbClr val="FFFFFF">
                        <a:alpha val="11000"/>
                      </a:srgbClr>
                    </a:gs>
                    <a:gs pos="100000">
                      <a:srgbClr val="FFFFFF">
                        <a:alpha val="20001"/>
                      </a:srgbClr>
                    </a:gs>
                  </a:gsLst>
                  <a:path path="rect">
                    <a:fillToRect t="100000" r="100000"/>
                  </a:path>
                </a:gradFill>
                <a:ln w="9525">
                  <a:noFill/>
                  <a:round/>
                  <a:headEnd type="none" w="sm" len="sm"/>
                  <a:tailEnd type="none" w="sm" len="sm"/>
                </a:ln>
              </p:spPr>
              <p:txBody>
                <a:bodyPr/>
                <a:lstStyle/>
                <a:p>
                  <a:endParaRPr lang="nl-BE"/>
                </a:p>
              </p:txBody>
            </p:sp>
            <p:sp>
              <p:nvSpPr>
                <p:cNvPr id="7763" name="Freeform 595"/>
                <p:cNvSpPr>
                  <a:spLocks noChangeArrowheads="1"/>
                </p:cNvSpPr>
                <p:nvPr/>
              </p:nvSpPr>
              <p:spPr bwMode="auto">
                <a:xfrm>
                  <a:off x="103" y="514"/>
                  <a:ext cx="49" cy="38"/>
                </a:xfrm>
                <a:custGeom>
                  <a:avLst/>
                  <a:gdLst/>
                  <a:ahLst/>
                  <a:cxnLst>
                    <a:cxn ang="0">
                      <a:pos x="38" y="0"/>
                    </a:cxn>
                    <a:cxn ang="0">
                      <a:pos x="0" y="36"/>
                    </a:cxn>
                    <a:cxn ang="0">
                      <a:pos x="13" y="36"/>
                    </a:cxn>
                    <a:cxn ang="0">
                      <a:pos x="48" y="10"/>
                    </a:cxn>
                    <a:cxn ang="0">
                      <a:pos x="38" y="0"/>
                    </a:cxn>
                  </a:cxnLst>
                  <a:rect l="0" t="0" r="r" b="b"/>
                  <a:pathLst>
                    <a:path w="48" h="37">
                      <a:moveTo>
                        <a:pt x="38" y="0"/>
                      </a:moveTo>
                      <a:lnTo>
                        <a:pt x="0" y="36"/>
                      </a:lnTo>
                      <a:cubicBezTo>
                        <a:pt x="0" y="36"/>
                        <a:pt x="6" y="39"/>
                        <a:pt x="13" y="36"/>
                      </a:cubicBezTo>
                      <a:cubicBezTo>
                        <a:pt x="13" y="36"/>
                        <a:pt x="31" y="24"/>
                        <a:pt x="48" y="10"/>
                      </a:cubicBezTo>
                      <a:cubicBezTo>
                        <a:pt x="48" y="10"/>
                        <a:pt x="45" y="2"/>
                        <a:pt x="38" y="0"/>
                      </a:cubicBezTo>
                    </a:path>
                  </a:pathLst>
                </a:custGeom>
                <a:gradFill rotWithShape="0">
                  <a:gsLst>
                    <a:gs pos="0">
                      <a:srgbClr val="FFFFFF">
                        <a:alpha val="20001"/>
                      </a:srgbClr>
                    </a:gs>
                    <a:gs pos="100000">
                      <a:srgbClr val="FFFFFF">
                        <a:alpha val="9001"/>
                      </a:srgbClr>
                    </a:gs>
                  </a:gsLst>
                  <a:lin ang="5400000" scaled="1"/>
                </a:gradFill>
                <a:ln w="9525">
                  <a:noFill/>
                  <a:round/>
                  <a:headEnd type="none" w="sm" len="sm"/>
                  <a:tailEnd type="none" w="sm" len="sm"/>
                </a:ln>
              </p:spPr>
              <p:txBody>
                <a:bodyPr/>
                <a:lstStyle/>
                <a:p>
                  <a:endParaRPr lang="nl-BE"/>
                </a:p>
              </p:txBody>
            </p:sp>
            <p:sp>
              <p:nvSpPr>
                <p:cNvPr id="7764" name="Freeform 596"/>
                <p:cNvSpPr>
                  <a:spLocks noChangeArrowheads="1"/>
                </p:cNvSpPr>
                <p:nvPr/>
              </p:nvSpPr>
              <p:spPr bwMode="auto">
                <a:xfrm>
                  <a:off x="161" y="568"/>
                  <a:ext cx="79" cy="24"/>
                </a:xfrm>
                <a:custGeom>
                  <a:avLst/>
                  <a:gdLst/>
                  <a:ahLst/>
                  <a:cxnLst>
                    <a:cxn ang="0">
                      <a:pos x="0" y="24"/>
                    </a:cxn>
                    <a:cxn ang="0">
                      <a:pos x="59" y="4"/>
                    </a:cxn>
                    <a:cxn ang="0">
                      <a:pos x="75" y="0"/>
                    </a:cxn>
                    <a:cxn ang="0">
                      <a:pos x="79" y="7"/>
                    </a:cxn>
                    <a:cxn ang="0">
                      <a:pos x="0" y="24"/>
                    </a:cxn>
                  </a:cxnLst>
                  <a:rect l="0" t="0" r="r" b="b"/>
                  <a:pathLst>
                    <a:path w="79" h="24">
                      <a:moveTo>
                        <a:pt x="0" y="24"/>
                      </a:moveTo>
                      <a:lnTo>
                        <a:pt x="59" y="4"/>
                      </a:lnTo>
                      <a:lnTo>
                        <a:pt x="75" y="0"/>
                      </a:lnTo>
                      <a:lnTo>
                        <a:pt x="79" y="7"/>
                      </a:lnTo>
                      <a:lnTo>
                        <a:pt x="0" y="24"/>
                      </a:lnTo>
                    </a:path>
                  </a:pathLst>
                </a:custGeom>
                <a:solidFill>
                  <a:srgbClr val="A06F50">
                    <a:alpha val="60001"/>
                  </a:srgbClr>
                </a:solidFill>
                <a:ln w="9525">
                  <a:noFill/>
                  <a:round/>
                  <a:headEnd type="none" w="sm" len="sm"/>
                  <a:tailEnd type="none" w="sm" len="sm"/>
                </a:ln>
              </p:spPr>
              <p:txBody>
                <a:bodyPr/>
                <a:lstStyle/>
                <a:p>
                  <a:endParaRPr lang="nl-BE"/>
                </a:p>
              </p:txBody>
            </p:sp>
            <p:sp>
              <p:nvSpPr>
                <p:cNvPr id="7765" name="Freeform 597"/>
                <p:cNvSpPr>
                  <a:spLocks noChangeArrowheads="1"/>
                </p:cNvSpPr>
                <p:nvPr/>
              </p:nvSpPr>
              <p:spPr bwMode="auto">
                <a:xfrm>
                  <a:off x="131" y="543"/>
                  <a:ext cx="31" cy="18"/>
                </a:xfrm>
                <a:custGeom>
                  <a:avLst/>
                  <a:gdLst/>
                  <a:ahLst/>
                  <a:cxnLst>
                    <a:cxn ang="0">
                      <a:pos x="28" y="0"/>
                    </a:cxn>
                    <a:cxn ang="0">
                      <a:pos x="0" y="16"/>
                    </a:cxn>
                    <a:cxn ang="0">
                      <a:pos x="10" y="18"/>
                    </a:cxn>
                    <a:cxn ang="0">
                      <a:pos x="30" y="6"/>
                    </a:cxn>
                    <a:cxn ang="0">
                      <a:pos x="28" y="0"/>
                    </a:cxn>
                  </a:cxnLst>
                  <a:rect l="0" t="0" r="r" b="b"/>
                  <a:pathLst>
                    <a:path w="30" h="18">
                      <a:moveTo>
                        <a:pt x="28" y="0"/>
                      </a:moveTo>
                      <a:lnTo>
                        <a:pt x="0" y="16"/>
                      </a:lnTo>
                      <a:lnTo>
                        <a:pt x="10" y="18"/>
                      </a:lnTo>
                      <a:lnTo>
                        <a:pt x="30" y="6"/>
                      </a:lnTo>
                      <a:lnTo>
                        <a:pt x="2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766" name="Freeform 598"/>
                <p:cNvSpPr>
                  <a:spLocks noChangeArrowheads="1"/>
                </p:cNvSpPr>
                <p:nvPr/>
              </p:nvSpPr>
              <p:spPr bwMode="auto">
                <a:xfrm>
                  <a:off x="124" y="221"/>
                  <a:ext cx="325" cy="409"/>
                </a:xfrm>
                <a:custGeom>
                  <a:avLst/>
                  <a:gdLst/>
                  <a:ahLst/>
                  <a:cxnLst>
                    <a:cxn ang="0">
                      <a:pos x="186" y="19"/>
                    </a:cxn>
                    <a:cxn ang="0">
                      <a:pos x="157" y="48"/>
                    </a:cxn>
                    <a:cxn ang="0">
                      <a:pos x="96" y="182"/>
                    </a:cxn>
                    <a:cxn ang="0">
                      <a:pos x="63" y="226"/>
                    </a:cxn>
                    <a:cxn ang="0">
                      <a:pos x="27" y="264"/>
                    </a:cxn>
                    <a:cxn ang="0">
                      <a:pos x="6" y="271"/>
                    </a:cxn>
                    <a:cxn ang="0">
                      <a:pos x="0" y="297"/>
                    </a:cxn>
                    <a:cxn ang="0">
                      <a:pos x="5" y="291"/>
                    </a:cxn>
                    <a:cxn ang="0">
                      <a:pos x="12" y="288"/>
                    </a:cxn>
                    <a:cxn ang="0">
                      <a:pos x="20" y="290"/>
                    </a:cxn>
                    <a:cxn ang="0">
                      <a:pos x="33" y="306"/>
                    </a:cxn>
                    <a:cxn ang="0">
                      <a:pos x="38" y="329"/>
                    </a:cxn>
                    <a:cxn ang="0">
                      <a:pos x="78" y="307"/>
                    </a:cxn>
                    <a:cxn ang="0">
                      <a:pos x="113" y="276"/>
                    </a:cxn>
                    <a:cxn ang="0">
                      <a:pos x="140" y="227"/>
                    </a:cxn>
                    <a:cxn ang="0">
                      <a:pos x="150" y="254"/>
                    </a:cxn>
                    <a:cxn ang="0">
                      <a:pos x="79" y="305"/>
                    </a:cxn>
                    <a:cxn ang="0">
                      <a:pos x="111" y="347"/>
                    </a:cxn>
                    <a:cxn ang="0">
                      <a:pos x="122" y="370"/>
                    </a:cxn>
                    <a:cxn ang="0">
                      <a:pos x="143" y="359"/>
                    </a:cxn>
                    <a:cxn ang="0">
                      <a:pos x="154" y="353"/>
                    </a:cxn>
                    <a:cxn ang="0">
                      <a:pos x="141" y="403"/>
                    </a:cxn>
                    <a:cxn ang="0">
                      <a:pos x="157" y="408"/>
                    </a:cxn>
                    <a:cxn ang="0">
                      <a:pos x="258" y="394"/>
                    </a:cxn>
                    <a:cxn ang="0">
                      <a:pos x="311" y="395"/>
                    </a:cxn>
                    <a:cxn ang="0">
                      <a:pos x="318" y="391"/>
                    </a:cxn>
                    <a:cxn ang="0">
                      <a:pos x="301" y="347"/>
                    </a:cxn>
                    <a:cxn ang="0">
                      <a:pos x="304" y="212"/>
                    </a:cxn>
                    <a:cxn ang="0">
                      <a:pos x="325" y="107"/>
                    </a:cxn>
                    <a:cxn ang="0">
                      <a:pos x="316" y="57"/>
                    </a:cxn>
                    <a:cxn ang="0">
                      <a:pos x="281" y="0"/>
                    </a:cxn>
                    <a:cxn ang="0">
                      <a:pos x="230" y="6"/>
                    </a:cxn>
                    <a:cxn ang="0">
                      <a:pos x="189" y="38"/>
                    </a:cxn>
                    <a:cxn ang="0">
                      <a:pos x="186" y="19"/>
                    </a:cxn>
                  </a:cxnLst>
                  <a:rect l="0" t="0" r="r" b="b"/>
                  <a:pathLst>
                    <a:path w="325" h="408">
                      <a:moveTo>
                        <a:pt x="186" y="19"/>
                      </a:moveTo>
                      <a:cubicBezTo>
                        <a:pt x="186" y="19"/>
                        <a:pt x="168" y="28"/>
                        <a:pt x="157" y="48"/>
                      </a:cubicBezTo>
                      <a:cubicBezTo>
                        <a:pt x="157" y="48"/>
                        <a:pt x="121" y="111"/>
                        <a:pt x="96" y="182"/>
                      </a:cubicBezTo>
                      <a:cubicBezTo>
                        <a:pt x="96" y="182"/>
                        <a:pt x="79" y="203"/>
                        <a:pt x="63" y="226"/>
                      </a:cubicBezTo>
                      <a:lnTo>
                        <a:pt x="27" y="264"/>
                      </a:lnTo>
                      <a:lnTo>
                        <a:pt x="6" y="271"/>
                      </a:lnTo>
                      <a:lnTo>
                        <a:pt x="0" y="297"/>
                      </a:lnTo>
                      <a:cubicBezTo>
                        <a:pt x="0" y="297"/>
                        <a:pt x="2" y="293"/>
                        <a:pt x="5" y="291"/>
                      </a:cubicBezTo>
                      <a:cubicBezTo>
                        <a:pt x="5" y="291"/>
                        <a:pt x="8" y="288"/>
                        <a:pt x="12" y="288"/>
                      </a:cubicBezTo>
                      <a:cubicBezTo>
                        <a:pt x="12" y="288"/>
                        <a:pt x="16" y="288"/>
                        <a:pt x="20" y="290"/>
                      </a:cubicBezTo>
                      <a:cubicBezTo>
                        <a:pt x="20" y="290"/>
                        <a:pt x="28" y="296"/>
                        <a:pt x="33" y="306"/>
                      </a:cubicBezTo>
                      <a:cubicBezTo>
                        <a:pt x="33" y="306"/>
                        <a:pt x="38" y="317"/>
                        <a:pt x="38" y="329"/>
                      </a:cubicBezTo>
                      <a:lnTo>
                        <a:pt x="78" y="307"/>
                      </a:lnTo>
                      <a:cubicBezTo>
                        <a:pt x="78" y="307"/>
                        <a:pt x="97" y="295"/>
                        <a:pt x="113" y="276"/>
                      </a:cubicBezTo>
                      <a:lnTo>
                        <a:pt x="140" y="227"/>
                      </a:lnTo>
                      <a:lnTo>
                        <a:pt x="150" y="254"/>
                      </a:lnTo>
                      <a:lnTo>
                        <a:pt x="79" y="305"/>
                      </a:lnTo>
                      <a:cubicBezTo>
                        <a:pt x="79" y="305"/>
                        <a:pt x="98" y="322"/>
                        <a:pt x="111" y="347"/>
                      </a:cubicBezTo>
                      <a:lnTo>
                        <a:pt x="122" y="370"/>
                      </a:lnTo>
                      <a:lnTo>
                        <a:pt x="143" y="359"/>
                      </a:lnTo>
                      <a:lnTo>
                        <a:pt x="154" y="353"/>
                      </a:lnTo>
                      <a:lnTo>
                        <a:pt x="141" y="403"/>
                      </a:lnTo>
                      <a:lnTo>
                        <a:pt x="157" y="408"/>
                      </a:lnTo>
                      <a:lnTo>
                        <a:pt x="258" y="394"/>
                      </a:lnTo>
                      <a:lnTo>
                        <a:pt x="311" y="395"/>
                      </a:lnTo>
                      <a:lnTo>
                        <a:pt x="318" y="391"/>
                      </a:lnTo>
                      <a:lnTo>
                        <a:pt x="301" y="347"/>
                      </a:lnTo>
                      <a:cubicBezTo>
                        <a:pt x="301" y="347"/>
                        <a:pt x="287" y="279"/>
                        <a:pt x="304" y="212"/>
                      </a:cubicBezTo>
                      <a:cubicBezTo>
                        <a:pt x="304" y="212"/>
                        <a:pt x="317" y="161"/>
                        <a:pt x="325" y="107"/>
                      </a:cubicBezTo>
                      <a:cubicBezTo>
                        <a:pt x="325" y="107"/>
                        <a:pt x="324" y="81"/>
                        <a:pt x="316" y="57"/>
                      </a:cubicBezTo>
                      <a:cubicBezTo>
                        <a:pt x="316" y="57"/>
                        <a:pt x="304" y="23"/>
                        <a:pt x="281" y="0"/>
                      </a:cubicBezTo>
                      <a:lnTo>
                        <a:pt x="230" y="6"/>
                      </a:lnTo>
                      <a:lnTo>
                        <a:pt x="189" y="38"/>
                      </a:lnTo>
                      <a:lnTo>
                        <a:pt x="186" y="19"/>
                      </a:lnTo>
                    </a:path>
                  </a:pathLst>
                </a:custGeom>
                <a:gradFill rotWithShape="0">
                  <a:gsLst>
                    <a:gs pos="0">
                      <a:srgbClr val="F6F6F6"/>
                    </a:gs>
                    <a:gs pos="100000">
                      <a:srgbClr val="CFCFCF"/>
                    </a:gs>
                  </a:gsLst>
                  <a:path path="rect">
                    <a:fillToRect l="100000" b="100000"/>
                  </a:path>
                </a:gradFill>
                <a:ln w="9525">
                  <a:noFill/>
                  <a:round/>
                  <a:headEnd type="none" w="sm" len="sm"/>
                  <a:tailEnd type="none" w="sm" len="sm"/>
                </a:ln>
              </p:spPr>
              <p:txBody>
                <a:bodyPr/>
                <a:lstStyle/>
                <a:p>
                  <a:endParaRPr lang="nl-BE"/>
                </a:p>
              </p:txBody>
            </p:sp>
            <p:sp>
              <p:nvSpPr>
                <p:cNvPr id="7767" name="Freeform 599"/>
                <p:cNvSpPr>
                  <a:spLocks noChangeArrowheads="1"/>
                </p:cNvSpPr>
                <p:nvPr/>
              </p:nvSpPr>
              <p:spPr bwMode="auto">
                <a:xfrm>
                  <a:off x="275" y="415"/>
                  <a:ext cx="134" cy="211"/>
                </a:xfrm>
                <a:custGeom>
                  <a:avLst/>
                  <a:gdLst/>
                  <a:ahLst/>
                  <a:cxnLst>
                    <a:cxn ang="0">
                      <a:pos x="1" y="185"/>
                    </a:cxn>
                    <a:cxn ang="0">
                      <a:pos x="0" y="187"/>
                    </a:cxn>
                    <a:cxn ang="0">
                      <a:pos x="0" y="190"/>
                    </a:cxn>
                    <a:cxn ang="0">
                      <a:pos x="0" y="192"/>
                    </a:cxn>
                    <a:cxn ang="0">
                      <a:pos x="0" y="195"/>
                    </a:cxn>
                    <a:cxn ang="0">
                      <a:pos x="0" y="197"/>
                    </a:cxn>
                    <a:cxn ang="0">
                      <a:pos x="0" y="199"/>
                    </a:cxn>
                    <a:cxn ang="0">
                      <a:pos x="1" y="202"/>
                    </a:cxn>
                    <a:cxn ang="0">
                      <a:pos x="2" y="204"/>
                    </a:cxn>
                    <a:cxn ang="0">
                      <a:pos x="3" y="206"/>
                    </a:cxn>
                    <a:cxn ang="0">
                      <a:pos x="4" y="208"/>
                    </a:cxn>
                    <a:cxn ang="0">
                      <a:pos x="5" y="210"/>
                    </a:cxn>
                    <a:cxn ang="0">
                      <a:pos x="34" y="179"/>
                    </a:cxn>
                    <a:cxn ang="0">
                      <a:pos x="39" y="174"/>
                    </a:cxn>
                    <a:cxn ang="0">
                      <a:pos x="44" y="169"/>
                    </a:cxn>
                    <a:cxn ang="0">
                      <a:pos x="49" y="165"/>
                    </a:cxn>
                    <a:cxn ang="0">
                      <a:pos x="55" y="162"/>
                    </a:cxn>
                    <a:cxn ang="0">
                      <a:pos x="53" y="152"/>
                    </a:cxn>
                    <a:cxn ang="0">
                      <a:pos x="50" y="137"/>
                    </a:cxn>
                    <a:cxn ang="0">
                      <a:pos x="57" y="133"/>
                    </a:cxn>
                    <a:cxn ang="0">
                      <a:pos x="63" y="130"/>
                    </a:cxn>
                    <a:cxn ang="0">
                      <a:pos x="60" y="115"/>
                    </a:cxn>
                    <a:cxn ang="0">
                      <a:pos x="60" y="114"/>
                    </a:cxn>
                    <a:cxn ang="0">
                      <a:pos x="60" y="112"/>
                    </a:cxn>
                    <a:cxn ang="0">
                      <a:pos x="61" y="111"/>
                    </a:cxn>
                    <a:cxn ang="0">
                      <a:pos x="61" y="109"/>
                    </a:cxn>
                    <a:cxn ang="0">
                      <a:pos x="62" y="108"/>
                    </a:cxn>
                    <a:cxn ang="0">
                      <a:pos x="63" y="107"/>
                    </a:cxn>
                    <a:cxn ang="0">
                      <a:pos x="64" y="106"/>
                    </a:cxn>
                    <a:cxn ang="0">
                      <a:pos x="65" y="105"/>
                    </a:cxn>
                    <a:cxn ang="0">
                      <a:pos x="66" y="104"/>
                    </a:cxn>
                    <a:cxn ang="0">
                      <a:pos x="67" y="103"/>
                    </a:cxn>
                    <a:cxn ang="0">
                      <a:pos x="68" y="103"/>
                    </a:cxn>
                    <a:cxn ang="0">
                      <a:pos x="69" y="103"/>
                    </a:cxn>
                    <a:cxn ang="0">
                      <a:pos x="70" y="102"/>
                    </a:cxn>
                    <a:cxn ang="0">
                      <a:pos x="71" y="102"/>
                    </a:cxn>
                    <a:cxn ang="0">
                      <a:pos x="70" y="95"/>
                    </a:cxn>
                    <a:cxn ang="0">
                      <a:pos x="71" y="93"/>
                    </a:cxn>
                    <a:cxn ang="0">
                      <a:pos x="72" y="92"/>
                    </a:cxn>
                    <a:cxn ang="0">
                      <a:pos x="73" y="91"/>
                    </a:cxn>
                    <a:cxn ang="0">
                      <a:pos x="74" y="90"/>
                    </a:cxn>
                    <a:cxn ang="0">
                      <a:pos x="75" y="89"/>
                    </a:cxn>
                    <a:cxn ang="0">
                      <a:pos x="77" y="89"/>
                    </a:cxn>
                    <a:cxn ang="0">
                      <a:pos x="78" y="88"/>
                    </a:cxn>
                    <a:cxn ang="0">
                      <a:pos x="79" y="88"/>
                    </a:cxn>
                    <a:cxn ang="0">
                      <a:pos x="81" y="88"/>
                    </a:cxn>
                    <a:cxn ang="0">
                      <a:pos x="82" y="88"/>
                    </a:cxn>
                    <a:cxn ang="0">
                      <a:pos x="81" y="81"/>
                    </a:cxn>
                    <a:cxn ang="0">
                      <a:pos x="83" y="80"/>
                    </a:cxn>
                    <a:cxn ang="0">
                      <a:pos x="84" y="78"/>
                    </a:cxn>
                    <a:cxn ang="0">
                      <a:pos x="85" y="77"/>
                    </a:cxn>
                    <a:cxn ang="0">
                      <a:pos x="87" y="75"/>
                    </a:cxn>
                    <a:cxn ang="0">
                      <a:pos x="89" y="74"/>
                    </a:cxn>
                    <a:cxn ang="0">
                      <a:pos x="90" y="74"/>
                    </a:cxn>
                    <a:cxn ang="0">
                      <a:pos x="92" y="73"/>
                    </a:cxn>
                    <a:cxn ang="0">
                      <a:pos x="94" y="73"/>
                    </a:cxn>
                    <a:cxn ang="0">
                      <a:pos x="105" y="48"/>
                    </a:cxn>
                    <a:cxn ang="0">
                      <a:pos x="116" y="32"/>
                    </a:cxn>
                    <a:cxn ang="0">
                      <a:pos x="124" y="19"/>
                    </a:cxn>
                    <a:cxn ang="0">
                      <a:pos x="131" y="5"/>
                    </a:cxn>
                  </a:cxnLst>
                  <a:rect l="0" t="0" r="r" b="b"/>
                  <a:pathLst>
                    <a:path w="133" h="210">
                      <a:moveTo>
                        <a:pt x="133" y="0"/>
                      </a:moveTo>
                      <a:lnTo>
                        <a:pt x="112" y="21"/>
                      </a:lnTo>
                      <a:lnTo>
                        <a:pt x="69" y="87"/>
                      </a:lnTo>
                      <a:lnTo>
                        <a:pt x="41" y="123"/>
                      </a:lnTo>
                      <a:lnTo>
                        <a:pt x="7" y="154"/>
                      </a:lnTo>
                      <a:lnTo>
                        <a:pt x="1" y="185"/>
                      </a:lnTo>
                      <a:lnTo>
                        <a:pt x="1" y="185"/>
                      </a:lnTo>
                      <a:lnTo>
                        <a:pt x="1" y="186"/>
                      </a:lnTo>
                      <a:lnTo>
                        <a:pt x="0" y="186"/>
                      </a:lnTo>
                      <a:lnTo>
                        <a:pt x="0" y="186"/>
                      </a:lnTo>
                      <a:lnTo>
                        <a:pt x="0" y="187"/>
                      </a:lnTo>
                      <a:lnTo>
                        <a:pt x="0" y="187"/>
                      </a:lnTo>
                      <a:lnTo>
                        <a:pt x="0" y="188"/>
                      </a:lnTo>
                      <a:lnTo>
                        <a:pt x="0" y="188"/>
                      </a:lnTo>
                      <a:lnTo>
                        <a:pt x="0" y="188"/>
                      </a:lnTo>
                      <a:lnTo>
                        <a:pt x="0" y="189"/>
                      </a:lnTo>
                      <a:lnTo>
                        <a:pt x="0" y="189"/>
                      </a:lnTo>
                      <a:lnTo>
                        <a:pt x="0" y="190"/>
                      </a:lnTo>
                      <a:lnTo>
                        <a:pt x="0" y="190"/>
                      </a:lnTo>
                      <a:lnTo>
                        <a:pt x="0" y="190"/>
                      </a:lnTo>
                      <a:lnTo>
                        <a:pt x="0" y="191"/>
                      </a:lnTo>
                      <a:lnTo>
                        <a:pt x="0" y="191"/>
                      </a:lnTo>
                      <a:lnTo>
                        <a:pt x="0" y="192"/>
                      </a:lnTo>
                      <a:lnTo>
                        <a:pt x="0" y="192"/>
                      </a:lnTo>
                      <a:lnTo>
                        <a:pt x="0" y="192"/>
                      </a:lnTo>
                      <a:lnTo>
                        <a:pt x="0" y="193"/>
                      </a:lnTo>
                      <a:lnTo>
                        <a:pt x="0" y="193"/>
                      </a:lnTo>
                      <a:lnTo>
                        <a:pt x="0" y="194"/>
                      </a:lnTo>
                      <a:lnTo>
                        <a:pt x="0" y="194"/>
                      </a:lnTo>
                      <a:lnTo>
                        <a:pt x="0" y="195"/>
                      </a:lnTo>
                      <a:lnTo>
                        <a:pt x="0" y="195"/>
                      </a:lnTo>
                      <a:lnTo>
                        <a:pt x="0" y="195"/>
                      </a:lnTo>
                      <a:lnTo>
                        <a:pt x="0" y="196"/>
                      </a:lnTo>
                      <a:lnTo>
                        <a:pt x="0" y="196"/>
                      </a:lnTo>
                      <a:lnTo>
                        <a:pt x="0" y="197"/>
                      </a:lnTo>
                      <a:lnTo>
                        <a:pt x="0" y="197"/>
                      </a:lnTo>
                      <a:lnTo>
                        <a:pt x="0" y="197"/>
                      </a:lnTo>
                      <a:lnTo>
                        <a:pt x="0" y="198"/>
                      </a:lnTo>
                      <a:lnTo>
                        <a:pt x="0" y="198"/>
                      </a:lnTo>
                      <a:lnTo>
                        <a:pt x="0" y="199"/>
                      </a:lnTo>
                      <a:lnTo>
                        <a:pt x="0" y="199"/>
                      </a:lnTo>
                      <a:lnTo>
                        <a:pt x="0" y="199"/>
                      </a:lnTo>
                      <a:lnTo>
                        <a:pt x="0" y="200"/>
                      </a:lnTo>
                      <a:lnTo>
                        <a:pt x="0" y="200"/>
                      </a:lnTo>
                      <a:lnTo>
                        <a:pt x="0" y="201"/>
                      </a:lnTo>
                      <a:lnTo>
                        <a:pt x="1" y="201"/>
                      </a:lnTo>
                      <a:lnTo>
                        <a:pt x="1" y="201"/>
                      </a:lnTo>
                      <a:lnTo>
                        <a:pt x="1" y="202"/>
                      </a:lnTo>
                      <a:lnTo>
                        <a:pt x="1" y="202"/>
                      </a:lnTo>
                      <a:lnTo>
                        <a:pt x="1" y="203"/>
                      </a:lnTo>
                      <a:lnTo>
                        <a:pt x="1" y="203"/>
                      </a:lnTo>
                      <a:lnTo>
                        <a:pt x="1" y="203"/>
                      </a:lnTo>
                      <a:lnTo>
                        <a:pt x="1" y="204"/>
                      </a:lnTo>
                      <a:lnTo>
                        <a:pt x="2" y="204"/>
                      </a:lnTo>
                      <a:lnTo>
                        <a:pt x="2" y="204"/>
                      </a:lnTo>
                      <a:lnTo>
                        <a:pt x="2" y="205"/>
                      </a:lnTo>
                      <a:lnTo>
                        <a:pt x="2" y="205"/>
                      </a:lnTo>
                      <a:lnTo>
                        <a:pt x="2" y="205"/>
                      </a:lnTo>
                      <a:lnTo>
                        <a:pt x="2" y="206"/>
                      </a:lnTo>
                      <a:lnTo>
                        <a:pt x="3" y="206"/>
                      </a:lnTo>
                      <a:lnTo>
                        <a:pt x="3" y="206"/>
                      </a:lnTo>
                      <a:lnTo>
                        <a:pt x="3" y="207"/>
                      </a:lnTo>
                      <a:lnTo>
                        <a:pt x="3" y="207"/>
                      </a:lnTo>
                      <a:lnTo>
                        <a:pt x="3" y="207"/>
                      </a:lnTo>
                      <a:lnTo>
                        <a:pt x="4" y="208"/>
                      </a:lnTo>
                      <a:lnTo>
                        <a:pt x="4" y="208"/>
                      </a:lnTo>
                      <a:lnTo>
                        <a:pt x="4" y="208"/>
                      </a:lnTo>
                      <a:lnTo>
                        <a:pt x="4" y="209"/>
                      </a:lnTo>
                      <a:lnTo>
                        <a:pt x="5" y="209"/>
                      </a:lnTo>
                      <a:lnTo>
                        <a:pt x="5" y="209"/>
                      </a:lnTo>
                      <a:lnTo>
                        <a:pt x="5" y="210"/>
                      </a:lnTo>
                      <a:lnTo>
                        <a:pt x="5" y="210"/>
                      </a:lnTo>
                      <a:lnTo>
                        <a:pt x="31" y="209"/>
                      </a:lnTo>
                      <a:lnTo>
                        <a:pt x="80" y="195"/>
                      </a:lnTo>
                      <a:lnTo>
                        <a:pt x="50" y="188"/>
                      </a:lnTo>
                      <a:lnTo>
                        <a:pt x="99" y="177"/>
                      </a:lnTo>
                      <a:lnTo>
                        <a:pt x="72" y="177"/>
                      </a:lnTo>
                      <a:lnTo>
                        <a:pt x="34" y="179"/>
                      </a:lnTo>
                      <a:lnTo>
                        <a:pt x="35" y="178"/>
                      </a:lnTo>
                      <a:lnTo>
                        <a:pt x="36" y="178"/>
                      </a:lnTo>
                      <a:lnTo>
                        <a:pt x="36" y="177"/>
                      </a:lnTo>
                      <a:lnTo>
                        <a:pt x="37" y="176"/>
                      </a:lnTo>
                      <a:lnTo>
                        <a:pt x="38" y="175"/>
                      </a:lnTo>
                      <a:lnTo>
                        <a:pt x="39" y="174"/>
                      </a:lnTo>
                      <a:lnTo>
                        <a:pt x="39" y="173"/>
                      </a:lnTo>
                      <a:lnTo>
                        <a:pt x="40" y="172"/>
                      </a:lnTo>
                      <a:lnTo>
                        <a:pt x="41" y="172"/>
                      </a:lnTo>
                      <a:lnTo>
                        <a:pt x="42" y="171"/>
                      </a:lnTo>
                      <a:lnTo>
                        <a:pt x="43" y="170"/>
                      </a:lnTo>
                      <a:lnTo>
                        <a:pt x="44" y="169"/>
                      </a:lnTo>
                      <a:lnTo>
                        <a:pt x="45" y="168"/>
                      </a:lnTo>
                      <a:lnTo>
                        <a:pt x="45" y="168"/>
                      </a:lnTo>
                      <a:lnTo>
                        <a:pt x="46" y="167"/>
                      </a:lnTo>
                      <a:lnTo>
                        <a:pt x="47" y="166"/>
                      </a:lnTo>
                      <a:lnTo>
                        <a:pt x="48" y="166"/>
                      </a:lnTo>
                      <a:lnTo>
                        <a:pt x="49" y="165"/>
                      </a:lnTo>
                      <a:lnTo>
                        <a:pt x="50" y="165"/>
                      </a:lnTo>
                      <a:lnTo>
                        <a:pt x="51" y="164"/>
                      </a:lnTo>
                      <a:lnTo>
                        <a:pt x="52" y="163"/>
                      </a:lnTo>
                      <a:lnTo>
                        <a:pt x="53" y="163"/>
                      </a:lnTo>
                      <a:lnTo>
                        <a:pt x="54" y="162"/>
                      </a:lnTo>
                      <a:lnTo>
                        <a:pt x="55" y="162"/>
                      </a:lnTo>
                      <a:lnTo>
                        <a:pt x="56" y="161"/>
                      </a:lnTo>
                      <a:lnTo>
                        <a:pt x="57" y="161"/>
                      </a:lnTo>
                      <a:lnTo>
                        <a:pt x="58" y="161"/>
                      </a:lnTo>
                      <a:lnTo>
                        <a:pt x="59" y="160"/>
                      </a:lnTo>
                      <a:lnTo>
                        <a:pt x="95" y="149"/>
                      </a:lnTo>
                      <a:lnTo>
                        <a:pt x="53" y="152"/>
                      </a:lnTo>
                      <a:lnTo>
                        <a:pt x="109" y="129"/>
                      </a:lnTo>
                      <a:lnTo>
                        <a:pt x="46" y="141"/>
                      </a:lnTo>
                      <a:lnTo>
                        <a:pt x="47" y="140"/>
                      </a:lnTo>
                      <a:lnTo>
                        <a:pt x="48" y="139"/>
                      </a:lnTo>
                      <a:lnTo>
                        <a:pt x="49" y="138"/>
                      </a:lnTo>
                      <a:lnTo>
                        <a:pt x="50" y="137"/>
                      </a:lnTo>
                      <a:lnTo>
                        <a:pt x="51" y="137"/>
                      </a:lnTo>
                      <a:lnTo>
                        <a:pt x="52" y="136"/>
                      </a:lnTo>
                      <a:lnTo>
                        <a:pt x="54" y="135"/>
                      </a:lnTo>
                      <a:lnTo>
                        <a:pt x="55" y="135"/>
                      </a:lnTo>
                      <a:lnTo>
                        <a:pt x="56" y="134"/>
                      </a:lnTo>
                      <a:lnTo>
                        <a:pt x="57" y="133"/>
                      </a:lnTo>
                      <a:lnTo>
                        <a:pt x="58" y="133"/>
                      </a:lnTo>
                      <a:lnTo>
                        <a:pt x="59" y="132"/>
                      </a:lnTo>
                      <a:lnTo>
                        <a:pt x="60" y="131"/>
                      </a:lnTo>
                      <a:lnTo>
                        <a:pt x="61" y="131"/>
                      </a:lnTo>
                      <a:lnTo>
                        <a:pt x="62" y="130"/>
                      </a:lnTo>
                      <a:lnTo>
                        <a:pt x="63" y="130"/>
                      </a:lnTo>
                      <a:lnTo>
                        <a:pt x="65" y="129"/>
                      </a:lnTo>
                      <a:lnTo>
                        <a:pt x="66" y="129"/>
                      </a:lnTo>
                      <a:lnTo>
                        <a:pt x="67" y="128"/>
                      </a:lnTo>
                      <a:lnTo>
                        <a:pt x="68" y="128"/>
                      </a:lnTo>
                      <a:lnTo>
                        <a:pt x="112" y="115"/>
                      </a:lnTo>
                      <a:lnTo>
                        <a:pt x="60" y="115"/>
                      </a:lnTo>
                      <a:lnTo>
                        <a:pt x="60" y="115"/>
                      </a:lnTo>
                      <a:lnTo>
                        <a:pt x="60" y="115"/>
                      </a:lnTo>
                      <a:lnTo>
                        <a:pt x="60" y="114"/>
                      </a:lnTo>
                      <a:lnTo>
                        <a:pt x="60" y="114"/>
                      </a:lnTo>
                      <a:lnTo>
                        <a:pt x="60" y="114"/>
                      </a:lnTo>
                      <a:lnTo>
                        <a:pt x="60" y="114"/>
                      </a:lnTo>
                      <a:lnTo>
                        <a:pt x="60" y="113"/>
                      </a:lnTo>
                      <a:lnTo>
                        <a:pt x="60" y="113"/>
                      </a:lnTo>
                      <a:lnTo>
                        <a:pt x="60" y="113"/>
                      </a:lnTo>
                      <a:lnTo>
                        <a:pt x="60" y="113"/>
                      </a:lnTo>
                      <a:lnTo>
                        <a:pt x="60" y="112"/>
                      </a:lnTo>
                      <a:lnTo>
                        <a:pt x="60" y="112"/>
                      </a:lnTo>
                      <a:lnTo>
                        <a:pt x="60" y="112"/>
                      </a:lnTo>
                      <a:lnTo>
                        <a:pt x="60" y="112"/>
                      </a:lnTo>
                      <a:lnTo>
                        <a:pt x="61" y="111"/>
                      </a:lnTo>
                      <a:lnTo>
                        <a:pt x="61" y="111"/>
                      </a:lnTo>
                      <a:lnTo>
                        <a:pt x="61" y="111"/>
                      </a:lnTo>
                      <a:lnTo>
                        <a:pt x="61" y="111"/>
                      </a:lnTo>
                      <a:lnTo>
                        <a:pt x="61" y="111"/>
                      </a:lnTo>
                      <a:lnTo>
                        <a:pt x="61" y="110"/>
                      </a:lnTo>
                      <a:lnTo>
                        <a:pt x="61" y="110"/>
                      </a:lnTo>
                      <a:lnTo>
                        <a:pt x="61" y="110"/>
                      </a:lnTo>
                      <a:lnTo>
                        <a:pt x="61" y="110"/>
                      </a:lnTo>
                      <a:lnTo>
                        <a:pt x="61" y="109"/>
                      </a:lnTo>
                      <a:lnTo>
                        <a:pt x="61" y="109"/>
                      </a:lnTo>
                      <a:lnTo>
                        <a:pt x="62" y="109"/>
                      </a:lnTo>
                      <a:lnTo>
                        <a:pt x="62" y="109"/>
                      </a:lnTo>
                      <a:lnTo>
                        <a:pt x="62" y="109"/>
                      </a:lnTo>
                      <a:lnTo>
                        <a:pt x="62" y="108"/>
                      </a:lnTo>
                      <a:lnTo>
                        <a:pt x="62" y="108"/>
                      </a:lnTo>
                      <a:lnTo>
                        <a:pt x="62" y="108"/>
                      </a:lnTo>
                      <a:lnTo>
                        <a:pt x="62" y="108"/>
                      </a:lnTo>
                      <a:lnTo>
                        <a:pt x="62" y="108"/>
                      </a:lnTo>
                      <a:lnTo>
                        <a:pt x="62" y="107"/>
                      </a:lnTo>
                      <a:lnTo>
                        <a:pt x="63" y="107"/>
                      </a:lnTo>
                      <a:lnTo>
                        <a:pt x="63" y="107"/>
                      </a:lnTo>
                      <a:lnTo>
                        <a:pt x="63" y="107"/>
                      </a:lnTo>
                      <a:lnTo>
                        <a:pt x="63" y="107"/>
                      </a:lnTo>
                      <a:lnTo>
                        <a:pt x="63" y="106"/>
                      </a:lnTo>
                      <a:lnTo>
                        <a:pt x="63" y="106"/>
                      </a:lnTo>
                      <a:lnTo>
                        <a:pt x="63" y="106"/>
                      </a:lnTo>
                      <a:lnTo>
                        <a:pt x="64" y="106"/>
                      </a:lnTo>
                      <a:lnTo>
                        <a:pt x="64" y="106"/>
                      </a:lnTo>
                      <a:lnTo>
                        <a:pt x="64" y="106"/>
                      </a:lnTo>
                      <a:lnTo>
                        <a:pt x="64" y="105"/>
                      </a:lnTo>
                      <a:lnTo>
                        <a:pt x="64" y="105"/>
                      </a:lnTo>
                      <a:lnTo>
                        <a:pt x="64" y="105"/>
                      </a:lnTo>
                      <a:lnTo>
                        <a:pt x="65" y="105"/>
                      </a:lnTo>
                      <a:lnTo>
                        <a:pt x="65" y="105"/>
                      </a:lnTo>
                      <a:lnTo>
                        <a:pt x="65" y="105"/>
                      </a:lnTo>
                      <a:lnTo>
                        <a:pt x="65" y="105"/>
                      </a:lnTo>
                      <a:lnTo>
                        <a:pt x="65" y="104"/>
                      </a:lnTo>
                      <a:lnTo>
                        <a:pt x="65" y="104"/>
                      </a:lnTo>
                      <a:lnTo>
                        <a:pt x="66" y="104"/>
                      </a:lnTo>
                      <a:lnTo>
                        <a:pt x="66" y="104"/>
                      </a:lnTo>
                      <a:lnTo>
                        <a:pt x="66" y="104"/>
                      </a:lnTo>
                      <a:lnTo>
                        <a:pt x="66" y="104"/>
                      </a:lnTo>
                      <a:lnTo>
                        <a:pt x="66" y="104"/>
                      </a:lnTo>
                      <a:lnTo>
                        <a:pt x="66" y="104"/>
                      </a:lnTo>
                      <a:lnTo>
                        <a:pt x="67" y="103"/>
                      </a:lnTo>
                      <a:lnTo>
                        <a:pt x="67" y="103"/>
                      </a:lnTo>
                      <a:lnTo>
                        <a:pt x="67" y="103"/>
                      </a:lnTo>
                      <a:lnTo>
                        <a:pt x="67" y="103"/>
                      </a:lnTo>
                      <a:lnTo>
                        <a:pt x="67" y="103"/>
                      </a:lnTo>
                      <a:lnTo>
                        <a:pt x="68" y="103"/>
                      </a:lnTo>
                      <a:lnTo>
                        <a:pt x="68" y="103"/>
                      </a:lnTo>
                      <a:lnTo>
                        <a:pt x="68" y="103"/>
                      </a:lnTo>
                      <a:lnTo>
                        <a:pt x="68" y="103"/>
                      </a:lnTo>
                      <a:lnTo>
                        <a:pt x="68" y="103"/>
                      </a:lnTo>
                      <a:lnTo>
                        <a:pt x="69" y="103"/>
                      </a:lnTo>
                      <a:lnTo>
                        <a:pt x="69" y="103"/>
                      </a:lnTo>
                      <a:lnTo>
                        <a:pt x="69" y="103"/>
                      </a:lnTo>
                      <a:lnTo>
                        <a:pt x="69" y="102"/>
                      </a:lnTo>
                      <a:lnTo>
                        <a:pt x="69" y="102"/>
                      </a:lnTo>
                      <a:lnTo>
                        <a:pt x="70" y="102"/>
                      </a:lnTo>
                      <a:lnTo>
                        <a:pt x="70" y="102"/>
                      </a:lnTo>
                      <a:lnTo>
                        <a:pt x="70" y="102"/>
                      </a:lnTo>
                      <a:lnTo>
                        <a:pt x="70" y="102"/>
                      </a:lnTo>
                      <a:lnTo>
                        <a:pt x="70" y="102"/>
                      </a:lnTo>
                      <a:lnTo>
                        <a:pt x="71" y="102"/>
                      </a:lnTo>
                      <a:lnTo>
                        <a:pt x="71" y="102"/>
                      </a:lnTo>
                      <a:lnTo>
                        <a:pt x="71" y="102"/>
                      </a:lnTo>
                      <a:lnTo>
                        <a:pt x="71" y="102"/>
                      </a:lnTo>
                      <a:lnTo>
                        <a:pt x="71" y="102"/>
                      </a:lnTo>
                      <a:lnTo>
                        <a:pt x="72" y="102"/>
                      </a:lnTo>
                      <a:lnTo>
                        <a:pt x="72" y="102"/>
                      </a:lnTo>
                      <a:lnTo>
                        <a:pt x="72" y="102"/>
                      </a:lnTo>
                      <a:lnTo>
                        <a:pt x="72" y="102"/>
                      </a:lnTo>
                      <a:lnTo>
                        <a:pt x="101" y="103"/>
                      </a:lnTo>
                      <a:lnTo>
                        <a:pt x="70" y="95"/>
                      </a:lnTo>
                      <a:lnTo>
                        <a:pt x="70" y="95"/>
                      </a:lnTo>
                      <a:lnTo>
                        <a:pt x="70" y="94"/>
                      </a:lnTo>
                      <a:lnTo>
                        <a:pt x="70" y="94"/>
                      </a:lnTo>
                      <a:lnTo>
                        <a:pt x="71" y="94"/>
                      </a:lnTo>
                      <a:lnTo>
                        <a:pt x="71" y="94"/>
                      </a:lnTo>
                      <a:lnTo>
                        <a:pt x="71" y="93"/>
                      </a:lnTo>
                      <a:lnTo>
                        <a:pt x="71" y="93"/>
                      </a:lnTo>
                      <a:lnTo>
                        <a:pt x="71" y="93"/>
                      </a:lnTo>
                      <a:lnTo>
                        <a:pt x="71" y="93"/>
                      </a:lnTo>
                      <a:lnTo>
                        <a:pt x="71" y="93"/>
                      </a:lnTo>
                      <a:lnTo>
                        <a:pt x="72" y="92"/>
                      </a:lnTo>
                      <a:lnTo>
                        <a:pt x="72" y="92"/>
                      </a:lnTo>
                      <a:lnTo>
                        <a:pt x="72" y="92"/>
                      </a:lnTo>
                      <a:lnTo>
                        <a:pt x="72" y="92"/>
                      </a:lnTo>
                      <a:lnTo>
                        <a:pt x="72" y="92"/>
                      </a:lnTo>
                      <a:lnTo>
                        <a:pt x="73" y="91"/>
                      </a:lnTo>
                      <a:lnTo>
                        <a:pt x="73" y="91"/>
                      </a:lnTo>
                      <a:lnTo>
                        <a:pt x="73" y="91"/>
                      </a:lnTo>
                      <a:lnTo>
                        <a:pt x="73" y="91"/>
                      </a:lnTo>
                      <a:lnTo>
                        <a:pt x="73" y="91"/>
                      </a:lnTo>
                      <a:lnTo>
                        <a:pt x="73" y="91"/>
                      </a:lnTo>
                      <a:lnTo>
                        <a:pt x="74" y="90"/>
                      </a:lnTo>
                      <a:lnTo>
                        <a:pt x="74" y="90"/>
                      </a:lnTo>
                      <a:lnTo>
                        <a:pt x="74" y="90"/>
                      </a:lnTo>
                      <a:lnTo>
                        <a:pt x="74" y="90"/>
                      </a:lnTo>
                      <a:lnTo>
                        <a:pt x="74" y="90"/>
                      </a:lnTo>
                      <a:lnTo>
                        <a:pt x="75" y="90"/>
                      </a:lnTo>
                      <a:lnTo>
                        <a:pt x="75" y="90"/>
                      </a:lnTo>
                      <a:lnTo>
                        <a:pt x="75" y="90"/>
                      </a:lnTo>
                      <a:lnTo>
                        <a:pt x="75" y="89"/>
                      </a:lnTo>
                      <a:lnTo>
                        <a:pt x="76" y="89"/>
                      </a:lnTo>
                      <a:lnTo>
                        <a:pt x="76" y="89"/>
                      </a:lnTo>
                      <a:lnTo>
                        <a:pt x="76" y="89"/>
                      </a:lnTo>
                      <a:lnTo>
                        <a:pt x="76" y="89"/>
                      </a:lnTo>
                      <a:lnTo>
                        <a:pt x="76" y="89"/>
                      </a:lnTo>
                      <a:lnTo>
                        <a:pt x="77" y="89"/>
                      </a:lnTo>
                      <a:lnTo>
                        <a:pt x="77" y="89"/>
                      </a:lnTo>
                      <a:lnTo>
                        <a:pt x="77" y="89"/>
                      </a:lnTo>
                      <a:lnTo>
                        <a:pt x="77" y="89"/>
                      </a:lnTo>
                      <a:lnTo>
                        <a:pt x="77" y="88"/>
                      </a:lnTo>
                      <a:lnTo>
                        <a:pt x="78" y="88"/>
                      </a:lnTo>
                      <a:lnTo>
                        <a:pt x="78" y="88"/>
                      </a:lnTo>
                      <a:lnTo>
                        <a:pt x="78" y="88"/>
                      </a:lnTo>
                      <a:lnTo>
                        <a:pt x="78" y="88"/>
                      </a:lnTo>
                      <a:lnTo>
                        <a:pt x="79" y="88"/>
                      </a:lnTo>
                      <a:lnTo>
                        <a:pt x="79" y="88"/>
                      </a:lnTo>
                      <a:lnTo>
                        <a:pt x="79" y="88"/>
                      </a:lnTo>
                      <a:lnTo>
                        <a:pt x="79" y="88"/>
                      </a:lnTo>
                      <a:lnTo>
                        <a:pt x="80" y="88"/>
                      </a:lnTo>
                      <a:lnTo>
                        <a:pt x="80" y="88"/>
                      </a:lnTo>
                      <a:lnTo>
                        <a:pt x="80" y="88"/>
                      </a:lnTo>
                      <a:lnTo>
                        <a:pt x="80" y="88"/>
                      </a:lnTo>
                      <a:lnTo>
                        <a:pt x="80" y="88"/>
                      </a:lnTo>
                      <a:lnTo>
                        <a:pt x="81" y="88"/>
                      </a:lnTo>
                      <a:lnTo>
                        <a:pt x="81" y="88"/>
                      </a:lnTo>
                      <a:lnTo>
                        <a:pt x="81" y="88"/>
                      </a:lnTo>
                      <a:lnTo>
                        <a:pt x="81" y="88"/>
                      </a:lnTo>
                      <a:lnTo>
                        <a:pt x="82" y="88"/>
                      </a:lnTo>
                      <a:lnTo>
                        <a:pt x="82" y="88"/>
                      </a:lnTo>
                      <a:lnTo>
                        <a:pt x="82" y="88"/>
                      </a:lnTo>
                      <a:lnTo>
                        <a:pt x="82" y="88"/>
                      </a:lnTo>
                      <a:lnTo>
                        <a:pt x="83" y="88"/>
                      </a:lnTo>
                      <a:lnTo>
                        <a:pt x="113" y="88"/>
                      </a:lnTo>
                      <a:lnTo>
                        <a:pt x="81" y="82"/>
                      </a:lnTo>
                      <a:lnTo>
                        <a:pt x="81" y="82"/>
                      </a:lnTo>
                      <a:lnTo>
                        <a:pt x="81" y="81"/>
                      </a:lnTo>
                      <a:lnTo>
                        <a:pt x="82" y="81"/>
                      </a:lnTo>
                      <a:lnTo>
                        <a:pt x="82" y="81"/>
                      </a:lnTo>
                      <a:lnTo>
                        <a:pt x="82" y="81"/>
                      </a:lnTo>
                      <a:lnTo>
                        <a:pt x="82" y="80"/>
                      </a:lnTo>
                      <a:lnTo>
                        <a:pt x="82" y="80"/>
                      </a:lnTo>
                      <a:lnTo>
                        <a:pt x="83" y="80"/>
                      </a:lnTo>
                      <a:lnTo>
                        <a:pt x="83" y="79"/>
                      </a:lnTo>
                      <a:lnTo>
                        <a:pt x="83" y="79"/>
                      </a:lnTo>
                      <a:lnTo>
                        <a:pt x="83" y="79"/>
                      </a:lnTo>
                      <a:lnTo>
                        <a:pt x="83" y="79"/>
                      </a:lnTo>
                      <a:lnTo>
                        <a:pt x="84" y="78"/>
                      </a:lnTo>
                      <a:lnTo>
                        <a:pt x="84" y="78"/>
                      </a:lnTo>
                      <a:lnTo>
                        <a:pt x="84" y="78"/>
                      </a:lnTo>
                      <a:lnTo>
                        <a:pt x="84" y="78"/>
                      </a:lnTo>
                      <a:lnTo>
                        <a:pt x="85" y="77"/>
                      </a:lnTo>
                      <a:lnTo>
                        <a:pt x="85" y="77"/>
                      </a:lnTo>
                      <a:lnTo>
                        <a:pt x="85" y="77"/>
                      </a:lnTo>
                      <a:lnTo>
                        <a:pt x="85" y="77"/>
                      </a:lnTo>
                      <a:lnTo>
                        <a:pt x="86" y="76"/>
                      </a:lnTo>
                      <a:lnTo>
                        <a:pt x="86" y="76"/>
                      </a:lnTo>
                      <a:lnTo>
                        <a:pt x="86" y="76"/>
                      </a:lnTo>
                      <a:lnTo>
                        <a:pt x="86" y="76"/>
                      </a:lnTo>
                      <a:lnTo>
                        <a:pt x="87" y="76"/>
                      </a:lnTo>
                      <a:lnTo>
                        <a:pt x="87" y="75"/>
                      </a:lnTo>
                      <a:lnTo>
                        <a:pt x="87" y="75"/>
                      </a:lnTo>
                      <a:lnTo>
                        <a:pt x="87" y="75"/>
                      </a:lnTo>
                      <a:lnTo>
                        <a:pt x="88" y="75"/>
                      </a:lnTo>
                      <a:lnTo>
                        <a:pt x="88" y="75"/>
                      </a:lnTo>
                      <a:lnTo>
                        <a:pt x="88" y="75"/>
                      </a:lnTo>
                      <a:lnTo>
                        <a:pt x="89" y="74"/>
                      </a:lnTo>
                      <a:lnTo>
                        <a:pt x="89" y="74"/>
                      </a:lnTo>
                      <a:lnTo>
                        <a:pt x="89" y="74"/>
                      </a:lnTo>
                      <a:lnTo>
                        <a:pt x="89" y="74"/>
                      </a:lnTo>
                      <a:lnTo>
                        <a:pt x="90" y="74"/>
                      </a:lnTo>
                      <a:lnTo>
                        <a:pt x="90" y="74"/>
                      </a:lnTo>
                      <a:lnTo>
                        <a:pt x="90" y="74"/>
                      </a:lnTo>
                      <a:lnTo>
                        <a:pt x="91" y="74"/>
                      </a:lnTo>
                      <a:lnTo>
                        <a:pt x="91" y="73"/>
                      </a:lnTo>
                      <a:lnTo>
                        <a:pt x="91" y="73"/>
                      </a:lnTo>
                      <a:lnTo>
                        <a:pt x="91" y="73"/>
                      </a:lnTo>
                      <a:lnTo>
                        <a:pt x="92" y="73"/>
                      </a:lnTo>
                      <a:lnTo>
                        <a:pt x="92" y="73"/>
                      </a:lnTo>
                      <a:lnTo>
                        <a:pt x="92" y="73"/>
                      </a:lnTo>
                      <a:lnTo>
                        <a:pt x="93" y="73"/>
                      </a:lnTo>
                      <a:lnTo>
                        <a:pt x="93" y="73"/>
                      </a:lnTo>
                      <a:lnTo>
                        <a:pt x="93" y="73"/>
                      </a:lnTo>
                      <a:lnTo>
                        <a:pt x="94" y="73"/>
                      </a:lnTo>
                      <a:lnTo>
                        <a:pt x="94" y="73"/>
                      </a:lnTo>
                      <a:lnTo>
                        <a:pt x="118" y="69"/>
                      </a:lnTo>
                      <a:lnTo>
                        <a:pt x="98" y="60"/>
                      </a:lnTo>
                      <a:lnTo>
                        <a:pt x="100" y="57"/>
                      </a:lnTo>
                      <a:lnTo>
                        <a:pt x="101" y="54"/>
                      </a:lnTo>
                      <a:lnTo>
                        <a:pt x="103" y="51"/>
                      </a:lnTo>
                      <a:lnTo>
                        <a:pt x="105" y="48"/>
                      </a:lnTo>
                      <a:lnTo>
                        <a:pt x="107" y="46"/>
                      </a:lnTo>
                      <a:lnTo>
                        <a:pt x="109" y="43"/>
                      </a:lnTo>
                      <a:lnTo>
                        <a:pt x="110" y="40"/>
                      </a:lnTo>
                      <a:lnTo>
                        <a:pt x="112" y="37"/>
                      </a:lnTo>
                      <a:lnTo>
                        <a:pt x="114" y="35"/>
                      </a:lnTo>
                      <a:lnTo>
                        <a:pt x="116" y="32"/>
                      </a:lnTo>
                      <a:lnTo>
                        <a:pt x="118" y="30"/>
                      </a:lnTo>
                      <a:lnTo>
                        <a:pt x="119" y="28"/>
                      </a:lnTo>
                      <a:lnTo>
                        <a:pt x="121" y="26"/>
                      </a:lnTo>
                      <a:lnTo>
                        <a:pt x="122" y="24"/>
                      </a:lnTo>
                      <a:lnTo>
                        <a:pt x="123" y="21"/>
                      </a:lnTo>
                      <a:lnTo>
                        <a:pt x="124" y="19"/>
                      </a:lnTo>
                      <a:lnTo>
                        <a:pt x="126" y="17"/>
                      </a:lnTo>
                      <a:lnTo>
                        <a:pt x="127" y="14"/>
                      </a:lnTo>
                      <a:lnTo>
                        <a:pt x="128" y="12"/>
                      </a:lnTo>
                      <a:lnTo>
                        <a:pt x="129" y="9"/>
                      </a:lnTo>
                      <a:lnTo>
                        <a:pt x="130" y="7"/>
                      </a:lnTo>
                      <a:lnTo>
                        <a:pt x="131" y="5"/>
                      </a:lnTo>
                      <a:lnTo>
                        <a:pt x="132" y="2"/>
                      </a:lnTo>
                      <a:lnTo>
                        <a:pt x="133" y="0"/>
                      </a:lnTo>
                    </a:path>
                  </a:pathLst>
                </a:custGeom>
                <a:solidFill>
                  <a:srgbClr val="000000">
                    <a:alpha val="8000"/>
                  </a:srgbClr>
                </a:solidFill>
                <a:ln w="9525">
                  <a:noFill/>
                  <a:round/>
                  <a:headEnd type="none" w="sm" len="sm"/>
                  <a:tailEnd type="none" w="sm" len="sm"/>
                </a:ln>
              </p:spPr>
              <p:txBody>
                <a:bodyPr/>
                <a:lstStyle/>
                <a:p>
                  <a:endParaRPr lang="nl-BE"/>
                </a:p>
              </p:txBody>
            </p:sp>
            <p:sp>
              <p:nvSpPr>
                <p:cNvPr id="7768" name="Freeform 600"/>
                <p:cNvSpPr>
                  <a:spLocks noChangeArrowheads="1"/>
                </p:cNvSpPr>
                <p:nvPr/>
              </p:nvSpPr>
              <p:spPr bwMode="auto">
                <a:xfrm>
                  <a:off x="243" y="474"/>
                  <a:ext cx="85" cy="85"/>
                </a:xfrm>
                <a:custGeom>
                  <a:avLst/>
                  <a:gdLst/>
                  <a:ahLst/>
                  <a:cxnLst>
                    <a:cxn ang="0">
                      <a:pos x="55" y="0"/>
                    </a:cxn>
                    <a:cxn ang="0">
                      <a:pos x="80" y="26"/>
                    </a:cxn>
                    <a:cxn ang="0">
                      <a:pos x="81" y="34"/>
                    </a:cxn>
                    <a:cxn ang="0">
                      <a:pos x="85" y="41"/>
                    </a:cxn>
                    <a:cxn ang="0">
                      <a:pos x="68" y="64"/>
                    </a:cxn>
                    <a:cxn ang="0">
                      <a:pos x="22" y="84"/>
                    </a:cxn>
                    <a:cxn ang="0">
                      <a:pos x="0" y="80"/>
                    </a:cxn>
                    <a:cxn ang="0">
                      <a:pos x="32" y="50"/>
                    </a:cxn>
                    <a:cxn ang="0">
                      <a:pos x="71" y="46"/>
                    </a:cxn>
                    <a:cxn ang="0">
                      <a:pos x="55" y="39"/>
                    </a:cxn>
                    <a:cxn ang="0">
                      <a:pos x="76" y="34"/>
                    </a:cxn>
                    <a:cxn ang="0">
                      <a:pos x="55" y="0"/>
                    </a:cxn>
                  </a:cxnLst>
                  <a:rect l="0" t="0" r="r" b="b"/>
                  <a:pathLst>
                    <a:path w="85" h="84">
                      <a:moveTo>
                        <a:pt x="55" y="0"/>
                      </a:moveTo>
                      <a:cubicBezTo>
                        <a:pt x="55" y="0"/>
                        <a:pt x="69" y="11"/>
                        <a:pt x="80" y="26"/>
                      </a:cubicBezTo>
                      <a:lnTo>
                        <a:pt x="81" y="34"/>
                      </a:lnTo>
                      <a:lnTo>
                        <a:pt x="85" y="41"/>
                      </a:lnTo>
                      <a:cubicBezTo>
                        <a:pt x="85" y="41"/>
                        <a:pt x="78" y="55"/>
                        <a:pt x="68" y="64"/>
                      </a:cubicBezTo>
                      <a:cubicBezTo>
                        <a:pt x="68" y="64"/>
                        <a:pt x="46" y="78"/>
                        <a:pt x="22" y="84"/>
                      </a:cubicBezTo>
                      <a:lnTo>
                        <a:pt x="0" y="80"/>
                      </a:lnTo>
                      <a:cubicBezTo>
                        <a:pt x="0" y="80"/>
                        <a:pt x="12" y="59"/>
                        <a:pt x="32" y="50"/>
                      </a:cubicBezTo>
                      <a:lnTo>
                        <a:pt x="71" y="46"/>
                      </a:lnTo>
                      <a:lnTo>
                        <a:pt x="55" y="39"/>
                      </a:lnTo>
                      <a:lnTo>
                        <a:pt x="76" y="34"/>
                      </a:lnTo>
                      <a:cubicBezTo>
                        <a:pt x="76" y="34"/>
                        <a:pt x="68" y="15"/>
                        <a:pt x="55" y="0"/>
                      </a:cubicBezTo>
                    </a:path>
                  </a:pathLst>
                </a:custGeom>
                <a:solidFill>
                  <a:srgbClr val="000000">
                    <a:alpha val="8000"/>
                  </a:srgbClr>
                </a:solidFill>
                <a:ln w="9525">
                  <a:noFill/>
                  <a:round/>
                  <a:headEnd type="none" w="sm" len="sm"/>
                  <a:tailEnd type="none" w="sm" len="sm"/>
                </a:ln>
              </p:spPr>
              <p:txBody>
                <a:bodyPr/>
                <a:lstStyle/>
                <a:p>
                  <a:endParaRPr lang="nl-BE"/>
                </a:p>
              </p:txBody>
            </p:sp>
            <p:sp>
              <p:nvSpPr>
                <p:cNvPr id="7769" name="Freeform 601"/>
                <p:cNvSpPr>
                  <a:spLocks noChangeArrowheads="1"/>
                </p:cNvSpPr>
                <p:nvPr/>
              </p:nvSpPr>
              <p:spPr bwMode="auto">
                <a:xfrm>
                  <a:off x="316" y="449"/>
                  <a:ext cx="63" cy="38"/>
                </a:xfrm>
                <a:custGeom>
                  <a:avLst/>
                  <a:gdLst/>
                  <a:ahLst/>
                  <a:cxnLst>
                    <a:cxn ang="0">
                      <a:pos x="62" y="0"/>
                    </a:cxn>
                    <a:cxn ang="0">
                      <a:pos x="24" y="26"/>
                    </a:cxn>
                    <a:cxn ang="0">
                      <a:pos x="0" y="25"/>
                    </a:cxn>
                    <a:cxn ang="0">
                      <a:pos x="16" y="38"/>
                    </a:cxn>
                    <a:cxn ang="0">
                      <a:pos x="43" y="26"/>
                    </a:cxn>
                    <a:cxn ang="0">
                      <a:pos x="62" y="0"/>
                    </a:cxn>
                  </a:cxnLst>
                  <a:rect l="0" t="0" r="r" b="b"/>
                  <a:pathLst>
                    <a:path w="62" h="38">
                      <a:moveTo>
                        <a:pt x="62" y="0"/>
                      </a:moveTo>
                      <a:cubicBezTo>
                        <a:pt x="62" y="0"/>
                        <a:pt x="45" y="17"/>
                        <a:pt x="24" y="26"/>
                      </a:cubicBezTo>
                      <a:cubicBezTo>
                        <a:pt x="24" y="26"/>
                        <a:pt x="12" y="30"/>
                        <a:pt x="0" y="25"/>
                      </a:cubicBezTo>
                      <a:lnTo>
                        <a:pt x="16" y="38"/>
                      </a:lnTo>
                      <a:cubicBezTo>
                        <a:pt x="16" y="38"/>
                        <a:pt x="31" y="38"/>
                        <a:pt x="43" y="26"/>
                      </a:cubicBezTo>
                      <a:lnTo>
                        <a:pt x="62" y="0"/>
                      </a:lnTo>
                    </a:path>
                  </a:pathLst>
                </a:custGeom>
                <a:solidFill>
                  <a:srgbClr val="000000">
                    <a:alpha val="8000"/>
                  </a:srgbClr>
                </a:solidFill>
                <a:ln w="9525">
                  <a:noFill/>
                  <a:round/>
                  <a:headEnd type="none" w="sm" len="sm"/>
                  <a:tailEnd type="none" w="sm" len="sm"/>
                </a:ln>
              </p:spPr>
              <p:txBody>
                <a:bodyPr/>
                <a:lstStyle/>
                <a:p>
                  <a:endParaRPr lang="nl-BE"/>
                </a:p>
              </p:txBody>
            </p:sp>
            <p:sp>
              <p:nvSpPr>
                <p:cNvPr id="7770" name="Freeform 602"/>
                <p:cNvSpPr>
                  <a:spLocks noChangeArrowheads="1"/>
                </p:cNvSpPr>
                <p:nvPr/>
              </p:nvSpPr>
              <p:spPr bwMode="auto">
                <a:xfrm>
                  <a:off x="195" y="391"/>
                  <a:ext cx="69" cy="128"/>
                </a:xfrm>
                <a:custGeom>
                  <a:avLst/>
                  <a:gdLst/>
                  <a:ahLst/>
                  <a:cxnLst>
                    <a:cxn ang="0">
                      <a:pos x="5" y="128"/>
                    </a:cxn>
                    <a:cxn ang="0">
                      <a:pos x="4" y="116"/>
                    </a:cxn>
                    <a:cxn ang="0">
                      <a:pos x="14" y="118"/>
                    </a:cxn>
                    <a:cxn ang="0">
                      <a:pos x="17" y="105"/>
                    </a:cxn>
                    <a:cxn ang="0">
                      <a:pos x="26" y="111"/>
                    </a:cxn>
                    <a:cxn ang="0">
                      <a:pos x="34" y="104"/>
                    </a:cxn>
                    <a:cxn ang="0">
                      <a:pos x="30" y="88"/>
                    </a:cxn>
                    <a:cxn ang="0">
                      <a:pos x="20" y="77"/>
                    </a:cxn>
                    <a:cxn ang="0">
                      <a:pos x="0" y="61"/>
                    </a:cxn>
                    <a:cxn ang="0">
                      <a:pos x="25" y="74"/>
                    </a:cxn>
                    <a:cxn ang="0">
                      <a:pos x="35" y="84"/>
                    </a:cxn>
                    <a:cxn ang="0">
                      <a:pos x="41" y="97"/>
                    </a:cxn>
                    <a:cxn ang="0">
                      <a:pos x="50" y="73"/>
                    </a:cxn>
                    <a:cxn ang="0">
                      <a:pos x="30" y="56"/>
                    </a:cxn>
                    <a:cxn ang="0">
                      <a:pos x="50" y="52"/>
                    </a:cxn>
                    <a:cxn ang="0">
                      <a:pos x="44" y="46"/>
                    </a:cxn>
                    <a:cxn ang="0">
                      <a:pos x="12" y="34"/>
                    </a:cxn>
                    <a:cxn ang="0">
                      <a:pos x="50" y="41"/>
                    </a:cxn>
                    <a:cxn ang="0">
                      <a:pos x="49" y="17"/>
                    </a:cxn>
                    <a:cxn ang="0">
                      <a:pos x="52" y="0"/>
                    </a:cxn>
                    <a:cxn ang="0">
                      <a:pos x="62" y="39"/>
                    </a:cxn>
                    <a:cxn ang="0">
                      <a:pos x="69" y="53"/>
                    </a:cxn>
                    <a:cxn ang="0">
                      <a:pos x="40" y="107"/>
                    </a:cxn>
                    <a:cxn ang="0">
                      <a:pos x="5" y="128"/>
                    </a:cxn>
                  </a:cxnLst>
                  <a:rect l="0" t="0" r="r" b="b"/>
                  <a:pathLst>
                    <a:path w="69" h="128">
                      <a:moveTo>
                        <a:pt x="5" y="128"/>
                      </a:moveTo>
                      <a:lnTo>
                        <a:pt x="4" y="116"/>
                      </a:lnTo>
                      <a:lnTo>
                        <a:pt x="14" y="118"/>
                      </a:lnTo>
                      <a:lnTo>
                        <a:pt x="17" y="105"/>
                      </a:lnTo>
                      <a:lnTo>
                        <a:pt x="26" y="111"/>
                      </a:lnTo>
                      <a:lnTo>
                        <a:pt x="34" y="104"/>
                      </a:lnTo>
                      <a:cubicBezTo>
                        <a:pt x="34" y="104"/>
                        <a:pt x="33" y="95"/>
                        <a:pt x="30" y="88"/>
                      </a:cubicBezTo>
                      <a:cubicBezTo>
                        <a:pt x="30" y="88"/>
                        <a:pt x="26" y="81"/>
                        <a:pt x="20" y="77"/>
                      </a:cubicBezTo>
                      <a:lnTo>
                        <a:pt x="0" y="61"/>
                      </a:lnTo>
                      <a:lnTo>
                        <a:pt x="25" y="74"/>
                      </a:lnTo>
                      <a:cubicBezTo>
                        <a:pt x="25" y="74"/>
                        <a:pt x="31" y="78"/>
                        <a:pt x="35" y="84"/>
                      </a:cubicBezTo>
                      <a:cubicBezTo>
                        <a:pt x="35" y="84"/>
                        <a:pt x="39" y="90"/>
                        <a:pt x="41" y="97"/>
                      </a:cubicBezTo>
                      <a:lnTo>
                        <a:pt x="50" y="73"/>
                      </a:lnTo>
                      <a:cubicBezTo>
                        <a:pt x="50" y="73"/>
                        <a:pt x="42" y="60"/>
                        <a:pt x="30" y="56"/>
                      </a:cubicBezTo>
                      <a:cubicBezTo>
                        <a:pt x="30" y="56"/>
                        <a:pt x="40" y="50"/>
                        <a:pt x="50" y="52"/>
                      </a:cubicBezTo>
                      <a:lnTo>
                        <a:pt x="44" y="46"/>
                      </a:lnTo>
                      <a:cubicBezTo>
                        <a:pt x="44" y="46"/>
                        <a:pt x="29" y="34"/>
                        <a:pt x="12" y="34"/>
                      </a:cubicBezTo>
                      <a:cubicBezTo>
                        <a:pt x="12" y="34"/>
                        <a:pt x="32" y="29"/>
                        <a:pt x="50" y="41"/>
                      </a:cubicBezTo>
                      <a:lnTo>
                        <a:pt x="49" y="17"/>
                      </a:lnTo>
                      <a:lnTo>
                        <a:pt x="52" y="0"/>
                      </a:lnTo>
                      <a:cubicBezTo>
                        <a:pt x="52" y="0"/>
                        <a:pt x="53" y="21"/>
                        <a:pt x="62" y="39"/>
                      </a:cubicBezTo>
                      <a:lnTo>
                        <a:pt x="69" y="53"/>
                      </a:lnTo>
                      <a:cubicBezTo>
                        <a:pt x="69" y="53"/>
                        <a:pt x="55" y="81"/>
                        <a:pt x="40" y="107"/>
                      </a:cubicBezTo>
                      <a:lnTo>
                        <a:pt x="5" y="128"/>
                      </a:lnTo>
                    </a:path>
                  </a:pathLst>
                </a:custGeom>
                <a:solidFill>
                  <a:srgbClr val="000000">
                    <a:alpha val="8000"/>
                  </a:srgbClr>
                </a:solidFill>
                <a:ln w="9525">
                  <a:noFill/>
                  <a:round/>
                  <a:headEnd type="none" w="sm" len="sm"/>
                  <a:tailEnd type="none" w="sm" len="sm"/>
                </a:ln>
              </p:spPr>
              <p:txBody>
                <a:bodyPr/>
                <a:lstStyle/>
                <a:p>
                  <a:endParaRPr lang="nl-BE"/>
                </a:p>
              </p:txBody>
            </p:sp>
            <p:sp>
              <p:nvSpPr>
                <p:cNvPr id="7771" name="Freeform 603"/>
                <p:cNvSpPr>
                  <a:spLocks noChangeArrowheads="1"/>
                </p:cNvSpPr>
                <p:nvPr/>
              </p:nvSpPr>
              <p:spPr bwMode="auto">
                <a:xfrm>
                  <a:off x="265" y="368"/>
                  <a:ext cx="40" cy="102"/>
                </a:xfrm>
                <a:custGeom>
                  <a:avLst/>
                  <a:gdLst/>
                  <a:ahLst/>
                  <a:cxnLst>
                    <a:cxn ang="0">
                      <a:pos x="7" y="0"/>
                    </a:cxn>
                    <a:cxn ang="0">
                      <a:pos x="17" y="21"/>
                    </a:cxn>
                    <a:cxn ang="0">
                      <a:pos x="10" y="44"/>
                    </a:cxn>
                    <a:cxn ang="0">
                      <a:pos x="15" y="70"/>
                    </a:cxn>
                    <a:cxn ang="0">
                      <a:pos x="25" y="79"/>
                    </a:cxn>
                    <a:cxn ang="0">
                      <a:pos x="30" y="56"/>
                    </a:cxn>
                    <a:cxn ang="0">
                      <a:pos x="39" y="21"/>
                    </a:cxn>
                    <a:cxn ang="0">
                      <a:pos x="38" y="71"/>
                    </a:cxn>
                    <a:cxn ang="0">
                      <a:pos x="26" y="91"/>
                    </a:cxn>
                    <a:cxn ang="0">
                      <a:pos x="11" y="102"/>
                    </a:cxn>
                    <a:cxn ang="0">
                      <a:pos x="16" y="84"/>
                    </a:cxn>
                    <a:cxn ang="0">
                      <a:pos x="7" y="60"/>
                    </a:cxn>
                    <a:cxn ang="0">
                      <a:pos x="0" y="29"/>
                    </a:cxn>
                    <a:cxn ang="0">
                      <a:pos x="7" y="0"/>
                    </a:cxn>
                  </a:cxnLst>
                  <a:rect l="0" t="0" r="r" b="b"/>
                  <a:pathLst>
                    <a:path w="39" h="102">
                      <a:moveTo>
                        <a:pt x="7" y="0"/>
                      </a:moveTo>
                      <a:lnTo>
                        <a:pt x="17" y="21"/>
                      </a:lnTo>
                      <a:lnTo>
                        <a:pt x="10" y="44"/>
                      </a:lnTo>
                      <a:lnTo>
                        <a:pt x="15" y="70"/>
                      </a:lnTo>
                      <a:lnTo>
                        <a:pt x="25" y="79"/>
                      </a:lnTo>
                      <a:lnTo>
                        <a:pt x="30" y="56"/>
                      </a:lnTo>
                      <a:lnTo>
                        <a:pt x="39" y="21"/>
                      </a:lnTo>
                      <a:lnTo>
                        <a:pt x="38" y="71"/>
                      </a:lnTo>
                      <a:lnTo>
                        <a:pt x="26" y="91"/>
                      </a:lnTo>
                      <a:lnTo>
                        <a:pt x="11" y="102"/>
                      </a:lnTo>
                      <a:lnTo>
                        <a:pt x="16" y="84"/>
                      </a:lnTo>
                      <a:lnTo>
                        <a:pt x="7" y="60"/>
                      </a:lnTo>
                      <a:lnTo>
                        <a:pt x="0" y="29"/>
                      </a:lnTo>
                      <a:lnTo>
                        <a:pt x="7" y="0"/>
                      </a:lnTo>
                    </a:path>
                  </a:pathLst>
                </a:custGeom>
                <a:solidFill>
                  <a:srgbClr val="000000">
                    <a:alpha val="8000"/>
                  </a:srgbClr>
                </a:solidFill>
                <a:ln w="9525">
                  <a:noFill/>
                  <a:round/>
                  <a:headEnd type="none" w="sm" len="sm"/>
                  <a:tailEnd type="none" w="sm" len="sm"/>
                </a:ln>
              </p:spPr>
              <p:txBody>
                <a:bodyPr/>
                <a:lstStyle/>
                <a:p>
                  <a:endParaRPr lang="nl-BE"/>
                </a:p>
              </p:txBody>
            </p:sp>
            <p:sp>
              <p:nvSpPr>
                <p:cNvPr id="7772" name="Freeform 604"/>
                <p:cNvSpPr>
                  <a:spLocks noChangeArrowheads="1"/>
                </p:cNvSpPr>
                <p:nvPr/>
              </p:nvSpPr>
              <p:spPr bwMode="auto">
                <a:xfrm>
                  <a:off x="305" y="441"/>
                  <a:ext cx="79" cy="32"/>
                </a:xfrm>
                <a:custGeom>
                  <a:avLst/>
                  <a:gdLst/>
                  <a:ahLst/>
                  <a:cxnLst>
                    <a:cxn ang="0">
                      <a:pos x="0" y="25"/>
                    </a:cxn>
                    <a:cxn ang="0">
                      <a:pos x="31" y="21"/>
                    </a:cxn>
                    <a:cxn ang="0">
                      <a:pos x="79" y="0"/>
                    </a:cxn>
                    <a:cxn ang="0">
                      <a:pos x="34" y="29"/>
                    </a:cxn>
                    <a:cxn ang="0">
                      <a:pos x="0" y="25"/>
                    </a:cxn>
                  </a:cxnLst>
                  <a:rect l="0" t="0" r="r" b="b"/>
                  <a:pathLst>
                    <a:path w="79" h="31">
                      <a:moveTo>
                        <a:pt x="0" y="25"/>
                      </a:moveTo>
                      <a:cubicBezTo>
                        <a:pt x="0" y="25"/>
                        <a:pt x="16" y="26"/>
                        <a:pt x="31" y="21"/>
                      </a:cubicBezTo>
                      <a:lnTo>
                        <a:pt x="79" y="0"/>
                      </a:lnTo>
                      <a:cubicBezTo>
                        <a:pt x="79" y="0"/>
                        <a:pt x="59" y="21"/>
                        <a:pt x="34" y="29"/>
                      </a:cubicBezTo>
                      <a:cubicBezTo>
                        <a:pt x="34" y="29"/>
                        <a:pt x="16" y="35"/>
                        <a:pt x="0" y="25"/>
                      </a:cubicBezTo>
                    </a:path>
                  </a:pathLst>
                </a:custGeom>
                <a:solidFill>
                  <a:srgbClr val="FFFFFF"/>
                </a:solidFill>
                <a:ln w="9525">
                  <a:noFill/>
                  <a:round/>
                  <a:headEnd type="none" w="sm" len="sm"/>
                  <a:tailEnd type="none" w="sm" len="sm"/>
                </a:ln>
              </p:spPr>
              <p:txBody>
                <a:bodyPr/>
                <a:lstStyle/>
                <a:p>
                  <a:endParaRPr lang="nl-BE"/>
                </a:p>
              </p:txBody>
            </p:sp>
            <p:sp>
              <p:nvSpPr>
                <p:cNvPr id="7773" name="Freeform 605"/>
                <p:cNvSpPr>
                  <a:spLocks noChangeArrowheads="1"/>
                </p:cNvSpPr>
                <p:nvPr/>
              </p:nvSpPr>
              <p:spPr bwMode="auto">
                <a:xfrm>
                  <a:off x="300" y="472"/>
                  <a:ext cx="51" cy="28"/>
                </a:xfrm>
                <a:custGeom>
                  <a:avLst/>
                  <a:gdLst/>
                  <a:ahLst/>
                  <a:cxnLst>
                    <a:cxn ang="0">
                      <a:pos x="50" y="15"/>
                    </a:cxn>
                    <a:cxn ang="0">
                      <a:pos x="41" y="25"/>
                    </a:cxn>
                    <a:cxn ang="0">
                      <a:pos x="29" y="28"/>
                    </a:cxn>
                    <a:cxn ang="0">
                      <a:pos x="0" y="0"/>
                    </a:cxn>
                    <a:cxn ang="0">
                      <a:pos x="30" y="20"/>
                    </a:cxn>
                    <a:cxn ang="0">
                      <a:pos x="50" y="15"/>
                    </a:cxn>
                  </a:cxnLst>
                  <a:rect l="0" t="0" r="r" b="b"/>
                  <a:pathLst>
                    <a:path w="50" h="28">
                      <a:moveTo>
                        <a:pt x="50" y="15"/>
                      </a:moveTo>
                      <a:cubicBezTo>
                        <a:pt x="50" y="15"/>
                        <a:pt x="47" y="21"/>
                        <a:pt x="41" y="25"/>
                      </a:cubicBezTo>
                      <a:cubicBezTo>
                        <a:pt x="41" y="25"/>
                        <a:pt x="36" y="28"/>
                        <a:pt x="29" y="28"/>
                      </a:cubicBezTo>
                      <a:lnTo>
                        <a:pt x="0" y="0"/>
                      </a:lnTo>
                      <a:lnTo>
                        <a:pt x="30" y="20"/>
                      </a:lnTo>
                      <a:cubicBezTo>
                        <a:pt x="30" y="20"/>
                        <a:pt x="41" y="21"/>
                        <a:pt x="50" y="15"/>
                      </a:cubicBezTo>
                    </a:path>
                  </a:pathLst>
                </a:custGeom>
                <a:solidFill>
                  <a:srgbClr val="FFFFFF"/>
                </a:solidFill>
                <a:ln w="9525">
                  <a:noFill/>
                  <a:round/>
                  <a:headEnd type="none" w="sm" len="sm"/>
                  <a:tailEnd type="none" w="sm" len="sm"/>
                </a:ln>
              </p:spPr>
              <p:txBody>
                <a:bodyPr/>
                <a:lstStyle/>
                <a:p>
                  <a:endParaRPr lang="nl-BE"/>
                </a:p>
              </p:txBody>
            </p:sp>
            <p:sp>
              <p:nvSpPr>
                <p:cNvPr id="7774" name="Freeform 606"/>
                <p:cNvSpPr>
                  <a:spLocks noChangeArrowheads="1"/>
                </p:cNvSpPr>
                <p:nvPr/>
              </p:nvSpPr>
              <p:spPr bwMode="auto">
                <a:xfrm>
                  <a:off x="205" y="506"/>
                  <a:ext cx="45" cy="56"/>
                </a:xfrm>
                <a:custGeom>
                  <a:avLst/>
                  <a:gdLst/>
                  <a:ahLst/>
                  <a:cxnLst>
                    <a:cxn ang="0">
                      <a:pos x="0" y="21"/>
                    </a:cxn>
                    <a:cxn ang="0">
                      <a:pos x="15" y="0"/>
                    </a:cxn>
                    <a:cxn ang="0">
                      <a:pos x="45" y="22"/>
                    </a:cxn>
                    <a:cxn ang="0">
                      <a:pos x="30" y="55"/>
                    </a:cxn>
                    <a:cxn ang="0">
                      <a:pos x="0" y="21"/>
                    </a:cxn>
                  </a:cxnLst>
                  <a:rect l="0" t="0" r="r" b="b"/>
                  <a:pathLst>
                    <a:path w="45" h="55">
                      <a:moveTo>
                        <a:pt x="0" y="21"/>
                      </a:moveTo>
                      <a:lnTo>
                        <a:pt x="15" y="0"/>
                      </a:lnTo>
                      <a:cubicBezTo>
                        <a:pt x="15" y="0"/>
                        <a:pt x="31" y="8"/>
                        <a:pt x="45" y="22"/>
                      </a:cubicBezTo>
                      <a:lnTo>
                        <a:pt x="30" y="55"/>
                      </a:lnTo>
                      <a:cubicBezTo>
                        <a:pt x="30" y="55"/>
                        <a:pt x="17" y="35"/>
                        <a:pt x="0" y="21"/>
                      </a:cubicBezTo>
                    </a:path>
                  </a:pathLst>
                </a:custGeom>
                <a:solidFill>
                  <a:srgbClr val="FFFFFF">
                    <a:alpha val="60001"/>
                  </a:srgbClr>
                </a:solidFill>
                <a:ln w="9525">
                  <a:noFill/>
                  <a:round/>
                  <a:headEnd type="none" w="sm" len="sm"/>
                  <a:tailEnd type="none" w="sm" len="sm"/>
                </a:ln>
              </p:spPr>
              <p:txBody>
                <a:bodyPr/>
                <a:lstStyle/>
                <a:p>
                  <a:endParaRPr lang="nl-BE"/>
                </a:p>
              </p:txBody>
            </p:sp>
            <p:sp>
              <p:nvSpPr>
                <p:cNvPr id="7775" name="Freeform 607"/>
                <p:cNvSpPr>
                  <a:spLocks noChangeArrowheads="1"/>
                </p:cNvSpPr>
                <p:nvPr/>
              </p:nvSpPr>
              <p:spPr bwMode="auto">
                <a:xfrm>
                  <a:off x="235" y="562"/>
                  <a:ext cx="30" cy="28"/>
                </a:xfrm>
                <a:custGeom>
                  <a:avLst/>
                  <a:gdLst/>
                  <a:ahLst/>
                  <a:cxnLst>
                    <a:cxn ang="0">
                      <a:pos x="29" y="20"/>
                    </a:cxn>
                    <a:cxn ang="0">
                      <a:pos x="28" y="0"/>
                    </a:cxn>
                    <a:cxn ang="0">
                      <a:pos x="0" y="0"/>
                    </a:cxn>
                    <a:cxn ang="0">
                      <a:pos x="9" y="28"/>
                    </a:cxn>
                    <a:cxn ang="0">
                      <a:pos x="29" y="20"/>
                    </a:cxn>
                  </a:cxnLst>
                  <a:rect l="0" t="0" r="r" b="b"/>
                  <a:pathLst>
                    <a:path w="29" h="28">
                      <a:moveTo>
                        <a:pt x="29" y="20"/>
                      </a:moveTo>
                      <a:lnTo>
                        <a:pt x="28" y="0"/>
                      </a:lnTo>
                      <a:lnTo>
                        <a:pt x="0" y="0"/>
                      </a:lnTo>
                      <a:lnTo>
                        <a:pt x="9" y="28"/>
                      </a:lnTo>
                      <a:lnTo>
                        <a:pt x="29" y="20"/>
                      </a:lnTo>
                    </a:path>
                  </a:pathLst>
                </a:custGeom>
                <a:solidFill>
                  <a:srgbClr val="000000">
                    <a:alpha val="8000"/>
                  </a:srgbClr>
                </a:solidFill>
                <a:ln w="9525">
                  <a:noFill/>
                  <a:round/>
                  <a:headEnd type="none" w="sm" len="sm"/>
                  <a:tailEnd type="none" w="sm" len="sm"/>
                </a:ln>
              </p:spPr>
              <p:txBody>
                <a:bodyPr/>
                <a:lstStyle/>
                <a:p>
                  <a:endParaRPr lang="nl-BE"/>
                </a:p>
              </p:txBody>
            </p:sp>
            <p:sp>
              <p:nvSpPr>
                <p:cNvPr id="7776" name="Freeform 608"/>
                <p:cNvSpPr>
                  <a:spLocks noChangeArrowheads="1"/>
                </p:cNvSpPr>
                <p:nvPr/>
              </p:nvSpPr>
              <p:spPr bwMode="auto">
                <a:xfrm>
                  <a:off x="124" y="488"/>
                  <a:ext cx="59" cy="62"/>
                </a:xfrm>
                <a:custGeom>
                  <a:avLst/>
                  <a:gdLst/>
                  <a:ahLst/>
                  <a:cxnLst>
                    <a:cxn ang="0">
                      <a:pos x="0" y="28"/>
                    </a:cxn>
                    <a:cxn ang="0">
                      <a:pos x="8" y="2"/>
                    </a:cxn>
                    <a:cxn ang="0">
                      <a:pos x="23" y="0"/>
                    </a:cxn>
                    <a:cxn ang="0">
                      <a:pos x="36" y="6"/>
                    </a:cxn>
                    <a:cxn ang="0">
                      <a:pos x="52" y="26"/>
                    </a:cxn>
                    <a:cxn ang="0">
                      <a:pos x="59" y="52"/>
                    </a:cxn>
                    <a:cxn ang="0">
                      <a:pos x="40" y="62"/>
                    </a:cxn>
                    <a:cxn ang="0">
                      <a:pos x="19" y="23"/>
                    </a:cxn>
                    <a:cxn ang="0">
                      <a:pos x="9" y="23"/>
                    </a:cxn>
                    <a:cxn ang="0">
                      <a:pos x="0" y="28"/>
                    </a:cxn>
                  </a:cxnLst>
                  <a:rect l="0" t="0" r="r" b="b"/>
                  <a:pathLst>
                    <a:path w="59" h="62">
                      <a:moveTo>
                        <a:pt x="0" y="28"/>
                      </a:moveTo>
                      <a:lnTo>
                        <a:pt x="8" y="2"/>
                      </a:lnTo>
                      <a:cubicBezTo>
                        <a:pt x="8" y="2"/>
                        <a:pt x="15" y="0"/>
                        <a:pt x="23" y="0"/>
                      </a:cubicBezTo>
                      <a:cubicBezTo>
                        <a:pt x="23" y="0"/>
                        <a:pt x="30" y="2"/>
                        <a:pt x="36" y="6"/>
                      </a:cubicBezTo>
                      <a:cubicBezTo>
                        <a:pt x="36" y="6"/>
                        <a:pt x="46" y="14"/>
                        <a:pt x="52" y="26"/>
                      </a:cubicBezTo>
                      <a:cubicBezTo>
                        <a:pt x="52" y="26"/>
                        <a:pt x="58" y="38"/>
                        <a:pt x="59" y="52"/>
                      </a:cubicBezTo>
                      <a:lnTo>
                        <a:pt x="40" y="62"/>
                      </a:lnTo>
                      <a:cubicBezTo>
                        <a:pt x="40" y="62"/>
                        <a:pt x="35" y="38"/>
                        <a:pt x="19" y="23"/>
                      </a:cubicBezTo>
                      <a:cubicBezTo>
                        <a:pt x="19" y="23"/>
                        <a:pt x="14" y="21"/>
                        <a:pt x="9" y="23"/>
                      </a:cubicBezTo>
                      <a:cubicBezTo>
                        <a:pt x="9" y="23"/>
                        <a:pt x="4" y="24"/>
                        <a:pt x="0" y="28"/>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777" name="Freeform 609"/>
                <p:cNvSpPr>
                  <a:spLocks noChangeArrowheads="1"/>
                </p:cNvSpPr>
                <p:nvPr/>
              </p:nvSpPr>
              <p:spPr bwMode="auto">
                <a:xfrm>
                  <a:off x="399" y="443"/>
                  <a:ext cx="28" cy="173"/>
                </a:xfrm>
                <a:custGeom>
                  <a:avLst/>
                  <a:gdLst/>
                  <a:ahLst/>
                  <a:cxnLst>
                    <a:cxn ang="0">
                      <a:pos x="7" y="0"/>
                    </a:cxn>
                    <a:cxn ang="0">
                      <a:pos x="6" y="4"/>
                    </a:cxn>
                    <a:cxn ang="0">
                      <a:pos x="6" y="9"/>
                    </a:cxn>
                    <a:cxn ang="0">
                      <a:pos x="6" y="14"/>
                    </a:cxn>
                    <a:cxn ang="0">
                      <a:pos x="5" y="19"/>
                    </a:cxn>
                    <a:cxn ang="0">
                      <a:pos x="5" y="24"/>
                    </a:cxn>
                    <a:cxn ang="0">
                      <a:pos x="5" y="29"/>
                    </a:cxn>
                    <a:cxn ang="0">
                      <a:pos x="5" y="34"/>
                    </a:cxn>
                    <a:cxn ang="0">
                      <a:pos x="5" y="39"/>
                    </a:cxn>
                    <a:cxn ang="0">
                      <a:pos x="5" y="44"/>
                    </a:cxn>
                    <a:cxn ang="0">
                      <a:pos x="6" y="48"/>
                    </a:cxn>
                    <a:cxn ang="0">
                      <a:pos x="6" y="53"/>
                    </a:cxn>
                    <a:cxn ang="0">
                      <a:pos x="6" y="58"/>
                    </a:cxn>
                    <a:cxn ang="0">
                      <a:pos x="7" y="63"/>
                    </a:cxn>
                    <a:cxn ang="0">
                      <a:pos x="7" y="68"/>
                    </a:cxn>
                    <a:cxn ang="0">
                      <a:pos x="8" y="73"/>
                    </a:cxn>
                    <a:cxn ang="0">
                      <a:pos x="19" y="136"/>
                    </a:cxn>
                    <a:cxn ang="0">
                      <a:pos x="27" y="172"/>
                    </a:cxn>
                    <a:cxn ang="0">
                      <a:pos x="11" y="172"/>
                    </a:cxn>
                    <a:cxn ang="0">
                      <a:pos x="11" y="169"/>
                    </a:cxn>
                    <a:cxn ang="0">
                      <a:pos x="11" y="166"/>
                    </a:cxn>
                    <a:cxn ang="0">
                      <a:pos x="11" y="163"/>
                    </a:cxn>
                    <a:cxn ang="0">
                      <a:pos x="11" y="160"/>
                    </a:cxn>
                    <a:cxn ang="0">
                      <a:pos x="10" y="158"/>
                    </a:cxn>
                    <a:cxn ang="0">
                      <a:pos x="10" y="155"/>
                    </a:cxn>
                    <a:cxn ang="0">
                      <a:pos x="10" y="152"/>
                    </a:cxn>
                    <a:cxn ang="0">
                      <a:pos x="10" y="149"/>
                    </a:cxn>
                    <a:cxn ang="0">
                      <a:pos x="9" y="146"/>
                    </a:cxn>
                    <a:cxn ang="0">
                      <a:pos x="9" y="143"/>
                    </a:cxn>
                    <a:cxn ang="0">
                      <a:pos x="8" y="141"/>
                    </a:cxn>
                    <a:cxn ang="0">
                      <a:pos x="8" y="138"/>
                    </a:cxn>
                    <a:cxn ang="0">
                      <a:pos x="8" y="135"/>
                    </a:cxn>
                    <a:cxn ang="0">
                      <a:pos x="7" y="132"/>
                    </a:cxn>
                    <a:cxn ang="0">
                      <a:pos x="6" y="129"/>
                    </a:cxn>
                    <a:cxn ang="0">
                      <a:pos x="6" y="127"/>
                    </a:cxn>
                    <a:cxn ang="0">
                      <a:pos x="0" y="75"/>
                    </a:cxn>
                    <a:cxn ang="0">
                      <a:pos x="0" y="70"/>
                    </a:cxn>
                    <a:cxn ang="0">
                      <a:pos x="0" y="64"/>
                    </a:cxn>
                    <a:cxn ang="0">
                      <a:pos x="0" y="59"/>
                    </a:cxn>
                    <a:cxn ang="0">
                      <a:pos x="0" y="53"/>
                    </a:cxn>
                    <a:cxn ang="0">
                      <a:pos x="0" y="48"/>
                    </a:cxn>
                    <a:cxn ang="0">
                      <a:pos x="1" y="43"/>
                    </a:cxn>
                    <a:cxn ang="0">
                      <a:pos x="1" y="37"/>
                    </a:cxn>
                    <a:cxn ang="0">
                      <a:pos x="2" y="32"/>
                    </a:cxn>
                    <a:cxn ang="0">
                      <a:pos x="2" y="26"/>
                    </a:cxn>
                    <a:cxn ang="0">
                      <a:pos x="3" y="21"/>
                    </a:cxn>
                    <a:cxn ang="0">
                      <a:pos x="4" y="15"/>
                    </a:cxn>
                    <a:cxn ang="0">
                      <a:pos x="5" y="10"/>
                    </a:cxn>
                    <a:cxn ang="0">
                      <a:pos x="6" y="5"/>
                    </a:cxn>
                    <a:cxn ang="0">
                      <a:pos x="7" y="0"/>
                    </a:cxn>
                  </a:cxnLst>
                  <a:rect l="0" t="0" r="r" b="b"/>
                  <a:pathLst>
                    <a:path w="27" h="172">
                      <a:moveTo>
                        <a:pt x="7" y="0"/>
                      </a:moveTo>
                      <a:lnTo>
                        <a:pt x="6" y="4"/>
                      </a:lnTo>
                      <a:lnTo>
                        <a:pt x="6" y="9"/>
                      </a:lnTo>
                      <a:lnTo>
                        <a:pt x="6" y="14"/>
                      </a:lnTo>
                      <a:lnTo>
                        <a:pt x="5" y="19"/>
                      </a:lnTo>
                      <a:lnTo>
                        <a:pt x="5" y="24"/>
                      </a:lnTo>
                      <a:lnTo>
                        <a:pt x="5" y="29"/>
                      </a:lnTo>
                      <a:lnTo>
                        <a:pt x="5" y="34"/>
                      </a:lnTo>
                      <a:lnTo>
                        <a:pt x="5" y="39"/>
                      </a:lnTo>
                      <a:lnTo>
                        <a:pt x="5" y="44"/>
                      </a:lnTo>
                      <a:lnTo>
                        <a:pt x="6" y="48"/>
                      </a:lnTo>
                      <a:lnTo>
                        <a:pt x="6" y="53"/>
                      </a:lnTo>
                      <a:lnTo>
                        <a:pt x="6" y="58"/>
                      </a:lnTo>
                      <a:lnTo>
                        <a:pt x="7" y="63"/>
                      </a:lnTo>
                      <a:lnTo>
                        <a:pt x="7" y="68"/>
                      </a:lnTo>
                      <a:lnTo>
                        <a:pt x="8" y="73"/>
                      </a:lnTo>
                      <a:lnTo>
                        <a:pt x="19" y="136"/>
                      </a:lnTo>
                      <a:lnTo>
                        <a:pt x="27" y="172"/>
                      </a:lnTo>
                      <a:lnTo>
                        <a:pt x="11" y="172"/>
                      </a:lnTo>
                      <a:lnTo>
                        <a:pt x="11" y="169"/>
                      </a:lnTo>
                      <a:lnTo>
                        <a:pt x="11" y="166"/>
                      </a:lnTo>
                      <a:lnTo>
                        <a:pt x="11" y="163"/>
                      </a:lnTo>
                      <a:lnTo>
                        <a:pt x="11" y="160"/>
                      </a:lnTo>
                      <a:lnTo>
                        <a:pt x="10" y="158"/>
                      </a:lnTo>
                      <a:lnTo>
                        <a:pt x="10" y="155"/>
                      </a:lnTo>
                      <a:lnTo>
                        <a:pt x="10" y="152"/>
                      </a:lnTo>
                      <a:lnTo>
                        <a:pt x="10" y="149"/>
                      </a:lnTo>
                      <a:lnTo>
                        <a:pt x="9" y="146"/>
                      </a:lnTo>
                      <a:lnTo>
                        <a:pt x="9" y="143"/>
                      </a:lnTo>
                      <a:lnTo>
                        <a:pt x="8" y="141"/>
                      </a:lnTo>
                      <a:lnTo>
                        <a:pt x="8" y="138"/>
                      </a:lnTo>
                      <a:lnTo>
                        <a:pt x="8" y="135"/>
                      </a:lnTo>
                      <a:lnTo>
                        <a:pt x="7" y="132"/>
                      </a:lnTo>
                      <a:lnTo>
                        <a:pt x="6" y="129"/>
                      </a:lnTo>
                      <a:lnTo>
                        <a:pt x="6" y="127"/>
                      </a:lnTo>
                      <a:lnTo>
                        <a:pt x="0" y="75"/>
                      </a:lnTo>
                      <a:lnTo>
                        <a:pt x="0" y="70"/>
                      </a:lnTo>
                      <a:lnTo>
                        <a:pt x="0" y="64"/>
                      </a:lnTo>
                      <a:lnTo>
                        <a:pt x="0" y="59"/>
                      </a:lnTo>
                      <a:lnTo>
                        <a:pt x="0" y="53"/>
                      </a:lnTo>
                      <a:lnTo>
                        <a:pt x="0" y="48"/>
                      </a:lnTo>
                      <a:lnTo>
                        <a:pt x="1" y="43"/>
                      </a:lnTo>
                      <a:lnTo>
                        <a:pt x="1" y="37"/>
                      </a:lnTo>
                      <a:lnTo>
                        <a:pt x="2" y="32"/>
                      </a:lnTo>
                      <a:lnTo>
                        <a:pt x="2" y="26"/>
                      </a:lnTo>
                      <a:lnTo>
                        <a:pt x="3" y="21"/>
                      </a:lnTo>
                      <a:lnTo>
                        <a:pt x="4" y="15"/>
                      </a:lnTo>
                      <a:lnTo>
                        <a:pt x="5" y="10"/>
                      </a:lnTo>
                      <a:lnTo>
                        <a:pt x="6" y="5"/>
                      </a:lnTo>
                      <a:lnTo>
                        <a:pt x="7" y="0"/>
                      </a:lnTo>
                    </a:path>
                  </a:pathLst>
                </a:custGeom>
                <a:solidFill>
                  <a:srgbClr val="FFFFFF">
                    <a:alpha val="40001"/>
                  </a:srgbClr>
                </a:solidFill>
                <a:ln w="9525">
                  <a:noFill/>
                  <a:round/>
                  <a:headEnd type="none" w="sm" len="sm"/>
                  <a:tailEnd type="none" w="sm" len="sm"/>
                </a:ln>
              </p:spPr>
              <p:txBody>
                <a:bodyPr/>
                <a:lstStyle/>
                <a:p>
                  <a:endParaRPr lang="nl-BE"/>
                </a:p>
              </p:txBody>
            </p:sp>
            <p:sp>
              <p:nvSpPr>
                <p:cNvPr id="7778" name="Freeform 610"/>
                <p:cNvSpPr>
                  <a:spLocks noChangeArrowheads="1"/>
                </p:cNvSpPr>
                <p:nvPr/>
              </p:nvSpPr>
              <p:spPr bwMode="auto">
                <a:xfrm>
                  <a:off x="152" y="460"/>
                  <a:ext cx="54" cy="39"/>
                </a:xfrm>
                <a:custGeom>
                  <a:avLst/>
                  <a:gdLst/>
                  <a:ahLst/>
                  <a:cxnLst>
                    <a:cxn ang="0">
                      <a:pos x="25" y="2"/>
                    </a:cxn>
                    <a:cxn ang="0">
                      <a:pos x="39" y="0"/>
                    </a:cxn>
                    <a:cxn ang="0">
                      <a:pos x="53" y="6"/>
                    </a:cxn>
                    <a:cxn ang="0">
                      <a:pos x="20" y="39"/>
                    </a:cxn>
                    <a:cxn ang="0">
                      <a:pos x="11" y="30"/>
                    </a:cxn>
                    <a:cxn ang="0">
                      <a:pos x="0" y="28"/>
                    </a:cxn>
                    <a:cxn ang="0">
                      <a:pos x="25" y="2"/>
                    </a:cxn>
                  </a:cxnLst>
                  <a:rect l="0" t="0" r="r" b="b"/>
                  <a:pathLst>
                    <a:path w="53" h="39">
                      <a:moveTo>
                        <a:pt x="25" y="2"/>
                      </a:moveTo>
                      <a:cubicBezTo>
                        <a:pt x="25" y="2"/>
                        <a:pt x="32" y="0"/>
                        <a:pt x="39" y="0"/>
                      </a:cubicBezTo>
                      <a:cubicBezTo>
                        <a:pt x="39" y="0"/>
                        <a:pt x="47" y="1"/>
                        <a:pt x="53" y="6"/>
                      </a:cubicBezTo>
                      <a:lnTo>
                        <a:pt x="20" y="39"/>
                      </a:lnTo>
                      <a:cubicBezTo>
                        <a:pt x="20" y="39"/>
                        <a:pt x="17" y="34"/>
                        <a:pt x="11" y="30"/>
                      </a:cubicBezTo>
                      <a:cubicBezTo>
                        <a:pt x="11" y="30"/>
                        <a:pt x="6" y="27"/>
                        <a:pt x="0" y="28"/>
                      </a:cubicBezTo>
                      <a:lnTo>
                        <a:pt x="25" y="2"/>
                      </a:lnTo>
                    </a:path>
                  </a:pathLst>
                </a:custGeom>
                <a:solidFill>
                  <a:srgbClr val="FFFFFF">
                    <a:alpha val="40001"/>
                  </a:srgbClr>
                </a:solidFill>
                <a:ln w="9525">
                  <a:noFill/>
                  <a:round/>
                  <a:headEnd type="none" w="sm" len="sm"/>
                  <a:tailEnd type="none" w="sm" len="sm"/>
                </a:ln>
              </p:spPr>
              <p:txBody>
                <a:bodyPr/>
                <a:lstStyle/>
                <a:p>
                  <a:endParaRPr lang="nl-BE"/>
                </a:p>
              </p:txBody>
            </p:sp>
            <p:sp>
              <p:nvSpPr>
                <p:cNvPr id="7779" name="Freeform 611"/>
                <p:cNvSpPr>
                  <a:spLocks noChangeArrowheads="1"/>
                </p:cNvSpPr>
                <p:nvPr/>
              </p:nvSpPr>
              <p:spPr bwMode="auto">
                <a:xfrm>
                  <a:off x="198" y="434"/>
                  <a:ext cx="24" cy="21"/>
                </a:xfrm>
                <a:custGeom>
                  <a:avLst/>
                  <a:gdLst/>
                  <a:ahLst/>
                  <a:cxnLst>
                    <a:cxn ang="0">
                      <a:pos x="9" y="1"/>
                    </a:cxn>
                    <a:cxn ang="0">
                      <a:pos x="9" y="1"/>
                    </a:cxn>
                    <a:cxn ang="0">
                      <a:pos x="8" y="1"/>
                    </a:cxn>
                    <a:cxn ang="0">
                      <a:pos x="8" y="0"/>
                    </a:cxn>
                    <a:cxn ang="0">
                      <a:pos x="8" y="0"/>
                    </a:cxn>
                    <a:cxn ang="0">
                      <a:pos x="8" y="0"/>
                    </a:cxn>
                    <a:cxn ang="0">
                      <a:pos x="7" y="0"/>
                    </a:cxn>
                    <a:cxn ang="0">
                      <a:pos x="7" y="0"/>
                    </a:cxn>
                    <a:cxn ang="0">
                      <a:pos x="7" y="0"/>
                    </a:cxn>
                    <a:cxn ang="0">
                      <a:pos x="6" y="0"/>
                    </a:cxn>
                    <a:cxn ang="0">
                      <a:pos x="6" y="0"/>
                    </a:cxn>
                    <a:cxn ang="0">
                      <a:pos x="6" y="0"/>
                    </a:cxn>
                    <a:cxn ang="0">
                      <a:pos x="5" y="0"/>
                    </a:cxn>
                    <a:cxn ang="0">
                      <a:pos x="5" y="0"/>
                    </a:cxn>
                    <a:cxn ang="0">
                      <a:pos x="5" y="0"/>
                    </a:cxn>
                    <a:cxn ang="0">
                      <a:pos x="5" y="0"/>
                    </a:cxn>
                    <a:cxn ang="0">
                      <a:pos x="4" y="0"/>
                    </a:cxn>
                    <a:cxn ang="0">
                      <a:pos x="4" y="0"/>
                    </a:cxn>
                    <a:cxn ang="0">
                      <a:pos x="4" y="0"/>
                    </a:cxn>
                    <a:cxn ang="0">
                      <a:pos x="3" y="0"/>
                    </a:cxn>
                    <a:cxn ang="0">
                      <a:pos x="3" y="0"/>
                    </a:cxn>
                    <a:cxn ang="0">
                      <a:pos x="3" y="0"/>
                    </a:cxn>
                    <a:cxn ang="0">
                      <a:pos x="2" y="0"/>
                    </a:cxn>
                    <a:cxn ang="0">
                      <a:pos x="2" y="1"/>
                    </a:cxn>
                    <a:cxn ang="0">
                      <a:pos x="2" y="1"/>
                    </a:cxn>
                    <a:cxn ang="0">
                      <a:pos x="2" y="1"/>
                    </a:cxn>
                    <a:cxn ang="0">
                      <a:pos x="1" y="1"/>
                    </a:cxn>
                    <a:cxn ang="0">
                      <a:pos x="1" y="2"/>
                    </a:cxn>
                    <a:cxn ang="0">
                      <a:pos x="1" y="2"/>
                    </a:cxn>
                    <a:cxn ang="0">
                      <a:pos x="1" y="2"/>
                    </a:cxn>
                    <a:cxn ang="0">
                      <a:pos x="1" y="2"/>
                    </a:cxn>
                    <a:cxn ang="0">
                      <a:pos x="0" y="3"/>
                    </a:cxn>
                    <a:cxn ang="0">
                      <a:pos x="0" y="3"/>
                    </a:cxn>
                    <a:cxn ang="0">
                      <a:pos x="0" y="3"/>
                    </a:cxn>
                    <a:cxn ang="0">
                      <a:pos x="0" y="4"/>
                    </a:cxn>
                    <a:cxn ang="0">
                      <a:pos x="0" y="4"/>
                    </a:cxn>
                    <a:cxn ang="0">
                      <a:pos x="0" y="5"/>
                    </a:cxn>
                    <a:cxn ang="0">
                      <a:pos x="0" y="5"/>
                    </a:cxn>
                    <a:cxn ang="0">
                      <a:pos x="0" y="5"/>
                    </a:cxn>
                    <a:cxn ang="0">
                      <a:pos x="0" y="6"/>
                    </a:cxn>
                    <a:cxn ang="0">
                      <a:pos x="0" y="6"/>
                    </a:cxn>
                    <a:cxn ang="0">
                      <a:pos x="0" y="6"/>
                    </a:cxn>
                    <a:cxn ang="0">
                      <a:pos x="0" y="7"/>
                    </a:cxn>
                    <a:cxn ang="0">
                      <a:pos x="0" y="7"/>
                    </a:cxn>
                    <a:cxn ang="0">
                      <a:pos x="0" y="8"/>
                    </a:cxn>
                    <a:cxn ang="0">
                      <a:pos x="0" y="8"/>
                    </a:cxn>
                    <a:cxn ang="0">
                      <a:pos x="0" y="8"/>
                    </a:cxn>
                    <a:cxn ang="0">
                      <a:pos x="0" y="9"/>
                    </a:cxn>
                    <a:cxn ang="0">
                      <a:pos x="0" y="9"/>
                    </a:cxn>
                    <a:cxn ang="0">
                      <a:pos x="0" y="9"/>
                    </a:cxn>
                    <a:cxn ang="0">
                      <a:pos x="0" y="10"/>
                    </a:cxn>
                    <a:cxn ang="0">
                      <a:pos x="0" y="10"/>
                    </a:cxn>
                    <a:cxn ang="0">
                      <a:pos x="0" y="11"/>
                    </a:cxn>
                    <a:cxn ang="0">
                      <a:pos x="0" y="11"/>
                    </a:cxn>
                    <a:cxn ang="0">
                      <a:pos x="1" y="11"/>
                    </a:cxn>
                  </a:cxnLst>
                  <a:rect l="0" t="0" r="r" b="b"/>
                  <a:pathLst>
                    <a:path w="23" h="20">
                      <a:moveTo>
                        <a:pt x="1" y="11"/>
                      </a:moveTo>
                      <a:lnTo>
                        <a:pt x="23" y="20"/>
                      </a:lnTo>
                      <a:lnTo>
                        <a:pt x="9" y="1"/>
                      </a:lnTo>
                      <a:lnTo>
                        <a:pt x="9" y="1"/>
                      </a:lnTo>
                      <a:lnTo>
                        <a:pt x="9" y="1"/>
                      </a:lnTo>
                      <a:lnTo>
                        <a:pt x="9" y="1"/>
                      </a:lnTo>
                      <a:lnTo>
                        <a:pt x="9" y="1"/>
                      </a:lnTo>
                      <a:lnTo>
                        <a:pt x="9" y="1"/>
                      </a:lnTo>
                      <a:lnTo>
                        <a:pt x="8" y="1"/>
                      </a:lnTo>
                      <a:lnTo>
                        <a:pt x="8" y="0"/>
                      </a:lnTo>
                      <a:lnTo>
                        <a:pt x="8" y="0"/>
                      </a:lnTo>
                      <a:lnTo>
                        <a:pt x="8" y="0"/>
                      </a:lnTo>
                      <a:lnTo>
                        <a:pt x="8" y="0"/>
                      </a:lnTo>
                      <a:lnTo>
                        <a:pt x="8" y="0"/>
                      </a:lnTo>
                      <a:lnTo>
                        <a:pt x="8" y="0"/>
                      </a:lnTo>
                      <a:lnTo>
                        <a:pt x="8" y="0"/>
                      </a:lnTo>
                      <a:lnTo>
                        <a:pt x="8" y="0"/>
                      </a:lnTo>
                      <a:lnTo>
                        <a:pt x="8" y="0"/>
                      </a:lnTo>
                      <a:lnTo>
                        <a:pt x="8" y="0"/>
                      </a:lnTo>
                      <a:lnTo>
                        <a:pt x="7" y="0"/>
                      </a:lnTo>
                      <a:lnTo>
                        <a:pt x="7" y="0"/>
                      </a:lnTo>
                      <a:lnTo>
                        <a:pt x="7" y="0"/>
                      </a:lnTo>
                      <a:lnTo>
                        <a:pt x="7" y="0"/>
                      </a:lnTo>
                      <a:lnTo>
                        <a:pt x="7" y="0"/>
                      </a:lnTo>
                      <a:lnTo>
                        <a:pt x="7" y="0"/>
                      </a:lnTo>
                      <a:lnTo>
                        <a:pt x="7" y="0"/>
                      </a:lnTo>
                      <a:lnTo>
                        <a:pt x="7" y="0"/>
                      </a:lnTo>
                      <a:lnTo>
                        <a:pt x="7" y="0"/>
                      </a:lnTo>
                      <a:lnTo>
                        <a:pt x="7" y="0"/>
                      </a:lnTo>
                      <a:lnTo>
                        <a:pt x="6" y="0"/>
                      </a:lnTo>
                      <a:lnTo>
                        <a:pt x="6" y="0"/>
                      </a:lnTo>
                      <a:lnTo>
                        <a:pt x="6" y="0"/>
                      </a:lnTo>
                      <a:lnTo>
                        <a:pt x="6" y="0"/>
                      </a:lnTo>
                      <a:lnTo>
                        <a:pt x="6" y="0"/>
                      </a:lnTo>
                      <a:lnTo>
                        <a:pt x="6" y="0"/>
                      </a:lnTo>
                      <a:lnTo>
                        <a:pt x="6" y="0"/>
                      </a:lnTo>
                      <a:lnTo>
                        <a:pt x="6" y="0"/>
                      </a:lnTo>
                      <a:lnTo>
                        <a:pt x="6" y="0"/>
                      </a:lnTo>
                      <a:lnTo>
                        <a:pt x="5" y="0"/>
                      </a:lnTo>
                      <a:lnTo>
                        <a:pt x="5" y="0"/>
                      </a:lnTo>
                      <a:lnTo>
                        <a:pt x="5" y="0"/>
                      </a:lnTo>
                      <a:lnTo>
                        <a:pt x="5" y="0"/>
                      </a:lnTo>
                      <a:lnTo>
                        <a:pt x="5" y="0"/>
                      </a:lnTo>
                      <a:lnTo>
                        <a:pt x="5" y="0"/>
                      </a:lnTo>
                      <a:lnTo>
                        <a:pt x="5" y="0"/>
                      </a:lnTo>
                      <a:lnTo>
                        <a:pt x="5" y="0"/>
                      </a:lnTo>
                      <a:lnTo>
                        <a:pt x="5" y="0"/>
                      </a:lnTo>
                      <a:lnTo>
                        <a:pt x="5" y="0"/>
                      </a:lnTo>
                      <a:lnTo>
                        <a:pt x="4" y="0"/>
                      </a:lnTo>
                      <a:lnTo>
                        <a:pt x="4" y="0"/>
                      </a:lnTo>
                      <a:lnTo>
                        <a:pt x="4"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3" y="0"/>
                      </a:lnTo>
                      <a:lnTo>
                        <a:pt x="3" y="0"/>
                      </a:lnTo>
                      <a:lnTo>
                        <a:pt x="2" y="0"/>
                      </a:lnTo>
                      <a:lnTo>
                        <a:pt x="2" y="1"/>
                      </a:lnTo>
                      <a:lnTo>
                        <a:pt x="2" y="1"/>
                      </a:lnTo>
                      <a:lnTo>
                        <a:pt x="2" y="1"/>
                      </a:lnTo>
                      <a:lnTo>
                        <a:pt x="2" y="1"/>
                      </a:lnTo>
                      <a:lnTo>
                        <a:pt x="2" y="1"/>
                      </a:lnTo>
                      <a:lnTo>
                        <a:pt x="2" y="1"/>
                      </a:lnTo>
                      <a:lnTo>
                        <a:pt x="2" y="1"/>
                      </a:lnTo>
                      <a:lnTo>
                        <a:pt x="2" y="1"/>
                      </a:lnTo>
                      <a:lnTo>
                        <a:pt x="2" y="1"/>
                      </a:lnTo>
                      <a:lnTo>
                        <a:pt x="2" y="1"/>
                      </a:lnTo>
                      <a:lnTo>
                        <a:pt x="2" y="1"/>
                      </a:lnTo>
                      <a:lnTo>
                        <a:pt x="1" y="1"/>
                      </a:lnTo>
                      <a:lnTo>
                        <a:pt x="1" y="1"/>
                      </a:lnTo>
                      <a:lnTo>
                        <a:pt x="1" y="2"/>
                      </a:lnTo>
                      <a:lnTo>
                        <a:pt x="1" y="2"/>
                      </a:lnTo>
                      <a:lnTo>
                        <a:pt x="1" y="2"/>
                      </a:lnTo>
                      <a:lnTo>
                        <a:pt x="1" y="2"/>
                      </a:lnTo>
                      <a:lnTo>
                        <a:pt x="1" y="2"/>
                      </a:lnTo>
                      <a:lnTo>
                        <a:pt x="1" y="2"/>
                      </a:lnTo>
                      <a:lnTo>
                        <a:pt x="1" y="2"/>
                      </a:lnTo>
                      <a:lnTo>
                        <a:pt x="1" y="2"/>
                      </a:lnTo>
                      <a:lnTo>
                        <a:pt x="1" y="2"/>
                      </a:lnTo>
                      <a:lnTo>
                        <a:pt x="1" y="2"/>
                      </a:lnTo>
                      <a:lnTo>
                        <a:pt x="1" y="2"/>
                      </a:lnTo>
                      <a:lnTo>
                        <a:pt x="1" y="3"/>
                      </a:lnTo>
                      <a:lnTo>
                        <a:pt x="1" y="3"/>
                      </a:lnTo>
                      <a:lnTo>
                        <a:pt x="0" y="3"/>
                      </a:lnTo>
                      <a:lnTo>
                        <a:pt x="0" y="3"/>
                      </a:lnTo>
                      <a:lnTo>
                        <a:pt x="0" y="3"/>
                      </a:lnTo>
                      <a:lnTo>
                        <a:pt x="0" y="3"/>
                      </a:lnTo>
                      <a:lnTo>
                        <a:pt x="0" y="3"/>
                      </a:lnTo>
                      <a:lnTo>
                        <a:pt x="0" y="3"/>
                      </a:lnTo>
                      <a:lnTo>
                        <a:pt x="0" y="3"/>
                      </a:lnTo>
                      <a:lnTo>
                        <a:pt x="0" y="4"/>
                      </a:lnTo>
                      <a:lnTo>
                        <a:pt x="0" y="4"/>
                      </a:lnTo>
                      <a:lnTo>
                        <a:pt x="0" y="4"/>
                      </a:lnTo>
                      <a:lnTo>
                        <a:pt x="0" y="4"/>
                      </a:lnTo>
                      <a:lnTo>
                        <a:pt x="0" y="4"/>
                      </a:lnTo>
                      <a:lnTo>
                        <a:pt x="0" y="4"/>
                      </a:lnTo>
                      <a:lnTo>
                        <a:pt x="0" y="4"/>
                      </a:lnTo>
                      <a:lnTo>
                        <a:pt x="0" y="4"/>
                      </a:lnTo>
                      <a:lnTo>
                        <a:pt x="0" y="5"/>
                      </a:lnTo>
                      <a:lnTo>
                        <a:pt x="0" y="5"/>
                      </a:lnTo>
                      <a:lnTo>
                        <a:pt x="0" y="5"/>
                      </a:lnTo>
                      <a:lnTo>
                        <a:pt x="0" y="5"/>
                      </a:lnTo>
                      <a:lnTo>
                        <a:pt x="0" y="5"/>
                      </a:lnTo>
                      <a:lnTo>
                        <a:pt x="0" y="5"/>
                      </a:lnTo>
                      <a:lnTo>
                        <a:pt x="0" y="5"/>
                      </a:lnTo>
                      <a:lnTo>
                        <a:pt x="0" y="5"/>
                      </a:lnTo>
                      <a:lnTo>
                        <a:pt x="0" y="6"/>
                      </a:lnTo>
                      <a:lnTo>
                        <a:pt x="0" y="6"/>
                      </a:lnTo>
                      <a:lnTo>
                        <a:pt x="0" y="6"/>
                      </a:lnTo>
                      <a:lnTo>
                        <a:pt x="0" y="6"/>
                      </a:lnTo>
                      <a:lnTo>
                        <a:pt x="0" y="6"/>
                      </a:lnTo>
                      <a:lnTo>
                        <a:pt x="0" y="6"/>
                      </a:lnTo>
                      <a:lnTo>
                        <a:pt x="0" y="6"/>
                      </a:lnTo>
                      <a:lnTo>
                        <a:pt x="0" y="6"/>
                      </a:lnTo>
                      <a:lnTo>
                        <a:pt x="0" y="7"/>
                      </a:lnTo>
                      <a:lnTo>
                        <a:pt x="0" y="7"/>
                      </a:lnTo>
                      <a:lnTo>
                        <a:pt x="0" y="7"/>
                      </a:lnTo>
                      <a:lnTo>
                        <a:pt x="0" y="7"/>
                      </a:lnTo>
                      <a:lnTo>
                        <a:pt x="0" y="7"/>
                      </a:lnTo>
                      <a:lnTo>
                        <a:pt x="0" y="7"/>
                      </a:lnTo>
                      <a:lnTo>
                        <a:pt x="0" y="7"/>
                      </a:lnTo>
                      <a:lnTo>
                        <a:pt x="0" y="7"/>
                      </a:lnTo>
                      <a:lnTo>
                        <a:pt x="0" y="8"/>
                      </a:lnTo>
                      <a:lnTo>
                        <a:pt x="0" y="8"/>
                      </a:lnTo>
                      <a:lnTo>
                        <a:pt x="0" y="8"/>
                      </a:lnTo>
                      <a:lnTo>
                        <a:pt x="0" y="8"/>
                      </a:lnTo>
                      <a:lnTo>
                        <a:pt x="0" y="8"/>
                      </a:lnTo>
                      <a:lnTo>
                        <a:pt x="0" y="8"/>
                      </a:lnTo>
                      <a:lnTo>
                        <a:pt x="0" y="8"/>
                      </a:lnTo>
                      <a:lnTo>
                        <a:pt x="0" y="8"/>
                      </a:lnTo>
                      <a:lnTo>
                        <a:pt x="0" y="9"/>
                      </a:lnTo>
                      <a:lnTo>
                        <a:pt x="0" y="9"/>
                      </a:lnTo>
                      <a:lnTo>
                        <a:pt x="0" y="9"/>
                      </a:lnTo>
                      <a:lnTo>
                        <a:pt x="0" y="9"/>
                      </a:lnTo>
                      <a:lnTo>
                        <a:pt x="0" y="9"/>
                      </a:lnTo>
                      <a:lnTo>
                        <a:pt x="0" y="9"/>
                      </a:lnTo>
                      <a:lnTo>
                        <a:pt x="0" y="9"/>
                      </a:lnTo>
                      <a:lnTo>
                        <a:pt x="0" y="9"/>
                      </a:lnTo>
                      <a:lnTo>
                        <a:pt x="0" y="10"/>
                      </a:lnTo>
                      <a:lnTo>
                        <a:pt x="0" y="10"/>
                      </a:lnTo>
                      <a:lnTo>
                        <a:pt x="0" y="10"/>
                      </a:lnTo>
                      <a:lnTo>
                        <a:pt x="0" y="10"/>
                      </a:lnTo>
                      <a:lnTo>
                        <a:pt x="0" y="10"/>
                      </a:lnTo>
                      <a:lnTo>
                        <a:pt x="0" y="10"/>
                      </a:lnTo>
                      <a:lnTo>
                        <a:pt x="0" y="10"/>
                      </a:lnTo>
                      <a:lnTo>
                        <a:pt x="0" y="10"/>
                      </a:lnTo>
                      <a:lnTo>
                        <a:pt x="0" y="11"/>
                      </a:lnTo>
                      <a:lnTo>
                        <a:pt x="0" y="11"/>
                      </a:lnTo>
                      <a:lnTo>
                        <a:pt x="0" y="11"/>
                      </a:lnTo>
                      <a:lnTo>
                        <a:pt x="0" y="11"/>
                      </a:lnTo>
                      <a:lnTo>
                        <a:pt x="1" y="11"/>
                      </a:lnTo>
                      <a:lnTo>
                        <a:pt x="1" y="11"/>
                      </a:lnTo>
                      <a:lnTo>
                        <a:pt x="1" y="11"/>
                      </a:lnTo>
                      <a:lnTo>
                        <a:pt x="1" y="11"/>
                      </a:lnTo>
                    </a:path>
                  </a:pathLst>
                </a:custGeom>
                <a:solidFill>
                  <a:srgbClr val="FFFFFF">
                    <a:alpha val="40001"/>
                  </a:srgbClr>
                </a:solidFill>
                <a:ln w="9525">
                  <a:noFill/>
                  <a:round/>
                  <a:headEnd type="none" w="sm" len="sm"/>
                  <a:tailEnd type="none" w="sm" len="sm"/>
                </a:ln>
              </p:spPr>
              <p:txBody>
                <a:bodyPr/>
                <a:lstStyle/>
                <a:p>
                  <a:endParaRPr lang="nl-BE"/>
                </a:p>
              </p:txBody>
            </p:sp>
            <p:sp>
              <p:nvSpPr>
                <p:cNvPr id="7780" name="Freeform 612"/>
                <p:cNvSpPr>
                  <a:spLocks noChangeArrowheads="1"/>
                </p:cNvSpPr>
                <p:nvPr/>
              </p:nvSpPr>
              <p:spPr bwMode="auto">
                <a:xfrm>
                  <a:off x="233" y="473"/>
                  <a:ext cx="59" cy="50"/>
                </a:xfrm>
                <a:custGeom>
                  <a:avLst/>
                  <a:gdLst/>
                  <a:ahLst/>
                  <a:cxnLst>
                    <a:cxn ang="0">
                      <a:pos x="16" y="49"/>
                    </a:cxn>
                    <a:cxn ang="0">
                      <a:pos x="58" y="15"/>
                    </a:cxn>
                    <a:cxn ang="0">
                      <a:pos x="59" y="10"/>
                    </a:cxn>
                    <a:cxn ang="0">
                      <a:pos x="57" y="4"/>
                    </a:cxn>
                    <a:cxn ang="0">
                      <a:pos x="54" y="1"/>
                    </a:cxn>
                    <a:cxn ang="0">
                      <a:pos x="49" y="0"/>
                    </a:cxn>
                    <a:cxn ang="0">
                      <a:pos x="0" y="37"/>
                    </a:cxn>
                    <a:cxn ang="0">
                      <a:pos x="16" y="49"/>
                    </a:cxn>
                  </a:cxnLst>
                  <a:rect l="0" t="0" r="r" b="b"/>
                  <a:pathLst>
                    <a:path w="59" h="49">
                      <a:moveTo>
                        <a:pt x="16" y="49"/>
                      </a:moveTo>
                      <a:lnTo>
                        <a:pt x="58" y="15"/>
                      </a:lnTo>
                      <a:cubicBezTo>
                        <a:pt x="58" y="15"/>
                        <a:pt x="59" y="12"/>
                        <a:pt x="59" y="10"/>
                      </a:cubicBezTo>
                      <a:cubicBezTo>
                        <a:pt x="59" y="10"/>
                        <a:pt x="58" y="7"/>
                        <a:pt x="57" y="4"/>
                      </a:cubicBezTo>
                      <a:cubicBezTo>
                        <a:pt x="57" y="4"/>
                        <a:pt x="56" y="2"/>
                        <a:pt x="54" y="1"/>
                      </a:cubicBezTo>
                      <a:cubicBezTo>
                        <a:pt x="54" y="1"/>
                        <a:pt x="52" y="0"/>
                        <a:pt x="49" y="0"/>
                      </a:cubicBezTo>
                      <a:lnTo>
                        <a:pt x="0" y="37"/>
                      </a:lnTo>
                      <a:lnTo>
                        <a:pt x="16" y="49"/>
                      </a:lnTo>
                    </a:path>
                  </a:pathLst>
                </a:custGeom>
                <a:solidFill>
                  <a:srgbClr val="FFFFFF">
                    <a:alpha val="40001"/>
                  </a:srgbClr>
                </a:solidFill>
                <a:ln w="9525">
                  <a:noFill/>
                  <a:round/>
                  <a:headEnd type="none" w="sm" len="sm"/>
                  <a:tailEnd type="none" w="sm" len="sm"/>
                </a:ln>
              </p:spPr>
              <p:txBody>
                <a:bodyPr/>
                <a:lstStyle/>
                <a:p>
                  <a:endParaRPr lang="nl-BE"/>
                </a:p>
              </p:txBody>
            </p:sp>
            <p:sp>
              <p:nvSpPr>
                <p:cNvPr id="7781" name="Freeform 613"/>
                <p:cNvSpPr>
                  <a:spLocks noChangeArrowheads="1"/>
                </p:cNvSpPr>
                <p:nvPr/>
              </p:nvSpPr>
              <p:spPr bwMode="auto">
                <a:xfrm>
                  <a:off x="301" y="275"/>
                  <a:ext cx="70" cy="185"/>
                </a:xfrm>
                <a:custGeom>
                  <a:avLst/>
                  <a:gdLst/>
                  <a:ahLst/>
                  <a:cxnLst>
                    <a:cxn ang="0">
                      <a:pos x="0" y="178"/>
                    </a:cxn>
                    <a:cxn ang="0">
                      <a:pos x="5" y="183"/>
                    </a:cxn>
                    <a:cxn ang="0">
                      <a:pos x="12" y="184"/>
                    </a:cxn>
                    <a:cxn ang="0">
                      <a:pos x="19" y="181"/>
                    </a:cxn>
                    <a:cxn ang="0">
                      <a:pos x="24" y="176"/>
                    </a:cxn>
                    <a:cxn ang="0">
                      <a:pos x="50" y="137"/>
                    </a:cxn>
                    <a:cxn ang="0">
                      <a:pos x="66" y="82"/>
                    </a:cxn>
                    <a:cxn ang="0">
                      <a:pos x="69" y="34"/>
                    </a:cxn>
                    <a:cxn ang="0">
                      <a:pos x="64" y="0"/>
                    </a:cxn>
                    <a:cxn ang="0">
                      <a:pos x="44" y="38"/>
                    </a:cxn>
                    <a:cxn ang="0">
                      <a:pos x="37" y="93"/>
                    </a:cxn>
                    <a:cxn ang="0">
                      <a:pos x="0" y="178"/>
                    </a:cxn>
                  </a:cxnLst>
                  <a:rect l="0" t="0" r="r" b="b"/>
                  <a:pathLst>
                    <a:path w="69" h="184">
                      <a:moveTo>
                        <a:pt x="0" y="178"/>
                      </a:moveTo>
                      <a:cubicBezTo>
                        <a:pt x="0" y="178"/>
                        <a:pt x="2" y="181"/>
                        <a:pt x="5" y="183"/>
                      </a:cubicBezTo>
                      <a:cubicBezTo>
                        <a:pt x="5" y="183"/>
                        <a:pt x="9" y="184"/>
                        <a:pt x="12" y="184"/>
                      </a:cubicBezTo>
                      <a:cubicBezTo>
                        <a:pt x="12" y="184"/>
                        <a:pt x="16" y="184"/>
                        <a:pt x="19" y="181"/>
                      </a:cubicBezTo>
                      <a:cubicBezTo>
                        <a:pt x="19" y="181"/>
                        <a:pt x="22" y="179"/>
                        <a:pt x="24" y="176"/>
                      </a:cubicBezTo>
                      <a:lnTo>
                        <a:pt x="50" y="137"/>
                      </a:lnTo>
                      <a:cubicBezTo>
                        <a:pt x="50" y="137"/>
                        <a:pt x="61" y="111"/>
                        <a:pt x="66" y="82"/>
                      </a:cubicBezTo>
                      <a:lnTo>
                        <a:pt x="69" y="34"/>
                      </a:lnTo>
                      <a:cubicBezTo>
                        <a:pt x="69" y="34"/>
                        <a:pt x="71" y="15"/>
                        <a:pt x="64" y="0"/>
                      </a:cubicBezTo>
                      <a:cubicBezTo>
                        <a:pt x="64" y="0"/>
                        <a:pt x="48" y="14"/>
                        <a:pt x="44" y="38"/>
                      </a:cubicBezTo>
                      <a:lnTo>
                        <a:pt x="37" y="93"/>
                      </a:lnTo>
                      <a:lnTo>
                        <a:pt x="0" y="178"/>
                      </a:lnTo>
                    </a:path>
                  </a:pathLst>
                </a:custGeom>
                <a:solidFill>
                  <a:srgbClr val="FFFFFF">
                    <a:alpha val="60001"/>
                  </a:srgbClr>
                </a:solidFill>
                <a:ln w="9525">
                  <a:noFill/>
                  <a:round/>
                  <a:headEnd type="none" w="sm" len="sm"/>
                  <a:tailEnd type="none" w="sm" len="sm"/>
                </a:ln>
              </p:spPr>
              <p:txBody>
                <a:bodyPr/>
                <a:lstStyle/>
                <a:p>
                  <a:endParaRPr lang="nl-BE"/>
                </a:p>
              </p:txBody>
            </p:sp>
            <p:sp>
              <p:nvSpPr>
                <p:cNvPr id="7782" name="Freeform 614"/>
                <p:cNvSpPr>
                  <a:spLocks noChangeArrowheads="1"/>
                </p:cNvSpPr>
                <p:nvPr/>
              </p:nvSpPr>
              <p:spPr bwMode="auto">
                <a:xfrm>
                  <a:off x="390" y="253"/>
                  <a:ext cx="44" cy="134"/>
                </a:xfrm>
                <a:custGeom>
                  <a:avLst/>
                  <a:gdLst/>
                  <a:ahLst/>
                  <a:cxnLst>
                    <a:cxn ang="0">
                      <a:pos x="23" y="0"/>
                    </a:cxn>
                    <a:cxn ang="0">
                      <a:pos x="38" y="14"/>
                    </a:cxn>
                    <a:cxn ang="0">
                      <a:pos x="45" y="35"/>
                    </a:cxn>
                    <a:cxn ang="0">
                      <a:pos x="33" y="92"/>
                    </a:cxn>
                    <a:cxn ang="0">
                      <a:pos x="10" y="133"/>
                    </a:cxn>
                    <a:cxn ang="0">
                      <a:pos x="3" y="61"/>
                    </a:cxn>
                    <a:cxn ang="0">
                      <a:pos x="23" y="0"/>
                    </a:cxn>
                  </a:cxnLst>
                  <a:rect l="0" t="0" r="r" b="b"/>
                  <a:pathLst>
                    <a:path w="43" h="133">
                      <a:moveTo>
                        <a:pt x="23" y="0"/>
                      </a:moveTo>
                      <a:cubicBezTo>
                        <a:pt x="23" y="0"/>
                        <a:pt x="32" y="4"/>
                        <a:pt x="38" y="14"/>
                      </a:cubicBezTo>
                      <a:cubicBezTo>
                        <a:pt x="38" y="14"/>
                        <a:pt x="44" y="23"/>
                        <a:pt x="45" y="35"/>
                      </a:cubicBezTo>
                      <a:cubicBezTo>
                        <a:pt x="45" y="35"/>
                        <a:pt x="47" y="66"/>
                        <a:pt x="33" y="92"/>
                      </a:cubicBezTo>
                      <a:lnTo>
                        <a:pt x="10" y="133"/>
                      </a:lnTo>
                      <a:cubicBezTo>
                        <a:pt x="10" y="133"/>
                        <a:pt x="0" y="98"/>
                        <a:pt x="3" y="61"/>
                      </a:cubicBezTo>
                      <a:cubicBezTo>
                        <a:pt x="3" y="61"/>
                        <a:pt x="4" y="26"/>
                        <a:pt x="23" y="0"/>
                      </a:cubicBezTo>
                    </a:path>
                  </a:pathLst>
                </a:custGeom>
                <a:solidFill>
                  <a:srgbClr val="FFFFFF">
                    <a:alpha val="80000"/>
                  </a:srgbClr>
                </a:solidFill>
                <a:ln w="9525">
                  <a:noFill/>
                  <a:round/>
                  <a:headEnd type="none" w="sm" len="sm"/>
                  <a:tailEnd type="none" w="sm" len="sm"/>
                </a:ln>
              </p:spPr>
              <p:txBody>
                <a:bodyPr/>
                <a:lstStyle/>
                <a:p>
                  <a:endParaRPr lang="nl-BE"/>
                </a:p>
              </p:txBody>
            </p:sp>
            <p:sp>
              <p:nvSpPr>
                <p:cNvPr id="7783" name="Freeform 615"/>
                <p:cNvSpPr>
                  <a:spLocks noChangeArrowheads="1"/>
                </p:cNvSpPr>
                <p:nvPr/>
              </p:nvSpPr>
              <p:spPr bwMode="auto">
                <a:xfrm>
                  <a:off x="314" y="245"/>
                  <a:ext cx="43" cy="57"/>
                </a:xfrm>
                <a:custGeom>
                  <a:avLst/>
                  <a:gdLst/>
                  <a:ahLst/>
                  <a:cxnLst>
                    <a:cxn ang="0">
                      <a:pos x="0" y="15"/>
                    </a:cxn>
                    <a:cxn ang="0">
                      <a:pos x="20" y="56"/>
                    </a:cxn>
                    <a:cxn ang="0">
                      <a:pos x="43" y="20"/>
                    </a:cxn>
                    <a:cxn ang="0">
                      <a:pos x="23" y="0"/>
                    </a:cxn>
                    <a:cxn ang="0">
                      <a:pos x="0" y="15"/>
                    </a:cxn>
                  </a:cxnLst>
                  <a:rect l="0" t="0" r="r" b="b"/>
                  <a:pathLst>
                    <a:path w="43" h="56">
                      <a:moveTo>
                        <a:pt x="0" y="15"/>
                      </a:moveTo>
                      <a:lnTo>
                        <a:pt x="20" y="56"/>
                      </a:lnTo>
                      <a:lnTo>
                        <a:pt x="43" y="20"/>
                      </a:lnTo>
                      <a:lnTo>
                        <a:pt x="23" y="0"/>
                      </a:lnTo>
                      <a:cubicBezTo>
                        <a:pt x="23" y="0"/>
                        <a:pt x="9" y="3"/>
                        <a:pt x="0" y="15"/>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784" name="Freeform 616"/>
                <p:cNvSpPr>
                  <a:spLocks noChangeArrowheads="1"/>
                </p:cNvSpPr>
                <p:nvPr/>
              </p:nvSpPr>
              <p:spPr bwMode="auto">
                <a:xfrm>
                  <a:off x="282" y="258"/>
                  <a:ext cx="40" cy="121"/>
                </a:xfrm>
                <a:custGeom>
                  <a:avLst/>
                  <a:gdLst/>
                  <a:ahLst/>
                  <a:cxnLst>
                    <a:cxn ang="0">
                      <a:pos x="30" y="0"/>
                    </a:cxn>
                    <a:cxn ang="0">
                      <a:pos x="22" y="31"/>
                    </a:cxn>
                    <a:cxn ang="0">
                      <a:pos x="25" y="56"/>
                    </a:cxn>
                    <a:cxn ang="0">
                      <a:pos x="0" y="109"/>
                    </a:cxn>
                    <a:cxn ang="0">
                      <a:pos x="5" y="117"/>
                    </a:cxn>
                    <a:cxn ang="0">
                      <a:pos x="12" y="120"/>
                    </a:cxn>
                    <a:cxn ang="0">
                      <a:pos x="19" y="119"/>
                    </a:cxn>
                    <a:cxn ang="0">
                      <a:pos x="25" y="114"/>
                    </a:cxn>
                    <a:cxn ang="0">
                      <a:pos x="36" y="100"/>
                    </a:cxn>
                    <a:cxn ang="0">
                      <a:pos x="40" y="82"/>
                    </a:cxn>
                    <a:cxn ang="0">
                      <a:pos x="37" y="63"/>
                    </a:cxn>
                    <a:cxn ang="0">
                      <a:pos x="29" y="28"/>
                    </a:cxn>
                    <a:cxn ang="0">
                      <a:pos x="30" y="0"/>
                    </a:cxn>
                  </a:cxnLst>
                  <a:rect l="0" t="0" r="r" b="b"/>
                  <a:pathLst>
                    <a:path w="40" h="120">
                      <a:moveTo>
                        <a:pt x="30" y="0"/>
                      </a:moveTo>
                      <a:cubicBezTo>
                        <a:pt x="30" y="0"/>
                        <a:pt x="22" y="13"/>
                        <a:pt x="22" y="31"/>
                      </a:cubicBezTo>
                      <a:lnTo>
                        <a:pt x="25" y="56"/>
                      </a:lnTo>
                      <a:lnTo>
                        <a:pt x="0" y="109"/>
                      </a:lnTo>
                      <a:cubicBezTo>
                        <a:pt x="0" y="109"/>
                        <a:pt x="1" y="114"/>
                        <a:pt x="5" y="117"/>
                      </a:cubicBezTo>
                      <a:cubicBezTo>
                        <a:pt x="5" y="117"/>
                        <a:pt x="8" y="119"/>
                        <a:pt x="12" y="120"/>
                      </a:cubicBezTo>
                      <a:cubicBezTo>
                        <a:pt x="12" y="120"/>
                        <a:pt x="15" y="121"/>
                        <a:pt x="19" y="119"/>
                      </a:cubicBezTo>
                      <a:cubicBezTo>
                        <a:pt x="19" y="119"/>
                        <a:pt x="23" y="118"/>
                        <a:pt x="25" y="114"/>
                      </a:cubicBezTo>
                      <a:cubicBezTo>
                        <a:pt x="25" y="114"/>
                        <a:pt x="32" y="109"/>
                        <a:pt x="36" y="100"/>
                      </a:cubicBezTo>
                      <a:cubicBezTo>
                        <a:pt x="36" y="100"/>
                        <a:pt x="40" y="92"/>
                        <a:pt x="40" y="82"/>
                      </a:cubicBezTo>
                      <a:cubicBezTo>
                        <a:pt x="40" y="82"/>
                        <a:pt x="40" y="72"/>
                        <a:pt x="37" y="63"/>
                      </a:cubicBezTo>
                      <a:lnTo>
                        <a:pt x="29" y="28"/>
                      </a:lnTo>
                      <a:lnTo>
                        <a:pt x="30" y="0"/>
                      </a:lnTo>
                    </a:path>
                  </a:pathLst>
                </a:custGeom>
                <a:gradFill rotWithShape="0">
                  <a:gsLst>
                    <a:gs pos="0">
                      <a:srgbClr val="EFEFEF"/>
                    </a:gs>
                    <a:gs pos="100000">
                      <a:srgbClr val="FFFFFF">
                        <a:alpha val="60001"/>
                      </a:srgbClr>
                    </a:gs>
                  </a:gsLst>
                  <a:lin ang="5400000" scaled="1"/>
                </a:gradFill>
                <a:ln w="9525">
                  <a:noFill/>
                  <a:round/>
                  <a:headEnd type="none" w="sm" len="sm"/>
                  <a:tailEnd type="none" w="sm" len="sm"/>
                </a:ln>
              </p:spPr>
              <p:txBody>
                <a:bodyPr/>
                <a:lstStyle/>
                <a:p>
                  <a:endParaRPr lang="nl-BE"/>
                </a:p>
              </p:txBody>
            </p:sp>
            <p:sp>
              <p:nvSpPr>
                <p:cNvPr id="7785" name="Freeform 617"/>
                <p:cNvSpPr>
                  <a:spLocks noChangeArrowheads="1"/>
                </p:cNvSpPr>
                <p:nvPr/>
              </p:nvSpPr>
              <p:spPr bwMode="auto">
                <a:xfrm>
                  <a:off x="308" y="171"/>
                  <a:ext cx="51" cy="88"/>
                </a:xfrm>
                <a:custGeom>
                  <a:avLst/>
                  <a:gdLst/>
                  <a:ahLst/>
                  <a:cxnLst>
                    <a:cxn ang="0">
                      <a:pos x="0" y="51"/>
                    </a:cxn>
                    <a:cxn ang="0">
                      <a:pos x="4" y="88"/>
                    </a:cxn>
                    <a:cxn ang="0">
                      <a:pos x="50" y="50"/>
                    </a:cxn>
                    <a:cxn ang="0">
                      <a:pos x="34" y="0"/>
                    </a:cxn>
                    <a:cxn ang="0">
                      <a:pos x="0" y="51"/>
                    </a:cxn>
                  </a:cxnLst>
                  <a:rect l="0" t="0" r="r" b="b"/>
                  <a:pathLst>
                    <a:path w="50" h="88">
                      <a:moveTo>
                        <a:pt x="0" y="51"/>
                      </a:moveTo>
                      <a:cubicBezTo>
                        <a:pt x="0" y="51"/>
                        <a:pt x="6" y="69"/>
                        <a:pt x="4" y="88"/>
                      </a:cubicBezTo>
                      <a:lnTo>
                        <a:pt x="50" y="50"/>
                      </a:lnTo>
                      <a:lnTo>
                        <a:pt x="34" y="0"/>
                      </a:lnTo>
                      <a:lnTo>
                        <a:pt x="0" y="51"/>
                      </a:lnTo>
                    </a:path>
                  </a:pathLst>
                </a:custGeom>
                <a:gradFill rotWithShape="0">
                  <a:gsLst>
                    <a:gs pos="0">
                      <a:srgbClr val="976644"/>
                    </a:gs>
                    <a:gs pos="100000">
                      <a:srgbClr val="CC9D6D"/>
                    </a:gs>
                  </a:gsLst>
                  <a:lin ang="5400000" scaled="1"/>
                </a:gradFill>
                <a:ln w="9525">
                  <a:noFill/>
                  <a:round/>
                  <a:headEnd type="none" w="sm" len="sm"/>
                  <a:tailEnd type="none" w="sm" len="sm"/>
                </a:ln>
              </p:spPr>
              <p:txBody>
                <a:bodyPr/>
                <a:lstStyle/>
                <a:p>
                  <a:endParaRPr lang="nl-BE"/>
                </a:p>
              </p:txBody>
            </p:sp>
            <p:sp>
              <p:nvSpPr>
                <p:cNvPr id="7786" name="Freeform 618"/>
                <p:cNvSpPr>
                  <a:spLocks noChangeArrowheads="1"/>
                </p:cNvSpPr>
                <p:nvPr/>
              </p:nvSpPr>
              <p:spPr bwMode="auto">
                <a:xfrm>
                  <a:off x="237" y="73"/>
                  <a:ext cx="74" cy="309"/>
                </a:xfrm>
                <a:custGeom>
                  <a:avLst/>
                  <a:gdLst/>
                  <a:ahLst/>
                  <a:cxnLst>
                    <a:cxn ang="0">
                      <a:pos x="4" y="187"/>
                    </a:cxn>
                    <a:cxn ang="0">
                      <a:pos x="5" y="229"/>
                    </a:cxn>
                    <a:cxn ang="0">
                      <a:pos x="8" y="270"/>
                    </a:cxn>
                    <a:cxn ang="0">
                      <a:pos x="9" y="262"/>
                    </a:cxn>
                    <a:cxn ang="0">
                      <a:pos x="9" y="227"/>
                    </a:cxn>
                    <a:cxn ang="0">
                      <a:pos x="10" y="193"/>
                    </a:cxn>
                    <a:cxn ang="0">
                      <a:pos x="24" y="115"/>
                    </a:cxn>
                    <a:cxn ang="0">
                      <a:pos x="37" y="223"/>
                    </a:cxn>
                    <a:cxn ang="0">
                      <a:pos x="37" y="230"/>
                    </a:cxn>
                    <a:cxn ang="0">
                      <a:pos x="36" y="236"/>
                    </a:cxn>
                    <a:cxn ang="0">
                      <a:pos x="35" y="242"/>
                    </a:cxn>
                    <a:cxn ang="0">
                      <a:pos x="34" y="248"/>
                    </a:cxn>
                    <a:cxn ang="0">
                      <a:pos x="32" y="254"/>
                    </a:cxn>
                    <a:cxn ang="0">
                      <a:pos x="30" y="260"/>
                    </a:cxn>
                    <a:cxn ang="0">
                      <a:pos x="28" y="266"/>
                    </a:cxn>
                    <a:cxn ang="0">
                      <a:pos x="16" y="303"/>
                    </a:cxn>
                    <a:cxn ang="0">
                      <a:pos x="24" y="288"/>
                    </a:cxn>
                    <a:cxn ang="0">
                      <a:pos x="31" y="272"/>
                    </a:cxn>
                    <a:cxn ang="0">
                      <a:pos x="37" y="258"/>
                    </a:cxn>
                    <a:cxn ang="0">
                      <a:pos x="39" y="250"/>
                    </a:cxn>
                    <a:cxn ang="0">
                      <a:pos x="42" y="242"/>
                    </a:cxn>
                    <a:cxn ang="0">
                      <a:pos x="43" y="233"/>
                    </a:cxn>
                    <a:cxn ang="0">
                      <a:pos x="45" y="225"/>
                    </a:cxn>
                    <a:cxn ang="0">
                      <a:pos x="38" y="175"/>
                    </a:cxn>
                    <a:cxn ang="0">
                      <a:pos x="38" y="170"/>
                    </a:cxn>
                    <a:cxn ang="0">
                      <a:pos x="37" y="166"/>
                    </a:cxn>
                    <a:cxn ang="0">
                      <a:pos x="37" y="161"/>
                    </a:cxn>
                    <a:cxn ang="0">
                      <a:pos x="36" y="157"/>
                    </a:cxn>
                    <a:cxn ang="0">
                      <a:pos x="36" y="152"/>
                    </a:cxn>
                    <a:cxn ang="0">
                      <a:pos x="37" y="148"/>
                    </a:cxn>
                    <a:cxn ang="0">
                      <a:pos x="50" y="193"/>
                    </a:cxn>
                    <a:cxn ang="0">
                      <a:pos x="51" y="205"/>
                    </a:cxn>
                    <a:cxn ang="0">
                      <a:pos x="51" y="216"/>
                    </a:cxn>
                    <a:cxn ang="0">
                      <a:pos x="51" y="222"/>
                    </a:cxn>
                    <a:cxn ang="0">
                      <a:pos x="53" y="217"/>
                    </a:cxn>
                    <a:cxn ang="0">
                      <a:pos x="55" y="211"/>
                    </a:cxn>
                    <a:cxn ang="0">
                      <a:pos x="57" y="206"/>
                    </a:cxn>
                    <a:cxn ang="0">
                      <a:pos x="58" y="200"/>
                    </a:cxn>
                    <a:cxn ang="0">
                      <a:pos x="59" y="194"/>
                    </a:cxn>
                    <a:cxn ang="0">
                      <a:pos x="60" y="189"/>
                    </a:cxn>
                    <a:cxn ang="0">
                      <a:pos x="60" y="184"/>
                    </a:cxn>
                    <a:cxn ang="0">
                      <a:pos x="61" y="183"/>
                    </a:cxn>
                    <a:cxn ang="0">
                      <a:pos x="61" y="182"/>
                    </a:cxn>
                    <a:cxn ang="0">
                      <a:pos x="62" y="181"/>
                    </a:cxn>
                    <a:cxn ang="0">
                      <a:pos x="63" y="179"/>
                    </a:cxn>
                    <a:cxn ang="0">
                      <a:pos x="63" y="178"/>
                    </a:cxn>
                    <a:cxn ang="0">
                      <a:pos x="64" y="177"/>
                    </a:cxn>
                    <a:cxn ang="0">
                      <a:pos x="65" y="176"/>
                    </a:cxn>
                    <a:cxn ang="0">
                      <a:pos x="66" y="175"/>
                    </a:cxn>
                    <a:cxn ang="0">
                      <a:pos x="66" y="175"/>
                    </a:cxn>
                    <a:cxn ang="0">
                      <a:pos x="67" y="174"/>
                    </a:cxn>
                    <a:cxn ang="0">
                      <a:pos x="68" y="173"/>
                    </a:cxn>
                    <a:cxn ang="0">
                      <a:pos x="69" y="172"/>
                    </a:cxn>
                    <a:cxn ang="0">
                      <a:pos x="70" y="172"/>
                    </a:cxn>
                    <a:cxn ang="0">
                      <a:pos x="71" y="171"/>
                    </a:cxn>
                    <a:cxn ang="0">
                      <a:pos x="72" y="170"/>
                    </a:cxn>
                    <a:cxn ang="0">
                      <a:pos x="73" y="170"/>
                    </a:cxn>
                    <a:cxn ang="0">
                      <a:pos x="10" y="0"/>
                    </a:cxn>
                    <a:cxn ang="0">
                      <a:pos x="0" y="52"/>
                    </a:cxn>
                    <a:cxn ang="0">
                      <a:pos x="1" y="98"/>
                    </a:cxn>
                    <a:cxn ang="0">
                      <a:pos x="3" y="144"/>
                    </a:cxn>
                  </a:cxnLst>
                  <a:rect l="0" t="0" r="r" b="b"/>
                  <a:pathLst>
                    <a:path w="74" h="309">
                      <a:moveTo>
                        <a:pt x="4" y="159"/>
                      </a:moveTo>
                      <a:lnTo>
                        <a:pt x="4" y="173"/>
                      </a:lnTo>
                      <a:lnTo>
                        <a:pt x="4" y="187"/>
                      </a:lnTo>
                      <a:lnTo>
                        <a:pt x="4" y="201"/>
                      </a:lnTo>
                      <a:lnTo>
                        <a:pt x="4" y="215"/>
                      </a:lnTo>
                      <a:lnTo>
                        <a:pt x="5" y="229"/>
                      </a:lnTo>
                      <a:lnTo>
                        <a:pt x="6" y="243"/>
                      </a:lnTo>
                      <a:lnTo>
                        <a:pt x="7" y="257"/>
                      </a:lnTo>
                      <a:lnTo>
                        <a:pt x="8" y="270"/>
                      </a:lnTo>
                      <a:lnTo>
                        <a:pt x="10" y="284"/>
                      </a:lnTo>
                      <a:lnTo>
                        <a:pt x="9" y="273"/>
                      </a:lnTo>
                      <a:lnTo>
                        <a:pt x="9" y="262"/>
                      </a:lnTo>
                      <a:lnTo>
                        <a:pt x="9" y="250"/>
                      </a:lnTo>
                      <a:lnTo>
                        <a:pt x="9" y="239"/>
                      </a:lnTo>
                      <a:lnTo>
                        <a:pt x="9" y="227"/>
                      </a:lnTo>
                      <a:lnTo>
                        <a:pt x="10" y="216"/>
                      </a:lnTo>
                      <a:lnTo>
                        <a:pt x="10" y="205"/>
                      </a:lnTo>
                      <a:lnTo>
                        <a:pt x="10" y="193"/>
                      </a:lnTo>
                      <a:lnTo>
                        <a:pt x="11" y="182"/>
                      </a:lnTo>
                      <a:lnTo>
                        <a:pt x="21" y="268"/>
                      </a:lnTo>
                      <a:lnTo>
                        <a:pt x="24" y="115"/>
                      </a:lnTo>
                      <a:lnTo>
                        <a:pt x="31" y="170"/>
                      </a:lnTo>
                      <a:lnTo>
                        <a:pt x="37" y="221"/>
                      </a:lnTo>
                      <a:lnTo>
                        <a:pt x="37" y="223"/>
                      </a:lnTo>
                      <a:lnTo>
                        <a:pt x="37" y="225"/>
                      </a:lnTo>
                      <a:lnTo>
                        <a:pt x="37" y="227"/>
                      </a:lnTo>
                      <a:lnTo>
                        <a:pt x="37" y="230"/>
                      </a:lnTo>
                      <a:lnTo>
                        <a:pt x="37" y="232"/>
                      </a:lnTo>
                      <a:lnTo>
                        <a:pt x="36" y="234"/>
                      </a:lnTo>
                      <a:lnTo>
                        <a:pt x="36" y="236"/>
                      </a:lnTo>
                      <a:lnTo>
                        <a:pt x="36" y="238"/>
                      </a:lnTo>
                      <a:lnTo>
                        <a:pt x="35" y="240"/>
                      </a:lnTo>
                      <a:lnTo>
                        <a:pt x="35" y="242"/>
                      </a:lnTo>
                      <a:lnTo>
                        <a:pt x="35" y="244"/>
                      </a:lnTo>
                      <a:lnTo>
                        <a:pt x="34" y="246"/>
                      </a:lnTo>
                      <a:lnTo>
                        <a:pt x="34" y="248"/>
                      </a:lnTo>
                      <a:lnTo>
                        <a:pt x="33" y="250"/>
                      </a:lnTo>
                      <a:lnTo>
                        <a:pt x="33" y="252"/>
                      </a:lnTo>
                      <a:lnTo>
                        <a:pt x="32" y="254"/>
                      </a:lnTo>
                      <a:lnTo>
                        <a:pt x="32" y="256"/>
                      </a:lnTo>
                      <a:lnTo>
                        <a:pt x="31" y="258"/>
                      </a:lnTo>
                      <a:lnTo>
                        <a:pt x="30" y="260"/>
                      </a:lnTo>
                      <a:lnTo>
                        <a:pt x="30" y="262"/>
                      </a:lnTo>
                      <a:lnTo>
                        <a:pt x="29" y="264"/>
                      </a:lnTo>
                      <a:lnTo>
                        <a:pt x="28" y="266"/>
                      </a:lnTo>
                      <a:lnTo>
                        <a:pt x="27" y="268"/>
                      </a:lnTo>
                      <a:lnTo>
                        <a:pt x="13" y="309"/>
                      </a:lnTo>
                      <a:lnTo>
                        <a:pt x="16" y="303"/>
                      </a:lnTo>
                      <a:lnTo>
                        <a:pt x="19" y="298"/>
                      </a:lnTo>
                      <a:lnTo>
                        <a:pt x="22" y="293"/>
                      </a:lnTo>
                      <a:lnTo>
                        <a:pt x="24" y="288"/>
                      </a:lnTo>
                      <a:lnTo>
                        <a:pt x="27" y="283"/>
                      </a:lnTo>
                      <a:lnTo>
                        <a:pt x="29" y="277"/>
                      </a:lnTo>
                      <a:lnTo>
                        <a:pt x="31" y="272"/>
                      </a:lnTo>
                      <a:lnTo>
                        <a:pt x="34" y="267"/>
                      </a:lnTo>
                      <a:lnTo>
                        <a:pt x="36" y="261"/>
                      </a:lnTo>
                      <a:lnTo>
                        <a:pt x="37" y="258"/>
                      </a:lnTo>
                      <a:lnTo>
                        <a:pt x="38" y="256"/>
                      </a:lnTo>
                      <a:lnTo>
                        <a:pt x="39" y="253"/>
                      </a:lnTo>
                      <a:lnTo>
                        <a:pt x="39" y="250"/>
                      </a:lnTo>
                      <a:lnTo>
                        <a:pt x="40" y="247"/>
                      </a:lnTo>
                      <a:lnTo>
                        <a:pt x="41" y="245"/>
                      </a:lnTo>
                      <a:lnTo>
                        <a:pt x="42" y="242"/>
                      </a:lnTo>
                      <a:lnTo>
                        <a:pt x="42" y="239"/>
                      </a:lnTo>
                      <a:lnTo>
                        <a:pt x="43" y="236"/>
                      </a:lnTo>
                      <a:lnTo>
                        <a:pt x="43" y="233"/>
                      </a:lnTo>
                      <a:lnTo>
                        <a:pt x="44" y="231"/>
                      </a:lnTo>
                      <a:lnTo>
                        <a:pt x="44" y="228"/>
                      </a:lnTo>
                      <a:lnTo>
                        <a:pt x="45" y="225"/>
                      </a:lnTo>
                      <a:lnTo>
                        <a:pt x="45" y="222"/>
                      </a:lnTo>
                      <a:lnTo>
                        <a:pt x="39" y="176"/>
                      </a:lnTo>
                      <a:lnTo>
                        <a:pt x="38" y="175"/>
                      </a:lnTo>
                      <a:lnTo>
                        <a:pt x="38" y="173"/>
                      </a:lnTo>
                      <a:lnTo>
                        <a:pt x="38" y="172"/>
                      </a:lnTo>
                      <a:lnTo>
                        <a:pt x="38" y="170"/>
                      </a:lnTo>
                      <a:lnTo>
                        <a:pt x="37" y="169"/>
                      </a:lnTo>
                      <a:lnTo>
                        <a:pt x="37" y="167"/>
                      </a:lnTo>
                      <a:lnTo>
                        <a:pt x="37" y="166"/>
                      </a:lnTo>
                      <a:lnTo>
                        <a:pt x="37" y="164"/>
                      </a:lnTo>
                      <a:lnTo>
                        <a:pt x="37" y="163"/>
                      </a:lnTo>
                      <a:lnTo>
                        <a:pt x="37" y="161"/>
                      </a:lnTo>
                      <a:lnTo>
                        <a:pt x="37" y="160"/>
                      </a:lnTo>
                      <a:lnTo>
                        <a:pt x="36" y="158"/>
                      </a:lnTo>
                      <a:lnTo>
                        <a:pt x="36" y="157"/>
                      </a:lnTo>
                      <a:lnTo>
                        <a:pt x="36" y="155"/>
                      </a:lnTo>
                      <a:lnTo>
                        <a:pt x="36" y="154"/>
                      </a:lnTo>
                      <a:lnTo>
                        <a:pt x="36" y="152"/>
                      </a:lnTo>
                      <a:lnTo>
                        <a:pt x="36" y="151"/>
                      </a:lnTo>
                      <a:lnTo>
                        <a:pt x="36" y="149"/>
                      </a:lnTo>
                      <a:lnTo>
                        <a:pt x="37" y="148"/>
                      </a:lnTo>
                      <a:lnTo>
                        <a:pt x="37" y="146"/>
                      </a:lnTo>
                      <a:lnTo>
                        <a:pt x="50" y="189"/>
                      </a:lnTo>
                      <a:lnTo>
                        <a:pt x="50" y="193"/>
                      </a:lnTo>
                      <a:lnTo>
                        <a:pt x="50" y="197"/>
                      </a:lnTo>
                      <a:lnTo>
                        <a:pt x="50" y="201"/>
                      </a:lnTo>
                      <a:lnTo>
                        <a:pt x="51" y="205"/>
                      </a:lnTo>
                      <a:lnTo>
                        <a:pt x="51" y="209"/>
                      </a:lnTo>
                      <a:lnTo>
                        <a:pt x="51" y="212"/>
                      </a:lnTo>
                      <a:lnTo>
                        <a:pt x="51" y="216"/>
                      </a:lnTo>
                      <a:lnTo>
                        <a:pt x="51" y="220"/>
                      </a:lnTo>
                      <a:lnTo>
                        <a:pt x="51" y="224"/>
                      </a:lnTo>
                      <a:lnTo>
                        <a:pt x="51" y="222"/>
                      </a:lnTo>
                      <a:lnTo>
                        <a:pt x="52" y="221"/>
                      </a:lnTo>
                      <a:lnTo>
                        <a:pt x="53" y="219"/>
                      </a:lnTo>
                      <a:lnTo>
                        <a:pt x="53" y="217"/>
                      </a:lnTo>
                      <a:lnTo>
                        <a:pt x="54" y="215"/>
                      </a:lnTo>
                      <a:lnTo>
                        <a:pt x="55" y="213"/>
                      </a:lnTo>
                      <a:lnTo>
                        <a:pt x="55" y="211"/>
                      </a:lnTo>
                      <a:lnTo>
                        <a:pt x="56" y="210"/>
                      </a:lnTo>
                      <a:lnTo>
                        <a:pt x="56" y="208"/>
                      </a:lnTo>
                      <a:lnTo>
                        <a:pt x="57" y="206"/>
                      </a:lnTo>
                      <a:lnTo>
                        <a:pt x="57" y="204"/>
                      </a:lnTo>
                      <a:lnTo>
                        <a:pt x="58" y="202"/>
                      </a:lnTo>
                      <a:lnTo>
                        <a:pt x="58" y="200"/>
                      </a:lnTo>
                      <a:lnTo>
                        <a:pt x="58" y="198"/>
                      </a:lnTo>
                      <a:lnTo>
                        <a:pt x="59" y="196"/>
                      </a:lnTo>
                      <a:lnTo>
                        <a:pt x="59" y="194"/>
                      </a:lnTo>
                      <a:lnTo>
                        <a:pt x="59" y="192"/>
                      </a:lnTo>
                      <a:lnTo>
                        <a:pt x="60" y="191"/>
                      </a:lnTo>
                      <a:lnTo>
                        <a:pt x="60" y="189"/>
                      </a:lnTo>
                      <a:lnTo>
                        <a:pt x="60" y="187"/>
                      </a:lnTo>
                      <a:lnTo>
                        <a:pt x="60" y="185"/>
                      </a:lnTo>
                      <a:lnTo>
                        <a:pt x="60" y="184"/>
                      </a:lnTo>
                      <a:lnTo>
                        <a:pt x="61" y="184"/>
                      </a:lnTo>
                      <a:lnTo>
                        <a:pt x="61" y="183"/>
                      </a:lnTo>
                      <a:lnTo>
                        <a:pt x="61" y="183"/>
                      </a:lnTo>
                      <a:lnTo>
                        <a:pt x="61" y="183"/>
                      </a:lnTo>
                      <a:lnTo>
                        <a:pt x="61" y="182"/>
                      </a:lnTo>
                      <a:lnTo>
                        <a:pt x="61" y="182"/>
                      </a:lnTo>
                      <a:lnTo>
                        <a:pt x="62" y="181"/>
                      </a:lnTo>
                      <a:lnTo>
                        <a:pt x="62" y="181"/>
                      </a:lnTo>
                      <a:lnTo>
                        <a:pt x="62" y="181"/>
                      </a:lnTo>
                      <a:lnTo>
                        <a:pt x="62" y="180"/>
                      </a:lnTo>
                      <a:lnTo>
                        <a:pt x="62" y="180"/>
                      </a:lnTo>
                      <a:lnTo>
                        <a:pt x="63" y="179"/>
                      </a:lnTo>
                      <a:lnTo>
                        <a:pt x="63" y="179"/>
                      </a:lnTo>
                      <a:lnTo>
                        <a:pt x="63" y="179"/>
                      </a:lnTo>
                      <a:lnTo>
                        <a:pt x="63" y="178"/>
                      </a:lnTo>
                      <a:lnTo>
                        <a:pt x="64" y="178"/>
                      </a:lnTo>
                      <a:lnTo>
                        <a:pt x="64" y="178"/>
                      </a:lnTo>
                      <a:lnTo>
                        <a:pt x="64" y="177"/>
                      </a:lnTo>
                      <a:lnTo>
                        <a:pt x="64" y="177"/>
                      </a:lnTo>
                      <a:lnTo>
                        <a:pt x="65" y="177"/>
                      </a:lnTo>
                      <a:lnTo>
                        <a:pt x="65" y="176"/>
                      </a:lnTo>
                      <a:lnTo>
                        <a:pt x="65" y="176"/>
                      </a:lnTo>
                      <a:lnTo>
                        <a:pt x="65" y="176"/>
                      </a:lnTo>
                      <a:lnTo>
                        <a:pt x="66" y="175"/>
                      </a:lnTo>
                      <a:lnTo>
                        <a:pt x="66" y="175"/>
                      </a:lnTo>
                      <a:lnTo>
                        <a:pt x="66" y="175"/>
                      </a:lnTo>
                      <a:lnTo>
                        <a:pt x="66" y="175"/>
                      </a:lnTo>
                      <a:lnTo>
                        <a:pt x="67" y="174"/>
                      </a:lnTo>
                      <a:lnTo>
                        <a:pt x="67" y="174"/>
                      </a:lnTo>
                      <a:lnTo>
                        <a:pt x="67" y="174"/>
                      </a:lnTo>
                      <a:lnTo>
                        <a:pt x="68" y="173"/>
                      </a:lnTo>
                      <a:lnTo>
                        <a:pt x="68" y="173"/>
                      </a:lnTo>
                      <a:lnTo>
                        <a:pt x="68" y="173"/>
                      </a:lnTo>
                      <a:lnTo>
                        <a:pt x="69" y="173"/>
                      </a:lnTo>
                      <a:lnTo>
                        <a:pt x="69" y="172"/>
                      </a:lnTo>
                      <a:lnTo>
                        <a:pt x="69" y="172"/>
                      </a:lnTo>
                      <a:lnTo>
                        <a:pt x="70" y="172"/>
                      </a:lnTo>
                      <a:lnTo>
                        <a:pt x="70" y="172"/>
                      </a:lnTo>
                      <a:lnTo>
                        <a:pt x="70" y="172"/>
                      </a:lnTo>
                      <a:lnTo>
                        <a:pt x="70" y="171"/>
                      </a:lnTo>
                      <a:lnTo>
                        <a:pt x="71" y="171"/>
                      </a:lnTo>
                      <a:lnTo>
                        <a:pt x="71" y="171"/>
                      </a:lnTo>
                      <a:lnTo>
                        <a:pt x="71" y="171"/>
                      </a:lnTo>
                      <a:lnTo>
                        <a:pt x="72" y="171"/>
                      </a:lnTo>
                      <a:lnTo>
                        <a:pt x="72" y="170"/>
                      </a:lnTo>
                      <a:lnTo>
                        <a:pt x="73" y="170"/>
                      </a:lnTo>
                      <a:lnTo>
                        <a:pt x="73" y="170"/>
                      </a:lnTo>
                      <a:lnTo>
                        <a:pt x="73" y="170"/>
                      </a:lnTo>
                      <a:lnTo>
                        <a:pt x="74" y="170"/>
                      </a:lnTo>
                      <a:lnTo>
                        <a:pt x="72" y="144"/>
                      </a:lnTo>
                      <a:lnTo>
                        <a:pt x="10" y="0"/>
                      </a:lnTo>
                      <a:lnTo>
                        <a:pt x="0" y="21"/>
                      </a:lnTo>
                      <a:lnTo>
                        <a:pt x="0" y="37"/>
                      </a:lnTo>
                      <a:lnTo>
                        <a:pt x="0" y="52"/>
                      </a:lnTo>
                      <a:lnTo>
                        <a:pt x="0" y="67"/>
                      </a:lnTo>
                      <a:lnTo>
                        <a:pt x="0" y="83"/>
                      </a:lnTo>
                      <a:lnTo>
                        <a:pt x="1" y="98"/>
                      </a:lnTo>
                      <a:lnTo>
                        <a:pt x="1" y="113"/>
                      </a:lnTo>
                      <a:lnTo>
                        <a:pt x="2" y="129"/>
                      </a:lnTo>
                      <a:lnTo>
                        <a:pt x="3" y="144"/>
                      </a:lnTo>
                      <a:lnTo>
                        <a:pt x="4" y="159"/>
                      </a:lnTo>
                    </a:path>
                  </a:pathLst>
                </a:custGeom>
                <a:gradFill rotWithShape="0">
                  <a:gsLst>
                    <a:gs pos="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787" name="Freeform 619"/>
                <p:cNvSpPr>
                  <a:spLocks noChangeArrowheads="1"/>
                </p:cNvSpPr>
                <p:nvPr/>
              </p:nvSpPr>
              <p:spPr bwMode="auto">
                <a:xfrm>
                  <a:off x="240" y="91"/>
                  <a:ext cx="73" cy="180"/>
                </a:xfrm>
                <a:custGeom>
                  <a:avLst/>
                  <a:gdLst/>
                  <a:ahLst/>
                  <a:cxnLst>
                    <a:cxn ang="0">
                      <a:pos x="0" y="2"/>
                    </a:cxn>
                    <a:cxn ang="0">
                      <a:pos x="2" y="95"/>
                    </a:cxn>
                    <a:cxn ang="0">
                      <a:pos x="10" y="71"/>
                    </a:cxn>
                    <a:cxn ang="0">
                      <a:pos x="12" y="137"/>
                    </a:cxn>
                    <a:cxn ang="0">
                      <a:pos x="20" y="85"/>
                    </a:cxn>
                    <a:cxn ang="0">
                      <a:pos x="33" y="120"/>
                    </a:cxn>
                    <a:cxn ang="0">
                      <a:pos x="35" y="117"/>
                    </a:cxn>
                    <a:cxn ang="0">
                      <a:pos x="38" y="115"/>
                    </a:cxn>
                    <a:cxn ang="0">
                      <a:pos x="52" y="145"/>
                    </a:cxn>
                    <a:cxn ang="0">
                      <a:pos x="54" y="180"/>
                    </a:cxn>
                    <a:cxn ang="0">
                      <a:pos x="56" y="167"/>
                    </a:cxn>
                    <a:cxn ang="0">
                      <a:pos x="63" y="157"/>
                    </a:cxn>
                    <a:cxn ang="0">
                      <a:pos x="73" y="151"/>
                    </a:cxn>
                    <a:cxn ang="0">
                      <a:pos x="65" y="118"/>
                    </a:cxn>
                    <a:cxn ang="0">
                      <a:pos x="59" y="69"/>
                    </a:cxn>
                    <a:cxn ang="0">
                      <a:pos x="38" y="27"/>
                    </a:cxn>
                    <a:cxn ang="0">
                      <a:pos x="6" y="0"/>
                    </a:cxn>
                    <a:cxn ang="0">
                      <a:pos x="0" y="2"/>
                    </a:cxn>
                  </a:cxnLst>
                  <a:rect l="0" t="0" r="r" b="b"/>
                  <a:pathLst>
                    <a:path w="73" h="180">
                      <a:moveTo>
                        <a:pt x="0" y="2"/>
                      </a:moveTo>
                      <a:cubicBezTo>
                        <a:pt x="0" y="2"/>
                        <a:pt x="5" y="48"/>
                        <a:pt x="2" y="95"/>
                      </a:cubicBezTo>
                      <a:cubicBezTo>
                        <a:pt x="2" y="95"/>
                        <a:pt x="5" y="82"/>
                        <a:pt x="10" y="71"/>
                      </a:cubicBezTo>
                      <a:cubicBezTo>
                        <a:pt x="10" y="71"/>
                        <a:pt x="10" y="104"/>
                        <a:pt x="12" y="137"/>
                      </a:cubicBezTo>
                      <a:cubicBezTo>
                        <a:pt x="12" y="137"/>
                        <a:pt x="12" y="110"/>
                        <a:pt x="20" y="85"/>
                      </a:cubicBezTo>
                      <a:cubicBezTo>
                        <a:pt x="20" y="85"/>
                        <a:pt x="24" y="104"/>
                        <a:pt x="33" y="120"/>
                      </a:cubicBezTo>
                      <a:cubicBezTo>
                        <a:pt x="33" y="120"/>
                        <a:pt x="34" y="118"/>
                        <a:pt x="35" y="117"/>
                      </a:cubicBezTo>
                      <a:cubicBezTo>
                        <a:pt x="35" y="117"/>
                        <a:pt x="36" y="116"/>
                        <a:pt x="38" y="115"/>
                      </a:cubicBezTo>
                      <a:cubicBezTo>
                        <a:pt x="38" y="115"/>
                        <a:pt x="47" y="128"/>
                        <a:pt x="52" y="145"/>
                      </a:cubicBezTo>
                      <a:cubicBezTo>
                        <a:pt x="52" y="145"/>
                        <a:pt x="56" y="162"/>
                        <a:pt x="54" y="180"/>
                      </a:cubicBezTo>
                      <a:cubicBezTo>
                        <a:pt x="54" y="180"/>
                        <a:pt x="54" y="173"/>
                        <a:pt x="56" y="167"/>
                      </a:cubicBezTo>
                      <a:cubicBezTo>
                        <a:pt x="56" y="167"/>
                        <a:pt x="59" y="161"/>
                        <a:pt x="63" y="157"/>
                      </a:cubicBezTo>
                      <a:cubicBezTo>
                        <a:pt x="63" y="157"/>
                        <a:pt x="67" y="152"/>
                        <a:pt x="73" y="151"/>
                      </a:cubicBezTo>
                      <a:cubicBezTo>
                        <a:pt x="73" y="151"/>
                        <a:pt x="73" y="132"/>
                        <a:pt x="65" y="118"/>
                      </a:cubicBezTo>
                      <a:cubicBezTo>
                        <a:pt x="65" y="118"/>
                        <a:pt x="66" y="93"/>
                        <a:pt x="59" y="69"/>
                      </a:cubicBezTo>
                      <a:cubicBezTo>
                        <a:pt x="59" y="69"/>
                        <a:pt x="52" y="46"/>
                        <a:pt x="38" y="27"/>
                      </a:cubicBezTo>
                      <a:cubicBezTo>
                        <a:pt x="38" y="27"/>
                        <a:pt x="24" y="9"/>
                        <a:pt x="6" y="0"/>
                      </a:cubicBezTo>
                      <a:lnTo>
                        <a:pt x="0" y="2"/>
                      </a:lnTo>
                    </a:path>
                  </a:pathLst>
                </a:custGeom>
                <a:solidFill>
                  <a:srgbClr val="500000">
                    <a:alpha val="80000"/>
                  </a:srgbClr>
                </a:solidFill>
                <a:ln w="9525">
                  <a:noFill/>
                  <a:round/>
                  <a:headEnd type="none" w="sm" len="sm"/>
                  <a:tailEnd type="none" w="sm" len="sm"/>
                </a:ln>
              </p:spPr>
              <p:txBody>
                <a:bodyPr/>
                <a:lstStyle/>
                <a:p>
                  <a:endParaRPr lang="nl-BE"/>
                </a:p>
              </p:txBody>
            </p:sp>
            <p:sp>
              <p:nvSpPr>
                <p:cNvPr id="7788" name="Freeform 620"/>
                <p:cNvSpPr>
                  <a:spLocks noChangeArrowheads="1"/>
                </p:cNvSpPr>
                <p:nvPr/>
              </p:nvSpPr>
              <p:spPr bwMode="auto">
                <a:xfrm>
                  <a:off x="244" y="63"/>
                  <a:ext cx="89" cy="168"/>
                </a:xfrm>
                <a:custGeom>
                  <a:avLst/>
                  <a:gdLst/>
                  <a:ahLst/>
                  <a:cxnLst>
                    <a:cxn ang="0">
                      <a:pos x="84" y="137"/>
                    </a:cxn>
                    <a:cxn ang="0">
                      <a:pos x="76" y="150"/>
                    </a:cxn>
                    <a:cxn ang="0">
                      <a:pos x="68" y="158"/>
                    </a:cxn>
                    <a:cxn ang="0">
                      <a:pos x="62" y="162"/>
                    </a:cxn>
                    <a:cxn ang="0">
                      <a:pos x="54" y="166"/>
                    </a:cxn>
                    <a:cxn ang="0">
                      <a:pos x="49" y="167"/>
                    </a:cxn>
                    <a:cxn ang="0">
                      <a:pos x="47" y="166"/>
                    </a:cxn>
                    <a:cxn ang="0">
                      <a:pos x="46" y="165"/>
                    </a:cxn>
                    <a:cxn ang="0">
                      <a:pos x="44" y="164"/>
                    </a:cxn>
                    <a:cxn ang="0">
                      <a:pos x="43" y="162"/>
                    </a:cxn>
                    <a:cxn ang="0">
                      <a:pos x="42" y="160"/>
                    </a:cxn>
                    <a:cxn ang="0">
                      <a:pos x="41" y="158"/>
                    </a:cxn>
                    <a:cxn ang="0">
                      <a:pos x="40" y="155"/>
                    </a:cxn>
                    <a:cxn ang="0">
                      <a:pos x="39" y="150"/>
                    </a:cxn>
                    <a:cxn ang="0">
                      <a:pos x="37" y="146"/>
                    </a:cxn>
                    <a:cxn ang="0">
                      <a:pos x="35" y="142"/>
                    </a:cxn>
                    <a:cxn ang="0">
                      <a:pos x="33" y="140"/>
                    </a:cxn>
                    <a:cxn ang="0">
                      <a:pos x="32" y="140"/>
                    </a:cxn>
                    <a:cxn ang="0">
                      <a:pos x="31" y="139"/>
                    </a:cxn>
                    <a:cxn ang="0">
                      <a:pos x="30" y="139"/>
                    </a:cxn>
                    <a:cxn ang="0">
                      <a:pos x="30" y="138"/>
                    </a:cxn>
                    <a:cxn ang="0">
                      <a:pos x="29" y="137"/>
                    </a:cxn>
                    <a:cxn ang="0">
                      <a:pos x="28" y="136"/>
                    </a:cxn>
                    <a:cxn ang="0">
                      <a:pos x="28" y="135"/>
                    </a:cxn>
                    <a:cxn ang="0">
                      <a:pos x="27" y="134"/>
                    </a:cxn>
                    <a:cxn ang="0">
                      <a:pos x="27" y="133"/>
                    </a:cxn>
                    <a:cxn ang="0">
                      <a:pos x="27" y="132"/>
                    </a:cxn>
                    <a:cxn ang="0">
                      <a:pos x="27" y="131"/>
                    </a:cxn>
                    <a:cxn ang="0">
                      <a:pos x="27" y="129"/>
                    </a:cxn>
                    <a:cxn ang="0">
                      <a:pos x="27" y="129"/>
                    </a:cxn>
                    <a:cxn ang="0">
                      <a:pos x="26" y="128"/>
                    </a:cxn>
                    <a:cxn ang="0">
                      <a:pos x="25" y="128"/>
                    </a:cxn>
                    <a:cxn ang="0">
                      <a:pos x="24" y="127"/>
                    </a:cxn>
                    <a:cxn ang="0">
                      <a:pos x="23" y="126"/>
                    </a:cxn>
                    <a:cxn ang="0">
                      <a:pos x="23" y="125"/>
                    </a:cxn>
                    <a:cxn ang="0">
                      <a:pos x="22" y="124"/>
                    </a:cxn>
                    <a:cxn ang="0">
                      <a:pos x="21" y="110"/>
                    </a:cxn>
                    <a:cxn ang="0">
                      <a:pos x="20" y="110"/>
                    </a:cxn>
                    <a:cxn ang="0">
                      <a:pos x="19" y="109"/>
                    </a:cxn>
                    <a:cxn ang="0">
                      <a:pos x="17" y="109"/>
                    </a:cxn>
                    <a:cxn ang="0">
                      <a:pos x="16" y="108"/>
                    </a:cxn>
                    <a:cxn ang="0">
                      <a:pos x="15" y="107"/>
                    </a:cxn>
                    <a:cxn ang="0">
                      <a:pos x="14" y="106"/>
                    </a:cxn>
                    <a:cxn ang="0">
                      <a:pos x="13" y="105"/>
                    </a:cxn>
                    <a:cxn ang="0">
                      <a:pos x="12" y="104"/>
                    </a:cxn>
                    <a:cxn ang="0">
                      <a:pos x="11" y="102"/>
                    </a:cxn>
                    <a:cxn ang="0">
                      <a:pos x="11" y="101"/>
                    </a:cxn>
                    <a:cxn ang="0">
                      <a:pos x="11" y="99"/>
                    </a:cxn>
                    <a:cxn ang="0">
                      <a:pos x="13" y="68"/>
                    </a:cxn>
                    <a:cxn ang="0">
                      <a:pos x="12" y="66"/>
                    </a:cxn>
                    <a:cxn ang="0">
                      <a:pos x="10" y="64"/>
                    </a:cxn>
                    <a:cxn ang="0">
                      <a:pos x="9" y="62"/>
                    </a:cxn>
                    <a:cxn ang="0">
                      <a:pos x="7" y="61"/>
                    </a:cxn>
                    <a:cxn ang="0">
                      <a:pos x="3" y="49"/>
                    </a:cxn>
                    <a:cxn ang="0">
                      <a:pos x="0" y="36"/>
                    </a:cxn>
                    <a:cxn ang="0">
                      <a:pos x="0" y="23"/>
                    </a:cxn>
                    <a:cxn ang="0">
                      <a:pos x="0" y="18"/>
                    </a:cxn>
                    <a:cxn ang="0">
                      <a:pos x="2" y="14"/>
                    </a:cxn>
                    <a:cxn ang="0">
                      <a:pos x="4" y="11"/>
                    </a:cxn>
                    <a:cxn ang="0">
                      <a:pos x="6" y="7"/>
                    </a:cxn>
                    <a:cxn ang="0">
                      <a:pos x="8" y="5"/>
                    </a:cxn>
                    <a:cxn ang="0">
                      <a:pos x="11" y="2"/>
                    </a:cxn>
                    <a:cxn ang="0">
                      <a:pos x="14" y="0"/>
                    </a:cxn>
                  </a:cxnLst>
                  <a:rect l="0" t="0" r="r" b="b"/>
                  <a:pathLst>
                    <a:path w="89" h="168">
                      <a:moveTo>
                        <a:pt x="16" y="0"/>
                      </a:moveTo>
                      <a:lnTo>
                        <a:pt x="75" y="12"/>
                      </a:lnTo>
                      <a:lnTo>
                        <a:pt x="89" y="129"/>
                      </a:lnTo>
                      <a:lnTo>
                        <a:pt x="88" y="130"/>
                      </a:lnTo>
                      <a:lnTo>
                        <a:pt x="87" y="132"/>
                      </a:lnTo>
                      <a:lnTo>
                        <a:pt x="86" y="134"/>
                      </a:lnTo>
                      <a:lnTo>
                        <a:pt x="85" y="136"/>
                      </a:lnTo>
                      <a:lnTo>
                        <a:pt x="84" y="137"/>
                      </a:lnTo>
                      <a:lnTo>
                        <a:pt x="83" y="139"/>
                      </a:lnTo>
                      <a:lnTo>
                        <a:pt x="82" y="140"/>
                      </a:lnTo>
                      <a:lnTo>
                        <a:pt x="81" y="142"/>
                      </a:lnTo>
                      <a:lnTo>
                        <a:pt x="80" y="144"/>
                      </a:lnTo>
                      <a:lnTo>
                        <a:pt x="79" y="145"/>
                      </a:lnTo>
                      <a:lnTo>
                        <a:pt x="78" y="147"/>
                      </a:lnTo>
                      <a:lnTo>
                        <a:pt x="77" y="148"/>
                      </a:lnTo>
                      <a:lnTo>
                        <a:pt x="76" y="150"/>
                      </a:lnTo>
                      <a:lnTo>
                        <a:pt x="75" y="151"/>
                      </a:lnTo>
                      <a:lnTo>
                        <a:pt x="74" y="152"/>
                      </a:lnTo>
                      <a:lnTo>
                        <a:pt x="72" y="154"/>
                      </a:lnTo>
                      <a:lnTo>
                        <a:pt x="72" y="155"/>
                      </a:lnTo>
                      <a:lnTo>
                        <a:pt x="71" y="155"/>
                      </a:lnTo>
                      <a:lnTo>
                        <a:pt x="70" y="156"/>
                      </a:lnTo>
                      <a:lnTo>
                        <a:pt x="69" y="157"/>
                      </a:lnTo>
                      <a:lnTo>
                        <a:pt x="68" y="158"/>
                      </a:lnTo>
                      <a:lnTo>
                        <a:pt x="68" y="158"/>
                      </a:lnTo>
                      <a:lnTo>
                        <a:pt x="67" y="159"/>
                      </a:lnTo>
                      <a:lnTo>
                        <a:pt x="66" y="160"/>
                      </a:lnTo>
                      <a:lnTo>
                        <a:pt x="65" y="160"/>
                      </a:lnTo>
                      <a:lnTo>
                        <a:pt x="64" y="161"/>
                      </a:lnTo>
                      <a:lnTo>
                        <a:pt x="63" y="161"/>
                      </a:lnTo>
                      <a:lnTo>
                        <a:pt x="63" y="162"/>
                      </a:lnTo>
                      <a:lnTo>
                        <a:pt x="62" y="162"/>
                      </a:lnTo>
                      <a:lnTo>
                        <a:pt x="61" y="163"/>
                      </a:lnTo>
                      <a:lnTo>
                        <a:pt x="60" y="163"/>
                      </a:lnTo>
                      <a:lnTo>
                        <a:pt x="59" y="164"/>
                      </a:lnTo>
                      <a:lnTo>
                        <a:pt x="58" y="164"/>
                      </a:lnTo>
                      <a:lnTo>
                        <a:pt x="57" y="165"/>
                      </a:lnTo>
                      <a:lnTo>
                        <a:pt x="56" y="165"/>
                      </a:lnTo>
                      <a:lnTo>
                        <a:pt x="55" y="166"/>
                      </a:lnTo>
                      <a:lnTo>
                        <a:pt x="54" y="166"/>
                      </a:lnTo>
                      <a:lnTo>
                        <a:pt x="53" y="166"/>
                      </a:lnTo>
                      <a:lnTo>
                        <a:pt x="52" y="167"/>
                      </a:lnTo>
                      <a:lnTo>
                        <a:pt x="52" y="167"/>
                      </a:lnTo>
                      <a:lnTo>
                        <a:pt x="51" y="167"/>
                      </a:lnTo>
                      <a:lnTo>
                        <a:pt x="50" y="168"/>
                      </a:lnTo>
                      <a:lnTo>
                        <a:pt x="49" y="167"/>
                      </a:lnTo>
                      <a:lnTo>
                        <a:pt x="49" y="167"/>
                      </a:lnTo>
                      <a:lnTo>
                        <a:pt x="49" y="167"/>
                      </a:lnTo>
                      <a:lnTo>
                        <a:pt x="49" y="167"/>
                      </a:lnTo>
                      <a:lnTo>
                        <a:pt x="49" y="167"/>
                      </a:lnTo>
                      <a:lnTo>
                        <a:pt x="48" y="167"/>
                      </a:lnTo>
                      <a:lnTo>
                        <a:pt x="48" y="167"/>
                      </a:lnTo>
                      <a:lnTo>
                        <a:pt x="48" y="167"/>
                      </a:lnTo>
                      <a:lnTo>
                        <a:pt x="48" y="167"/>
                      </a:lnTo>
                      <a:lnTo>
                        <a:pt x="47" y="167"/>
                      </a:lnTo>
                      <a:lnTo>
                        <a:pt x="47" y="166"/>
                      </a:lnTo>
                      <a:lnTo>
                        <a:pt x="47" y="166"/>
                      </a:lnTo>
                      <a:lnTo>
                        <a:pt x="47" y="166"/>
                      </a:lnTo>
                      <a:lnTo>
                        <a:pt x="47" y="166"/>
                      </a:lnTo>
                      <a:lnTo>
                        <a:pt x="46" y="166"/>
                      </a:lnTo>
                      <a:lnTo>
                        <a:pt x="46" y="166"/>
                      </a:lnTo>
                      <a:lnTo>
                        <a:pt x="46" y="166"/>
                      </a:lnTo>
                      <a:lnTo>
                        <a:pt x="46" y="165"/>
                      </a:lnTo>
                      <a:lnTo>
                        <a:pt x="46" y="165"/>
                      </a:lnTo>
                      <a:lnTo>
                        <a:pt x="45" y="165"/>
                      </a:lnTo>
                      <a:lnTo>
                        <a:pt x="45" y="165"/>
                      </a:lnTo>
                      <a:lnTo>
                        <a:pt x="45" y="165"/>
                      </a:lnTo>
                      <a:lnTo>
                        <a:pt x="45" y="165"/>
                      </a:lnTo>
                      <a:lnTo>
                        <a:pt x="45" y="164"/>
                      </a:lnTo>
                      <a:lnTo>
                        <a:pt x="45" y="164"/>
                      </a:lnTo>
                      <a:lnTo>
                        <a:pt x="44" y="164"/>
                      </a:lnTo>
                      <a:lnTo>
                        <a:pt x="44" y="164"/>
                      </a:lnTo>
                      <a:lnTo>
                        <a:pt x="44" y="164"/>
                      </a:lnTo>
                      <a:lnTo>
                        <a:pt x="44" y="163"/>
                      </a:lnTo>
                      <a:lnTo>
                        <a:pt x="44" y="163"/>
                      </a:lnTo>
                      <a:lnTo>
                        <a:pt x="43" y="163"/>
                      </a:lnTo>
                      <a:lnTo>
                        <a:pt x="43" y="163"/>
                      </a:lnTo>
                      <a:lnTo>
                        <a:pt x="43" y="163"/>
                      </a:lnTo>
                      <a:lnTo>
                        <a:pt x="43" y="162"/>
                      </a:lnTo>
                      <a:lnTo>
                        <a:pt x="43" y="162"/>
                      </a:lnTo>
                      <a:lnTo>
                        <a:pt x="43" y="162"/>
                      </a:lnTo>
                      <a:lnTo>
                        <a:pt x="43" y="162"/>
                      </a:lnTo>
                      <a:lnTo>
                        <a:pt x="42" y="161"/>
                      </a:lnTo>
                      <a:lnTo>
                        <a:pt x="42" y="161"/>
                      </a:lnTo>
                      <a:lnTo>
                        <a:pt x="42" y="161"/>
                      </a:lnTo>
                      <a:lnTo>
                        <a:pt x="42" y="161"/>
                      </a:lnTo>
                      <a:lnTo>
                        <a:pt x="42" y="160"/>
                      </a:lnTo>
                      <a:lnTo>
                        <a:pt x="42" y="160"/>
                      </a:lnTo>
                      <a:lnTo>
                        <a:pt x="42" y="160"/>
                      </a:lnTo>
                      <a:lnTo>
                        <a:pt x="42" y="160"/>
                      </a:lnTo>
                      <a:lnTo>
                        <a:pt x="41" y="159"/>
                      </a:lnTo>
                      <a:lnTo>
                        <a:pt x="41" y="159"/>
                      </a:lnTo>
                      <a:lnTo>
                        <a:pt x="41" y="159"/>
                      </a:lnTo>
                      <a:lnTo>
                        <a:pt x="41" y="159"/>
                      </a:lnTo>
                      <a:lnTo>
                        <a:pt x="41" y="158"/>
                      </a:lnTo>
                      <a:lnTo>
                        <a:pt x="41" y="158"/>
                      </a:lnTo>
                      <a:lnTo>
                        <a:pt x="41" y="158"/>
                      </a:lnTo>
                      <a:lnTo>
                        <a:pt x="41" y="158"/>
                      </a:lnTo>
                      <a:lnTo>
                        <a:pt x="41" y="157"/>
                      </a:lnTo>
                      <a:lnTo>
                        <a:pt x="41" y="157"/>
                      </a:lnTo>
                      <a:lnTo>
                        <a:pt x="41" y="156"/>
                      </a:lnTo>
                      <a:lnTo>
                        <a:pt x="40" y="156"/>
                      </a:lnTo>
                      <a:lnTo>
                        <a:pt x="40" y="155"/>
                      </a:lnTo>
                      <a:lnTo>
                        <a:pt x="40" y="155"/>
                      </a:lnTo>
                      <a:lnTo>
                        <a:pt x="40" y="154"/>
                      </a:lnTo>
                      <a:lnTo>
                        <a:pt x="40" y="153"/>
                      </a:lnTo>
                      <a:lnTo>
                        <a:pt x="40" y="153"/>
                      </a:lnTo>
                      <a:lnTo>
                        <a:pt x="40" y="152"/>
                      </a:lnTo>
                      <a:lnTo>
                        <a:pt x="40" y="152"/>
                      </a:lnTo>
                      <a:lnTo>
                        <a:pt x="39" y="151"/>
                      </a:lnTo>
                      <a:lnTo>
                        <a:pt x="39" y="151"/>
                      </a:lnTo>
                      <a:lnTo>
                        <a:pt x="39" y="150"/>
                      </a:lnTo>
                      <a:lnTo>
                        <a:pt x="39" y="150"/>
                      </a:lnTo>
                      <a:lnTo>
                        <a:pt x="39" y="149"/>
                      </a:lnTo>
                      <a:lnTo>
                        <a:pt x="38" y="149"/>
                      </a:lnTo>
                      <a:lnTo>
                        <a:pt x="38" y="148"/>
                      </a:lnTo>
                      <a:lnTo>
                        <a:pt x="38" y="148"/>
                      </a:lnTo>
                      <a:lnTo>
                        <a:pt x="38" y="147"/>
                      </a:lnTo>
                      <a:lnTo>
                        <a:pt x="38" y="147"/>
                      </a:lnTo>
                      <a:lnTo>
                        <a:pt x="37" y="146"/>
                      </a:lnTo>
                      <a:lnTo>
                        <a:pt x="37" y="146"/>
                      </a:lnTo>
                      <a:lnTo>
                        <a:pt x="37" y="145"/>
                      </a:lnTo>
                      <a:lnTo>
                        <a:pt x="37" y="145"/>
                      </a:lnTo>
                      <a:lnTo>
                        <a:pt x="36" y="144"/>
                      </a:lnTo>
                      <a:lnTo>
                        <a:pt x="36" y="144"/>
                      </a:lnTo>
                      <a:lnTo>
                        <a:pt x="36" y="143"/>
                      </a:lnTo>
                      <a:lnTo>
                        <a:pt x="36" y="143"/>
                      </a:lnTo>
                      <a:lnTo>
                        <a:pt x="35" y="142"/>
                      </a:lnTo>
                      <a:lnTo>
                        <a:pt x="35" y="142"/>
                      </a:lnTo>
                      <a:lnTo>
                        <a:pt x="35" y="142"/>
                      </a:lnTo>
                      <a:lnTo>
                        <a:pt x="34" y="141"/>
                      </a:lnTo>
                      <a:lnTo>
                        <a:pt x="34" y="141"/>
                      </a:lnTo>
                      <a:lnTo>
                        <a:pt x="34" y="140"/>
                      </a:lnTo>
                      <a:lnTo>
                        <a:pt x="33" y="140"/>
                      </a:lnTo>
                      <a:lnTo>
                        <a:pt x="33" y="140"/>
                      </a:lnTo>
                      <a:lnTo>
                        <a:pt x="33" y="140"/>
                      </a:lnTo>
                      <a:lnTo>
                        <a:pt x="33" y="140"/>
                      </a:lnTo>
                      <a:lnTo>
                        <a:pt x="33" y="140"/>
                      </a:lnTo>
                      <a:lnTo>
                        <a:pt x="33" y="140"/>
                      </a:lnTo>
                      <a:lnTo>
                        <a:pt x="33" y="140"/>
                      </a:lnTo>
                      <a:lnTo>
                        <a:pt x="33" y="140"/>
                      </a:lnTo>
                      <a:lnTo>
                        <a:pt x="32" y="140"/>
                      </a:lnTo>
                      <a:lnTo>
                        <a:pt x="32" y="140"/>
                      </a:lnTo>
                      <a:lnTo>
                        <a:pt x="32" y="140"/>
                      </a:lnTo>
                      <a:lnTo>
                        <a:pt x="32" y="140"/>
                      </a:lnTo>
                      <a:lnTo>
                        <a:pt x="32" y="140"/>
                      </a:lnTo>
                      <a:lnTo>
                        <a:pt x="32" y="140"/>
                      </a:lnTo>
                      <a:lnTo>
                        <a:pt x="32" y="140"/>
                      </a:lnTo>
                      <a:lnTo>
                        <a:pt x="32" y="139"/>
                      </a:lnTo>
                      <a:lnTo>
                        <a:pt x="32" y="139"/>
                      </a:lnTo>
                      <a:lnTo>
                        <a:pt x="31" y="139"/>
                      </a:lnTo>
                      <a:lnTo>
                        <a:pt x="31" y="139"/>
                      </a:lnTo>
                      <a:lnTo>
                        <a:pt x="31" y="139"/>
                      </a:lnTo>
                      <a:lnTo>
                        <a:pt x="31" y="139"/>
                      </a:lnTo>
                      <a:lnTo>
                        <a:pt x="31" y="139"/>
                      </a:lnTo>
                      <a:lnTo>
                        <a:pt x="31" y="139"/>
                      </a:lnTo>
                      <a:lnTo>
                        <a:pt x="31" y="139"/>
                      </a:lnTo>
                      <a:lnTo>
                        <a:pt x="31" y="139"/>
                      </a:lnTo>
                      <a:lnTo>
                        <a:pt x="31" y="139"/>
                      </a:lnTo>
                      <a:lnTo>
                        <a:pt x="30" y="139"/>
                      </a:lnTo>
                      <a:lnTo>
                        <a:pt x="30" y="139"/>
                      </a:lnTo>
                      <a:lnTo>
                        <a:pt x="30" y="139"/>
                      </a:lnTo>
                      <a:lnTo>
                        <a:pt x="30" y="139"/>
                      </a:lnTo>
                      <a:lnTo>
                        <a:pt x="30" y="138"/>
                      </a:lnTo>
                      <a:lnTo>
                        <a:pt x="30" y="138"/>
                      </a:lnTo>
                      <a:lnTo>
                        <a:pt x="30" y="138"/>
                      </a:lnTo>
                      <a:lnTo>
                        <a:pt x="30" y="138"/>
                      </a:lnTo>
                      <a:lnTo>
                        <a:pt x="30" y="138"/>
                      </a:lnTo>
                      <a:lnTo>
                        <a:pt x="30" y="138"/>
                      </a:lnTo>
                      <a:lnTo>
                        <a:pt x="29" y="138"/>
                      </a:lnTo>
                      <a:lnTo>
                        <a:pt x="29" y="138"/>
                      </a:lnTo>
                      <a:lnTo>
                        <a:pt x="29" y="138"/>
                      </a:lnTo>
                      <a:lnTo>
                        <a:pt x="29" y="138"/>
                      </a:lnTo>
                      <a:lnTo>
                        <a:pt x="29" y="137"/>
                      </a:lnTo>
                      <a:lnTo>
                        <a:pt x="29" y="137"/>
                      </a:lnTo>
                      <a:lnTo>
                        <a:pt x="29" y="137"/>
                      </a:lnTo>
                      <a:lnTo>
                        <a:pt x="29" y="137"/>
                      </a:lnTo>
                      <a:lnTo>
                        <a:pt x="29" y="137"/>
                      </a:lnTo>
                      <a:lnTo>
                        <a:pt x="29" y="137"/>
                      </a:lnTo>
                      <a:lnTo>
                        <a:pt x="29" y="137"/>
                      </a:lnTo>
                      <a:lnTo>
                        <a:pt x="28" y="137"/>
                      </a:lnTo>
                      <a:lnTo>
                        <a:pt x="28" y="137"/>
                      </a:lnTo>
                      <a:lnTo>
                        <a:pt x="28" y="136"/>
                      </a:lnTo>
                      <a:lnTo>
                        <a:pt x="28" y="136"/>
                      </a:lnTo>
                      <a:lnTo>
                        <a:pt x="28" y="136"/>
                      </a:lnTo>
                      <a:lnTo>
                        <a:pt x="28" y="136"/>
                      </a:lnTo>
                      <a:lnTo>
                        <a:pt x="28" y="136"/>
                      </a:lnTo>
                      <a:lnTo>
                        <a:pt x="28" y="136"/>
                      </a:lnTo>
                      <a:lnTo>
                        <a:pt x="28" y="136"/>
                      </a:lnTo>
                      <a:lnTo>
                        <a:pt x="28" y="136"/>
                      </a:lnTo>
                      <a:lnTo>
                        <a:pt x="28" y="135"/>
                      </a:lnTo>
                      <a:lnTo>
                        <a:pt x="28" y="135"/>
                      </a:lnTo>
                      <a:lnTo>
                        <a:pt x="28" y="135"/>
                      </a:lnTo>
                      <a:lnTo>
                        <a:pt x="28" y="135"/>
                      </a:lnTo>
                      <a:lnTo>
                        <a:pt x="28" y="135"/>
                      </a:lnTo>
                      <a:lnTo>
                        <a:pt x="28" y="135"/>
                      </a:lnTo>
                      <a:lnTo>
                        <a:pt x="28" y="135"/>
                      </a:lnTo>
                      <a:lnTo>
                        <a:pt x="27" y="134"/>
                      </a:lnTo>
                      <a:lnTo>
                        <a:pt x="27" y="134"/>
                      </a:lnTo>
                      <a:lnTo>
                        <a:pt x="27" y="134"/>
                      </a:lnTo>
                      <a:lnTo>
                        <a:pt x="27" y="134"/>
                      </a:lnTo>
                      <a:lnTo>
                        <a:pt x="27" y="134"/>
                      </a:lnTo>
                      <a:lnTo>
                        <a:pt x="27" y="134"/>
                      </a:lnTo>
                      <a:lnTo>
                        <a:pt x="27" y="134"/>
                      </a:lnTo>
                      <a:lnTo>
                        <a:pt x="27" y="133"/>
                      </a:lnTo>
                      <a:lnTo>
                        <a:pt x="27" y="133"/>
                      </a:lnTo>
                      <a:lnTo>
                        <a:pt x="27" y="133"/>
                      </a:lnTo>
                      <a:lnTo>
                        <a:pt x="27" y="133"/>
                      </a:lnTo>
                      <a:lnTo>
                        <a:pt x="27" y="133"/>
                      </a:lnTo>
                      <a:lnTo>
                        <a:pt x="27" y="133"/>
                      </a:lnTo>
                      <a:lnTo>
                        <a:pt x="27" y="133"/>
                      </a:lnTo>
                      <a:lnTo>
                        <a:pt x="27" y="132"/>
                      </a:lnTo>
                      <a:lnTo>
                        <a:pt x="27" y="132"/>
                      </a:lnTo>
                      <a:lnTo>
                        <a:pt x="27" y="132"/>
                      </a:lnTo>
                      <a:lnTo>
                        <a:pt x="27" y="132"/>
                      </a:lnTo>
                      <a:lnTo>
                        <a:pt x="27" y="132"/>
                      </a:lnTo>
                      <a:lnTo>
                        <a:pt x="27" y="132"/>
                      </a:lnTo>
                      <a:lnTo>
                        <a:pt x="27" y="132"/>
                      </a:lnTo>
                      <a:lnTo>
                        <a:pt x="27" y="131"/>
                      </a:lnTo>
                      <a:lnTo>
                        <a:pt x="27" y="131"/>
                      </a:lnTo>
                      <a:lnTo>
                        <a:pt x="27" y="131"/>
                      </a:lnTo>
                      <a:lnTo>
                        <a:pt x="27" y="131"/>
                      </a:lnTo>
                      <a:lnTo>
                        <a:pt x="27" y="131"/>
                      </a:lnTo>
                      <a:lnTo>
                        <a:pt x="27" y="131"/>
                      </a:lnTo>
                      <a:lnTo>
                        <a:pt x="27" y="130"/>
                      </a:lnTo>
                      <a:lnTo>
                        <a:pt x="27" y="130"/>
                      </a:lnTo>
                      <a:lnTo>
                        <a:pt x="27" y="130"/>
                      </a:lnTo>
                      <a:lnTo>
                        <a:pt x="27" y="130"/>
                      </a:lnTo>
                      <a:lnTo>
                        <a:pt x="27" y="130"/>
                      </a:lnTo>
                      <a:lnTo>
                        <a:pt x="27" y="130"/>
                      </a:lnTo>
                      <a:lnTo>
                        <a:pt x="27" y="130"/>
                      </a:lnTo>
                      <a:lnTo>
                        <a:pt x="27" y="129"/>
                      </a:lnTo>
                      <a:lnTo>
                        <a:pt x="27" y="129"/>
                      </a:lnTo>
                      <a:lnTo>
                        <a:pt x="27" y="129"/>
                      </a:lnTo>
                      <a:lnTo>
                        <a:pt x="27" y="129"/>
                      </a:lnTo>
                      <a:lnTo>
                        <a:pt x="27" y="129"/>
                      </a:lnTo>
                      <a:lnTo>
                        <a:pt x="27" y="129"/>
                      </a:lnTo>
                      <a:lnTo>
                        <a:pt x="27" y="129"/>
                      </a:lnTo>
                      <a:lnTo>
                        <a:pt x="27" y="129"/>
                      </a:lnTo>
                      <a:lnTo>
                        <a:pt x="27" y="129"/>
                      </a:lnTo>
                      <a:lnTo>
                        <a:pt x="27" y="129"/>
                      </a:lnTo>
                      <a:lnTo>
                        <a:pt x="27" y="129"/>
                      </a:lnTo>
                      <a:lnTo>
                        <a:pt x="27" y="128"/>
                      </a:lnTo>
                      <a:lnTo>
                        <a:pt x="26" y="128"/>
                      </a:lnTo>
                      <a:lnTo>
                        <a:pt x="26" y="128"/>
                      </a:lnTo>
                      <a:lnTo>
                        <a:pt x="26" y="128"/>
                      </a:lnTo>
                      <a:lnTo>
                        <a:pt x="26" y="128"/>
                      </a:lnTo>
                      <a:lnTo>
                        <a:pt x="26" y="128"/>
                      </a:lnTo>
                      <a:lnTo>
                        <a:pt x="26" y="128"/>
                      </a:lnTo>
                      <a:lnTo>
                        <a:pt x="26" y="128"/>
                      </a:lnTo>
                      <a:lnTo>
                        <a:pt x="26" y="128"/>
                      </a:lnTo>
                      <a:lnTo>
                        <a:pt x="26" y="128"/>
                      </a:lnTo>
                      <a:lnTo>
                        <a:pt x="25" y="128"/>
                      </a:lnTo>
                      <a:lnTo>
                        <a:pt x="25" y="128"/>
                      </a:lnTo>
                      <a:lnTo>
                        <a:pt x="25" y="128"/>
                      </a:lnTo>
                      <a:lnTo>
                        <a:pt x="25" y="128"/>
                      </a:lnTo>
                      <a:lnTo>
                        <a:pt x="25" y="128"/>
                      </a:lnTo>
                      <a:lnTo>
                        <a:pt x="25" y="128"/>
                      </a:lnTo>
                      <a:lnTo>
                        <a:pt x="25" y="127"/>
                      </a:lnTo>
                      <a:lnTo>
                        <a:pt x="25" y="127"/>
                      </a:lnTo>
                      <a:lnTo>
                        <a:pt x="24" y="127"/>
                      </a:lnTo>
                      <a:lnTo>
                        <a:pt x="24" y="127"/>
                      </a:lnTo>
                      <a:lnTo>
                        <a:pt x="24" y="127"/>
                      </a:lnTo>
                      <a:lnTo>
                        <a:pt x="24" y="127"/>
                      </a:lnTo>
                      <a:lnTo>
                        <a:pt x="24" y="127"/>
                      </a:lnTo>
                      <a:lnTo>
                        <a:pt x="24" y="127"/>
                      </a:lnTo>
                      <a:lnTo>
                        <a:pt x="24" y="127"/>
                      </a:lnTo>
                      <a:lnTo>
                        <a:pt x="24" y="127"/>
                      </a:lnTo>
                      <a:lnTo>
                        <a:pt x="24" y="126"/>
                      </a:lnTo>
                      <a:lnTo>
                        <a:pt x="24" y="126"/>
                      </a:lnTo>
                      <a:lnTo>
                        <a:pt x="23" y="126"/>
                      </a:lnTo>
                      <a:lnTo>
                        <a:pt x="23" y="126"/>
                      </a:lnTo>
                      <a:lnTo>
                        <a:pt x="23" y="126"/>
                      </a:lnTo>
                      <a:lnTo>
                        <a:pt x="23" y="126"/>
                      </a:lnTo>
                      <a:lnTo>
                        <a:pt x="23" y="126"/>
                      </a:lnTo>
                      <a:lnTo>
                        <a:pt x="23" y="126"/>
                      </a:lnTo>
                      <a:lnTo>
                        <a:pt x="23" y="126"/>
                      </a:lnTo>
                      <a:lnTo>
                        <a:pt x="23" y="125"/>
                      </a:lnTo>
                      <a:lnTo>
                        <a:pt x="23" y="125"/>
                      </a:lnTo>
                      <a:lnTo>
                        <a:pt x="23" y="125"/>
                      </a:lnTo>
                      <a:lnTo>
                        <a:pt x="23" y="125"/>
                      </a:lnTo>
                      <a:lnTo>
                        <a:pt x="23" y="125"/>
                      </a:lnTo>
                      <a:lnTo>
                        <a:pt x="22" y="125"/>
                      </a:lnTo>
                      <a:lnTo>
                        <a:pt x="22" y="125"/>
                      </a:lnTo>
                      <a:lnTo>
                        <a:pt x="22" y="125"/>
                      </a:lnTo>
                      <a:lnTo>
                        <a:pt x="22" y="124"/>
                      </a:lnTo>
                      <a:lnTo>
                        <a:pt x="22" y="124"/>
                      </a:lnTo>
                      <a:lnTo>
                        <a:pt x="22" y="124"/>
                      </a:lnTo>
                      <a:lnTo>
                        <a:pt x="22" y="124"/>
                      </a:lnTo>
                      <a:lnTo>
                        <a:pt x="22" y="124"/>
                      </a:lnTo>
                      <a:lnTo>
                        <a:pt x="22" y="124"/>
                      </a:lnTo>
                      <a:lnTo>
                        <a:pt x="22" y="124"/>
                      </a:lnTo>
                      <a:lnTo>
                        <a:pt x="22" y="123"/>
                      </a:lnTo>
                      <a:lnTo>
                        <a:pt x="22" y="123"/>
                      </a:lnTo>
                      <a:lnTo>
                        <a:pt x="22" y="123"/>
                      </a:lnTo>
                      <a:lnTo>
                        <a:pt x="21" y="110"/>
                      </a:lnTo>
                      <a:lnTo>
                        <a:pt x="21" y="110"/>
                      </a:lnTo>
                      <a:lnTo>
                        <a:pt x="21" y="110"/>
                      </a:lnTo>
                      <a:lnTo>
                        <a:pt x="21" y="110"/>
                      </a:lnTo>
                      <a:lnTo>
                        <a:pt x="21" y="110"/>
                      </a:lnTo>
                      <a:lnTo>
                        <a:pt x="20" y="110"/>
                      </a:lnTo>
                      <a:lnTo>
                        <a:pt x="20" y="110"/>
                      </a:lnTo>
                      <a:lnTo>
                        <a:pt x="20" y="110"/>
                      </a:lnTo>
                      <a:lnTo>
                        <a:pt x="20" y="110"/>
                      </a:lnTo>
                      <a:lnTo>
                        <a:pt x="20" y="110"/>
                      </a:lnTo>
                      <a:lnTo>
                        <a:pt x="20" y="110"/>
                      </a:lnTo>
                      <a:lnTo>
                        <a:pt x="19" y="110"/>
                      </a:lnTo>
                      <a:lnTo>
                        <a:pt x="19" y="110"/>
                      </a:lnTo>
                      <a:lnTo>
                        <a:pt x="19" y="109"/>
                      </a:lnTo>
                      <a:lnTo>
                        <a:pt x="19" y="109"/>
                      </a:lnTo>
                      <a:lnTo>
                        <a:pt x="19" y="109"/>
                      </a:lnTo>
                      <a:lnTo>
                        <a:pt x="19" y="109"/>
                      </a:lnTo>
                      <a:lnTo>
                        <a:pt x="18" y="109"/>
                      </a:lnTo>
                      <a:lnTo>
                        <a:pt x="18" y="109"/>
                      </a:lnTo>
                      <a:lnTo>
                        <a:pt x="18" y="109"/>
                      </a:lnTo>
                      <a:lnTo>
                        <a:pt x="18" y="109"/>
                      </a:lnTo>
                      <a:lnTo>
                        <a:pt x="18" y="109"/>
                      </a:lnTo>
                      <a:lnTo>
                        <a:pt x="18" y="109"/>
                      </a:lnTo>
                      <a:lnTo>
                        <a:pt x="17" y="109"/>
                      </a:lnTo>
                      <a:lnTo>
                        <a:pt x="17" y="109"/>
                      </a:lnTo>
                      <a:lnTo>
                        <a:pt x="17" y="109"/>
                      </a:lnTo>
                      <a:lnTo>
                        <a:pt x="17" y="109"/>
                      </a:lnTo>
                      <a:lnTo>
                        <a:pt x="17" y="109"/>
                      </a:lnTo>
                      <a:lnTo>
                        <a:pt x="17" y="109"/>
                      </a:lnTo>
                      <a:lnTo>
                        <a:pt x="16" y="109"/>
                      </a:lnTo>
                      <a:lnTo>
                        <a:pt x="16" y="108"/>
                      </a:lnTo>
                      <a:lnTo>
                        <a:pt x="16" y="108"/>
                      </a:lnTo>
                      <a:lnTo>
                        <a:pt x="16" y="108"/>
                      </a:lnTo>
                      <a:lnTo>
                        <a:pt x="16" y="108"/>
                      </a:lnTo>
                      <a:lnTo>
                        <a:pt x="16" y="108"/>
                      </a:lnTo>
                      <a:lnTo>
                        <a:pt x="16" y="108"/>
                      </a:lnTo>
                      <a:lnTo>
                        <a:pt x="15" y="108"/>
                      </a:lnTo>
                      <a:lnTo>
                        <a:pt x="15" y="108"/>
                      </a:lnTo>
                      <a:lnTo>
                        <a:pt x="15" y="108"/>
                      </a:lnTo>
                      <a:lnTo>
                        <a:pt x="15" y="108"/>
                      </a:lnTo>
                      <a:lnTo>
                        <a:pt x="15" y="107"/>
                      </a:lnTo>
                      <a:lnTo>
                        <a:pt x="15" y="107"/>
                      </a:lnTo>
                      <a:lnTo>
                        <a:pt x="15" y="107"/>
                      </a:lnTo>
                      <a:lnTo>
                        <a:pt x="14" y="107"/>
                      </a:lnTo>
                      <a:lnTo>
                        <a:pt x="14" y="107"/>
                      </a:lnTo>
                      <a:lnTo>
                        <a:pt x="14" y="107"/>
                      </a:lnTo>
                      <a:lnTo>
                        <a:pt x="14" y="107"/>
                      </a:lnTo>
                      <a:lnTo>
                        <a:pt x="14" y="106"/>
                      </a:lnTo>
                      <a:lnTo>
                        <a:pt x="14" y="106"/>
                      </a:lnTo>
                      <a:lnTo>
                        <a:pt x="14" y="106"/>
                      </a:lnTo>
                      <a:lnTo>
                        <a:pt x="14" y="106"/>
                      </a:lnTo>
                      <a:lnTo>
                        <a:pt x="13" y="106"/>
                      </a:lnTo>
                      <a:lnTo>
                        <a:pt x="13" y="106"/>
                      </a:lnTo>
                      <a:lnTo>
                        <a:pt x="13" y="106"/>
                      </a:lnTo>
                      <a:lnTo>
                        <a:pt x="13" y="105"/>
                      </a:lnTo>
                      <a:lnTo>
                        <a:pt x="13" y="105"/>
                      </a:lnTo>
                      <a:lnTo>
                        <a:pt x="13" y="105"/>
                      </a:lnTo>
                      <a:lnTo>
                        <a:pt x="13" y="105"/>
                      </a:lnTo>
                      <a:lnTo>
                        <a:pt x="13" y="105"/>
                      </a:lnTo>
                      <a:lnTo>
                        <a:pt x="13" y="105"/>
                      </a:lnTo>
                      <a:lnTo>
                        <a:pt x="12" y="104"/>
                      </a:lnTo>
                      <a:lnTo>
                        <a:pt x="12" y="104"/>
                      </a:lnTo>
                      <a:lnTo>
                        <a:pt x="12" y="104"/>
                      </a:lnTo>
                      <a:lnTo>
                        <a:pt x="12" y="104"/>
                      </a:lnTo>
                      <a:lnTo>
                        <a:pt x="12" y="104"/>
                      </a:lnTo>
                      <a:lnTo>
                        <a:pt x="12" y="104"/>
                      </a:lnTo>
                      <a:lnTo>
                        <a:pt x="12" y="103"/>
                      </a:lnTo>
                      <a:lnTo>
                        <a:pt x="12" y="103"/>
                      </a:lnTo>
                      <a:lnTo>
                        <a:pt x="12" y="103"/>
                      </a:lnTo>
                      <a:lnTo>
                        <a:pt x="12" y="103"/>
                      </a:lnTo>
                      <a:lnTo>
                        <a:pt x="12" y="103"/>
                      </a:lnTo>
                      <a:lnTo>
                        <a:pt x="12" y="102"/>
                      </a:lnTo>
                      <a:lnTo>
                        <a:pt x="11" y="102"/>
                      </a:lnTo>
                      <a:lnTo>
                        <a:pt x="11" y="102"/>
                      </a:lnTo>
                      <a:lnTo>
                        <a:pt x="11" y="102"/>
                      </a:lnTo>
                      <a:lnTo>
                        <a:pt x="11" y="102"/>
                      </a:lnTo>
                      <a:lnTo>
                        <a:pt x="11" y="101"/>
                      </a:lnTo>
                      <a:lnTo>
                        <a:pt x="11" y="101"/>
                      </a:lnTo>
                      <a:lnTo>
                        <a:pt x="11" y="101"/>
                      </a:lnTo>
                      <a:lnTo>
                        <a:pt x="11" y="101"/>
                      </a:lnTo>
                      <a:lnTo>
                        <a:pt x="11" y="101"/>
                      </a:lnTo>
                      <a:lnTo>
                        <a:pt x="11" y="100"/>
                      </a:lnTo>
                      <a:lnTo>
                        <a:pt x="11" y="100"/>
                      </a:lnTo>
                      <a:lnTo>
                        <a:pt x="11" y="100"/>
                      </a:lnTo>
                      <a:lnTo>
                        <a:pt x="11" y="100"/>
                      </a:lnTo>
                      <a:lnTo>
                        <a:pt x="11" y="100"/>
                      </a:lnTo>
                      <a:lnTo>
                        <a:pt x="11" y="99"/>
                      </a:lnTo>
                      <a:lnTo>
                        <a:pt x="11" y="99"/>
                      </a:lnTo>
                      <a:lnTo>
                        <a:pt x="11" y="99"/>
                      </a:lnTo>
                      <a:lnTo>
                        <a:pt x="11" y="99"/>
                      </a:lnTo>
                      <a:lnTo>
                        <a:pt x="11" y="98"/>
                      </a:lnTo>
                      <a:lnTo>
                        <a:pt x="11" y="98"/>
                      </a:lnTo>
                      <a:lnTo>
                        <a:pt x="14" y="69"/>
                      </a:lnTo>
                      <a:lnTo>
                        <a:pt x="14" y="69"/>
                      </a:lnTo>
                      <a:lnTo>
                        <a:pt x="14" y="69"/>
                      </a:lnTo>
                      <a:lnTo>
                        <a:pt x="13" y="68"/>
                      </a:lnTo>
                      <a:lnTo>
                        <a:pt x="13" y="68"/>
                      </a:lnTo>
                      <a:lnTo>
                        <a:pt x="13" y="68"/>
                      </a:lnTo>
                      <a:lnTo>
                        <a:pt x="13" y="67"/>
                      </a:lnTo>
                      <a:lnTo>
                        <a:pt x="13" y="67"/>
                      </a:lnTo>
                      <a:lnTo>
                        <a:pt x="13" y="67"/>
                      </a:lnTo>
                      <a:lnTo>
                        <a:pt x="13" y="67"/>
                      </a:lnTo>
                      <a:lnTo>
                        <a:pt x="12" y="66"/>
                      </a:lnTo>
                      <a:lnTo>
                        <a:pt x="12" y="66"/>
                      </a:lnTo>
                      <a:lnTo>
                        <a:pt x="12" y="66"/>
                      </a:lnTo>
                      <a:lnTo>
                        <a:pt x="12" y="66"/>
                      </a:lnTo>
                      <a:lnTo>
                        <a:pt x="12" y="65"/>
                      </a:lnTo>
                      <a:lnTo>
                        <a:pt x="11" y="65"/>
                      </a:lnTo>
                      <a:lnTo>
                        <a:pt x="11" y="65"/>
                      </a:lnTo>
                      <a:lnTo>
                        <a:pt x="11" y="65"/>
                      </a:lnTo>
                      <a:lnTo>
                        <a:pt x="11" y="64"/>
                      </a:lnTo>
                      <a:lnTo>
                        <a:pt x="11" y="64"/>
                      </a:lnTo>
                      <a:lnTo>
                        <a:pt x="10" y="64"/>
                      </a:lnTo>
                      <a:lnTo>
                        <a:pt x="10" y="64"/>
                      </a:lnTo>
                      <a:lnTo>
                        <a:pt x="10" y="63"/>
                      </a:lnTo>
                      <a:lnTo>
                        <a:pt x="10" y="63"/>
                      </a:lnTo>
                      <a:lnTo>
                        <a:pt x="10" y="63"/>
                      </a:lnTo>
                      <a:lnTo>
                        <a:pt x="9" y="63"/>
                      </a:lnTo>
                      <a:lnTo>
                        <a:pt x="9" y="63"/>
                      </a:lnTo>
                      <a:lnTo>
                        <a:pt x="9" y="62"/>
                      </a:lnTo>
                      <a:lnTo>
                        <a:pt x="9" y="62"/>
                      </a:lnTo>
                      <a:lnTo>
                        <a:pt x="8" y="62"/>
                      </a:lnTo>
                      <a:lnTo>
                        <a:pt x="8" y="62"/>
                      </a:lnTo>
                      <a:lnTo>
                        <a:pt x="8" y="62"/>
                      </a:lnTo>
                      <a:lnTo>
                        <a:pt x="8" y="62"/>
                      </a:lnTo>
                      <a:lnTo>
                        <a:pt x="7" y="61"/>
                      </a:lnTo>
                      <a:lnTo>
                        <a:pt x="7" y="61"/>
                      </a:lnTo>
                      <a:lnTo>
                        <a:pt x="7" y="61"/>
                      </a:lnTo>
                      <a:lnTo>
                        <a:pt x="7" y="61"/>
                      </a:lnTo>
                      <a:lnTo>
                        <a:pt x="6" y="59"/>
                      </a:lnTo>
                      <a:lnTo>
                        <a:pt x="6" y="58"/>
                      </a:lnTo>
                      <a:lnTo>
                        <a:pt x="5" y="57"/>
                      </a:lnTo>
                      <a:lnTo>
                        <a:pt x="5" y="55"/>
                      </a:lnTo>
                      <a:lnTo>
                        <a:pt x="4" y="53"/>
                      </a:lnTo>
                      <a:lnTo>
                        <a:pt x="4" y="52"/>
                      </a:lnTo>
                      <a:lnTo>
                        <a:pt x="3" y="50"/>
                      </a:lnTo>
                      <a:lnTo>
                        <a:pt x="3" y="49"/>
                      </a:lnTo>
                      <a:lnTo>
                        <a:pt x="2" y="47"/>
                      </a:lnTo>
                      <a:lnTo>
                        <a:pt x="2" y="46"/>
                      </a:lnTo>
                      <a:lnTo>
                        <a:pt x="2" y="44"/>
                      </a:lnTo>
                      <a:lnTo>
                        <a:pt x="1" y="43"/>
                      </a:lnTo>
                      <a:lnTo>
                        <a:pt x="1" y="41"/>
                      </a:lnTo>
                      <a:lnTo>
                        <a:pt x="1" y="39"/>
                      </a:lnTo>
                      <a:lnTo>
                        <a:pt x="1" y="38"/>
                      </a:lnTo>
                      <a:lnTo>
                        <a:pt x="0" y="36"/>
                      </a:lnTo>
                      <a:lnTo>
                        <a:pt x="0" y="35"/>
                      </a:lnTo>
                      <a:lnTo>
                        <a:pt x="0" y="33"/>
                      </a:lnTo>
                      <a:lnTo>
                        <a:pt x="0" y="31"/>
                      </a:lnTo>
                      <a:lnTo>
                        <a:pt x="0" y="30"/>
                      </a:lnTo>
                      <a:lnTo>
                        <a:pt x="0" y="28"/>
                      </a:lnTo>
                      <a:lnTo>
                        <a:pt x="0" y="27"/>
                      </a:lnTo>
                      <a:lnTo>
                        <a:pt x="0" y="25"/>
                      </a:lnTo>
                      <a:lnTo>
                        <a:pt x="0" y="23"/>
                      </a:lnTo>
                      <a:lnTo>
                        <a:pt x="0" y="22"/>
                      </a:lnTo>
                      <a:lnTo>
                        <a:pt x="0" y="21"/>
                      </a:lnTo>
                      <a:lnTo>
                        <a:pt x="0" y="21"/>
                      </a:lnTo>
                      <a:lnTo>
                        <a:pt x="0" y="20"/>
                      </a:lnTo>
                      <a:lnTo>
                        <a:pt x="0" y="20"/>
                      </a:lnTo>
                      <a:lnTo>
                        <a:pt x="0" y="19"/>
                      </a:lnTo>
                      <a:lnTo>
                        <a:pt x="0" y="19"/>
                      </a:lnTo>
                      <a:lnTo>
                        <a:pt x="0" y="18"/>
                      </a:lnTo>
                      <a:lnTo>
                        <a:pt x="0" y="18"/>
                      </a:lnTo>
                      <a:lnTo>
                        <a:pt x="1" y="17"/>
                      </a:lnTo>
                      <a:lnTo>
                        <a:pt x="1" y="17"/>
                      </a:lnTo>
                      <a:lnTo>
                        <a:pt x="1" y="16"/>
                      </a:lnTo>
                      <a:lnTo>
                        <a:pt x="1" y="16"/>
                      </a:lnTo>
                      <a:lnTo>
                        <a:pt x="1" y="15"/>
                      </a:lnTo>
                      <a:lnTo>
                        <a:pt x="2" y="15"/>
                      </a:lnTo>
                      <a:lnTo>
                        <a:pt x="2" y="14"/>
                      </a:lnTo>
                      <a:lnTo>
                        <a:pt x="2" y="14"/>
                      </a:lnTo>
                      <a:lnTo>
                        <a:pt x="2" y="13"/>
                      </a:lnTo>
                      <a:lnTo>
                        <a:pt x="2" y="13"/>
                      </a:lnTo>
                      <a:lnTo>
                        <a:pt x="3" y="12"/>
                      </a:lnTo>
                      <a:lnTo>
                        <a:pt x="3" y="12"/>
                      </a:lnTo>
                      <a:lnTo>
                        <a:pt x="3" y="11"/>
                      </a:lnTo>
                      <a:lnTo>
                        <a:pt x="3" y="11"/>
                      </a:lnTo>
                      <a:lnTo>
                        <a:pt x="4" y="11"/>
                      </a:lnTo>
                      <a:lnTo>
                        <a:pt x="4" y="10"/>
                      </a:lnTo>
                      <a:lnTo>
                        <a:pt x="4" y="10"/>
                      </a:lnTo>
                      <a:lnTo>
                        <a:pt x="4" y="9"/>
                      </a:lnTo>
                      <a:lnTo>
                        <a:pt x="5" y="9"/>
                      </a:lnTo>
                      <a:lnTo>
                        <a:pt x="5" y="9"/>
                      </a:lnTo>
                      <a:lnTo>
                        <a:pt x="5" y="8"/>
                      </a:lnTo>
                      <a:lnTo>
                        <a:pt x="5" y="8"/>
                      </a:lnTo>
                      <a:lnTo>
                        <a:pt x="6" y="7"/>
                      </a:lnTo>
                      <a:lnTo>
                        <a:pt x="6" y="7"/>
                      </a:lnTo>
                      <a:lnTo>
                        <a:pt x="6" y="7"/>
                      </a:lnTo>
                      <a:lnTo>
                        <a:pt x="7" y="6"/>
                      </a:lnTo>
                      <a:lnTo>
                        <a:pt x="7" y="6"/>
                      </a:lnTo>
                      <a:lnTo>
                        <a:pt x="7" y="6"/>
                      </a:lnTo>
                      <a:lnTo>
                        <a:pt x="8" y="5"/>
                      </a:lnTo>
                      <a:lnTo>
                        <a:pt x="8" y="5"/>
                      </a:lnTo>
                      <a:lnTo>
                        <a:pt x="8" y="5"/>
                      </a:lnTo>
                      <a:lnTo>
                        <a:pt x="9" y="4"/>
                      </a:lnTo>
                      <a:lnTo>
                        <a:pt x="9" y="4"/>
                      </a:lnTo>
                      <a:lnTo>
                        <a:pt x="9" y="4"/>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path>
                  </a:pathLst>
                </a:custGeom>
                <a:gradFill rotWithShape="0">
                  <a:gsLst>
                    <a:gs pos="0">
                      <a:srgbClr val="FFD0A0"/>
                    </a:gs>
                    <a:gs pos="100000">
                      <a:srgbClr val="B27A50"/>
                    </a:gs>
                  </a:gsLst>
                  <a:path path="rect">
                    <a:fillToRect l="50000" t="50000" r="50000" b="50000"/>
                  </a:path>
                </a:gradFill>
                <a:ln w="9525">
                  <a:noFill/>
                  <a:round/>
                  <a:headEnd type="none" w="sm" len="sm"/>
                  <a:tailEnd type="none" w="sm" len="sm"/>
                </a:ln>
              </p:spPr>
              <p:txBody>
                <a:bodyPr/>
                <a:lstStyle/>
                <a:p>
                  <a:endParaRPr lang="nl-BE"/>
                </a:p>
              </p:txBody>
            </p:sp>
            <p:sp>
              <p:nvSpPr>
                <p:cNvPr id="7789" name="Freeform 621"/>
                <p:cNvSpPr>
                  <a:spLocks noChangeArrowheads="1"/>
                </p:cNvSpPr>
                <p:nvPr/>
              </p:nvSpPr>
              <p:spPr bwMode="auto">
                <a:xfrm>
                  <a:off x="279" y="180"/>
                  <a:ext cx="23" cy="32"/>
                </a:xfrm>
                <a:custGeom>
                  <a:avLst/>
                  <a:gdLst/>
                  <a:ahLst/>
                  <a:cxnLst>
                    <a:cxn ang="0">
                      <a:pos x="5" y="30"/>
                    </a:cxn>
                    <a:cxn ang="0">
                      <a:pos x="5" y="29"/>
                    </a:cxn>
                    <a:cxn ang="0">
                      <a:pos x="5" y="27"/>
                    </a:cxn>
                    <a:cxn ang="0">
                      <a:pos x="6" y="26"/>
                    </a:cxn>
                    <a:cxn ang="0">
                      <a:pos x="7" y="25"/>
                    </a:cxn>
                    <a:cxn ang="0">
                      <a:pos x="7" y="24"/>
                    </a:cxn>
                    <a:cxn ang="0">
                      <a:pos x="8" y="22"/>
                    </a:cxn>
                    <a:cxn ang="0">
                      <a:pos x="9" y="21"/>
                    </a:cxn>
                    <a:cxn ang="0">
                      <a:pos x="10" y="20"/>
                    </a:cxn>
                    <a:cxn ang="0">
                      <a:pos x="11" y="20"/>
                    </a:cxn>
                    <a:cxn ang="0">
                      <a:pos x="12" y="19"/>
                    </a:cxn>
                    <a:cxn ang="0">
                      <a:pos x="13" y="18"/>
                    </a:cxn>
                    <a:cxn ang="0">
                      <a:pos x="15" y="18"/>
                    </a:cxn>
                    <a:cxn ang="0">
                      <a:pos x="16" y="18"/>
                    </a:cxn>
                    <a:cxn ang="0">
                      <a:pos x="17" y="17"/>
                    </a:cxn>
                    <a:cxn ang="0">
                      <a:pos x="17" y="17"/>
                    </a:cxn>
                    <a:cxn ang="0">
                      <a:pos x="18" y="16"/>
                    </a:cxn>
                    <a:cxn ang="0">
                      <a:pos x="19" y="15"/>
                    </a:cxn>
                    <a:cxn ang="0">
                      <a:pos x="20" y="14"/>
                    </a:cxn>
                    <a:cxn ang="0">
                      <a:pos x="20" y="14"/>
                    </a:cxn>
                    <a:cxn ang="0">
                      <a:pos x="21" y="13"/>
                    </a:cxn>
                    <a:cxn ang="0">
                      <a:pos x="21" y="12"/>
                    </a:cxn>
                    <a:cxn ang="0">
                      <a:pos x="22" y="11"/>
                    </a:cxn>
                    <a:cxn ang="0">
                      <a:pos x="22" y="10"/>
                    </a:cxn>
                    <a:cxn ang="0">
                      <a:pos x="22" y="9"/>
                    </a:cxn>
                    <a:cxn ang="0">
                      <a:pos x="22" y="7"/>
                    </a:cxn>
                    <a:cxn ang="0">
                      <a:pos x="23" y="6"/>
                    </a:cxn>
                    <a:cxn ang="0">
                      <a:pos x="23" y="5"/>
                    </a:cxn>
                    <a:cxn ang="0">
                      <a:pos x="22" y="4"/>
                    </a:cxn>
                    <a:cxn ang="0">
                      <a:pos x="22" y="3"/>
                    </a:cxn>
                    <a:cxn ang="0">
                      <a:pos x="21" y="2"/>
                    </a:cxn>
                    <a:cxn ang="0">
                      <a:pos x="21" y="2"/>
                    </a:cxn>
                    <a:cxn ang="0">
                      <a:pos x="20" y="1"/>
                    </a:cxn>
                    <a:cxn ang="0">
                      <a:pos x="19" y="1"/>
                    </a:cxn>
                    <a:cxn ang="0">
                      <a:pos x="19" y="0"/>
                    </a:cxn>
                    <a:cxn ang="0">
                      <a:pos x="18" y="0"/>
                    </a:cxn>
                    <a:cxn ang="0">
                      <a:pos x="17" y="0"/>
                    </a:cxn>
                    <a:cxn ang="0">
                      <a:pos x="16" y="0"/>
                    </a:cxn>
                    <a:cxn ang="0">
                      <a:pos x="16" y="0"/>
                    </a:cxn>
                    <a:cxn ang="0">
                      <a:pos x="15" y="0"/>
                    </a:cxn>
                    <a:cxn ang="0">
                      <a:pos x="14" y="0"/>
                    </a:cxn>
                    <a:cxn ang="0">
                      <a:pos x="13" y="0"/>
                    </a:cxn>
                    <a:cxn ang="0">
                      <a:pos x="12" y="0"/>
                    </a:cxn>
                    <a:cxn ang="0">
                      <a:pos x="12" y="0"/>
                    </a:cxn>
                    <a:cxn ang="0">
                      <a:pos x="11" y="1"/>
                    </a:cxn>
                    <a:cxn ang="0">
                      <a:pos x="10" y="3"/>
                    </a:cxn>
                    <a:cxn ang="0">
                      <a:pos x="9" y="6"/>
                    </a:cxn>
                    <a:cxn ang="0">
                      <a:pos x="8" y="10"/>
                    </a:cxn>
                    <a:cxn ang="0">
                      <a:pos x="7" y="13"/>
                    </a:cxn>
                    <a:cxn ang="0">
                      <a:pos x="6" y="15"/>
                    </a:cxn>
                    <a:cxn ang="0">
                      <a:pos x="4" y="18"/>
                    </a:cxn>
                    <a:cxn ang="0">
                      <a:pos x="2" y="21"/>
                    </a:cxn>
                    <a:cxn ang="0">
                      <a:pos x="0" y="23"/>
                    </a:cxn>
                  </a:cxnLst>
                  <a:rect l="0" t="0" r="r" b="b"/>
                  <a:pathLst>
                    <a:path w="23" h="32">
                      <a:moveTo>
                        <a:pt x="4" y="32"/>
                      </a:moveTo>
                      <a:lnTo>
                        <a:pt x="4" y="31"/>
                      </a:lnTo>
                      <a:lnTo>
                        <a:pt x="4" y="31"/>
                      </a:lnTo>
                      <a:lnTo>
                        <a:pt x="5" y="31"/>
                      </a:lnTo>
                      <a:lnTo>
                        <a:pt x="5" y="30"/>
                      </a:lnTo>
                      <a:lnTo>
                        <a:pt x="5" y="30"/>
                      </a:lnTo>
                      <a:lnTo>
                        <a:pt x="5" y="30"/>
                      </a:lnTo>
                      <a:lnTo>
                        <a:pt x="5" y="29"/>
                      </a:lnTo>
                      <a:lnTo>
                        <a:pt x="5" y="29"/>
                      </a:lnTo>
                      <a:lnTo>
                        <a:pt x="5" y="29"/>
                      </a:lnTo>
                      <a:lnTo>
                        <a:pt x="5" y="29"/>
                      </a:lnTo>
                      <a:lnTo>
                        <a:pt x="5" y="28"/>
                      </a:lnTo>
                      <a:lnTo>
                        <a:pt x="5" y="28"/>
                      </a:lnTo>
                      <a:lnTo>
                        <a:pt x="5" y="28"/>
                      </a:lnTo>
                      <a:lnTo>
                        <a:pt x="5" y="27"/>
                      </a:lnTo>
                      <a:lnTo>
                        <a:pt x="6" y="27"/>
                      </a:lnTo>
                      <a:lnTo>
                        <a:pt x="6" y="27"/>
                      </a:lnTo>
                      <a:lnTo>
                        <a:pt x="6" y="27"/>
                      </a:lnTo>
                      <a:lnTo>
                        <a:pt x="6" y="26"/>
                      </a:lnTo>
                      <a:lnTo>
                        <a:pt x="6" y="26"/>
                      </a:lnTo>
                      <a:lnTo>
                        <a:pt x="6" y="26"/>
                      </a:lnTo>
                      <a:lnTo>
                        <a:pt x="6" y="26"/>
                      </a:lnTo>
                      <a:lnTo>
                        <a:pt x="6" y="25"/>
                      </a:lnTo>
                      <a:lnTo>
                        <a:pt x="6" y="25"/>
                      </a:lnTo>
                      <a:lnTo>
                        <a:pt x="7" y="25"/>
                      </a:lnTo>
                      <a:lnTo>
                        <a:pt x="7" y="25"/>
                      </a:lnTo>
                      <a:lnTo>
                        <a:pt x="7" y="24"/>
                      </a:lnTo>
                      <a:lnTo>
                        <a:pt x="7" y="24"/>
                      </a:lnTo>
                      <a:lnTo>
                        <a:pt x="7" y="24"/>
                      </a:lnTo>
                      <a:lnTo>
                        <a:pt x="7" y="24"/>
                      </a:lnTo>
                      <a:lnTo>
                        <a:pt x="8" y="23"/>
                      </a:lnTo>
                      <a:lnTo>
                        <a:pt x="8" y="23"/>
                      </a:lnTo>
                      <a:lnTo>
                        <a:pt x="8" y="23"/>
                      </a:lnTo>
                      <a:lnTo>
                        <a:pt x="8" y="23"/>
                      </a:lnTo>
                      <a:lnTo>
                        <a:pt x="8" y="22"/>
                      </a:lnTo>
                      <a:lnTo>
                        <a:pt x="8" y="22"/>
                      </a:lnTo>
                      <a:lnTo>
                        <a:pt x="9" y="22"/>
                      </a:lnTo>
                      <a:lnTo>
                        <a:pt x="9" y="22"/>
                      </a:lnTo>
                      <a:lnTo>
                        <a:pt x="9" y="22"/>
                      </a:lnTo>
                      <a:lnTo>
                        <a:pt x="9" y="21"/>
                      </a:lnTo>
                      <a:lnTo>
                        <a:pt x="9" y="21"/>
                      </a:lnTo>
                      <a:lnTo>
                        <a:pt x="9" y="21"/>
                      </a:lnTo>
                      <a:lnTo>
                        <a:pt x="10" y="21"/>
                      </a:lnTo>
                      <a:lnTo>
                        <a:pt x="10" y="21"/>
                      </a:lnTo>
                      <a:lnTo>
                        <a:pt x="10" y="20"/>
                      </a:lnTo>
                      <a:lnTo>
                        <a:pt x="10" y="20"/>
                      </a:lnTo>
                      <a:lnTo>
                        <a:pt x="11" y="20"/>
                      </a:lnTo>
                      <a:lnTo>
                        <a:pt x="11" y="20"/>
                      </a:lnTo>
                      <a:lnTo>
                        <a:pt x="11" y="20"/>
                      </a:lnTo>
                      <a:lnTo>
                        <a:pt x="11" y="20"/>
                      </a:lnTo>
                      <a:lnTo>
                        <a:pt x="11" y="19"/>
                      </a:lnTo>
                      <a:lnTo>
                        <a:pt x="12" y="19"/>
                      </a:lnTo>
                      <a:lnTo>
                        <a:pt x="12" y="19"/>
                      </a:lnTo>
                      <a:lnTo>
                        <a:pt x="12" y="19"/>
                      </a:lnTo>
                      <a:lnTo>
                        <a:pt x="12" y="19"/>
                      </a:lnTo>
                      <a:lnTo>
                        <a:pt x="12" y="19"/>
                      </a:lnTo>
                      <a:lnTo>
                        <a:pt x="13" y="19"/>
                      </a:lnTo>
                      <a:lnTo>
                        <a:pt x="13" y="19"/>
                      </a:lnTo>
                      <a:lnTo>
                        <a:pt x="13" y="18"/>
                      </a:lnTo>
                      <a:lnTo>
                        <a:pt x="13" y="18"/>
                      </a:lnTo>
                      <a:lnTo>
                        <a:pt x="14" y="18"/>
                      </a:lnTo>
                      <a:lnTo>
                        <a:pt x="14" y="18"/>
                      </a:lnTo>
                      <a:lnTo>
                        <a:pt x="14" y="18"/>
                      </a:lnTo>
                      <a:lnTo>
                        <a:pt x="14" y="18"/>
                      </a:lnTo>
                      <a:lnTo>
                        <a:pt x="15" y="18"/>
                      </a:lnTo>
                      <a:lnTo>
                        <a:pt x="15" y="18"/>
                      </a:lnTo>
                      <a:lnTo>
                        <a:pt x="15" y="18"/>
                      </a:lnTo>
                      <a:lnTo>
                        <a:pt x="15" y="18"/>
                      </a:lnTo>
                      <a:lnTo>
                        <a:pt x="16" y="18"/>
                      </a:lnTo>
                      <a:lnTo>
                        <a:pt x="16" y="18"/>
                      </a:lnTo>
                      <a:lnTo>
                        <a:pt x="16" y="17"/>
                      </a:lnTo>
                      <a:lnTo>
                        <a:pt x="16" y="17"/>
                      </a:lnTo>
                      <a:lnTo>
                        <a:pt x="16" y="17"/>
                      </a:lnTo>
                      <a:lnTo>
                        <a:pt x="16" y="17"/>
                      </a:lnTo>
                      <a:lnTo>
                        <a:pt x="17" y="17"/>
                      </a:lnTo>
                      <a:lnTo>
                        <a:pt x="17" y="17"/>
                      </a:lnTo>
                      <a:lnTo>
                        <a:pt x="17" y="17"/>
                      </a:lnTo>
                      <a:lnTo>
                        <a:pt x="17" y="17"/>
                      </a:lnTo>
                      <a:lnTo>
                        <a:pt x="17" y="17"/>
                      </a:lnTo>
                      <a:lnTo>
                        <a:pt x="17" y="17"/>
                      </a:lnTo>
                      <a:lnTo>
                        <a:pt x="18" y="16"/>
                      </a:lnTo>
                      <a:lnTo>
                        <a:pt x="18" y="16"/>
                      </a:lnTo>
                      <a:lnTo>
                        <a:pt x="18" y="16"/>
                      </a:lnTo>
                      <a:lnTo>
                        <a:pt x="18" y="16"/>
                      </a:lnTo>
                      <a:lnTo>
                        <a:pt x="18" y="16"/>
                      </a:lnTo>
                      <a:lnTo>
                        <a:pt x="18" y="16"/>
                      </a:lnTo>
                      <a:lnTo>
                        <a:pt x="18" y="16"/>
                      </a:lnTo>
                      <a:lnTo>
                        <a:pt x="19" y="16"/>
                      </a:lnTo>
                      <a:lnTo>
                        <a:pt x="19" y="15"/>
                      </a:lnTo>
                      <a:lnTo>
                        <a:pt x="19" y="15"/>
                      </a:lnTo>
                      <a:lnTo>
                        <a:pt x="19" y="15"/>
                      </a:lnTo>
                      <a:lnTo>
                        <a:pt x="19" y="15"/>
                      </a:lnTo>
                      <a:lnTo>
                        <a:pt x="19" y="15"/>
                      </a:lnTo>
                      <a:lnTo>
                        <a:pt x="19" y="15"/>
                      </a:lnTo>
                      <a:lnTo>
                        <a:pt x="20" y="14"/>
                      </a:lnTo>
                      <a:lnTo>
                        <a:pt x="20" y="14"/>
                      </a:lnTo>
                      <a:lnTo>
                        <a:pt x="20" y="14"/>
                      </a:lnTo>
                      <a:lnTo>
                        <a:pt x="20" y="14"/>
                      </a:lnTo>
                      <a:lnTo>
                        <a:pt x="20" y="14"/>
                      </a:lnTo>
                      <a:lnTo>
                        <a:pt x="20" y="14"/>
                      </a:lnTo>
                      <a:lnTo>
                        <a:pt x="20" y="13"/>
                      </a:lnTo>
                      <a:lnTo>
                        <a:pt x="20" y="13"/>
                      </a:lnTo>
                      <a:lnTo>
                        <a:pt x="21" y="13"/>
                      </a:lnTo>
                      <a:lnTo>
                        <a:pt x="21" y="13"/>
                      </a:lnTo>
                      <a:lnTo>
                        <a:pt x="21" y="13"/>
                      </a:lnTo>
                      <a:lnTo>
                        <a:pt x="21" y="13"/>
                      </a:lnTo>
                      <a:lnTo>
                        <a:pt x="21" y="12"/>
                      </a:lnTo>
                      <a:lnTo>
                        <a:pt x="21" y="12"/>
                      </a:lnTo>
                      <a:lnTo>
                        <a:pt x="21" y="12"/>
                      </a:lnTo>
                      <a:lnTo>
                        <a:pt x="21" y="12"/>
                      </a:lnTo>
                      <a:lnTo>
                        <a:pt x="21" y="12"/>
                      </a:lnTo>
                      <a:lnTo>
                        <a:pt x="21" y="11"/>
                      </a:lnTo>
                      <a:lnTo>
                        <a:pt x="21" y="11"/>
                      </a:lnTo>
                      <a:lnTo>
                        <a:pt x="22" y="11"/>
                      </a:lnTo>
                      <a:lnTo>
                        <a:pt x="22" y="11"/>
                      </a:lnTo>
                      <a:lnTo>
                        <a:pt x="22" y="11"/>
                      </a:lnTo>
                      <a:lnTo>
                        <a:pt x="22" y="10"/>
                      </a:lnTo>
                      <a:lnTo>
                        <a:pt x="22" y="10"/>
                      </a:lnTo>
                      <a:lnTo>
                        <a:pt x="22" y="10"/>
                      </a:lnTo>
                      <a:lnTo>
                        <a:pt x="22" y="10"/>
                      </a:lnTo>
                      <a:lnTo>
                        <a:pt x="22" y="9"/>
                      </a:lnTo>
                      <a:lnTo>
                        <a:pt x="22" y="9"/>
                      </a:lnTo>
                      <a:lnTo>
                        <a:pt x="22" y="9"/>
                      </a:lnTo>
                      <a:lnTo>
                        <a:pt x="22" y="9"/>
                      </a:lnTo>
                      <a:lnTo>
                        <a:pt x="22" y="9"/>
                      </a:lnTo>
                      <a:lnTo>
                        <a:pt x="22" y="8"/>
                      </a:lnTo>
                      <a:lnTo>
                        <a:pt x="22" y="8"/>
                      </a:lnTo>
                      <a:lnTo>
                        <a:pt x="22" y="8"/>
                      </a:lnTo>
                      <a:lnTo>
                        <a:pt x="22" y="8"/>
                      </a:lnTo>
                      <a:lnTo>
                        <a:pt x="22" y="7"/>
                      </a:lnTo>
                      <a:lnTo>
                        <a:pt x="22" y="7"/>
                      </a:lnTo>
                      <a:lnTo>
                        <a:pt x="22" y="7"/>
                      </a:lnTo>
                      <a:lnTo>
                        <a:pt x="22" y="7"/>
                      </a:lnTo>
                      <a:lnTo>
                        <a:pt x="23" y="7"/>
                      </a:lnTo>
                      <a:lnTo>
                        <a:pt x="23" y="6"/>
                      </a:lnTo>
                      <a:lnTo>
                        <a:pt x="23" y="6"/>
                      </a:lnTo>
                      <a:lnTo>
                        <a:pt x="23" y="6"/>
                      </a:lnTo>
                      <a:lnTo>
                        <a:pt x="23" y="6"/>
                      </a:lnTo>
                      <a:lnTo>
                        <a:pt x="23" y="5"/>
                      </a:lnTo>
                      <a:lnTo>
                        <a:pt x="23" y="5"/>
                      </a:lnTo>
                      <a:lnTo>
                        <a:pt x="23" y="5"/>
                      </a:lnTo>
                      <a:lnTo>
                        <a:pt x="23" y="5"/>
                      </a:lnTo>
                      <a:lnTo>
                        <a:pt x="23" y="4"/>
                      </a:lnTo>
                      <a:lnTo>
                        <a:pt x="23" y="4"/>
                      </a:lnTo>
                      <a:lnTo>
                        <a:pt x="22" y="4"/>
                      </a:lnTo>
                      <a:lnTo>
                        <a:pt x="22" y="4"/>
                      </a:lnTo>
                      <a:lnTo>
                        <a:pt x="22" y="4"/>
                      </a:lnTo>
                      <a:lnTo>
                        <a:pt x="22" y="3"/>
                      </a:lnTo>
                      <a:lnTo>
                        <a:pt x="22" y="3"/>
                      </a:lnTo>
                      <a:lnTo>
                        <a:pt x="22" y="3"/>
                      </a:lnTo>
                      <a:lnTo>
                        <a:pt x="22" y="3"/>
                      </a:lnTo>
                      <a:lnTo>
                        <a:pt x="22" y="3"/>
                      </a:lnTo>
                      <a:lnTo>
                        <a:pt x="22" y="3"/>
                      </a:lnTo>
                      <a:lnTo>
                        <a:pt x="22" y="3"/>
                      </a:lnTo>
                      <a:lnTo>
                        <a:pt x="21" y="2"/>
                      </a:lnTo>
                      <a:lnTo>
                        <a:pt x="21" y="2"/>
                      </a:lnTo>
                      <a:lnTo>
                        <a:pt x="21" y="2"/>
                      </a:lnTo>
                      <a:lnTo>
                        <a:pt x="21" y="2"/>
                      </a:lnTo>
                      <a:lnTo>
                        <a:pt x="21" y="2"/>
                      </a:lnTo>
                      <a:lnTo>
                        <a:pt x="21" y="2"/>
                      </a:lnTo>
                      <a:lnTo>
                        <a:pt x="21" y="2"/>
                      </a:lnTo>
                      <a:lnTo>
                        <a:pt x="21" y="2"/>
                      </a:lnTo>
                      <a:lnTo>
                        <a:pt x="20" y="1"/>
                      </a:lnTo>
                      <a:lnTo>
                        <a:pt x="20" y="1"/>
                      </a:lnTo>
                      <a:lnTo>
                        <a:pt x="20" y="1"/>
                      </a:lnTo>
                      <a:lnTo>
                        <a:pt x="20" y="1"/>
                      </a:lnTo>
                      <a:lnTo>
                        <a:pt x="20" y="1"/>
                      </a:lnTo>
                      <a:lnTo>
                        <a:pt x="20" y="1"/>
                      </a:lnTo>
                      <a:lnTo>
                        <a:pt x="20" y="1"/>
                      </a:lnTo>
                      <a:lnTo>
                        <a:pt x="19" y="1"/>
                      </a:lnTo>
                      <a:lnTo>
                        <a:pt x="19" y="1"/>
                      </a:lnTo>
                      <a:lnTo>
                        <a:pt x="19" y="1"/>
                      </a:lnTo>
                      <a:lnTo>
                        <a:pt x="19" y="0"/>
                      </a:lnTo>
                      <a:lnTo>
                        <a:pt x="19" y="0"/>
                      </a:lnTo>
                      <a:lnTo>
                        <a:pt x="19" y="0"/>
                      </a:lnTo>
                      <a:lnTo>
                        <a:pt x="19" y="0"/>
                      </a:lnTo>
                      <a:lnTo>
                        <a:pt x="18" y="0"/>
                      </a:lnTo>
                      <a:lnTo>
                        <a:pt x="18" y="0"/>
                      </a:lnTo>
                      <a:lnTo>
                        <a:pt x="18" y="0"/>
                      </a:lnTo>
                      <a:lnTo>
                        <a:pt x="18" y="0"/>
                      </a:lnTo>
                      <a:lnTo>
                        <a:pt x="18" y="0"/>
                      </a:lnTo>
                      <a:lnTo>
                        <a:pt x="18" y="0"/>
                      </a:lnTo>
                      <a:lnTo>
                        <a:pt x="18" y="0"/>
                      </a:lnTo>
                      <a:lnTo>
                        <a:pt x="17" y="0"/>
                      </a:lnTo>
                      <a:lnTo>
                        <a:pt x="17" y="0"/>
                      </a:lnTo>
                      <a:lnTo>
                        <a:pt x="17" y="0"/>
                      </a:lnTo>
                      <a:lnTo>
                        <a:pt x="17" y="0"/>
                      </a:lnTo>
                      <a:lnTo>
                        <a:pt x="17" y="0"/>
                      </a:lnTo>
                      <a:lnTo>
                        <a:pt x="17" y="0"/>
                      </a:lnTo>
                      <a:lnTo>
                        <a:pt x="16" y="0"/>
                      </a:lnTo>
                      <a:lnTo>
                        <a:pt x="16" y="0"/>
                      </a:lnTo>
                      <a:lnTo>
                        <a:pt x="16" y="0"/>
                      </a:lnTo>
                      <a:lnTo>
                        <a:pt x="16" y="0"/>
                      </a:lnTo>
                      <a:lnTo>
                        <a:pt x="16" y="0"/>
                      </a:lnTo>
                      <a:lnTo>
                        <a:pt x="16" y="0"/>
                      </a:lnTo>
                      <a:lnTo>
                        <a:pt x="15" y="0"/>
                      </a:lnTo>
                      <a:lnTo>
                        <a:pt x="15" y="0"/>
                      </a:lnTo>
                      <a:lnTo>
                        <a:pt x="15" y="0"/>
                      </a:lnTo>
                      <a:lnTo>
                        <a:pt x="15" y="0"/>
                      </a:lnTo>
                      <a:lnTo>
                        <a:pt x="15" y="0"/>
                      </a:lnTo>
                      <a:lnTo>
                        <a:pt x="15" y="0"/>
                      </a:lnTo>
                      <a:lnTo>
                        <a:pt x="14" y="0"/>
                      </a:lnTo>
                      <a:lnTo>
                        <a:pt x="14" y="0"/>
                      </a:lnTo>
                      <a:lnTo>
                        <a:pt x="14" y="0"/>
                      </a:lnTo>
                      <a:lnTo>
                        <a:pt x="14" y="0"/>
                      </a:lnTo>
                      <a:lnTo>
                        <a:pt x="14" y="0"/>
                      </a:lnTo>
                      <a:lnTo>
                        <a:pt x="14" y="0"/>
                      </a:lnTo>
                      <a:lnTo>
                        <a:pt x="13" y="0"/>
                      </a:lnTo>
                      <a:lnTo>
                        <a:pt x="13" y="0"/>
                      </a:lnTo>
                      <a:lnTo>
                        <a:pt x="13" y="0"/>
                      </a:lnTo>
                      <a:lnTo>
                        <a:pt x="13" y="0"/>
                      </a:lnTo>
                      <a:lnTo>
                        <a:pt x="13" y="0"/>
                      </a:lnTo>
                      <a:lnTo>
                        <a:pt x="13" y="0"/>
                      </a:lnTo>
                      <a:lnTo>
                        <a:pt x="13" y="0"/>
                      </a:lnTo>
                      <a:lnTo>
                        <a:pt x="12" y="0"/>
                      </a:lnTo>
                      <a:lnTo>
                        <a:pt x="12" y="0"/>
                      </a:lnTo>
                      <a:lnTo>
                        <a:pt x="12" y="0"/>
                      </a:lnTo>
                      <a:lnTo>
                        <a:pt x="12" y="0"/>
                      </a:lnTo>
                      <a:lnTo>
                        <a:pt x="12" y="0"/>
                      </a:lnTo>
                      <a:lnTo>
                        <a:pt x="12" y="0"/>
                      </a:lnTo>
                      <a:lnTo>
                        <a:pt x="11" y="1"/>
                      </a:lnTo>
                      <a:lnTo>
                        <a:pt x="11" y="1"/>
                      </a:lnTo>
                      <a:lnTo>
                        <a:pt x="11" y="1"/>
                      </a:lnTo>
                      <a:lnTo>
                        <a:pt x="11" y="1"/>
                      </a:lnTo>
                      <a:lnTo>
                        <a:pt x="11" y="1"/>
                      </a:lnTo>
                      <a:lnTo>
                        <a:pt x="11" y="1"/>
                      </a:lnTo>
                      <a:lnTo>
                        <a:pt x="11" y="1"/>
                      </a:lnTo>
                      <a:lnTo>
                        <a:pt x="11" y="2"/>
                      </a:lnTo>
                      <a:lnTo>
                        <a:pt x="10" y="2"/>
                      </a:lnTo>
                      <a:lnTo>
                        <a:pt x="10" y="3"/>
                      </a:lnTo>
                      <a:lnTo>
                        <a:pt x="10" y="4"/>
                      </a:lnTo>
                      <a:lnTo>
                        <a:pt x="10" y="4"/>
                      </a:lnTo>
                      <a:lnTo>
                        <a:pt x="10" y="5"/>
                      </a:lnTo>
                      <a:lnTo>
                        <a:pt x="10" y="6"/>
                      </a:lnTo>
                      <a:lnTo>
                        <a:pt x="9" y="6"/>
                      </a:lnTo>
                      <a:lnTo>
                        <a:pt x="9" y="7"/>
                      </a:lnTo>
                      <a:lnTo>
                        <a:pt x="9" y="8"/>
                      </a:lnTo>
                      <a:lnTo>
                        <a:pt x="9" y="8"/>
                      </a:lnTo>
                      <a:lnTo>
                        <a:pt x="9" y="9"/>
                      </a:lnTo>
                      <a:lnTo>
                        <a:pt x="8" y="10"/>
                      </a:lnTo>
                      <a:lnTo>
                        <a:pt x="8" y="10"/>
                      </a:lnTo>
                      <a:lnTo>
                        <a:pt x="8" y="11"/>
                      </a:lnTo>
                      <a:lnTo>
                        <a:pt x="8" y="11"/>
                      </a:lnTo>
                      <a:lnTo>
                        <a:pt x="7" y="12"/>
                      </a:lnTo>
                      <a:lnTo>
                        <a:pt x="7" y="13"/>
                      </a:lnTo>
                      <a:lnTo>
                        <a:pt x="7" y="13"/>
                      </a:lnTo>
                      <a:lnTo>
                        <a:pt x="7" y="14"/>
                      </a:lnTo>
                      <a:lnTo>
                        <a:pt x="6" y="14"/>
                      </a:lnTo>
                      <a:lnTo>
                        <a:pt x="6" y="15"/>
                      </a:lnTo>
                      <a:lnTo>
                        <a:pt x="6" y="15"/>
                      </a:lnTo>
                      <a:lnTo>
                        <a:pt x="5" y="16"/>
                      </a:lnTo>
                      <a:lnTo>
                        <a:pt x="5" y="17"/>
                      </a:lnTo>
                      <a:lnTo>
                        <a:pt x="5" y="17"/>
                      </a:lnTo>
                      <a:lnTo>
                        <a:pt x="4" y="18"/>
                      </a:lnTo>
                      <a:lnTo>
                        <a:pt x="4" y="18"/>
                      </a:lnTo>
                      <a:lnTo>
                        <a:pt x="4" y="19"/>
                      </a:lnTo>
                      <a:lnTo>
                        <a:pt x="3" y="19"/>
                      </a:lnTo>
                      <a:lnTo>
                        <a:pt x="3" y="20"/>
                      </a:lnTo>
                      <a:lnTo>
                        <a:pt x="2" y="20"/>
                      </a:lnTo>
                      <a:lnTo>
                        <a:pt x="2" y="21"/>
                      </a:lnTo>
                      <a:lnTo>
                        <a:pt x="2" y="21"/>
                      </a:lnTo>
                      <a:lnTo>
                        <a:pt x="1" y="22"/>
                      </a:lnTo>
                      <a:lnTo>
                        <a:pt x="1" y="22"/>
                      </a:lnTo>
                      <a:lnTo>
                        <a:pt x="0" y="22"/>
                      </a:lnTo>
                      <a:lnTo>
                        <a:pt x="0" y="23"/>
                      </a:lnTo>
                      <a:lnTo>
                        <a:pt x="0" y="23"/>
                      </a:lnTo>
                      <a:lnTo>
                        <a:pt x="4" y="32"/>
                      </a:lnTo>
                    </a:path>
                  </a:pathLst>
                </a:custGeom>
                <a:solidFill>
                  <a:srgbClr val="A06F50">
                    <a:alpha val="20001"/>
                  </a:srgbClr>
                </a:solidFill>
                <a:ln w="9525">
                  <a:noFill/>
                  <a:round/>
                  <a:headEnd type="none" w="sm" len="sm"/>
                  <a:tailEnd type="none" w="sm" len="sm"/>
                </a:ln>
              </p:spPr>
              <p:txBody>
                <a:bodyPr/>
                <a:lstStyle/>
                <a:p>
                  <a:endParaRPr lang="nl-BE"/>
                </a:p>
              </p:txBody>
            </p:sp>
            <p:sp>
              <p:nvSpPr>
                <p:cNvPr id="7790" name="Freeform 622"/>
                <p:cNvSpPr>
                  <a:spLocks noChangeArrowheads="1"/>
                </p:cNvSpPr>
                <p:nvPr/>
              </p:nvSpPr>
              <p:spPr bwMode="auto">
                <a:xfrm>
                  <a:off x="271" y="184"/>
                  <a:ext cx="16" cy="19"/>
                </a:xfrm>
                <a:custGeom>
                  <a:avLst/>
                  <a:gdLst/>
                  <a:ahLst/>
                  <a:cxnLst>
                    <a:cxn ang="0">
                      <a:pos x="16" y="1"/>
                    </a:cxn>
                    <a:cxn ang="0">
                      <a:pos x="16" y="3"/>
                    </a:cxn>
                    <a:cxn ang="0">
                      <a:pos x="15" y="5"/>
                    </a:cxn>
                    <a:cxn ang="0">
                      <a:pos x="15" y="6"/>
                    </a:cxn>
                    <a:cxn ang="0">
                      <a:pos x="14" y="8"/>
                    </a:cxn>
                    <a:cxn ang="0">
                      <a:pos x="13" y="10"/>
                    </a:cxn>
                    <a:cxn ang="0">
                      <a:pos x="12" y="11"/>
                    </a:cxn>
                    <a:cxn ang="0">
                      <a:pos x="11" y="13"/>
                    </a:cxn>
                    <a:cxn ang="0">
                      <a:pos x="10" y="14"/>
                    </a:cxn>
                    <a:cxn ang="0">
                      <a:pos x="9" y="16"/>
                    </a:cxn>
                    <a:cxn ang="0">
                      <a:pos x="8" y="17"/>
                    </a:cxn>
                    <a:cxn ang="0">
                      <a:pos x="7" y="18"/>
                    </a:cxn>
                    <a:cxn ang="0">
                      <a:pos x="7" y="18"/>
                    </a:cxn>
                    <a:cxn ang="0">
                      <a:pos x="6" y="18"/>
                    </a:cxn>
                    <a:cxn ang="0">
                      <a:pos x="6" y="18"/>
                    </a:cxn>
                    <a:cxn ang="0">
                      <a:pos x="5" y="18"/>
                    </a:cxn>
                    <a:cxn ang="0">
                      <a:pos x="5" y="18"/>
                    </a:cxn>
                    <a:cxn ang="0">
                      <a:pos x="4" y="18"/>
                    </a:cxn>
                    <a:cxn ang="0">
                      <a:pos x="4" y="18"/>
                    </a:cxn>
                    <a:cxn ang="0">
                      <a:pos x="3" y="18"/>
                    </a:cxn>
                    <a:cxn ang="0">
                      <a:pos x="3" y="18"/>
                    </a:cxn>
                    <a:cxn ang="0">
                      <a:pos x="3" y="17"/>
                    </a:cxn>
                    <a:cxn ang="0">
                      <a:pos x="2" y="17"/>
                    </a:cxn>
                    <a:cxn ang="0">
                      <a:pos x="2" y="17"/>
                    </a:cxn>
                    <a:cxn ang="0">
                      <a:pos x="2" y="16"/>
                    </a:cxn>
                    <a:cxn ang="0">
                      <a:pos x="1" y="16"/>
                    </a:cxn>
                    <a:cxn ang="0">
                      <a:pos x="1" y="15"/>
                    </a:cxn>
                    <a:cxn ang="0">
                      <a:pos x="1" y="15"/>
                    </a:cxn>
                    <a:cxn ang="0">
                      <a:pos x="0" y="15"/>
                    </a:cxn>
                    <a:cxn ang="0">
                      <a:pos x="0" y="14"/>
                    </a:cxn>
                    <a:cxn ang="0">
                      <a:pos x="0" y="14"/>
                    </a:cxn>
                    <a:cxn ang="0">
                      <a:pos x="0" y="13"/>
                    </a:cxn>
                    <a:cxn ang="0">
                      <a:pos x="0" y="13"/>
                    </a:cxn>
                    <a:cxn ang="0">
                      <a:pos x="0" y="12"/>
                    </a:cxn>
                    <a:cxn ang="0">
                      <a:pos x="0" y="11"/>
                    </a:cxn>
                    <a:cxn ang="0">
                      <a:pos x="0" y="11"/>
                    </a:cxn>
                    <a:cxn ang="0">
                      <a:pos x="0" y="10"/>
                    </a:cxn>
                    <a:cxn ang="0">
                      <a:pos x="0" y="10"/>
                    </a:cxn>
                    <a:cxn ang="0">
                      <a:pos x="0" y="9"/>
                    </a:cxn>
                    <a:cxn ang="0">
                      <a:pos x="0" y="9"/>
                    </a:cxn>
                    <a:cxn ang="0">
                      <a:pos x="0" y="8"/>
                    </a:cxn>
                    <a:cxn ang="0">
                      <a:pos x="0" y="8"/>
                    </a:cxn>
                    <a:cxn ang="0">
                      <a:pos x="1" y="7"/>
                    </a:cxn>
                    <a:cxn ang="0">
                      <a:pos x="2" y="5"/>
                    </a:cxn>
                    <a:cxn ang="0">
                      <a:pos x="4" y="4"/>
                    </a:cxn>
                    <a:cxn ang="0">
                      <a:pos x="5" y="3"/>
                    </a:cxn>
                    <a:cxn ang="0">
                      <a:pos x="7" y="2"/>
                    </a:cxn>
                    <a:cxn ang="0">
                      <a:pos x="9" y="1"/>
                    </a:cxn>
                    <a:cxn ang="0">
                      <a:pos x="10" y="1"/>
                    </a:cxn>
                    <a:cxn ang="0">
                      <a:pos x="12" y="0"/>
                    </a:cxn>
                    <a:cxn ang="0">
                      <a:pos x="14" y="0"/>
                    </a:cxn>
                    <a:cxn ang="0">
                      <a:pos x="16" y="0"/>
                    </a:cxn>
                  </a:cxnLst>
                  <a:rect l="0" t="0" r="r" b="b"/>
                  <a:pathLst>
                    <a:path w="16" h="18">
                      <a:moveTo>
                        <a:pt x="16" y="0"/>
                      </a:moveTo>
                      <a:lnTo>
                        <a:pt x="16" y="0"/>
                      </a:lnTo>
                      <a:lnTo>
                        <a:pt x="16" y="0"/>
                      </a:lnTo>
                      <a:lnTo>
                        <a:pt x="16" y="1"/>
                      </a:lnTo>
                      <a:lnTo>
                        <a:pt x="16" y="1"/>
                      </a:lnTo>
                      <a:lnTo>
                        <a:pt x="16" y="2"/>
                      </a:lnTo>
                      <a:lnTo>
                        <a:pt x="16" y="2"/>
                      </a:lnTo>
                      <a:lnTo>
                        <a:pt x="16" y="3"/>
                      </a:lnTo>
                      <a:lnTo>
                        <a:pt x="15" y="3"/>
                      </a:lnTo>
                      <a:lnTo>
                        <a:pt x="15" y="4"/>
                      </a:lnTo>
                      <a:lnTo>
                        <a:pt x="15" y="4"/>
                      </a:lnTo>
                      <a:lnTo>
                        <a:pt x="15" y="5"/>
                      </a:lnTo>
                      <a:lnTo>
                        <a:pt x="15" y="5"/>
                      </a:lnTo>
                      <a:lnTo>
                        <a:pt x="15" y="6"/>
                      </a:lnTo>
                      <a:lnTo>
                        <a:pt x="15" y="6"/>
                      </a:lnTo>
                      <a:lnTo>
                        <a:pt x="15" y="6"/>
                      </a:lnTo>
                      <a:lnTo>
                        <a:pt x="14" y="7"/>
                      </a:lnTo>
                      <a:lnTo>
                        <a:pt x="14" y="7"/>
                      </a:lnTo>
                      <a:lnTo>
                        <a:pt x="14" y="8"/>
                      </a:lnTo>
                      <a:lnTo>
                        <a:pt x="14" y="8"/>
                      </a:lnTo>
                      <a:lnTo>
                        <a:pt x="14" y="9"/>
                      </a:lnTo>
                      <a:lnTo>
                        <a:pt x="14" y="9"/>
                      </a:lnTo>
                      <a:lnTo>
                        <a:pt x="13" y="9"/>
                      </a:lnTo>
                      <a:lnTo>
                        <a:pt x="13" y="10"/>
                      </a:lnTo>
                      <a:lnTo>
                        <a:pt x="13" y="10"/>
                      </a:lnTo>
                      <a:lnTo>
                        <a:pt x="13" y="11"/>
                      </a:lnTo>
                      <a:lnTo>
                        <a:pt x="13" y="11"/>
                      </a:lnTo>
                      <a:lnTo>
                        <a:pt x="12" y="11"/>
                      </a:lnTo>
                      <a:lnTo>
                        <a:pt x="12" y="12"/>
                      </a:lnTo>
                      <a:lnTo>
                        <a:pt x="12" y="12"/>
                      </a:lnTo>
                      <a:lnTo>
                        <a:pt x="12" y="13"/>
                      </a:lnTo>
                      <a:lnTo>
                        <a:pt x="11" y="13"/>
                      </a:lnTo>
                      <a:lnTo>
                        <a:pt x="11" y="13"/>
                      </a:lnTo>
                      <a:lnTo>
                        <a:pt x="11" y="14"/>
                      </a:lnTo>
                      <a:lnTo>
                        <a:pt x="11" y="14"/>
                      </a:lnTo>
                      <a:lnTo>
                        <a:pt x="10" y="14"/>
                      </a:lnTo>
                      <a:lnTo>
                        <a:pt x="10" y="15"/>
                      </a:lnTo>
                      <a:lnTo>
                        <a:pt x="10" y="15"/>
                      </a:lnTo>
                      <a:lnTo>
                        <a:pt x="10" y="15"/>
                      </a:lnTo>
                      <a:lnTo>
                        <a:pt x="9" y="16"/>
                      </a:lnTo>
                      <a:lnTo>
                        <a:pt x="9" y="16"/>
                      </a:lnTo>
                      <a:lnTo>
                        <a:pt x="9" y="16"/>
                      </a:lnTo>
                      <a:lnTo>
                        <a:pt x="9" y="17"/>
                      </a:lnTo>
                      <a:lnTo>
                        <a:pt x="8" y="17"/>
                      </a:lnTo>
                      <a:lnTo>
                        <a:pt x="8" y="17"/>
                      </a:lnTo>
                      <a:lnTo>
                        <a:pt x="8" y="18"/>
                      </a:lnTo>
                      <a:lnTo>
                        <a:pt x="7" y="18"/>
                      </a:lnTo>
                      <a:lnTo>
                        <a:pt x="7" y="18"/>
                      </a:lnTo>
                      <a:lnTo>
                        <a:pt x="7" y="18"/>
                      </a:lnTo>
                      <a:lnTo>
                        <a:pt x="7" y="18"/>
                      </a:lnTo>
                      <a:lnTo>
                        <a:pt x="7" y="18"/>
                      </a:lnTo>
                      <a:lnTo>
                        <a:pt x="7" y="18"/>
                      </a:lnTo>
                      <a:lnTo>
                        <a:pt x="6" y="18"/>
                      </a:lnTo>
                      <a:lnTo>
                        <a:pt x="6" y="18"/>
                      </a:lnTo>
                      <a:lnTo>
                        <a:pt x="6" y="18"/>
                      </a:lnTo>
                      <a:lnTo>
                        <a:pt x="6" y="18"/>
                      </a:lnTo>
                      <a:lnTo>
                        <a:pt x="6" y="18"/>
                      </a:lnTo>
                      <a:lnTo>
                        <a:pt x="6" y="18"/>
                      </a:lnTo>
                      <a:lnTo>
                        <a:pt x="6" y="18"/>
                      </a:lnTo>
                      <a:lnTo>
                        <a:pt x="6" y="18"/>
                      </a:lnTo>
                      <a:lnTo>
                        <a:pt x="6" y="18"/>
                      </a:lnTo>
                      <a:lnTo>
                        <a:pt x="5" y="18"/>
                      </a:lnTo>
                      <a:lnTo>
                        <a:pt x="5" y="18"/>
                      </a:lnTo>
                      <a:lnTo>
                        <a:pt x="5" y="18"/>
                      </a:lnTo>
                      <a:lnTo>
                        <a:pt x="5" y="18"/>
                      </a:lnTo>
                      <a:lnTo>
                        <a:pt x="5" y="18"/>
                      </a:lnTo>
                      <a:lnTo>
                        <a:pt x="5" y="18"/>
                      </a:lnTo>
                      <a:lnTo>
                        <a:pt x="5" y="18"/>
                      </a:lnTo>
                      <a:lnTo>
                        <a:pt x="5" y="18"/>
                      </a:lnTo>
                      <a:lnTo>
                        <a:pt x="5" y="18"/>
                      </a:lnTo>
                      <a:lnTo>
                        <a:pt x="4" y="18"/>
                      </a:lnTo>
                      <a:lnTo>
                        <a:pt x="4" y="18"/>
                      </a:lnTo>
                      <a:lnTo>
                        <a:pt x="4" y="18"/>
                      </a:lnTo>
                      <a:lnTo>
                        <a:pt x="4" y="18"/>
                      </a:lnTo>
                      <a:lnTo>
                        <a:pt x="4" y="18"/>
                      </a:lnTo>
                      <a:lnTo>
                        <a:pt x="4" y="18"/>
                      </a:lnTo>
                      <a:lnTo>
                        <a:pt x="4" y="18"/>
                      </a:lnTo>
                      <a:lnTo>
                        <a:pt x="4" y="18"/>
                      </a:lnTo>
                      <a:lnTo>
                        <a:pt x="4" y="18"/>
                      </a:lnTo>
                      <a:lnTo>
                        <a:pt x="3" y="18"/>
                      </a:lnTo>
                      <a:lnTo>
                        <a:pt x="3" y="18"/>
                      </a:lnTo>
                      <a:lnTo>
                        <a:pt x="3" y="18"/>
                      </a:lnTo>
                      <a:lnTo>
                        <a:pt x="3" y="18"/>
                      </a:lnTo>
                      <a:lnTo>
                        <a:pt x="3" y="18"/>
                      </a:lnTo>
                      <a:lnTo>
                        <a:pt x="3" y="17"/>
                      </a:lnTo>
                      <a:lnTo>
                        <a:pt x="3" y="17"/>
                      </a:lnTo>
                      <a:lnTo>
                        <a:pt x="3" y="17"/>
                      </a:lnTo>
                      <a:lnTo>
                        <a:pt x="3" y="17"/>
                      </a:lnTo>
                      <a:lnTo>
                        <a:pt x="3" y="17"/>
                      </a:lnTo>
                      <a:lnTo>
                        <a:pt x="2" y="17"/>
                      </a:lnTo>
                      <a:lnTo>
                        <a:pt x="2" y="17"/>
                      </a:lnTo>
                      <a:lnTo>
                        <a:pt x="2" y="17"/>
                      </a:lnTo>
                      <a:lnTo>
                        <a:pt x="2" y="17"/>
                      </a:lnTo>
                      <a:lnTo>
                        <a:pt x="2" y="17"/>
                      </a:lnTo>
                      <a:lnTo>
                        <a:pt x="2" y="17"/>
                      </a:lnTo>
                      <a:lnTo>
                        <a:pt x="2" y="17"/>
                      </a:lnTo>
                      <a:lnTo>
                        <a:pt x="2" y="17"/>
                      </a:lnTo>
                      <a:lnTo>
                        <a:pt x="2" y="16"/>
                      </a:lnTo>
                      <a:lnTo>
                        <a:pt x="2" y="16"/>
                      </a:lnTo>
                      <a:lnTo>
                        <a:pt x="2" y="16"/>
                      </a:lnTo>
                      <a:lnTo>
                        <a:pt x="1" y="16"/>
                      </a:lnTo>
                      <a:lnTo>
                        <a:pt x="1" y="16"/>
                      </a:lnTo>
                      <a:lnTo>
                        <a:pt x="1" y="16"/>
                      </a:lnTo>
                      <a:lnTo>
                        <a:pt x="1" y="16"/>
                      </a:lnTo>
                      <a:lnTo>
                        <a:pt x="1" y="16"/>
                      </a:lnTo>
                      <a:lnTo>
                        <a:pt x="1" y="16"/>
                      </a:lnTo>
                      <a:lnTo>
                        <a:pt x="1" y="16"/>
                      </a:lnTo>
                      <a:lnTo>
                        <a:pt x="1" y="15"/>
                      </a:lnTo>
                      <a:lnTo>
                        <a:pt x="1" y="15"/>
                      </a:lnTo>
                      <a:lnTo>
                        <a:pt x="1" y="15"/>
                      </a:lnTo>
                      <a:lnTo>
                        <a:pt x="1" y="15"/>
                      </a:lnTo>
                      <a:lnTo>
                        <a:pt x="1" y="15"/>
                      </a:lnTo>
                      <a:lnTo>
                        <a:pt x="1" y="15"/>
                      </a:lnTo>
                      <a:lnTo>
                        <a:pt x="1" y="15"/>
                      </a:lnTo>
                      <a:lnTo>
                        <a:pt x="0" y="15"/>
                      </a:lnTo>
                      <a:lnTo>
                        <a:pt x="0" y="15"/>
                      </a:lnTo>
                      <a:lnTo>
                        <a:pt x="0" y="14"/>
                      </a:lnTo>
                      <a:lnTo>
                        <a:pt x="0" y="14"/>
                      </a:lnTo>
                      <a:lnTo>
                        <a:pt x="0" y="14"/>
                      </a:lnTo>
                      <a:lnTo>
                        <a:pt x="0" y="14"/>
                      </a:lnTo>
                      <a:lnTo>
                        <a:pt x="0" y="14"/>
                      </a:lnTo>
                      <a:lnTo>
                        <a:pt x="0" y="14"/>
                      </a:lnTo>
                      <a:lnTo>
                        <a:pt x="0" y="14"/>
                      </a:lnTo>
                      <a:lnTo>
                        <a:pt x="0" y="14"/>
                      </a:lnTo>
                      <a:lnTo>
                        <a:pt x="0" y="13"/>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7"/>
                      </a:lnTo>
                      <a:lnTo>
                        <a:pt x="0" y="7"/>
                      </a:lnTo>
                      <a:lnTo>
                        <a:pt x="0" y="7"/>
                      </a:lnTo>
                      <a:lnTo>
                        <a:pt x="1" y="7"/>
                      </a:lnTo>
                      <a:lnTo>
                        <a:pt x="1" y="6"/>
                      </a:lnTo>
                      <a:lnTo>
                        <a:pt x="1" y="6"/>
                      </a:lnTo>
                      <a:lnTo>
                        <a:pt x="2" y="6"/>
                      </a:lnTo>
                      <a:lnTo>
                        <a:pt x="2" y="5"/>
                      </a:lnTo>
                      <a:lnTo>
                        <a:pt x="2" y="5"/>
                      </a:lnTo>
                      <a:lnTo>
                        <a:pt x="3" y="5"/>
                      </a:lnTo>
                      <a:lnTo>
                        <a:pt x="3" y="4"/>
                      </a:lnTo>
                      <a:lnTo>
                        <a:pt x="4" y="4"/>
                      </a:lnTo>
                      <a:lnTo>
                        <a:pt x="4" y="4"/>
                      </a:lnTo>
                      <a:lnTo>
                        <a:pt x="4" y="3"/>
                      </a:lnTo>
                      <a:lnTo>
                        <a:pt x="5" y="3"/>
                      </a:lnTo>
                      <a:lnTo>
                        <a:pt x="5" y="3"/>
                      </a:lnTo>
                      <a:lnTo>
                        <a:pt x="6" y="3"/>
                      </a:lnTo>
                      <a:lnTo>
                        <a:pt x="6" y="2"/>
                      </a:lnTo>
                      <a:lnTo>
                        <a:pt x="6" y="2"/>
                      </a:lnTo>
                      <a:lnTo>
                        <a:pt x="7" y="2"/>
                      </a:lnTo>
                      <a:lnTo>
                        <a:pt x="7" y="2"/>
                      </a:lnTo>
                      <a:lnTo>
                        <a:pt x="8" y="2"/>
                      </a:lnTo>
                      <a:lnTo>
                        <a:pt x="8" y="1"/>
                      </a:lnTo>
                      <a:lnTo>
                        <a:pt x="9" y="1"/>
                      </a:lnTo>
                      <a:lnTo>
                        <a:pt x="9" y="1"/>
                      </a:lnTo>
                      <a:lnTo>
                        <a:pt x="9" y="1"/>
                      </a:lnTo>
                      <a:lnTo>
                        <a:pt x="10" y="1"/>
                      </a:lnTo>
                      <a:lnTo>
                        <a:pt x="10" y="1"/>
                      </a:lnTo>
                      <a:lnTo>
                        <a:pt x="11" y="0"/>
                      </a:lnTo>
                      <a:lnTo>
                        <a:pt x="11" y="0"/>
                      </a:lnTo>
                      <a:lnTo>
                        <a:pt x="12" y="0"/>
                      </a:lnTo>
                      <a:lnTo>
                        <a:pt x="12" y="0"/>
                      </a:lnTo>
                      <a:lnTo>
                        <a:pt x="12" y="0"/>
                      </a:lnTo>
                      <a:lnTo>
                        <a:pt x="13" y="0"/>
                      </a:lnTo>
                      <a:lnTo>
                        <a:pt x="13" y="0"/>
                      </a:lnTo>
                      <a:lnTo>
                        <a:pt x="14" y="0"/>
                      </a:lnTo>
                      <a:lnTo>
                        <a:pt x="14" y="0"/>
                      </a:lnTo>
                      <a:lnTo>
                        <a:pt x="15" y="0"/>
                      </a:lnTo>
                      <a:lnTo>
                        <a:pt x="15" y="0"/>
                      </a:lnTo>
                      <a:lnTo>
                        <a:pt x="16" y="0"/>
                      </a:lnTo>
                      <a:lnTo>
                        <a:pt x="16" y="0"/>
                      </a:lnTo>
                    </a:path>
                  </a:pathLst>
                </a:custGeom>
                <a:gradFill rotWithShape="0">
                  <a:gsLst>
                    <a:gs pos="0">
                      <a:srgbClr val="783851"/>
                    </a:gs>
                    <a:gs pos="100000">
                      <a:srgbClr val="D06F50"/>
                    </a:gs>
                  </a:gsLst>
                  <a:path path="rect">
                    <a:fillToRect l="100000" t="100000"/>
                  </a:path>
                </a:gradFill>
                <a:ln w="9525">
                  <a:noFill/>
                  <a:round/>
                  <a:headEnd type="none" w="sm" len="sm"/>
                  <a:tailEnd type="none" w="sm" len="sm"/>
                </a:ln>
              </p:spPr>
              <p:txBody>
                <a:bodyPr/>
                <a:lstStyle/>
                <a:p>
                  <a:endParaRPr lang="nl-BE"/>
                </a:p>
              </p:txBody>
            </p:sp>
            <p:sp>
              <p:nvSpPr>
                <p:cNvPr id="7791" name="Freeform 623"/>
                <p:cNvSpPr>
                  <a:spLocks noChangeArrowheads="1"/>
                </p:cNvSpPr>
                <p:nvPr/>
              </p:nvSpPr>
              <p:spPr bwMode="auto">
                <a:xfrm>
                  <a:off x="267" y="182"/>
                  <a:ext cx="20" cy="10"/>
                </a:xfrm>
                <a:custGeom>
                  <a:avLst/>
                  <a:gdLst/>
                  <a:ahLst/>
                  <a:cxnLst>
                    <a:cxn ang="0">
                      <a:pos x="4" y="0"/>
                    </a:cxn>
                    <a:cxn ang="0">
                      <a:pos x="8" y="0"/>
                    </a:cxn>
                    <a:cxn ang="0">
                      <a:pos x="12" y="0"/>
                    </a:cxn>
                    <a:cxn ang="0">
                      <a:pos x="16" y="1"/>
                    </a:cxn>
                    <a:cxn ang="0">
                      <a:pos x="19" y="2"/>
                    </a:cxn>
                    <a:cxn ang="0">
                      <a:pos x="17" y="2"/>
                    </a:cxn>
                    <a:cxn ang="0">
                      <a:pos x="16" y="2"/>
                    </a:cxn>
                    <a:cxn ang="0">
                      <a:pos x="14" y="3"/>
                    </a:cxn>
                    <a:cxn ang="0">
                      <a:pos x="13" y="4"/>
                    </a:cxn>
                    <a:cxn ang="0">
                      <a:pos x="11" y="5"/>
                    </a:cxn>
                    <a:cxn ang="0">
                      <a:pos x="10" y="6"/>
                    </a:cxn>
                    <a:cxn ang="0">
                      <a:pos x="8" y="7"/>
                    </a:cxn>
                    <a:cxn ang="0">
                      <a:pos x="7" y="8"/>
                    </a:cxn>
                    <a:cxn ang="0">
                      <a:pos x="6" y="9"/>
                    </a:cxn>
                    <a:cxn ang="0">
                      <a:pos x="5" y="9"/>
                    </a:cxn>
                    <a:cxn ang="0">
                      <a:pos x="5" y="10"/>
                    </a:cxn>
                    <a:cxn ang="0">
                      <a:pos x="5" y="10"/>
                    </a:cxn>
                    <a:cxn ang="0">
                      <a:pos x="4" y="10"/>
                    </a:cxn>
                    <a:cxn ang="0">
                      <a:pos x="4" y="10"/>
                    </a:cxn>
                    <a:cxn ang="0">
                      <a:pos x="4" y="10"/>
                    </a:cxn>
                    <a:cxn ang="0">
                      <a:pos x="3" y="10"/>
                    </a:cxn>
                    <a:cxn ang="0">
                      <a:pos x="3" y="10"/>
                    </a:cxn>
                    <a:cxn ang="0">
                      <a:pos x="3" y="10"/>
                    </a:cxn>
                    <a:cxn ang="0">
                      <a:pos x="2" y="9"/>
                    </a:cxn>
                    <a:cxn ang="0">
                      <a:pos x="2" y="9"/>
                    </a:cxn>
                    <a:cxn ang="0">
                      <a:pos x="2" y="9"/>
                    </a:cxn>
                    <a:cxn ang="0">
                      <a:pos x="2" y="9"/>
                    </a:cxn>
                    <a:cxn ang="0">
                      <a:pos x="1" y="9"/>
                    </a:cxn>
                    <a:cxn ang="0">
                      <a:pos x="1" y="9"/>
                    </a:cxn>
                    <a:cxn ang="0">
                      <a:pos x="1" y="8"/>
                    </a:cxn>
                    <a:cxn ang="0">
                      <a:pos x="1" y="8"/>
                    </a:cxn>
                    <a:cxn ang="0">
                      <a:pos x="0" y="8"/>
                    </a:cxn>
                    <a:cxn ang="0">
                      <a:pos x="0" y="7"/>
                    </a:cxn>
                    <a:cxn ang="0">
                      <a:pos x="0" y="7"/>
                    </a:cxn>
                    <a:cxn ang="0">
                      <a:pos x="0" y="7"/>
                    </a:cxn>
                    <a:cxn ang="0">
                      <a:pos x="0" y="6"/>
                    </a:cxn>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0" y="1"/>
                    </a:cxn>
                    <a:cxn ang="0">
                      <a:pos x="0" y="1"/>
                    </a:cxn>
                    <a:cxn ang="0">
                      <a:pos x="1" y="1"/>
                    </a:cxn>
                    <a:cxn ang="0">
                      <a:pos x="1" y="0"/>
                    </a:cxn>
                    <a:cxn ang="0">
                      <a:pos x="1" y="0"/>
                    </a:cxn>
                    <a:cxn ang="0">
                      <a:pos x="1" y="0"/>
                    </a:cxn>
                  </a:cxnLst>
                  <a:rect l="0" t="0" r="r" b="b"/>
                  <a:pathLst>
                    <a:path w="19" h="10">
                      <a:moveTo>
                        <a:pt x="1" y="0"/>
                      </a:move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1"/>
                      </a:lnTo>
                      <a:lnTo>
                        <a:pt x="17" y="1"/>
                      </a:lnTo>
                      <a:lnTo>
                        <a:pt x="18" y="1"/>
                      </a:lnTo>
                      <a:lnTo>
                        <a:pt x="19" y="2"/>
                      </a:lnTo>
                      <a:lnTo>
                        <a:pt x="19" y="2"/>
                      </a:lnTo>
                      <a:lnTo>
                        <a:pt x="19" y="2"/>
                      </a:lnTo>
                      <a:lnTo>
                        <a:pt x="18" y="2"/>
                      </a:lnTo>
                      <a:lnTo>
                        <a:pt x="18" y="2"/>
                      </a:lnTo>
                      <a:lnTo>
                        <a:pt x="17" y="2"/>
                      </a:lnTo>
                      <a:lnTo>
                        <a:pt x="17" y="2"/>
                      </a:lnTo>
                      <a:lnTo>
                        <a:pt x="17" y="2"/>
                      </a:lnTo>
                      <a:lnTo>
                        <a:pt x="16" y="2"/>
                      </a:lnTo>
                      <a:lnTo>
                        <a:pt x="16" y="2"/>
                      </a:lnTo>
                      <a:lnTo>
                        <a:pt x="15" y="2"/>
                      </a:lnTo>
                      <a:lnTo>
                        <a:pt x="15" y="3"/>
                      </a:lnTo>
                      <a:lnTo>
                        <a:pt x="15" y="3"/>
                      </a:lnTo>
                      <a:lnTo>
                        <a:pt x="14" y="3"/>
                      </a:lnTo>
                      <a:lnTo>
                        <a:pt x="14" y="3"/>
                      </a:lnTo>
                      <a:lnTo>
                        <a:pt x="13" y="3"/>
                      </a:lnTo>
                      <a:lnTo>
                        <a:pt x="13" y="3"/>
                      </a:lnTo>
                      <a:lnTo>
                        <a:pt x="13" y="4"/>
                      </a:lnTo>
                      <a:lnTo>
                        <a:pt x="12" y="4"/>
                      </a:lnTo>
                      <a:lnTo>
                        <a:pt x="12" y="4"/>
                      </a:lnTo>
                      <a:lnTo>
                        <a:pt x="11" y="4"/>
                      </a:lnTo>
                      <a:lnTo>
                        <a:pt x="11" y="5"/>
                      </a:lnTo>
                      <a:lnTo>
                        <a:pt x="11" y="5"/>
                      </a:lnTo>
                      <a:lnTo>
                        <a:pt x="10" y="5"/>
                      </a:lnTo>
                      <a:lnTo>
                        <a:pt x="10" y="5"/>
                      </a:lnTo>
                      <a:lnTo>
                        <a:pt x="10" y="6"/>
                      </a:lnTo>
                      <a:lnTo>
                        <a:pt x="9" y="6"/>
                      </a:lnTo>
                      <a:lnTo>
                        <a:pt x="9" y="6"/>
                      </a:lnTo>
                      <a:lnTo>
                        <a:pt x="8" y="6"/>
                      </a:lnTo>
                      <a:lnTo>
                        <a:pt x="8" y="7"/>
                      </a:lnTo>
                      <a:lnTo>
                        <a:pt x="8" y="7"/>
                      </a:lnTo>
                      <a:lnTo>
                        <a:pt x="7" y="7"/>
                      </a:lnTo>
                      <a:lnTo>
                        <a:pt x="7" y="8"/>
                      </a:lnTo>
                      <a:lnTo>
                        <a:pt x="7" y="8"/>
                      </a:lnTo>
                      <a:lnTo>
                        <a:pt x="6" y="8"/>
                      </a:lnTo>
                      <a:lnTo>
                        <a:pt x="6" y="9"/>
                      </a:lnTo>
                      <a:lnTo>
                        <a:pt x="6" y="9"/>
                      </a:lnTo>
                      <a:lnTo>
                        <a:pt x="6" y="9"/>
                      </a:lnTo>
                      <a:lnTo>
                        <a:pt x="5" y="9"/>
                      </a:lnTo>
                      <a:lnTo>
                        <a:pt x="5" y="9"/>
                      </a:lnTo>
                      <a:lnTo>
                        <a:pt x="5" y="9"/>
                      </a:lnTo>
                      <a:lnTo>
                        <a:pt x="5" y="9"/>
                      </a:lnTo>
                      <a:lnTo>
                        <a:pt x="5" y="10"/>
                      </a:lnTo>
                      <a:lnTo>
                        <a:pt x="5" y="10"/>
                      </a:lnTo>
                      <a:lnTo>
                        <a:pt x="5" y="10"/>
                      </a:lnTo>
                      <a:lnTo>
                        <a:pt x="5" y="10"/>
                      </a:lnTo>
                      <a:lnTo>
                        <a:pt x="5" y="10"/>
                      </a:lnTo>
                      <a:lnTo>
                        <a:pt x="5" y="10"/>
                      </a:lnTo>
                      <a:lnTo>
                        <a:pt x="5" y="10"/>
                      </a:lnTo>
                      <a:lnTo>
                        <a:pt x="5" y="10"/>
                      </a:lnTo>
                      <a:lnTo>
                        <a:pt x="5"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3" y="10"/>
                      </a:lnTo>
                      <a:lnTo>
                        <a:pt x="3" y="10"/>
                      </a:lnTo>
                      <a:lnTo>
                        <a:pt x="3" y="10"/>
                      </a:lnTo>
                      <a:lnTo>
                        <a:pt x="3" y="10"/>
                      </a:lnTo>
                      <a:lnTo>
                        <a:pt x="3" y="10"/>
                      </a:lnTo>
                      <a:lnTo>
                        <a:pt x="3" y="10"/>
                      </a:lnTo>
                      <a:lnTo>
                        <a:pt x="3" y="10"/>
                      </a:lnTo>
                      <a:lnTo>
                        <a:pt x="3" y="10"/>
                      </a:lnTo>
                      <a:lnTo>
                        <a:pt x="3" y="10"/>
                      </a:lnTo>
                      <a:lnTo>
                        <a:pt x="3" y="10"/>
                      </a:lnTo>
                      <a:lnTo>
                        <a:pt x="3" y="10"/>
                      </a:lnTo>
                      <a:lnTo>
                        <a:pt x="3" y="10"/>
                      </a:lnTo>
                      <a:lnTo>
                        <a:pt x="3"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8"/>
                      </a:lnTo>
                      <a:lnTo>
                        <a:pt x="1" y="8"/>
                      </a:lnTo>
                      <a:lnTo>
                        <a:pt x="1" y="8"/>
                      </a:lnTo>
                      <a:lnTo>
                        <a:pt x="0" y="8"/>
                      </a:lnTo>
                      <a:lnTo>
                        <a:pt x="0" y="8"/>
                      </a:lnTo>
                      <a:lnTo>
                        <a:pt x="0" y="8"/>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1"/>
                      </a:lnTo>
                      <a:lnTo>
                        <a:pt x="0" y="1"/>
                      </a:lnTo>
                      <a:lnTo>
                        <a:pt x="0" y="1"/>
                      </a:lnTo>
                      <a:lnTo>
                        <a:pt x="0" y="1"/>
                      </a:lnTo>
                      <a:lnTo>
                        <a:pt x="0" y="1"/>
                      </a:lnTo>
                      <a:lnTo>
                        <a:pt x="0" y="1"/>
                      </a:lnTo>
                      <a:lnTo>
                        <a:pt x="0" y="1"/>
                      </a:lnTo>
                      <a:lnTo>
                        <a:pt x="0" y="1"/>
                      </a:lnTo>
                      <a:lnTo>
                        <a:pt x="0" y="1"/>
                      </a:lnTo>
                      <a:lnTo>
                        <a:pt x="0" y="1"/>
                      </a:lnTo>
                      <a:lnTo>
                        <a:pt x="1" y="1"/>
                      </a:lnTo>
                      <a:lnTo>
                        <a:pt x="1" y="1"/>
                      </a:lnTo>
                      <a:lnTo>
                        <a:pt x="1" y="1"/>
                      </a:lnTo>
                      <a:lnTo>
                        <a:pt x="1" y="0"/>
                      </a:lnTo>
                      <a:lnTo>
                        <a:pt x="1" y="0"/>
                      </a:lnTo>
                      <a:lnTo>
                        <a:pt x="1" y="0"/>
                      </a:lnTo>
                      <a:lnTo>
                        <a:pt x="1" y="0"/>
                      </a:lnTo>
                      <a:lnTo>
                        <a:pt x="1" y="0"/>
                      </a:lnTo>
                      <a:lnTo>
                        <a:pt x="1" y="0"/>
                      </a:lnTo>
                      <a:lnTo>
                        <a:pt x="1" y="0"/>
                      </a:lnTo>
                      <a:lnTo>
                        <a:pt x="1" y="0"/>
                      </a:lnTo>
                      <a:lnTo>
                        <a:pt x="1" y="0"/>
                      </a:lnTo>
                      <a:lnTo>
                        <a:pt x="1" y="0"/>
                      </a:lnTo>
                      <a:lnTo>
                        <a:pt x="1" y="0"/>
                      </a:lnTo>
                      <a:lnTo>
                        <a:pt x="1" y="0"/>
                      </a:lnTo>
                    </a:path>
                  </a:pathLst>
                </a:custGeom>
                <a:gradFill rotWithShape="0">
                  <a:gsLst>
                    <a:gs pos="0">
                      <a:srgbClr val="A03B33"/>
                    </a:gs>
                    <a:gs pos="100000">
                      <a:srgbClr val="500000"/>
                    </a:gs>
                  </a:gsLst>
                  <a:lin ang="0" scaled="1"/>
                </a:gradFill>
                <a:ln w="9525">
                  <a:noFill/>
                  <a:round/>
                  <a:headEnd type="none" w="sm" len="sm"/>
                  <a:tailEnd type="none" w="sm" len="sm"/>
                </a:ln>
              </p:spPr>
              <p:txBody>
                <a:bodyPr/>
                <a:lstStyle/>
                <a:p>
                  <a:endParaRPr lang="nl-BE"/>
                </a:p>
              </p:txBody>
            </p:sp>
            <p:sp>
              <p:nvSpPr>
                <p:cNvPr id="7792" name="Freeform 624"/>
                <p:cNvSpPr>
                  <a:spLocks noChangeArrowheads="1"/>
                </p:cNvSpPr>
                <p:nvPr/>
              </p:nvSpPr>
              <p:spPr bwMode="auto">
                <a:xfrm>
                  <a:off x="271" y="147"/>
                  <a:ext cx="23" cy="23"/>
                </a:xfrm>
                <a:custGeom>
                  <a:avLst/>
                  <a:gdLst/>
                  <a:ahLst/>
                  <a:cxnLst>
                    <a:cxn ang="0">
                      <a:pos x="0" y="22"/>
                    </a:cxn>
                    <a:cxn ang="0">
                      <a:pos x="4" y="20"/>
                    </a:cxn>
                    <a:cxn ang="0">
                      <a:pos x="8" y="15"/>
                    </a:cxn>
                    <a:cxn ang="0">
                      <a:pos x="4" y="0"/>
                    </a:cxn>
                    <a:cxn ang="0">
                      <a:pos x="15" y="2"/>
                    </a:cxn>
                    <a:cxn ang="0">
                      <a:pos x="22" y="11"/>
                    </a:cxn>
                    <a:cxn ang="0">
                      <a:pos x="19" y="18"/>
                    </a:cxn>
                    <a:cxn ang="0">
                      <a:pos x="13" y="23"/>
                    </a:cxn>
                    <a:cxn ang="0">
                      <a:pos x="0" y="22"/>
                    </a:cxn>
                  </a:cxnLst>
                  <a:rect l="0" t="0" r="r" b="b"/>
                  <a:pathLst>
                    <a:path w="22" h="22">
                      <a:moveTo>
                        <a:pt x="0" y="22"/>
                      </a:moveTo>
                      <a:cubicBezTo>
                        <a:pt x="0" y="22"/>
                        <a:pt x="2" y="22"/>
                        <a:pt x="4" y="20"/>
                      </a:cubicBezTo>
                      <a:cubicBezTo>
                        <a:pt x="4" y="20"/>
                        <a:pt x="6" y="18"/>
                        <a:pt x="8" y="15"/>
                      </a:cubicBezTo>
                      <a:cubicBezTo>
                        <a:pt x="8" y="15"/>
                        <a:pt x="8" y="7"/>
                        <a:pt x="4" y="0"/>
                      </a:cubicBezTo>
                      <a:cubicBezTo>
                        <a:pt x="4" y="0"/>
                        <a:pt x="10" y="0"/>
                        <a:pt x="15" y="2"/>
                      </a:cubicBezTo>
                      <a:cubicBezTo>
                        <a:pt x="15" y="2"/>
                        <a:pt x="19" y="5"/>
                        <a:pt x="22" y="11"/>
                      </a:cubicBezTo>
                      <a:cubicBezTo>
                        <a:pt x="22" y="11"/>
                        <a:pt x="21" y="15"/>
                        <a:pt x="19" y="18"/>
                      </a:cubicBezTo>
                      <a:cubicBezTo>
                        <a:pt x="19" y="18"/>
                        <a:pt x="16" y="21"/>
                        <a:pt x="13" y="23"/>
                      </a:cubicBezTo>
                      <a:lnTo>
                        <a:pt x="0" y="22"/>
                      </a:lnTo>
                    </a:path>
                  </a:pathLst>
                </a:custGeom>
                <a:gradFill rotWithShape="0">
                  <a:gsLst>
                    <a:gs pos="0">
                      <a:srgbClr val="A06F50">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793" name="Freeform 625"/>
                <p:cNvSpPr>
                  <a:spLocks noChangeArrowheads="1"/>
                </p:cNvSpPr>
                <p:nvPr/>
              </p:nvSpPr>
              <p:spPr bwMode="auto">
                <a:xfrm>
                  <a:off x="265" y="97"/>
                  <a:ext cx="29" cy="37"/>
                </a:xfrm>
                <a:custGeom>
                  <a:avLst/>
                  <a:gdLst/>
                  <a:ahLst/>
                  <a:cxnLst>
                    <a:cxn ang="0">
                      <a:pos x="0" y="19"/>
                    </a:cxn>
                    <a:cxn ang="0">
                      <a:pos x="0" y="17"/>
                    </a:cxn>
                    <a:cxn ang="0">
                      <a:pos x="1" y="15"/>
                    </a:cxn>
                    <a:cxn ang="0">
                      <a:pos x="2" y="13"/>
                    </a:cxn>
                    <a:cxn ang="0">
                      <a:pos x="3" y="12"/>
                    </a:cxn>
                    <a:cxn ang="0">
                      <a:pos x="4" y="10"/>
                    </a:cxn>
                    <a:cxn ang="0">
                      <a:pos x="5" y="8"/>
                    </a:cxn>
                    <a:cxn ang="0">
                      <a:pos x="6" y="7"/>
                    </a:cxn>
                    <a:cxn ang="0">
                      <a:pos x="7" y="5"/>
                    </a:cxn>
                    <a:cxn ang="0">
                      <a:pos x="9" y="4"/>
                    </a:cxn>
                    <a:cxn ang="0">
                      <a:pos x="10" y="3"/>
                    </a:cxn>
                    <a:cxn ang="0">
                      <a:pos x="11" y="2"/>
                    </a:cxn>
                    <a:cxn ang="0">
                      <a:pos x="13" y="1"/>
                    </a:cxn>
                    <a:cxn ang="0">
                      <a:pos x="15" y="0"/>
                    </a:cxn>
                    <a:cxn ang="0">
                      <a:pos x="16" y="0"/>
                    </a:cxn>
                    <a:cxn ang="0">
                      <a:pos x="17" y="0"/>
                    </a:cxn>
                    <a:cxn ang="0">
                      <a:pos x="18" y="0"/>
                    </a:cxn>
                    <a:cxn ang="0">
                      <a:pos x="19" y="0"/>
                    </a:cxn>
                    <a:cxn ang="0">
                      <a:pos x="20" y="0"/>
                    </a:cxn>
                    <a:cxn ang="0">
                      <a:pos x="20" y="0"/>
                    </a:cxn>
                    <a:cxn ang="0">
                      <a:pos x="21" y="1"/>
                    </a:cxn>
                    <a:cxn ang="0">
                      <a:pos x="22" y="1"/>
                    </a:cxn>
                    <a:cxn ang="0">
                      <a:pos x="23" y="2"/>
                    </a:cxn>
                    <a:cxn ang="0">
                      <a:pos x="23" y="2"/>
                    </a:cxn>
                    <a:cxn ang="0">
                      <a:pos x="24" y="3"/>
                    </a:cxn>
                    <a:cxn ang="0">
                      <a:pos x="25" y="4"/>
                    </a:cxn>
                    <a:cxn ang="0">
                      <a:pos x="25" y="4"/>
                    </a:cxn>
                    <a:cxn ang="0">
                      <a:pos x="26" y="5"/>
                    </a:cxn>
                    <a:cxn ang="0">
                      <a:pos x="26" y="6"/>
                    </a:cxn>
                    <a:cxn ang="0">
                      <a:pos x="27" y="7"/>
                    </a:cxn>
                    <a:cxn ang="0">
                      <a:pos x="27" y="8"/>
                    </a:cxn>
                    <a:cxn ang="0">
                      <a:pos x="27" y="9"/>
                    </a:cxn>
                    <a:cxn ang="0">
                      <a:pos x="28" y="10"/>
                    </a:cxn>
                    <a:cxn ang="0">
                      <a:pos x="28" y="11"/>
                    </a:cxn>
                    <a:cxn ang="0">
                      <a:pos x="28" y="12"/>
                    </a:cxn>
                    <a:cxn ang="0">
                      <a:pos x="28" y="13"/>
                    </a:cxn>
                    <a:cxn ang="0">
                      <a:pos x="28" y="14"/>
                    </a:cxn>
                    <a:cxn ang="0">
                      <a:pos x="28" y="15"/>
                    </a:cxn>
                    <a:cxn ang="0">
                      <a:pos x="28" y="16"/>
                    </a:cxn>
                    <a:cxn ang="0">
                      <a:pos x="28" y="17"/>
                    </a:cxn>
                    <a:cxn ang="0">
                      <a:pos x="28" y="18"/>
                    </a:cxn>
                    <a:cxn ang="0">
                      <a:pos x="28" y="19"/>
                    </a:cxn>
                    <a:cxn ang="0">
                      <a:pos x="27" y="20"/>
                    </a:cxn>
                    <a:cxn ang="0">
                      <a:pos x="27" y="22"/>
                    </a:cxn>
                    <a:cxn ang="0">
                      <a:pos x="25" y="24"/>
                    </a:cxn>
                    <a:cxn ang="0">
                      <a:pos x="24" y="26"/>
                    </a:cxn>
                    <a:cxn ang="0">
                      <a:pos x="23" y="27"/>
                    </a:cxn>
                    <a:cxn ang="0">
                      <a:pos x="21" y="29"/>
                    </a:cxn>
                    <a:cxn ang="0">
                      <a:pos x="20" y="31"/>
                    </a:cxn>
                    <a:cxn ang="0">
                      <a:pos x="18" y="32"/>
                    </a:cxn>
                    <a:cxn ang="0">
                      <a:pos x="16" y="33"/>
                    </a:cxn>
                    <a:cxn ang="0">
                      <a:pos x="15" y="34"/>
                    </a:cxn>
                    <a:cxn ang="0">
                      <a:pos x="13" y="35"/>
                    </a:cxn>
                    <a:cxn ang="0">
                      <a:pos x="11" y="36"/>
                    </a:cxn>
                    <a:cxn ang="0">
                      <a:pos x="9" y="36"/>
                    </a:cxn>
                    <a:cxn ang="0">
                      <a:pos x="7" y="34"/>
                    </a:cxn>
                    <a:cxn ang="0">
                      <a:pos x="6" y="30"/>
                    </a:cxn>
                    <a:cxn ang="0">
                      <a:pos x="4" y="27"/>
                    </a:cxn>
                    <a:cxn ang="0">
                      <a:pos x="2" y="24"/>
                    </a:cxn>
                    <a:cxn ang="0">
                      <a:pos x="0" y="21"/>
                    </a:cxn>
                  </a:cxnLst>
                  <a:rect l="0" t="0" r="r" b="b"/>
                  <a:pathLst>
                    <a:path w="28" h="36">
                      <a:moveTo>
                        <a:pt x="0" y="21"/>
                      </a:moveTo>
                      <a:lnTo>
                        <a:pt x="0" y="20"/>
                      </a:lnTo>
                      <a:lnTo>
                        <a:pt x="0" y="20"/>
                      </a:lnTo>
                      <a:lnTo>
                        <a:pt x="0" y="19"/>
                      </a:lnTo>
                      <a:lnTo>
                        <a:pt x="0" y="19"/>
                      </a:lnTo>
                      <a:lnTo>
                        <a:pt x="0" y="18"/>
                      </a:lnTo>
                      <a:lnTo>
                        <a:pt x="0" y="18"/>
                      </a:lnTo>
                      <a:lnTo>
                        <a:pt x="0" y="17"/>
                      </a:lnTo>
                      <a:lnTo>
                        <a:pt x="1" y="17"/>
                      </a:lnTo>
                      <a:lnTo>
                        <a:pt x="1" y="16"/>
                      </a:lnTo>
                      <a:lnTo>
                        <a:pt x="1" y="16"/>
                      </a:lnTo>
                      <a:lnTo>
                        <a:pt x="1" y="15"/>
                      </a:lnTo>
                      <a:lnTo>
                        <a:pt x="1" y="15"/>
                      </a:lnTo>
                      <a:lnTo>
                        <a:pt x="1" y="14"/>
                      </a:lnTo>
                      <a:lnTo>
                        <a:pt x="2" y="14"/>
                      </a:lnTo>
                      <a:lnTo>
                        <a:pt x="2" y="13"/>
                      </a:lnTo>
                      <a:lnTo>
                        <a:pt x="2" y="13"/>
                      </a:lnTo>
                      <a:lnTo>
                        <a:pt x="2" y="13"/>
                      </a:lnTo>
                      <a:lnTo>
                        <a:pt x="3" y="12"/>
                      </a:lnTo>
                      <a:lnTo>
                        <a:pt x="3" y="12"/>
                      </a:lnTo>
                      <a:lnTo>
                        <a:pt x="3" y="11"/>
                      </a:lnTo>
                      <a:lnTo>
                        <a:pt x="3" y="11"/>
                      </a:lnTo>
                      <a:lnTo>
                        <a:pt x="3" y="10"/>
                      </a:lnTo>
                      <a:lnTo>
                        <a:pt x="4" y="10"/>
                      </a:lnTo>
                      <a:lnTo>
                        <a:pt x="4" y="9"/>
                      </a:lnTo>
                      <a:lnTo>
                        <a:pt x="4" y="9"/>
                      </a:lnTo>
                      <a:lnTo>
                        <a:pt x="5" y="9"/>
                      </a:lnTo>
                      <a:lnTo>
                        <a:pt x="5" y="8"/>
                      </a:lnTo>
                      <a:lnTo>
                        <a:pt x="5" y="8"/>
                      </a:lnTo>
                      <a:lnTo>
                        <a:pt x="5" y="8"/>
                      </a:lnTo>
                      <a:lnTo>
                        <a:pt x="6" y="7"/>
                      </a:lnTo>
                      <a:lnTo>
                        <a:pt x="6" y="7"/>
                      </a:lnTo>
                      <a:lnTo>
                        <a:pt x="6" y="6"/>
                      </a:lnTo>
                      <a:lnTo>
                        <a:pt x="7" y="6"/>
                      </a:lnTo>
                      <a:lnTo>
                        <a:pt x="7" y="6"/>
                      </a:lnTo>
                      <a:lnTo>
                        <a:pt x="7" y="5"/>
                      </a:lnTo>
                      <a:lnTo>
                        <a:pt x="8" y="5"/>
                      </a:lnTo>
                      <a:lnTo>
                        <a:pt x="8" y="5"/>
                      </a:lnTo>
                      <a:lnTo>
                        <a:pt x="8" y="4"/>
                      </a:lnTo>
                      <a:lnTo>
                        <a:pt x="9" y="4"/>
                      </a:lnTo>
                      <a:lnTo>
                        <a:pt x="9" y="4"/>
                      </a:lnTo>
                      <a:lnTo>
                        <a:pt x="9" y="3"/>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lnTo>
                        <a:pt x="16" y="0"/>
                      </a:lnTo>
                      <a:lnTo>
                        <a:pt x="17" y="0"/>
                      </a:lnTo>
                      <a:lnTo>
                        <a:pt x="17" y="0"/>
                      </a:lnTo>
                      <a:lnTo>
                        <a:pt x="17" y="0"/>
                      </a:lnTo>
                      <a:lnTo>
                        <a:pt x="17" y="0"/>
                      </a:lnTo>
                      <a:lnTo>
                        <a:pt x="17" y="0"/>
                      </a:lnTo>
                      <a:lnTo>
                        <a:pt x="18" y="0"/>
                      </a:lnTo>
                      <a:lnTo>
                        <a:pt x="18" y="0"/>
                      </a:lnTo>
                      <a:lnTo>
                        <a:pt x="18" y="0"/>
                      </a:lnTo>
                      <a:lnTo>
                        <a:pt x="18" y="0"/>
                      </a:lnTo>
                      <a:lnTo>
                        <a:pt x="19" y="0"/>
                      </a:lnTo>
                      <a:lnTo>
                        <a:pt x="19" y="0"/>
                      </a:lnTo>
                      <a:lnTo>
                        <a:pt x="19" y="0"/>
                      </a:lnTo>
                      <a:lnTo>
                        <a:pt x="19" y="0"/>
                      </a:lnTo>
                      <a:lnTo>
                        <a:pt x="19" y="0"/>
                      </a:lnTo>
                      <a:lnTo>
                        <a:pt x="20" y="0"/>
                      </a:lnTo>
                      <a:lnTo>
                        <a:pt x="20" y="0"/>
                      </a:lnTo>
                      <a:lnTo>
                        <a:pt x="20" y="0"/>
                      </a:lnTo>
                      <a:lnTo>
                        <a:pt x="20" y="0"/>
                      </a:lnTo>
                      <a:lnTo>
                        <a:pt x="20" y="0"/>
                      </a:lnTo>
                      <a:lnTo>
                        <a:pt x="21" y="0"/>
                      </a:lnTo>
                      <a:lnTo>
                        <a:pt x="21" y="1"/>
                      </a:lnTo>
                      <a:lnTo>
                        <a:pt x="21" y="1"/>
                      </a:lnTo>
                      <a:lnTo>
                        <a:pt x="21" y="1"/>
                      </a:lnTo>
                      <a:lnTo>
                        <a:pt x="21" y="1"/>
                      </a:lnTo>
                      <a:lnTo>
                        <a:pt x="22" y="1"/>
                      </a:lnTo>
                      <a:lnTo>
                        <a:pt x="22" y="1"/>
                      </a:lnTo>
                      <a:lnTo>
                        <a:pt x="22" y="1"/>
                      </a:lnTo>
                      <a:lnTo>
                        <a:pt x="22" y="1"/>
                      </a:lnTo>
                      <a:lnTo>
                        <a:pt x="22" y="1"/>
                      </a:lnTo>
                      <a:lnTo>
                        <a:pt x="22" y="2"/>
                      </a:lnTo>
                      <a:lnTo>
                        <a:pt x="23" y="2"/>
                      </a:lnTo>
                      <a:lnTo>
                        <a:pt x="23" y="2"/>
                      </a:lnTo>
                      <a:lnTo>
                        <a:pt x="23" y="2"/>
                      </a:lnTo>
                      <a:lnTo>
                        <a:pt x="23" y="2"/>
                      </a:lnTo>
                      <a:lnTo>
                        <a:pt x="23" y="2"/>
                      </a:lnTo>
                      <a:lnTo>
                        <a:pt x="24" y="2"/>
                      </a:lnTo>
                      <a:lnTo>
                        <a:pt x="24" y="3"/>
                      </a:lnTo>
                      <a:lnTo>
                        <a:pt x="24" y="3"/>
                      </a:lnTo>
                      <a:lnTo>
                        <a:pt x="24" y="3"/>
                      </a:lnTo>
                      <a:lnTo>
                        <a:pt x="24" y="3"/>
                      </a:lnTo>
                      <a:lnTo>
                        <a:pt x="24" y="3"/>
                      </a:lnTo>
                      <a:lnTo>
                        <a:pt x="25" y="3"/>
                      </a:lnTo>
                      <a:lnTo>
                        <a:pt x="25" y="4"/>
                      </a:lnTo>
                      <a:lnTo>
                        <a:pt x="25" y="4"/>
                      </a:lnTo>
                      <a:lnTo>
                        <a:pt x="25" y="4"/>
                      </a:lnTo>
                      <a:lnTo>
                        <a:pt x="25" y="4"/>
                      </a:lnTo>
                      <a:lnTo>
                        <a:pt x="25" y="4"/>
                      </a:lnTo>
                      <a:lnTo>
                        <a:pt x="25" y="5"/>
                      </a:lnTo>
                      <a:lnTo>
                        <a:pt x="26" y="5"/>
                      </a:lnTo>
                      <a:lnTo>
                        <a:pt x="26" y="5"/>
                      </a:lnTo>
                      <a:lnTo>
                        <a:pt x="26" y="5"/>
                      </a:lnTo>
                      <a:lnTo>
                        <a:pt x="26" y="5"/>
                      </a:lnTo>
                      <a:lnTo>
                        <a:pt x="26" y="6"/>
                      </a:lnTo>
                      <a:lnTo>
                        <a:pt x="26" y="6"/>
                      </a:lnTo>
                      <a:lnTo>
                        <a:pt x="26" y="6"/>
                      </a:lnTo>
                      <a:lnTo>
                        <a:pt x="26" y="6"/>
                      </a:lnTo>
                      <a:lnTo>
                        <a:pt x="27" y="6"/>
                      </a:lnTo>
                      <a:lnTo>
                        <a:pt x="27" y="7"/>
                      </a:lnTo>
                      <a:lnTo>
                        <a:pt x="27" y="7"/>
                      </a:lnTo>
                      <a:lnTo>
                        <a:pt x="27" y="7"/>
                      </a:lnTo>
                      <a:lnTo>
                        <a:pt x="27" y="7"/>
                      </a:lnTo>
                      <a:lnTo>
                        <a:pt x="27" y="8"/>
                      </a:lnTo>
                      <a:lnTo>
                        <a:pt x="27" y="8"/>
                      </a:lnTo>
                      <a:lnTo>
                        <a:pt x="27" y="8"/>
                      </a:lnTo>
                      <a:lnTo>
                        <a:pt x="27" y="8"/>
                      </a:lnTo>
                      <a:lnTo>
                        <a:pt x="27" y="9"/>
                      </a:lnTo>
                      <a:lnTo>
                        <a:pt x="27" y="9"/>
                      </a:lnTo>
                      <a:lnTo>
                        <a:pt x="28" y="9"/>
                      </a:lnTo>
                      <a:lnTo>
                        <a:pt x="28" y="9"/>
                      </a:lnTo>
                      <a:lnTo>
                        <a:pt x="28" y="10"/>
                      </a:lnTo>
                      <a:lnTo>
                        <a:pt x="28" y="10"/>
                      </a:lnTo>
                      <a:lnTo>
                        <a:pt x="28" y="10"/>
                      </a:lnTo>
                      <a:lnTo>
                        <a:pt x="28" y="10"/>
                      </a:lnTo>
                      <a:lnTo>
                        <a:pt x="28" y="11"/>
                      </a:lnTo>
                      <a:lnTo>
                        <a:pt x="28" y="11"/>
                      </a:lnTo>
                      <a:lnTo>
                        <a:pt x="28" y="11"/>
                      </a:lnTo>
                      <a:lnTo>
                        <a:pt x="28" y="11"/>
                      </a:lnTo>
                      <a:lnTo>
                        <a:pt x="28" y="12"/>
                      </a:lnTo>
                      <a:lnTo>
                        <a:pt x="28" y="12"/>
                      </a:lnTo>
                      <a:lnTo>
                        <a:pt x="28" y="12"/>
                      </a:lnTo>
                      <a:lnTo>
                        <a:pt x="28" y="12"/>
                      </a:lnTo>
                      <a:lnTo>
                        <a:pt x="28" y="13"/>
                      </a:lnTo>
                      <a:lnTo>
                        <a:pt x="28" y="13"/>
                      </a:lnTo>
                      <a:lnTo>
                        <a:pt x="28" y="13"/>
                      </a:lnTo>
                      <a:lnTo>
                        <a:pt x="28" y="13"/>
                      </a:lnTo>
                      <a:lnTo>
                        <a:pt x="28" y="14"/>
                      </a:lnTo>
                      <a:lnTo>
                        <a:pt x="28" y="14"/>
                      </a:lnTo>
                      <a:lnTo>
                        <a:pt x="28" y="14"/>
                      </a:lnTo>
                      <a:lnTo>
                        <a:pt x="28" y="14"/>
                      </a:lnTo>
                      <a:lnTo>
                        <a:pt x="28" y="15"/>
                      </a:lnTo>
                      <a:lnTo>
                        <a:pt x="28" y="15"/>
                      </a:lnTo>
                      <a:lnTo>
                        <a:pt x="28" y="15"/>
                      </a:lnTo>
                      <a:lnTo>
                        <a:pt x="28" y="16"/>
                      </a:lnTo>
                      <a:lnTo>
                        <a:pt x="28" y="16"/>
                      </a:lnTo>
                      <a:lnTo>
                        <a:pt x="28" y="16"/>
                      </a:lnTo>
                      <a:lnTo>
                        <a:pt x="28" y="16"/>
                      </a:lnTo>
                      <a:lnTo>
                        <a:pt x="28" y="17"/>
                      </a:lnTo>
                      <a:lnTo>
                        <a:pt x="28" y="17"/>
                      </a:lnTo>
                      <a:lnTo>
                        <a:pt x="28" y="17"/>
                      </a:lnTo>
                      <a:lnTo>
                        <a:pt x="28" y="17"/>
                      </a:lnTo>
                      <a:lnTo>
                        <a:pt x="28" y="18"/>
                      </a:lnTo>
                      <a:lnTo>
                        <a:pt x="28" y="18"/>
                      </a:lnTo>
                      <a:lnTo>
                        <a:pt x="28" y="18"/>
                      </a:lnTo>
                      <a:lnTo>
                        <a:pt x="28" y="18"/>
                      </a:lnTo>
                      <a:lnTo>
                        <a:pt x="28" y="19"/>
                      </a:lnTo>
                      <a:lnTo>
                        <a:pt x="28" y="19"/>
                      </a:lnTo>
                      <a:lnTo>
                        <a:pt x="28" y="19"/>
                      </a:lnTo>
                      <a:lnTo>
                        <a:pt x="28" y="19"/>
                      </a:lnTo>
                      <a:lnTo>
                        <a:pt x="28" y="20"/>
                      </a:lnTo>
                      <a:lnTo>
                        <a:pt x="28" y="20"/>
                      </a:lnTo>
                      <a:lnTo>
                        <a:pt x="27" y="20"/>
                      </a:lnTo>
                      <a:lnTo>
                        <a:pt x="27" y="20"/>
                      </a:lnTo>
                      <a:lnTo>
                        <a:pt x="27" y="21"/>
                      </a:lnTo>
                      <a:lnTo>
                        <a:pt x="27" y="21"/>
                      </a:lnTo>
                      <a:lnTo>
                        <a:pt x="27" y="22"/>
                      </a:lnTo>
                      <a:lnTo>
                        <a:pt x="26" y="22"/>
                      </a:lnTo>
                      <a:lnTo>
                        <a:pt x="26" y="23"/>
                      </a:lnTo>
                      <a:lnTo>
                        <a:pt x="26" y="23"/>
                      </a:lnTo>
                      <a:lnTo>
                        <a:pt x="25" y="24"/>
                      </a:lnTo>
                      <a:lnTo>
                        <a:pt x="25" y="24"/>
                      </a:lnTo>
                      <a:lnTo>
                        <a:pt x="25" y="25"/>
                      </a:lnTo>
                      <a:lnTo>
                        <a:pt x="24" y="25"/>
                      </a:lnTo>
                      <a:lnTo>
                        <a:pt x="24" y="26"/>
                      </a:lnTo>
                      <a:lnTo>
                        <a:pt x="24" y="26"/>
                      </a:lnTo>
                      <a:lnTo>
                        <a:pt x="23" y="27"/>
                      </a:lnTo>
                      <a:lnTo>
                        <a:pt x="23" y="27"/>
                      </a:lnTo>
                      <a:lnTo>
                        <a:pt x="23" y="27"/>
                      </a:lnTo>
                      <a:lnTo>
                        <a:pt x="22" y="28"/>
                      </a:lnTo>
                      <a:lnTo>
                        <a:pt x="22" y="28"/>
                      </a:lnTo>
                      <a:lnTo>
                        <a:pt x="22" y="29"/>
                      </a:lnTo>
                      <a:lnTo>
                        <a:pt x="21" y="29"/>
                      </a:lnTo>
                      <a:lnTo>
                        <a:pt x="21" y="29"/>
                      </a:lnTo>
                      <a:lnTo>
                        <a:pt x="21" y="30"/>
                      </a:lnTo>
                      <a:lnTo>
                        <a:pt x="20" y="30"/>
                      </a:lnTo>
                      <a:lnTo>
                        <a:pt x="20" y="31"/>
                      </a:lnTo>
                      <a:lnTo>
                        <a:pt x="19" y="31"/>
                      </a:lnTo>
                      <a:lnTo>
                        <a:pt x="19" y="31"/>
                      </a:lnTo>
                      <a:lnTo>
                        <a:pt x="19" y="32"/>
                      </a:lnTo>
                      <a:lnTo>
                        <a:pt x="18" y="32"/>
                      </a:lnTo>
                      <a:lnTo>
                        <a:pt x="18" y="32"/>
                      </a:lnTo>
                      <a:lnTo>
                        <a:pt x="17" y="33"/>
                      </a:lnTo>
                      <a:lnTo>
                        <a:pt x="17" y="33"/>
                      </a:lnTo>
                      <a:lnTo>
                        <a:pt x="16" y="33"/>
                      </a:lnTo>
                      <a:lnTo>
                        <a:pt x="16" y="33"/>
                      </a:lnTo>
                      <a:lnTo>
                        <a:pt x="16" y="34"/>
                      </a:lnTo>
                      <a:lnTo>
                        <a:pt x="15" y="34"/>
                      </a:lnTo>
                      <a:lnTo>
                        <a:pt x="15" y="34"/>
                      </a:lnTo>
                      <a:lnTo>
                        <a:pt x="14" y="34"/>
                      </a:lnTo>
                      <a:lnTo>
                        <a:pt x="14" y="35"/>
                      </a:lnTo>
                      <a:lnTo>
                        <a:pt x="13" y="35"/>
                      </a:lnTo>
                      <a:lnTo>
                        <a:pt x="13" y="35"/>
                      </a:lnTo>
                      <a:lnTo>
                        <a:pt x="12" y="35"/>
                      </a:lnTo>
                      <a:lnTo>
                        <a:pt x="12" y="35"/>
                      </a:lnTo>
                      <a:lnTo>
                        <a:pt x="11" y="36"/>
                      </a:lnTo>
                      <a:lnTo>
                        <a:pt x="11" y="36"/>
                      </a:lnTo>
                      <a:lnTo>
                        <a:pt x="10" y="36"/>
                      </a:lnTo>
                      <a:lnTo>
                        <a:pt x="10" y="36"/>
                      </a:lnTo>
                      <a:lnTo>
                        <a:pt x="10" y="36"/>
                      </a:lnTo>
                      <a:lnTo>
                        <a:pt x="9" y="36"/>
                      </a:lnTo>
                      <a:lnTo>
                        <a:pt x="9" y="36"/>
                      </a:lnTo>
                      <a:lnTo>
                        <a:pt x="8" y="35"/>
                      </a:lnTo>
                      <a:lnTo>
                        <a:pt x="8" y="35"/>
                      </a:lnTo>
                      <a:lnTo>
                        <a:pt x="7" y="34"/>
                      </a:lnTo>
                      <a:lnTo>
                        <a:pt x="7" y="33"/>
                      </a:lnTo>
                      <a:lnTo>
                        <a:pt x="7" y="32"/>
                      </a:lnTo>
                      <a:lnTo>
                        <a:pt x="6" y="31"/>
                      </a:lnTo>
                      <a:lnTo>
                        <a:pt x="6" y="30"/>
                      </a:lnTo>
                      <a:lnTo>
                        <a:pt x="5" y="29"/>
                      </a:lnTo>
                      <a:lnTo>
                        <a:pt x="5" y="28"/>
                      </a:lnTo>
                      <a:lnTo>
                        <a:pt x="4" y="28"/>
                      </a:lnTo>
                      <a:lnTo>
                        <a:pt x="4" y="27"/>
                      </a:lnTo>
                      <a:lnTo>
                        <a:pt x="3" y="26"/>
                      </a:lnTo>
                      <a:lnTo>
                        <a:pt x="3" y="25"/>
                      </a:lnTo>
                      <a:lnTo>
                        <a:pt x="2" y="24"/>
                      </a:lnTo>
                      <a:lnTo>
                        <a:pt x="2" y="24"/>
                      </a:lnTo>
                      <a:lnTo>
                        <a:pt x="1" y="23"/>
                      </a:lnTo>
                      <a:lnTo>
                        <a:pt x="1" y="22"/>
                      </a:lnTo>
                      <a:lnTo>
                        <a:pt x="0" y="21"/>
                      </a:lnTo>
                      <a:lnTo>
                        <a:pt x="0" y="21"/>
                      </a:lnTo>
                    </a:path>
                  </a:pathLst>
                </a:custGeom>
                <a:solidFill>
                  <a:srgbClr val="A06F50">
                    <a:alpha val="20001"/>
                  </a:srgbClr>
                </a:solidFill>
                <a:ln w="9525">
                  <a:noFill/>
                  <a:round/>
                  <a:headEnd type="none" w="sm" len="sm"/>
                  <a:tailEnd type="none" w="sm" len="sm"/>
                </a:ln>
              </p:spPr>
              <p:txBody>
                <a:bodyPr/>
                <a:lstStyle/>
                <a:p>
                  <a:endParaRPr lang="nl-BE"/>
                </a:p>
              </p:txBody>
            </p:sp>
            <p:sp>
              <p:nvSpPr>
                <p:cNvPr id="7794" name="Freeform 626"/>
                <p:cNvSpPr>
                  <a:spLocks noChangeArrowheads="1"/>
                </p:cNvSpPr>
                <p:nvPr/>
              </p:nvSpPr>
              <p:spPr bwMode="auto">
                <a:xfrm>
                  <a:off x="261" y="96"/>
                  <a:ext cx="26" cy="22"/>
                </a:xfrm>
                <a:custGeom>
                  <a:avLst/>
                  <a:gdLst/>
                  <a:ahLst/>
                  <a:cxnLst>
                    <a:cxn ang="0">
                      <a:pos x="0" y="20"/>
                    </a:cxn>
                    <a:cxn ang="0">
                      <a:pos x="7" y="6"/>
                    </a:cxn>
                    <a:cxn ang="0">
                      <a:pos x="25" y="1"/>
                    </a:cxn>
                    <a:cxn ang="0">
                      <a:pos x="17" y="3"/>
                    </a:cxn>
                    <a:cxn ang="0">
                      <a:pos x="11" y="7"/>
                    </a:cxn>
                    <a:cxn ang="0">
                      <a:pos x="4" y="22"/>
                    </a:cxn>
                    <a:cxn ang="0">
                      <a:pos x="3" y="23"/>
                    </a:cxn>
                    <a:cxn ang="0">
                      <a:pos x="1" y="22"/>
                    </a:cxn>
                    <a:cxn ang="0">
                      <a:pos x="0" y="21"/>
                    </a:cxn>
                    <a:cxn ang="0">
                      <a:pos x="0" y="20"/>
                    </a:cxn>
                  </a:cxnLst>
                  <a:rect l="0" t="0" r="r" b="b"/>
                  <a:pathLst>
                    <a:path w="25" h="21">
                      <a:moveTo>
                        <a:pt x="0" y="20"/>
                      </a:moveTo>
                      <a:cubicBezTo>
                        <a:pt x="0" y="20"/>
                        <a:pt x="2" y="12"/>
                        <a:pt x="7" y="6"/>
                      </a:cubicBezTo>
                      <a:cubicBezTo>
                        <a:pt x="7" y="6"/>
                        <a:pt x="16" y="0"/>
                        <a:pt x="25" y="1"/>
                      </a:cubicBezTo>
                      <a:cubicBezTo>
                        <a:pt x="25" y="1"/>
                        <a:pt x="21" y="1"/>
                        <a:pt x="17" y="3"/>
                      </a:cubicBezTo>
                      <a:cubicBezTo>
                        <a:pt x="17" y="3"/>
                        <a:pt x="14" y="4"/>
                        <a:pt x="11" y="7"/>
                      </a:cubicBezTo>
                      <a:cubicBezTo>
                        <a:pt x="11" y="7"/>
                        <a:pt x="5" y="13"/>
                        <a:pt x="4" y="22"/>
                      </a:cubicBezTo>
                      <a:cubicBezTo>
                        <a:pt x="4" y="22"/>
                        <a:pt x="3" y="23"/>
                        <a:pt x="3" y="23"/>
                      </a:cubicBezTo>
                      <a:cubicBezTo>
                        <a:pt x="3" y="23"/>
                        <a:pt x="2" y="23"/>
                        <a:pt x="1" y="22"/>
                      </a:cubicBezTo>
                      <a:cubicBezTo>
                        <a:pt x="1" y="22"/>
                        <a:pt x="1" y="22"/>
                        <a:pt x="0" y="21"/>
                      </a:cubicBezTo>
                      <a:cubicBezTo>
                        <a:pt x="0" y="21"/>
                        <a:pt x="0" y="20"/>
                        <a:pt x="0" y="20"/>
                      </a:cubicBezTo>
                    </a:path>
                  </a:pathLst>
                </a:custGeom>
                <a:solidFill>
                  <a:srgbClr val="A06F50"/>
                </a:solidFill>
                <a:ln w="9525">
                  <a:noFill/>
                  <a:round/>
                  <a:headEnd type="none" w="sm" len="sm"/>
                  <a:tailEnd type="none" w="sm" len="sm"/>
                </a:ln>
              </p:spPr>
              <p:txBody>
                <a:bodyPr/>
                <a:lstStyle/>
                <a:p>
                  <a:endParaRPr lang="nl-BE"/>
                </a:p>
              </p:txBody>
            </p:sp>
            <p:sp>
              <p:nvSpPr>
                <p:cNvPr id="7795" name="Freeform 627"/>
                <p:cNvSpPr>
                  <a:spLocks noChangeArrowheads="1"/>
                </p:cNvSpPr>
                <p:nvPr/>
              </p:nvSpPr>
              <p:spPr bwMode="auto">
                <a:xfrm>
                  <a:off x="251" y="124"/>
                  <a:ext cx="8" cy="9"/>
                </a:xfrm>
                <a:custGeom>
                  <a:avLst/>
                  <a:gdLst/>
                  <a:ahLst/>
                  <a:cxnLst>
                    <a:cxn ang="0">
                      <a:pos x="7" y="3"/>
                    </a:cxn>
                    <a:cxn ang="0">
                      <a:pos x="7" y="2"/>
                    </a:cxn>
                    <a:cxn ang="0">
                      <a:pos x="7" y="2"/>
                    </a:cxn>
                    <a:cxn ang="0">
                      <a:pos x="6" y="2"/>
                    </a:cxn>
                    <a:cxn ang="0">
                      <a:pos x="6" y="2"/>
                    </a:cxn>
                    <a:cxn ang="0">
                      <a:pos x="6" y="2"/>
                    </a:cxn>
                    <a:cxn ang="0">
                      <a:pos x="6" y="1"/>
                    </a:cxn>
                    <a:cxn ang="0">
                      <a:pos x="6" y="1"/>
                    </a:cxn>
                    <a:cxn ang="0">
                      <a:pos x="5" y="1"/>
                    </a:cxn>
                    <a:cxn ang="0">
                      <a:pos x="5" y="1"/>
                    </a:cxn>
                    <a:cxn ang="0">
                      <a:pos x="5" y="1"/>
                    </a:cxn>
                    <a:cxn ang="0">
                      <a:pos x="5" y="0"/>
                    </a:cxn>
                    <a:cxn ang="0">
                      <a:pos x="4" y="0"/>
                    </a:cxn>
                    <a:cxn ang="0">
                      <a:pos x="4" y="0"/>
                    </a:cxn>
                    <a:cxn ang="0">
                      <a:pos x="4" y="0"/>
                    </a:cxn>
                    <a:cxn ang="0">
                      <a:pos x="4" y="0"/>
                    </a:cxn>
                    <a:cxn ang="0">
                      <a:pos x="3" y="0"/>
                    </a:cxn>
                    <a:cxn ang="0">
                      <a:pos x="3" y="0"/>
                    </a:cxn>
                    <a:cxn ang="0">
                      <a:pos x="3" y="0"/>
                    </a:cxn>
                    <a:cxn ang="0">
                      <a:pos x="3" y="0"/>
                    </a:cxn>
                    <a:cxn ang="0">
                      <a:pos x="2" y="0"/>
                    </a:cxn>
                    <a:cxn ang="0">
                      <a:pos x="2" y="0"/>
                    </a:cxn>
                    <a:cxn ang="0">
                      <a:pos x="2" y="0"/>
                    </a:cxn>
                    <a:cxn ang="0">
                      <a:pos x="1" y="0"/>
                    </a:cxn>
                    <a:cxn ang="0">
                      <a:pos x="1" y="0"/>
                    </a:cxn>
                    <a:cxn ang="0">
                      <a:pos x="1" y="0"/>
                    </a:cxn>
                    <a:cxn ang="0">
                      <a:pos x="1" y="0"/>
                    </a:cxn>
                    <a:cxn ang="0">
                      <a:pos x="0" y="0"/>
                    </a:cxn>
                    <a:cxn ang="0">
                      <a:pos x="0" y="0"/>
                    </a:cxn>
                    <a:cxn ang="0">
                      <a:pos x="0" y="0"/>
                    </a:cxn>
                    <a:cxn ang="0">
                      <a:pos x="0" y="0"/>
                    </a:cxn>
                    <a:cxn ang="0">
                      <a:pos x="1" y="1"/>
                    </a:cxn>
                    <a:cxn ang="0">
                      <a:pos x="3" y="3"/>
                    </a:cxn>
                    <a:cxn ang="0">
                      <a:pos x="4" y="5"/>
                    </a:cxn>
                    <a:cxn ang="0">
                      <a:pos x="6" y="7"/>
                    </a:cxn>
                    <a:cxn ang="0">
                      <a:pos x="7" y="8"/>
                    </a:cxn>
                  </a:cxnLst>
                  <a:rect l="0" t="0" r="r" b="b"/>
                  <a:pathLst>
                    <a:path w="7" h="8">
                      <a:moveTo>
                        <a:pt x="7" y="3"/>
                      </a:moveTo>
                      <a:lnTo>
                        <a:pt x="7" y="3"/>
                      </a:lnTo>
                      <a:lnTo>
                        <a:pt x="7" y="3"/>
                      </a:lnTo>
                      <a:lnTo>
                        <a:pt x="7" y="2"/>
                      </a:lnTo>
                      <a:lnTo>
                        <a:pt x="7" y="2"/>
                      </a:lnTo>
                      <a:lnTo>
                        <a:pt x="7" y="2"/>
                      </a:lnTo>
                      <a:lnTo>
                        <a:pt x="7" y="2"/>
                      </a:lnTo>
                      <a:lnTo>
                        <a:pt x="6" y="2"/>
                      </a:lnTo>
                      <a:lnTo>
                        <a:pt x="6" y="2"/>
                      </a:lnTo>
                      <a:lnTo>
                        <a:pt x="6" y="2"/>
                      </a:lnTo>
                      <a:lnTo>
                        <a:pt x="6" y="2"/>
                      </a:lnTo>
                      <a:lnTo>
                        <a:pt x="6" y="2"/>
                      </a:lnTo>
                      <a:lnTo>
                        <a:pt x="6" y="1"/>
                      </a:lnTo>
                      <a:lnTo>
                        <a:pt x="6" y="1"/>
                      </a:lnTo>
                      <a:lnTo>
                        <a:pt x="6" y="1"/>
                      </a:lnTo>
                      <a:lnTo>
                        <a:pt x="6" y="1"/>
                      </a:lnTo>
                      <a:lnTo>
                        <a:pt x="5" y="1"/>
                      </a:lnTo>
                      <a:lnTo>
                        <a:pt x="5" y="1"/>
                      </a:lnTo>
                      <a:lnTo>
                        <a:pt x="5" y="1"/>
                      </a:lnTo>
                      <a:lnTo>
                        <a:pt x="5" y="1"/>
                      </a:lnTo>
                      <a:lnTo>
                        <a:pt x="5" y="1"/>
                      </a:lnTo>
                      <a:lnTo>
                        <a:pt x="5" y="1"/>
                      </a:lnTo>
                      <a:lnTo>
                        <a:pt x="5" y="1"/>
                      </a:lnTo>
                      <a:lnTo>
                        <a:pt x="5" y="0"/>
                      </a:lnTo>
                      <a:lnTo>
                        <a:pt x="5"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2" y="0"/>
                      </a:lnTo>
                      <a:lnTo>
                        <a:pt x="2" y="0"/>
                      </a:lnTo>
                      <a:lnTo>
                        <a:pt x="2" y="0"/>
                      </a:lnTo>
                      <a:lnTo>
                        <a:pt x="2" y="0"/>
                      </a:lnTo>
                      <a:lnTo>
                        <a:pt x="2" y="0"/>
                      </a:lnTo>
                      <a:lnTo>
                        <a:pt x="2" y="0"/>
                      </a:lnTo>
                      <a:lnTo>
                        <a:pt x="2" y="0"/>
                      </a:lnTo>
                      <a:lnTo>
                        <a:pt x="1" y="0"/>
                      </a:lnTo>
                      <a:lnTo>
                        <a:pt x="1" y="0"/>
                      </a:lnTo>
                      <a:lnTo>
                        <a:pt x="1" y="0"/>
                      </a:lnTo>
                      <a:lnTo>
                        <a:pt x="1" y="0"/>
                      </a:lnTo>
                      <a:lnTo>
                        <a:pt x="1" y="0"/>
                      </a:lnTo>
                      <a:lnTo>
                        <a:pt x="1" y="0"/>
                      </a:lnTo>
                      <a:lnTo>
                        <a:pt x="1" y="0"/>
                      </a:lnTo>
                      <a:lnTo>
                        <a:pt x="0" y="0"/>
                      </a:lnTo>
                      <a:lnTo>
                        <a:pt x="0" y="0"/>
                      </a:lnTo>
                      <a:lnTo>
                        <a:pt x="0" y="0"/>
                      </a:lnTo>
                      <a:lnTo>
                        <a:pt x="0" y="0"/>
                      </a:lnTo>
                      <a:lnTo>
                        <a:pt x="0" y="0"/>
                      </a:lnTo>
                      <a:lnTo>
                        <a:pt x="0" y="0"/>
                      </a:lnTo>
                      <a:lnTo>
                        <a:pt x="0" y="0"/>
                      </a:lnTo>
                      <a:lnTo>
                        <a:pt x="0" y="0"/>
                      </a:lnTo>
                      <a:lnTo>
                        <a:pt x="0" y="1"/>
                      </a:lnTo>
                      <a:lnTo>
                        <a:pt x="1" y="1"/>
                      </a:lnTo>
                      <a:lnTo>
                        <a:pt x="2" y="2"/>
                      </a:lnTo>
                      <a:lnTo>
                        <a:pt x="3" y="3"/>
                      </a:lnTo>
                      <a:lnTo>
                        <a:pt x="4" y="4"/>
                      </a:lnTo>
                      <a:lnTo>
                        <a:pt x="4" y="5"/>
                      </a:lnTo>
                      <a:lnTo>
                        <a:pt x="5" y="6"/>
                      </a:lnTo>
                      <a:lnTo>
                        <a:pt x="6" y="7"/>
                      </a:lnTo>
                      <a:lnTo>
                        <a:pt x="6" y="8"/>
                      </a:lnTo>
                      <a:lnTo>
                        <a:pt x="7" y="8"/>
                      </a:lnTo>
                      <a:lnTo>
                        <a:pt x="7" y="3"/>
                      </a:lnTo>
                    </a:path>
                  </a:pathLst>
                </a:custGeom>
                <a:solidFill>
                  <a:srgbClr val="A06F50"/>
                </a:solidFill>
                <a:ln w="9525">
                  <a:noFill/>
                  <a:round/>
                  <a:headEnd type="none" w="sm" len="sm"/>
                  <a:tailEnd type="none" w="sm" len="sm"/>
                </a:ln>
              </p:spPr>
              <p:txBody>
                <a:bodyPr/>
                <a:lstStyle/>
                <a:p>
                  <a:endParaRPr lang="nl-BE"/>
                </a:p>
              </p:txBody>
            </p:sp>
            <p:sp>
              <p:nvSpPr>
                <p:cNvPr id="7796" name="Freeform 628"/>
                <p:cNvSpPr>
                  <a:spLocks noChangeArrowheads="1"/>
                </p:cNvSpPr>
                <p:nvPr/>
              </p:nvSpPr>
              <p:spPr bwMode="auto">
                <a:xfrm>
                  <a:off x="288" y="173"/>
                  <a:ext cx="42" cy="58"/>
                </a:xfrm>
                <a:custGeom>
                  <a:avLst/>
                  <a:gdLst/>
                  <a:ahLst/>
                  <a:cxnLst>
                    <a:cxn ang="0">
                      <a:pos x="0" y="52"/>
                    </a:cxn>
                    <a:cxn ang="0">
                      <a:pos x="22" y="34"/>
                    </a:cxn>
                    <a:cxn ang="0">
                      <a:pos x="35" y="0"/>
                    </a:cxn>
                    <a:cxn ang="0">
                      <a:pos x="41" y="28"/>
                    </a:cxn>
                    <a:cxn ang="0">
                      <a:pos x="27" y="47"/>
                    </a:cxn>
                    <a:cxn ang="0">
                      <a:pos x="10" y="57"/>
                    </a:cxn>
                    <a:cxn ang="0">
                      <a:pos x="4" y="56"/>
                    </a:cxn>
                    <a:cxn ang="0">
                      <a:pos x="0" y="52"/>
                    </a:cxn>
                  </a:cxnLst>
                  <a:rect l="0" t="0" r="r" b="b"/>
                  <a:pathLst>
                    <a:path w="41" h="57">
                      <a:moveTo>
                        <a:pt x="0" y="52"/>
                      </a:moveTo>
                      <a:cubicBezTo>
                        <a:pt x="0" y="52"/>
                        <a:pt x="13" y="46"/>
                        <a:pt x="22" y="34"/>
                      </a:cubicBezTo>
                      <a:cubicBezTo>
                        <a:pt x="22" y="34"/>
                        <a:pt x="31" y="18"/>
                        <a:pt x="35" y="0"/>
                      </a:cubicBezTo>
                      <a:lnTo>
                        <a:pt x="41" y="28"/>
                      </a:lnTo>
                      <a:cubicBezTo>
                        <a:pt x="41" y="28"/>
                        <a:pt x="36" y="39"/>
                        <a:pt x="27" y="47"/>
                      </a:cubicBezTo>
                      <a:cubicBezTo>
                        <a:pt x="27" y="47"/>
                        <a:pt x="19" y="54"/>
                        <a:pt x="10" y="57"/>
                      </a:cubicBezTo>
                      <a:cubicBezTo>
                        <a:pt x="10" y="57"/>
                        <a:pt x="7" y="57"/>
                        <a:pt x="4" y="56"/>
                      </a:cubicBezTo>
                      <a:cubicBezTo>
                        <a:pt x="4" y="56"/>
                        <a:pt x="1" y="54"/>
                        <a:pt x="0" y="52"/>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797" name="Freeform 629"/>
                <p:cNvSpPr>
                  <a:spLocks noChangeArrowheads="1"/>
                </p:cNvSpPr>
                <p:nvPr/>
              </p:nvSpPr>
              <p:spPr bwMode="auto">
                <a:xfrm>
                  <a:off x="248" y="63"/>
                  <a:ext cx="30" cy="42"/>
                </a:xfrm>
                <a:custGeom>
                  <a:avLst/>
                  <a:gdLst/>
                  <a:ahLst/>
                  <a:cxnLst>
                    <a:cxn ang="0">
                      <a:pos x="16" y="0"/>
                    </a:cxn>
                    <a:cxn ang="0">
                      <a:pos x="1" y="22"/>
                    </a:cxn>
                    <a:cxn ang="0">
                      <a:pos x="0" y="28"/>
                    </a:cxn>
                    <a:cxn ang="0">
                      <a:pos x="0" y="34"/>
                    </a:cxn>
                    <a:cxn ang="0">
                      <a:pos x="3" y="39"/>
                    </a:cxn>
                    <a:cxn ang="0">
                      <a:pos x="7" y="42"/>
                    </a:cxn>
                    <a:cxn ang="0">
                      <a:pos x="30" y="19"/>
                    </a:cxn>
                    <a:cxn ang="0">
                      <a:pos x="29" y="12"/>
                    </a:cxn>
                    <a:cxn ang="0">
                      <a:pos x="26" y="6"/>
                    </a:cxn>
                    <a:cxn ang="0">
                      <a:pos x="21" y="1"/>
                    </a:cxn>
                    <a:cxn ang="0">
                      <a:pos x="16" y="0"/>
                    </a:cxn>
                  </a:cxnLst>
                  <a:rect l="0" t="0" r="r" b="b"/>
                  <a:pathLst>
                    <a:path w="30" h="42">
                      <a:moveTo>
                        <a:pt x="16" y="0"/>
                      </a:moveTo>
                      <a:cubicBezTo>
                        <a:pt x="16" y="0"/>
                        <a:pt x="6" y="9"/>
                        <a:pt x="1" y="22"/>
                      </a:cubicBezTo>
                      <a:cubicBezTo>
                        <a:pt x="1" y="22"/>
                        <a:pt x="0" y="25"/>
                        <a:pt x="0" y="28"/>
                      </a:cubicBezTo>
                      <a:cubicBezTo>
                        <a:pt x="0" y="28"/>
                        <a:pt x="0" y="31"/>
                        <a:pt x="0" y="34"/>
                      </a:cubicBezTo>
                      <a:cubicBezTo>
                        <a:pt x="0" y="34"/>
                        <a:pt x="1" y="36"/>
                        <a:pt x="3" y="39"/>
                      </a:cubicBezTo>
                      <a:cubicBezTo>
                        <a:pt x="3" y="39"/>
                        <a:pt x="4" y="41"/>
                        <a:pt x="7" y="42"/>
                      </a:cubicBezTo>
                      <a:cubicBezTo>
                        <a:pt x="7" y="42"/>
                        <a:pt x="21" y="34"/>
                        <a:pt x="30" y="19"/>
                      </a:cubicBezTo>
                      <a:cubicBezTo>
                        <a:pt x="30" y="19"/>
                        <a:pt x="30" y="15"/>
                        <a:pt x="29" y="12"/>
                      </a:cubicBezTo>
                      <a:cubicBezTo>
                        <a:pt x="29" y="12"/>
                        <a:pt x="28" y="8"/>
                        <a:pt x="26" y="6"/>
                      </a:cubicBezTo>
                      <a:cubicBezTo>
                        <a:pt x="26" y="6"/>
                        <a:pt x="24" y="3"/>
                        <a:pt x="21" y="1"/>
                      </a:cubicBezTo>
                      <a:cubicBezTo>
                        <a:pt x="21" y="1"/>
                        <a:pt x="19" y="0"/>
                        <a:pt x="16" y="0"/>
                      </a:cubicBez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798" name="Freeform 630"/>
                <p:cNvSpPr>
                  <a:spLocks noChangeArrowheads="1"/>
                </p:cNvSpPr>
                <p:nvPr/>
              </p:nvSpPr>
              <p:spPr bwMode="auto">
                <a:xfrm>
                  <a:off x="265" y="161"/>
                  <a:ext cx="7" cy="8"/>
                </a:xfrm>
                <a:custGeom>
                  <a:avLst/>
                  <a:gdLst/>
                  <a:ahLst/>
                  <a:cxnLst>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1" y="1"/>
                    </a:cxn>
                    <a:cxn ang="0">
                      <a:pos x="1" y="1"/>
                    </a:cxn>
                    <a:cxn ang="0">
                      <a:pos x="1" y="1"/>
                    </a:cxn>
                    <a:cxn ang="0">
                      <a:pos x="1" y="1"/>
                    </a:cxn>
                    <a:cxn ang="0">
                      <a:pos x="1" y="0"/>
                    </a:cxn>
                    <a:cxn ang="0">
                      <a:pos x="2" y="0"/>
                    </a:cxn>
                    <a:cxn ang="0">
                      <a:pos x="2" y="0"/>
                    </a:cxn>
                    <a:cxn ang="0">
                      <a:pos x="2" y="0"/>
                    </a:cxn>
                    <a:cxn ang="0">
                      <a:pos x="3" y="0"/>
                    </a:cxn>
                    <a:cxn ang="0">
                      <a:pos x="3" y="0"/>
                    </a:cxn>
                    <a:cxn ang="0">
                      <a:pos x="3" y="0"/>
                    </a:cxn>
                    <a:cxn ang="0">
                      <a:pos x="3" y="0"/>
                    </a:cxn>
                    <a:cxn ang="0">
                      <a:pos x="4" y="0"/>
                    </a:cxn>
                    <a:cxn ang="0">
                      <a:pos x="4" y="0"/>
                    </a:cxn>
                    <a:cxn ang="0">
                      <a:pos x="4" y="0"/>
                    </a:cxn>
                    <a:cxn ang="0">
                      <a:pos x="5" y="0"/>
                    </a:cxn>
                    <a:cxn ang="0">
                      <a:pos x="5" y="0"/>
                    </a:cxn>
                    <a:cxn ang="0">
                      <a:pos x="5" y="0"/>
                    </a:cxn>
                    <a:cxn ang="0">
                      <a:pos x="6" y="0"/>
                    </a:cxn>
                    <a:cxn ang="0">
                      <a:pos x="6" y="0"/>
                    </a:cxn>
                    <a:cxn ang="0">
                      <a:pos x="6" y="0"/>
                    </a:cxn>
                    <a:cxn ang="0">
                      <a:pos x="6" y="0"/>
                    </a:cxn>
                    <a:cxn ang="0">
                      <a:pos x="7" y="1"/>
                    </a:cxn>
                    <a:cxn ang="0">
                      <a:pos x="7" y="1"/>
                    </a:cxn>
                    <a:cxn ang="0">
                      <a:pos x="7" y="1"/>
                    </a:cxn>
                    <a:cxn ang="0">
                      <a:pos x="7" y="2"/>
                    </a:cxn>
                    <a:cxn ang="0">
                      <a:pos x="7" y="2"/>
                    </a:cxn>
                    <a:cxn ang="0">
                      <a:pos x="7" y="3"/>
                    </a:cxn>
                    <a:cxn ang="0">
                      <a:pos x="6" y="3"/>
                    </a:cxn>
                    <a:cxn ang="0">
                      <a:pos x="6" y="4"/>
                    </a:cxn>
                    <a:cxn ang="0">
                      <a:pos x="6" y="4"/>
                    </a:cxn>
                    <a:cxn ang="0">
                      <a:pos x="6" y="4"/>
                    </a:cxn>
                    <a:cxn ang="0">
                      <a:pos x="5" y="5"/>
                    </a:cxn>
                    <a:cxn ang="0">
                      <a:pos x="5" y="5"/>
                    </a:cxn>
                    <a:cxn ang="0">
                      <a:pos x="5" y="5"/>
                    </a:cxn>
                    <a:cxn ang="0">
                      <a:pos x="4" y="6"/>
                    </a:cxn>
                    <a:cxn ang="0">
                      <a:pos x="4" y="6"/>
                    </a:cxn>
                    <a:cxn ang="0">
                      <a:pos x="4" y="6"/>
                    </a:cxn>
                    <a:cxn ang="0">
                      <a:pos x="3" y="6"/>
                    </a:cxn>
                    <a:cxn ang="0">
                      <a:pos x="3" y="6"/>
                    </a:cxn>
                    <a:cxn ang="0">
                      <a:pos x="2" y="7"/>
                    </a:cxn>
                    <a:cxn ang="0">
                      <a:pos x="2" y="7"/>
                    </a:cxn>
                    <a:cxn ang="0">
                      <a:pos x="2" y="7"/>
                    </a:cxn>
                    <a:cxn ang="0">
                      <a:pos x="1" y="7"/>
                    </a:cxn>
                    <a:cxn ang="0">
                      <a:pos x="1" y="7"/>
                    </a:cxn>
                    <a:cxn ang="0">
                      <a:pos x="0" y="7"/>
                    </a:cxn>
                    <a:cxn ang="0">
                      <a:pos x="0" y="6"/>
                    </a:cxn>
                  </a:cxnLst>
                  <a:rect l="0" t="0" r="r" b="b"/>
                  <a:pathLst>
                    <a:path w="7" h="7">
                      <a:moveTo>
                        <a:pt x="0" y="6"/>
                      </a:move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0"/>
                      </a:lnTo>
                      <a:lnTo>
                        <a:pt x="1" y="0"/>
                      </a:lnTo>
                      <a:lnTo>
                        <a:pt x="1"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1"/>
                      </a:lnTo>
                      <a:lnTo>
                        <a:pt x="6" y="1"/>
                      </a:lnTo>
                      <a:lnTo>
                        <a:pt x="7" y="1"/>
                      </a:lnTo>
                      <a:lnTo>
                        <a:pt x="7" y="1"/>
                      </a:lnTo>
                      <a:lnTo>
                        <a:pt x="7" y="1"/>
                      </a:lnTo>
                      <a:lnTo>
                        <a:pt x="7" y="1"/>
                      </a:lnTo>
                      <a:lnTo>
                        <a:pt x="7" y="1"/>
                      </a:lnTo>
                      <a:lnTo>
                        <a:pt x="7" y="1"/>
                      </a:lnTo>
                      <a:lnTo>
                        <a:pt x="7" y="1"/>
                      </a:lnTo>
                      <a:lnTo>
                        <a:pt x="7" y="1"/>
                      </a:lnTo>
                      <a:lnTo>
                        <a:pt x="7" y="1"/>
                      </a:lnTo>
                      <a:lnTo>
                        <a:pt x="7" y="1"/>
                      </a:lnTo>
                      <a:lnTo>
                        <a:pt x="7" y="1"/>
                      </a:lnTo>
                      <a:lnTo>
                        <a:pt x="7" y="2"/>
                      </a:lnTo>
                      <a:lnTo>
                        <a:pt x="7" y="2"/>
                      </a:lnTo>
                      <a:lnTo>
                        <a:pt x="7" y="2"/>
                      </a:lnTo>
                      <a:lnTo>
                        <a:pt x="7" y="2"/>
                      </a:lnTo>
                      <a:lnTo>
                        <a:pt x="7" y="2"/>
                      </a:lnTo>
                      <a:lnTo>
                        <a:pt x="7" y="2"/>
                      </a:lnTo>
                      <a:lnTo>
                        <a:pt x="7" y="2"/>
                      </a:lnTo>
                      <a:lnTo>
                        <a:pt x="7" y="2"/>
                      </a:lnTo>
                      <a:lnTo>
                        <a:pt x="7" y="2"/>
                      </a:lnTo>
                      <a:lnTo>
                        <a:pt x="7" y="3"/>
                      </a:lnTo>
                      <a:lnTo>
                        <a:pt x="7" y="3"/>
                      </a:lnTo>
                      <a:lnTo>
                        <a:pt x="6" y="3"/>
                      </a:lnTo>
                      <a:lnTo>
                        <a:pt x="6" y="3"/>
                      </a:lnTo>
                      <a:lnTo>
                        <a:pt x="6" y="3"/>
                      </a:lnTo>
                      <a:lnTo>
                        <a:pt x="6" y="3"/>
                      </a:lnTo>
                      <a:lnTo>
                        <a:pt x="6" y="3"/>
                      </a:lnTo>
                      <a:lnTo>
                        <a:pt x="6" y="3"/>
                      </a:lnTo>
                      <a:lnTo>
                        <a:pt x="6" y="3"/>
                      </a:lnTo>
                      <a:lnTo>
                        <a:pt x="6" y="4"/>
                      </a:lnTo>
                      <a:lnTo>
                        <a:pt x="6" y="4"/>
                      </a:lnTo>
                      <a:lnTo>
                        <a:pt x="6" y="4"/>
                      </a:lnTo>
                      <a:lnTo>
                        <a:pt x="6" y="4"/>
                      </a:lnTo>
                      <a:lnTo>
                        <a:pt x="6" y="4"/>
                      </a:lnTo>
                      <a:lnTo>
                        <a:pt x="6" y="4"/>
                      </a:lnTo>
                      <a:lnTo>
                        <a:pt x="6" y="4"/>
                      </a:lnTo>
                      <a:lnTo>
                        <a:pt x="6" y="4"/>
                      </a:lnTo>
                      <a:lnTo>
                        <a:pt x="6" y="4"/>
                      </a:lnTo>
                      <a:lnTo>
                        <a:pt x="6" y="4"/>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4" y="6"/>
                      </a:lnTo>
                      <a:lnTo>
                        <a:pt x="4" y="6"/>
                      </a:lnTo>
                      <a:lnTo>
                        <a:pt x="4" y="6"/>
                      </a:lnTo>
                      <a:lnTo>
                        <a:pt x="4" y="6"/>
                      </a:lnTo>
                      <a:lnTo>
                        <a:pt x="4" y="6"/>
                      </a:lnTo>
                      <a:lnTo>
                        <a:pt x="4" y="6"/>
                      </a:lnTo>
                      <a:lnTo>
                        <a:pt x="4" y="6"/>
                      </a:lnTo>
                      <a:lnTo>
                        <a:pt x="4" y="6"/>
                      </a:lnTo>
                      <a:lnTo>
                        <a:pt x="4" y="6"/>
                      </a:lnTo>
                      <a:lnTo>
                        <a:pt x="4" y="6"/>
                      </a:lnTo>
                      <a:lnTo>
                        <a:pt x="4" y="6"/>
                      </a:lnTo>
                      <a:lnTo>
                        <a:pt x="3" y="6"/>
                      </a:lnTo>
                      <a:lnTo>
                        <a:pt x="3" y="6"/>
                      </a:lnTo>
                      <a:lnTo>
                        <a:pt x="3" y="6"/>
                      </a:lnTo>
                      <a:lnTo>
                        <a:pt x="3" y="6"/>
                      </a:lnTo>
                      <a:lnTo>
                        <a:pt x="3" y="6"/>
                      </a:lnTo>
                      <a:lnTo>
                        <a:pt x="3" y="6"/>
                      </a:lnTo>
                      <a:lnTo>
                        <a:pt x="3" y="6"/>
                      </a:lnTo>
                      <a:lnTo>
                        <a:pt x="3" y="6"/>
                      </a:lnTo>
                      <a:lnTo>
                        <a:pt x="3" y="6"/>
                      </a:lnTo>
                      <a:lnTo>
                        <a:pt x="3" y="7"/>
                      </a:lnTo>
                      <a:lnTo>
                        <a:pt x="3" y="7"/>
                      </a:lnTo>
                      <a:lnTo>
                        <a:pt x="2" y="7"/>
                      </a:lnTo>
                      <a:lnTo>
                        <a:pt x="2" y="7"/>
                      </a:lnTo>
                      <a:lnTo>
                        <a:pt x="2" y="7"/>
                      </a:lnTo>
                      <a:lnTo>
                        <a:pt x="2" y="7"/>
                      </a:lnTo>
                      <a:lnTo>
                        <a:pt x="2" y="7"/>
                      </a:lnTo>
                      <a:lnTo>
                        <a:pt x="2" y="7"/>
                      </a:lnTo>
                      <a:lnTo>
                        <a:pt x="2" y="7"/>
                      </a:lnTo>
                      <a:lnTo>
                        <a:pt x="2" y="7"/>
                      </a:lnTo>
                      <a:lnTo>
                        <a:pt x="2" y="7"/>
                      </a:lnTo>
                      <a:lnTo>
                        <a:pt x="1" y="7"/>
                      </a:lnTo>
                      <a:lnTo>
                        <a:pt x="1" y="7"/>
                      </a:lnTo>
                      <a:lnTo>
                        <a:pt x="1" y="7"/>
                      </a:lnTo>
                      <a:lnTo>
                        <a:pt x="1" y="7"/>
                      </a:lnTo>
                      <a:lnTo>
                        <a:pt x="1" y="7"/>
                      </a:lnTo>
                      <a:lnTo>
                        <a:pt x="1" y="7"/>
                      </a:lnTo>
                      <a:lnTo>
                        <a:pt x="1" y="7"/>
                      </a:lnTo>
                      <a:lnTo>
                        <a:pt x="1" y="7"/>
                      </a:lnTo>
                      <a:lnTo>
                        <a:pt x="1" y="7"/>
                      </a:lnTo>
                      <a:lnTo>
                        <a:pt x="1" y="7"/>
                      </a:lnTo>
                      <a:lnTo>
                        <a:pt x="0" y="7"/>
                      </a:lnTo>
                      <a:lnTo>
                        <a:pt x="0" y="7"/>
                      </a:lnTo>
                      <a:lnTo>
                        <a:pt x="0" y="7"/>
                      </a:lnTo>
                      <a:lnTo>
                        <a:pt x="0" y="7"/>
                      </a:lnTo>
                      <a:lnTo>
                        <a:pt x="0" y="7"/>
                      </a:lnTo>
                      <a:lnTo>
                        <a:pt x="0" y="6"/>
                      </a:lnTo>
                      <a:lnTo>
                        <a:pt x="0" y="6"/>
                      </a:lnTo>
                      <a:lnTo>
                        <a:pt x="0" y="6"/>
                      </a:lnTo>
                      <a:lnTo>
                        <a:pt x="0" y="6"/>
                      </a:lnTo>
                    </a:path>
                  </a:pathLst>
                </a:custGeom>
                <a:solidFill>
                  <a:srgbClr val="500000">
                    <a:alpha val="60001"/>
                  </a:srgbClr>
                </a:solidFill>
                <a:ln w="9525">
                  <a:noFill/>
                  <a:round/>
                  <a:headEnd type="none" w="sm" len="sm"/>
                  <a:tailEnd type="none" w="sm" len="sm"/>
                </a:ln>
              </p:spPr>
              <p:txBody>
                <a:bodyPr/>
                <a:lstStyle/>
                <a:p>
                  <a:endParaRPr lang="nl-BE"/>
                </a:p>
              </p:txBody>
            </p:sp>
            <p:sp>
              <p:nvSpPr>
                <p:cNvPr id="7799" name="Freeform 631"/>
                <p:cNvSpPr>
                  <a:spLocks noChangeArrowheads="1"/>
                </p:cNvSpPr>
                <p:nvPr/>
              </p:nvSpPr>
              <p:spPr bwMode="auto">
                <a:xfrm>
                  <a:off x="259" y="128"/>
                  <a:ext cx="18" cy="35"/>
                </a:xfrm>
                <a:custGeom>
                  <a:avLst/>
                  <a:gdLst/>
                  <a:ahLst/>
                  <a:cxnLst>
                    <a:cxn ang="0">
                      <a:pos x="3" y="0"/>
                    </a:cxn>
                    <a:cxn ang="0">
                      <a:pos x="11" y="23"/>
                    </a:cxn>
                    <a:cxn ang="0">
                      <a:pos x="13" y="23"/>
                    </a:cxn>
                    <a:cxn ang="0">
                      <a:pos x="15" y="24"/>
                    </a:cxn>
                    <a:cxn ang="0">
                      <a:pos x="17" y="26"/>
                    </a:cxn>
                    <a:cxn ang="0">
                      <a:pos x="18" y="29"/>
                    </a:cxn>
                    <a:cxn ang="0">
                      <a:pos x="18" y="32"/>
                    </a:cxn>
                    <a:cxn ang="0">
                      <a:pos x="8" y="30"/>
                    </a:cxn>
                    <a:cxn ang="0">
                      <a:pos x="0" y="34"/>
                    </a:cxn>
                    <a:cxn ang="0">
                      <a:pos x="3" y="0"/>
                    </a:cxn>
                  </a:cxnLst>
                  <a:rect l="0" t="0" r="r" b="b"/>
                  <a:pathLst>
                    <a:path w="18" h="34">
                      <a:moveTo>
                        <a:pt x="3" y="0"/>
                      </a:moveTo>
                      <a:cubicBezTo>
                        <a:pt x="3" y="0"/>
                        <a:pt x="10" y="9"/>
                        <a:pt x="11" y="23"/>
                      </a:cubicBezTo>
                      <a:cubicBezTo>
                        <a:pt x="11" y="23"/>
                        <a:pt x="12" y="23"/>
                        <a:pt x="13" y="23"/>
                      </a:cubicBezTo>
                      <a:cubicBezTo>
                        <a:pt x="13" y="23"/>
                        <a:pt x="14" y="23"/>
                        <a:pt x="15" y="24"/>
                      </a:cubicBezTo>
                      <a:cubicBezTo>
                        <a:pt x="15" y="24"/>
                        <a:pt x="16" y="25"/>
                        <a:pt x="17" y="26"/>
                      </a:cubicBezTo>
                      <a:cubicBezTo>
                        <a:pt x="17" y="26"/>
                        <a:pt x="18" y="27"/>
                        <a:pt x="18" y="29"/>
                      </a:cubicBezTo>
                      <a:cubicBezTo>
                        <a:pt x="18" y="29"/>
                        <a:pt x="18" y="30"/>
                        <a:pt x="18" y="32"/>
                      </a:cubicBezTo>
                      <a:cubicBezTo>
                        <a:pt x="18" y="32"/>
                        <a:pt x="13" y="29"/>
                        <a:pt x="8" y="30"/>
                      </a:cubicBezTo>
                      <a:cubicBezTo>
                        <a:pt x="8" y="30"/>
                        <a:pt x="3" y="31"/>
                        <a:pt x="0" y="34"/>
                      </a:cubicBezTo>
                      <a:lnTo>
                        <a:pt x="3" y="0"/>
                      </a:ln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800" name="Freeform 632"/>
                <p:cNvSpPr>
                  <a:spLocks noChangeArrowheads="1"/>
                </p:cNvSpPr>
                <p:nvPr/>
              </p:nvSpPr>
              <p:spPr bwMode="auto">
                <a:xfrm>
                  <a:off x="285" y="122"/>
                  <a:ext cx="32" cy="66"/>
                </a:xfrm>
                <a:custGeom>
                  <a:avLst/>
                  <a:gdLst/>
                  <a:ahLst/>
                  <a:cxnLst>
                    <a:cxn ang="0">
                      <a:pos x="0" y="14"/>
                    </a:cxn>
                    <a:cxn ang="0">
                      <a:pos x="3" y="7"/>
                    </a:cxn>
                    <a:cxn ang="0">
                      <a:pos x="8" y="1"/>
                    </a:cxn>
                    <a:cxn ang="0">
                      <a:pos x="15" y="0"/>
                    </a:cxn>
                    <a:cxn ang="0">
                      <a:pos x="32" y="41"/>
                    </a:cxn>
                    <a:cxn ang="0">
                      <a:pos x="25" y="66"/>
                    </a:cxn>
                    <a:cxn ang="0">
                      <a:pos x="21" y="45"/>
                    </a:cxn>
                    <a:cxn ang="0">
                      <a:pos x="11" y="27"/>
                    </a:cxn>
                    <a:cxn ang="0">
                      <a:pos x="0" y="14"/>
                    </a:cxn>
                  </a:cxnLst>
                  <a:rect l="0" t="0" r="r" b="b"/>
                  <a:pathLst>
                    <a:path w="32" h="65">
                      <a:moveTo>
                        <a:pt x="0" y="14"/>
                      </a:moveTo>
                      <a:cubicBezTo>
                        <a:pt x="0" y="14"/>
                        <a:pt x="0" y="10"/>
                        <a:pt x="3" y="7"/>
                      </a:cubicBezTo>
                      <a:cubicBezTo>
                        <a:pt x="3" y="7"/>
                        <a:pt x="5" y="3"/>
                        <a:pt x="8" y="1"/>
                      </a:cubicBezTo>
                      <a:cubicBezTo>
                        <a:pt x="8" y="1"/>
                        <a:pt x="12" y="0"/>
                        <a:pt x="15" y="0"/>
                      </a:cubicBezTo>
                      <a:lnTo>
                        <a:pt x="32" y="41"/>
                      </a:lnTo>
                      <a:lnTo>
                        <a:pt x="25" y="66"/>
                      </a:lnTo>
                      <a:cubicBezTo>
                        <a:pt x="25" y="66"/>
                        <a:pt x="25" y="55"/>
                        <a:pt x="21" y="45"/>
                      </a:cubicBezTo>
                      <a:cubicBezTo>
                        <a:pt x="21" y="45"/>
                        <a:pt x="17" y="35"/>
                        <a:pt x="11" y="27"/>
                      </a:cubicBezTo>
                      <a:cubicBezTo>
                        <a:pt x="11" y="27"/>
                        <a:pt x="3" y="24"/>
                        <a:pt x="0" y="14"/>
                      </a:cubicBezTo>
                    </a:path>
                  </a:pathLst>
                </a:custGeom>
                <a:gradFill rotWithShape="0">
                  <a:gsLst>
                    <a:gs pos="0">
                      <a:srgbClr val="FFFFFF">
                        <a:alpha val="20001"/>
                      </a:srgbClr>
                    </a:gs>
                    <a:gs pos="100000">
                      <a:srgbClr val="FFFFFF">
                        <a:alpha val="7001"/>
                      </a:srgbClr>
                    </a:gs>
                  </a:gsLst>
                  <a:lin ang="5400000" scaled="1"/>
                </a:gradFill>
                <a:ln w="9525">
                  <a:noFill/>
                  <a:round/>
                  <a:headEnd type="none" w="sm" len="sm"/>
                  <a:tailEnd type="none" w="sm" len="sm"/>
                </a:ln>
              </p:spPr>
              <p:txBody>
                <a:bodyPr/>
                <a:lstStyle/>
                <a:p>
                  <a:endParaRPr lang="nl-BE"/>
                </a:p>
              </p:txBody>
            </p:sp>
            <p:sp>
              <p:nvSpPr>
                <p:cNvPr id="7801" name="Freeform 633"/>
                <p:cNvSpPr>
                  <a:spLocks noChangeArrowheads="1"/>
                </p:cNvSpPr>
                <p:nvPr/>
              </p:nvSpPr>
              <p:spPr bwMode="auto">
                <a:xfrm>
                  <a:off x="272" y="109"/>
                  <a:ext cx="19" cy="13"/>
                </a:xfrm>
                <a:custGeom>
                  <a:avLst/>
                  <a:gdLst/>
                  <a:ahLst/>
                  <a:cxnLst>
                    <a:cxn ang="0">
                      <a:pos x="0" y="13"/>
                    </a:cxn>
                    <a:cxn ang="0">
                      <a:pos x="1" y="7"/>
                    </a:cxn>
                    <a:cxn ang="0">
                      <a:pos x="4" y="2"/>
                    </a:cxn>
                    <a:cxn ang="0">
                      <a:pos x="9" y="0"/>
                    </a:cxn>
                    <a:cxn ang="0">
                      <a:pos x="14" y="1"/>
                    </a:cxn>
                    <a:cxn ang="0">
                      <a:pos x="18" y="4"/>
                    </a:cxn>
                    <a:cxn ang="0">
                      <a:pos x="16" y="8"/>
                    </a:cxn>
                    <a:cxn ang="0">
                      <a:pos x="0" y="13"/>
                    </a:cxn>
                  </a:cxnLst>
                  <a:rect l="0" t="0" r="r" b="b"/>
                  <a:pathLst>
                    <a:path w="18" h="12">
                      <a:moveTo>
                        <a:pt x="0" y="13"/>
                      </a:moveTo>
                      <a:cubicBezTo>
                        <a:pt x="0" y="13"/>
                        <a:pt x="0" y="10"/>
                        <a:pt x="1" y="7"/>
                      </a:cubicBezTo>
                      <a:cubicBezTo>
                        <a:pt x="1" y="7"/>
                        <a:pt x="2" y="4"/>
                        <a:pt x="4" y="2"/>
                      </a:cubicBezTo>
                      <a:cubicBezTo>
                        <a:pt x="4" y="2"/>
                        <a:pt x="6" y="0"/>
                        <a:pt x="9" y="0"/>
                      </a:cubicBezTo>
                      <a:cubicBezTo>
                        <a:pt x="9" y="0"/>
                        <a:pt x="12" y="0"/>
                        <a:pt x="14" y="1"/>
                      </a:cubicBezTo>
                      <a:cubicBezTo>
                        <a:pt x="14" y="1"/>
                        <a:pt x="17" y="2"/>
                        <a:pt x="18" y="4"/>
                      </a:cubicBezTo>
                      <a:cubicBezTo>
                        <a:pt x="18" y="4"/>
                        <a:pt x="18" y="6"/>
                        <a:pt x="16" y="8"/>
                      </a:cubicBezTo>
                      <a:cubicBezTo>
                        <a:pt x="16" y="8"/>
                        <a:pt x="8" y="12"/>
                        <a:pt x="0" y="13"/>
                      </a:cubicBezTo>
                    </a:path>
                  </a:pathLst>
                </a:custGeom>
                <a:gradFill rotWithShape="0">
                  <a:gsLst>
                    <a:gs pos="0">
                      <a:srgbClr val="A06F50"/>
                    </a:gs>
                    <a:gs pos="100000">
                      <a:srgbClr val="640000">
                        <a:alpha val="20001"/>
                      </a:srgbClr>
                    </a:gs>
                  </a:gsLst>
                  <a:lin ang="0" scaled="1"/>
                </a:gradFill>
                <a:ln w="9525">
                  <a:noFill/>
                  <a:round/>
                  <a:headEnd type="none" w="sm" len="sm"/>
                  <a:tailEnd type="none" w="sm" len="sm"/>
                </a:ln>
              </p:spPr>
              <p:txBody>
                <a:bodyPr/>
                <a:lstStyle/>
                <a:p>
                  <a:endParaRPr lang="nl-BE"/>
                </a:p>
              </p:txBody>
            </p:sp>
            <p:sp>
              <p:nvSpPr>
                <p:cNvPr id="7802" name="Freeform 634"/>
                <p:cNvSpPr>
                  <a:spLocks noChangeArrowheads="1"/>
                </p:cNvSpPr>
                <p:nvPr/>
              </p:nvSpPr>
              <p:spPr bwMode="auto">
                <a:xfrm>
                  <a:off x="272" y="117"/>
                  <a:ext cx="18" cy="13"/>
                </a:xfrm>
                <a:custGeom>
                  <a:avLst/>
                  <a:gdLst/>
                  <a:ahLst/>
                  <a:cxnLst>
                    <a:cxn ang="0">
                      <a:pos x="1" y="11"/>
                    </a:cxn>
                    <a:cxn ang="0">
                      <a:pos x="0" y="9"/>
                    </a:cxn>
                    <a:cxn ang="0">
                      <a:pos x="0" y="7"/>
                    </a:cxn>
                    <a:cxn ang="0">
                      <a:pos x="0" y="4"/>
                    </a:cxn>
                    <a:cxn ang="0">
                      <a:pos x="1" y="2"/>
                    </a:cxn>
                    <a:cxn ang="0">
                      <a:pos x="3" y="1"/>
                    </a:cxn>
                    <a:cxn ang="0">
                      <a:pos x="17" y="0"/>
                    </a:cxn>
                    <a:cxn ang="0">
                      <a:pos x="10" y="9"/>
                    </a:cxn>
                    <a:cxn ang="0">
                      <a:pos x="6" y="12"/>
                    </a:cxn>
                    <a:cxn ang="0">
                      <a:pos x="1" y="11"/>
                    </a:cxn>
                  </a:cxnLst>
                  <a:rect l="0" t="0" r="r" b="b"/>
                  <a:pathLst>
                    <a:path w="17" h="12">
                      <a:moveTo>
                        <a:pt x="1" y="11"/>
                      </a:moveTo>
                      <a:cubicBezTo>
                        <a:pt x="1" y="11"/>
                        <a:pt x="0" y="10"/>
                        <a:pt x="0" y="9"/>
                      </a:cubicBezTo>
                      <a:cubicBezTo>
                        <a:pt x="0" y="9"/>
                        <a:pt x="0" y="8"/>
                        <a:pt x="0" y="7"/>
                      </a:cubicBezTo>
                      <a:cubicBezTo>
                        <a:pt x="0" y="7"/>
                        <a:pt x="0" y="5"/>
                        <a:pt x="0" y="4"/>
                      </a:cubicBezTo>
                      <a:cubicBezTo>
                        <a:pt x="0" y="4"/>
                        <a:pt x="0" y="3"/>
                        <a:pt x="1" y="2"/>
                      </a:cubicBezTo>
                      <a:cubicBezTo>
                        <a:pt x="1" y="2"/>
                        <a:pt x="2" y="1"/>
                        <a:pt x="3" y="1"/>
                      </a:cubicBezTo>
                      <a:cubicBezTo>
                        <a:pt x="3" y="1"/>
                        <a:pt x="10" y="0"/>
                        <a:pt x="17" y="0"/>
                      </a:cubicBezTo>
                      <a:cubicBezTo>
                        <a:pt x="17" y="0"/>
                        <a:pt x="14" y="5"/>
                        <a:pt x="10" y="9"/>
                      </a:cubicBezTo>
                      <a:cubicBezTo>
                        <a:pt x="10" y="9"/>
                        <a:pt x="8" y="11"/>
                        <a:pt x="6" y="12"/>
                      </a:cubicBezTo>
                      <a:cubicBezTo>
                        <a:pt x="6" y="12"/>
                        <a:pt x="3" y="12"/>
                        <a:pt x="1" y="11"/>
                      </a:cubicBezTo>
                    </a:path>
                  </a:pathLst>
                </a:custGeom>
                <a:solidFill>
                  <a:srgbClr val="000000">
                    <a:alpha val="60001"/>
                  </a:srgbClr>
                </a:solidFill>
                <a:ln w="9525">
                  <a:noFill/>
                  <a:round/>
                  <a:headEnd type="none" w="sm" len="sm"/>
                  <a:tailEnd type="none" w="sm" len="sm"/>
                </a:ln>
              </p:spPr>
              <p:txBody>
                <a:bodyPr/>
                <a:lstStyle/>
                <a:p>
                  <a:endParaRPr lang="nl-BE"/>
                </a:p>
              </p:txBody>
            </p:sp>
            <p:sp>
              <p:nvSpPr>
                <p:cNvPr id="7803" name="Freeform 635"/>
                <p:cNvSpPr>
                  <a:spLocks noChangeArrowheads="1"/>
                </p:cNvSpPr>
                <p:nvPr/>
              </p:nvSpPr>
              <p:spPr bwMode="auto">
                <a:xfrm>
                  <a:off x="277" y="121"/>
                  <a:ext cx="5" cy="8"/>
                </a:xfrm>
                <a:custGeom>
                  <a:avLst/>
                  <a:gdLst/>
                  <a:ahLst/>
                  <a:cxnLst>
                    <a:cxn ang="0">
                      <a:pos x="0" y="0"/>
                    </a:cxn>
                    <a:cxn ang="0">
                      <a:pos x="1" y="1"/>
                    </a:cxn>
                    <a:cxn ang="0">
                      <a:pos x="1" y="3"/>
                    </a:cxn>
                    <a:cxn ang="0">
                      <a:pos x="2" y="4"/>
                    </a:cxn>
                    <a:cxn ang="0">
                      <a:pos x="1" y="6"/>
                    </a:cxn>
                    <a:cxn ang="0">
                      <a:pos x="0" y="7"/>
                    </a:cxn>
                    <a:cxn ang="0">
                      <a:pos x="2" y="7"/>
                    </a:cxn>
                    <a:cxn ang="0">
                      <a:pos x="3" y="7"/>
                    </a:cxn>
                    <a:cxn ang="0">
                      <a:pos x="4" y="5"/>
                    </a:cxn>
                    <a:cxn ang="0">
                      <a:pos x="4" y="4"/>
                    </a:cxn>
                    <a:cxn ang="0">
                      <a:pos x="4" y="2"/>
                    </a:cxn>
                    <a:cxn ang="0">
                      <a:pos x="3" y="1"/>
                    </a:cxn>
                    <a:cxn ang="0">
                      <a:pos x="2" y="0"/>
                    </a:cxn>
                    <a:cxn ang="0">
                      <a:pos x="1" y="0"/>
                    </a:cxn>
                    <a:cxn ang="0">
                      <a:pos x="0" y="0"/>
                    </a:cxn>
                  </a:cxnLst>
                  <a:rect l="0" t="0" r="r" b="b"/>
                  <a:pathLst>
                    <a:path w="4" h="7">
                      <a:moveTo>
                        <a:pt x="0" y="0"/>
                      </a:moveTo>
                      <a:cubicBezTo>
                        <a:pt x="0" y="0"/>
                        <a:pt x="0" y="0"/>
                        <a:pt x="1" y="1"/>
                      </a:cubicBezTo>
                      <a:cubicBezTo>
                        <a:pt x="1" y="1"/>
                        <a:pt x="1" y="2"/>
                        <a:pt x="1" y="3"/>
                      </a:cubicBezTo>
                      <a:cubicBezTo>
                        <a:pt x="1" y="3"/>
                        <a:pt x="2" y="3"/>
                        <a:pt x="2" y="4"/>
                      </a:cubicBezTo>
                      <a:cubicBezTo>
                        <a:pt x="2" y="4"/>
                        <a:pt x="2" y="5"/>
                        <a:pt x="1" y="6"/>
                      </a:cubicBezTo>
                      <a:cubicBezTo>
                        <a:pt x="1" y="6"/>
                        <a:pt x="1" y="7"/>
                        <a:pt x="0" y="7"/>
                      </a:cubicBezTo>
                      <a:cubicBezTo>
                        <a:pt x="0" y="7"/>
                        <a:pt x="1" y="8"/>
                        <a:pt x="2" y="7"/>
                      </a:cubicBezTo>
                      <a:cubicBezTo>
                        <a:pt x="2" y="7"/>
                        <a:pt x="2" y="7"/>
                        <a:pt x="3" y="7"/>
                      </a:cubicBezTo>
                      <a:cubicBezTo>
                        <a:pt x="3" y="7"/>
                        <a:pt x="4" y="6"/>
                        <a:pt x="4" y="5"/>
                      </a:cubicBezTo>
                      <a:cubicBezTo>
                        <a:pt x="4" y="5"/>
                        <a:pt x="4" y="5"/>
                        <a:pt x="4" y="4"/>
                      </a:cubicBezTo>
                      <a:cubicBezTo>
                        <a:pt x="4" y="4"/>
                        <a:pt x="4" y="3"/>
                        <a:pt x="4" y="2"/>
                      </a:cubicBezTo>
                      <a:cubicBezTo>
                        <a:pt x="4" y="2"/>
                        <a:pt x="4" y="1"/>
                        <a:pt x="3" y="1"/>
                      </a:cubicBezTo>
                      <a:cubicBezTo>
                        <a:pt x="3" y="1"/>
                        <a:pt x="3" y="0"/>
                        <a:pt x="2" y="0"/>
                      </a:cubicBezTo>
                      <a:cubicBezTo>
                        <a:pt x="2" y="0"/>
                        <a:pt x="2" y="0"/>
                        <a:pt x="1" y="0"/>
                      </a:cubicBezTo>
                      <a:cubicBezTo>
                        <a:pt x="1" y="0"/>
                        <a:pt x="0" y="0"/>
                        <a:pt x="0" y="0"/>
                      </a:cubicBezTo>
                    </a:path>
                  </a:pathLst>
                </a:custGeom>
                <a:gradFill rotWithShape="0">
                  <a:gsLst>
                    <a:gs pos="0">
                      <a:srgbClr val="500000">
                        <a:alpha val="0"/>
                      </a:srgbClr>
                    </a:gs>
                    <a:gs pos="100000">
                      <a:srgbClr val="EFEFEF">
                        <a:alpha val="80000"/>
                      </a:srgbClr>
                    </a:gs>
                  </a:gsLst>
                  <a:lin ang="5400000" scaled="1"/>
                </a:gradFill>
                <a:ln w="9525">
                  <a:noFill/>
                  <a:round/>
                  <a:headEnd type="none" w="sm" len="sm"/>
                  <a:tailEnd type="none" w="sm" len="sm"/>
                </a:ln>
              </p:spPr>
              <p:txBody>
                <a:bodyPr/>
                <a:lstStyle/>
                <a:p>
                  <a:endParaRPr lang="nl-BE"/>
                </a:p>
              </p:txBody>
            </p:sp>
            <p:sp>
              <p:nvSpPr>
                <p:cNvPr id="7804" name="Freeform 636"/>
                <p:cNvSpPr>
                  <a:spLocks noChangeArrowheads="1"/>
                </p:cNvSpPr>
                <p:nvPr/>
              </p:nvSpPr>
              <p:spPr bwMode="auto">
                <a:xfrm>
                  <a:off x="233" y="0"/>
                  <a:ext cx="209" cy="441"/>
                </a:xfrm>
                <a:custGeom>
                  <a:avLst/>
                  <a:gdLst/>
                  <a:ahLst/>
                  <a:cxnLst>
                    <a:cxn ang="0">
                      <a:pos x="1" y="120"/>
                    </a:cxn>
                    <a:cxn ang="0">
                      <a:pos x="5" y="236"/>
                    </a:cxn>
                    <a:cxn ang="0">
                      <a:pos x="8" y="109"/>
                    </a:cxn>
                    <a:cxn ang="0">
                      <a:pos x="14" y="77"/>
                    </a:cxn>
                    <a:cxn ang="0">
                      <a:pos x="20" y="69"/>
                    </a:cxn>
                    <a:cxn ang="0">
                      <a:pos x="39" y="83"/>
                    </a:cxn>
                    <a:cxn ang="0">
                      <a:pos x="70" y="158"/>
                    </a:cxn>
                    <a:cxn ang="0">
                      <a:pos x="79" y="187"/>
                    </a:cxn>
                    <a:cxn ang="0">
                      <a:pos x="77" y="151"/>
                    </a:cxn>
                    <a:cxn ang="0">
                      <a:pos x="89" y="196"/>
                    </a:cxn>
                    <a:cxn ang="0">
                      <a:pos x="93" y="239"/>
                    </a:cxn>
                    <a:cxn ang="0">
                      <a:pos x="85" y="296"/>
                    </a:cxn>
                    <a:cxn ang="0">
                      <a:pos x="76" y="343"/>
                    </a:cxn>
                    <a:cxn ang="0">
                      <a:pos x="73" y="358"/>
                    </a:cxn>
                    <a:cxn ang="0">
                      <a:pos x="88" y="315"/>
                    </a:cxn>
                    <a:cxn ang="0">
                      <a:pos x="101" y="254"/>
                    </a:cxn>
                    <a:cxn ang="0">
                      <a:pos x="109" y="225"/>
                    </a:cxn>
                    <a:cxn ang="0">
                      <a:pos x="111" y="201"/>
                    </a:cxn>
                    <a:cxn ang="0">
                      <a:pos x="116" y="234"/>
                    </a:cxn>
                    <a:cxn ang="0">
                      <a:pos x="112" y="264"/>
                    </a:cxn>
                    <a:cxn ang="0">
                      <a:pos x="90" y="328"/>
                    </a:cxn>
                    <a:cxn ang="0">
                      <a:pos x="75" y="365"/>
                    </a:cxn>
                    <a:cxn ang="0">
                      <a:pos x="67" y="400"/>
                    </a:cxn>
                    <a:cxn ang="0">
                      <a:pos x="66" y="433"/>
                    </a:cxn>
                    <a:cxn ang="0">
                      <a:pos x="96" y="376"/>
                    </a:cxn>
                    <a:cxn ang="0">
                      <a:pos x="106" y="320"/>
                    </a:cxn>
                    <a:cxn ang="0">
                      <a:pos x="116" y="279"/>
                    </a:cxn>
                    <a:cxn ang="0">
                      <a:pos x="130" y="251"/>
                    </a:cxn>
                    <a:cxn ang="0">
                      <a:pos x="141" y="260"/>
                    </a:cxn>
                    <a:cxn ang="0">
                      <a:pos x="147" y="292"/>
                    </a:cxn>
                    <a:cxn ang="0">
                      <a:pos x="149" y="342"/>
                    </a:cxn>
                    <a:cxn ang="0">
                      <a:pos x="146" y="365"/>
                    </a:cxn>
                    <a:cxn ang="0">
                      <a:pos x="139" y="386"/>
                    </a:cxn>
                    <a:cxn ang="0">
                      <a:pos x="129" y="406"/>
                    </a:cxn>
                    <a:cxn ang="0">
                      <a:pos x="116" y="422"/>
                    </a:cxn>
                    <a:cxn ang="0">
                      <a:pos x="119" y="422"/>
                    </a:cxn>
                    <a:cxn ang="0">
                      <a:pos x="137" y="406"/>
                    </a:cxn>
                    <a:cxn ang="0">
                      <a:pos x="157" y="372"/>
                    </a:cxn>
                    <a:cxn ang="0">
                      <a:pos x="158" y="410"/>
                    </a:cxn>
                    <a:cxn ang="0">
                      <a:pos x="163" y="414"/>
                    </a:cxn>
                    <a:cxn ang="0">
                      <a:pos x="171" y="379"/>
                    </a:cxn>
                    <a:cxn ang="0">
                      <a:pos x="177" y="303"/>
                    </a:cxn>
                    <a:cxn ang="0">
                      <a:pos x="172" y="239"/>
                    </a:cxn>
                    <a:cxn ang="0">
                      <a:pos x="191" y="288"/>
                    </a:cxn>
                    <a:cxn ang="0">
                      <a:pos x="200" y="341"/>
                    </a:cxn>
                    <a:cxn ang="0">
                      <a:pos x="199" y="325"/>
                    </a:cxn>
                    <a:cxn ang="0">
                      <a:pos x="186" y="260"/>
                    </a:cxn>
                    <a:cxn ang="0">
                      <a:pos x="185" y="242"/>
                    </a:cxn>
                    <a:cxn ang="0">
                      <a:pos x="203" y="272"/>
                    </a:cxn>
                    <a:cxn ang="0">
                      <a:pos x="199" y="259"/>
                    </a:cxn>
                    <a:cxn ang="0">
                      <a:pos x="176" y="198"/>
                    </a:cxn>
                    <a:cxn ang="0">
                      <a:pos x="154" y="79"/>
                    </a:cxn>
                    <a:cxn ang="0">
                      <a:pos x="137" y="29"/>
                    </a:cxn>
                    <a:cxn ang="0">
                      <a:pos x="128" y="16"/>
                    </a:cxn>
                    <a:cxn ang="0">
                      <a:pos x="117" y="6"/>
                    </a:cxn>
                    <a:cxn ang="0">
                      <a:pos x="105" y="0"/>
                    </a:cxn>
                    <a:cxn ang="0">
                      <a:pos x="92" y="0"/>
                    </a:cxn>
                    <a:cxn ang="0">
                      <a:pos x="80" y="3"/>
                    </a:cxn>
                    <a:cxn ang="0">
                      <a:pos x="32" y="29"/>
                    </a:cxn>
                    <a:cxn ang="0">
                      <a:pos x="22" y="39"/>
                    </a:cxn>
                    <a:cxn ang="0">
                      <a:pos x="14" y="52"/>
                    </a:cxn>
                  </a:cxnLst>
                  <a:rect l="0" t="0" r="r" b="b"/>
                  <a:pathLst>
                    <a:path w="209" h="441">
                      <a:moveTo>
                        <a:pt x="8" y="66"/>
                      </a:moveTo>
                      <a:lnTo>
                        <a:pt x="8" y="68"/>
                      </a:lnTo>
                      <a:lnTo>
                        <a:pt x="7" y="71"/>
                      </a:lnTo>
                      <a:lnTo>
                        <a:pt x="6" y="74"/>
                      </a:lnTo>
                      <a:lnTo>
                        <a:pt x="6" y="77"/>
                      </a:lnTo>
                      <a:lnTo>
                        <a:pt x="5" y="79"/>
                      </a:lnTo>
                      <a:lnTo>
                        <a:pt x="4" y="82"/>
                      </a:lnTo>
                      <a:lnTo>
                        <a:pt x="4" y="85"/>
                      </a:lnTo>
                      <a:lnTo>
                        <a:pt x="3" y="88"/>
                      </a:lnTo>
                      <a:lnTo>
                        <a:pt x="3" y="90"/>
                      </a:lnTo>
                      <a:lnTo>
                        <a:pt x="2" y="105"/>
                      </a:lnTo>
                      <a:lnTo>
                        <a:pt x="1" y="120"/>
                      </a:lnTo>
                      <a:lnTo>
                        <a:pt x="0" y="135"/>
                      </a:lnTo>
                      <a:lnTo>
                        <a:pt x="0" y="149"/>
                      </a:lnTo>
                      <a:lnTo>
                        <a:pt x="0" y="164"/>
                      </a:lnTo>
                      <a:lnTo>
                        <a:pt x="0" y="179"/>
                      </a:lnTo>
                      <a:lnTo>
                        <a:pt x="0" y="194"/>
                      </a:lnTo>
                      <a:lnTo>
                        <a:pt x="0" y="209"/>
                      </a:lnTo>
                      <a:lnTo>
                        <a:pt x="0" y="223"/>
                      </a:lnTo>
                      <a:lnTo>
                        <a:pt x="6" y="308"/>
                      </a:lnTo>
                      <a:lnTo>
                        <a:pt x="5" y="290"/>
                      </a:lnTo>
                      <a:lnTo>
                        <a:pt x="5" y="272"/>
                      </a:lnTo>
                      <a:lnTo>
                        <a:pt x="5" y="254"/>
                      </a:lnTo>
                      <a:lnTo>
                        <a:pt x="5" y="236"/>
                      </a:lnTo>
                      <a:lnTo>
                        <a:pt x="5" y="218"/>
                      </a:lnTo>
                      <a:lnTo>
                        <a:pt x="5" y="200"/>
                      </a:lnTo>
                      <a:lnTo>
                        <a:pt x="6" y="182"/>
                      </a:lnTo>
                      <a:lnTo>
                        <a:pt x="6" y="164"/>
                      </a:lnTo>
                      <a:lnTo>
                        <a:pt x="7" y="146"/>
                      </a:lnTo>
                      <a:lnTo>
                        <a:pt x="7" y="141"/>
                      </a:lnTo>
                      <a:lnTo>
                        <a:pt x="7" y="135"/>
                      </a:lnTo>
                      <a:lnTo>
                        <a:pt x="7" y="130"/>
                      </a:lnTo>
                      <a:lnTo>
                        <a:pt x="7" y="125"/>
                      </a:lnTo>
                      <a:lnTo>
                        <a:pt x="8" y="119"/>
                      </a:lnTo>
                      <a:lnTo>
                        <a:pt x="8" y="114"/>
                      </a:lnTo>
                      <a:lnTo>
                        <a:pt x="8" y="109"/>
                      </a:lnTo>
                      <a:lnTo>
                        <a:pt x="9" y="104"/>
                      </a:lnTo>
                      <a:lnTo>
                        <a:pt x="9" y="98"/>
                      </a:lnTo>
                      <a:lnTo>
                        <a:pt x="10" y="93"/>
                      </a:lnTo>
                      <a:lnTo>
                        <a:pt x="11" y="88"/>
                      </a:lnTo>
                      <a:lnTo>
                        <a:pt x="12" y="83"/>
                      </a:lnTo>
                      <a:lnTo>
                        <a:pt x="12" y="82"/>
                      </a:lnTo>
                      <a:lnTo>
                        <a:pt x="12" y="81"/>
                      </a:lnTo>
                      <a:lnTo>
                        <a:pt x="13" y="80"/>
                      </a:lnTo>
                      <a:lnTo>
                        <a:pt x="13" y="80"/>
                      </a:lnTo>
                      <a:lnTo>
                        <a:pt x="13" y="79"/>
                      </a:lnTo>
                      <a:lnTo>
                        <a:pt x="14" y="78"/>
                      </a:lnTo>
                      <a:lnTo>
                        <a:pt x="14" y="77"/>
                      </a:lnTo>
                      <a:lnTo>
                        <a:pt x="14" y="76"/>
                      </a:lnTo>
                      <a:lnTo>
                        <a:pt x="15" y="76"/>
                      </a:lnTo>
                      <a:lnTo>
                        <a:pt x="15" y="75"/>
                      </a:lnTo>
                      <a:lnTo>
                        <a:pt x="16" y="74"/>
                      </a:lnTo>
                      <a:lnTo>
                        <a:pt x="16" y="73"/>
                      </a:lnTo>
                      <a:lnTo>
                        <a:pt x="17" y="73"/>
                      </a:lnTo>
                      <a:lnTo>
                        <a:pt x="17" y="72"/>
                      </a:lnTo>
                      <a:lnTo>
                        <a:pt x="18" y="71"/>
                      </a:lnTo>
                      <a:lnTo>
                        <a:pt x="18" y="71"/>
                      </a:lnTo>
                      <a:lnTo>
                        <a:pt x="19" y="70"/>
                      </a:lnTo>
                      <a:lnTo>
                        <a:pt x="19" y="69"/>
                      </a:lnTo>
                      <a:lnTo>
                        <a:pt x="20" y="69"/>
                      </a:lnTo>
                      <a:lnTo>
                        <a:pt x="20" y="68"/>
                      </a:lnTo>
                      <a:lnTo>
                        <a:pt x="21" y="67"/>
                      </a:lnTo>
                      <a:lnTo>
                        <a:pt x="21" y="67"/>
                      </a:lnTo>
                      <a:lnTo>
                        <a:pt x="22" y="66"/>
                      </a:lnTo>
                      <a:lnTo>
                        <a:pt x="22" y="65"/>
                      </a:lnTo>
                      <a:lnTo>
                        <a:pt x="23" y="65"/>
                      </a:lnTo>
                      <a:lnTo>
                        <a:pt x="23" y="64"/>
                      </a:lnTo>
                      <a:lnTo>
                        <a:pt x="24" y="64"/>
                      </a:lnTo>
                      <a:lnTo>
                        <a:pt x="28" y="69"/>
                      </a:lnTo>
                      <a:lnTo>
                        <a:pt x="31" y="73"/>
                      </a:lnTo>
                      <a:lnTo>
                        <a:pt x="35" y="78"/>
                      </a:lnTo>
                      <a:lnTo>
                        <a:pt x="39" y="83"/>
                      </a:lnTo>
                      <a:lnTo>
                        <a:pt x="42" y="88"/>
                      </a:lnTo>
                      <a:lnTo>
                        <a:pt x="46" y="93"/>
                      </a:lnTo>
                      <a:lnTo>
                        <a:pt x="49" y="99"/>
                      </a:lnTo>
                      <a:lnTo>
                        <a:pt x="52" y="104"/>
                      </a:lnTo>
                      <a:lnTo>
                        <a:pt x="56" y="109"/>
                      </a:lnTo>
                      <a:lnTo>
                        <a:pt x="58" y="116"/>
                      </a:lnTo>
                      <a:lnTo>
                        <a:pt x="60" y="123"/>
                      </a:lnTo>
                      <a:lnTo>
                        <a:pt x="62" y="130"/>
                      </a:lnTo>
                      <a:lnTo>
                        <a:pt x="64" y="137"/>
                      </a:lnTo>
                      <a:lnTo>
                        <a:pt x="66" y="144"/>
                      </a:lnTo>
                      <a:lnTo>
                        <a:pt x="68" y="151"/>
                      </a:lnTo>
                      <a:lnTo>
                        <a:pt x="70" y="158"/>
                      </a:lnTo>
                      <a:lnTo>
                        <a:pt x="71" y="166"/>
                      </a:lnTo>
                      <a:lnTo>
                        <a:pt x="73" y="173"/>
                      </a:lnTo>
                      <a:lnTo>
                        <a:pt x="74" y="180"/>
                      </a:lnTo>
                      <a:lnTo>
                        <a:pt x="75" y="187"/>
                      </a:lnTo>
                      <a:lnTo>
                        <a:pt x="76" y="195"/>
                      </a:lnTo>
                      <a:lnTo>
                        <a:pt x="77" y="202"/>
                      </a:lnTo>
                      <a:lnTo>
                        <a:pt x="78" y="210"/>
                      </a:lnTo>
                      <a:lnTo>
                        <a:pt x="79" y="205"/>
                      </a:lnTo>
                      <a:lnTo>
                        <a:pt x="79" y="201"/>
                      </a:lnTo>
                      <a:lnTo>
                        <a:pt x="79" y="196"/>
                      </a:lnTo>
                      <a:lnTo>
                        <a:pt x="79" y="192"/>
                      </a:lnTo>
                      <a:lnTo>
                        <a:pt x="79" y="187"/>
                      </a:lnTo>
                      <a:lnTo>
                        <a:pt x="79" y="183"/>
                      </a:lnTo>
                      <a:lnTo>
                        <a:pt x="79" y="179"/>
                      </a:lnTo>
                      <a:lnTo>
                        <a:pt x="78" y="174"/>
                      </a:lnTo>
                      <a:lnTo>
                        <a:pt x="78" y="170"/>
                      </a:lnTo>
                      <a:lnTo>
                        <a:pt x="78" y="165"/>
                      </a:lnTo>
                      <a:lnTo>
                        <a:pt x="77" y="161"/>
                      </a:lnTo>
                      <a:lnTo>
                        <a:pt x="77" y="157"/>
                      </a:lnTo>
                      <a:lnTo>
                        <a:pt x="76" y="152"/>
                      </a:lnTo>
                      <a:lnTo>
                        <a:pt x="76" y="148"/>
                      </a:lnTo>
                      <a:lnTo>
                        <a:pt x="75" y="144"/>
                      </a:lnTo>
                      <a:lnTo>
                        <a:pt x="76" y="148"/>
                      </a:lnTo>
                      <a:lnTo>
                        <a:pt x="77" y="151"/>
                      </a:lnTo>
                      <a:lnTo>
                        <a:pt x="78" y="155"/>
                      </a:lnTo>
                      <a:lnTo>
                        <a:pt x="79" y="159"/>
                      </a:lnTo>
                      <a:lnTo>
                        <a:pt x="81" y="163"/>
                      </a:lnTo>
                      <a:lnTo>
                        <a:pt x="82" y="167"/>
                      </a:lnTo>
                      <a:lnTo>
                        <a:pt x="83" y="171"/>
                      </a:lnTo>
                      <a:lnTo>
                        <a:pt x="84" y="175"/>
                      </a:lnTo>
                      <a:lnTo>
                        <a:pt x="85" y="179"/>
                      </a:lnTo>
                      <a:lnTo>
                        <a:pt x="86" y="183"/>
                      </a:lnTo>
                      <a:lnTo>
                        <a:pt x="86" y="186"/>
                      </a:lnTo>
                      <a:lnTo>
                        <a:pt x="87" y="189"/>
                      </a:lnTo>
                      <a:lnTo>
                        <a:pt x="88" y="193"/>
                      </a:lnTo>
                      <a:lnTo>
                        <a:pt x="89" y="196"/>
                      </a:lnTo>
                      <a:lnTo>
                        <a:pt x="89" y="200"/>
                      </a:lnTo>
                      <a:lnTo>
                        <a:pt x="90" y="203"/>
                      </a:lnTo>
                      <a:lnTo>
                        <a:pt x="91" y="207"/>
                      </a:lnTo>
                      <a:lnTo>
                        <a:pt x="91" y="210"/>
                      </a:lnTo>
                      <a:lnTo>
                        <a:pt x="91" y="214"/>
                      </a:lnTo>
                      <a:lnTo>
                        <a:pt x="92" y="217"/>
                      </a:lnTo>
                      <a:lnTo>
                        <a:pt x="92" y="221"/>
                      </a:lnTo>
                      <a:lnTo>
                        <a:pt x="93" y="224"/>
                      </a:lnTo>
                      <a:lnTo>
                        <a:pt x="93" y="228"/>
                      </a:lnTo>
                      <a:lnTo>
                        <a:pt x="93" y="232"/>
                      </a:lnTo>
                      <a:lnTo>
                        <a:pt x="93" y="235"/>
                      </a:lnTo>
                      <a:lnTo>
                        <a:pt x="93" y="239"/>
                      </a:lnTo>
                      <a:lnTo>
                        <a:pt x="93" y="242"/>
                      </a:lnTo>
                      <a:lnTo>
                        <a:pt x="93" y="246"/>
                      </a:lnTo>
                      <a:lnTo>
                        <a:pt x="93" y="249"/>
                      </a:lnTo>
                      <a:lnTo>
                        <a:pt x="93" y="253"/>
                      </a:lnTo>
                      <a:lnTo>
                        <a:pt x="92" y="258"/>
                      </a:lnTo>
                      <a:lnTo>
                        <a:pt x="91" y="264"/>
                      </a:lnTo>
                      <a:lnTo>
                        <a:pt x="89" y="269"/>
                      </a:lnTo>
                      <a:lnTo>
                        <a:pt x="88" y="274"/>
                      </a:lnTo>
                      <a:lnTo>
                        <a:pt x="87" y="280"/>
                      </a:lnTo>
                      <a:lnTo>
                        <a:pt x="86" y="285"/>
                      </a:lnTo>
                      <a:lnTo>
                        <a:pt x="85" y="291"/>
                      </a:lnTo>
                      <a:lnTo>
                        <a:pt x="85" y="296"/>
                      </a:lnTo>
                      <a:lnTo>
                        <a:pt x="84" y="302"/>
                      </a:lnTo>
                      <a:lnTo>
                        <a:pt x="84" y="305"/>
                      </a:lnTo>
                      <a:lnTo>
                        <a:pt x="83" y="309"/>
                      </a:lnTo>
                      <a:lnTo>
                        <a:pt x="82" y="313"/>
                      </a:lnTo>
                      <a:lnTo>
                        <a:pt x="82" y="317"/>
                      </a:lnTo>
                      <a:lnTo>
                        <a:pt x="81" y="321"/>
                      </a:lnTo>
                      <a:lnTo>
                        <a:pt x="80" y="325"/>
                      </a:lnTo>
                      <a:lnTo>
                        <a:pt x="80" y="328"/>
                      </a:lnTo>
                      <a:lnTo>
                        <a:pt x="79" y="332"/>
                      </a:lnTo>
                      <a:lnTo>
                        <a:pt x="78" y="336"/>
                      </a:lnTo>
                      <a:lnTo>
                        <a:pt x="77" y="339"/>
                      </a:lnTo>
                      <a:lnTo>
                        <a:pt x="76" y="343"/>
                      </a:lnTo>
                      <a:lnTo>
                        <a:pt x="75" y="347"/>
                      </a:lnTo>
                      <a:lnTo>
                        <a:pt x="74" y="350"/>
                      </a:lnTo>
                      <a:lnTo>
                        <a:pt x="73" y="354"/>
                      </a:lnTo>
                      <a:lnTo>
                        <a:pt x="71" y="358"/>
                      </a:lnTo>
                      <a:lnTo>
                        <a:pt x="70" y="361"/>
                      </a:lnTo>
                      <a:lnTo>
                        <a:pt x="69" y="365"/>
                      </a:lnTo>
                      <a:lnTo>
                        <a:pt x="67" y="368"/>
                      </a:lnTo>
                      <a:lnTo>
                        <a:pt x="66" y="372"/>
                      </a:lnTo>
                      <a:lnTo>
                        <a:pt x="68" y="368"/>
                      </a:lnTo>
                      <a:lnTo>
                        <a:pt x="69" y="365"/>
                      </a:lnTo>
                      <a:lnTo>
                        <a:pt x="71" y="362"/>
                      </a:lnTo>
                      <a:lnTo>
                        <a:pt x="73" y="358"/>
                      </a:lnTo>
                      <a:lnTo>
                        <a:pt x="74" y="355"/>
                      </a:lnTo>
                      <a:lnTo>
                        <a:pt x="76" y="351"/>
                      </a:lnTo>
                      <a:lnTo>
                        <a:pt x="77" y="348"/>
                      </a:lnTo>
                      <a:lnTo>
                        <a:pt x="79" y="344"/>
                      </a:lnTo>
                      <a:lnTo>
                        <a:pt x="80" y="341"/>
                      </a:lnTo>
                      <a:lnTo>
                        <a:pt x="81" y="337"/>
                      </a:lnTo>
                      <a:lnTo>
                        <a:pt x="83" y="334"/>
                      </a:lnTo>
                      <a:lnTo>
                        <a:pt x="84" y="330"/>
                      </a:lnTo>
                      <a:lnTo>
                        <a:pt x="85" y="326"/>
                      </a:lnTo>
                      <a:lnTo>
                        <a:pt x="86" y="323"/>
                      </a:lnTo>
                      <a:lnTo>
                        <a:pt x="87" y="319"/>
                      </a:lnTo>
                      <a:lnTo>
                        <a:pt x="88" y="315"/>
                      </a:lnTo>
                      <a:lnTo>
                        <a:pt x="89" y="311"/>
                      </a:lnTo>
                      <a:lnTo>
                        <a:pt x="90" y="306"/>
                      </a:lnTo>
                      <a:lnTo>
                        <a:pt x="91" y="301"/>
                      </a:lnTo>
                      <a:lnTo>
                        <a:pt x="91" y="296"/>
                      </a:lnTo>
                      <a:lnTo>
                        <a:pt x="92" y="290"/>
                      </a:lnTo>
                      <a:lnTo>
                        <a:pt x="93" y="285"/>
                      </a:lnTo>
                      <a:lnTo>
                        <a:pt x="94" y="280"/>
                      </a:lnTo>
                      <a:lnTo>
                        <a:pt x="96" y="275"/>
                      </a:lnTo>
                      <a:lnTo>
                        <a:pt x="97" y="270"/>
                      </a:lnTo>
                      <a:lnTo>
                        <a:pt x="98" y="264"/>
                      </a:lnTo>
                      <a:lnTo>
                        <a:pt x="99" y="259"/>
                      </a:lnTo>
                      <a:lnTo>
                        <a:pt x="101" y="254"/>
                      </a:lnTo>
                      <a:lnTo>
                        <a:pt x="103" y="249"/>
                      </a:lnTo>
                      <a:lnTo>
                        <a:pt x="104" y="244"/>
                      </a:lnTo>
                      <a:lnTo>
                        <a:pt x="105" y="242"/>
                      </a:lnTo>
                      <a:lnTo>
                        <a:pt x="105" y="241"/>
                      </a:lnTo>
                      <a:lnTo>
                        <a:pt x="106" y="239"/>
                      </a:lnTo>
                      <a:lnTo>
                        <a:pt x="106" y="237"/>
                      </a:lnTo>
                      <a:lnTo>
                        <a:pt x="107" y="235"/>
                      </a:lnTo>
                      <a:lnTo>
                        <a:pt x="107" y="233"/>
                      </a:lnTo>
                      <a:lnTo>
                        <a:pt x="108" y="231"/>
                      </a:lnTo>
                      <a:lnTo>
                        <a:pt x="108" y="229"/>
                      </a:lnTo>
                      <a:lnTo>
                        <a:pt x="109" y="227"/>
                      </a:lnTo>
                      <a:lnTo>
                        <a:pt x="109" y="225"/>
                      </a:lnTo>
                      <a:lnTo>
                        <a:pt x="109" y="223"/>
                      </a:lnTo>
                      <a:lnTo>
                        <a:pt x="110" y="221"/>
                      </a:lnTo>
                      <a:lnTo>
                        <a:pt x="110" y="219"/>
                      </a:lnTo>
                      <a:lnTo>
                        <a:pt x="110" y="217"/>
                      </a:lnTo>
                      <a:lnTo>
                        <a:pt x="111" y="215"/>
                      </a:lnTo>
                      <a:lnTo>
                        <a:pt x="111" y="213"/>
                      </a:lnTo>
                      <a:lnTo>
                        <a:pt x="111" y="211"/>
                      </a:lnTo>
                      <a:lnTo>
                        <a:pt x="111" y="209"/>
                      </a:lnTo>
                      <a:lnTo>
                        <a:pt x="111" y="207"/>
                      </a:lnTo>
                      <a:lnTo>
                        <a:pt x="111" y="205"/>
                      </a:lnTo>
                      <a:lnTo>
                        <a:pt x="111" y="203"/>
                      </a:lnTo>
                      <a:lnTo>
                        <a:pt x="111" y="201"/>
                      </a:lnTo>
                      <a:lnTo>
                        <a:pt x="111" y="199"/>
                      </a:lnTo>
                      <a:lnTo>
                        <a:pt x="111" y="197"/>
                      </a:lnTo>
                      <a:lnTo>
                        <a:pt x="111" y="195"/>
                      </a:lnTo>
                      <a:lnTo>
                        <a:pt x="111" y="193"/>
                      </a:lnTo>
                      <a:lnTo>
                        <a:pt x="111" y="190"/>
                      </a:lnTo>
                      <a:lnTo>
                        <a:pt x="111" y="188"/>
                      </a:lnTo>
                      <a:lnTo>
                        <a:pt x="110" y="186"/>
                      </a:lnTo>
                      <a:lnTo>
                        <a:pt x="116" y="223"/>
                      </a:lnTo>
                      <a:lnTo>
                        <a:pt x="116" y="226"/>
                      </a:lnTo>
                      <a:lnTo>
                        <a:pt x="116" y="229"/>
                      </a:lnTo>
                      <a:lnTo>
                        <a:pt x="116" y="231"/>
                      </a:lnTo>
                      <a:lnTo>
                        <a:pt x="116" y="234"/>
                      </a:lnTo>
                      <a:lnTo>
                        <a:pt x="116" y="236"/>
                      </a:lnTo>
                      <a:lnTo>
                        <a:pt x="116" y="239"/>
                      </a:lnTo>
                      <a:lnTo>
                        <a:pt x="115" y="242"/>
                      </a:lnTo>
                      <a:lnTo>
                        <a:pt x="115" y="244"/>
                      </a:lnTo>
                      <a:lnTo>
                        <a:pt x="115" y="247"/>
                      </a:lnTo>
                      <a:lnTo>
                        <a:pt x="115" y="249"/>
                      </a:lnTo>
                      <a:lnTo>
                        <a:pt x="114" y="252"/>
                      </a:lnTo>
                      <a:lnTo>
                        <a:pt x="114" y="254"/>
                      </a:lnTo>
                      <a:lnTo>
                        <a:pt x="113" y="257"/>
                      </a:lnTo>
                      <a:lnTo>
                        <a:pt x="113" y="259"/>
                      </a:lnTo>
                      <a:lnTo>
                        <a:pt x="113" y="262"/>
                      </a:lnTo>
                      <a:lnTo>
                        <a:pt x="112" y="264"/>
                      </a:lnTo>
                      <a:lnTo>
                        <a:pt x="111" y="267"/>
                      </a:lnTo>
                      <a:lnTo>
                        <a:pt x="111" y="269"/>
                      </a:lnTo>
                      <a:lnTo>
                        <a:pt x="110" y="272"/>
                      </a:lnTo>
                      <a:lnTo>
                        <a:pt x="109" y="274"/>
                      </a:lnTo>
                      <a:lnTo>
                        <a:pt x="107" y="281"/>
                      </a:lnTo>
                      <a:lnTo>
                        <a:pt x="105" y="288"/>
                      </a:lnTo>
                      <a:lnTo>
                        <a:pt x="103" y="295"/>
                      </a:lnTo>
                      <a:lnTo>
                        <a:pt x="101" y="302"/>
                      </a:lnTo>
                      <a:lnTo>
                        <a:pt x="98" y="308"/>
                      </a:lnTo>
                      <a:lnTo>
                        <a:pt x="96" y="315"/>
                      </a:lnTo>
                      <a:lnTo>
                        <a:pt x="93" y="322"/>
                      </a:lnTo>
                      <a:lnTo>
                        <a:pt x="90" y="328"/>
                      </a:lnTo>
                      <a:lnTo>
                        <a:pt x="87" y="335"/>
                      </a:lnTo>
                      <a:lnTo>
                        <a:pt x="86" y="337"/>
                      </a:lnTo>
                      <a:lnTo>
                        <a:pt x="85" y="340"/>
                      </a:lnTo>
                      <a:lnTo>
                        <a:pt x="84" y="342"/>
                      </a:lnTo>
                      <a:lnTo>
                        <a:pt x="82" y="345"/>
                      </a:lnTo>
                      <a:lnTo>
                        <a:pt x="81" y="348"/>
                      </a:lnTo>
                      <a:lnTo>
                        <a:pt x="80" y="351"/>
                      </a:lnTo>
                      <a:lnTo>
                        <a:pt x="79" y="353"/>
                      </a:lnTo>
                      <a:lnTo>
                        <a:pt x="78" y="356"/>
                      </a:lnTo>
                      <a:lnTo>
                        <a:pt x="77" y="359"/>
                      </a:lnTo>
                      <a:lnTo>
                        <a:pt x="76" y="362"/>
                      </a:lnTo>
                      <a:lnTo>
                        <a:pt x="75" y="365"/>
                      </a:lnTo>
                      <a:lnTo>
                        <a:pt x="74" y="368"/>
                      </a:lnTo>
                      <a:lnTo>
                        <a:pt x="73" y="371"/>
                      </a:lnTo>
                      <a:lnTo>
                        <a:pt x="72" y="373"/>
                      </a:lnTo>
                      <a:lnTo>
                        <a:pt x="72" y="376"/>
                      </a:lnTo>
                      <a:lnTo>
                        <a:pt x="71" y="379"/>
                      </a:lnTo>
                      <a:lnTo>
                        <a:pt x="70" y="382"/>
                      </a:lnTo>
                      <a:lnTo>
                        <a:pt x="70" y="385"/>
                      </a:lnTo>
                      <a:lnTo>
                        <a:pt x="69" y="388"/>
                      </a:lnTo>
                      <a:lnTo>
                        <a:pt x="68" y="391"/>
                      </a:lnTo>
                      <a:lnTo>
                        <a:pt x="68" y="394"/>
                      </a:lnTo>
                      <a:lnTo>
                        <a:pt x="68" y="397"/>
                      </a:lnTo>
                      <a:lnTo>
                        <a:pt x="67" y="400"/>
                      </a:lnTo>
                      <a:lnTo>
                        <a:pt x="67" y="403"/>
                      </a:lnTo>
                      <a:lnTo>
                        <a:pt x="67" y="405"/>
                      </a:lnTo>
                      <a:lnTo>
                        <a:pt x="66" y="408"/>
                      </a:lnTo>
                      <a:lnTo>
                        <a:pt x="66" y="411"/>
                      </a:lnTo>
                      <a:lnTo>
                        <a:pt x="66" y="414"/>
                      </a:lnTo>
                      <a:lnTo>
                        <a:pt x="66" y="416"/>
                      </a:lnTo>
                      <a:lnTo>
                        <a:pt x="66" y="419"/>
                      </a:lnTo>
                      <a:lnTo>
                        <a:pt x="66" y="422"/>
                      </a:lnTo>
                      <a:lnTo>
                        <a:pt x="66" y="425"/>
                      </a:lnTo>
                      <a:lnTo>
                        <a:pt x="66" y="427"/>
                      </a:lnTo>
                      <a:lnTo>
                        <a:pt x="66" y="430"/>
                      </a:lnTo>
                      <a:lnTo>
                        <a:pt x="66" y="433"/>
                      </a:lnTo>
                      <a:lnTo>
                        <a:pt x="66" y="436"/>
                      </a:lnTo>
                      <a:lnTo>
                        <a:pt x="67" y="438"/>
                      </a:lnTo>
                      <a:lnTo>
                        <a:pt x="67" y="441"/>
                      </a:lnTo>
                      <a:lnTo>
                        <a:pt x="85" y="403"/>
                      </a:lnTo>
                      <a:lnTo>
                        <a:pt x="87" y="400"/>
                      </a:lnTo>
                      <a:lnTo>
                        <a:pt x="88" y="396"/>
                      </a:lnTo>
                      <a:lnTo>
                        <a:pt x="90" y="393"/>
                      </a:lnTo>
                      <a:lnTo>
                        <a:pt x="91" y="390"/>
                      </a:lnTo>
                      <a:lnTo>
                        <a:pt x="92" y="386"/>
                      </a:lnTo>
                      <a:lnTo>
                        <a:pt x="93" y="383"/>
                      </a:lnTo>
                      <a:lnTo>
                        <a:pt x="95" y="379"/>
                      </a:lnTo>
                      <a:lnTo>
                        <a:pt x="96" y="376"/>
                      </a:lnTo>
                      <a:lnTo>
                        <a:pt x="97" y="372"/>
                      </a:lnTo>
                      <a:lnTo>
                        <a:pt x="98" y="369"/>
                      </a:lnTo>
                      <a:lnTo>
                        <a:pt x="99" y="365"/>
                      </a:lnTo>
                      <a:lnTo>
                        <a:pt x="100" y="361"/>
                      </a:lnTo>
                      <a:lnTo>
                        <a:pt x="100" y="358"/>
                      </a:lnTo>
                      <a:lnTo>
                        <a:pt x="101" y="354"/>
                      </a:lnTo>
                      <a:lnTo>
                        <a:pt x="102" y="348"/>
                      </a:lnTo>
                      <a:lnTo>
                        <a:pt x="102" y="343"/>
                      </a:lnTo>
                      <a:lnTo>
                        <a:pt x="103" y="337"/>
                      </a:lnTo>
                      <a:lnTo>
                        <a:pt x="104" y="331"/>
                      </a:lnTo>
                      <a:lnTo>
                        <a:pt x="105" y="325"/>
                      </a:lnTo>
                      <a:lnTo>
                        <a:pt x="106" y="320"/>
                      </a:lnTo>
                      <a:lnTo>
                        <a:pt x="107" y="314"/>
                      </a:lnTo>
                      <a:lnTo>
                        <a:pt x="108" y="308"/>
                      </a:lnTo>
                      <a:lnTo>
                        <a:pt x="109" y="302"/>
                      </a:lnTo>
                      <a:lnTo>
                        <a:pt x="110" y="300"/>
                      </a:lnTo>
                      <a:lnTo>
                        <a:pt x="110" y="297"/>
                      </a:lnTo>
                      <a:lnTo>
                        <a:pt x="111" y="294"/>
                      </a:lnTo>
                      <a:lnTo>
                        <a:pt x="112" y="292"/>
                      </a:lnTo>
                      <a:lnTo>
                        <a:pt x="113" y="289"/>
                      </a:lnTo>
                      <a:lnTo>
                        <a:pt x="113" y="287"/>
                      </a:lnTo>
                      <a:lnTo>
                        <a:pt x="114" y="284"/>
                      </a:lnTo>
                      <a:lnTo>
                        <a:pt x="115" y="282"/>
                      </a:lnTo>
                      <a:lnTo>
                        <a:pt x="116" y="279"/>
                      </a:lnTo>
                      <a:lnTo>
                        <a:pt x="117" y="277"/>
                      </a:lnTo>
                      <a:lnTo>
                        <a:pt x="118" y="274"/>
                      </a:lnTo>
                      <a:lnTo>
                        <a:pt x="119" y="272"/>
                      </a:lnTo>
                      <a:lnTo>
                        <a:pt x="120" y="269"/>
                      </a:lnTo>
                      <a:lnTo>
                        <a:pt x="121" y="267"/>
                      </a:lnTo>
                      <a:lnTo>
                        <a:pt x="123" y="264"/>
                      </a:lnTo>
                      <a:lnTo>
                        <a:pt x="124" y="262"/>
                      </a:lnTo>
                      <a:lnTo>
                        <a:pt x="125" y="260"/>
                      </a:lnTo>
                      <a:lnTo>
                        <a:pt x="126" y="257"/>
                      </a:lnTo>
                      <a:lnTo>
                        <a:pt x="128" y="255"/>
                      </a:lnTo>
                      <a:lnTo>
                        <a:pt x="129" y="253"/>
                      </a:lnTo>
                      <a:lnTo>
                        <a:pt x="130" y="251"/>
                      </a:lnTo>
                      <a:lnTo>
                        <a:pt x="132" y="249"/>
                      </a:lnTo>
                      <a:lnTo>
                        <a:pt x="133" y="246"/>
                      </a:lnTo>
                      <a:lnTo>
                        <a:pt x="135" y="244"/>
                      </a:lnTo>
                      <a:lnTo>
                        <a:pt x="135" y="246"/>
                      </a:lnTo>
                      <a:lnTo>
                        <a:pt x="136" y="248"/>
                      </a:lnTo>
                      <a:lnTo>
                        <a:pt x="137" y="250"/>
                      </a:lnTo>
                      <a:lnTo>
                        <a:pt x="138" y="251"/>
                      </a:lnTo>
                      <a:lnTo>
                        <a:pt x="139" y="253"/>
                      </a:lnTo>
                      <a:lnTo>
                        <a:pt x="139" y="255"/>
                      </a:lnTo>
                      <a:lnTo>
                        <a:pt x="140" y="257"/>
                      </a:lnTo>
                      <a:lnTo>
                        <a:pt x="141" y="259"/>
                      </a:lnTo>
                      <a:lnTo>
                        <a:pt x="141" y="260"/>
                      </a:lnTo>
                      <a:lnTo>
                        <a:pt x="142" y="262"/>
                      </a:lnTo>
                      <a:lnTo>
                        <a:pt x="142" y="264"/>
                      </a:lnTo>
                      <a:lnTo>
                        <a:pt x="143" y="266"/>
                      </a:lnTo>
                      <a:lnTo>
                        <a:pt x="143" y="268"/>
                      </a:lnTo>
                      <a:lnTo>
                        <a:pt x="144" y="270"/>
                      </a:lnTo>
                      <a:lnTo>
                        <a:pt x="144" y="272"/>
                      </a:lnTo>
                      <a:lnTo>
                        <a:pt x="145" y="274"/>
                      </a:lnTo>
                      <a:lnTo>
                        <a:pt x="145" y="276"/>
                      </a:lnTo>
                      <a:lnTo>
                        <a:pt x="146" y="278"/>
                      </a:lnTo>
                      <a:lnTo>
                        <a:pt x="146" y="280"/>
                      </a:lnTo>
                      <a:lnTo>
                        <a:pt x="147" y="286"/>
                      </a:lnTo>
                      <a:lnTo>
                        <a:pt x="147" y="292"/>
                      </a:lnTo>
                      <a:lnTo>
                        <a:pt x="148" y="297"/>
                      </a:lnTo>
                      <a:lnTo>
                        <a:pt x="148" y="303"/>
                      </a:lnTo>
                      <a:lnTo>
                        <a:pt x="148" y="309"/>
                      </a:lnTo>
                      <a:lnTo>
                        <a:pt x="149" y="315"/>
                      </a:lnTo>
                      <a:lnTo>
                        <a:pt x="149" y="321"/>
                      </a:lnTo>
                      <a:lnTo>
                        <a:pt x="149" y="327"/>
                      </a:lnTo>
                      <a:lnTo>
                        <a:pt x="149" y="333"/>
                      </a:lnTo>
                      <a:lnTo>
                        <a:pt x="149" y="335"/>
                      </a:lnTo>
                      <a:lnTo>
                        <a:pt x="149" y="337"/>
                      </a:lnTo>
                      <a:lnTo>
                        <a:pt x="149" y="339"/>
                      </a:lnTo>
                      <a:lnTo>
                        <a:pt x="149" y="340"/>
                      </a:lnTo>
                      <a:lnTo>
                        <a:pt x="149" y="342"/>
                      </a:lnTo>
                      <a:lnTo>
                        <a:pt x="149" y="344"/>
                      </a:lnTo>
                      <a:lnTo>
                        <a:pt x="148" y="346"/>
                      </a:lnTo>
                      <a:lnTo>
                        <a:pt x="148" y="348"/>
                      </a:lnTo>
                      <a:lnTo>
                        <a:pt x="148" y="350"/>
                      </a:lnTo>
                      <a:lnTo>
                        <a:pt x="148" y="352"/>
                      </a:lnTo>
                      <a:lnTo>
                        <a:pt x="148" y="354"/>
                      </a:lnTo>
                      <a:lnTo>
                        <a:pt x="147" y="356"/>
                      </a:lnTo>
                      <a:lnTo>
                        <a:pt x="147" y="358"/>
                      </a:lnTo>
                      <a:lnTo>
                        <a:pt x="147" y="359"/>
                      </a:lnTo>
                      <a:lnTo>
                        <a:pt x="147" y="361"/>
                      </a:lnTo>
                      <a:lnTo>
                        <a:pt x="146" y="363"/>
                      </a:lnTo>
                      <a:lnTo>
                        <a:pt x="146" y="365"/>
                      </a:lnTo>
                      <a:lnTo>
                        <a:pt x="145" y="367"/>
                      </a:lnTo>
                      <a:lnTo>
                        <a:pt x="145" y="369"/>
                      </a:lnTo>
                      <a:lnTo>
                        <a:pt x="145" y="371"/>
                      </a:lnTo>
                      <a:lnTo>
                        <a:pt x="144" y="372"/>
                      </a:lnTo>
                      <a:lnTo>
                        <a:pt x="144" y="374"/>
                      </a:lnTo>
                      <a:lnTo>
                        <a:pt x="143" y="376"/>
                      </a:lnTo>
                      <a:lnTo>
                        <a:pt x="142" y="378"/>
                      </a:lnTo>
                      <a:lnTo>
                        <a:pt x="142" y="380"/>
                      </a:lnTo>
                      <a:lnTo>
                        <a:pt x="141" y="381"/>
                      </a:lnTo>
                      <a:lnTo>
                        <a:pt x="141" y="383"/>
                      </a:lnTo>
                      <a:lnTo>
                        <a:pt x="140" y="385"/>
                      </a:lnTo>
                      <a:lnTo>
                        <a:pt x="139" y="386"/>
                      </a:lnTo>
                      <a:lnTo>
                        <a:pt x="138" y="388"/>
                      </a:lnTo>
                      <a:lnTo>
                        <a:pt x="138" y="390"/>
                      </a:lnTo>
                      <a:lnTo>
                        <a:pt x="137" y="392"/>
                      </a:lnTo>
                      <a:lnTo>
                        <a:pt x="136" y="393"/>
                      </a:lnTo>
                      <a:lnTo>
                        <a:pt x="135" y="395"/>
                      </a:lnTo>
                      <a:lnTo>
                        <a:pt x="135" y="396"/>
                      </a:lnTo>
                      <a:lnTo>
                        <a:pt x="134" y="398"/>
                      </a:lnTo>
                      <a:lnTo>
                        <a:pt x="133" y="400"/>
                      </a:lnTo>
                      <a:lnTo>
                        <a:pt x="132" y="401"/>
                      </a:lnTo>
                      <a:lnTo>
                        <a:pt x="131" y="403"/>
                      </a:lnTo>
                      <a:lnTo>
                        <a:pt x="130" y="404"/>
                      </a:lnTo>
                      <a:lnTo>
                        <a:pt x="129" y="406"/>
                      </a:lnTo>
                      <a:lnTo>
                        <a:pt x="128" y="407"/>
                      </a:lnTo>
                      <a:lnTo>
                        <a:pt x="127" y="409"/>
                      </a:lnTo>
                      <a:lnTo>
                        <a:pt x="126" y="410"/>
                      </a:lnTo>
                      <a:lnTo>
                        <a:pt x="125" y="411"/>
                      </a:lnTo>
                      <a:lnTo>
                        <a:pt x="124" y="413"/>
                      </a:lnTo>
                      <a:lnTo>
                        <a:pt x="123" y="414"/>
                      </a:lnTo>
                      <a:lnTo>
                        <a:pt x="122" y="415"/>
                      </a:lnTo>
                      <a:lnTo>
                        <a:pt x="121" y="417"/>
                      </a:lnTo>
                      <a:lnTo>
                        <a:pt x="119" y="418"/>
                      </a:lnTo>
                      <a:lnTo>
                        <a:pt x="118" y="419"/>
                      </a:lnTo>
                      <a:lnTo>
                        <a:pt x="117" y="420"/>
                      </a:lnTo>
                      <a:lnTo>
                        <a:pt x="116" y="422"/>
                      </a:lnTo>
                      <a:lnTo>
                        <a:pt x="115" y="423"/>
                      </a:lnTo>
                      <a:lnTo>
                        <a:pt x="113" y="424"/>
                      </a:lnTo>
                      <a:lnTo>
                        <a:pt x="112" y="425"/>
                      </a:lnTo>
                      <a:lnTo>
                        <a:pt x="111" y="426"/>
                      </a:lnTo>
                      <a:lnTo>
                        <a:pt x="110" y="427"/>
                      </a:lnTo>
                      <a:lnTo>
                        <a:pt x="108" y="428"/>
                      </a:lnTo>
                      <a:lnTo>
                        <a:pt x="110" y="427"/>
                      </a:lnTo>
                      <a:lnTo>
                        <a:pt x="112" y="426"/>
                      </a:lnTo>
                      <a:lnTo>
                        <a:pt x="113" y="426"/>
                      </a:lnTo>
                      <a:lnTo>
                        <a:pt x="115" y="425"/>
                      </a:lnTo>
                      <a:lnTo>
                        <a:pt x="117" y="423"/>
                      </a:lnTo>
                      <a:lnTo>
                        <a:pt x="119" y="422"/>
                      </a:lnTo>
                      <a:lnTo>
                        <a:pt x="120" y="421"/>
                      </a:lnTo>
                      <a:lnTo>
                        <a:pt x="122" y="420"/>
                      </a:lnTo>
                      <a:lnTo>
                        <a:pt x="123" y="419"/>
                      </a:lnTo>
                      <a:lnTo>
                        <a:pt x="125" y="418"/>
                      </a:lnTo>
                      <a:lnTo>
                        <a:pt x="127" y="416"/>
                      </a:lnTo>
                      <a:lnTo>
                        <a:pt x="128" y="415"/>
                      </a:lnTo>
                      <a:lnTo>
                        <a:pt x="130" y="414"/>
                      </a:lnTo>
                      <a:lnTo>
                        <a:pt x="131" y="412"/>
                      </a:lnTo>
                      <a:lnTo>
                        <a:pt x="133" y="411"/>
                      </a:lnTo>
                      <a:lnTo>
                        <a:pt x="134" y="409"/>
                      </a:lnTo>
                      <a:lnTo>
                        <a:pt x="136" y="408"/>
                      </a:lnTo>
                      <a:lnTo>
                        <a:pt x="137" y="406"/>
                      </a:lnTo>
                      <a:lnTo>
                        <a:pt x="138" y="405"/>
                      </a:lnTo>
                      <a:lnTo>
                        <a:pt x="140" y="403"/>
                      </a:lnTo>
                      <a:lnTo>
                        <a:pt x="141" y="402"/>
                      </a:lnTo>
                      <a:lnTo>
                        <a:pt x="143" y="399"/>
                      </a:lnTo>
                      <a:lnTo>
                        <a:pt x="145" y="395"/>
                      </a:lnTo>
                      <a:lnTo>
                        <a:pt x="147" y="392"/>
                      </a:lnTo>
                      <a:lnTo>
                        <a:pt x="148" y="389"/>
                      </a:lnTo>
                      <a:lnTo>
                        <a:pt x="150" y="386"/>
                      </a:lnTo>
                      <a:lnTo>
                        <a:pt x="152" y="382"/>
                      </a:lnTo>
                      <a:lnTo>
                        <a:pt x="153" y="379"/>
                      </a:lnTo>
                      <a:lnTo>
                        <a:pt x="155" y="375"/>
                      </a:lnTo>
                      <a:lnTo>
                        <a:pt x="157" y="372"/>
                      </a:lnTo>
                      <a:lnTo>
                        <a:pt x="158" y="369"/>
                      </a:lnTo>
                      <a:lnTo>
                        <a:pt x="159" y="365"/>
                      </a:lnTo>
                      <a:lnTo>
                        <a:pt x="161" y="361"/>
                      </a:lnTo>
                      <a:lnTo>
                        <a:pt x="162" y="358"/>
                      </a:lnTo>
                      <a:lnTo>
                        <a:pt x="163" y="354"/>
                      </a:lnTo>
                      <a:lnTo>
                        <a:pt x="163" y="362"/>
                      </a:lnTo>
                      <a:lnTo>
                        <a:pt x="163" y="370"/>
                      </a:lnTo>
                      <a:lnTo>
                        <a:pt x="162" y="378"/>
                      </a:lnTo>
                      <a:lnTo>
                        <a:pt x="161" y="386"/>
                      </a:lnTo>
                      <a:lnTo>
                        <a:pt x="160" y="394"/>
                      </a:lnTo>
                      <a:lnTo>
                        <a:pt x="159" y="402"/>
                      </a:lnTo>
                      <a:lnTo>
                        <a:pt x="158" y="410"/>
                      </a:lnTo>
                      <a:lnTo>
                        <a:pt x="157" y="417"/>
                      </a:lnTo>
                      <a:lnTo>
                        <a:pt x="156" y="425"/>
                      </a:lnTo>
                      <a:lnTo>
                        <a:pt x="154" y="433"/>
                      </a:lnTo>
                      <a:lnTo>
                        <a:pt x="155" y="431"/>
                      </a:lnTo>
                      <a:lnTo>
                        <a:pt x="156" y="429"/>
                      </a:lnTo>
                      <a:lnTo>
                        <a:pt x="157" y="427"/>
                      </a:lnTo>
                      <a:lnTo>
                        <a:pt x="158" y="425"/>
                      </a:lnTo>
                      <a:lnTo>
                        <a:pt x="159" y="423"/>
                      </a:lnTo>
                      <a:lnTo>
                        <a:pt x="160" y="420"/>
                      </a:lnTo>
                      <a:lnTo>
                        <a:pt x="161" y="418"/>
                      </a:lnTo>
                      <a:lnTo>
                        <a:pt x="162" y="416"/>
                      </a:lnTo>
                      <a:lnTo>
                        <a:pt x="163" y="414"/>
                      </a:lnTo>
                      <a:lnTo>
                        <a:pt x="163" y="412"/>
                      </a:lnTo>
                      <a:lnTo>
                        <a:pt x="164" y="409"/>
                      </a:lnTo>
                      <a:lnTo>
                        <a:pt x="165" y="407"/>
                      </a:lnTo>
                      <a:lnTo>
                        <a:pt x="166" y="405"/>
                      </a:lnTo>
                      <a:lnTo>
                        <a:pt x="166" y="403"/>
                      </a:lnTo>
                      <a:lnTo>
                        <a:pt x="167" y="400"/>
                      </a:lnTo>
                      <a:lnTo>
                        <a:pt x="167" y="398"/>
                      </a:lnTo>
                      <a:lnTo>
                        <a:pt x="168" y="396"/>
                      </a:lnTo>
                      <a:lnTo>
                        <a:pt x="168" y="393"/>
                      </a:lnTo>
                      <a:lnTo>
                        <a:pt x="169" y="391"/>
                      </a:lnTo>
                      <a:lnTo>
                        <a:pt x="170" y="385"/>
                      </a:lnTo>
                      <a:lnTo>
                        <a:pt x="171" y="379"/>
                      </a:lnTo>
                      <a:lnTo>
                        <a:pt x="172" y="372"/>
                      </a:lnTo>
                      <a:lnTo>
                        <a:pt x="173" y="366"/>
                      </a:lnTo>
                      <a:lnTo>
                        <a:pt x="174" y="360"/>
                      </a:lnTo>
                      <a:lnTo>
                        <a:pt x="174" y="354"/>
                      </a:lnTo>
                      <a:lnTo>
                        <a:pt x="175" y="348"/>
                      </a:lnTo>
                      <a:lnTo>
                        <a:pt x="176" y="341"/>
                      </a:lnTo>
                      <a:lnTo>
                        <a:pt x="176" y="335"/>
                      </a:lnTo>
                      <a:lnTo>
                        <a:pt x="176" y="329"/>
                      </a:lnTo>
                      <a:lnTo>
                        <a:pt x="176" y="322"/>
                      </a:lnTo>
                      <a:lnTo>
                        <a:pt x="177" y="316"/>
                      </a:lnTo>
                      <a:lnTo>
                        <a:pt x="177" y="310"/>
                      </a:lnTo>
                      <a:lnTo>
                        <a:pt x="177" y="303"/>
                      </a:lnTo>
                      <a:lnTo>
                        <a:pt x="176" y="297"/>
                      </a:lnTo>
                      <a:lnTo>
                        <a:pt x="176" y="291"/>
                      </a:lnTo>
                      <a:lnTo>
                        <a:pt x="176" y="285"/>
                      </a:lnTo>
                      <a:lnTo>
                        <a:pt x="175" y="278"/>
                      </a:lnTo>
                      <a:lnTo>
                        <a:pt x="175" y="272"/>
                      </a:lnTo>
                      <a:lnTo>
                        <a:pt x="174" y="266"/>
                      </a:lnTo>
                      <a:lnTo>
                        <a:pt x="173" y="260"/>
                      </a:lnTo>
                      <a:lnTo>
                        <a:pt x="173" y="253"/>
                      </a:lnTo>
                      <a:lnTo>
                        <a:pt x="172" y="247"/>
                      </a:lnTo>
                      <a:lnTo>
                        <a:pt x="171" y="241"/>
                      </a:lnTo>
                      <a:lnTo>
                        <a:pt x="170" y="235"/>
                      </a:lnTo>
                      <a:lnTo>
                        <a:pt x="172" y="239"/>
                      </a:lnTo>
                      <a:lnTo>
                        <a:pt x="173" y="242"/>
                      </a:lnTo>
                      <a:lnTo>
                        <a:pt x="175" y="246"/>
                      </a:lnTo>
                      <a:lnTo>
                        <a:pt x="177" y="250"/>
                      </a:lnTo>
                      <a:lnTo>
                        <a:pt x="179" y="254"/>
                      </a:lnTo>
                      <a:lnTo>
                        <a:pt x="181" y="259"/>
                      </a:lnTo>
                      <a:lnTo>
                        <a:pt x="182" y="263"/>
                      </a:lnTo>
                      <a:lnTo>
                        <a:pt x="184" y="267"/>
                      </a:lnTo>
                      <a:lnTo>
                        <a:pt x="185" y="271"/>
                      </a:lnTo>
                      <a:lnTo>
                        <a:pt x="187" y="275"/>
                      </a:lnTo>
                      <a:lnTo>
                        <a:pt x="188" y="279"/>
                      </a:lnTo>
                      <a:lnTo>
                        <a:pt x="189" y="284"/>
                      </a:lnTo>
                      <a:lnTo>
                        <a:pt x="191" y="288"/>
                      </a:lnTo>
                      <a:lnTo>
                        <a:pt x="192" y="292"/>
                      </a:lnTo>
                      <a:lnTo>
                        <a:pt x="193" y="297"/>
                      </a:lnTo>
                      <a:lnTo>
                        <a:pt x="194" y="301"/>
                      </a:lnTo>
                      <a:lnTo>
                        <a:pt x="195" y="305"/>
                      </a:lnTo>
                      <a:lnTo>
                        <a:pt x="196" y="310"/>
                      </a:lnTo>
                      <a:lnTo>
                        <a:pt x="197" y="314"/>
                      </a:lnTo>
                      <a:lnTo>
                        <a:pt x="197" y="319"/>
                      </a:lnTo>
                      <a:lnTo>
                        <a:pt x="198" y="323"/>
                      </a:lnTo>
                      <a:lnTo>
                        <a:pt x="199" y="328"/>
                      </a:lnTo>
                      <a:lnTo>
                        <a:pt x="199" y="332"/>
                      </a:lnTo>
                      <a:lnTo>
                        <a:pt x="200" y="337"/>
                      </a:lnTo>
                      <a:lnTo>
                        <a:pt x="200" y="341"/>
                      </a:lnTo>
                      <a:lnTo>
                        <a:pt x="201" y="346"/>
                      </a:lnTo>
                      <a:lnTo>
                        <a:pt x="201" y="350"/>
                      </a:lnTo>
                      <a:lnTo>
                        <a:pt x="201" y="355"/>
                      </a:lnTo>
                      <a:lnTo>
                        <a:pt x="202" y="360"/>
                      </a:lnTo>
                      <a:lnTo>
                        <a:pt x="202" y="364"/>
                      </a:lnTo>
                      <a:lnTo>
                        <a:pt x="202" y="358"/>
                      </a:lnTo>
                      <a:lnTo>
                        <a:pt x="201" y="353"/>
                      </a:lnTo>
                      <a:lnTo>
                        <a:pt x="201" y="347"/>
                      </a:lnTo>
                      <a:lnTo>
                        <a:pt x="201" y="342"/>
                      </a:lnTo>
                      <a:lnTo>
                        <a:pt x="200" y="336"/>
                      </a:lnTo>
                      <a:lnTo>
                        <a:pt x="200" y="331"/>
                      </a:lnTo>
                      <a:lnTo>
                        <a:pt x="199" y="325"/>
                      </a:lnTo>
                      <a:lnTo>
                        <a:pt x="199" y="319"/>
                      </a:lnTo>
                      <a:lnTo>
                        <a:pt x="198" y="314"/>
                      </a:lnTo>
                      <a:lnTo>
                        <a:pt x="197" y="308"/>
                      </a:lnTo>
                      <a:lnTo>
                        <a:pt x="196" y="303"/>
                      </a:lnTo>
                      <a:lnTo>
                        <a:pt x="195" y="298"/>
                      </a:lnTo>
                      <a:lnTo>
                        <a:pt x="194" y="292"/>
                      </a:lnTo>
                      <a:lnTo>
                        <a:pt x="193" y="287"/>
                      </a:lnTo>
                      <a:lnTo>
                        <a:pt x="191" y="281"/>
                      </a:lnTo>
                      <a:lnTo>
                        <a:pt x="190" y="276"/>
                      </a:lnTo>
                      <a:lnTo>
                        <a:pt x="189" y="271"/>
                      </a:lnTo>
                      <a:lnTo>
                        <a:pt x="187" y="265"/>
                      </a:lnTo>
                      <a:lnTo>
                        <a:pt x="186" y="260"/>
                      </a:lnTo>
                      <a:lnTo>
                        <a:pt x="184" y="255"/>
                      </a:lnTo>
                      <a:lnTo>
                        <a:pt x="182" y="250"/>
                      </a:lnTo>
                      <a:lnTo>
                        <a:pt x="180" y="245"/>
                      </a:lnTo>
                      <a:lnTo>
                        <a:pt x="178" y="240"/>
                      </a:lnTo>
                      <a:lnTo>
                        <a:pt x="177" y="235"/>
                      </a:lnTo>
                      <a:lnTo>
                        <a:pt x="174" y="230"/>
                      </a:lnTo>
                      <a:lnTo>
                        <a:pt x="176" y="232"/>
                      </a:lnTo>
                      <a:lnTo>
                        <a:pt x="178" y="234"/>
                      </a:lnTo>
                      <a:lnTo>
                        <a:pt x="180" y="236"/>
                      </a:lnTo>
                      <a:lnTo>
                        <a:pt x="182" y="238"/>
                      </a:lnTo>
                      <a:lnTo>
                        <a:pt x="183" y="240"/>
                      </a:lnTo>
                      <a:lnTo>
                        <a:pt x="185" y="242"/>
                      </a:lnTo>
                      <a:lnTo>
                        <a:pt x="187" y="244"/>
                      </a:lnTo>
                      <a:lnTo>
                        <a:pt x="188" y="247"/>
                      </a:lnTo>
                      <a:lnTo>
                        <a:pt x="190" y="249"/>
                      </a:lnTo>
                      <a:lnTo>
                        <a:pt x="192" y="251"/>
                      </a:lnTo>
                      <a:lnTo>
                        <a:pt x="193" y="254"/>
                      </a:lnTo>
                      <a:lnTo>
                        <a:pt x="195" y="256"/>
                      </a:lnTo>
                      <a:lnTo>
                        <a:pt x="196" y="259"/>
                      </a:lnTo>
                      <a:lnTo>
                        <a:pt x="198" y="261"/>
                      </a:lnTo>
                      <a:lnTo>
                        <a:pt x="199" y="264"/>
                      </a:lnTo>
                      <a:lnTo>
                        <a:pt x="200" y="266"/>
                      </a:lnTo>
                      <a:lnTo>
                        <a:pt x="202" y="269"/>
                      </a:lnTo>
                      <a:lnTo>
                        <a:pt x="203" y="272"/>
                      </a:lnTo>
                      <a:lnTo>
                        <a:pt x="204" y="274"/>
                      </a:lnTo>
                      <a:lnTo>
                        <a:pt x="205" y="277"/>
                      </a:lnTo>
                      <a:lnTo>
                        <a:pt x="206" y="280"/>
                      </a:lnTo>
                      <a:lnTo>
                        <a:pt x="208" y="282"/>
                      </a:lnTo>
                      <a:lnTo>
                        <a:pt x="209" y="285"/>
                      </a:lnTo>
                      <a:lnTo>
                        <a:pt x="207" y="281"/>
                      </a:lnTo>
                      <a:lnTo>
                        <a:pt x="206" y="277"/>
                      </a:lnTo>
                      <a:lnTo>
                        <a:pt x="205" y="274"/>
                      </a:lnTo>
                      <a:lnTo>
                        <a:pt x="203" y="270"/>
                      </a:lnTo>
                      <a:lnTo>
                        <a:pt x="202" y="266"/>
                      </a:lnTo>
                      <a:lnTo>
                        <a:pt x="201" y="262"/>
                      </a:lnTo>
                      <a:lnTo>
                        <a:pt x="199" y="259"/>
                      </a:lnTo>
                      <a:lnTo>
                        <a:pt x="197" y="255"/>
                      </a:lnTo>
                      <a:lnTo>
                        <a:pt x="196" y="252"/>
                      </a:lnTo>
                      <a:lnTo>
                        <a:pt x="194" y="248"/>
                      </a:lnTo>
                      <a:lnTo>
                        <a:pt x="192" y="244"/>
                      </a:lnTo>
                      <a:lnTo>
                        <a:pt x="191" y="241"/>
                      </a:lnTo>
                      <a:lnTo>
                        <a:pt x="189" y="238"/>
                      </a:lnTo>
                      <a:lnTo>
                        <a:pt x="187" y="234"/>
                      </a:lnTo>
                      <a:lnTo>
                        <a:pt x="185" y="231"/>
                      </a:lnTo>
                      <a:lnTo>
                        <a:pt x="183" y="228"/>
                      </a:lnTo>
                      <a:lnTo>
                        <a:pt x="181" y="224"/>
                      </a:lnTo>
                      <a:lnTo>
                        <a:pt x="178" y="211"/>
                      </a:lnTo>
                      <a:lnTo>
                        <a:pt x="176" y="198"/>
                      </a:lnTo>
                      <a:lnTo>
                        <a:pt x="173" y="185"/>
                      </a:lnTo>
                      <a:lnTo>
                        <a:pt x="171" y="172"/>
                      </a:lnTo>
                      <a:lnTo>
                        <a:pt x="169" y="159"/>
                      </a:lnTo>
                      <a:lnTo>
                        <a:pt x="166" y="146"/>
                      </a:lnTo>
                      <a:lnTo>
                        <a:pt x="164" y="133"/>
                      </a:lnTo>
                      <a:lnTo>
                        <a:pt x="162" y="119"/>
                      </a:lnTo>
                      <a:lnTo>
                        <a:pt x="160" y="106"/>
                      </a:lnTo>
                      <a:lnTo>
                        <a:pt x="159" y="101"/>
                      </a:lnTo>
                      <a:lnTo>
                        <a:pt x="158" y="95"/>
                      </a:lnTo>
                      <a:lnTo>
                        <a:pt x="157" y="90"/>
                      </a:lnTo>
                      <a:lnTo>
                        <a:pt x="156" y="85"/>
                      </a:lnTo>
                      <a:lnTo>
                        <a:pt x="154" y="79"/>
                      </a:lnTo>
                      <a:lnTo>
                        <a:pt x="153" y="74"/>
                      </a:lnTo>
                      <a:lnTo>
                        <a:pt x="151" y="68"/>
                      </a:lnTo>
                      <a:lnTo>
                        <a:pt x="150" y="63"/>
                      </a:lnTo>
                      <a:lnTo>
                        <a:pt x="148" y="58"/>
                      </a:lnTo>
                      <a:lnTo>
                        <a:pt x="146" y="53"/>
                      </a:lnTo>
                      <a:lnTo>
                        <a:pt x="145" y="48"/>
                      </a:lnTo>
                      <a:lnTo>
                        <a:pt x="143" y="43"/>
                      </a:lnTo>
                      <a:lnTo>
                        <a:pt x="141" y="38"/>
                      </a:lnTo>
                      <a:lnTo>
                        <a:pt x="139" y="32"/>
                      </a:lnTo>
                      <a:lnTo>
                        <a:pt x="138" y="31"/>
                      </a:lnTo>
                      <a:lnTo>
                        <a:pt x="138" y="30"/>
                      </a:lnTo>
                      <a:lnTo>
                        <a:pt x="137" y="29"/>
                      </a:lnTo>
                      <a:lnTo>
                        <a:pt x="136" y="28"/>
                      </a:lnTo>
                      <a:lnTo>
                        <a:pt x="136" y="27"/>
                      </a:lnTo>
                      <a:lnTo>
                        <a:pt x="135" y="25"/>
                      </a:lnTo>
                      <a:lnTo>
                        <a:pt x="134" y="24"/>
                      </a:lnTo>
                      <a:lnTo>
                        <a:pt x="134" y="23"/>
                      </a:lnTo>
                      <a:lnTo>
                        <a:pt x="133" y="22"/>
                      </a:lnTo>
                      <a:lnTo>
                        <a:pt x="132" y="21"/>
                      </a:lnTo>
                      <a:lnTo>
                        <a:pt x="131" y="20"/>
                      </a:lnTo>
                      <a:lnTo>
                        <a:pt x="130" y="19"/>
                      </a:lnTo>
                      <a:lnTo>
                        <a:pt x="130" y="18"/>
                      </a:lnTo>
                      <a:lnTo>
                        <a:pt x="129" y="17"/>
                      </a:lnTo>
                      <a:lnTo>
                        <a:pt x="128" y="16"/>
                      </a:lnTo>
                      <a:lnTo>
                        <a:pt x="127" y="15"/>
                      </a:lnTo>
                      <a:lnTo>
                        <a:pt x="126" y="14"/>
                      </a:lnTo>
                      <a:lnTo>
                        <a:pt x="125" y="13"/>
                      </a:lnTo>
                      <a:lnTo>
                        <a:pt x="125" y="12"/>
                      </a:lnTo>
                      <a:lnTo>
                        <a:pt x="124" y="11"/>
                      </a:lnTo>
                      <a:lnTo>
                        <a:pt x="123" y="11"/>
                      </a:lnTo>
                      <a:lnTo>
                        <a:pt x="122" y="10"/>
                      </a:lnTo>
                      <a:lnTo>
                        <a:pt x="121" y="9"/>
                      </a:lnTo>
                      <a:lnTo>
                        <a:pt x="120" y="8"/>
                      </a:lnTo>
                      <a:lnTo>
                        <a:pt x="119" y="7"/>
                      </a:lnTo>
                      <a:lnTo>
                        <a:pt x="118" y="7"/>
                      </a:lnTo>
                      <a:lnTo>
                        <a:pt x="117" y="6"/>
                      </a:lnTo>
                      <a:lnTo>
                        <a:pt x="116" y="5"/>
                      </a:lnTo>
                      <a:lnTo>
                        <a:pt x="115" y="4"/>
                      </a:lnTo>
                      <a:lnTo>
                        <a:pt x="114" y="4"/>
                      </a:lnTo>
                      <a:lnTo>
                        <a:pt x="113" y="3"/>
                      </a:lnTo>
                      <a:lnTo>
                        <a:pt x="112" y="3"/>
                      </a:lnTo>
                      <a:lnTo>
                        <a:pt x="111" y="2"/>
                      </a:lnTo>
                      <a:lnTo>
                        <a:pt x="110" y="2"/>
                      </a:lnTo>
                      <a:lnTo>
                        <a:pt x="109" y="1"/>
                      </a:lnTo>
                      <a:lnTo>
                        <a:pt x="108" y="1"/>
                      </a:lnTo>
                      <a:lnTo>
                        <a:pt x="107" y="1"/>
                      </a:lnTo>
                      <a:lnTo>
                        <a:pt x="106" y="1"/>
                      </a:lnTo>
                      <a:lnTo>
                        <a:pt x="105" y="0"/>
                      </a:lnTo>
                      <a:lnTo>
                        <a:pt x="104" y="0"/>
                      </a:lnTo>
                      <a:lnTo>
                        <a:pt x="103" y="0"/>
                      </a:lnTo>
                      <a:lnTo>
                        <a:pt x="102" y="0"/>
                      </a:lnTo>
                      <a:lnTo>
                        <a:pt x="101" y="0"/>
                      </a:lnTo>
                      <a:lnTo>
                        <a:pt x="99" y="0"/>
                      </a:lnTo>
                      <a:lnTo>
                        <a:pt x="98" y="0"/>
                      </a:lnTo>
                      <a:lnTo>
                        <a:pt x="97" y="0"/>
                      </a:lnTo>
                      <a:lnTo>
                        <a:pt x="96" y="0"/>
                      </a:lnTo>
                      <a:lnTo>
                        <a:pt x="95" y="0"/>
                      </a:lnTo>
                      <a:lnTo>
                        <a:pt x="94" y="0"/>
                      </a:lnTo>
                      <a:lnTo>
                        <a:pt x="93" y="0"/>
                      </a:lnTo>
                      <a:lnTo>
                        <a:pt x="92" y="0"/>
                      </a:lnTo>
                      <a:lnTo>
                        <a:pt x="91" y="0"/>
                      </a:lnTo>
                      <a:lnTo>
                        <a:pt x="90" y="0"/>
                      </a:lnTo>
                      <a:lnTo>
                        <a:pt x="89" y="0"/>
                      </a:lnTo>
                      <a:lnTo>
                        <a:pt x="88" y="0"/>
                      </a:lnTo>
                      <a:lnTo>
                        <a:pt x="87" y="0"/>
                      </a:lnTo>
                      <a:lnTo>
                        <a:pt x="86" y="1"/>
                      </a:lnTo>
                      <a:lnTo>
                        <a:pt x="85" y="1"/>
                      </a:lnTo>
                      <a:lnTo>
                        <a:pt x="84" y="1"/>
                      </a:lnTo>
                      <a:lnTo>
                        <a:pt x="83" y="1"/>
                      </a:lnTo>
                      <a:lnTo>
                        <a:pt x="82" y="2"/>
                      </a:lnTo>
                      <a:lnTo>
                        <a:pt x="81" y="2"/>
                      </a:lnTo>
                      <a:lnTo>
                        <a:pt x="80" y="3"/>
                      </a:lnTo>
                      <a:lnTo>
                        <a:pt x="79" y="3"/>
                      </a:lnTo>
                      <a:lnTo>
                        <a:pt x="78" y="3"/>
                      </a:lnTo>
                      <a:lnTo>
                        <a:pt x="72" y="6"/>
                      </a:lnTo>
                      <a:lnTo>
                        <a:pt x="67" y="8"/>
                      </a:lnTo>
                      <a:lnTo>
                        <a:pt x="62" y="11"/>
                      </a:lnTo>
                      <a:lnTo>
                        <a:pt x="57" y="13"/>
                      </a:lnTo>
                      <a:lnTo>
                        <a:pt x="52" y="16"/>
                      </a:lnTo>
                      <a:lnTo>
                        <a:pt x="47" y="19"/>
                      </a:lnTo>
                      <a:lnTo>
                        <a:pt x="43" y="22"/>
                      </a:lnTo>
                      <a:lnTo>
                        <a:pt x="38" y="25"/>
                      </a:lnTo>
                      <a:lnTo>
                        <a:pt x="33" y="28"/>
                      </a:lnTo>
                      <a:lnTo>
                        <a:pt x="32" y="29"/>
                      </a:lnTo>
                      <a:lnTo>
                        <a:pt x="31" y="30"/>
                      </a:lnTo>
                      <a:lnTo>
                        <a:pt x="30" y="31"/>
                      </a:lnTo>
                      <a:lnTo>
                        <a:pt x="29" y="31"/>
                      </a:lnTo>
                      <a:lnTo>
                        <a:pt x="28" y="32"/>
                      </a:lnTo>
                      <a:lnTo>
                        <a:pt x="28" y="33"/>
                      </a:lnTo>
                      <a:lnTo>
                        <a:pt x="27" y="34"/>
                      </a:lnTo>
                      <a:lnTo>
                        <a:pt x="26" y="35"/>
                      </a:lnTo>
                      <a:lnTo>
                        <a:pt x="25" y="36"/>
                      </a:lnTo>
                      <a:lnTo>
                        <a:pt x="24" y="37"/>
                      </a:lnTo>
                      <a:lnTo>
                        <a:pt x="23" y="38"/>
                      </a:lnTo>
                      <a:lnTo>
                        <a:pt x="23" y="39"/>
                      </a:lnTo>
                      <a:lnTo>
                        <a:pt x="22" y="39"/>
                      </a:lnTo>
                      <a:lnTo>
                        <a:pt x="21" y="40"/>
                      </a:lnTo>
                      <a:lnTo>
                        <a:pt x="20" y="41"/>
                      </a:lnTo>
                      <a:lnTo>
                        <a:pt x="20" y="42"/>
                      </a:lnTo>
                      <a:lnTo>
                        <a:pt x="19" y="44"/>
                      </a:lnTo>
                      <a:lnTo>
                        <a:pt x="18" y="45"/>
                      </a:lnTo>
                      <a:lnTo>
                        <a:pt x="18" y="46"/>
                      </a:lnTo>
                      <a:lnTo>
                        <a:pt x="17" y="47"/>
                      </a:lnTo>
                      <a:lnTo>
                        <a:pt x="16" y="48"/>
                      </a:lnTo>
                      <a:lnTo>
                        <a:pt x="16" y="49"/>
                      </a:lnTo>
                      <a:lnTo>
                        <a:pt x="15" y="50"/>
                      </a:lnTo>
                      <a:lnTo>
                        <a:pt x="14" y="51"/>
                      </a:lnTo>
                      <a:lnTo>
                        <a:pt x="14" y="52"/>
                      </a:lnTo>
                      <a:lnTo>
                        <a:pt x="13" y="54"/>
                      </a:lnTo>
                      <a:lnTo>
                        <a:pt x="13" y="55"/>
                      </a:lnTo>
                      <a:lnTo>
                        <a:pt x="12" y="56"/>
                      </a:lnTo>
                      <a:lnTo>
                        <a:pt x="12" y="57"/>
                      </a:lnTo>
                      <a:lnTo>
                        <a:pt x="11" y="58"/>
                      </a:lnTo>
                      <a:lnTo>
                        <a:pt x="11" y="60"/>
                      </a:lnTo>
                      <a:lnTo>
                        <a:pt x="10" y="61"/>
                      </a:lnTo>
                      <a:lnTo>
                        <a:pt x="10" y="62"/>
                      </a:lnTo>
                      <a:lnTo>
                        <a:pt x="9" y="63"/>
                      </a:lnTo>
                      <a:lnTo>
                        <a:pt x="9" y="65"/>
                      </a:lnTo>
                      <a:lnTo>
                        <a:pt x="8" y="66"/>
                      </a:lnTo>
                    </a:path>
                  </a:pathLst>
                </a:custGeom>
                <a:gradFill rotWithShape="0">
                  <a:gsLst>
                    <a:gs pos="0">
                      <a:srgbClr val="A03B33"/>
                    </a:gs>
                    <a:gs pos="5000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805" name="Freeform 637"/>
                <p:cNvSpPr>
                  <a:spLocks noChangeArrowheads="1"/>
                </p:cNvSpPr>
                <p:nvPr/>
              </p:nvSpPr>
              <p:spPr bwMode="auto">
                <a:xfrm>
                  <a:off x="262" y="10"/>
                  <a:ext cx="142" cy="330"/>
                </a:xfrm>
                <a:custGeom>
                  <a:avLst/>
                  <a:gdLst/>
                  <a:ahLst/>
                  <a:cxnLst>
                    <a:cxn ang="0">
                      <a:pos x="82" y="5"/>
                    </a:cxn>
                    <a:cxn ang="0">
                      <a:pos x="105" y="26"/>
                    </a:cxn>
                    <a:cxn ang="0">
                      <a:pos x="117" y="59"/>
                    </a:cxn>
                    <a:cxn ang="0">
                      <a:pos x="137" y="203"/>
                    </a:cxn>
                    <a:cxn ang="0">
                      <a:pos x="114" y="140"/>
                    </a:cxn>
                    <a:cxn ang="0">
                      <a:pos x="142" y="263"/>
                    </a:cxn>
                    <a:cxn ang="0">
                      <a:pos x="112" y="178"/>
                    </a:cxn>
                    <a:cxn ang="0">
                      <a:pos x="142" y="316"/>
                    </a:cxn>
                    <a:cxn ang="0">
                      <a:pos x="110" y="208"/>
                    </a:cxn>
                    <a:cxn ang="0">
                      <a:pos x="129" y="329"/>
                    </a:cxn>
                    <a:cxn ang="0">
                      <a:pos x="103" y="210"/>
                    </a:cxn>
                    <a:cxn ang="0">
                      <a:pos x="89" y="256"/>
                    </a:cxn>
                    <a:cxn ang="0">
                      <a:pos x="86" y="179"/>
                    </a:cxn>
                    <a:cxn ang="0">
                      <a:pos x="70" y="119"/>
                    </a:cxn>
                    <a:cxn ang="0">
                      <a:pos x="70" y="235"/>
                    </a:cxn>
                    <a:cxn ang="0">
                      <a:pos x="49" y="79"/>
                    </a:cxn>
                    <a:cxn ang="0">
                      <a:pos x="51" y="126"/>
                    </a:cxn>
                    <a:cxn ang="0">
                      <a:pos x="44" y="84"/>
                    </a:cxn>
                    <a:cxn ang="0">
                      <a:pos x="20" y="53"/>
                    </a:cxn>
                    <a:cxn ang="0">
                      <a:pos x="28" y="86"/>
                    </a:cxn>
                    <a:cxn ang="0">
                      <a:pos x="0" y="45"/>
                    </a:cxn>
                    <a:cxn ang="0">
                      <a:pos x="41" y="5"/>
                    </a:cxn>
                    <a:cxn ang="0">
                      <a:pos x="61" y="0"/>
                    </a:cxn>
                    <a:cxn ang="0">
                      <a:pos x="82" y="5"/>
                    </a:cxn>
                  </a:cxnLst>
                  <a:rect l="0" t="0" r="r" b="b"/>
                  <a:pathLst>
                    <a:path w="142" h="329">
                      <a:moveTo>
                        <a:pt x="82" y="5"/>
                      </a:moveTo>
                      <a:cubicBezTo>
                        <a:pt x="82" y="5"/>
                        <a:pt x="96" y="12"/>
                        <a:pt x="105" y="26"/>
                      </a:cubicBezTo>
                      <a:cubicBezTo>
                        <a:pt x="105" y="26"/>
                        <a:pt x="114" y="41"/>
                        <a:pt x="117" y="59"/>
                      </a:cubicBezTo>
                      <a:cubicBezTo>
                        <a:pt x="117" y="59"/>
                        <a:pt x="122" y="132"/>
                        <a:pt x="137" y="203"/>
                      </a:cubicBezTo>
                      <a:cubicBezTo>
                        <a:pt x="137" y="203"/>
                        <a:pt x="122" y="173"/>
                        <a:pt x="114" y="140"/>
                      </a:cubicBezTo>
                      <a:cubicBezTo>
                        <a:pt x="114" y="140"/>
                        <a:pt x="128" y="202"/>
                        <a:pt x="142" y="263"/>
                      </a:cubicBezTo>
                      <a:cubicBezTo>
                        <a:pt x="142" y="263"/>
                        <a:pt x="130" y="219"/>
                        <a:pt x="112" y="178"/>
                      </a:cubicBezTo>
                      <a:cubicBezTo>
                        <a:pt x="112" y="178"/>
                        <a:pt x="138" y="244"/>
                        <a:pt x="142" y="316"/>
                      </a:cubicBezTo>
                      <a:cubicBezTo>
                        <a:pt x="142" y="316"/>
                        <a:pt x="137" y="257"/>
                        <a:pt x="110" y="208"/>
                      </a:cubicBezTo>
                      <a:cubicBezTo>
                        <a:pt x="110" y="208"/>
                        <a:pt x="134" y="265"/>
                        <a:pt x="129" y="329"/>
                      </a:cubicBezTo>
                      <a:cubicBezTo>
                        <a:pt x="129" y="329"/>
                        <a:pt x="132" y="264"/>
                        <a:pt x="103" y="210"/>
                      </a:cubicBezTo>
                      <a:cubicBezTo>
                        <a:pt x="103" y="210"/>
                        <a:pt x="96" y="233"/>
                        <a:pt x="89" y="256"/>
                      </a:cubicBezTo>
                      <a:cubicBezTo>
                        <a:pt x="89" y="256"/>
                        <a:pt x="97" y="217"/>
                        <a:pt x="86" y="179"/>
                      </a:cubicBezTo>
                      <a:cubicBezTo>
                        <a:pt x="86" y="179"/>
                        <a:pt x="75" y="150"/>
                        <a:pt x="70" y="119"/>
                      </a:cubicBezTo>
                      <a:lnTo>
                        <a:pt x="70" y="235"/>
                      </a:lnTo>
                      <a:cubicBezTo>
                        <a:pt x="70" y="235"/>
                        <a:pt x="70" y="155"/>
                        <a:pt x="49" y="79"/>
                      </a:cubicBezTo>
                      <a:cubicBezTo>
                        <a:pt x="49" y="79"/>
                        <a:pt x="49" y="103"/>
                        <a:pt x="51" y="126"/>
                      </a:cubicBezTo>
                      <a:cubicBezTo>
                        <a:pt x="51" y="126"/>
                        <a:pt x="52" y="104"/>
                        <a:pt x="44" y="84"/>
                      </a:cubicBezTo>
                      <a:cubicBezTo>
                        <a:pt x="44" y="84"/>
                        <a:pt x="36" y="65"/>
                        <a:pt x="20" y="53"/>
                      </a:cubicBezTo>
                      <a:cubicBezTo>
                        <a:pt x="20" y="53"/>
                        <a:pt x="27" y="69"/>
                        <a:pt x="28" y="86"/>
                      </a:cubicBezTo>
                      <a:cubicBezTo>
                        <a:pt x="28" y="86"/>
                        <a:pt x="17" y="63"/>
                        <a:pt x="0" y="45"/>
                      </a:cubicBezTo>
                      <a:cubicBezTo>
                        <a:pt x="0" y="45"/>
                        <a:pt x="14" y="15"/>
                        <a:pt x="41" y="5"/>
                      </a:cubicBezTo>
                      <a:cubicBezTo>
                        <a:pt x="41" y="5"/>
                        <a:pt x="50" y="0"/>
                        <a:pt x="61" y="0"/>
                      </a:cubicBezTo>
                      <a:cubicBezTo>
                        <a:pt x="61" y="0"/>
                        <a:pt x="72" y="0"/>
                        <a:pt x="82" y="5"/>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806" name="Freeform 638"/>
                <p:cNvSpPr>
                  <a:spLocks noChangeArrowheads="1"/>
                </p:cNvSpPr>
                <p:nvPr/>
              </p:nvSpPr>
              <p:spPr bwMode="auto">
                <a:xfrm>
                  <a:off x="306" y="331"/>
                  <a:ext cx="25" cy="83"/>
                </a:xfrm>
                <a:custGeom>
                  <a:avLst/>
                  <a:gdLst/>
                  <a:ahLst/>
                  <a:cxnLst>
                    <a:cxn ang="0">
                      <a:pos x="24" y="0"/>
                    </a:cxn>
                    <a:cxn ang="0">
                      <a:pos x="0" y="83"/>
                    </a:cxn>
                    <a:cxn ang="0">
                      <a:pos x="24" y="0"/>
                    </a:cxn>
                  </a:cxnLst>
                  <a:rect l="0" t="0" r="r" b="b"/>
                  <a:pathLst>
                    <a:path w="24" h="83">
                      <a:moveTo>
                        <a:pt x="24" y="0"/>
                      </a:moveTo>
                      <a:cubicBezTo>
                        <a:pt x="24" y="0"/>
                        <a:pt x="20" y="45"/>
                        <a:pt x="0" y="83"/>
                      </a:cubicBezTo>
                      <a:cubicBezTo>
                        <a:pt x="0" y="83"/>
                        <a:pt x="1" y="36"/>
                        <a:pt x="24" y="0"/>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807" name="Freeform 639"/>
                <p:cNvSpPr>
                  <a:spLocks noChangeArrowheads="1"/>
                </p:cNvSpPr>
                <p:nvPr/>
              </p:nvSpPr>
              <p:spPr bwMode="auto">
                <a:xfrm>
                  <a:off x="407" y="382"/>
                  <a:ext cx="26" cy="41"/>
                </a:xfrm>
                <a:custGeom>
                  <a:avLst/>
                  <a:gdLst/>
                  <a:ahLst/>
                  <a:cxnLst>
                    <a:cxn ang="0">
                      <a:pos x="25" y="0"/>
                    </a:cxn>
                    <a:cxn ang="0">
                      <a:pos x="19" y="12"/>
                    </a:cxn>
                    <a:cxn ang="0">
                      <a:pos x="26" y="21"/>
                    </a:cxn>
                    <a:cxn ang="0">
                      <a:pos x="8" y="21"/>
                    </a:cxn>
                    <a:cxn ang="0">
                      <a:pos x="17" y="34"/>
                    </a:cxn>
                    <a:cxn ang="0">
                      <a:pos x="21" y="41"/>
                    </a:cxn>
                    <a:cxn ang="0">
                      <a:pos x="0" y="29"/>
                    </a:cxn>
                    <a:cxn ang="0">
                      <a:pos x="25" y="0"/>
                    </a:cxn>
                  </a:cxnLst>
                  <a:rect l="0" t="0" r="r" b="b"/>
                  <a:pathLst>
                    <a:path w="26" h="41">
                      <a:moveTo>
                        <a:pt x="25" y="0"/>
                      </a:moveTo>
                      <a:lnTo>
                        <a:pt x="19" y="12"/>
                      </a:lnTo>
                      <a:lnTo>
                        <a:pt x="26" y="21"/>
                      </a:lnTo>
                      <a:cubicBezTo>
                        <a:pt x="26" y="21"/>
                        <a:pt x="17" y="19"/>
                        <a:pt x="8" y="21"/>
                      </a:cubicBezTo>
                      <a:cubicBezTo>
                        <a:pt x="8" y="21"/>
                        <a:pt x="11" y="30"/>
                        <a:pt x="17" y="34"/>
                      </a:cubicBezTo>
                      <a:lnTo>
                        <a:pt x="21" y="41"/>
                      </a:lnTo>
                      <a:lnTo>
                        <a:pt x="0" y="29"/>
                      </a:lnTo>
                      <a:lnTo>
                        <a:pt x="25" y="0"/>
                      </a:lnTo>
                    </a:path>
                  </a:pathLst>
                </a:custGeom>
                <a:solidFill>
                  <a:srgbClr val="000000">
                    <a:alpha val="8000"/>
                  </a:srgbClr>
                </a:solidFill>
                <a:ln w="9525">
                  <a:noFill/>
                  <a:round/>
                  <a:headEnd type="none" w="sm" len="sm"/>
                  <a:tailEnd type="none" w="sm" len="sm"/>
                </a:ln>
              </p:spPr>
              <p:txBody>
                <a:bodyPr/>
                <a:lstStyle/>
                <a:p>
                  <a:endParaRPr lang="nl-BE"/>
                </a:p>
              </p:txBody>
            </p:sp>
            <p:sp>
              <p:nvSpPr>
                <p:cNvPr id="7808" name="Freeform 640"/>
                <p:cNvSpPr>
                  <a:spLocks noChangeArrowheads="1"/>
                </p:cNvSpPr>
                <p:nvPr/>
              </p:nvSpPr>
              <p:spPr bwMode="auto">
                <a:xfrm>
                  <a:off x="273" y="265"/>
                  <a:ext cx="28" cy="54"/>
                </a:xfrm>
                <a:custGeom>
                  <a:avLst/>
                  <a:gdLst/>
                  <a:ahLst/>
                  <a:cxnLst>
                    <a:cxn ang="0">
                      <a:pos x="19" y="0"/>
                    </a:cxn>
                    <a:cxn ang="0">
                      <a:pos x="21" y="14"/>
                    </a:cxn>
                    <a:cxn ang="0">
                      <a:pos x="28" y="25"/>
                    </a:cxn>
                    <a:cxn ang="0">
                      <a:pos x="0" y="53"/>
                    </a:cxn>
                    <a:cxn ang="0">
                      <a:pos x="8" y="21"/>
                    </a:cxn>
                    <a:cxn ang="0">
                      <a:pos x="19" y="0"/>
                    </a:cxn>
                  </a:cxnLst>
                  <a:rect l="0" t="0" r="r" b="b"/>
                  <a:pathLst>
                    <a:path w="28" h="53">
                      <a:moveTo>
                        <a:pt x="19" y="0"/>
                      </a:moveTo>
                      <a:lnTo>
                        <a:pt x="21" y="14"/>
                      </a:lnTo>
                      <a:lnTo>
                        <a:pt x="28" y="25"/>
                      </a:lnTo>
                      <a:cubicBezTo>
                        <a:pt x="28" y="25"/>
                        <a:pt x="11" y="34"/>
                        <a:pt x="0" y="53"/>
                      </a:cubicBezTo>
                      <a:lnTo>
                        <a:pt x="8" y="21"/>
                      </a:lnTo>
                      <a:lnTo>
                        <a:pt x="19" y="0"/>
                      </a:lnTo>
                    </a:path>
                  </a:pathLst>
                </a:custGeom>
                <a:solidFill>
                  <a:srgbClr val="000000">
                    <a:alpha val="8000"/>
                  </a:srgbClr>
                </a:solidFill>
                <a:ln w="9525">
                  <a:noFill/>
                  <a:round/>
                  <a:headEnd type="none" w="sm" len="sm"/>
                  <a:tailEnd type="none" w="sm" len="sm"/>
                </a:ln>
              </p:spPr>
              <p:txBody>
                <a:bodyPr/>
                <a:lstStyle/>
                <a:p>
                  <a:endParaRPr lang="nl-BE"/>
                </a:p>
              </p:txBody>
            </p:sp>
            <p:sp>
              <p:nvSpPr>
                <p:cNvPr id="7809" name="Freeform 641"/>
                <p:cNvSpPr>
                  <a:spLocks noChangeArrowheads="1"/>
                </p:cNvSpPr>
                <p:nvPr/>
              </p:nvSpPr>
              <p:spPr bwMode="auto">
                <a:xfrm>
                  <a:off x="257" y="323"/>
                  <a:ext cx="29" cy="73"/>
                </a:xfrm>
                <a:custGeom>
                  <a:avLst/>
                  <a:gdLst/>
                  <a:ahLst/>
                  <a:cxnLst>
                    <a:cxn ang="0">
                      <a:pos x="28" y="0"/>
                    </a:cxn>
                    <a:cxn ang="0">
                      <a:pos x="12" y="44"/>
                    </a:cxn>
                    <a:cxn ang="0">
                      <a:pos x="5" y="73"/>
                    </a:cxn>
                    <a:cxn ang="0">
                      <a:pos x="0" y="44"/>
                    </a:cxn>
                    <a:cxn ang="0">
                      <a:pos x="28" y="0"/>
                    </a:cxn>
                  </a:cxnLst>
                  <a:rect l="0" t="0" r="r" b="b"/>
                  <a:pathLst>
                    <a:path w="28" h="73">
                      <a:moveTo>
                        <a:pt x="28" y="0"/>
                      </a:moveTo>
                      <a:lnTo>
                        <a:pt x="12" y="44"/>
                      </a:lnTo>
                      <a:lnTo>
                        <a:pt x="5" y="73"/>
                      </a:lnTo>
                      <a:lnTo>
                        <a:pt x="0" y="44"/>
                      </a:lnTo>
                      <a:lnTo>
                        <a:pt x="28" y="0"/>
                      </a:lnTo>
                    </a:path>
                  </a:pathLst>
                </a:custGeom>
                <a:solidFill>
                  <a:srgbClr val="FFFFFF">
                    <a:alpha val="40001"/>
                  </a:srgbClr>
                </a:solidFill>
                <a:ln w="9525">
                  <a:noFill/>
                  <a:round/>
                  <a:headEnd type="none" w="sm" len="sm"/>
                  <a:tailEnd type="none" w="sm" len="sm"/>
                </a:ln>
              </p:spPr>
              <p:txBody>
                <a:bodyPr/>
                <a:lstStyle/>
                <a:p>
                  <a:endParaRPr lang="nl-BE"/>
                </a:p>
              </p:txBody>
            </p:sp>
            <p:sp>
              <p:nvSpPr>
                <p:cNvPr id="7810" name="Freeform 642"/>
                <p:cNvSpPr>
                  <a:spLocks noChangeArrowheads="1"/>
                </p:cNvSpPr>
                <p:nvPr/>
              </p:nvSpPr>
              <p:spPr bwMode="auto">
                <a:xfrm>
                  <a:off x="220" y="366"/>
                  <a:ext cx="24" cy="55"/>
                </a:xfrm>
                <a:custGeom>
                  <a:avLst/>
                  <a:gdLst/>
                  <a:ahLst/>
                  <a:cxnLst>
                    <a:cxn ang="0">
                      <a:pos x="13" y="45"/>
                    </a:cxn>
                    <a:cxn ang="0">
                      <a:pos x="13" y="46"/>
                    </a:cxn>
                    <a:cxn ang="0">
                      <a:pos x="13" y="47"/>
                    </a:cxn>
                    <a:cxn ang="0">
                      <a:pos x="13" y="47"/>
                    </a:cxn>
                    <a:cxn ang="0">
                      <a:pos x="13" y="48"/>
                    </a:cxn>
                    <a:cxn ang="0">
                      <a:pos x="13" y="48"/>
                    </a:cxn>
                    <a:cxn ang="0">
                      <a:pos x="13" y="49"/>
                    </a:cxn>
                    <a:cxn ang="0">
                      <a:pos x="12" y="49"/>
                    </a:cxn>
                    <a:cxn ang="0">
                      <a:pos x="12" y="50"/>
                    </a:cxn>
                    <a:cxn ang="0">
                      <a:pos x="12" y="51"/>
                    </a:cxn>
                    <a:cxn ang="0">
                      <a:pos x="12" y="51"/>
                    </a:cxn>
                    <a:cxn ang="0">
                      <a:pos x="11" y="51"/>
                    </a:cxn>
                    <a:cxn ang="0">
                      <a:pos x="11" y="52"/>
                    </a:cxn>
                    <a:cxn ang="0">
                      <a:pos x="11" y="52"/>
                    </a:cxn>
                    <a:cxn ang="0">
                      <a:pos x="10" y="53"/>
                    </a:cxn>
                    <a:cxn ang="0">
                      <a:pos x="10" y="53"/>
                    </a:cxn>
                    <a:cxn ang="0">
                      <a:pos x="10" y="53"/>
                    </a:cxn>
                    <a:cxn ang="0">
                      <a:pos x="9" y="54"/>
                    </a:cxn>
                    <a:cxn ang="0">
                      <a:pos x="9" y="54"/>
                    </a:cxn>
                    <a:cxn ang="0">
                      <a:pos x="8" y="54"/>
                    </a:cxn>
                    <a:cxn ang="0">
                      <a:pos x="8" y="54"/>
                    </a:cxn>
                    <a:cxn ang="0">
                      <a:pos x="7" y="54"/>
                    </a:cxn>
                    <a:cxn ang="0">
                      <a:pos x="7" y="54"/>
                    </a:cxn>
                    <a:cxn ang="0">
                      <a:pos x="6" y="54"/>
                    </a:cxn>
                    <a:cxn ang="0">
                      <a:pos x="6" y="54"/>
                    </a:cxn>
                    <a:cxn ang="0">
                      <a:pos x="5" y="54"/>
                    </a:cxn>
                    <a:cxn ang="0">
                      <a:pos x="5" y="54"/>
                    </a:cxn>
                    <a:cxn ang="0">
                      <a:pos x="4" y="54"/>
                    </a:cxn>
                    <a:cxn ang="0">
                      <a:pos x="4" y="54"/>
                    </a:cxn>
                    <a:cxn ang="0">
                      <a:pos x="4" y="54"/>
                    </a:cxn>
                    <a:cxn ang="0">
                      <a:pos x="3" y="53"/>
                    </a:cxn>
                    <a:cxn ang="0">
                      <a:pos x="3" y="53"/>
                    </a:cxn>
                    <a:cxn ang="0">
                      <a:pos x="2" y="53"/>
                    </a:cxn>
                    <a:cxn ang="0">
                      <a:pos x="2" y="52"/>
                    </a:cxn>
                    <a:cxn ang="0">
                      <a:pos x="2" y="52"/>
                    </a:cxn>
                    <a:cxn ang="0">
                      <a:pos x="1" y="52"/>
                    </a:cxn>
                    <a:cxn ang="0">
                      <a:pos x="1" y="51"/>
                    </a:cxn>
                    <a:cxn ang="0">
                      <a:pos x="1" y="51"/>
                    </a:cxn>
                    <a:cxn ang="0">
                      <a:pos x="0" y="50"/>
                    </a:cxn>
                    <a:cxn ang="0">
                      <a:pos x="0" y="50"/>
                    </a:cxn>
                    <a:cxn ang="0">
                      <a:pos x="0" y="49"/>
                    </a:cxn>
                    <a:cxn ang="0">
                      <a:pos x="0" y="49"/>
                    </a:cxn>
                    <a:cxn ang="0">
                      <a:pos x="0" y="48"/>
                    </a:cxn>
                    <a:cxn ang="0">
                      <a:pos x="0" y="47"/>
                    </a:cxn>
                    <a:cxn ang="0">
                      <a:pos x="0" y="47"/>
                    </a:cxn>
                    <a:cxn ang="0">
                      <a:pos x="0" y="46"/>
                    </a:cxn>
                    <a:cxn ang="0">
                      <a:pos x="0" y="46"/>
                    </a:cxn>
                    <a:cxn ang="0">
                      <a:pos x="0" y="45"/>
                    </a:cxn>
                    <a:cxn ang="0">
                      <a:pos x="0" y="45"/>
                    </a:cxn>
                    <a:cxn ang="0">
                      <a:pos x="0" y="44"/>
                    </a:cxn>
                    <a:cxn ang="0">
                      <a:pos x="0" y="43"/>
                    </a:cxn>
                  </a:cxnLst>
                  <a:rect l="0" t="0" r="r" b="b"/>
                  <a:pathLst>
                    <a:path w="23" h="54">
                      <a:moveTo>
                        <a:pt x="0" y="43"/>
                      </a:moveTo>
                      <a:lnTo>
                        <a:pt x="23" y="0"/>
                      </a:lnTo>
                      <a:lnTo>
                        <a:pt x="13" y="45"/>
                      </a:lnTo>
                      <a:lnTo>
                        <a:pt x="13" y="45"/>
                      </a:lnTo>
                      <a:lnTo>
                        <a:pt x="13" y="46"/>
                      </a:lnTo>
                      <a:lnTo>
                        <a:pt x="13" y="46"/>
                      </a:lnTo>
                      <a:lnTo>
                        <a:pt x="13" y="46"/>
                      </a:lnTo>
                      <a:lnTo>
                        <a:pt x="13" y="46"/>
                      </a:lnTo>
                      <a:lnTo>
                        <a:pt x="13" y="46"/>
                      </a:lnTo>
                      <a:lnTo>
                        <a:pt x="13" y="46"/>
                      </a:lnTo>
                      <a:lnTo>
                        <a:pt x="13" y="46"/>
                      </a:lnTo>
                      <a:lnTo>
                        <a:pt x="13" y="47"/>
                      </a:lnTo>
                      <a:lnTo>
                        <a:pt x="13" y="47"/>
                      </a:lnTo>
                      <a:lnTo>
                        <a:pt x="13" y="47"/>
                      </a:lnTo>
                      <a:lnTo>
                        <a:pt x="13" y="47"/>
                      </a:lnTo>
                      <a:lnTo>
                        <a:pt x="13" y="47"/>
                      </a:lnTo>
                      <a:lnTo>
                        <a:pt x="13" y="47"/>
                      </a:lnTo>
                      <a:lnTo>
                        <a:pt x="13" y="48"/>
                      </a:lnTo>
                      <a:lnTo>
                        <a:pt x="13" y="48"/>
                      </a:lnTo>
                      <a:lnTo>
                        <a:pt x="13" y="48"/>
                      </a:lnTo>
                      <a:lnTo>
                        <a:pt x="13" y="48"/>
                      </a:lnTo>
                      <a:lnTo>
                        <a:pt x="13" y="48"/>
                      </a:lnTo>
                      <a:lnTo>
                        <a:pt x="13" y="48"/>
                      </a:lnTo>
                      <a:lnTo>
                        <a:pt x="13" y="48"/>
                      </a:lnTo>
                      <a:lnTo>
                        <a:pt x="13" y="49"/>
                      </a:lnTo>
                      <a:lnTo>
                        <a:pt x="13" y="49"/>
                      </a:lnTo>
                      <a:lnTo>
                        <a:pt x="13" y="49"/>
                      </a:lnTo>
                      <a:lnTo>
                        <a:pt x="13" y="49"/>
                      </a:lnTo>
                      <a:lnTo>
                        <a:pt x="13" y="49"/>
                      </a:lnTo>
                      <a:lnTo>
                        <a:pt x="12" y="49"/>
                      </a:lnTo>
                      <a:lnTo>
                        <a:pt x="12" y="49"/>
                      </a:lnTo>
                      <a:lnTo>
                        <a:pt x="12" y="49"/>
                      </a:lnTo>
                      <a:lnTo>
                        <a:pt x="12" y="50"/>
                      </a:lnTo>
                      <a:lnTo>
                        <a:pt x="12" y="50"/>
                      </a:lnTo>
                      <a:lnTo>
                        <a:pt x="12" y="50"/>
                      </a:lnTo>
                      <a:lnTo>
                        <a:pt x="12" y="50"/>
                      </a:lnTo>
                      <a:lnTo>
                        <a:pt x="12" y="50"/>
                      </a:lnTo>
                      <a:lnTo>
                        <a:pt x="12" y="50"/>
                      </a:lnTo>
                      <a:lnTo>
                        <a:pt x="12" y="50"/>
                      </a:lnTo>
                      <a:lnTo>
                        <a:pt x="12" y="51"/>
                      </a:lnTo>
                      <a:lnTo>
                        <a:pt x="12" y="51"/>
                      </a:lnTo>
                      <a:lnTo>
                        <a:pt x="12" y="51"/>
                      </a:lnTo>
                      <a:lnTo>
                        <a:pt x="12" y="51"/>
                      </a:lnTo>
                      <a:lnTo>
                        <a:pt x="12" y="51"/>
                      </a:lnTo>
                      <a:lnTo>
                        <a:pt x="12" y="51"/>
                      </a:lnTo>
                      <a:lnTo>
                        <a:pt x="11" y="51"/>
                      </a:lnTo>
                      <a:lnTo>
                        <a:pt x="11" y="51"/>
                      </a:lnTo>
                      <a:lnTo>
                        <a:pt x="11" y="51"/>
                      </a:lnTo>
                      <a:lnTo>
                        <a:pt x="11" y="52"/>
                      </a:lnTo>
                      <a:lnTo>
                        <a:pt x="11" y="52"/>
                      </a:lnTo>
                      <a:lnTo>
                        <a:pt x="11" y="52"/>
                      </a:lnTo>
                      <a:lnTo>
                        <a:pt x="11" y="52"/>
                      </a:lnTo>
                      <a:lnTo>
                        <a:pt x="11" y="52"/>
                      </a:lnTo>
                      <a:lnTo>
                        <a:pt x="11" y="52"/>
                      </a:lnTo>
                      <a:lnTo>
                        <a:pt x="11" y="52"/>
                      </a:lnTo>
                      <a:lnTo>
                        <a:pt x="11" y="52"/>
                      </a:lnTo>
                      <a:lnTo>
                        <a:pt x="11" y="52"/>
                      </a:lnTo>
                      <a:lnTo>
                        <a:pt x="10" y="52"/>
                      </a:lnTo>
                      <a:lnTo>
                        <a:pt x="10" y="53"/>
                      </a:lnTo>
                      <a:lnTo>
                        <a:pt x="10" y="53"/>
                      </a:lnTo>
                      <a:lnTo>
                        <a:pt x="10" y="53"/>
                      </a:lnTo>
                      <a:lnTo>
                        <a:pt x="10" y="53"/>
                      </a:lnTo>
                      <a:lnTo>
                        <a:pt x="10" y="53"/>
                      </a:lnTo>
                      <a:lnTo>
                        <a:pt x="10" y="53"/>
                      </a:lnTo>
                      <a:lnTo>
                        <a:pt x="10" y="53"/>
                      </a:lnTo>
                      <a:lnTo>
                        <a:pt x="10" y="53"/>
                      </a:lnTo>
                      <a:lnTo>
                        <a:pt x="10" y="53"/>
                      </a:lnTo>
                      <a:lnTo>
                        <a:pt x="10" y="53"/>
                      </a:lnTo>
                      <a:lnTo>
                        <a:pt x="9" y="53"/>
                      </a:lnTo>
                      <a:lnTo>
                        <a:pt x="9" y="53"/>
                      </a:lnTo>
                      <a:lnTo>
                        <a:pt x="9" y="54"/>
                      </a:lnTo>
                      <a:lnTo>
                        <a:pt x="9" y="54"/>
                      </a:lnTo>
                      <a:lnTo>
                        <a:pt x="9" y="54"/>
                      </a:lnTo>
                      <a:lnTo>
                        <a:pt x="9" y="54"/>
                      </a:lnTo>
                      <a:lnTo>
                        <a:pt x="9" y="54"/>
                      </a:lnTo>
                      <a:lnTo>
                        <a:pt x="9" y="54"/>
                      </a:lnTo>
                      <a:lnTo>
                        <a:pt x="9" y="54"/>
                      </a:lnTo>
                      <a:lnTo>
                        <a:pt x="8" y="54"/>
                      </a:lnTo>
                      <a:lnTo>
                        <a:pt x="8" y="54"/>
                      </a:lnTo>
                      <a:lnTo>
                        <a:pt x="8" y="54"/>
                      </a:lnTo>
                      <a:lnTo>
                        <a:pt x="8" y="54"/>
                      </a:lnTo>
                      <a:lnTo>
                        <a:pt x="8" y="54"/>
                      </a:lnTo>
                      <a:lnTo>
                        <a:pt x="8" y="54"/>
                      </a:lnTo>
                      <a:lnTo>
                        <a:pt x="8" y="54"/>
                      </a:lnTo>
                      <a:lnTo>
                        <a:pt x="8" y="54"/>
                      </a:lnTo>
                      <a:lnTo>
                        <a:pt x="8" y="54"/>
                      </a:lnTo>
                      <a:lnTo>
                        <a:pt x="7" y="54"/>
                      </a:lnTo>
                      <a:lnTo>
                        <a:pt x="7" y="54"/>
                      </a:lnTo>
                      <a:lnTo>
                        <a:pt x="7" y="54"/>
                      </a:lnTo>
                      <a:lnTo>
                        <a:pt x="7" y="54"/>
                      </a:lnTo>
                      <a:lnTo>
                        <a:pt x="7" y="54"/>
                      </a:lnTo>
                      <a:lnTo>
                        <a:pt x="7" y="54"/>
                      </a:lnTo>
                      <a:lnTo>
                        <a:pt x="7" y="54"/>
                      </a:lnTo>
                      <a:lnTo>
                        <a:pt x="7" y="54"/>
                      </a:lnTo>
                      <a:lnTo>
                        <a:pt x="6" y="54"/>
                      </a:lnTo>
                      <a:lnTo>
                        <a:pt x="6" y="54"/>
                      </a:lnTo>
                      <a:lnTo>
                        <a:pt x="6" y="54"/>
                      </a:lnTo>
                      <a:lnTo>
                        <a:pt x="6" y="54"/>
                      </a:lnTo>
                      <a:lnTo>
                        <a:pt x="6" y="54"/>
                      </a:lnTo>
                      <a:lnTo>
                        <a:pt x="6" y="54"/>
                      </a:lnTo>
                      <a:lnTo>
                        <a:pt x="6" y="54"/>
                      </a:lnTo>
                      <a:lnTo>
                        <a:pt x="6" y="54"/>
                      </a:lnTo>
                      <a:lnTo>
                        <a:pt x="6" y="54"/>
                      </a:lnTo>
                      <a:lnTo>
                        <a:pt x="5" y="54"/>
                      </a:lnTo>
                      <a:lnTo>
                        <a:pt x="5" y="54"/>
                      </a:lnTo>
                      <a:lnTo>
                        <a:pt x="5" y="54"/>
                      </a:lnTo>
                      <a:lnTo>
                        <a:pt x="5" y="54"/>
                      </a:lnTo>
                      <a:lnTo>
                        <a:pt x="5" y="54"/>
                      </a:lnTo>
                      <a:lnTo>
                        <a:pt x="5" y="54"/>
                      </a:lnTo>
                      <a:lnTo>
                        <a:pt x="5" y="54"/>
                      </a:lnTo>
                      <a:lnTo>
                        <a:pt x="5" y="54"/>
                      </a:lnTo>
                      <a:lnTo>
                        <a:pt x="4" y="54"/>
                      </a:lnTo>
                      <a:lnTo>
                        <a:pt x="4" y="54"/>
                      </a:lnTo>
                      <a:lnTo>
                        <a:pt x="4" y="54"/>
                      </a:lnTo>
                      <a:lnTo>
                        <a:pt x="4" y="54"/>
                      </a:lnTo>
                      <a:lnTo>
                        <a:pt x="4" y="54"/>
                      </a:lnTo>
                      <a:lnTo>
                        <a:pt x="4" y="54"/>
                      </a:lnTo>
                      <a:lnTo>
                        <a:pt x="4" y="54"/>
                      </a:lnTo>
                      <a:lnTo>
                        <a:pt x="4" y="54"/>
                      </a:lnTo>
                      <a:lnTo>
                        <a:pt x="4" y="54"/>
                      </a:lnTo>
                      <a:lnTo>
                        <a:pt x="3" y="54"/>
                      </a:lnTo>
                      <a:lnTo>
                        <a:pt x="3" y="54"/>
                      </a:lnTo>
                      <a:lnTo>
                        <a:pt x="3" y="54"/>
                      </a:lnTo>
                      <a:lnTo>
                        <a:pt x="3" y="53"/>
                      </a:lnTo>
                      <a:lnTo>
                        <a:pt x="3" y="53"/>
                      </a:lnTo>
                      <a:lnTo>
                        <a:pt x="3" y="53"/>
                      </a:lnTo>
                      <a:lnTo>
                        <a:pt x="3" y="53"/>
                      </a:lnTo>
                      <a:lnTo>
                        <a:pt x="3" y="53"/>
                      </a:lnTo>
                      <a:lnTo>
                        <a:pt x="3" y="53"/>
                      </a:lnTo>
                      <a:lnTo>
                        <a:pt x="3" y="53"/>
                      </a:lnTo>
                      <a:lnTo>
                        <a:pt x="2" y="53"/>
                      </a:lnTo>
                      <a:lnTo>
                        <a:pt x="2" y="53"/>
                      </a:lnTo>
                      <a:lnTo>
                        <a:pt x="2" y="53"/>
                      </a:lnTo>
                      <a:lnTo>
                        <a:pt x="2" y="53"/>
                      </a:lnTo>
                      <a:lnTo>
                        <a:pt x="2" y="53"/>
                      </a:lnTo>
                      <a:lnTo>
                        <a:pt x="2" y="52"/>
                      </a:lnTo>
                      <a:lnTo>
                        <a:pt x="2" y="52"/>
                      </a:lnTo>
                      <a:lnTo>
                        <a:pt x="2" y="52"/>
                      </a:lnTo>
                      <a:lnTo>
                        <a:pt x="2" y="52"/>
                      </a:lnTo>
                      <a:lnTo>
                        <a:pt x="2" y="52"/>
                      </a:lnTo>
                      <a:lnTo>
                        <a:pt x="2" y="52"/>
                      </a:lnTo>
                      <a:lnTo>
                        <a:pt x="1" y="52"/>
                      </a:lnTo>
                      <a:lnTo>
                        <a:pt x="1" y="52"/>
                      </a:lnTo>
                      <a:lnTo>
                        <a:pt x="1" y="52"/>
                      </a:lnTo>
                      <a:lnTo>
                        <a:pt x="1" y="52"/>
                      </a:lnTo>
                      <a:lnTo>
                        <a:pt x="1" y="51"/>
                      </a:lnTo>
                      <a:lnTo>
                        <a:pt x="1" y="51"/>
                      </a:lnTo>
                      <a:lnTo>
                        <a:pt x="1" y="51"/>
                      </a:lnTo>
                      <a:lnTo>
                        <a:pt x="1" y="51"/>
                      </a:lnTo>
                      <a:lnTo>
                        <a:pt x="1" y="51"/>
                      </a:lnTo>
                      <a:lnTo>
                        <a:pt x="1" y="51"/>
                      </a:lnTo>
                      <a:lnTo>
                        <a:pt x="1" y="51"/>
                      </a:lnTo>
                      <a:lnTo>
                        <a:pt x="1" y="51"/>
                      </a:lnTo>
                      <a:lnTo>
                        <a:pt x="1" y="50"/>
                      </a:lnTo>
                      <a:lnTo>
                        <a:pt x="0" y="50"/>
                      </a:lnTo>
                      <a:lnTo>
                        <a:pt x="0" y="50"/>
                      </a:lnTo>
                      <a:lnTo>
                        <a:pt x="0" y="50"/>
                      </a:lnTo>
                      <a:lnTo>
                        <a:pt x="0" y="50"/>
                      </a:lnTo>
                      <a:lnTo>
                        <a:pt x="0" y="50"/>
                      </a:lnTo>
                      <a:lnTo>
                        <a:pt x="0" y="50"/>
                      </a:lnTo>
                      <a:lnTo>
                        <a:pt x="0" y="50"/>
                      </a:lnTo>
                      <a:lnTo>
                        <a:pt x="0" y="49"/>
                      </a:lnTo>
                      <a:lnTo>
                        <a:pt x="0" y="49"/>
                      </a:lnTo>
                      <a:lnTo>
                        <a:pt x="0" y="49"/>
                      </a:lnTo>
                      <a:lnTo>
                        <a:pt x="0" y="49"/>
                      </a:lnTo>
                      <a:lnTo>
                        <a:pt x="0" y="49"/>
                      </a:lnTo>
                      <a:lnTo>
                        <a:pt x="0" y="49"/>
                      </a:lnTo>
                      <a:lnTo>
                        <a:pt x="0" y="49"/>
                      </a:lnTo>
                      <a:lnTo>
                        <a:pt x="0" y="48"/>
                      </a:lnTo>
                      <a:lnTo>
                        <a:pt x="0" y="48"/>
                      </a:lnTo>
                      <a:lnTo>
                        <a:pt x="0" y="48"/>
                      </a:lnTo>
                      <a:lnTo>
                        <a:pt x="0" y="48"/>
                      </a:lnTo>
                      <a:lnTo>
                        <a:pt x="0" y="48"/>
                      </a:lnTo>
                      <a:lnTo>
                        <a:pt x="0" y="48"/>
                      </a:lnTo>
                      <a:lnTo>
                        <a:pt x="0" y="48"/>
                      </a:lnTo>
                      <a:lnTo>
                        <a:pt x="0" y="47"/>
                      </a:lnTo>
                      <a:lnTo>
                        <a:pt x="0" y="47"/>
                      </a:lnTo>
                      <a:lnTo>
                        <a:pt x="0" y="47"/>
                      </a:lnTo>
                      <a:lnTo>
                        <a:pt x="0" y="47"/>
                      </a:lnTo>
                      <a:lnTo>
                        <a:pt x="0" y="47"/>
                      </a:lnTo>
                      <a:lnTo>
                        <a:pt x="0" y="47"/>
                      </a:lnTo>
                      <a:lnTo>
                        <a:pt x="0" y="47"/>
                      </a:lnTo>
                      <a:lnTo>
                        <a:pt x="0" y="46"/>
                      </a:lnTo>
                      <a:lnTo>
                        <a:pt x="0" y="46"/>
                      </a:lnTo>
                      <a:lnTo>
                        <a:pt x="0" y="46"/>
                      </a:lnTo>
                      <a:lnTo>
                        <a:pt x="0" y="46"/>
                      </a:lnTo>
                      <a:lnTo>
                        <a:pt x="0" y="46"/>
                      </a:lnTo>
                      <a:lnTo>
                        <a:pt x="0" y="46"/>
                      </a:lnTo>
                      <a:lnTo>
                        <a:pt x="0" y="46"/>
                      </a:lnTo>
                      <a:lnTo>
                        <a:pt x="0" y="45"/>
                      </a:lnTo>
                      <a:lnTo>
                        <a:pt x="0" y="45"/>
                      </a:lnTo>
                      <a:lnTo>
                        <a:pt x="0" y="45"/>
                      </a:lnTo>
                      <a:lnTo>
                        <a:pt x="0" y="45"/>
                      </a:lnTo>
                      <a:lnTo>
                        <a:pt x="0" y="45"/>
                      </a:lnTo>
                      <a:lnTo>
                        <a:pt x="0" y="45"/>
                      </a:lnTo>
                      <a:lnTo>
                        <a:pt x="0" y="45"/>
                      </a:lnTo>
                      <a:lnTo>
                        <a:pt x="0" y="44"/>
                      </a:lnTo>
                      <a:lnTo>
                        <a:pt x="0" y="44"/>
                      </a:lnTo>
                      <a:lnTo>
                        <a:pt x="0" y="44"/>
                      </a:lnTo>
                      <a:lnTo>
                        <a:pt x="0" y="44"/>
                      </a:lnTo>
                      <a:lnTo>
                        <a:pt x="0" y="44"/>
                      </a:lnTo>
                      <a:lnTo>
                        <a:pt x="0" y="44"/>
                      </a:lnTo>
                      <a:lnTo>
                        <a:pt x="0" y="44"/>
                      </a:lnTo>
                      <a:lnTo>
                        <a:pt x="0" y="43"/>
                      </a:lnTo>
                      <a:lnTo>
                        <a:pt x="0" y="43"/>
                      </a:lnTo>
                      <a:lnTo>
                        <a:pt x="0" y="43"/>
                      </a:lnTo>
                      <a:lnTo>
                        <a:pt x="0" y="43"/>
                      </a:lnTo>
                    </a:path>
                  </a:pathLst>
                </a:custGeom>
                <a:solidFill>
                  <a:srgbClr val="FFFFFF">
                    <a:alpha val="40001"/>
                  </a:srgbClr>
                </a:solidFill>
                <a:ln w="9525">
                  <a:noFill/>
                  <a:round/>
                  <a:headEnd type="none" w="sm" len="sm"/>
                  <a:tailEnd type="none" w="sm" len="sm"/>
                </a:ln>
              </p:spPr>
              <p:txBody>
                <a:bodyPr/>
                <a:lstStyle/>
                <a:p>
                  <a:endParaRPr lang="nl-BE"/>
                </a:p>
              </p:txBody>
            </p:sp>
            <p:sp>
              <p:nvSpPr>
                <p:cNvPr id="7811" name="Freeform 643"/>
                <p:cNvSpPr>
                  <a:spLocks noChangeArrowheads="1"/>
                </p:cNvSpPr>
                <p:nvPr/>
              </p:nvSpPr>
              <p:spPr bwMode="auto">
                <a:xfrm>
                  <a:off x="278" y="296"/>
                  <a:ext cx="28" cy="61"/>
                </a:xfrm>
                <a:custGeom>
                  <a:avLst/>
                  <a:gdLst/>
                  <a:ahLst/>
                  <a:cxnLst>
                    <a:cxn ang="0">
                      <a:pos x="26" y="0"/>
                    </a:cxn>
                    <a:cxn ang="0">
                      <a:pos x="0" y="61"/>
                    </a:cxn>
                    <a:cxn ang="0">
                      <a:pos x="28" y="18"/>
                    </a:cxn>
                    <a:cxn ang="0">
                      <a:pos x="26" y="0"/>
                    </a:cxn>
                  </a:cxnLst>
                  <a:rect l="0" t="0" r="r" b="b"/>
                  <a:pathLst>
                    <a:path w="28" h="61">
                      <a:moveTo>
                        <a:pt x="26" y="0"/>
                      </a:moveTo>
                      <a:cubicBezTo>
                        <a:pt x="26" y="0"/>
                        <a:pt x="13" y="30"/>
                        <a:pt x="0" y="61"/>
                      </a:cubicBezTo>
                      <a:cubicBezTo>
                        <a:pt x="0" y="61"/>
                        <a:pt x="16" y="41"/>
                        <a:pt x="28" y="18"/>
                      </a:cubicBezTo>
                      <a:cubicBezTo>
                        <a:pt x="28" y="18"/>
                        <a:pt x="29" y="8"/>
                        <a:pt x="26" y="0"/>
                      </a:cubicBezTo>
                    </a:path>
                  </a:pathLst>
                </a:custGeom>
                <a:gradFill rotWithShape="0">
                  <a:gsLst>
                    <a:gs pos="0">
                      <a:srgbClr val="976644"/>
                    </a:gs>
                    <a:gs pos="100000">
                      <a:srgbClr val="FFD0A0"/>
                    </a:gs>
                  </a:gsLst>
                  <a:lin ang="5400000" scaled="1"/>
                </a:gradFill>
                <a:ln w="9525">
                  <a:noFill/>
                  <a:round/>
                  <a:headEnd type="none" w="sm" len="sm"/>
                  <a:tailEnd type="none" w="sm" len="sm"/>
                </a:ln>
              </p:spPr>
              <p:txBody>
                <a:bodyPr/>
                <a:lstStyle/>
                <a:p>
                  <a:endParaRPr lang="nl-BE"/>
                </a:p>
              </p:txBody>
            </p:sp>
            <p:sp>
              <p:nvSpPr>
                <p:cNvPr id="7812" name="Freeform 644"/>
                <p:cNvSpPr>
                  <a:spLocks noChangeArrowheads="1"/>
                </p:cNvSpPr>
                <p:nvPr/>
              </p:nvSpPr>
              <p:spPr bwMode="auto">
                <a:xfrm>
                  <a:off x="228" y="575"/>
                  <a:ext cx="19" cy="16"/>
                </a:xfrm>
                <a:custGeom>
                  <a:avLst/>
                  <a:gdLst/>
                  <a:ahLst/>
                  <a:cxnLst>
                    <a:cxn ang="0">
                      <a:pos x="18" y="16"/>
                    </a:cxn>
                    <a:cxn ang="0">
                      <a:pos x="10" y="0"/>
                    </a:cxn>
                    <a:cxn ang="0">
                      <a:pos x="0" y="1"/>
                    </a:cxn>
                    <a:cxn ang="0">
                      <a:pos x="18" y="16"/>
                    </a:cxn>
                  </a:cxnLst>
                  <a:rect l="0" t="0" r="r" b="b"/>
                  <a:pathLst>
                    <a:path w="18" h="16">
                      <a:moveTo>
                        <a:pt x="18" y="16"/>
                      </a:moveTo>
                      <a:cubicBezTo>
                        <a:pt x="18" y="16"/>
                        <a:pt x="14" y="8"/>
                        <a:pt x="10" y="0"/>
                      </a:cubicBezTo>
                      <a:cubicBezTo>
                        <a:pt x="10" y="0"/>
                        <a:pt x="5" y="2"/>
                        <a:pt x="0" y="1"/>
                      </a:cubicBezTo>
                      <a:cubicBezTo>
                        <a:pt x="0" y="1"/>
                        <a:pt x="8" y="11"/>
                        <a:pt x="18" y="16"/>
                      </a:cubicBezTo>
                    </a:path>
                  </a:pathLst>
                </a:custGeom>
                <a:solidFill>
                  <a:srgbClr val="8F8F8F"/>
                </a:solidFill>
                <a:ln w="9525">
                  <a:noFill/>
                  <a:round/>
                  <a:headEnd type="none" w="sm" len="sm"/>
                  <a:tailEnd type="none" w="sm" len="sm"/>
                </a:ln>
              </p:spPr>
              <p:txBody>
                <a:bodyPr/>
                <a:lstStyle/>
                <a:p>
                  <a:endParaRPr lang="nl-BE"/>
                </a:p>
              </p:txBody>
            </p:sp>
            <p:sp>
              <p:nvSpPr>
                <p:cNvPr id="7813" name="Freeform 645"/>
                <p:cNvSpPr>
                  <a:spLocks noChangeArrowheads="1"/>
                </p:cNvSpPr>
                <p:nvPr/>
              </p:nvSpPr>
              <p:spPr bwMode="auto">
                <a:xfrm>
                  <a:off x="260" y="616"/>
                  <a:ext cx="183" cy="28"/>
                </a:xfrm>
                <a:custGeom>
                  <a:avLst/>
                  <a:gdLst/>
                  <a:ahLst/>
                  <a:cxnLst>
                    <a:cxn ang="0">
                      <a:pos x="183" y="2"/>
                    </a:cxn>
                    <a:cxn ang="0">
                      <a:pos x="112" y="8"/>
                    </a:cxn>
                    <a:cxn ang="0">
                      <a:pos x="27" y="28"/>
                    </a:cxn>
                    <a:cxn ang="0">
                      <a:pos x="0" y="19"/>
                    </a:cxn>
                    <a:cxn ang="0">
                      <a:pos x="3" y="7"/>
                    </a:cxn>
                    <a:cxn ang="0">
                      <a:pos x="23" y="12"/>
                    </a:cxn>
                    <a:cxn ang="0">
                      <a:pos x="120" y="0"/>
                    </a:cxn>
                    <a:cxn ang="0">
                      <a:pos x="183" y="2"/>
                    </a:cxn>
                  </a:cxnLst>
                  <a:rect l="0" t="0" r="r" b="b"/>
                  <a:pathLst>
                    <a:path w="183" h="28">
                      <a:moveTo>
                        <a:pt x="183" y="2"/>
                      </a:moveTo>
                      <a:lnTo>
                        <a:pt x="112" y="8"/>
                      </a:lnTo>
                      <a:lnTo>
                        <a:pt x="27" y="28"/>
                      </a:lnTo>
                      <a:lnTo>
                        <a:pt x="0" y="19"/>
                      </a:lnTo>
                      <a:lnTo>
                        <a:pt x="3" y="7"/>
                      </a:lnTo>
                      <a:lnTo>
                        <a:pt x="23" y="12"/>
                      </a:lnTo>
                      <a:lnTo>
                        <a:pt x="120" y="0"/>
                      </a:lnTo>
                      <a:lnTo>
                        <a:pt x="183" y="2"/>
                      </a:lnTo>
                    </a:path>
                  </a:pathLst>
                </a:custGeom>
                <a:gradFill rotWithShape="0">
                  <a:gsLst>
                    <a:gs pos="0">
                      <a:srgbClr val="2F2F2F"/>
                    </a:gs>
                    <a:gs pos="100000">
                      <a:srgbClr val="3F3F3F"/>
                    </a:gs>
                  </a:gsLst>
                  <a:lin ang="5400000" scaled="1"/>
                </a:gradFill>
                <a:ln w="9525">
                  <a:noFill/>
                  <a:round/>
                  <a:headEnd type="none" w="sm" len="sm"/>
                  <a:tailEnd type="none" w="sm" len="sm"/>
                </a:ln>
              </p:spPr>
              <p:txBody>
                <a:bodyPr/>
                <a:lstStyle/>
                <a:p>
                  <a:endParaRPr lang="nl-BE"/>
                </a:p>
              </p:txBody>
            </p:sp>
            <p:sp>
              <p:nvSpPr>
                <p:cNvPr id="7814" name="Freeform 646"/>
                <p:cNvSpPr>
                  <a:spLocks noChangeArrowheads="1"/>
                </p:cNvSpPr>
                <p:nvPr/>
              </p:nvSpPr>
              <p:spPr bwMode="auto">
                <a:xfrm>
                  <a:off x="286" y="632"/>
                  <a:ext cx="149" cy="26"/>
                </a:xfrm>
                <a:custGeom>
                  <a:avLst/>
                  <a:gdLst/>
                  <a:ahLst/>
                  <a:cxnLst>
                    <a:cxn ang="0">
                      <a:pos x="0" y="3"/>
                    </a:cxn>
                    <a:cxn ang="0">
                      <a:pos x="78" y="0"/>
                    </a:cxn>
                    <a:cxn ang="0">
                      <a:pos x="137" y="14"/>
                    </a:cxn>
                    <a:cxn ang="0">
                      <a:pos x="148" y="26"/>
                    </a:cxn>
                    <a:cxn ang="0">
                      <a:pos x="122" y="16"/>
                    </a:cxn>
                    <a:cxn ang="0">
                      <a:pos x="72" y="8"/>
                    </a:cxn>
                    <a:cxn ang="0">
                      <a:pos x="0" y="3"/>
                    </a:cxn>
                  </a:cxnLst>
                  <a:rect l="0" t="0" r="r" b="b"/>
                  <a:pathLst>
                    <a:path w="148" h="26">
                      <a:moveTo>
                        <a:pt x="0" y="3"/>
                      </a:moveTo>
                      <a:lnTo>
                        <a:pt x="78" y="0"/>
                      </a:lnTo>
                      <a:lnTo>
                        <a:pt x="137" y="14"/>
                      </a:lnTo>
                      <a:lnTo>
                        <a:pt x="148" y="26"/>
                      </a:lnTo>
                      <a:lnTo>
                        <a:pt x="122" y="16"/>
                      </a:lnTo>
                      <a:lnTo>
                        <a:pt x="72" y="8"/>
                      </a:lnTo>
                      <a:lnTo>
                        <a:pt x="0" y="3"/>
                      </a:lnTo>
                    </a:path>
                  </a:pathLst>
                </a:custGeom>
                <a:gradFill rotWithShape="0">
                  <a:gsLst>
                    <a:gs pos="0">
                      <a:srgbClr val="1F1F1F"/>
                    </a:gs>
                    <a:gs pos="100000">
                      <a:srgbClr val="000000"/>
                    </a:gs>
                  </a:gsLst>
                  <a:lin ang="5400000" scaled="1"/>
                </a:gradFill>
                <a:ln w="9525">
                  <a:noFill/>
                  <a:round/>
                  <a:headEnd type="none" w="sm" len="sm"/>
                  <a:tailEnd type="none" w="sm" len="sm"/>
                </a:ln>
              </p:spPr>
              <p:txBody>
                <a:bodyPr/>
                <a:lstStyle/>
                <a:p>
                  <a:endParaRPr lang="nl-BE"/>
                </a:p>
              </p:txBody>
            </p:sp>
          </p:grpSp>
        </p:grpSp>
      </p:grpSp>
      <p:grpSp>
        <p:nvGrpSpPr>
          <p:cNvPr id="7365" name="Group 197"/>
          <p:cNvGrpSpPr>
            <a:grpSpLocks/>
          </p:cNvGrpSpPr>
          <p:nvPr/>
        </p:nvGrpSpPr>
        <p:grpSpPr bwMode="auto">
          <a:xfrm>
            <a:off x="13477894" y="3130519"/>
            <a:ext cx="5926137" cy="7443788"/>
            <a:chOff x="0" y="0"/>
            <a:chExt cx="3734" cy="4690"/>
          </a:xfrm>
        </p:grpSpPr>
        <p:grpSp>
          <p:nvGrpSpPr>
            <p:cNvPr id="7366" name="Group 198"/>
            <p:cNvGrpSpPr>
              <a:grpSpLocks/>
            </p:cNvGrpSpPr>
            <p:nvPr/>
          </p:nvGrpSpPr>
          <p:grpSpPr bwMode="auto">
            <a:xfrm>
              <a:off x="3096" y="541"/>
              <a:ext cx="635" cy="726"/>
              <a:chOff x="0" y="0"/>
              <a:chExt cx="636" cy="727"/>
            </a:xfrm>
          </p:grpSpPr>
          <p:grpSp>
            <p:nvGrpSpPr>
              <p:cNvPr id="7367" name="Group 199"/>
              <p:cNvGrpSpPr>
                <a:grpSpLocks/>
              </p:cNvGrpSpPr>
              <p:nvPr/>
            </p:nvGrpSpPr>
            <p:grpSpPr bwMode="auto">
              <a:xfrm>
                <a:off x="0" y="559"/>
                <a:ext cx="490" cy="166"/>
                <a:chOff x="0" y="0"/>
                <a:chExt cx="491" cy="167"/>
              </a:xfrm>
            </p:grpSpPr>
            <p:sp>
              <p:nvSpPr>
                <p:cNvPr id="7368" name="Freeform 200"/>
                <p:cNvSpPr>
                  <a:spLocks noChangeArrowheads="1"/>
                </p:cNvSpPr>
                <p:nvPr/>
              </p:nvSpPr>
              <p:spPr bwMode="auto">
                <a:xfrm>
                  <a:off x="0" y="0"/>
                  <a:ext cx="490" cy="138"/>
                </a:xfrm>
                <a:custGeom>
                  <a:avLst/>
                  <a:gdLst/>
                  <a:ahLst/>
                  <a:cxnLst>
                    <a:cxn ang="0">
                      <a:pos x="0" y="10"/>
                    </a:cxn>
                    <a:cxn ang="0">
                      <a:pos x="247" y="0"/>
                    </a:cxn>
                    <a:cxn ang="0">
                      <a:pos x="490" y="93"/>
                    </a:cxn>
                    <a:cxn ang="0">
                      <a:pos x="57" y="138"/>
                    </a:cxn>
                    <a:cxn ang="0">
                      <a:pos x="0" y="10"/>
                    </a:cxn>
                  </a:cxnLst>
                  <a:rect l="0" t="0" r="r" b="b"/>
                  <a:pathLst>
                    <a:path w="490" h="138">
                      <a:moveTo>
                        <a:pt x="0" y="10"/>
                      </a:moveTo>
                      <a:lnTo>
                        <a:pt x="247" y="0"/>
                      </a:lnTo>
                      <a:lnTo>
                        <a:pt x="490" y="93"/>
                      </a:lnTo>
                      <a:lnTo>
                        <a:pt x="57" y="138"/>
                      </a:lnTo>
                      <a:lnTo>
                        <a:pt x="0" y="10"/>
                      </a:lnTo>
                    </a:path>
                  </a:pathLst>
                </a:custGeom>
                <a:gradFill rotWithShape="0">
                  <a:gsLst>
                    <a:gs pos="0">
                      <a:srgbClr val="CFCFCF"/>
                    </a:gs>
                    <a:gs pos="100000">
                      <a:srgbClr val="A06F50"/>
                    </a:gs>
                  </a:gsLst>
                  <a:lin ang="5400000" scaled="1"/>
                </a:gradFill>
                <a:ln w="9525">
                  <a:noFill/>
                  <a:round/>
                  <a:headEnd type="none" w="sm" len="sm"/>
                  <a:tailEnd type="none" w="sm" len="sm"/>
                </a:ln>
              </p:spPr>
              <p:txBody>
                <a:bodyPr/>
                <a:lstStyle/>
                <a:p>
                  <a:endParaRPr lang="nl-BE"/>
                </a:p>
              </p:txBody>
            </p:sp>
            <p:sp>
              <p:nvSpPr>
                <p:cNvPr id="7369" name="Freeform 201"/>
                <p:cNvSpPr>
                  <a:spLocks noChangeArrowheads="1"/>
                </p:cNvSpPr>
                <p:nvPr/>
              </p:nvSpPr>
              <p:spPr bwMode="auto">
                <a:xfrm>
                  <a:off x="0" y="9"/>
                  <a:ext cx="57" cy="157"/>
                </a:xfrm>
                <a:custGeom>
                  <a:avLst/>
                  <a:gdLst/>
                  <a:ahLst/>
                  <a:cxnLst>
                    <a:cxn ang="0">
                      <a:pos x="57" y="129"/>
                    </a:cxn>
                    <a:cxn ang="0">
                      <a:pos x="56" y="157"/>
                    </a:cxn>
                    <a:cxn ang="0">
                      <a:pos x="2" y="21"/>
                    </a:cxn>
                    <a:cxn ang="0">
                      <a:pos x="0" y="0"/>
                    </a:cxn>
                    <a:cxn ang="0">
                      <a:pos x="57" y="129"/>
                    </a:cxn>
                  </a:cxnLst>
                  <a:rect l="0" t="0" r="r" b="b"/>
                  <a:pathLst>
                    <a:path w="57" h="157">
                      <a:moveTo>
                        <a:pt x="57" y="129"/>
                      </a:moveTo>
                      <a:lnTo>
                        <a:pt x="56" y="157"/>
                      </a:lnTo>
                      <a:lnTo>
                        <a:pt x="2" y="21"/>
                      </a:lnTo>
                      <a:lnTo>
                        <a:pt x="0" y="0"/>
                      </a:lnTo>
                      <a:lnTo>
                        <a:pt x="57" y="129"/>
                      </a:lnTo>
                    </a:path>
                  </a:pathLst>
                </a:custGeom>
                <a:gradFill rotWithShape="0">
                  <a:gsLst>
                    <a:gs pos="0">
                      <a:srgbClr val="7C4D34"/>
                    </a:gs>
                    <a:gs pos="100000">
                      <a:srgbClr val="A06F50"/>
                    </a:gs>
                  </a:gsLst>
                  <a:lin ang="0" scaled="1"/>
                </a:gradFill>
                <a:ln w="9525">
                  <a:noFill/>
                  <a:round/>
                  <a:headEnd type="none" w="sm" len="sm"/>
                  <a:tailEnd type="none" w="sm" len="sm"/>
                </a:ln>
              </p:spPr>
              <p:txBody>
                <a:bodyPr/>
                <a:lstStyle/>
                <a:p>
                  <a:endParaRPr lang="nl-BE"/>
                </a:p>
              </p:txBody>
            </p:sp>
            <p:sp>
              <p:nvSpPr>
                <p:cNvPr id="7370" name="Freeform 202"/>
                <p:cNvSpPr>
                  <a:spLocks noChangeArrowheads="1"/>
                </p:cNvSpPr>
                <p:nvPr/>
              </p:nvSpPr>
              <p:spPr bwMode="auto">
                <a:xfrm>
                  <a:off x="56" y="93"/>
                  <a:ext cx="434" cy="72"/>
                </a:xfrm>
                <a:custGeom>
                  <a:avLst/>
                  <a:gdLst/>
                  <a:ahLst/>
                  <a:cxnLst>
                    <a:cxn ang="0">
                      <a:pos x="433" y="21"/>
                    </a:cxn>
                    <a:cxn ang="0">
                      <a:pos x="0" y="72"/>
                    </a:cxn>
                    <a:cxn ang="0">
                      <a:pos x="1" y="43"/>
                    </a:cxn>
                    <a:cxn ang="0">
                      <a:pos x="433" y="0"/>
                    </a:cxn>
                    <a:cxn ang="0">
                      <a:pos x="433" y="21"/>
                    </a:cxn>
                  </a:cxnLst>
                  <a:rect l="0" t="0" r="r" b="b"/>
                  <a:pathLst>
                    <a:path w="433" h="72">
                      <a:moveTo>
                        <a:pt x="433" y="21"/>
                      </a:moveTo>
                      <a:lnTo>
                        <a:pt x="0" y="72"/>
                      </a:lnTo>
                      <a:lnTo>
                        <a:pt x="1" y="43"/>
                      </a:lnTo>
                      <a:lnTo>
                        <a:pt x="433" y="0"/>
                      </a:lnTo>
                      <a:lnTo>
                        <a:pt x="433" y="21"/>
                      </a:lnTo>
                    </a:path>
                  </a:pathLst>
                </a:custGeom>
                <a:gradFill rotWithShape="0">
                  <a:gsLst>
                    <a:gs pos="0">
                      <a:srgbClr val="7C4D34"/>
                    </a:gs>
                    <a:gs pos="100000">
                      <a:srgbClr val="A0A0A0"/>
                    </a:gs>
                  </a:gsLst>
                  <a:lin ang="0" scaled="1"/>
                </a:gradFill>
                <a:ln w="9525">
                  <a:noFill/>
                  <a:round/>
                  <a:headEnd type="none" w="sm" len="sm"/>
                  <a:tailEnd type="none" w="sm" len="sm"/>
                </a:ln>
              </p:spPr>
              <p:txBody>
                <a:bodyPr/>
                <a:lstStyle/>
                <a:p>
                  <a:endParaRPr lang="nl-BE"/>
                </a:p>
              </p:txBody>
            </p:sp>
          </p:grpSp>
          <p:grpSp>
            <p:nvGrpSpPr>
              <p:cNvPr id="7371" name="Group 203"/>
              <p:cNvGrpSpPr>
                <a:grpSpLocks/>
              </p:cNvGrpSpPr>
              <p:nvPr/>
            </p:nvGrpSpPr>
            <p:grpSpPr bwMode="auto">
              <a:xfrm>
                <a:off x="97" y="345"/>
                <a:ext cx="272" cy="346"/>
                <a:chOff x="0" y="0"/>
                <a:chExt cx="273" cy="347"/>
              </a:xfrm>
            </p:grpSpPr>
            <p:sp>
              <p:nvSpPr>
                <p:cNvPr id="7372" name="Freeform 204"/>
                <p:cNvSpPr>
                  <a:spLocks noChangeArrowheads="1"/>
                </p:cNvSpPr>
                <p:nvPr/>
              </p:nvSpPr>
              <p:spPr bwMode="auto">
                <a:xfrm>
                  <a:off x="0" y="276"/>
                  <a:ext cx="271" cy="70"/>
                </a:xfrm>
                <a:custGeom>
                  <a:avLst/>
                  <a:gdLst/>
                  <a:ahLst/>
                  <a:cxnLst>
                    <a:cxn ang="0">
                      <a:pos x="0" y="0"/>
                    </a:cxn>
                    <a:cxn ang="0">
                      <a:pos x="0" y="69"/>
                    </a:cxn>
                    <a:cxn ang="0">
                      <a:pos x="271" y="42"/>
                    </a:cxn>
                    <a:cxn ang="0">
                      <a:pos x="270" y="33"/>
                    </a:cxn>
                    <a:cxn ang="0">
                      <a:pos x="266" y="25"/>
                    </a:cxn>
                    <a:cxn ang="0">
                      <a:pos x="236" y="14"/>
                    </a:cxn>
                    <a:cxn ang="0">
                      <a:pos x="0" y="0"/>
                    </a:cxn>
                  </a:cxnLst>
                  <a:rect l="0" t="0" r="r" b="b"/>
                  <a:pathLst>
                    <a:path w="271" h="69">
                      <a:moveTo>
                        <a:pt x="0" y="0"/>
                      </a:moveTo>
                      <a:lnTo>
                        <a:pt x="0" y="69"/>
                      </a:lnTo>
                      <a:lnTo>
                        <a:pt x="271" y="42"/>
                      </a:lnTo>
                      <a:cubicBezTo>
                        <a:pt x="271" y="42"/>
                        <a:pt x="272" y="37"/>
                        <a:pt x="270" y="33"/>
                      </a:cubicBezTo>
                      <a:cubicBezTo>
                        <a:pt x="270" y="33"/>
                        <a:pt x="269" y="28"/>
                        <a:pt x="266" y="25"/>
                      </a:cubicBezTo>
                      <a:lnTo>
                        <a:pt x="236" y="14"/>
                      </a:lnTo>
                      <a:lnTo>
                        <a:pt x="0" y="0"/>
                      </a:lnTo>
                    </a:path>
                  </a:pathLst>
                </a:custGeom>
                <a:gradFill rotWithShape="0">
                  <a:gsLst>
                    <a:gs pos="0">
                      <a:srgbClr val="4F4F4F"/>
                    </a:gs>
                    <a:gs pos="100000">
                      <a:srgbClr val="6F6F6F">
                        <a:alpha val="20001"/>
                      </a:srgbClr>
                    </a:gs>
                  </a:gsLst>
                  <a:lin ang="5400000" scaled="1"/>
                </a:gradFill>
                <a:ln w="9525">
                  <a:noFill/>
                  <a:round/>
                  <a:headEnd type="none" w="sm" len="sm"/>
                  <a:tailEnd type="none" w="sm" len="sm"/>
                </a:ln>
              </p:spPr>
              <p:txBody>
                <a:bodyPr/>
                <a:lstStyle/>
                <a:p>
                  <a:endParaRPr lang="nl-BE"/>
                </a:p>
              </p:txBody>
            </p:sp>
            <p:sp>
              <p:nvSpPr>
                <p:cNvPr id="7373" name="Freeform 205"/>
                <p:cNvSpPr>
                  <a:spLocks noChangeArrowheads="1"/>
                </p:cNvSpPr>
                <p:nvPr/>
              </p:nvSpPr>
              <p:spPr bwMode="auto">
                <a:xfrm>
                  <a:off x="0" y="0"/>
                  <a:ext cx="268" cy="304"/>
                </a:xfrm>
                <a:custGeom>
                  <a:avLst/>
                  <a:gdLst/>
                  <a:ahLst/>
                  <a:cxnLst>
                    <a:cxn ang="0">
                      <a:pos x="6" y="3"/>
                    </a:cxn>
                    <a:cxn ang="0">
                      <a:pos x="15" y="1"/>
                    </a:cxn>
                    <a:cxn ang="0">
                      <a:pos x="24" y="0"/>
                    </a:cxn>
                    <a:cxn ang="0">
                      <a:pos x="33" y="0"/>
                    </a:cxn>
                    <a:cxn ang="0">
                      <a:pos x="42" y="0"/>
                    </a:cxn>
                    <a:cxn ang="0">
                      <a:pos x="51" y="0"/>
                    </a:cxn>
                    <a:cxn ang="0">
                      <a:pos x="60" y="2"/>
                    </a:cxn>
                    <a:cxn ang="0">
                      <a:pos x="74" y="7"/>
                    </a:cxn>
                    <a:cxn ang="0">
                      <a:pos x="263" y="265"/>
                    </a:cxn>
                    <a:cxn ang="0">
                      <a:pos x="264" y="266"/>
                    </a:cxn>
                    <a:cxn ang="0">
                      <a:pos x="264" y="266"/>
                    </a:cxn>
                    <a:cxn ang="0">
                      <a:pos x="264" y="267"/>
                    </a:cxn>
                    <a:cxn ang="0">
                      <a:pos x="265" y="267"/>
                    </a:cxn>
                    <a:cxn ang="0">
                      <a:pos x="265" y="268"/>
                    </a:cxn>
                    <a:cxn ang="0">
                      <a:pos x="265" y="269"/>
                    </a:cxn>
                    <a:cxn ang="0">
                      <a:pos x="266" y="269"/>
                    </a:cxn>
                    <a:cxn ang="0">
                      <a:pos x="266" y="270"/>
                    </a:cxn>
                    <a:cxn ang="0">
                      <a:pos x="266" y="271"/>
                    </a:cxn>
                    <a:cxn ang="0">
                      <a:pos x="267" y="271"/>
                    </a:cxn>
                    <a:cxn ang="0">
                      <a:pos x="267" y="272"/>
                    </a:cxn>
                    <a:cxn ang="0">
                      <a:pos x="267" y="273"/>
                    </a:cxn>
                    <a:cxn ang="0">
                      <a:pos x="267" y="274"/>
                    </a:cxn>
                    <a:cxn ang="0">
                      <a:pos x="267" y="274"/>
                    </a:cxn>
                    <a:cxn ang="0">
                      <a:pos x="267" y="275"/>
                    </a:cxn>
                    <a:cxn ang="0">
                      <a:pos x="267" y="276"/>
                    </a:cxn>
                    <a:cxn ang="0">
                      <a:pos x="267" y="277"/>
                    </a:cxn>
                    <a:cxn ang="0">
                      <a:pos x="267" y="277"/>
                    </a:cxn>
                    <a:cxn ang="0">
                      <a:pos x="267" y="278"/>
                    </a:cxn>
                    <a:cxn ang="0">
                      <a:pos x="267" y="278"/>
                    </a:cxn>
                    <a:cxn ang="0">
                      <a:pos x="267" y="279"/>
                    </a:cxn>
                    <a:cxn ang="0">
                      <a:pos x="267" y="279"/>
                    </a:cxn>
                    <a:cxn ang="0">
                      <a:pos x="267" y="280"/>
                    </a:cxn>
                    <a:cxn ang="0">
                      <a:pos x="266" y="280"/>
                    </a:cxn>
                    <a:cxn ang="0">
                      <a:pos x="266" y="281"/>
                    </a:cxn>
                    <a:cxn ang="0">
                      <a:pos x="266" y="281"/>
                    </a:cxn>
                    <a:cxn ang="0">
                      <a:pos x="266" y="281"/>
                    </a:cxn>
                    <a:cxn ang="0">
                      <a:pos x="266" y="282"/>
                    </a:cxn>
                    <a:cxn ang="0">
                      <a:pos x="265" y="282"/>
                    </a:cxn>
                    <a:cxn ang="0">
                      <a:pos x="265" y="282"/>
                    </a:cxn>
                    <a:cxn ang="0">
                      <a:pos x="265" y="283"/>
                    </a:cxn>
                    <a:cxn ang="0">
                      <a:pos x="264" y="283"/>
                    </a:cxn>
                    <a:cxn ang="0">
                      <a:pos x="264" y="283"/>
                    </a:cxn>
                    <a:cxn ang="0">
                      <a:pos x="264" y="283"/>
                    </a:cxn>
                    <a:cxn ang="0">
                      <a:pos x="263" y="284"/>
                    </a:cxn>
                    <a:cxn ang="0">
                      <a:pos x="263" y="284"/>
                    </a:cxn>
                    <a:cxn ang="0">
                      <a:pos x="263" y="284"/>
                    </a:cxn>
                    <a:cxn ang="0">
                      <a:pos x="262" y="284"/>
                    </a:cxn>
                    <a:cxn ang="0">
                      <a:pos x="2" y="279"/>
                    </a:cxn>
                    <a:cxn ang="0">
                      <a:pos x="3" y="248"/>
                    </a:cxn>
                  </a:cxnLst>
                  <a:rect l="0" t="0" r="r" b="b"/>
                  <a:pathLst>
                    <a:path w="267" h="304">
                      <a:moveTo>
                        <a:pt x="0" y="5"/>
                      </a:moveTo>
                      <a:lnTo>
                        <a:pt x="3" y="4"/>
                      </a:lnTo>
                      <a:lnTo>
                        <a:pt x="6" y="3"/>
                      </a:lnTo>
                      <a:lnTo>
                        <a:pt x="9" y="2"/>
                      </a:lnTo>
                      <a:lnTo>
                        <a:pt x="12" y="2"/>
                      </a:lnTo>
                      <a:lnTo>
                        <a:pt x="15" y="1"/>
                      </a:lnTo>
                      <a:lnTo>
                        <a:pt x="18" y="1"/>
                      </a:lnTo>
                      <a:lnTo>
                        <a:pt x="21" y="0"/>
                      </a:lnTo>
                      <a:lnTo>
                        <a:pt x="24" y="0"/>
                      </a:lnTo>
                      <a:lnTo>
                        <a:pt x="27" y="0"/>
                      </a:lnTo>
                      <a:lnTo>
                        <a:pt x="30" y="0"/>
                      </a:lnTo>
                      <a:lnTo>
                        <a:pt x="33" y="0"/>
                      </a:lnTo>
                      <a:lnTo>
                        <a:pt x="36" y="0"/>
                      </a:lnTo>
                      <a:lnTo>
                        <a:pt x="39" y="0"/>
                      </a:lnTo>
                      <a:lnTo>
                        <a:pt x="42" y="0"/>
                      </a:lnTo>
                      <a:lnTo>
                        <a:pt x="45" y="0"/>
                      </a:lnTo>
                      <a:lnTo>
                        <a:pt x="48" y="0"/>
                      </a:lnTo>
                      <a:lnTo>
                        <a:pt x="51" y="0"/>
                      </a:lnTo>
                      <a:lnTo>
                        <a:pt x="54" y="1"/>
                      </a:lnTo>
                      <a:lnTo>
                        <a:pt x="57" y="1"/>
                      </a:lnTo>
                      <a:lnTo>
                        <a:pt x="60" y="2"/>
                      </a:lnTo>
                      <a:lnTo>
                        <a:pt x="63" y="2"/>
                      </a:lnTo>
                      <a:lnTo>
                        <a:pt x="66" y="3"/>
                      </a:lnTo>
                      <a:lnTo>
                        <a:pt x="74" y="7"/>
                      </a:lnTo>
                      <a:lnTo>
                        <a:pt x="76" y="243"/>
                      </a:lnTo>
                      <a:lnTo>
                        <a:pt x="190" y="234"/>
                      </a:lnTo>
                      <a:lnTo>
                        <a:pt x="263" y="265"/>
                      </a:lnTo>
                      <a:lnTo>
                        <a:pt x="263" y="265"/>
                      </a:lnTo>
                      <a:lnTo>
                        <a:pt x="263" y="265"/>
                      </a:lnTo>
                      <a:lnTo>
                        <a:pt x="264" y="266"/>
                      </a:lnTo>
                      <a:lnTo>
                        <a:pt x="264" y="266"/>
                      </a:lnTo>
                      <a:lnTo>
                        <a:pt x="264" y="266"/>
                      </a:lnTo>
                      <a:lnTo>
                        <a:pt x="264" y="266"/>
                      </a:lnTo>
                      <a:lnTo>
                        <a:pt x="264" y="266"/>
                      </a:lnTo>
                      <a:lnTo>
                        <a:pt x="264" y="267"/>
                      </a:lnTo>
                      <a:lnTo>
                        <a:pt x="264" y="267"/>
                      </a:lnTo>
                      <a:lnTo>
                        <a:pt x="265" y="267"/>
                      </a:lnTo>
                      <a:lnTo>
                        <a:pt x="265" y="267"/>
                      </a:lnTo>
                      <a:lnTo>
                        <a:pt x="265" y="267"/>
                      </a:lnTo>
                      <a:lnTo>
                        <a:pt x="265" y="268"/>
                      </a:lnTo>
                      <a:lnTo>
                        <a:pt x="265" y="268"/>
                      </a:lnTo>
                      <a:lnTo>
                        <a:pt x="265" y="268"/>
                      </a:lnTo>
                      <a:lnTo>
                        <a:pt x="265" y="268"/>
                      </a:lnTo>
                      <a:lnTo>
                        <a:pt x="265" y="268"/>
                      </a:lnTo>
                      <a:lnTo>
                        <a:pt x="265" y="269"/>
                      </a:lnTo>
                      <a:lnTo>
                        <a:pt x="266" y="269"/>
                      </a:lnTo>
                      <a:lnTo>
                        <a:pt x="266" y="269"/>
                      </a:lnTo>
                      <a:lnTo>
                        <a:pt x="266" y="269"/>
                      </a:lnTo>
                      <a:lnTo>
                        <a:pt x="266" y="270"/>
                      </a:lnTo>
                      <a:lnTo>
                        <a:pt x="266" y="270"/>
                      </a:lnTo>
                      <a:lnTo>
                        <a:pt x="266" y="270"/>
                      </a:lnTo>
                      <a:lnTo>
                        <a:pt x="266" y="270"/>
                      </a:lnTo>
                      <a:lnTo>
                        <a:pt x="266" y="270"/>
                      </a:lnTo>
                      <a:lnTo>
                        <a:pt x="266" y="271"/>
                      </a:lnTo>
                      <a:lnTo>
                        <a:pt x="266" y="271"/>
                      </a:lnTo>
                      <a:lnTo>
                        <a:pt x="267" y="271"/>
                      </a:lnTo>
                      <a:lnTo>
                        <a:pt x="267" y="271"/>
                      </a:lnTo>
                      <a:lnTo>
                        <a:pt x="267" y="272"/>
                      </a:lnTo>
                      <a:lnTo>
                        <a:pt x="267" y="272"/>
                      </a:lnTo>
                      <a:lnTo>
                        <a:pt x="267" y="272"/>
                      </a:lnTo>
                      <a:lnTo>
                        <a:pt x="267" y="272"/>
                      </a:lnTo>
                      <a:lnTo>
                        <a:pt x="267" y="273"/>
                      </a:lnTo>
                      <a:lnTo>
                        <a:pt x="267" y="273"/>
                      </a:lnTo>
                      <a:lnTo>
                        <a:pt x="267" y="273"/>
                      </a:lnTo>
                      <a:lnTo>
                        <a:pt x="267" y="273"/>
                      </a:lnTo>
                      <a:lnTo>
                        <a:pt x="267" y="274"/>
                      </a:lnTo>
                      <a:lnTo>
                        <a:pt x="267" y="274"/>
                      </a:lnTo>
                      <a:lnTo>
                        <a:pt x="267" y="274"/>
                      </a:lnTo>
                      <a:lnTo>
                        <a:pt x="267" y="274"/>
                      </a:lnTo>
                      <a:lnTo>
                        <a:pt x="267" y="275"/>
                      </a:lnTo>
                      <a:lnTo>
                        <a:pt x="267" y="275"/>
                      </a:lnTo>
                      <a:lnTo>
                        <a:pt x="267" y="275"/>
                      </a:lnTo>
                      <a:lnTo>
                        <a:pt x="267" y="275"/>
                      </a:lnTo>
                      <a:lnTo>
                        <a:pt x="267" y="276"/>
                      </a:lnTo>
                      <a:lnTo>
                        <a:pt x="267" y="276"/>
                      </a:lnTo>
                      <a:lnTo>
                        <a:pt x="267" y="276"/>
                      </a:lnTo>
                      <a:lnTo>
                        <a:pt x="267" y="276"/>
                      </a:lnTo>
                      <a:lnTo>
                        <a:pt x="267" y="277"/>
                      </a:lnTo>
                      <a:lnTo>
                        <a:pt x="267" y="277"/>
                      </a:lnTo>
                      <a:lnTo>
                        <a:pt x="267" y="277"/>
                      </a:lnTo>
                      <a:lnTo>
                        <a:pt x="267" y="277"/>
                      </a:lnTo>
                      <a:lnTo>
                        <a:pt x="267" y="278"/>
                      </a:lnTo>
                      <a:lnTo>
                        <a:pt x="267" y="278"/>
                      </a:lnTo>
                      <a:lnTo>
                        <a:pt x="267" y="278"/>
                      </a:lnTo>
                      <a:lnTo>
                        <a:pt x="267" y="278"/>
                      </a:lnTo>
                      <a:lnTo>
                        <a:pt x="267" y="278"/>
                      </a:lnTo>
                      <a:lnTo>
                        <a:pt x="267" y="278"/>
                      </a:lnTo>
                      <a:lnTo>
                        <a:pt x="267" y="278"/>
                      </a:lnTo>
                      <a:lnTo>
                        <a:pt x="267" y="279"/>
                      </a:lnTo>
                      <a:lnTo>
                        <a:pt x="267" y="279"/>
                      </a:lnTo>
                      <a:lnTo>
                        <a:pt x="267" y="279"/>
                      </a:lnTo>
                      <a:lnTo>
                        <a:pt x="267" y="279"/>
                      </a:lnTo>
                      <a:lnTo>
                        <a:pt x="267" y="279"/>
                      </a:lnTo>
                      <a:lnTo>
                        <a:pt x="267" y="279"/>
                      </a:lnTo>
                      <a:lnTo>
                        <a:pt x="267" y="280"/>
                      </a:lnTo>
                      <a:lnTo>
                        <a:pt x="267" y="280"/>
                      </a:lnTo>
                      <a:lnTo>
                        <a:pt x="267" y="280"/>
                      </a:lnTo>
                      <a:lnTo>
                        <a:pt x="266" y="280"/>
                      </a:lnTo>
                      <a:lnTo>
                        <a:pt x="266" y="280"/>
                      </a:lnTo>
                      <a:lnTo>
                        <a:pt x="266" y="280"/>
                      </a:lnTo>
                      <a:lnTo>
                        <a:pt x="266" y="280"/>
                      </a:lnTo>
                      <a:lnTo>
                        <a:pt x="266" y="281"/>
                      </a:lnTo>
                      <a:lnTo>
                        <a:pt x="266" y="281"/>
                      </a:lnTo>
                      <a:lnTo>
                        <a:pt x="266" y="281"/>
                      </a:lnTo>
                      <a:lnTo>
                        <a:pt x="266" y="281"/>
                      </a:lnTo>
                      <a:lnTo>
                        <a:pt x="266" y="281"/>
                      </a:lnTo>
                      <a:lnTo>
                        <a:pt x="266" y="281"/>
                      </a:lnTo>
                      <a:lnTo>
                        <a:pt x="266" y="281"/>
                      </a:lnTo>
                      <a:lnTo>
                        <a:pt x="266" y="281"/>
                      </a:lnTo>
                      <a:lnTo>
                        <a:pt x="266" y="282"/>
                      </a:lnTo>
                      <a:lnTo>
                        <a:pt x="266" y="282"/>
                      </a:lnTo>
                      <a:lnTo>
                        <a:pt x="265" y="282"/>
                      </a:lnTo>
                      <a:lnTo>
                        <a:pt x="265" y="282"/>
                      </a:lnTo>
                      <a:lnTo>
                        <a:pt x="265" y="282"/>
                      </a:lnTo>
                      <a:lnTo>
                        <a:pt x="265" y="282"/>
                      </a:lnTo>
                      <a:lnTo>
                        <a:pt x="265" y="282"/>
                      </a:lnTo>
                      <a:lnTo>
                        <a:pt x="265" y="282"/>
                      </a:lnTo>
                      <a:lnTo>
                        <a:pt x="265" y="282"/>
                      </a:lnTo>
                      <a:lnTo>
                        <a:pt x="265" y="283"/>
                      </a:lnTo>
                      <a:lnTo>
                        <a:pt x="265" y="283"/>
                      </a:lnTo>
                      <a:lnTo>
                        <a:pt x="265" y="283"/>
                      </a:lnTo>
                      <a:lnTo>
                        <a:pt x="264" y="283"/>
                      </a:lnTo>
                      <a:lnTo>
                        <a:pt x="264" y="283"/>
                      </a:lnTo>
                      <a:lnTo>
                        <a:pt x="264" y="283"/>
                      </a:lnTo>
                      <a:lnTo>
                        <a:pt x="264" y="283"/>
                      </a:lnTo>
                      <a:lnTo>
                        <a:pt x="264" y="283"/>
                      </a:lnTo>
                      <a:lnTo>
                        <a:pt x="264" y="283"/>
                      </a:lnTo>
                      <a:lnTo>
                        <a:pt x="264" y="283"/>
                      </a:lnTo>
                      <a:lnTo>
                        <a:pt x="264" y="283"/>
                      </a:lnTo>
                      <a:lnTo>
                        <a:pt x="264" y="284"/>
                      </a:lnTo>
                      <a:lnTo>
                        <a:pt x="264" y="284"/>
                      </a:lnTo>
                      <a:lnTo>
                        <a:pt x="263" y="284"/>
                      </a:lnTo>
                      <a:lnTo>
                        <a:pt x="263" y="284"/>
                      </a:lnTo>
                      <a:lnTo>
                        <a:pt x="263" y="284"/>
                      </a:lnTo>
                      <a:lnTo>
                        <a:pt x="263" y="284"/>
                      </a:lnTo>
                      <a:lnTo>
                        <a:pt x="263" y="284"/>
                      </a:lnTo>
                      <a:lnTo>
                        <a:pt x="263" y="284"/>
                      </a:lnTo>
                      <a:lnTo>
                        <a:pt x="263" y="284"/>
                      </a:lnTo>
                      <a:lnTo>
                        <a:pt x="263" y="284"/>
                      </a:lnTo>
                      <a:lnTo>
                        <a:pt x="262" y="284"/>
                      </a:lnTo>
                      <a:lnTo>
                        <a:pt x="262" y="284"/>
                      </a:lnTo>
                      <a:lnTo>
                        <a:pt x="233" y="292"/>
                      </a:lnTo>
                      <a:lnTo>
                        <a:pt x="67" y="304"/>
                      </a:lnTo>
                      <a:lnTo>
                        <a:pt x="2" y="279"/>
                      </a:lnTo>
                      <a:lnTo>
                        <a:pt x="0" y="275"/>
                      </a:lnTo>
                      <a:lnTo>
                        <a:pt x="0" y="249"/>
                      </a:lnTo>
                      <a:lnTo>
                        <a:pt x="3" y="248"/>
                      </a:lnTo>
                      <a:lnTo>
                        <a:pt x="2" y="241"/>
                      </a:lnTo>
                      <a:lnTo>
                        <a:pt x="0" y="5"/>
                      </a:lnTo>
                    </a:path>
                  </a:pathLst>
                </a:custGeom>
                <a:gradFill rotWithShape="0">
                  <a:gsLst>
                    <a:gs pos="0">
                      <a:srgbClr val="5F5F5F"/>
                    </a:gs>
                    <a:gs pos="100000">
                      <a:srgbClr val="3F3F3F"/>
                    </a:gs>
                  </a:gsLst>
                  <a:lin ang="5400000" scaled="1"/>
                </a:gradFill>
                <a:ln w="9525">
                  <a:noFill/>
                  <a:round/>
                  <a:headEnd type="none" w="sm" len="sm"/>
                  <a:tailEnd type="none" w="sm" len="sm"/>
                </a:ln>
              </p:spPr>
              <p:txBody>
                <a:bodyPr/>
                <a:lstStyle/>
                <a:p>
                  <a:endParaRPr lang="nl-BE"/>
                </a:p>
              </p:txBody>
            </p:sp>
            <p:sp>
              <p:nvSpPr>
                <p:cNvPr id="7374" name="Freeform 206"/>
                <p:cNvSpPr>
                  <a:spLocks noChangeArrowheads="1"/>
                </p:cNvSpPr>
                <p:nvPr/>
              </p:nvSpPr>
              <p:spPr bwMode="auto">
                <a:xfrm>
                  <a:off x="0" y="0"/>
                  <a:ext cx="69" cy="267"/>
                </a:xfrm>
                <a:custGeom>
                  <a:avLst/>
                  <a:gdLst/>
                  <a:ahLst/>
                  <a:cxnLst>
                    <a:cxn ang="0">
                      <a:pos x="14" y="251"/>
                    </a:cxn>
                    <a:cxn ang="0">
                      <a:pos x="51" y="263"/>
                    </a:cxn>
                    <a:cxn ang="0">
                      <a:pos x="52" y="254"/>
                    </a:cxn>
                    <a:cxn ang="0">
                      <a:pos x="61" y="257"/>
                    </a:cxn>
                    <a:cxn ang="0">
                      <a:pos x="61" y="268"/>
                    </a:cxn>
                    <a:cxn ang="0">
                      <a:pos x="69" y="270"/>
                    </a:cxn>
                    <a:cxn ang="0">
                      <a:pos x="66" y="7"/>
                    </a:cxn>
                    <a:cxn ang="0">
                      <a:pos x="0" y="9"/>
                    </a:cxn>
                    <a:cxn ang="0">
                      <a:pos x="2" y="249"/>
                    </a:cxn>
                    <a:cxn ang="0">
                      <a:pos x="6" y="250"/>
                    </a:cxn>
                    <a:cxn ang="0">
                      <a:pos x="6" y="240"/>
                    </a:cxn>
                    <a:cxn ang="0">
                      <a:pos x="14" y="242"/>
                    </a:cxn>
                    <a:cxn ang="0">
                      <a:pos x="14" y="251"/>
                    </a:cxn>
                  </a:cxnLst>
                  <a:rect l="0" t="0" r="r" b="b"/>
                  <a:pathLst>
                    <a:path w="69" h="266">
                      <a:moveTo>
                        <a:pt x="14" y="251"/>
                      </a:moveTo>
                      <a:lnTo>
                        <a:pt x="51" y="263"/>
                      </a:lnTo>
                      <a:lnTo>
                        <a:pt x="52" y="254"/>
                      </a:lnTo>
                      <a:lnTo>
                        <a:pt x="61" y="257"/>
                      </a:lnTo>
                      <a:lnTo>
                        <a:pt x="61" y="268"/>
                      </a:lnTo>
                      <a:lnTo>
                        <a:pt x="69" y="270"/>
                      </a:lnTo>
                      <a:lnTo>
                        <a:pt x="66" y="7"/>
                      </a:lnTo>
                      <a:cubicBezTo>
                        <a:pt x="66" y="7"/>
                        <a:pt x="32" y="0"/>
                        <a:pt x="0" y="9"/>
                      </a:cubicBezTo>
                      <a:lnTo>
                        <a:pt x="2" y="249"/>
                      </a:lnTo>
                      <a:lnTo>
                        <a:pt x="6" y="250"/>
                      </a:lnTo>
                      <a:lnTo>
                        <a:pt x="6" y="240"/>
                      </a:lnTo>
                      <a:lnTo>
                        <a:pt x="14" y="242"/>
                      </a:lnTo>
                      <a:lnTo>
                        <a:pt x="14" y="251"/>
                      </a:lnTo>
                    </a:path>
                  </a:pathLst>
                </a:custGeom>
                <a:gradFill rotWithShape="0">
                  <a:gsLst>
                    <a:gs pos="0">
                      <a:srgbClr val="8F8F8F"/>
                    </a:gs>
                    <a:gs pos="100000">
                      <a:srgbClr val="5F5F5F"/>
                    </a:gs>
                  </a:gsLst>
                  <a:path path="rect">
                    <a:fillToRect t="100000" r="100000"/>
                  </a:path>
                </a:gradFill>
                <a:ln w="9525">
                  <a:noFill/>
                  <a:round/>
                  <a:headEnd type="none" w="sm" len="sm"/>
                  <a:tailEnd type="none" w="sm" len="sm"/>
                </a:ln>
              </p:spPr>
              <p:txBody>
                <a:bodyPr/>
                <a:lstStyle/>
                <a:p>
                  <a:endParaRPr lang="nl-BE"/>
                </a:p>
              </p:txBody>
            </p:sp>
            <p:sp>
              <p:nvSpPr>
                <p:cNvPr id="7375" name="Freeform 207"/>
                <p:cNvSpPr>
                  <a:spLocks noChangeArrowheads="1"/>
                </p:cNvSpPr>
                <p:nvPr/>
              </p:nvSpPr>
              <p:spPr bwMode="auto">
                <a:xfrm>
                  <a:off x="68" y="265"/>
                  <a:ext cx="200" cy="36"/>
                </a:xfrm>
                <a:custGeom>
                  <a:avLst/>
                  <a:gdLst/>
                  <a:ahLst/>
                  <a:cxnLst>
                    <a:cxn ang="0">
                      <a:pos x="0" y="8"/>
                    </a:cxn>
                    <a:cxn ang="0">
                      <a:pos x="194" y="0"/>
                    </a:cxn>
                    <a:cxn ang="0">
                      <a:pos x="198" y="4"/>
                    </a:cxn>
                    <a:cxn ang="0">
                      <a:pos x="199" y="11"/>
                    </a:cxn>
                    <a:cxn ang="0">
                      <a:pos x="198" y="15"/>
                    </a:cxn>
                    <a:cxn ang="0">
                      <a:pos x="195" y="18"/>
                    </a:cxn>
                    <a:cxn ang="0">
                      <a:pos x="0" y="36"/>
                    </a:cxn>
                    <a:cxn ang="0">
                      <a:pos x="0" y="8"/>
                    </a:cxn>
                  </a:cxnLst>
                  <a:rect l="0" t="0" r="r" b="b"/>
                  <a:pathLst>
                    <a:path w="199" h="36">
                      <a:moveTo>
                        <a:pt x="0" y="8"/>
                      </a:moveTo>
                      <a:lnTo>
                        <a:pt x="194" y="0"/>
                      </a:lnTo>
                      <a:cubicBezTo>
                        <a:pt x="194" y="0"/>
                        <a:pt x="196" y="1"/>
                        <a:pt x="198" y="4"/>
                      </a:cubicBezTo>
                      <a:cubicBezTo>
                        <a:pt x="198" y="4"/>
                        <a:pt x="199" y="7"/>
                        <a:pt x="199" y="11"/>
                      </a:cubicBezTo>
                      <a:cubicBezTo>
                        <a:pt x="199" y="11"/>
                        <a:pt x="199" y="14"/>
                        <a:pt x="198" y="15"/>
                      </a:cubicBezTo>
                      <a:cubicBezTo>
                        <a:pt x="198" y="15"/>
                        <a:pt x="197" y="17"/>
                        <a:pt x="195" y="18"/>
                      </a:cubicBezTo>
                      <a:lnTo>
                        <a:pt x="0" y="36"/>
                      </a:lnTo>
                      <a:lnTo>
                        <a:pt x="0" y="8"/>
                      </a:lnTo>
                    </a:path>
                  </a:pathLst>
                </a:custGeom>
                <a:solidFill>
                  <a:srgbClr val="8F8F8F"/>
                </a:solidFill>
                <a:ln w="9525">
                  <a:noFill/>
                  <a:round/>
                  <a:headEnd type="none" w="sm" len="sm"/>
                  <a:tailEnd type="none" w="sm" len="sm"/>
                </a:ln>
              </p:spPr>
              <p:txBody>
                <a:bodyPr/>
                <a:lstStyle/>
                <a:p>
                  <a:endParaRPr lang="nl-BE"/>
                </a:p>
              </p:txBody>
            </p:sp>
            <p:sp>
              <p:nvSpPr>
                <p:cNvPr id="7376" name="Freeform 208"/>
                <p:cNvSpPr>
                  <a:spLocks noChangeArrowheads="1"/>
                </p:cNvSpPr>
                <p:nvPr/>
              </p:nvSpPr>
              <p:spPr bwMode="auto">
                <a:xfrm>
                  <a:off x="69" y="235"/>
                  <a:ext cx="193" cy="39"/>
                </a:xfrm>
                <a:custGeom>
                  <a:avLst/>
                  <a:gdLst/>
                  <a:ahLst/>
                  <a:cxnLst>
                    <a:cxn ang="0">
                      <a:pos x="0" y="32"/>
                    </a:cxn>
                    <a:cxn ang="0">
                      <a:pos x="8" y="25"/>
                    </a:cxn>
                    <a:cxn ang="0">
                      <a:pos x="8" y="8"/>
                    </a:cxn>
                    <a:cxn ang="0">
                      <a:pos x="121" y="0"/>
                    </a:cxn>
                    <a:cxn ang="0">
                      <a:pos x="192" y="30"/>
                    </a:cxn>
                    <a:cxn ang="0">
                      <a:pos x="0" y="39"/>
                    </a:cxn>
                    <a:cxn ang="0">
                      <a:pos x="0" y="32"/>
                    </a:cxn>
                  </a:cxnLst>
                  <a:rect l="0" t="0" r="r" b="b"/>
                  <a:pathLst>
                    <a:path w="192" h="39">
                      <a:moveTo>
                        <a:pt x="0" y="32"/>
                      </a:moveTo>
                      <a:lnTo>
                        <a:pt x="8" y="25"/>
                      </a:lnTo>
                      <a:lnTo>
                        <a:pt x="8" y="8"/>
                      </a:lnTo>
                      <a:lnTo>
                        <a:pt x="121" y="0"/>
                      </a:lnTo>
                      <a:lnTo>
                        <a:pt x="192" y="30"/>
                      </a:lnTo>
                      <a:lnTo>
                        <a:pt x="0" y="39"/>
                      </a:lnTo>
                      <a:lnTo>
                        <a:pt x="0" y="32"/>
                      </a:lnTo>
                    </a:path>
                  </a:pathLst>
                </a:custGeom>
                <a:solidFill>
                  <a:srgbClr val="AFAFAF"/>
                </a:solidFill>
                <a:ln w="9525">
                  <a:noFill/>
                  <a:round/>
                  <a:headEnd type="none" w="sm" len="sm"/>
                  <a:tailEnd type="none" w="sm" len="sm"/>
                </a:ln>
              </p:spPr>
              <p:txBody>
                <a:bodyPr/>
                <a:lstStyle/>
                <a:p>
                  <a:endParaRPr lang="nl-BE"/>
                </a:p>
              </p:txBody>
            </p:sp>
            <p:sp>
              <p:nvSpPr>
                <p:cNvPr id="7377" name="Freeform 209"/>
                <p:cNvSpPr>
                  <a:spLocks noChangeArrowheads="1"/>
                </p:cNvSpPr>
                <p:nvPr/>
              </p:nvSpPr>
              <p:spPr bwMode="auto">
                <a:xfrm>
                  <a:off x="0" y="239"/>
                  <a:ext cx="67" cy="61"/>
                </a:xfrm>
                <a:custGeom>
                  <a:avLst/>
                  <a:gdLst/>
                  <a:ahLst/>
                  <a:cxnLst>
                    <a:cxn ang="0">
                      <a:pos x="13" y="11"/>
                    </a:cxn>
                    <a:cxn ang="0">
                      <a:pos x="53" y="25"/>
                    </a:cxn>
                    <a:cxn ang="0">
                      <a:pos x="53" y="14"/>
                    </a:cxn>
                    <a:cxn ang="0">
                      <a:pos x="60" y="16"/>
                    </a:cxn>
                    <a:cxn ang="0">
                      <a:pos x="60" y="28"/>
                    </a:cxn>
                    <a:cxn ang="0">
                      <a:pos x="67" y="30"/>
                    </a:cxn>
                    <a:cxn ang="0">
                      <a:pos x="66" y="61"/>
                    </a:cxn>
                    <a:cxn ang="0">
                      <a:pos x="0" y="34"/>
                    </a:cxn>
                    <a:cxn ang="0">
                      <a:pos x="0" y="11"/>
                    </a:cxn>
                    <a:cxn ang="0">
                      <a:pos x="7" y="9"/>
                    </a:cxn>
                    <a:cxn ang="0">
                      <a:pos x="7" y="0"/>
                    </a:cxn>
                    <a:cxn ang="0">
                      <a:pos x="13" y="1"/>
                    </a:cxn>
                    <a:cxn ang="0">
                      <a:pos x="13" y="11"/>
                    </a:cxn>
                  </a:cxnLst>
                  <a:rect l="0" t="0" r="r" b="b"/>
                  <a:pathLst>
                    <a:path w="67" h="61">
                      <a:moveTo>
                        <a:pt x="13" y="11"/>
                      </a:moveTo>
                      <a:lnTo>
                        <a:pt x="53" y="25"/>
                      </a:lnTo>
                      <a:lnTo>
                        <a:pt x="53" y="14"/>
                      </a:lnTo>
                      <a:lnTo>
                        <a:pt x="60" y="16"/>
                      </a:lnTo>
                      <a:lnTo>
                        <a:pt x="60" y="28"/>
                      </a:lnTo>
                      <a:lnTo>
                        <a:pt x="67" y="30"/>
                      </a:lnTo>
                      <a:lnTo>
                        <a:pt x="66" y="61"/>
                      </a:lnTo>
                      <a:lnTo>
                        <a:pt x="0" y="34"/>
                      </a:lnTo>
                      <a:lnTo>
                        <a:pt x="0" y="11"/>
                      </a:lnTo>
                      <a:lnTo>
                        <a:pt x="7" y="9"/>
                      </a:lnTo>
                      <a:lnTo>
                        <a:pt x="7" y="0"/>
                      </a:lnTo>
                      <a:lnTo>
                        <a:pt x="13" y="1"/>
                      </a:lnTo>
                      <a:lnTo>
                        <a:pt x="13" y="11"/>
                      </a:lnTo>
                    </a:path>
                  </a:pathLst>
                </a:custGeom>
                <a:gradFill rotWithShape="0">
                  <a:gsLst>
                    <a:gs pos="0">
                      <a:srgbClr val="BFBFBF"/>
                    </a:gs>
                    <a:gs pos="100000">
                      <a:srgbClr val="7F7F7F"/>
                    </a:gs>
                  </a:gsLst>
                  <a:lin ang="5400000" scaled="1"/>
                </a:gradFill>
                <a:ln w="9525">
                  <a:noFill/>
                  <a:round/>
                  <a:headEnd type="none" w="sm" len="sm"/>
                  <a:tailEnd type="none" w="sm" len="sm"/>
                </a:ln>
              </p:spPr>
              <p:txBody>
                <a:bodyPr/>
                <a:lstStyle/>
                <a:p>
                  <a:endParaRPr lang="nl-BE"/>
                </a:p>
              </p:txBody>
            </p:sp>
            <p:sp>
              <p:nvSpPr>
                <p:cNvPr id="7378" name="Freeform 210"/>
                <p:cNvSpPr>
                  <a:spLocks noChangeArrowheads="1"/>
                </p:cNvSpPr>
                <p:nvPr/>
              </p:nvSpPr>
              <p:spPr bwMode="auto">
                <a:xfrm>
                  <a:off x="50" y="277"/>
                  <a:ext cx="13" cy="18"/>
                </a:xfrm>
                <a:custGeom>
                  <a:avLst/>
                  <a:gdLst/>
                  <a:ahLst/>
                  <a:cxnLst>
                    <a:cxn ang="0">
                      <a:pos x="0" y="0"/>
                    </a:cxn>
                    <a:cxn ang="0">
                      <a:pos x="13" y="4"/>
                    </a:cxn>
                    <a:cxn ang="0">
                      <a:pos x="13" y="18"/>
                    </a:cxn>
                    <a:cxn ang="0">
                      <a:pos x="0" y="13"/>
                    </a:cxn>
                    <a:cxn ang="0">
                      <a:pos x="0" y="0"/>
                    </a:cxn>
                  </a:cxnLst>
                  <a:rect l="0" t="0" r="r" b="b"/>
                  <a:pathLst>
                    <a:path w="13" h="18">
                      <a:moveTo>
                        <a:pt x="0" y="0"/>
                      </a:moveTo>
                      <a:lnTo>
                        <a:pt x="13" y="4"/>
                      </a:lnTo>
                      <a:lnTo>
                        <a:pt x="13" y="18"/>
                      </a:lnTo>
                      <a:lnTo>
                        <a:pt x="0" y="13"/>
                      </a:lnTo>
                      <a:lnTo>
                        <a:pt x="0" y="0"/>
                      </a:lnTo>
                    </a:path>
                  </a:pathLst>
                </a:custGeom>
                <a:solidFill>
                  <a:srgbClr val="5F5F5F"/>
                </a:solidFill>
                <a:ln w="9525">
                  <a:noFill/>
                  <a:round/>
                  <a:headEnd type="none" w="sm" len="sm"/>
                  <a:tailEnd type="none" w="sm" len="sm"/>
                </a:ln>
              </p:spPr>
              <p:txBody>
                <a:bodyPr/>
                <a:lstStyle/>
                <a:p>
                  <a:endParaRPr lang="nl-BE"/>
                </a:p>
              </p:txBody>
            </p:sp>
            <p:sp>
              <p:nvSpPr>
                <p:cNvPr id="7379" name="Freeform 211"/>
                <p:cNvSpPr>
                  <a:spLocks noChangeArrowheads="1"/>
                </p:cNvSpPr>
                <p:nvPr/>
              </p:nvSpPr>
              <p:spPr bwMode="auto">
                <a:xfrm>
                  <a:off x="93" y="276"/>
                  <a:ext cx="35" cy="13"/>
                </a:xfrm>
                <a:custGeom>
                  <a:avLst/>
                  <a:gdLst/>
                  <a:ahLst/>
                  <a:cxnLst>
                    <a:cxn ang="0">
                      <a:pos x="0" y="2"/>
                    </a:cxn>
                    <a:cxn ang="0">
                      <a:pos x="34" y="0"/>
                    </a:cxn>
                    <a:cxn ang="0">
                      <a:pos x="34" y="10"/>
                    </a:cxn>
                    <a:cxn ang="0">
                      <a:pos x="0" y="13"/>
                    </a:cxn>
                    <a:cxn ang="0">
                      <a:pos x="0" y="2"/>
                    </a:cxn>
                  </a:cxnLst>
                  <a:rect l="0" t="0" r="r" b="b"/>
                  <a:pathLst>
                    <a:path w="34" h="13">
                      <a:moveTo>
                        <a:pt x="0" y="2"/>
                      </a:moveTo>
                      <a:lnTo>
                        <a:pt x="34" y="0"/>
                      </a:lnTo>
                      <a:lnTo>
                        <a:pt x="34" y="10"/>
                      </a:lnTo>
                      <a:lnTo>
                        <a:pt x="0" y="13"/>
                      </a:lnTo>
                      <a:lnTo>
                        <a:pt x="0" y="2"/>
                      </a:lnTo>
                    </a:path>
                  </a:pathLst>
                </a:custGeom>
                <a:solidFill>
                  <a:srgbClr val="4F4F4F"/>
                </a:solidFill>
                <a:ln w="9525">
                  <a:noFill/>
                  <a:round/>
                  <a:headEnd type="none" w="sm" len="sm"/>
                  <a:tailEnd type="none" w="sm" len="sm"/>
                </a:ln>
              </p:spPr>
              <p:txBody>
                <a:bodyPr/>
                <a:lstStyle/>
                <a:p>
                  <a:endParaRPr lang="nl-BE"/>
                </a:p>
              </p:txBody>
            </p:sp>
            <p:sp>
              <p:nvSpPr>
                <p:cNvPr id="7380" name="Freeform 212"/>
                <p:cNvSpPr>
                  <a:spLocks noChangeArrowheads="1"/>
                </p:cNvSpPr>
                <p:nvPr/>
              </p:nvSpPr>
              <p:spPr bwMode="auto">
                <a:xfrm>
                  <a:off x="74" y="289"/>
                  <a:ext cx="7" cy="5"/>
                </a:xfrm>
                <a:custGeom>
                  <a:avLst/>
                  <a:gdLst/>
                  <a:ahLst/>
                  <a:cxnLst>
                    <a:cxn ang="0">
                      <a:pos x="0" y="0"/>
                    </a:cxn>
                    <a:cxn ang="0">
                      <a:pos x="6" y="0"/>
                    </a:cxn>
                    <a:cxn ang="0">
                      <a:pos x="6" y="5"/>
                    </a:cxn>
                    <a:cxn ang="0">
                      <a:pos x="0" y="5"/>
                    </a:cxn>
                    <a:cxn ang="0">
                      <a:pos x="0" y="0"/>
                    </a:cxn>
                  </a:cxnLst>
                  <a:rect l="0" t="0" r="r" b="b"/>
                  <a:pathLst>
                    <a:path w="6" h="5">
                      <a:moveTo>
                        <a:pt x="0" y="0"/>
                      </a:moveTo>
                      <a:lnTo>
                        <a:pt x="6" y="0"/>
                      </a:lnTo>
                      <a:lnTo>
                        <a:pt x="6" y="5"/>
                      </a:lnTo>
                      <a:lnTo>
                        <a:pt x="0" y="5"/>
                      </a:lnTo>
                      <a:lnTo>
                        <a:pt x="0" y="0"/>
                      </a:lnTo>
                    </a:path>
                  </a:pathLst>
                </a:custGeom>
                <a:solidFill>
                  <a:srgbClr val="4F4F4F"/>
                </a:solidFill>
                <a:ln w="9525">
                  <a:noFill/>
                  <a:round/>
                  <a:headEnd type="none" w="sm" len="sm"/>
                  <a:tailEnd type="none" w="sm" len="sm"/>
                </a:ln>
              </p:spPr>
              <p:txBody>
                <a:bodyPr/>
                <a:lstStyle/>
                <a:p>
                  <a:endParaRPr lang="nl-BE"/>
                </a:p>
              </p:txBody>
            </p:sp>
            <p:sp>
              <p:nvSpPr>
                <p:cNvPr id="7381" name="Freeform 213"/>
                <p:cNvSpPr>
                  <a:spLocks noChangeArrowheads="1"/>
                </p:cNvSpPr>
                <p:nvPr/>
              </p:nvSpPr>
              <p:spPr bwMode="auto">
                <a:xfrm>
                  <a:off x="136" y="282"/>
                  <a:ext cx="9" cy="10"/>
                </a:xfrm>
                <a:custGeom>
                  <a:avLst/>
                  <a:gdLst/>
                  <a:ahLst/>
                  <a:cxnLst>
                    <a:cxn ang="0">
                      <a:pos x="0" y="0"/>
                    </a:cxn>
                    <a:cxn ang="0">
                      <a:pos x="9" y="0"/>
                    </a:cxn>
                    <a:cxn ang="0">
                      <a:pos x="8" y="7"/>
                    </a:cxn>
                    <a:cxn ang="0">
                      <a:pos x="7" y="9"/>
                    </a:cxn>
                    <a:cxn ang="0">
                      <a:pos x="5" y="10"/>
                    </a:cxn>
                    <a:cxn ang="0">
                      <a:pos x="3" y="10"/>
                    </a:cxn>
                    <a:cxn ang="0">
                      <a:pos x="1" y="9"/>
                    </a:cxn>
                    <a:cxn ang="0">
                      <a:pos x="0" y="7"/>
                    </a:cxn>
                    <a:cxn ang="0">
                      <a:pos x="0" y="0"/>
                    </a:cxn>
                  </a:cxnLst>
                  <a:rect l="0" t="0" r="r" b="b"/>
                  <a:pathLst>
                    <a:path w="9" h="10">
                      <a:moveTo>
                        <a:pt x="0" y="0"/>
                      </a:moveTo>
                      <a:lnTo>
                        <a:pt x="9" y="0"/>
                      </a:lnTo>
                      <a:lnTo>
                        <a:pt x="8" y="7"/>
                      </a:lnTo>
                      <a:cubicBezTo>
                        <a:pt x="8" y="7"/>
                        <a:pt x="8" y="8"/>
                        <a:pt x="7" y="9"/>
                      </a:cubicBezTo>
                      <a:cubicBezTo>
                        <a:pt x="7" y="9"/>
                        <a:pt x="6" y="10"/>
                        <a:pt x="5" y="10"/>
                      </a:cubicBezTo>
                      <a:cubicBezTo>
                        <a:pt x="5" y="10"/>
                        <a:pt x="4" y="10"/>
                        <a:pt x="3" y="10"/>
                      </a:cubicBezTo>
                      <a:cubicBezTo>
                        <a:pt x="3" y="10"/>
                        <a:pt x="2" y="10"/>
                        <a:pt x="1" y="9"/>
                      </a:cubicBezTo>
                      <a:cubicBezTo>
                        <a:pt x="1" y="9"/>
                        <a:pt x="0" y="8"/>
                        <a:pt x="0" y="7"/>
                      </a:cubicBezTo>
                      <a:lnTo>
                        <a:pt x="0" y="0"/>
                      </a:lnTo>
                    </a:path>
                  </a:pathLst>
                </a:custGeom>
                <a:solidFill>
                  <a:srgbClr val="2F2F2F"/>
                </a:solidFill>
                <a:ln w="9525">
                  <a:noFill/>
                  <a:round/>
                  <a:headEnd type="none" w="sm" len="sm"/>
                  <a:tailEnd type="none" w="sm" len="sm"/>
                </a:ln>
              </p:spPr>
              <p:txBody>
                <a:bodyPr/>
                <a:lstStyle/>
                <a:p>
                  <a:endParaRPr lang="nl-BE"/>
                </a:p>
              </p:txBody>
            </p:sp>
            <p:sp>
              <p:nvSpPr>
                <p:cNvPr id="7382" name="Freeform 214"/>
                <p:cNvSpPr>
                  <a:spLocks noChangeArrowheads="1"/>
                </p:cNvSpPr>
                <p:nvPr/>
              </p:nvSpPr>
              <p:spPr bwMode="auto">
                <a:xfrm>
                  <a:off x="149" y="278"/>
                  <a:ext cx="49" cy="9"/>
                </a:xfrm>
                <a:custGeom>
                  <a:avLst/>
                  <a:gdLst/>
                  <a:ahLst/>
                  <a:cxnLst>
                    <a:cxn ang="0">
                      <a:pos x="0" y="3"/>
                    </a:cxn>
                    <a:cxn ang="0">
                      <a:pos x="48" y="0"/>
                    </a:cxn>
                    <a:cxn ang="0">
                      <a:pos x="48" y="5"/>
                    </a:cxn>
                    <a:cxn ang="0">
                      <a:pos x="0" y="8"/>
                    </a:cxn>
                    <a:cxn ang="0">
                      <a:pos x="0" y="3"/>
                    </a:cxn>
                  </a:cxnLst>
                  <a:rect l="0" t="0" r="r" b="b"/>
                  <a:pathLst>
                    <a:path w="48" h="8">
                      <a:moveTo>
                        <a:pt x="0" y="3"/>
                      </a:moveTo>
                      <a:lnTo>
                        <a:pt x="48" y="0"/>
                      </a:lnTo>
                      <a:lnTo>
                        <a:pt x="48" y="5"/>
                      </a:lnTo>
                      <a:lnTo>
                        <a:pt x="0" y="8"/>
                      </a:lnTo>
                      <a:lnTo>
                        <a:pt x="0" y="3"/>
                      </a:lnTo>
                    </a:path>
                  </a:pathLst>
                </a:custGeom>
                <a:solidFill>
                  <a:srgbClr val="4F4F4F"/>
                </a:solidFill>
                <a:ln w="9525">
                  <a:noFill/>
                  <a:round/>
                  <a:headEnd type="none" w="sm" len="sm"/>
                  <a:tailEnd type="none" w="sm" len="sm"/>
                </a:ln>
              </p:spPr>
              <p:txBody>
                <a:bodyPr/>
                <a:lstStyle/>
                <a:p>
                  <a:endParaRPr lang="nl-BE"/>
                </a:p>
              </p:txBody>
            </p:sp>
            <p:sp>
              <p:nvSpPr>
                <p:cNvPr id="7383" name="Freeform 215"/>
                <p:cNvSpPr>
                  <a:spLocks noChangeArrowheads="1"/>
                </p:cNvSpPr>
                <p:nvPr/>
              </p:nvSpPr>
              <p:spPr bwMode="auto">
                <a:xfrm>
                  <a:off x="6" y="262"/>
                  <a:ext cx="5" cy="11"/>
                </a:xfrm>
                <a:custGeom>
                  <a:avLst/>
                  <a:gdLst/>
                  <a:ahLst/>
                  <a:cxnLst>
                    <a:cxn ang="0">
                      <a:pos x="0" y="0"/>
                    </a:cxn>
                    <a:cxn ang="0">
                      <a:pos x="0" y="8"/>
                    </a:cxn>
                    <a:cxn ang="0">
                      <a:pos x="4" y="11"/>
                    </a:cxn>
                    <a:cxn ang="0">
                      <a:pos x="4" y="1"/>
                    </a:cxn>
                    <a:cxn ang="0">
                      <a:pos x="0" y="0"/>
                    </a:cxn>
                  </a:cxnLst>
                  <a:rect l="0" t="0" r="r" b="b"/>
                  <a:pathLst>
                    <a:path w="4" h="11">
                      <a:moveTo>
                        <a:pt x="0" y="0"/>
                      </a:moveTo>
                      <a:lnTo>
                        <a:pt x="0" y="8"/>
                      </a:lnTo>
                      <a:lnTo>
                        <a:pt x="4" y="11"/>
                      </a:lnTo>
                      <a:lnTo>
                        <a:pt x="4" y="1"/>
                      </a:lnTo>
                      <a:lnTo>
                        <a:pt x="0" y="0"/>
                      </a:lnTo>
                    </a:path>
                  </a:pathLst>
                </a:custGeom>
                <a:solidFill>
                  <a:srgbClr val="4F4F4F"/>
                </a:solidFill>
                <a:ln w="9525">
                  <a:noFill/>
                  <a:round/>
                  <a:headEnd type="none" w="sm" len="sm"/>
                  <a:tailEnd type="none" w="sm" len="sm"/>
                </a:ln>
              </p:spPr>
              <p:txBody>
                <a:bodyPr/>
                <a:lstStyle/>
                <a:p>
                  <a:endParaRPr lang="nl-BE"/>
                </a:p>
              </p:txBody>
            </p:sp>
            <p:sp>
              <p:nvSpPr>
                <p:cNvPr id="7384" name="Freeform 216"/>
                <p:cNvSpPr>
                  <a:spLocks noChangeArrowheads="1"/>
                </p:cNvSpPr>
                <p:nvPr/>
              </p:nvSpPr>
              <p:spPr bwMode="auto">
                <a:xfrm>
                  <a:off x="14" y="261"/>
                  <a:ext cx="11" cy="20"/>
                </a:xfrm>
                <a:custGeom>
                  <a:avLst/>
                  <a:gdLst/>
                  <a:ahLst/>
                  <a:cxnLst>
                    <a:cxn ang="0">
                      <a:pos x="0" y="0"/>
                    </a:cxn>
                    <a:cxn ang="0">
                      <a:pos x="11" y="4"/>
                    </a:cxn>
                    <a:cxn ang="0">
                      <a:pos x="11" y="19"/>
                    </a:cxn>
                    <a:cxn ang="0">
                      <a:pos x="0" y="14"/>
                    </a:cxn>
                    <a:cxn ang="0">
                      <a:pos x="0" y="0"/>
                    </a:cxn>
                  </a:cxnLst>
                  <a:rect l="0" t="0" r="r" b="b"/>
                  <a:pathLst>
                    <a:path w="11" h="19">
                      <a:moveTo>
                        <a:pt x="0" y="0"/>
                      </a:moveTo>
                      <a:lnTo>
                        <a:pt x="11" y="4"/>
                      </a:lnTo>
                      <a:lnTo>
                        <a:pt x="11" y="19"/>
                      </a:lnTo>
                      <a:lnTo>
                        <a:pt x="0" y="14"/>
                      </a:lnTo>
                      <a:lnTo>
                        <a:pt x="0" y="0"/>
                      </a:lnTo>
                    </a:path>
                  </a:pathLst>
                </a:custGeom>
                <a:solidFill>
                  <a:srgbClr val="5F5F5F"/>
                </a:solidFill>
                <a:ln w="9525">
                  <a:noFill/>
                  <a:round/>
                  <a:headEnd type="none" w="sm" len="sm"/>
                  <a:tailEnd type="none" w="sm" len="sm"/>
                </a:ln>
              </p:spPr>
              <p:txBody>
                <a:bodyPr/>
                <a:lstStyle/>
                <a:p>
                  <a:endParaRPr lang="nl-BE"/>
                </a:p>
              </p:txBody>
            </p:sp>
            <p:sp>
              <p:nvSpPr>
                <p:cNvPr id="7385" name="Freeform 217"/>
                <p:cNvSpPr>
                  <a:spLocks noChangeArrowheads="1"/>
                </p:cNvSpPr>
                <p:nvPr/>
              </p:nvSpPr>
              <p:spPr bwMode="auto">
                <a:xfrm>
                  <a:off x="30" y="265"/>
                  <a:ext cx="16" cy="22"/>
                </a:xfrm>
                <a:custGeom>
                  <a:avLst/>
                  <a:gdLst/>
                  <a:ahLst/>
                  <a:cxnLst>
                    <a:cxn ang="0">
                      <a:pos x="0" y="0"/>
                    </a:cxn>
                    <a:cxn ang="0">
                      <a:pos x="0" y="14"/>
                    </a:cxn>
                    <a:cxn ang="0">
                      <a:pos x="16" y="21"/>
                    </a:cxn>
                    <a:cxn ang="0">
                      <a:pos x="16" y="6"/>
                    </a:cxn>
                    <a:cxn ang="0">
                      <a:pos x="0" y="0"/>
                    </a:cxn>
                  </a:cxnLst>
                  <a:rect l="0" t="0" r="r" b="b"/>
                  <a:pathLst>
                    <a:path w="16" h="21">
                      <a:moveTo>
                        <a:pt x="0" y="0"/>
                      </a:moveTo>
                      <a:lnTo>
                        <a:pt x="0" y="14"/>
                      </a:lnTo>
                      <a:lnTo>
                        <a:pt x="16" y="21"/>
                      </a:lnTo>
                      <a:lnTo>
                        <a:pt x="16" y="6"/>
                      </a:lnTo>
                      <a:lnTo>
                        <a:pt x="0" y="0"/>
                      </a:lnTo>
                    </a:path>
                  </a:pathLst>
                </a:custGeom>
                <a:solidFill>
                  <a:srgbClr val="4F4F4F"/>
                </a:solidFill>
                <a:ln w="9525">
                  <a:noFill/>
                  <a:round/>
                  <a:headEnd type="none" w="sm" len="sm"/>
                  <a:tailEnd type="none" w="sm" len="sm"/>
                </a:ln>
              </p:spPr>
              <p:txBody>
                <a:bodyPr/>
                <a:lstStyle/>
                <a:p>
                  <a:endParaRPr lang="nl-BE"/>
                </a:p>
              </p:txBody>
            </p:sp>
            <p:sp>
              <p:nvSpPr>
                <p:cNvPr id="7386" name="Freeform 218"/>
                <p:cNvSpPr>
                  <a:spLocks noChangeArrowheads="1"/>
                </p:cNvSpPr>
                <p:nvPr/>
              </p:nvSpPr>
              <p:spPr bwMode="auto">
                <a:xfrm>
                  <a:off x="202" y="267"/>
                  <a:ext cx="58" cy="20"/>
                </a:xfrm>
                <a:custGeom>
                  <a:avLst/>
                  <a:gdLst/>
                  <a:ahLst/>
                  <a:cxnLst>
                    <a:cxn ang="0">
                      <a:pos x="0" y="19"/>
                    </a:cxn>
                    <a:cxn ang="0">
                      <a:pos x="0" y="3"/>
                    </a:cxn>
                    <a:cxn ang="0">
                      <a:pos x="57" y="0"/>
                    </a:cxn>
                    <a:cxn ang="0">
                      <a:pos x="57" y="15"/>
                    </a:cxn>
                    <a:cxn ang="0">
                      <a:pos x="0" y="19"/>
                    </a:cxn>
                  </a:cxnLst>
                  <a:rect l="0" t="0" r="r" b="b"/>
                  <a:pathLst>
                    <a:path w="57" h="19">
                      <a:moveTo>
                        <a:pt x="0" y="19"/>
                      </a:moveTo>
                      <a:lnTo>
                        <a:pt x="0" y="3"/>
                      </a:lnTo>
                      <a:lnTo>
                        <a:pt x="57" y="0"/>
                      </a:lnTo>
                      <a:lnTo>
                        <a:pt x="57" y="15"/>
                      </a:lnTo>
                      <a:lnTo>
                        <a:pt x="0" y="19"/>
                      </a:lnTo>
                    </a:path>
                  </a:pathLst>
                </a:custGeom>
                <a:solidFill>
                  <a:srgbClr val="AFAFAF"/>
                </a:solidFill>
                <a:ln w="9525">
                  <a:noFill/>
                  <a:round/>
                  <a:headEnd type="none" w="sm" len="sm"/>
                  <a:tailEnd type="none" w="sm" len="sm"/>
                </a:ln>
              </p:spPr>
              <p:txBody>
                <a:bodyPr/>
                <a:lstStyle/>
                <a:p>
                  <a:endParaRPr lang="nl-BE"/>
                </a:p>
              </p:txBody>
            </p:sp>
            <p:sp>
              <p:nvSpPr>
                <p:cNvPr id="7387" name="Freeform 219"/>
                <p:cNvSpPr>
                  <a:spLocks noChangeArrowheads="1"/>
                </p:cNvSpPr>
                <p:nvPr/>
              </p:nvSpPr>
              <p:spPr bwMode="auto">
                <a:xfrm>
                  <a:off x="77" y="260"/>
                  <a:ext cx="20" cy="7"/>
                </a:xfrm>
                <a:custGeom>
                  <a:avLst/>
                  <a:gdLst/>
                  <a:ahLst/>
                  <a:cxnLst>
                    <a:cxn ang="0">
                      <a:pos x="0" y="0"/>
                    </a:cxn>
                    <a:cxn ang="0">
                      <a:pos x="20" y="6"/>
                    </a:cxn>
                    <a:cxn ang="0">
                      <a:pos x="15" y="6"/>
                    </a:cxn>
                    <a:cxn ang="0">
                      <a:pos x="0" y="0"/>
                    </a:cxn>
                  </a:cxnLst>
                  <a:rect l="0" t="0" r="r" b="b"/>
                  <a:pathLst>
                    <a:path w="20" h="6">
                      <a:moveTo>
                        <a:pt x="0" y="0"/>
                      </a:moveTo>
                      <a:lnTo>
                        <a:pt x="20" y="6"/>
                      </a:lnTo>
                      <a:lnTo>
                        <a:pt x="15" y="6"/>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388" name="Freeform 220"/>
                <p:cNvSpPr>
                  <a:spLocks noChangeArrowheads="1"/>
                </p:cNvSpPr>
                <p:nvPr/>
              </p:nvSpPr>
              <p:spPr bwMode="auto">
                <a:xfrm>
                  <a:off x="81" y="251"/>
                  <a:ext cx="41" cy="15"/>
                </a:xfrm>
                <a:custGeom>
                  <a:avLst/>
                  <a:gdLst/>
                  <a:ahLst/>
                  <a:cxnLst>
                    <a:cxn ang="0">
                      <a:pos x="0" y="0"/>
                    </a:cxn>
                    <a:cxn ang="0">
                      <a:pos x="34" y="15"/>
                    </a:cxn>
                    <a:cxn ang="0">
                      <a:pos x="41" y="14"/>
                    </a:cxn>
                    <a:cxn ang="0">
                      <a:pos x="0" y="0"/>
                    </a:cxn>
                  </a:cxnLst>
                  <a:rect l="0" t="0" r="r" b="b"/>
                  <a:pathLst>
                    <a:path w="41" h="15">
                      <a:moveTo>
                        <a:pt x="0" y="0"/>
                      </a:moveTo>
                      <a:lnTo>
                        <a:pt x="34" y="15"/>
                      </a:lnTo>
                      <a:lnTo>
                        <a:pt x="41" y="14"/>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389" name="Freeform 221"/>
                <p:cNvSpPr>
                  <a:spLocks noChangeArrowheads="1"/>
                </p:cNvSpPr>
                <p:nvPr/>
              </p:nvSpPr>
              <p:spPr bwMode="auto">
                <a:xfrm>
                  <a:off x="86" y="239"/>
                  <a:ext cx="159" cy="26"/>
                </a:xfrm>
                <a:custGeom>
                  <a:avLst/>
                  <a:gdLst/>
                  <a:ahLst/>
                  <a:cxnLst>
                    <a:cxn ang="0">
                      <a:pos x="0" y="8"/>
                    </a:cxn>
                    <a:cxn ang="0">
                      <a:pos x="1" y="9"/>
                    </a:cxn>
                    <a:cxn ang="0">
                      <a:pos x="3" y="10"/>
                    </a:cxn>
                    <a:cxn ang="0">
                      <a:pos x="4" y="11"/>
                    </a:cxn>
                    <a:cxn ang="0">
                      <a:pos x="5" y="12"/>
                    </a:cxn>
                    <a:cxn ang="0">
                      <a:pos x="6" y="12"/>
                    </a:cxn>
                    <a:cxn ang="0">
                      <a:pos x="8" y="13"/>
                    </a:cxn>
                    <a:cxn ang="0">
                      <a:pos x="9" y="13"/>
                    </a:cxn>
                    <a:cxn ang="0">
                      <a:pos x="11" y="14"/>
                    </a:cxn>
                    <a:cxn ang="0">
                      <a:pos x="12" y="14"/>
                    </a:cxn>
                    <a:cxn ang="0">
                      <a:pos x="13" y="14"/>
                    </a:cxn>
                    <a:cxn ang="0">
                      <a:pos x="16" y="14"/>
                    </a:cxn>
                    <a:cxn ang="0">
                      <a:pos x="20" y="13"/>
                    </a:cxn>
                    <a:cxn ang="0">
                      <a:pos x="25" y="13"/>
                    </a:cxn>
                    <a:cxn ang="0">
                      <a:pos x="26" y="13"/>
                    </a:cxn>
                    <a:cxn ang="0">
                      <a:pos x="28" y="13"/>
                    </a:cxn>
                    <a:cxn ang="0">
                      <a:pos x="29" y="13"/>
                    </a:cxn>
                    <a:cxn ang="0">
                      <a:pos x="30" y="13"/>
                    </a:cxn>
                    <a:cxn ang="0">
                      <a:pos x="31" y="14"/>
                    </a:cxn>
                    <a:cxn ang="0">
                      <a:pos x="32" y="14"/>
                    </a:cxn>
                    <a:cxn ang="0">
                      <a:pos x="33" y="15"/>
                    </a:cxn>
                    <a:cxn ang="0">
                      <a:pos x="35" y="15"/>
                    </a:cxn>
                    <a:cxn ang="0">
                      <a:pos x="36" y="16"/>
                    </a:cxn>
                    <a:cxn ang="0">
                      <a:pos x="37" y="17"/>
                    </a:cxn>
                    <a:cxn ang="0">
                      <a:pos x="38" y="18"/>
                    </a:cxn>
                    <a:cxn ang="0">
                      <a:pos x="38" y="19"/>
                    </a:cxn>
                    <a:cxn ang="0">
                      <a:pos x="41" y="20"/>
                    </a:cxn>
                    <a:cxn ang="0">
                      <a:pos x="47" y="23"/>
                    </a:cxn>
                    <a:cxn ang="0">
                      <a:pos x="52" y="24"/>
                    </a:cxn>
                    <a:cxn ang="0">
                      <a:pos x="58" y="25"/>
                    </a:cxn>
                    <a:cxn ang="0">
                      <a:pos x="63" y="26"/>
                    </a:cxn>
                    <a:cxn ang="0">
                      <a:pos x="69" y="26"/>
                    </a:cxn>
                    <a:cxn ang="0">
                      <a:pos x="74" y="25"/>
                    </a:cxn>
                    <a:cxn ang="0">
                      <a:pos x="80" y="24"/>
                    </a:cxn>
                    <a:cxn ang="0">
                      <a:pos x="86" y="23"/>
                    </a:cxn>
                    <a:cxn ang="0">
                      <a:pos x="91" y="22"/>
                    </a:cxn>
                    <a:cxn ang="0">
                      <a:pos x="97" y="21"/>
                    </a:cxn>
                    <a:cxn ang="0">
                      <a:pos x="103" y="21"/>
                    </a:cxn>
                    <a:cxn ang="0">
                      <a:pos x="109" y="21"/>
                    </a:cxn>
                    <a:cxn ang="0">
                      <a:pos x="125" y="22"/>
                    </a:cxn>
                    <a:cxn ang="0">
                      <a:pos x="142" y="22"/>
                    </a:cxn>
                    <a:cxn ang="0">
                      <a:pos x="158" y="19"/>
                    </a:cxn>
                    <a:cxn ang="0">
                      <a:pos x="149" y="15"/>
                    </a:cxn>
                    <a:cxn ang="0">
                      <a:pos x="140" y="11"/>
                    </a:cxn>
                    <a:cxn ang="0">
                      <a:pos x="131" y="8"/>
                    </a:cxn>
                    <a:cxn ang="0">
                      <a:pos x="122" y="5"/>
                    </a:cxn>
                    <a:cxn ang="0">
                      <a:pos x="112" y="4"/>
                    </a:cxn>
                    <a:cxn ang="0">
                      <a:pos x="99" y="3"/>
                    </a:cxn>
                    <a:cxn ang="0">
                      <a:pos x="77" y="0"/>
                    </a:cxn>
                    <a:cxn ang="0">
                      <a:pos x="55" y="0"/>
                    </a:cxn>
                    <a:cxn ang="0">
                      <a:pos x="33" y="1"/>
                    </a:cxn>
                    <a:cxn ang="0">
                      <a:pos x="10" y="5"/>
                    </a:cxn>
                  </a:cxnLst>
                  <a:rect l="0" t="0" r="r" b="b"/>
                  <a:pathLst>
                    <a:path w="158" h="26">
                      <a:moveTo>
                        <a:pt x="0" y="7"/>
                      </a:moveTo>
                      <a:lnTo>
                        <a:pt x="0" y="7"/>
                      </a:lnTo>
                      <a:lnTo>
                        <a:pt x="0" y="8"/>
                      </a:lnTo>
                      <a:lnTo>
                        <a:pt x="0" y="8"/>
                      </a:lnTo>
                      <a:lnTo>
                        <a:pt x="1" y="8"/>
                      </a:lnTo>
                      <a:lnTo>
                        <a:pt x="1" y="9"/>
                      </a:lnTo>
                      <a:lnTo>
                        <a:pt x="1" y="9"/>
                      </a:lnTo>
                      <a:lnTo>
                        <a:pt x="1" y="9"/>
                      </a:lnTo>
                      <a:lnTo>
                        <a:pt x="2" y="9"/>
                      </a:lnTo>
                      <a:lnTo>
                        <a:pt x="2" y="10"/>
                      </a:lnTo>
                      <a:lnTo>
                        <a:pt x="2" y="10"/>
                      </a:lnTo>
                      <a:lnTo>
                        <a:pt x="3" y="10"/>
                      </a:lnTo>
                      <a:lnTo>
                        <a:pt x="3" y="10"/>
                      </a:lnTo>
                      <a:lnTo>
                        <a:pt x="3" y="11"/>
                      </a:lnTo>
                      <a:lnTo>
                        <a:pt x="4" y="11"/>
                      </a:lnTo>
                      <a:lnTo>
                        <a:pt x="4" y="11"/>
                      </a:lnTo>
                      <a:lnTo>
                        <a:pt x="4" y="11"/>
                      </a:lnTo>
                      <a:lnTo>
                        <a:pt x="4" y="11"/>
                      </a:lnTo>
                      <a:lnTo>
                        <a:pt x="5" y="12"/>
                      </a:lnTo>
                      <a:lnTo>
                        <a:pt x="5" y="12"/>
                      </a:lnTo>
                      <a:lnTo>
                        <a:pt x="5" y="12"/>
                      </a:lnTo>
                      <a:lnTo>
                        <a:pt x="6" y="12"/>
                      </a:lnTo>
                      <a:lnTo>
                        <a:pt x="6" y="12"/>
                      </a:lnTo>
                      <a:lnTo>
                        <a:pt x="6" y="12"/>
                      </a:lnTo>
                      <a:lnTo>
                        <a:pt x="7" y="13"/>
                      </a:lnTo>
                      <a:lnTo>
                        <a:pt x="7" y="13"/>
                      </a:lnTo>
                      <a:lnTo>
                        <a:pt x="7" y="13"/>
                      </a:lnTo>
                      <a:lnTo>
                        <a:pt x="8" y="13"/>
                      </a:lnTo>
                      <a:lnTo>
                        <a:pt x="8" y="13"/>
                      </a:lnTo>
                      <a:lnTo>
                        <a:pt x="8" y="13"/>
                      </a:lnTo>
                      <a:lnTo>
                        <a:pt x="9" y="13"/>
                      </a:lnTo>
                      <a:lnTo>
                        <a:pt x="9" y="13"/>
                      </a:lnTo>
                      <a:lnTo>
                        <a:pt x="10" y="13"/>
                      </a:lnTo>
                      <a:lnTo>
                        <a:pt x="10" y="13"/>
                      </a:lnTo>
                      <a:lnTo>
                        <a:pt x="10" y="13"/>
                      </a:lnTo>
                      <a:lnTo>
                        <a:pt x="11" y="14"/>
                      </a:lnTo>
                      <a:lnTo>
                        <a:pt x="11" y="14"/>
                      </a:lnTo>
                      <a:lnTo>
                        <a:pt x="11" y="14"/>
                      </a:lnTo>
                      <a:lnTo>
                        <a:pt x="12" y="14"/>
                      </a:lnTo>
                      <a:lnTo>
                        <a:pt x="12" y="14"/>
                      </a:lnTo>
                      <a:lnTo>
                        <a:pt x="12" y="14"/>
                      </a:lnTo>
                      <a:lnTo>
                        <a:pt x="13" y="14"/>
                      </a:lnTo>
                      <a:lnTo>
                        <a:pt x="13" y="14"/>
                      </a:lnTo>
                      <a:lnTo>
                        <a:pt x="13" y="14"/>
                      </a:lnTo>
                      <a:lnTo>
                        <a:pt x="14" y="14"/>
                      </a:lnTo>
                      <a:lnTo>
                        <a:pt x="14" y="14"/>
                      </a:lnTo>
                      <a:lnTo>
                        <a:pt x="14" y="14"/>
                      </a:lnTo>
                      <a:lnTo>
                        <a:pt x="16" y="14"/>
                      </a:lnTo>
                      <a:lnTo>
                        <a:pt x="17" y="13"/>
                      </a:lnTo>
                      <a:lnTo>
                        <a:pt x="18" y="13"/>
                      </a:lnTo>
                      <a:lnTo>
                        <a:pt x="19" y="13"/>
                      </a:lnTo>
                      <a:lnTo>
                        <a:pt x="20" y="13"/>
                      </a:lnTo>
                      <a:lnTo>
                        <a:pt x="22" y="13"/>
                      </a:lnTo>
                      <a:lnTo>
                        <a:pt x="23" y="13"/>
                      </a:lnTo>
                      <a:lnTo>
                        <a:pt x="24" y="13"/>
                      </a:lnTo>
                      <a:lnTo>
                        <a:pt x="25" y="13"/>
                      </a:lnTo>
                      <a:lnTo>
                        <a:pt x="26" y="13"/>
                      </a:lnTo>
                      <a:lnTo>
                        <a:pt x="26" y="13"/>
                      </a:lnTo>
                      <a:lnTo>
                        <a:pt x="26" y="13"/>
                      </a:lnTo>
                      <a:lnTo>
                        <a:pt x="26" y="13"/>
                      </a:lnTo>
                      <a:lnTo>
                        <a:pt x="27" y="13"/>
                      </a:lnTo>
                      <a:lnTo>
                        <a:pt x="27" y="13"/>
                      </a:lnTo>
                      <a:lnTo>
                        <a:pt x="27" y="13"/>
                      </a:lnTo>
                      <a:lnTo>
                        <a:pt x="28" y="13"/>
                      </a:lnTo>
                      <a:lnTo>
                        <a:pt x="28" y="13"/>
                      </a:lnTo>
                      <a:lnTo>
                        <a:pt x="28" y="13"/>
                      </a:lnTo>
                      <a:lnTo>
                        <a:pt x="29" y="13"/>
                      </a:lnTo>
                      <a:lnTo>
                        <a:pt x="29" y="13"/>
                      </a:lnTo>
                      <a:lnTo>
                        <a:pt x="29" y="13"/>
                      </a:lnTo>
                      <a:lnTo>
                        <a:pt x="29" y="13"/>
                      </a:lnTo>
                      <a:lnTo>
                        <a:pt x="30" y="13"/>
                      </a:lnTo>
                      <a:lnTo>
                        <a:pt x="30" y="13"/>
                      </a:lnTo>
                      <a:lnTo>
                        <a:pt x="30" y="14"/>
                      </a:lnTo>
                      <a:lnTo>
                        <a:pt x="31" y="14"/>
                      </a:lnTo>
                      <a:lnTo>
                        <a:pt x="31" y="14"/>
                      </a:lnTo>
                      <a:lnTo>
                        <a:pt x="31" y="14"/>
                      </a:lnTo>
                      <a:lnTo>
                        <a:pt x="31" y="14"/>
                      </a:lnTo>
                      <a:lnTo>
                        <a:pt x="32" y="14"/>
                      </a:lnTo>
                      <a:lnTo>
                        <a:pt x="32" y="14"/>
                      </a:lnTo>
                      <a:lnTo>
                        <a:pt x="32" y="14"/>
                      </a:lnTo>
                      <a:lnTo>
                        <a:pt x="33" y="14"/>
                      </a:lnTo>
                      <a:lnTo>
                        <a:pt x="33" y="14"/>
                      </a:lnTo>
                      <a:lnTo>
                        <a:pt x="33" y="15"/>
                      </a:lnTo>
                      <a:lnTo>
                        <a:pt x="33" y="15"/>
                      </a:lnTo>
                      <a:lnTo>
                        <a:pt x="34" y="15"/>
                      </a:lnTo>
                      <a:lnTo>
                        <a:pt x="34" y="15"/>
                      </a:lnTo>
                      <a:lnTo>
                        <a:pt x="34" y="15"/>
                      </a:lnTo>
                      <a:lnTo>
                        <a:pt x="35" y="15"/>
                      </a:lnTo>
                      <a:lnTo>
                        <a:pt x="35" y="16"/>
                      </a:lnTo>
                      <a:lnTo>
                        <a:pt x="35" y="16"/>
                      </a:lnTo>
                      <a:lnTo>
                        <a:pt x="35" y="16"/>
                      </a:lnTo>
                      <a:lnTo>
                        <a:pt x="36" y="16"/>
                      </a:lnTo>
                      <a:lnTo>
                        <a:pt x="36" y="16"/>
                      </a:lnTo>
                      <a:lnTo>
                        <a:pt x="36" y="16"/>
                      </a:lnTo>
                      <a:lnTo>
                        <a:pt x="36" y="17"/>
                      </a:lnTo>
                      <a:lnTo>
                        <a:pt x="37" y="17"/>
                      </a:lnTo>
                      <a:lnTo>
                        <a:pt x="37" y="17"/>
                      </a:lnTo>
                      <a:lnTo>
                        <a:pt x="37" y="17"/>
                      </a:lnTo>
                      <a:lnTo>
                        <a:pt x="37" y="18"/>
                      </a:lnTo>
                      <a:lnTo>
                        <a:pt x="38" y="18"/>
                      </a:lnTo>
                      <a:lnTo>
                        <a:pt x="38" y="18"/>
                      </a:lnTo>
                      <a:lnTo>
                        <a:pt x="38" y="18"/>
                      </a:lnTo>
                      <a:lnTo>
                        <a:pt x="38" y="19"/>
                      </a:lnTo>
                      <a:lnTo>
                        <a:pt x="38" y="19"/>
                      </a:lnTo>
                      <a:lnTo>
                        <a:pt x="39" y="19"/>
                      </a:lnTo>
                      <a:lnTo>
                        <a:pt x="39" y="19"/>
                      </a:lnTo>
                      <a:lnTo>
                        <a:pt x="40" y="20"/>
                      </a:lnTo>
                      <a:lnTo>
                        <a:pt x="41" y="20"/>
                      </a:lnTo>
                      <a:lnTo>
                        <a:pt x="43" y="21"/>
                      </a:lnTo>
                      <a:lnTo>
                        <a:pt x="44" y="22"/>
                      </a:lnTo>
                      <a:lnTo>
                        <a:pt x="45" y="22"/>
                      </a:lnTo>
                      <a:lnTo>
                        <a:pt x="47" y="23"/>
                      </a:lnTo>
                      <a:lnTo>
                        <a:pt x="48" y="23"/>
                      </a:lnTo>
                      <a:lnTo>
                        <a:pt x="50" y="23"/>
                      </a:lnTo>
                      <a:lnTo>
                        <a:pt x="51" y="24"/>
                      </a:lnTo>
                      <a:lnTo>
                        <a:pt x="52" y="24"/>
                      </a:lnTo>
                      <a:lnTo>
                        <a:pt x="54" y="24"/>
                      </a:lnTo>
                      <a:lnTo>
                        <a:pt x="55" y="25"/>
                      </a:lnTo>
                      <a:lnTo>
                        <a:pt x="56" y="25"/>
                      </a:lnTo>
                      <a:lnTo>
                        <a:pt x="58" y="25"/>
                      </a:lnTo>
                      <a:lnTo>
                        <a:pt x="59" y="25"/>
                      </a:lnTo>
                      <a:lnTo>
                        <a:pt x="61" y="25"/>
                      </a:lnTo>
                      <a:lnTo>
                        <a:pt x="62" y="26"/>
                      </a:lnTo>
                      <a:lnTo>
                        <a:pt x="63" y="26"/>
                      </a:lnTo>
                      <a:lnTo>
                        <a:pt x="65" y="26"/>
                      </a:lnTo>
                      <a:lnTo>
                        <a:pt x="66" y="26"/>
                      </a:lnTo>
                      <a:lnTo>
                        <a:pt x="68" y="26"/>
                      </a:lnTo>
                      <a:lnTo>
                        <a:pt x="69" y="26"/>
                      </a:lnTo>
                      <a:lnTo>
                        <a:pt x="70" y="26"/>
                      </a:lnTo>
                      <a:lnTo>
                        <a:pt x="72" y="25"/>
                      </a:lnTo>
                      <a:lnTo>
                        <a:pt x="73" y="25"/>
                      </a:lnTo>
                      <a:lnTo>
                        <a:pt x="74" y="25"/>
                      </a:lnTo>
                      <a:lnTo>
                        <a:pt x="76" y="25"/>
                      </a:lnTo>
                      <a:lnTo>
                        <a:pt x="77" y="25"/>
                      </a:lnTo>
                      <a:lnTo>
                        <a:pt x="79" y="25"/>
                      </a:lnTo>
                      <a:lnTo>
                        <a:pt x="80" y="24"/>
                      </a:lnTo>
                      <a:lnTo>
                        <a:pt x="81" y="24"/>
                      </a:lnTo>
                      <a:lnTo>
                        <a:pt x="83" y="24"/>
                      </a:lnTo>
                      <a:lnTo>
                        <a:pt x="84" y="23"/>
                      </a:lnTo>
                      <a:lnTo>
                        <a:pt x="86" y="23"/>
                      </a:lnTo>
                      <a:lnTo>
                        <a:pt x="87" y="22"/>
                      </a:lnTo>
                      <a:lnTo>
                        <a:pt x="88" y="22"/>
                      </a:lnTo>
                      <a:lnTo>
                        <a:pt x="90" y="22"/>
                      </a:lnTo>
                      <a:lnTo>
                        <a:pt x="91" y="22"/>
                      </a:lnTo>
                      <a:lnTo>
                        <a:pt x="93" y="21"/>
                      </a:lnTo>
                      <a:lnTo>
                        <a:pt x="94" y="21"/>
                      </a:lnTo>
                      <a:lnTo>
                        <a:pt x="96" y="21"/>
                      </a:lnTo>
                      <a:lnTo>
                        <a:pt x="97" y="21"/>
                      </a:lnTo>
                      <a:lnTo>
                        <a:pt x="99" y="21"/>
                      </a:lnTo>
                      <a:lnTo>
                        <a:pt x="100" y="21"/>
                      </a:lnTo>
                      <a:lnTo>
                        <a:pt x="102" y="21"/>
                      </a:lnTo>
                      <a:lnTo>
                        <a:pt x="103" y="21"/>
                      </a:lnTo>
                      <a:lnTo>
                        <a:pt x="104" y="21"/>
                      </a:lnTo>
                      <a:lnTo>
                        <a:pt x="106" y="21"/>
                      </a:lnTo>
                      <a:lnTo>
                        <a:pt x="107" y="21"/>
                      </a:lnTo>
                      <a:lnTo>
                        <a:pt x="109" y="21"/>
                      </a:lnTo>
                      <a:lnTo>
                        <a:pt x="113" y="22"/>
                      </a:lnTo>
                      <a:lnTo>
                        <a:pt x="117" y="22"/>
                      </a:lnTo>
                      <a:lnTo>
                        <a:pt x="121" y="22"/>
                      </a:lnTo>
                      <a:lnTo>
                        <a:pt x="125" y="22"/>
                      </a:lnTo>
                      <a:lnTo>
                        <a:pt x="129" y="22"/>
                      </a:lnTo>
                      <a:lnTo>
                        <a:pt x="134" y="22"/>
                      </a:lnTo>
                      <a:lnTo>
                        <a:pt x="138" y="22"/>
                      </a:lnTo>
                      <a:lnTo>
                        <a:pt x="142" y="22"/>
                      </a:lnTo>
                      <a:lnTo>
                        <a:pt x="146" y="21"/>
                      </a:lnTo>
                      <a:lnTo>
                        <a:pt x="150" y="21"/>
                      </a:lnTo>
                      <a:lnTo>
                        <a:pt x="154" y="20"/>
                      </a:lnTo>
                      <a:lnTo>
                        <a:pt x="158" y="19"/>
                      </a:lnTo>
                      <a:lnTo>
                        <a:pt x="156" y="18"/>
                      </a:lnTo>
                      <a:lnTo>
                        <a:pt x="154" y="17"/>
                      </a:lnTo>
                      <a:lnTo>
                        <a:pt x="152" y="16"/>
                      </a:lnTo>
                      <a:lnTo>
                        <a:pt x="149" y="15"/>
                      </a:lnTo>
                      <a:lnTo>
                        <a:pt x="147" y="14"/>
                      </a:lnTo>
                      <a:lnTo>
                        <a:pt x="145" y="13"/>
                      </a:lnTo>
                      <a:lnTo>
                        <a:pt x="143" y="12"/>
                      </a:lnTo>
                      <a:lnTo>
                        <a:pt x="140" y="11"/>
                      </a:lnTo>
                      <a:lnTo>
                        <a:pt x="138" y="10"/>
                      </a:lnTo>
                      <a:lnTo>
                        <a:pt x="136" y="9"/>
                      </a:lnTo>
                      <a:lnTo>
                        <a:pt x="133" y="8"/>
                      </a:lnTo>
                      <a:lnTo>
                        <a:pt x="131" y="8"/>
                      </a:lnTo>
                      <a:lnTo>
                        <a:pt x="129" y="7"/>
                      </a:lnTo>
                      <a:lnTo>
                        <a:pt x="126" y="6"/>
                      </a:lnTo>
                      <a:lnTo>
                        <a:pt x="124" y="6"/>
                      </a:lnTo>
                      <a:lnTo>
                        <a:pt x="122" y="5"/>
                      </a:lnTo>
                      <a:lnTo>
                        <a:pt x="119" y="5"/>
                      </a:lnTo>
                      <a:lnTo>
                        <a:pt x="117" y="5"/>
                      </a:lnTo>
                      <a:lnTo>
                        <a:pt x="115" y="4"/>
                      </a:lnTo>
                      <a:lnTo>
                        <a:pt x="112" y="4"/>
                      </a:lnTo>
                      <a:lnTo>
                        <a:pt x="110" y="4"/>
                      </a:lnTo>
                      <a:lnTo>
                        <a:pt x="107" y="4"/>
                      </a:lnTo>
                      <a:lnTo>
                        <a:pt x="105" y="4"/>
                      </a:lnTo>
                      <a:lnTo>
                        <a:pt x="99" y="3"/>
                      </a:lnTo>
                      <a:lnTo>
                        <a:pt x="94" y="2"/>
                      </a:lnTo>
                      <a:lnTo>
                        <a:pt x="88" y="1"/>
                      </a:lnTo>
                      <a:lnTo>
                        <a:pt x="83" y="1"/>
                      </a:lnTo>
                      <a:lnTo>
                        <a:pt x="77" y="0"/>
                      </a:lnTo>
                      <a:lnTo>
                        <a:pt x="72" y="0"/>
                      </a:lnTo>
                      <a:lnTo>
                        <a:pt x="66" y="0"/>
                      </a:lnTo>
                      <a:lnTo>
                        <a:pt x="60" y="0"/>
                      </a:lnTo>
                      <a:lnTo>
                        <a:pt x="55" y="0"/>
                      </a:lnTo>
                      <a:lnTo>
                        <a:pt x="49" y="0"/>
                      </a:lnTo>
                      <a:lnTo>
                        <a:pt x="44" y="0"/>
                      </a:lnTo>
                      <a:lnTo>
                        <a:pt x="38" y="0"/>
                      </a:lnTo>
                      <a:lnTo>
                        <a:pt x="33" y="1"/>
                      </a:lnTo>
                      <a:lnTo>
                        <a:pt x="27" y="2"/>
                      </a:lnTo>
                      <a:lnTo>
                        <a:pt x="22" y="3"/>
                      </a:lnTo>
                      <a:lnTo>
                        <a:pt x="16" y="4"/>
                      </a:lnTo>
                      <a:lnTo>
                        <a:pt x="10" y="5"/>
                      </a:lnTo>
                      <a:lnTo>
                        <a:pt x="5" y="6"/>
                      </a:lnTo>
                      <a:lnTo>
                        <a:pt x="0" y="7"/>
                      </a:lnTo>
                    </a:path>
                  </a:pathLst>
                </a:custGeom>
                <a:solidFill>
                  <a:srgbClr val="2F2F2F">
                    <a:alpha val="40001"/>
                  </a:srgbClr>
                </a:solidFill>
                <a:ln w="9525">
                  <a:noFill/>
                  <a:round/>
                  <a:headEnd type="none" w="sm" len="sm"/>
                  <a:tailEnd type="none" w="sm" len="sm"/>
                </a:ln>
              </p:spPr>
              <p:txBody>
                <a:bodyPr/>
                <a:lstStyle/>
                <a:p>
                  <a:endParaRPr lang="nl-BE"/>
                </a:p>
              </p:txBody>
            </p:sp>
            <p:sp>
              <p:nvSpPr>
                <p:cNvPr id="7390" name="Freeform 222"/>
                <p:cNvSpPr>
                  <a:spLocks noChangeArrowheads="1"/>
                </p:cNvSpPr>
                <p:nvPr/>
              </p:nvSpPr>
              <p:spPr bwMode="auto">
                <a:xfrm>
                  <a:off x="32" y="238"/>
                  <a:ext cx="10" cy="14"/>
                </a:xfrm>
                <a:custGeom>
                  <a:avLst/>
                  <a:gdLst/>
                  <a:ahLst/>
                  <a:cxnLst>
                    <a:cxn ang="0">
                      <a:pos x="0" y="0"/>
                    </a:cxn>
                    <a:cxn ang="0">
                      <a:pos x="0" y="10"/>
                    </a:cxn>
                    <a:cxn ang="0">
                      <a:pos x="10" y="13"/>
                    </a:cxn>
                    <a:cxn ang="0">
                      <a:pos x="10" y="3"/>
                    </a:cxn>
                    <a:cxn ang="0">
                      <a:pos x="0" y="0"/>
                    </a:cxn>
                  </a:cxnLst>
                  <a:rect l="0" t="0" r="r" b="b"/>
                  <a:pathLst>
                    <a:path w="10" h="13">
                      <a:moveTo>
                        <a:pt x="0" y="0"/>
                      </a:moveTo>
                      <a:lnTo>
                        <a:pt x="0" y="10"/>
                      </a:lnTo>
                      <a:lnTo>
                        <a:pt x="10" y="13"/>
                      </a:lnTo>
                      <a:lnTo>
                        <a:pt x="10" y="3"/>
                      </a:lnTo>
                      <a:lnTo>
                        <a:pt x="0" y="0"/>
                      </a:lnTo>
                    </a:path>
                  </a:pathLst>
                </a:custGeom>
                <a:solidFill>
                  <a:srgbClr val="5F5F5F"/>
                </a:solidFill>
                <a:ln w="9525">
                  <a:noFill/>
                  <a:round/>
                  <a:headEnd type="none" w="sm" len="sm"/>
                  <a:tailEnd type="none" w="sm" len="sm"/>
                </a:ln>
              </p:spPr>
              <p:txBody>
                <a:bodyPr/>
                <a:lstStyle/>
                <a:p>
                  <a:endParaRPr lang="nl-BE"/>
                </a:p>
              </p:txBody>
            </p:sp>
            <p:sp>
              <p:nvSpPr>
                <p:cNvPr id="7391" name="Freeform 223"/>
                <p:cNvSpPr>
                  <a:spLocks noChangeArrowheads="1"/>
                </p:cNvSpPr>
                <p:nvPr/>
              </p:nvSpPr>
              <p:spPr bwMode="auto">
                <a:xfrm>
                  <a:off x="0" y="249"/>
                  <a:ext cx="69" cy="27"/>
                </a:xfrm>
                <a:custGeom>
                  <a:avLst/>
                  <a:gdLst/>
                  <a:ahLst/>
                  <a:cxnLst>
                    <a:cxn ang="0">
                      <a:pos x="0" y="2"/>
                    </a:cxn>
                    <a:cxn ang="0">
                      <a:pos x="68" y="26"/>
                    </a:cxn>
                    <a:cxn ang="0">
                      <a:pos x="68" y="23"/>
                    </a:cxn>
                    <a:cxn ang="0">
                      <a:pos x="0" y="0"/>
                    </a:cxn>
                    <a:cxn ang="0">
                      <a:pos x="0" y="2"/>
                    </a:cxn>
                  </a:cxnLst>
                  <a:rect l="0" t="0" r="r" b="b"/>
                  <a:pathLst>
                    <a:path w="68" h="26">
                      <a:moveTo>
                        <a:pt x="0" y="2"/>
                      </a:moveTo>
                      <a:lnTo>
                        <a:pt x="68" y="26"/>
                      </a:lnTo>
                      <a:lnTo>
                        <a:pt x="68" y="23"/>
                      </a:lnTo>
                      <a:lnTo>
                        <a:pt x="0" y="0"/>
                      </a:lnTo>
                      <a:lnTo>
                        <a:pt x="0" y="2"/>
                      </a:lnTo>
                    </a:path>
                  </a:pathLst>
                </a:custGeom>
                <a:solidFill>
                  <a:srgbClr val="BFBFBF"/>
                </a:solidFill>
                <a:ln w="9525">
                  <a:noFill/>
                  <a:round/>
                  <a:headEnd type="none" w="sm" len="sm"/>
                  <a:tailEnd type="none" w="sm" len="sm"/>
                </a:ln>
              </p:spPr>
              <p:txBody>
                <a:bodyPr/>
                <a:lstStyle/>
                <a:p>
                  <a:endParaRPr lang="nl-BE"/>
                </a:p>
              </p:txBody>
            </p:sp>
            <p:sp>
              <p:nvSpPr>
                <p:cNvPr id="7392" name="Freeform 224"/>
                <p:cNvSpPr>
                  <a:spLocks noChangeArrowheads="1"/>
                </p:cNvSpPr>
                <p:nvPr/>
              </p:nvSpPr>
              <p:spPr bwMode="auto">
                <a:xfrm>
                  <a:off x="68" y="262"/>
                  <a:ext cx="195" cy="13"/>
                </a:xfrm>
                <a:custGeom>
                  <a:avLst/>
                  <a:gdLst/>
                  <a:ahLst/>
                  <a:cxnLst>
                    <a:cxn ang="0">
                      <a:pos x="186" y="0"/>
                    </a:cxn>
                    <a:cxn ang="0">
                      <a:pos x="1" y="12"/>
                    </a:cxn>
                    <a:cxn ang="0">
                      <a:pos x="1" y="12"/>
                    </a:cxn>
                    <a:cxn ang="0">
                      <a:pos x="1" y="12"/>
                    </a:cxn>
                    <a:cxn ang="0">
                      <a:pos x="0" y="12"/>
                    </a:cxn>
                    <a:cxn ang="0">
                      <a:pos x="0" y="12"/>
                    </a:cxn>
                    <a:cxn ang="0">
                      <a:pos x="0" y="1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8"/>
                    </a:cxn>
                    <a:cxn ang="0">
                      <a:pos x="0" y="8"/>
                    </a:cxn>
                    <a:cxn ang="0">
                      <a:pos x="0" y="8"/>
                    </a:cxn>
                  </a:cxnLst>
                  <a:rect l="0" t="0" r="r" b="b"/>
                  <a:pathLst>
                    <a:path w="194" h="12">
                      <a:moveTo>
                        <a:pt x="0" y="8"/>
                      </a:moveTo>
                      <a:lnTo>
                        <a:pt x="186" y="0"/>
                      </a:lnTo>
                      <a:lnTo>
                        <a:pt x="194" y="2"/>
                      </a:lnTo>
                      <a:lnTo>
                        <a:pt x="1" y="12"/>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path>
                  </a:pathLst>
                </a:custGeom>
                <a:solidFill>
                  <a:srgbClr val="CFCFCF"/>
                </a:solidFill>
                <a:ln w="9525">
                  <a:noFill/>
                  <a:round/>
                  <a:headEnd type="none" w="sm" len="sm"/>
                  <a:tailEnd type="none" w="sm" len="sm"/>
                </a:ln>
              </p:spPr>
              <p:txBody>
                <a:bodyPr/>
                <a:lstStyle/>
                <a:p>
                  <a:endParaRPr lang="nl-BE"/>
                </a:p>
              </p:txBody>
            </p:sp>
          </p:grpSp>
          <p:grpSp>
            <p:nvGrpSpPr>
              <p:cNvPr id="7393" name="Group 225"/>
              <p:cNvGrpSpPr>
                <a:grpSpLocks/>
              </p:cNvGrpSpPr>
              <p:nvPr/>
            </p:nvGrpSpPr>
            <p:grpSpPr bwMode="auto">
              <a:xfrm>
                <a:off x="185" y="0"/>
                <a:ext cx="449" cy="692"/>
                <a:chOff x="0" y="0"/>
                <a:chExt cx="450" cy="693"/>
              </a:xfrm>
            </p:grpSpPr>
            <p:sp>
              <p:nvSpPr>
                <p:cNvPr id="7394" name="Freeform 226"/>
                <p:cNvSpPr>
                  <a:spLocks noChangeArrowheads="1"/>
                </p:cNvSpPr>
                <p:nvPr/>
              </p:nvSpPr>
              <p:spPr bwMode="auto">
                <a:xfrm>
                  <a:off x="259" y="602"/>
                  <a:ext cx="188" cy="90"/>
                </a:xfrm>
                <a:custGeom>
                  <a:avLst/>
                  <a:gdLst/>
                  <a:ahLst/>
                  <a:cxnLst>
                    <a:cxn ang="0">
                      <a:pos x="5" y="19"/>
                    </a:cxn>
                    <a:cxn ang="0">
                      <a:pos x="139" y="0"/>
                    </a:cxn>
                    <a:cxn ang="0">
                      <a:pos x="184" y="13"/>
                    </a:cxn>
                    <a:cxn ang="0">
                      <a:pos x="188" y="31"/>
                    </a:cxn>
                    <a:cxn ang="0">
                      <a:pos x="187" y="49"/>
                    </a:cxn>
                    <a:cxn ang="0">
                      <a:pos x="177" y="74"/>
                    </a:cxn>
                    <a:cxn ang="0">
                      <a:pos x="152" y="89"/>
                    </a:cxn>
                    <a:cxn ang="0">
                      <a:pos x="46" y="73"/>
                    </a:cxn>
                    <a:cxn ang="0">
                      <a:pos x="45" y="49"/>
                    </a:cxn>
                    <a:cxn ang="0">
                      <a:pos x="0" y="33"/>
                    </a:cxn>
                    <a:cxn ang="0">
                      <a:pos x="5" y="19"/>
                    </a:cxn>
                  </a:cxnLst>
                  <a:rect l="0" t="0" r="r" b="b"/>
                  <a:pathLst>
                    <a:path w="188" h="89">
                      <a:moveTo>
                        <a:pt x="5" y="19"/>
                      </a:moveTo>
                      <a:lnTo>
                        <a:pt x="139" y="0"/>
                      </a:lnTo>
                      <a:lnTo>
                        <a:pt x="184" y="13"/>
                      </a:lnTo>
                      <a:lnTo>
                        <a:pt x="188" y="31"/>
                      </a:lnTo>
                      <a:lnTo>
                        <a:pt x="187" y="49"/>
                      </a:lnTo>
                      <a:lnTo>
                        <a:pt x="177" y="74"/>
                      </a:lnTo>
                      <a:lnTo>
                        <a:pt x="152" y="89"/>
                      </a:lnTo>
                      <a:lnTo>
                        <a:pt x="46" y="73"/>
                      </a:lnTo>
                      <a:lnTo>
                        <a:pt x="45" y="49"/>
                      </a:lnTo>
                      <a:lnTo>
                        <a:pt x="0" y="33"/>
                      </a:lnTo>
                      <a:lnTo>
                        <a:pt x="5" y="19"/>
                      </a:lnTo>
                    </a:path>
                  </a:pathLst>
                </a:custGeom>
                <a:gradFill rotWithShape="0">
                  <a:gsLst>
                    <a:gs pos="0">
                      <a:srgbClr val="5F5F5F"/>
                    </a:gs>
                    <a:gs pos="100000">
                      <a:srgbClr val="1F1F1F"/>
                    </a:gs>
                  </a:gsLst>
                  <a:lin ang="5400000" scaled="1"/>
                </a:gradFill>
                <a:ln w="9525">
                  <a:noFill/>
                  <a:round/>
                  <a:headEnd type="none" w="sm" len="sm"/>
                  <a:tailEnd type="none" w="sm" len="sm"/>
                </a:ln>
              </p:spPr>
              <p:txBody>
                <a:bodyPr/>
                <a:lstStyle/>
                <a:p>
                  <a:endParaRPr lang="nl-BE"/>
                </a:p>
              </p:txBody>
            </p:sp>
            <p:sp>
              <p:nvSpPr>
                <p:cNvPr id="7395" name="Freeform 227"/>
                <p:cNvSpPr>
                  <a:spLocks noChangeArrowheads="1"/>
                </p:cNvSpPr>
                <p:nvPr/>
              </p:nvSpPr>
              <p:spPr bwMode="auto">
                <a:xfrm>
                  <a:off x="0" y="510"/>
                  <a:ext cx="239" cy="99"/>
                </a:xfrm>
                <a:custGeom>
                  <a:avLst/>
                  <a:gdLst/>
                  <a:ahLst/>
                  <a:cxnLst>
                    <a:cxn ang="0">
                      <a:pos x="204" y="18"/>
                    </a:cxn>
                    <a:cxn ang="0">
                      <a:pos x="162" y="40"/>
                    </a:cxn>
                    <a:cxn ang="0">
                      <a:pos x="155" y="10"/>
                    </a:cxn>
                    <a:cxn ang="0">
                      <a:pos x="147" y="2"/>
                    </a:cxn>
                    <a:cxn ang="0">
                      <a:pos x="137" y="0"/>
                    </a:cxn>
                    <a:cxn ang="0">
                      <a:pos x="127" y="4"/>
                    </a:cxn>
                    <a:cxn ang="0">
                      <a:pos x="89" y="43"/>
                    </a:cxn>
                    <a:cxn ang="0">
                      <a:pos x="58" y="42"/>
                    </a:cxn>
                    <a:cxn ang="0">
                      <a:pos x="49" y="42"/>
                    </a:cxn>
                    <a:cxn ang="0">
                      <a:pos x="18" y="47"/>
                    </a:cxn>
                    <a:cxn ang="0">
                      <a:pos x="0" y="81"/>
                    </a:cxn>
                    <a:cxn ang="0">
                      <a:pos x="1" y="84"/>
                    </a:cxn>
                    <a:cxn ang="0">
                      <a:pos x="3" y="85"/>
                    </a:cxn>
                    <a:cxn ang="0">
                      <a:pos x="6" y="85"/>
                    </a:cxn>
                    <a:cxn ang="0">
                      <a:pos x="8" y="84"/>
                    </a:cxn>
                    <a:cxn ang="0">
                      <a:pos x="10" y="86"/>
                    </a:cxn>
                    <a:cxn ang="0">
                      <a:pos x="13" y="88"/>
                    </a:cxn>
                    <a:cxn ang="0">
                      <a:pos x="15" y="87"/>
                    </a:cxn>
                    <a:cxn ang="0">
                      <a:pos x="18" y="86"/>
                    </a:cxn>
                    <a:cxn ang="0">
                      <a:pos x="26" y="71"/>
                    </a:cxn>
                    <a:cxn ang="0">
                      <a:pos x="47" y="73"/>
                    </a:cxn>
                    <a:cxn ang="0">
                      <a:pos x="33" y="92"/>
                    </a:cxn>
                    <a:cxn ang="0">
                      <a:pos x="35" y="94"/>
                    </a:cxn>
                    <a:cxn ang="0">
                      <a:pos x="37" y="96"/>
                    </a:cxn>
                    <a:cxn ang="0">
                      <a:pos x="40" y="96"/>
                    </a:cxn>
                    <a:cxn ang="0">
                      <a:pos x="42" y="94"/>
                    </a:cxn>
                    <a:cxn ang="0">
                      <a:pos x="46" y="97"/>
                    </a:cxn>
                    <a:cxn ang="0">
                      <a:pos x="50" y="98"/>
                    </a:cxn>
                    <a:cxn ang="0">
                      <a:pos x="55" y="96"/>
                    </a:cxn>
                    <a:cxn ang="0">
                      <a:pos x="59" y="93"/>
                    </a:cxn>
                    <a:cxn ang="0">
                      <a:pos x="61" y="97"/>
                    </a:cxn>
                    <a:cxn ang="0">
                      <a:pos x="65" y="99"/>
                    </a:cxn>
                    <a:cxn ang="0">
                      <a:pos x="68" y="99"/>
                    </a:cxn>
                    <a:cxn ang="0">
                      <a:pos x="83" y="91"/>
                    </a:cxn>
                    <a:cxn ang="0">
                      <a:pos x="98" y="86"/>
                    </a:cxn>
                    <a:cxn ang="0">
                      <a:pos x="114" y="94"/>
                    </a:cxn>
                    <a:cxn ang="0">
                      <a:pos x="143" y="94"/>
                    </a:cxn>
                    <a:cxn ang="0">
                      <a:pos x="158" y="84"/>
                    </a:cxn>
                    <a:cxn ang="0">
                      <a:pos x="230" y="67"/>
                    </a:cxn>
                    <a:cxn ang="0">
                      <a:pos x="239" y="65"/>
                    </a:cxn>
                    <a:cxn ang="0">
                      <a:pos x="204" y="18"/>
                    </a:cxn>
                  </a:cxnLst>
                  <a:rect l="0" t="0" r="r" b="b"/>
                  <a:pathLst>
                    <a:path w="239" h="99">
                      <a:moveTo>
                        <a:pt x="204" y="18"/>
                      </a:moveTo>
                      <a:lnTo>
                        <a:pt x="162" y="40"/>
                      </a:lnTo>
                      <a:cubicBezTo>
                        <a:pt x="162" y="40"/>
                        <a:pt x="162" y="24"/>
                        <a:pt x="155" y="10"/>
                      </a:cubicBezTo>
                      <a:cubicBezTo>
                        <a:pt x="155" y="10"/>
                        <a:pt x="152" y="5"/>
                        <a:pt x="147" y="2"/>
                      </a:cubicBezTo>
                      <a:cubicBezTo>
                        <a:pt x="147" y="2"/>
                        <a:pt x="142" y="0"/>
                        <a:pt x="137" y="0"/>
                      </a:cubicBezTo>
                      <a:cubicBezTo>
                        <a:pt x="137" y="0"/>
                        <a:pt x="131" y="1"/>
                        <a:pt x="127" y="4"/>
                      </a:cubicBezTo>
                      <a:cubicBezTo>
                        <a:pt x="127" y="4"/>
                        <a:pt x="109" y="25"/>
                        <a:pt x="89" y="43"/>
                      </a:cubicBezTo>
                      <a:cubicBezTo>
                        <a:pt x="89" y="43"/>
                        <a:pt x="73" y="44"/>
                        <a:pt x="58" y="42"/>
                      </a:cubicBezTo>
                      <a:cubicBezTo>
                        <a:pt x="58" y="42"/>
                        <a:pt x="53" y="41"/>
                        <a:pt x="49" y="42"/>
                      </a:cubicBezTo>
                      <a:cubicBezTo>
                        <a:pt x="49" y="42"/>
                        <a:pt x="33" y="44"/>
                        <a:pt x="18" y="47"/>
                      </a:cubicBezTo>
                      <a:cubicBezTo>
                        <a:pt x="18" y="47"/>
                        <a:pt x="7" y="63"/>
                        <a:pt x="0" y="81"/>
                      </a:cubicBezTo>
                      <a:cubicBezTo>
                        <a:pt x="0" y="81"/>
                        <a:pt x="0" y="83"/>
                        <a:pt x="1" y="84"/>
                      </a:cubicBezTo>
                      <a:cubicBezTo>
                        <a:pt x="1" y="84"/>
                        <a:pt x="2" y="85"/>
                        <a:pt x="3" y="85"/>
                      </a:cubicBezTo>
                      <a:cubicBezTo>
                        <a:pt x="3" y="85"/>
                        <a:pt x="5" y="86"/>
                        <a:pt x="6" y="85"/>
                      </a:cubicBezTo>
                      <a:cubicBezTo>
                        <a:pt x="6" y="85"/>
                        <a:pt x="7" y="85"/>
                        <a:pt x="8" y="84"/>
                      </a:cubicBezTo>
                      <a:cubicBezTo>
                        <a:pt x="8" y="84"/>
                        <a:pt x="9" y="86"/>
                        <a:pt x="10" y="86"/>
                      </a:cubicBezTo>
                      <a:cubicBezTo>
                        <a:pt x="10" y="86"/>
                        <a:pt x="11" y="87"/>
                        <a:pt x="13" y="88"/>
                      </a:cubicBezTo>
                      <a:cubicBezTo>
                        <a:pt x="13" y="88"/>
                        <a:pt x="14" y="88"/>
                        <a:pt x="15" y="87"/>
                      </a:cubicBezTo>
                      <a:cubicBezTo>
                        <a:pt x="15" y="87"/>
                        <a:pt x="17" y="87"/>
                        <a:pt x="18" y="86"/>
                      </a:cubicBezTo>
                      <a:cubicBezTo>
                        <a:pt x="18" y="86"/>
                        <a:pt x="23" y="79"/>
                        <a:pt x="26" y="71"/>
                      </a:cubicBezTo>
                      <a:cubicBezTo>
                        <a:pt x="26" y="71"/>
                        <a:pt x="37" y="70"/>
                        <a:pt x="47" y="73"/>
                      </a:cubicBezTo>
                      <a:cubicBezTo>
                        <a:pt x="47" y="73"/>
                        <a:pt x="39" y="81"/>
                        <a:pt x="33" y="92"/>
                      </a:cubicBezTo>
                      <a:cubicBezTo>
                        <a:pt x="33" y="92"/>
                        <a:pt x="34" y="93"/>
                        <a:pt x="35" y="94"/>
                      </a:cubicBezTo>
                      <a:cubicBezTo>
                        <a:pt x="35" y="94"/>
                        <a:pt x="36" y="95"/>
                        <a:pt x="37" y="96"/>
                      </a:cubicBezTo>
                      <a:cubicBezTo>
                        <a:pt x="37" y="96"/>
                        <a:pt x="39" y="96"/>
                        <a:pt x="40" y="96"/>
                      </a:cubicBezTo>
                      <a:cubicBezTo>
                        <a:pt x="40" y="96"/>
                        <a:pt x="41" y="95"/>
                        <a:pt x="42" y="94"/>
                      </a:cubicBezTo>
                      <a:cubicBezTo>
                        <a:pt x="42" y="94"/>
                        <a:pt x="44" y="96"/>
                        <a:pt x="46" y="97"/>
                      </a:cubicBezTo>
                      <a:cubicBezTo>
                        <a:pt x="46" y="97"/>
                        <a:pt x="48" y="98"/>
                        <a:pt x="50" y="98"/>
                      </a:cubicBezTo>
                      <a:cubicBezTo>
                        <a:pt x="50" y="98"/>
                        <a:pt x="53" y="98"/>
                        <a:pt x="55" y="96"/>
                      </a:cubicBezTo>
                      <a:lnTo>
                        <a:pt x="59" y="93"/>
                      </a:lnTo>
                      <a:cubicBezTo>
                        <a:pt x="59" y="93"/>
                        <a:pt x="60" y="95"/>
                        <a:pt x="61" y="97"/>
                      </a:cubicBezTo>
                      <a:cubicBezTo>
                        <a:pt x="61" y="97"/>
                        <a:pt x="63" y="98"/>
                        <a:pt x="65" y="99"/>
                      </a:cubicBezTo>
                      <a:cubicBezTo>
                        <a:pt x="65" y="99"/>
                        <a:pt x="66" y="99"/>
                        <a:pt x="68" y="99"/>
                      </a:cubicBezTo>
                      <a:cubicBezTo>
                        <a:pt x="68" y="99"/>
                        <a:pt x="76" y="97"/>
                        <a:pt x="83" y="91"/>
                      </a:cubicBezTo>
                      <a:cubicBezTo>
                        <a:pt x="83" y="91"/>
                        <a:pt x="91" y="91"/>
                        <a:pt x="98" y="86"/>
                      </a:cubicBezTo>
                      <a:cubicBezTo>
                        <a:pt x="98" y="86"/>
                        <a:pt x="106" y="91"/>
                        <a:pt x="114" y="94"/>
                      </a:cubicBezTo>
                      <a:cubicBezTo>
                        <a:pt x="114" y="94"/>
                        <a:pt x="128" y="97"/>
                        <a:pt x="143" y="94"/>
                      </a:cubicBezTo>
                      <a:cubicBezTo>
                        <a:pt x="143" y="94"/>
                        <a:pt x="151" y="92"/>
                        <a:pt x="158" y="84"/>
                      </a:cubicBezTo>
                      <a:cubicBezTo>
                        <a:pt x="158" y="84"/>
                        <a:pt x="193" y="73"/>
                        <a:pt x="230" y="67"/>
                      </a:cubicBezTo>
                      <a:lnTo>
                        <a:pt x="239" y="65"/>
                      </a:lnTo>
                      <a:cubicBezTo>
                        <a:pt x="239" y="65"/>
                        <a:pt x="226" y="37"/>
                        <a:pt x="204" y="18"/>
                      </a:cubicBezTo>
                    </a:path>
                  </a:pathLst>
                </a:custGeom>
                <a:gradFill rotWithShape="0">
                  <a:gsLst>
                    <a:gs pos="0">
                      <a:srgbClr val="FFD0A0"/>
                    </a:gs>
                    <a:gs pos="100000">
                      <a:srgbClr val="D3A283"/>
                    </a:gs>
                  </a:gsLst>
                  <a:lin ang="5400000" scaled="1"/>
                </a:gradFill>
                <a:ln w="9525">
                  <a:noFill/>
                  <a:round/>
                  <a:headEnd type="none" w="sm" len="sm"/>
                  <a:tailEnd type="none" w="sm" len="sm"/>
                </a:ln>
              </p:spPr>
              <p:txBody>
                <a:bodyPr/>
                <a:lstStyle/>
                <a:p>
                  <a:endParaRPr lang="nl-BE"/>
                </a:p>
              </p:txBody>
            </p:sp>
            <p:sp>
              <p:nvSpPr>
                <p:cNvPr id="7396" name="Freeform 228"/>
                <p:cNvSpPr>
                  <a:spLocks noChangeArrowheads="1"/>
                </p:cNvSpPr>
                <p:nvPr/>
              </p:nvSpPr>
              <p:spPr bwMode="auto">
                <a:xfrm>
                  <a:off x="118" y="532"/>
                  <a:ext cx="43" cy="29"/>
                </a:xfrm>
                <a:custGeom>
                  <a:avLst/>
                  <a:gdLst/>
                  <a:ahLst/>
                  <a:cxnLst>
                    <a:cxn ang="0">
                      <a:pos x="43" y="18"/>
                    </a:cxn>
                    <a:cxn ang="0">
                      <a:pos x="24" y="29"/>
                    </a:cxn>
                    <a:cxn ang="0">
                      <a:pos x="0" y="27"/>
                    </a:cxn>
                    <a:cxn ang="0">
                      <a:pos x="39" y="0"/>
                    </a:cxn>
                    <a:cxn ang="0">
                      <a:pos x="43" y="18"/>
                    </a:cxn>
                  </a:cxnLst>
                  <a:rect l="0" t="0" r="r" b="b"/>
                  <a:pathLst>
                    <a:path w="43" h="29">
                      <a:moveTo>
                        <a:pt x="43" y="18"/>
                      </a:moveTo>
                      <a:lnTo>
                        <a:pt x="24" y="29"/>
                      </a:lnTo>
                      <a:lnTo>
                        <a:pt x="0" y="27"/>
                      </a:lnTo>
                      <a:lnTo>
                        <a:pt x="39" y="0"/>
                      </a:lnTo>
                      <a:cubicBezTo>
                        <a:pt x="39" y="0"/>
                        <a:pt x="42" y="8"/>
                        <a:pt x="43" y="18"/>
                      </a:cubicBezTo>
                    </a:path>
                  </a:pathLst>
                </a:custGeom>
                <a:gradFill rotWithShape="0">
                  <a:gsLst>
                    <a:gs pos="0">
                      <a:srgbClr val="A06F50">
                        <a:alpha val="20001"/>
                      </a:srgbClr>
                    </a:gs>
                    <a:gs pos="100000">
                      <a:srgbClr val="A06F50">
                        <a:alpha val="40001"/>
                      </a:srgbClr>
                    </a:gs>
                  </a:gsLst>
                  <a:lin ang="5400000" scaled="1"/>
                </a:gradFill>
                <a:ln w="9525">
                  <a:noFill/>
                  <a:round/>
                  <a:headEnd type="none" w="sm" len="sm"/>
                  <a:tailEnd type="none" w="sm" len="sm"/>
                </a:ln>
              </p:spPr>
              <p:txBody>
                <a:bodyPr/>
                <a:lstStyle/>
                <a:p>
                  <a:endParaRPr lang="nl-BE"/>
                </a:p>
              </p:txBody>
            </p:sp>
            <p:sp>
              <p:nvSpPr>
                <p:cNvPr id="7397" name="Freeform 229"/>
                <p:cNvSpPr>
                  <a:spLocks noChangeArrowheads="1"/>
                </p:cNvSpPr>
                <p:nvPr/>
              </p:nvSpPr>
              <p:spPr bwMode="auto">
                <a:xfrm>
                  <a:off x="88" y="510"/>
                  <a:ext cx="52" cy="43"/>
                </a:xfrm>
                <a:custGeom>
                  <a:avLst/>
                  <a:gdLst/>
                  <a:ahLst/>
                  <a:cxnLst>
                    <a:cxn ang="0">
                      <a:pos x="52" y="0"/>
                    </a:cxn>
                    <a:cxn ang="0">
                      <a:pos x="7" y="40"/>
                    </a:cxn>
                    <a:cxn ang="0">
                      <a:pos x="0" y="43"/>
                    </a:cxn>
                    <a:cxn ang="0">
                      <a:pos x="38" y="4"/>
                    </a:cxn>
                    <a:cxn ang="0">
                      <a:pos x="52" y="0"/>
                    </a:cxn>
                  </a:cxnLst>
                  <a:rect l="0" t="0" r="r" b="b"/>
                  <a:pathLst>
                    <a:path w="52" h="42">
                      <a:moveTo>
                        <a:pt x="52" y="0"/>
                      </a:moveTo>
                      <a:lnTo>
                        <a:pt x="7" y="40"/>
                      </a:lnTo>
                      <a:lnTo>
                        <a:pt x="0" y="43"/>
                      </a:lnTo>
                      <a:cubicBezTo>
                        <a:pt x="0" y="43"/>
                        <a:pt x="20" y="25"/>
                        <a:pt x="38" y="4"/>
                      </a:cubicBezTo>
                      <a:cubicBezTo>
                        <a:pt x="38" y="4"/>
                        <a:pt x="45" y="0"/>
                        <a:pt x="52" y="0"/>
                      </a:cubicBezTo>
                    </a:path>
                  </a:pathLst>
                </a:custGeom>
                <a:solidFill>
                  <a:srgbClr val="A06F50">
                    <a:alpha val="40001"/>
                  </a:srgbClr>
                </a:solidFill>
                <a:ln w="9525">
                  <a:noFill/>
                  <a:round/>
                  <a:headEnd type="none" w="sm" len="sm"/>
                  <a:tailEnd type="none" w="sm" len="sm"/>
                </a:ln>
              </p:spPr>
              <p:txBody>
                <a:bodyPr/>
                <a:lstStyle/>
                <a:p>
                  <a:endParaRPr lang="nl-BE"/>
                </a:p>
              </p:txBody>
            </p:sp>
            <p:sp>
              <p:nvSpPr>
                <p:cNvPr id="7398" name="Freeform 230"/>
                <p:cNvSpPr>
                  <a:spLocks noChangeArrowheads="1"/>
                </p:cNvSpPr>
                <p:nvPr/>
              </p:nvSpPr>
              <p:spPr bwMode="auto">
                <a:xfrm>
                  <a:off x="26" y="568"/>
                  <a:ext cx="32" cy="15"/>
                </a:xfrm>
                <a:custGeom>
                  <a:avLst/>
                  <a:gdLst/>
                  <a:ahLst/>
                  <a:cxnLst>
                    <a:cxn ang="0">
                      <a:pos x="0" y="12"/>
                    </a:cxn>
                    <a:cxn ang="0">
                      <a:pos x="10" y="1"/>
                    </a:cxn>
                    <a:cxn ang="0">
                      <a:pos x="23" y="0"/>
                    </a:cxn>
                    <a:cxn ang="0">
                      <a:pos x="32" y="0"/>
                    </a:cxn>
                    <a:cxn ang="0">
                      <a:pos x="21" y="14"/>
                    </a:cxn>
                    <a:cxn ang="0">
                      <a:pos x="0" y="12"/>
                    </a:cxn>
                  </a:cxnLst>
                  <a:rect l="0" t="0" r="r" b="b"/>
                  <a:pathLst>
                    <a:path w="32" h="14">
                      <a:moveTo>
                        <a:pt x="0" y="12"/>
                      </a:moveTo>
                      <a:lnTo>
                        <a:pt x="10" y="1"/>
                      </a:lnTo>
                      <a:lnTo>
                        <a:pt x="23" y="0"/>
                      </a:lnTo>
                      <a:lnTo>
                        <a:pt x="32" y="0"/>
                      </a:lnTo>
                      <a:lnTo>
                        <a:pt x="21" y="14"/>
                      </a:lnTo>
                      <a:cubicBezTo>
                        <a:pt x="21" y="14"/>
                        <a:pt x="10" y="11"/>
                        <a:pt x="0" y="12"/>
                      </a:cubicBezTo>
                    </a:path>
                  </a:pathLst>
                </a:custGeom>
                <a:gradFill rotWithShape="0">
                  <a:gsLst>
                    <a:gs pos="0">
                      <a:srgbClr val="A06F50">
                        <a:alpha val="20001"/>
                      </a:srgbClr>
                    </a:gs>
                    <a:gs pos="100000">
                      <a:srgbClr val="501F00">
                        <a:alpha val="40001"/>
                      </a:srgbClr>
                    </a:gs>
                  </a:gsLst>
                  <a:lin ang="5400000" scaled="1"/>
                </a:gradFill>
                <a:ln w="9525">
                  <a:noFill/>
                  <a:round/>
                  <a:headEnd type="none" w="sm" len="sm"/>
                  <a:tailEnd type="none" w="sm" len="sm"/>
                </a:ln>
              </p:spPr>
              <p:txBody>
                <a:bodyPr/>
                <a:lstStyle/>
                <a:p>
                  <a:endParaRPr lang="nl-BE"/>
                </a:p>
              </p:txBody>
            </p:sp>
            <p:sp>
              <p:nvSpPr>
                <p:cNvPr id="7399" name="Freeform 231"/>
                <p:cNvSpPr>
                  <a:spLocks noChangeArrowheads="1"/>
                </p:cNvSpPr>
                <p:nvPr/>
              </p:nvSpPr>
              <p:spPr bwMode="auto">
                <a:xfrm>
                  <a:off x="8" y="564"/>
                  <a:ext cx="16" cy="30"/>
                </a:xfrm>
                <a:custGeom>
                  <a:avLst/>
                  <a:gdLst/>
                  <a:ahLst/>
                  <a:cxnLst>
                    <a:cxn ang="0">
                      <a:pos x="15" y="0"/>
                    </a:cxn>
                    <a:cxn ang="0">
                      <a:pos x="7" y="13"/>
                    </a:cxn>
                    <a:cxn ang="0">
                      <a:pos x="0" y="29"/>
                    </a:cxn>
                    <a:cxn ang="0">
                      <a:pos x="5" y="13"/>
                    </a:cxn>
                    <a:cxn ang="0">
                      <a:pos x="15" y="0"/>
                    </a:cxn>
                  </a:cxnLst>
                  <a:rect l="0" t="0" r="r" b="b"/>
                  <a:pathLst>
                    <a:path w="15" h="29">
                      <a:moveTo>
                        <a:pt x="15" y="0"/>
                      </a:moveTo>
                      <a:lnTo>
                        <a:pt x="7" y="13"/>
                      </a:lnTo>
                      <a:lnTo>
                        <a:pt x="0" y="29"/>
                      </a:lnTo>
                      <a:lnTo>
                        <a:pt x="5" y="13"/>
                      </a:lnTo>
                      <a:lnTo>
                        <a:pt x="15" y="0"/>
                      </a:lnTo>
                    </a:path>
                  </a:pathLst>
                </a:custGeom>
                <a:solidFill>
                  <a:srgbClr val="A06F50">
                    <a:alpha val="60001"/>
                  </a:srgbClr>
                </a:solidFill>
                <a:ln w="9525">
                  <a:noFill/>
                  <a:round/>
                  <a:headEnd type="none" w="sm" len="sm"/>
                  <a:tailEnd type="none" w="sm" len="sm"/>
                </a:ln>
              </p:spPr>
              <p:txBody>
                <a:bodyPr/>
                <a:lstStyle/>
                <a:p>
                  <a:endParaRPr lang="nl-BE"/>
                </a:p>
              </p:txBody>
            </p:sp>
            <p:sp>
              <p:nvSpPr>
                <p:cNvPr id="7400" name="Freeform 232"/>
                <p:cNvSpPr>
                  <a:spLocks noChangeArrowheads="1"/>
                </p:cNvSpPr>
                <p:nvPr/>
              </p:nvSpPr>
              <p:spPr bwMode="auto">
                <a:xfrm>
                  <a:off x="61" y="558"/>
                  <a:ext cx="78" cy="10"/>
                </a:xfrm>
                <a:custGeom>
                  <a:avLst/>
                  <a:gdLst/>
                  <a:ahLst/>
                  <a:cxnLst>
                    <a:cxn ang="0">
                      <a:pos x="2" y="5"/>
                    </a:cxn>
                    <a:cxn ang="0">
                      <a:pos x="7" y="4"/>
                    </a:cxn>
                    <a:cxn ang="0">
                      <a:pos x="11" y="2"/>
                    </a:cxn>
                    <a:cxn ang="0">
                      <a:pos x="16" y="1"/>
                    </a:cxn>
                    <a:cxn ang="0">
                      <a:pos x="21" y="0"/>
                    </a:cxn>
                    <a:cxn ang="0">
                      <a:pos x="28" y="0"/>
                    </a:cxn>
                    <a:cxn ang="0">
                      <a:pos x="36" y="0"/>
                    </a:cxn>
                    <a:cxn ang="0">
                      <a:pos x="44" y="0"/>
                    </a:cxn>
                    <a:cxn ang="0">
                      <a:pos x="52" y="0"/>
                    </a:cxn>
                    <a:cxn ang="0">
                      <a:pos x="77" y="3"/>
                    </a:cxn>
                    <a:cxn ang="0">
                      <a:pos x="76" y="4"/>
                    </a:cxn>
                    <a:cxn ang="0">
                      <a:pos x="74" y="5"/>
                    </a:cxn>
                    <a:cxn ang="0">
                      <a:pos x="72" y="6"/>
                    </a:cxn>
                    <a:cxn ang="0">
                      <a:pos x="70" y="6"/>
                    </a:cxn>
                    <a:cxn ang="0">
                      <a:pos x="67" y="7"/>
                    </a:cxn>
                    <a:cxn ang="0">
                      <a:pos x="65" y="8"/>
                    </a:cxn>
                    <a:cxn ang="0">
                      <a:pos x="63" y="8"/>
                    </a:cxn>
                    <a:cxn ang="0">
                      <a:pos x="61" y="9"/>
                    </a:cxn>
                    <a:cxn ang="0">
                      <a:pos x="59" y="9"/>
                    </a:cxn>
                    <a:cxn ang="0">
                      <a:pos x="57" y="9"/>
                    </a:cxn>
                    <a:cxn ang="0">
                      <a:pos x="55" y="9"/>
                    </a:cxn>
                    <a:cxn ang="0">
                      <a:pos x="53" y="9"/>
                    </a:cxn>
                    <a:cxn ang="0">
                      <a:pos x="51" y="9"/>
                    </a:cxn>
                    <a:cxn ang="0">
                      <a:pos x="50" y="8"/>
                    </a:cxn>
                    <a:cxn ang="0">
                      <a:pos x="48" y="7"/>
                    </a:cxn>
                    <a:cxn ang="0">
                      <a:pos x="47" y="7"/>
                    </a:cxn>
                    <a:cxn ang="0">
                      <a:pos x="45" y="6"/>
                    </a:cxn>
                    <a:cxn ang="0">
                      <a:pos x="44" y="6"/>
                    </a:cxn>
                    <a:cxn ang="0">
                      <a:pos x="42" y="6"/>
                    </a:cxn>
                    <a:cxn ang="0">
                      <a:pos x="41" y="5"/>
                    </a:cxn>
                    <a:cxn ang="0">
                      <a:pos x="39" y="5"/>
                    </a:cxn>
                    <a:cxn ang="0">
                      <a:pos x="38" y="5"/>
                    </a:cxn>
                    <a:cxn ang="0">
                      <a:pos x="36" y="5"/>
                    </a:cxn>
                    <a:cxn ang="0">
                      <a:pos x="35" y="5"/>
                    </a:cxn>
                    <a:cxn ang="0">
                      <a:pos x="33" y="5"/>
                    </a:cxn>
                    <a:cxn ang="0">
                      <a:pos x="31" y="5"/>
                    </a:cxn>
                    <a:cxn ang="0">
                      <a:pos x="28" y="6"/>
                    </a:cxn>
                    <a:cxn ang="0">
                      <a:pos x="25" y="7"/>
                    </a:cxn>
                    <a:cxn ang="0">
                      <a:pos x="22" y="7"/>
                    </a:cxn>
                    <a:cxn ang="0">
                      <a:pos x="18" y="8"/>
                    </a:cxn>
                    <a:cxn ang="0">
                      <a:pos x="14" y="8"/>
                    </a:cxn>
                    <a:cxn ang="0">
                      <a:pos x="10" y="7"/>
                    </a:cxn>
                    <a:cxn ang="0">
                      <a:pos x="6" y="7"/>
                    </a:cxn>
                    <a:cxn ang="0">
                      <a:pos x="2" y="6"/>
                    </a:cxn>
                  </a:cxnLst>
                  <a:rect l="0" t="0" r="r" b="b"/>
                  <a:pathLst>
                    <a:path w="77" h="9">
                      <a:moveTo>
                        <a:pt x="0" y="6"/>
                      </a:moveTo>
                      <a:lnTo>
                        <a:pt x="2" y="5"/>
                      </a:lnTo>
                      <a:lnTo>
                        <a:pt x="4" y="4"/>
                      </a:lnTo>
                      <a:lnTo>
                        <a:pt x="7" y="4"/>
                      </a:lnTo>
                      <a:lnTo>
                        <a:pt x="9" y="3"/>
                      </a:lnTo>
                      <a:lnTo>
                        <a:pt x="11" y="2"/>
                      </a:lnTo>
                      <a:lnTo>
                        <a:pt x="14" y="2"/>
                      </a:lnTo>
                      <a:lnTo>
                        <a:pt x="16" y="1"/>
                      </a:lnTo>
                      <a:lnTo>
                        <a:pt x="18" y="0"/>
                      </a:lnTo>
                      <a:lnTo>
                        <a:pt x="21" y="0"/>
                      </a:lnTo>
                      <a:lnTo>
                        <a:pt x="25" y="0"/>
                      </a:lnTo>
                      <a:lnTo>
                        <a:pt x="28" y="0"/>
                      </a:lnTo>
                      <a:lnTo>
                        <a:pt x="32" y="0"/>
                      </a:lnTo>
                      <a:lnTo>
                        <a:pt x="36" y="0"/>
                      </a:lnTo>
                      <a:lnTo>
                        <a:pt x="40" y="0"/>
                      </a:lnTo>
                      <a:lnTo>
                        <a:pt x="44" y="0"/>
                      </a:lnTo>
                      <a:lnTo>
                        <a:pt x="48" y="0"/>
                      </a:lnTo>
                      <a:lnTo>
                        <a:pt x="52" y="0"/>
                      </a:lnTo>
                      <a:lnTo>
                        <a:pt x="56" y="0"/>
                      </a:lnTo>
                      <a:lnTo>
                        <a:pt x="77" y="3"/>
                      </a:lnTo>
                      <a:lnTo>
                        <a:pt x="77" y="3"/>
                      </a:lnTo>
                      <a:lnTo>
                        <a:pt x="76" y="4"/>
                      </a:lnTo>
                      <a:lnTo>
                        <a:pt x="75" y="4"/>
                      </a:lnTo>
                      <a:lnTo>
                        <a:pt x="74" y="5"/>
                      </a:lnTo>
                      <a:lnTo>
                        <a:pt x="73" y="5"/>
                      </a:lnTo>
                      <a:lnTo>
                        <a:pt x="72" y="6"/>
                      </a:lnTo>
                      <a:lnTo>
                        <a:pt x="71" y="6"/>
                      </a:lnTo>
                      <a:lnTo>
                        <a:pt x="70" y="6"/>
                      </a:lnTo>
                      <a:lnTo>
                        <a:pt x="69" y="7"/>
                      </a:lnTo>
                      <a:lnTo>
                        <a:pt x="67" y="7"/>
                      </a:lnTo>
                      <a:lnTo>
                        <a:pt x="66" y="7"/>
                      </a:lnTo>
                      <a:lnTo>
                        <a:pt x="65" y="8"/>
                      </a:lnTo>
                      <a:lnTo>
                        <a:pt x="64" y="8"/>
                      </a:lnTo>
                      <a:lnTo>
                        <a:pt x="63" y="8"/>
                      </a:lnTo>
                      <a:lnTo>
                        <a:pt x="62" y="8"/>
                      </a:lnTo>
                      <a:lnTo>
                        <a:pt x="61" y="9"/>
                      </a:lnTo>
                      <a:lnTo>
                        <a:pt x="60" y="9"/>
                      </a:lnTo>
                      <a:lnTo>
                        <a:pt x="59" y="9"/>
                      </a:lnTo>
                      <a:lnTo>
                        <a:pt x="58" y="9"/>
                      </a:lnTo>
                      <a:lnTo>
                        <a:pt x="57" y="9"/>
                      </a:lnTo>
                      <a:lnTo>
                        <a:pt x="56" y="9"/>
                      </a:lnTo>
                      <a:lnTo>
                        <a:pt x="55" y="9"/>
                      </a:lnTo>
                      <a:lnTo>
                        <a:pt x="54" y="9"/>
                      </a:lnTo>
                      <a:lnTo>
                        <a:pt x="53" y="9"/>
                      </a:lnTo>
                      <a:lnTo>
                        <a:pt x="52" y="9"/>
                      </a:lnTo>
                      <a:lnTo>
                        <a:pt x="51" y="9"/>
                      </a:lnTo>
                      <a:lnTo>
                        <a:pt x="50" y="8"/>
                      </a:lnTo>
                      <a:lnTo>
                        <a:pt x="50" y="8"/>
                      </a:lnTo>
                      <a:lnTo>
                        <a:pt x="49" y="8"/>
                      </a:lnTo>
                      <a:lnTo>
                        <a:pt x="48" y="7"/>
                      </a:lnTo>
                      <a:lnTo>
                        <a:pt x="47" y="7"/>
                      </a:lnTo>
                      <a:lnTo>
                        <a:pt x="47" y="7"/>
                      </a:lnTo>
                      <a:lnTo>
                        <a:pt x="46" y="7"/>
                      </a:lnTo>
                      <a:lnTo>
                        <a:pt x="45" y="6"/>
                      </a:lnTo>
                      <a:lnTo>
                        <a:pt x="45" y="6"/>
                      </a:lnTo>
                      <a:lnTo>
                        <a:pt x="44" y="6"/>
                      </a:lnTo>
                      <a:lnTo>
                        <a:pt x="43" y="6"/>
                      </a:lnTo>
                      <a:lnTo>
                        <a:pt x="42" y="6"/>
                      </a:lnTo>
                      <a:lnTo>
                        <a:pt x="42" y="5"/>
                      </a:lnTo>
                      <a:lnTo>
                        <a:pt x="41" y="5"/>
                      </a:lnTo>
                      <a:lnTo>
                        <a:pt x="40" y="5"/>
                      </a:lnTo>
                      <a:lnTo>
                        <a:pt x="39" y="5"/>
                      </a:lnTo>
                      <a:lnTo>
                        <a:pt x="39" y="5"/>
                      </a:lnTo>
                      <a:lnTo>
                        <a:pt x="38" y="5"/>
                      </a:lnTo>
                      <a:lnTo>
                        <a:pt x="37" y="5"/>
                      </a:lnTo>
                      <a:lnTo>
                        <a:pt x="36" y="5"/>
                      </a:lnTo>
                      <a:lnTo>
                        <a:pt x="36" y="5"/>
                      </a:lnTo>
                      <a:lnTo>
                        <a:pt x="35" y="5"/>
                      </a:lnTo>
                      <a:lnTo>
                        <a:pt x="34" y="5"/>
                      </a:lnTo>
                      <a:lnTo>
                        <a:pt x="33" y="5"/>
                      </a:lnTo>
                      <a:lnTo>
                        <a:pt x="33" y="5"/>
                      </a:lnTo>
                      <a:lnTo>
                        <a:pt x="31" y="5"/>
                      </a:lnTo>
                      <a:lnTo>
                        <a:pt x="29" y="6"/>
                      </a:lnTo>
                      <a:lnTo>
                        <a:pt x="28" y="6"/>
                      </a:lnTo>
                      <a:lnTo>
                        <a:pt x="26" y="7"/>
                      </a:lnTo>
                      <a:lnTo>
                        <a:pt x="25" y="7"/>
                      </a:lnTo>
                      <a:lnTo>
                        <a:pt x="23" y="7"/>
                      </a:lnTo>
                      <a:lnTo>
                        <a:pt x="22" y="7"/>
                      </a:lnTo>
                      <a:lnTo>
                        <a:pt x="20" y="8"/>
                      </a:lnTo>
                      <a:lnTo>
                        <a:pt x="18" y="8"/>
                      </a:lnTo>
                      <a:lnTo>
                        <a:pt x="16" y="8"/>
                      </a:lnTo>
                      <a:lnTo>
                        <a:pt x="14" y="8"/>
                      </a:lnTo>
                      <a:lnTo>
                        <a:pt x="12" y="7"/>
                      </a:lnTo>
                      <a:lnTo>
                        <a:pt x="10" y="7"/>
                      </a:lnTo>
                      <a:lnTo>
                        <a:pt x="8" y="7"/>
                      </a:lnTo>
                      <a:lnTo>
                        <a:pt x="6" y="7"/>
                      </a:lnTo>
                      <a:lnTo>
                        <a:pt x="4" y="6"/>
                      </a:lnTo>
                      <a:lnTo>
                        <a:pt x="2" y="6"/>
                      </a:lnTo>
                      <a:lnTo>
                        <a:pt x="0" y="6"/>
                      </a:lnTo>
                    </a:path>
                  </a:pathLst>
                </a:custGeom>
                <a:gradFill rotWithShape="0">
                  <a:gsLst>
                    <a:gs pos="0">
                      <a:srgbClr val="FFFFFF">
                        <a:alpha val="40001"/>
                      </a:srgbClr>
                    </a:gs>
                    <a:gs pos="100000">
                      <a:srgbClr val="FFFFFF">
                        <a:alpha val="0"/>
                      </a:srgbClr>
                    </a:gs>
                  </a:gsLst>
                  <a:lin ang="5400000" scaled="1"/>
                </a:gradFill>
                <a:ln w="9525">
                  <a:noFill/>
                  <a:round/>
                  <a:headEnd type="none" w="sm" len="sm"/>
                  <a:tailEnd type="none" w="sm" len="sm"/>
                </a:ln>
              </p:spPr>
              <p:txBody>
                <a:bodyPr/>
                <a:lstStyle/>
                <a:p>
                  <a:endParaRPr lang="nl-BE"/>
                </a:p>
              </p:txBody>
            </p:sp>
            <p:sp>
              <p:nvSpPr>
                <p:cNvPr id="7401" name="Freeform 233"/>
                <p:cNvSpPr>
                  <a:spLocks noChangeArrowheads="1"/>
                </p:cNvSpPr>
                <p:nvPr/>
              </p:nvSpPr>
              <p:spPr bwMode="auto">
                <a:xfrm>
                  <a:off x="106" y="581"/>
                  <a:ext cx="45" cy="15"/>
                </a:xfrm>
                <a:custGeom>
                  <a:avLst/>
                  <a:gdLst/>
                  <a:ahLst/>
                  <a:cxnLst>
                    <a:cxn ang="0">
                      <a:pos x="0" y="10"/>
                    </a:cxn>
                    <a:cxn ang="0">
                      <a:pos x="17" y="1"/>
                    </a:cxn>
                    <a:cxn ang="0">
                      <a:pos x="34" y="0"/>
                    </a:cxn>
                    <a:cxn ang="0">
                      <a:pos x="44" y="10"/>
                    </a:cxn>
                    <a:cxn ang="0">
                      <a:pos x="17" y="14"/>
                    </a:cxn>
                    <a:cxn ang="0">
                      <a:pos x="0" y="10"/>
                    </a:cxn>
                  </a:cxnLst>
                  <a:rect l="0" t="0" r="r" b="b"/>
                  <a:pathLst>
                    <a:path w="44" h="15">
                      <a:moveTo>
                        <a:pt x="0" y="10"/>
                      </a:moveTo>
                      <a:cubicBezTo>
                        <a:pt x="0" y="10"/>
                        <a:pt x="8" y="4"/>
                        <a:pt x="17" y="1"/>
                      </a:cubicBezTo>
                      <a:lnTo>
                        <a:pt x="34" y="0"/>
                      </a:lnTo>
                      <a:cubicBezTo>
                        <a:pt x="34" y="0"/>
                        <a:pt x="40" y="3"/>
                        <a:pt x="44" y="10"/>
                      </a:cubicBezTo>
                      <a:cubicBezTo>
                        <a:pt x="44" y="10"/>
                        <a:pt x="31" y="17"/>
                        <a:pt x="17" y="14"/>
                      </a:cubicBezTo>
                      <a:lnTo>
                        <a:pt x="0" y="10"/>
                      </a:lnTo>
                    </a:path>
                  </a:pathLst>
                </a:custGeom>
                <a:solidFill>
                  <a:srgbClr val="FFFFFF">
                    <a:alpha val="20001"/>
                  </a:srgbClr>
                </a:solidFill>
                <a:ln w="9525">
                  <a:noFill/>
                  <a:round/>
                  <a:headEnd type="none" w="sm" len="sm"/>
                  <a:tailEnd type="none" w="sm" len="sm"/>
                </a:ln>
              </p:spPr>
              <p:txBody>
                <a:bodyPr/>
                <a:lstStyle/>
                <a:p>
                  <a:endParaRPr lang="nl-BE"/>
                </a:p>
              </p:txBody>
            </p:sp>
            <p:sp>
              <p:nvSpPr>
                <p:cNvPr id="7402" name="Freeform 234"/>
                <p:cNvSpPr>
                  <a:spLocks noChangeArrowheads="1"/>
                </p:cNvSpPr>
                <p:nvPr/>
              </p:nvSpPr>
              <p:spPr bwMode="auto">
                <a:xfrm>
                  <a:off x="43" y="572"/>
                  <a:ext cx="29" cy="29"/>
                </a:xfrm>
                <a:custGeom>
                  <a:avLst/>
                  <a:gdLst/>
                  <a:ahLst/>
                  <a:cxnLst>
                    <a:cxn ang="0">
                      <a:pos x="0" y="28"/>
                    </a:cxn>
                    <a:cxn ang="0">
                      <a:pos x="12" y="12"/>
                    </a:cxn>
                    <a:cxn ang="0">
                      <a:pos x="28" y="0"/>
                    </a:cxn>
                    <a:cxn ang="0">
                      <a:pos x="0" y="28"/>
                    </a:cxn>
                  </a:cxnLst>
                  <a:rect l="0" t="0" r="r" b="b"/>
                  <a:pathLst>
                    <a:path w="28" h="28">
                      <a:moveTo>
                        <a:pt x="0" y="28"/>
                      </a:moveTo>
                      <a:lnTo>
                        <a:pt x="12" y="12"/>
                      </a:lnTo>
                      <a:lnTo>
                        <a:pt x="28" y="0"/>
                      </a:lnTo>
                      <a:lnTo>
                        <a:pt x="0" y="28"/>
                      </a:lnTo>
                    </a:path>
                  </a:pathLst>
                </a:custGeom>
                <a:solidFill>
                  <a:srgbClr val="A06F50">
                    <a:alpha val="60001"/>
                  </a:srgbClr>
                </a:solidFill>
                <a:ln w="9525">
                  <a:noFill/>
                  <a:round/>
                  <a:headEnd type="none" w="sm" len="sm"/>
                  <a:tailEnd type="none" w="sm" len="sm"/>
                </a:ln>
              </p:spPr>
              <p:txBody>
                <a:bodyPr/>
                <a:lstStyle/>
                <a:p>
                  <a:endParaRPr lang="nl-BE"/>
                </a:p>
              </p:txBody>
            </p:sp>
            <p:sp>
              <p:nvSpPr>
                <p:cNvPr id="7403" name="Freeform 235"/>
                <p:cNvSpPr>
                  <a:spLocks noChangeArrowheads="1"/>
                </p:cNvSpPr>
                <p:nvPr/>
              </p:nvSpPr>
              <p:spPr bwMode="auto">
                <a:xfrm>
                  <a:off x="53" y="576"/>
                  <a:ext cx="48" cy="30"/>
                </a:xfrm>
                <a:custGeom>
                  <a:avLst/>
                  <a:gdLst/>
                  <a:ahLst/>
                  <a:cxnLst>
                    <a:cxn ang="0">
                      <a:pos x="48" y="0"/>
                    </a:cxn>
                    <a:cxn ang="0">
                      <a:pos x="25" y="6"/>
                    </a:cxn>
                    <a:cxn ang="0">
                      <a:pos x="4" y="23"/>
                    </a:cxn>
                    <a:cxn ang="0">
                      <a:pos x="0" y="29"/>
                    </a:cxn>
                    <a:cxn ang="0">
                      <a:pos x="6" y="26"/>
                    </a:cxn>
                    <a:cxn ang="0">
                      <a:pos x="27" y="10"/>
                    </a:cxn>
                    <a:cxn ang="0">
                      <a:pos x="48" y="0"/>
                    </a:cxn>
                  </a:cxnLst>
                  <a:rect l="0" t="0" r="r" b="b"/>
                  <a:pathLst>
                    <a:path w="48" h="29">
                      <a:moveTo>
                        <a:pt x="48" y="0"/>
                      </a:moveTo>
                      <a:cubicBezTo>
                        <a:pt x="48" y="0"/>
                        <a:pt x="36" y="1"/>
                        <a:pt x="25" y="6"/>
                      </a:cubicBezTo>
                      <a:cubicBezTo>
                        <a:pt x="25" y="6"/>
                        <a:pt x="15" y="15"/>
                        <a:pt x="4" y="23"/>
                      </a:cubicBezTo>
                      <a:lnTo>
                        <a:pt x="0" y="29"/>
                      </a:lnTo>
                      <a:lnTo>
                        <a:pt x="6" y="26"/>
                      </a:lnTo>
                      <a:lnTo>
                        <a:pt x="27" y="10"/>
                      </a:lnTo>
                      <a:lnTo>
                        <a:pt x="4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404" name="Freeform 236"/>
                <p:cNvSpPr>
                  <a:spLocks noChangeArrowheads="1"/>
                </p:cNvSpPr>
                <p:nvPr/>
              </p:nvSpPr>
              <p:spPr bwMode="auto">
                <a:xfrm>
                  <a:off x="99" y="587"/>
                  <a:ext cx="58" cy="20"/>
                </a:xfrm>
                <a:custGeom>
                  <a:avLst/>
                  <a:gdLst/>
                  <a:ahLst/>
                  <a:cxnLst>
                    <a:cxn ang="0">
                      <a:pos x="0" y="10"/>
                    </a:cxn>
                    <a:cxn ang="0">
                      <a:pos x="19" y="12"/>
                    </a:cxn>
                    <a:cxn ang="0">
                      <a:pos x="46" y="10"/>
                    </a:cxn>
                    <a:cxn ang="0">
                      <a:pos x="55" y="0"/>
                    </a:cxn>
                    <a:cxn ang="0">
                      <a:pos x="57" y="3"/>
                    </a:cxn>
                    <a:cxn ang="0">
                      <a:pos x="58" y="6"/>
                    </a:cxn>
                    <a:cxn ang="0">
                      <a:pos x="57" y="10"/>
                    </a:cxn>
                    <a:cxn ang="0">
                      <a:pos x="46" y="19"/>
                    </a:cxn>
                    <a:cxn ang="0">
                      <a:pos x="16" y="19"/>
                    </a:cxn>
                    <a:cxn ang="0">
                      <a:pos x="0" y="10"/>
                    </a:cxn>
                  </a:cxnLst>
                  <a:rect l="0" t="0" r="r" b="b"/>
                  <a:pathLst>
                    <a:path w="58" h="19">
                      <a:moveTo>
                        <a:pt x="0" y="10"/>
                      </a:moveTo>
                      <a:lnTo>
                        <a:pt x="19" y="12"/>
                      </a:lnTo>
                      <a:cubicBezTo>
                        <a:pt x="19" y="12"/>
                        <a:pt x="33" y="14"/>
                        <a:pt x="46" y="10"/>
                      </a:cubicBezTo>
                      <a:cubicBezTo>
                        <a:pt x="46" y="10"/>
                        <a:pt x="52" y="6"/>
                        <a:pt x="55" y="0"/>
                      </a:cubicBezTo>
                      <a:cubicBezTo>
                        <a:pt x="55" y="0"/>
                        <a:pt x="56" y="1"/>
                        <a:pt x="57" y="3"/>
                      </a:cubicBezTo>
                      <a:cubicBezTo>
                        <a:pt x="57" y="3"/>
                        <a:pt x="58" y="4"/>
                        <a:pt x="58" y="6"/>
                      </a:cubicBezTo>
                      <a:cubicBezTo>
                        <a:pt x="58" y="6"/>
                        <a:pt x="58" y="8"/>
                        <a:pt x="57" y="10"/>
                      </a:cubicBezTo>
                      <a:lnTo>
                        <a:pt x="46" y="19"/>
                      </a:lnTo>
                      <a:lnTo>
                        <a:pt x="16" y="19"/>
                      </a:lnTo>
                      <a:lnTo>
                        <a:pt x="0" y="10"/>
                      </a:lnTo>
                    </a:path>
                  </a:pathLst>
                </a:custGeom>
                <a:solidFill>
                  <a:srgbClr val="A06F50">
                    <a:alpha val="20001"/>
                  </a:srgbClr>
                </a:solidFill>
                <a:ln w="9525">
                  <a:noFill/>
                  <a:round/>
                  <a:headEnd type="none" w="sm" len="sm"/>
                  <a:tailEnd type="none" w="sm" len="sm"/>
                </a:ln>
              </p:spPr>
              <p:txBody>
                <a:bodyPr/>
                <a:lstStyle/>
                <a:p>
                  <a:endParaRPr lang="nl-BE"/>
                </a:p>
              </p:txBody>
            </p:sp>
            <p:sp>
              <p:nvSpPr>
                <p:cNvPr id="7405" name="Freeform 237"/>
                <p:cNvSpPr>
                  <a:spLocks noChangeArrowheads="1"/>
                </p:cNvSpPr>
                <p:nvPr/>
              </p:nvSpPr>
              <p:spPr bwMode="auto">
                <a:xfrm>
                  <a:off x="98" y="595"/>
                  <a:ext cx="26" cy="10"/>
                </a:xfrm>
                <a:custGeom>
                  <a:avLst/>
                  <a:gdLst/>
                  <a:ahLst/>
                  <a:cxnLst>
                    <a:cxn ang="0">
                      <a:pos x="25" y="10"/>
                    </a:cxn>
                    <a:cxn ang="0">
                      <a:pos x="9" y="3"/>
                    </a:cxn>
                    <a:cxn ang="0">
                      <a:pos x="0" y="0"/>
                    </a:cxn>
                    <a:cxn ang="0">
                      <a:pos x="18" y="9"/>
                    </a:cxn>
                    <a:cxn ang="0">
                      <a:pos x="25" y="10"/>
                    </a:cxn>
                  </a:cxnLst>
                  <a:rect l="0" t="0" r="r" b="b"/>
                  <a:pathLst>
                    <a:path w="25" h="10">
                      <a:moveTo>
                        <a:pt x="25" y="10"/>
                      </a:moveTo>
                      <a:lnTo>
                        <a:pt x="9" y="3"/>
                      </a:lnTo>
                      <a:cubicBezTo>
                        <a:pt x="9" y="3"/>
                        <a:pt x="5" y="0"/>
                        <a:pt x="0" y="0"/>
                      </a:cubicBezTo>
                      <a:cubicBezTo>
                        <a:pt x="0" y="0"/>
                        <a:pt x="8" y="6"/>
                        <a:pt x="18" y="9"/>
                      </a:cubicBezTo>
                      <a:lnTo>
                        <a:pt x="25" y="10"/>
                      </a:lnTo>
                    </a:path>
                  </a:pathLst>
                </a:custGeom>
                <a:solidFill>
                  <a:srgbClr val="A06F50">
                    <a:alpha val="40001"/>
                  </a:srgbClr>
                </a:solidFill>
                <a:ln w="9525">
                  <a:noFill/>
                  <a:round/>
                  <a:headEnd type="none" w="sm" len="sm"/>
                  <a:tailEnd type="none" w="sm" len="sm"/>
                </a:ln>
              </p:spPr>
              <p:txBody>
                <a:bodyPr/>
                <a:lstStyle/>
                <a:p>
                  <a:endParaRPr lang="nl-BE"/>
                </a:p>
              </p:txBody>
            </p:sp>
            <p:sp>
              <p:nvSpPr>
                <p:cNvPr id="7406" name="Freeform 238"/>
                <p:cNvSpPr>
                  <a:spLocks noChangeArrowheads="1"/>
                </p:cNvSpPr>
                <p:nvPr/>
              </p:nvSpPr>
              <p:spPr bwMode="auto">
                <a:xfrm>
                  <a:off x="157" y="535"/>
                  <a:ext cx="80" cy="58"/>
                </a:xfrm>
                <a:custGeom>
                  <a:avLst/>
                  <a:gdLst/>
                  <a:ahLst/>
                  <a:cxnLst>
                    <a:cxn ang="0">
                      <a:pos x="54" y="0"/>
                    </a:cxn>
                    <a:cxn ang="0">
                      <a:pos x="59" y="8"/>
                    </a:cxn>
                    <a:cxn ang="0">
                      <a:pos x="60" y="18"/>
                    </a:cxn>
                    <a:cxn ang="0">
                      <a:pos x="56" y="28"/>
                    </a:cxn>
                    <a:cxn ang="0">
                      <a:pos x="12" y="43"/>
                    </a:cxn>
                    <a:cxn ang="0">
                      <a:pos x="9" y="44"/>
                    </a:cxn>
                    <a:cxn ang="0">
                      <a:pos x="6" y="47"/>
                    </a:cxn>
                    <a:cxn ang="0">
                      <a:pos x="4" y="51"/>
                    </a:cxn>
                    <a:cxn ang="0">
                      <a:pos x="0" y="58"/>
                    </a:cxn>
                    <a:cxn ang="0">
                      <a:pos x="80" y="39"/>
                    </a:cxn>
                    <a:cxn ang="0">
                      <a:pos x="54" y="0"/>
                    </a:cxn>
                  </a:cxnLst>
                  <a:rect l="0" t="0" r="r" b="b"/>
                  <a:pathLst>
                    <a:path w="80" h="58">
                      <a:moveTo>
                        <a:pt x="54" y="0"/>
                      </a:moveTo>
                      <a:cubicBezTo>
                        <a:pt x="54" y="0"/>
                        <a:pt x="57" y="3"/>
                        <a:pt x="59" y="8"/>
                      </a:cubicBezTo>
                      <a:cubicBezTo>
                        <a:pt x="59" y="8"/>
                        <a:pt x="60" y="13"/>
                        <a:pt x="60" y="18"/>
                      </a:cubicBezTo>
                      <a:cubicBezTo>
                        <a:pt x="60" y="18"/>
                        <a:pt x="59" y="24"/>
                        <a:pt x="56" y="28"/>
                      </a:cubicBezTo>
                      <a:cubicBezTo>
                        <a:pt x="56" y="28"/>
                        <a:pt x="35" y="39"/>
                        <a:pt x="12" y="43"/>
                      </a:cubicBezTo>
                      <a:cubicBezTo>
                        <a:pt x="12" y="43"/>
                        <a:pt x="11" y="43"/>
                        <a:pt x="9" y="44"/>
                      </a:cubicBezTo>
                      <a:cubicBezTo>
                        <a:pt x="9" y="44"/>
                        <a:pt x="7" y="45"/>
                        <a:pt x="6" y="47"/>
                      </a:cubicBezTo>
                      <a:cubicBezTo>
                        <a:pt x="6" y="47"/>
                        <a:pt x="5" y="49"/>
                        <a:pt x="4" y="51"/>
                      </a:cubicBezTo>
                      <a:cubicBezTo>
                        <a:pt x="4" y="51"/>
                        <a:pt x="2" y="54"/>
                        <a:pt x="0" y="58"/>
                      </a:cubicBezTo>
                      <a:lnTo>
                        <a:pt x="80" y="39"/>
                      </a:lnTo>
                      <a:cubicBezTo>
                        <a:pt x="80" y="39"/>
                        <a:pt x="70" y="16"/>
                        <a:pt x="54" y="0"/>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407" name="Freeform 239"/>
                <p:cNvSpPr>
                  <a:spLocks noChangeArrowheads="1"/>
                </p:cNvSpPr>
                <p:nvPr/>
              </p:nvSpPr>
              <p:spPr bwMode="auto">
                <a:xfrm>
                  <a:off x="144" y="533"/>
                  <a:ext cx="67" cy="39"/>
                </a:xfrm>
                <a:custGeom>
                  <a:avLst/>
                  <a:gdLst/>
                  <a:ahLst/>
                  <a:cxnLst>
                    <a:cxn ang="0">
                      <a:pos x="0" y="29"/>
                    </a:cxn>
                    <a:cxn ang="0">
                      <a:pos x="60" y="0"/>
                    </a:cxn>
                    <a:cxn ang="0">
                      <a:pos x="65" y="9"/>
                    </a:cxn>
                    <a:cxn ang="0">
                      <a:pos x="66" y="21"/>
                    </a:cxn>
                    <a:cxn ang="0">
                      <a:pos x="10" y="38"/>
                    </a:cxn>
                    <a:cxn ang="0">
                      <a:pos x="0" y="29"/>
                    </a:cxn>
                  </a:cxnLst>
                  <a:rect l="0" t="0" r="r" b="b"/>
                  <a:pathLst>
                    <a:path w="66" h="38">
                      <a:moveTo>
                        <a:pt x="0" y="29"/>
                      </a:moveTo>
                      <a:cubicBezTo>
                        <a:pt x="0" y="29"/>
                        <a:pt x="29" y="12"/>
                        <a:pt x="60" y="0"/>
                      </a:cubicBezTo>
                      <a:cubicBezTo>
                        <a:pt x="60" y="0"/>
                        <a:pt x="64" y="4"/>
                        <a:pt x="65" y="9"/>
                      </a:cubicBezTo>
                      <a:cubicBezTo>
                        <a:pt x="65" y="9"/>
                        <a:pt x="67" y="15"/>
                        <a:pt x="66" y="21"/>
                      </a:cubicBezTo>
                      <a:cubicBezTo>
                        <a:pt x="66" y="21"/>
                        <a:pt x="40" y="38"/>
                        <a:pt x="10" y="38"/>
                      </a:cubicBezTo>
                      <a:cubicBezTo>
                        <a:pt x="10" y="38"/>
                        <a:pt x="4" y="36"/>
                        <a:pt x="0" y="29"/>
                      </a:cubicBezTo>
                    </a:path>
                  </a:pathLst>
                </a:custGeom>
                <a:gradFill rotWithShape="0">
                  <a:gsLst>
                    <a:gs pos="0">
                      <a:srgbClr val="FFFFFF">
                        <a:alpha val="11000"/>
                      </a:srgbClr>
                    </a:gs>
                    <a:gs pos="100000">
                      <a:srgbClr val="FFFFFF">
                        <a:alpha val="20001"/>
                      </a:srgbClr>
                    </a:gs>
                  </a:gsLst>
                  <a:path path="rect">
                    <a:fillToRect t="100000" r="100000"/>
                  </a:path>
                </a:gradFill>
                <a:ln w="9525">
                  <a:noFill/>
                  <a:round/>
                  <a:headEnd type="none" w="sm" len="sm"/>
                  <a:tailEnd type="none" w="sm" len="sm"/>
                </a:ln>
              </p:spPr>
              <p:txBody>
                <a:bodyPr/>
                <a:lstStyle/>
                <a:p>
                  <a:endParaRPr lang="nl-BE"/>
                </a:p>
              </p:txBody>
            </p:sp>
            <p:sp>
              <p:nvSpPr>
                <p:cNvPr id="7408" name="Freeform 240"/>
                <p:cNvSpPr>
                  <a:spLocks noChangeArrowheads="1"/>
                </p:cNvSpPr>
                <p:nvPr/>
              </p:nvSpPr>
              <p:spPr bwMode="auto">
                <a:xfrm>
                  <a:off x="103" y="514"/>
                  <a:ext cx="49" cy="38"/>
                </a:xfrm>
                <a:custGeom>
                  <a:avLst/>
                  <a:gdLst/>
                  <a:ahLst/>
                  <a:cxnLst>
                    <a:cxn ang="0">
                      <a:pos x="38" y="0"/>
                    </a:cxn>
                    <a:cxn ang="0">
                      <a:pos x="0" y="36"/>
                    </a:cxn>
                    <a:cxn ang="0">
                      <a:pos x="13" y="36"/>
                    </a:cxn>
                    <a:cxn ang="0">
                      <a:pos x="48" y="10"/>
                    </a:cxn>
                    <a:cxn ang="0">
                      <a:pos x="38" y="0"/>
                    </a:cxn>
                  </a:cxnLst>
                  <a:rect l="0" t="0" r="r" b="b"/>
                  <a:pathLst>
                    <a:path w="48" h="37">
                      <a:moveTo>
                        <a:pt x="38" y="0"/>
                      </a:moveTo>
                      <a:lnTo>
                        <a:pt x="0" y="36"/>
                      </a:lnTo>
                      <a:cubicBezTo>
                        <a:pt x="0" y="36"/>
                        <a:pt x="6" y="39"/>
                        <a:pt x="13" y="36"/>
                      </a:cubicBezTo>
                      <a:cubicBezTo>
                        <a:pt x="13" y="36"/>
                        <a:pt x="31" y="24"/>
                        <a:pt x="48" y="10"/>
                      </a:cubicBezTo>
                      <a:cubicBezTo>
                        <a:pt x="48" y="10"/>
                        <a:pt x="45" y="2"/>
                        <a:pt x="38" y="0"/>
                      </a:cubicBezTo>
                    </a:path>
                  </a:pathLst>
                </a:custGeom>
                <a:gradFill rotWithShape="0">
                  <a:gsLst>
                    <a:gs pos="0">
                      <a:srgbClr val="FFFFFF">
                        <a:alpha val="20001"/>
                      </a:srgbClr>
                    </a:gs>
                    <a:gs pos="100000">
                      <a:srgbClr val="FFFFFF">
                        <a:alpha val="9001"/>
                      </a:srgbClr>
                    </a:gs>
                  </a:gsLst>
                  <a:lin ang="5400000" scaled="1"/>
                </a:gradFill>
                <a:ln w="9525">
                  <a:noFill/>
                  <a:round/>
                  <a:headEnd type="none" w="sm" len="sm"/>
                  <a:tailEnd type="none" w="sm" len="sm"/>
                </a:ln>
              </p:spPr>
              <p:txBody>
                <a:bodyPr/>
                <a:lstStyle/>
                <a:p>
                  <a:endParaRPr lang="nl-BE"/>
                </a:p>
              </p:txBody>
            </p:sp>
            <p:sp>
              <p:nvSpPr>
                <p:cNvPr id="7409" name="Freeform 241"/>
                <p:cNvSpPr>
                  <a:spLocks noChangeArrowheads="1"/>
                </p:cNvSpPr>
                <p:nvPr/>
              </p:nvSpPr>
              <p:spPr bwMode="auto">
                <a:xfrm>
                  <a:off x="161" y="568"/>
                  <a:ext cx="79" cy="24"/>
                </a:xfrm>
                <a:custGeom>
                  <a:avLst/>
                  <a:gdLst/>
                  <a:ahLst/>
                  <a:cxnLst>
                    <a:cxn ang="0">
                      <a:pos x="0" y="24"/>
                    </a:cxn>
                    <a:cxn ang="0">
                      <a:pos x="59" y="4"/>
                    </a:cxn>
                    <a:cxn ang="0">
                      <a:pos x="75" y="0"/>
                    </a:cxn>
                    <a:cxn ang="0">
                      <a:pos x="79" y="7"/>
                    </a:cxn>
                    <a:cxn ang="0">
                      <a:pos x="0" y="24"/>
                    </a:cxn>
                  </a:cxnLst>
                  <a:rect l="0" t="0" r="r" b="b"/>
                  <a:pathLst>
                    <a:path w="79" h="24">
                      <a:moveTo>
                        <a:pt x="0" y="24"/>
                      </a:moveTo>
                      <a:lnTo>
                        <a:pt x="59" y="4"/>
                      </a:lnTo>
                      <a:lnTo>
                        <a:pt x="75" y="0"/>
                      </a:lnTo>
                      <a:lnTo>
                        <a:pt x="79" y="7"/>
                      </a:lnTo>
                      <a:lnTo>
                        <a:pt x="0" y="24"/>
                      </a:lnTo>
                    </a:path>
                  </a:pathLst>
                </a:custGeom>
                <a:solidFill>
                  <a:srgbClr val="A06F50">
                    <a:alpha val="60001"/>
                  </a:srgbClr>
                </a:solidFill>
                <a:ln w="9525">
                  <a:noFill/>
                  <a:round/>
                  <a:headEnd type="none" w="sm" len="sm"/>
                  <a:tailEnd type="none" w="sm" len="sm"/>
                </a:ln>
              </p:spPr>
              <p:txBody>
                <a:bodyPr/>
                <a:lstStyle/>
                <a:p>
                  <a:endParaRPr lang="nl-BE"/>
                </a:p>
              </p:txBody>
            </p:sp>
            <p:sp>
              <p:nvSpPr>
                <p:cNvPr id="7410" name="Freeform 242"/>
                <p:cNvSpPr>
                  <a:spLocks noChangeArrowheads="1"/>
                </p:cNvSpPr>
                <p:nvPr/>
              </p:nvSpPr>
              <p:spPr bwMode="auto">
                <a:xfrm>
                  <a:off x="131" y="543"/>
                  <a:ext cx="31" cy="18"/>
                </a:xfrm>
                <a:custGeom>
                  <a:avLst/>
                  <a:gdLst/>
                  <a:ahLst/>
                  <a:cxnLst>
                    <a:cxn ang="0">
                      <a:pos x="28" y="0"/>
                    </a:cxn>
                    <a:cxn ang="0">
                      <a:pos x="0" y="16"/>
                    </a:cxn>
                    <a:cxn ang="0">
                      <a:pos x="10" y="18"/>
                    </a:cxn>
                    <a:cxn ang="0">
                      <a:pos x="30" y="6"/>
                    </a:cxn>
                    <a:cxn ang="0">
                      <a:pos x="28" y="0"/>
                    </a:cxn>
                  </a:cxnLst>
                  <a:rect l="0" t="0" r="r" b="b"/>
                  <a:pathLst>
                    <a:path w="30" h="18">
                      <a:moveTo>
                        <a:pt x="28" y="0"/>
                      </a:moveTo>
                      <a:lnTo>
                        <a:pt x="0" y="16"/>
                      </a:lnTo>
                      <a:lnTo>
                        <a:pt x="10" y="18"/>
                      </a:lnTo>
                      <a:lnTo>
                        <a:pt x="30" y="6"/>
                      </a:lnTo>
                      <a:lnTo>
                        <a:pt x="2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411" name="Freeform 243"/>
                <p:cNvSpPr>
                  <a:spLocks noChangeArrowheads="1"/>
                </p:cNvSpPr>
                <p:nvPr/>
              </p:nvSpPr>
              <p:spPr bwMode="auto">
                <a:xfrm>
                  <a:off x="124" y="221"/>
                  <a:ext cx="325" cy="409"/>
                </a:xfrm>
                <a:custGeom>
                  <a:avLst/>
                  <a:gdLst/>
                  <a:ahLst/>
                  <a:cxnLst>
                    <a:cxn ang="0">
                      <a:pos x="186" y="19"/>
                    </a:cxn>
                    <a:cxn ang="0">
                      <a:pos x="157" y="48"/>
                    </a:cxn>
                    <a:cxn ang="0">
                      <a:pos x="96" y="182"/>
                    </a:cxn>
                    <a:cxn ang="0">
                      <a:pos x="63" y="226"/>
                    </a:cxn>
                    <a:cxn ang="0">
                      <a:pos x="27" y="264"/>
                    </a:cxn>
                    <a:cxn ang="0">
                      <a:pos x="6" y="271"/>
                    </a:cxn>
                    <a:cxn ang="0">
                      <a:pos x="0" y="297"/>
                    </a:cxn>
                    <a:cxn ang="0">
                      <a:pos x="5" y="291"/>
                    </a:cxn>
                    <a:cxn ang="0">
                      <a:pos x="12" y="288"/>
                    </a:cxn>
                    <a:cxn ang="0">
                      <a:pos x="20" y="290"/>
                    </a:cxn>
                    <a:cxn ang="0">
                      <a:pos x="33" y="306"/>
                    </a:cxn>
                    <a:cxn ang="0">
                      <a:pos x="38" y="329"/>
                    </a:cxn>
                    <a:cxn ang="0">
                      <a:pos x="78" y="307"/>
                    </a:cxn>
                    <a:cxn ang="0">
                      <a:pos x="113" y="276"/>
                    </a:cxn>
                    <a:cxn ang="0">
                      <a:pos x="140" y="227"/>
                    </a:cxn>
                    <a:cxn ang="0">
                      <a:pos x="150" y="254"/>
                    </a:cxn>
                    <a:cxn ang="0">
                      <a:pos x="79" y="305"/>
                    </a:cxn>
                    <a:cxn ang="0">
                      <a:pos x="111" y="347"/>
                    </a:cxn>
                    <a:cxn ang="0">
                      <a:pos x="122" y="370"/>
                    </a:cxn>
                    <a:cxn ang="0">
                      <a:pos x="143" y="359"/>
                    </a:cxn>
                    <a:cxn ang="0">
                      <a:pos x="154" y="353"/>
                    </a:cxn>
                    <a:cxn ang="0">
                      <a:pos x="141" y="403"/>
                    </a:cxn>
                    <a:cxn ang="0">
                      <a:pos x="157" y="408"/>
                    </a:cxn>
                    <a:cxn ang="0">
                      <a:pos x="258" y="394"/>
                    </a:cxn>
                    <a:cxn ang="0">
                      <a:pos x="311" y="395"/>
                    </a:cxn>
                    <a:cxn ang="0">
                      <a:pos x="318" y="391"/>
                    </a:cxn>
                    <a:cxn ang="0">
                      <a:pos x="301" y="347"/>
                    </a:cxn>
                    <a:cxn ang="0">
                      <a:pos x="304" y="212"/>
                    </a:cxn>
                    <a:cxn ang="0">
                      <a:pos x="325" y="107"/>
                    </a:cxn>
                    <a:cxn ang="0">
                      <a:pos x="316" y="57"/>
                    </a:cxn>
                    <a:cxn ang="0">
                      <a:pos x="281" y="0"/>
                    </a:cxn>
                    <a:cxn ang="0">
                      <a:pos x="230" y="6"/>
                    </a:cxn>
                    <a:cxn ang="0">
                      <a:pos x="189" y="38"/>
                    </a:cxn>
                    <a:cxn ang="0">
                      <a:pos x="186" y="19"/>
                    </a:cxn>
                  </a:cxnLst>
                  <a:rect l="0" t="0" r="r" b="b"/>
                  <a:pathLst>
                    <a:path w="325" h="408">
                      <a:moveTo>
                        <a:pt x="186" y="19"/>
                      </a:moveTo>
                      <a:cubicBezTo>
                        <a:pt x="186" y="19"/>
                        <a:pt x="168" y="28"/>
                        <a:pt x="157" y="48"/>
                      </a:cubicBezTo>
                      <a:cubicBezTo>
                        <a:pt x="157" y="48"/>
                        <a:pt x="121" y="111"/>
                        <a:pt x="96" y="182"/>
                      </a:cubicBezTo>
                      <a:cubicBezTo>
                        <a:pt x="96" y="182"/>
                        <a:pt x="79" y="203"/>
                        <a:pt x="63" y="226"/>
                      </a:cubicBezTo>
                      <a:lnTo>
                        <a:pt x="27" y="264"/>
                      </a:lnTo>
                      <a:lnTo>
                        <a:pt x="6" y="271"/>
                      </a:lnTo>
                      <a:lnTo>
                        <a:pt x="0" y="297"/>
                      </a:lnTo>
                      <a:cubicBezTo>
                        <a:pt x="0" y="297"/>
                        <a:pt x="2" y="293"/>
                        <a:pt x="5" y="291"/>
                      </a:cubicBezTo>
                      <a:cubicBezTo>
                        <a:pt x="5" y="291"/>
                        <a:pt x="8" y="288"/>
                        <a:pt x="12" y="288"/>
                      </a:cubicBezTo>
                      <a:cubicBezTo>
                        <a:pt x="12" y="288"/>
                        <a:pt x="16" y="288"/>
                        <a:pt x="20" y="290"/>
                      </a:cubicBezTo>
                      <a:cubicBezTo>
                        <a:pt x="20" y="290"/>
                        <a:pt x="28" y="296"/>
                        <a:pt x="33" y="306"/>
                      </a:cubicBezTo>
                      <a:cubicBezTo>
                        <a:pt x="33" y="306"/>
                        <a:pt x="38" y="317"/>
                        <a:pt x="38" y="329"/>
                      </a:cubicBezTo>
                      <a:lnTo>
                        <a:pt x="78" y="307"/>
                      </a:lnTo>
                      <a:cubicBezTo>
                        <a:pt x="78" y="307"/>
                        <a:pt x="97" y="295"/>
                        <a:pt x="113" y="276"/>
                      </a:cubicBezTo>
                      <a:lnTo>
                        <a:pt x="140" y="227"/>
                      </a:lnTo>
                      <a:lnTo>
                        <a:pt x="150" y="254"/>
                      </a:lnTo>
                      <a:lnTo>
                        <a:pt x="79" y="305"/>
                      </a:lnTo>
                      <a:cubicBezTo>
                        <a:pt x="79" y="305"/>
                        <a:pt x="98" y="322"/>
                        <a:pt x="111" y="347"/>
                      </a:cubicBezTo>
                      <a:lnTo>
                        <a:pt x="122" y="370"/>
                      </a:lnTo>
                      <a:lnTo>
                        <a:pt x="143" y="359"/>
                      </a:lnTo>
                      <a:lnTo>
                        <a:pt x="154" y="353"/>
                      </a:lnTo>
                      <a:lnTo>
                        <a:pt x="141" y="403"/>
                      </a:lnTo>
                      <a:lnTo>
                        <a:pt x="157" y="408"/>
                      </a:lnTo>
                      <a:lnTo>
                        <a:pt x="258" y="394"/>
                      </a:lnTo>
                      <a:lnTo>
                        <a:pt x="311" y="395"/>
                      </a:lnTo>
                      <a:lnTo>
                        <a:pt x="318" y="391"/>
                      </a:lnTo>
                      <a:lnTo>
                        <a:pt x="301" y="347"/>
                      </a:lnTo>
                      <a:cubicBezTo>
                        <a:pt x="301" y="347"/>
                        <a:pt x="287" y="279"/>
                        <a:pt x="304" y="212"/>
                      </a:cubicBezTo>
                      <a:cubicBezTo>
                        <a:pt x="304" y="212"/>
                        <a:pt x="317" y="161"/>
                        <a:pt x="325" y="107"/>
                      </a:cubicBezTo>
                      <a:cubicBezTo>
                        <a:pt x="325" y="107"/>
                        <a:pt x="324" y="81"/>
                        <a:pt x="316" y="57"/>
                      </a:cubicBezTo>
                      <a:cubicBezTo>
                        <a:pt x="316" y="57"/>
                        <a:pt x="304" y="23"/>
                        <a:pt x="281" y="0"/>
                      </a:cubicBezTo>
                      <a:lnTo>
                        <a:pt x="230" y="6"/>
                      </a:lnTo>
                      <a:lnTo>
                        <a:pt x="189" y="38"/>
                      </a:lnTo>
                      <a:lnTo>
                        <a:pt x="186" y="19"/>
                      </a:lnTo>
                    </a:path>
                  </a:pathLst>
                </a:custGeom>
                <a:gradFill rotWithShape="0">
                  <a:gsLst>
                    <a:gs pos="0">
                      <a:srgbClr val="F6F6F6"/>
                    </a:gs>
                    <a:gs pos="100000">
                      <a:srgbClr val="CFCFCF"/>
                    </a:gs>
                  </a:gsLst>
                  <a:path path="rect">
                    <a:fillToRect l="100000" b="100000"/>
                  </a:path>
                </a:gradFill>
                <a:ln w="9525">
                  <a:noFill/>
                  <a:round/>
                  <a:headEnd type="none" w="sm" len="sm"/>
                  <a:tailEnd type="none" w="sm" len="sm"/>
                </a:ln>
              </p:spPr>
              <p:txBody>
                <a:bodyPr/>
                <a:lstStyle/>
                <a:p>
                  <a:endParaRPr lang="nl-BE"/>
                </a:p>
              </p:txBody>
            </p:sp>
            <p:sp>
              <p:nvSpPr>
                <p:cNvPr id="7412" name="Freeform 244"/>
                <p:cNvSpPr>
                  <a:spLocks noChangeArrowheads="1"/>
                </p:cNvSpPr>
                <p:nvPr/>
              </p:nvSpPr>
              <p:spPr bwMode="auto">
                <a:xfrm>
                  <a:off x="275" y="415"/>
                  <a:ext cx="134" cy="211"/>
                </a:xfrm>
                <a:custGeom>
                  <a:avLst/>
                  <a:gdLst/>
                  <a:ahLst/>
                  <a:cxnLst>
                    <a:cxn ang="0">
                      <a:pos x="1" y="185"/>
                    </a:cxn>
                    <a:cxn ang="0">
                      <a:pos x="0" y="187"/>
                    </a:cxn>
                    <a:cxn ang="0">
                      <a:pos x="0" y="190"/>
                    </a:cxn>
                    <a:cxn ang="0">
                      <a:pos x="0" y="192"/>
                    </a:cxn>
                    <a:cxn ang="0">
                      <a:pos x="0" y="195"/>
                    </a:cxn>
                    <a:cxn ang="0">
                      <a:pos x="0" y="197"/>
                    </a:cxn>
                    <a:cxn ang="0">
                      <a:pos x="0" y="199"/>
                    </a:cxn>
                    <a:cxn ang="0">
                      <a:pos x="1" y="202"/>
                    </a:cxn>
                    <a:cxn ang="0">
                      <a:pos x="2" y="204"/>
                    </a:cxn>
                    <a:cxn ang="0">
                      <a:pos x="3" y="206"/>
                    </a:cxn>
                    <a:cxn ang="0">
                      <a:pos x="4" y="208"/>
                    </a:cxn>
                    <a:cxn ang="0">
                      <a:pos x="5" y="210"/>
                    </a:cxn>
                    <a:cxn ang="0">
                      <a:pos x="34" y="179"/>
                    </a:cxn>
                    <a:cxn ang="0">
                      <a:pos x="39" y="174"/>
                    </a:cxn>
                    <a:cxn ang="0">
                      <a:pos x="44" y="169"/>
                    </a:cxn>
                    <a:cxn ang="0">
                      <a:pos x="49" y="165"/>
                    </a:cxn>
                    <a:cxn ang="0">
                      <a:pos x="55" y="162"/>
                    </a:cxn>
                    <a:cxn ang="0">
                      <a:pos x="53" y="152"/>
                    </a:cxn>
                    <a:cxn ang="0">
                      <a:pos x="50" y="137"/>
                    </a:cxn>
                    <a:cxn ang="0">
                      <a:pos x="57" y="133"/>
                    </a:cxn>
                    <a:cxn ang="0">
                      <a:pos x="63" y="130"/>
                    </a:cxn>
                    <a:cxn ang="0">
                      <a:pos x="60" y="115"/>
                    </a:cxn>
                    <a:cxn ang="0">
                      <a:pos x="60" y="114"/>
                    </a:cxn>
                    <a:cxn ang="0">
                      <a:pos x="60" y="112"/>
                    </a:cxn>
                    <a:cxn ang="0">
                      <a:pos x="61" y="111"/>
                    </a:cxn>
                    <a:cxn ang="0">
                      <a:pos x="61" y="109"/>
                    </a:cxn>
                    <a:cxn ang="0">
                      <a:pos x="62" y="108"/>
                    </a:cxn>
                    <a:cxn ang="0">
                      <a:pos x="63" y="107"/>
                    </a:cxn>
                    <a:cxn ang="0">
                      <a:pos x="64" y="106"/>
                    </a:cxn>
                    <a:cxn ang="0">
                      <a:pos x="65" y="105"/>
                    </a:cxn>
                    <a:cxn ang="0">
                      <a:pos x="66" y="104"/>
                    </a:cxn>
                    <a:cxn ang="0">
                      <a:pos x="67" y="103"/>
                    </a:cxn>
                    <a:cxn ang="0">
                      <a:pos x="68" y="103"/>
                    </a:cxn>
                    <a:cxn ang="0">
                      <a:pos x="69" y="103"/>
                    </a:cxn>
                    <a:cxn ang="0">
                      <a:pos x="70" y="102"/>
                    </a:cxn>
                    <a:cxn ang="0">
                      <a:pos x="71" y="102"/>
                    </a:cxn>
                    <a:cxn ang="0">
                      <a:pos x="70" y="95"/>
                    </a:cxn>
                    <a:cxn ang="0">
                      <a:pos x="71" y="93"/>
                    </a:cxn>
                    <a:cxn ang="0">
                      <a:pos x="72" y="92"/>
                    </a:cxn>
                    <a:cxn ang="0">
                      <a:pos x="73" y="91"/>
                    </a:cxn>
                    <a:cxn ang="0">
                      <a:pos x="74" y="90"/>
                    </a:cxn>
                    <a:cxn ang="0">
                      <a:pos x="75" y="89"/>
                    </a:cxn>
                    <a:cxn ang="0">
                      <a:pos x="77" y="89"/>
                    </a:cxn>
                    <a:cxn ang="0">
                      <a:pos x="78" y="88"/>
                    </a:cxn>
                    <a:cxn ang="0">
                      <a:pos x="79" y="88"/>
                    </a:cxn>
                    <a:cxn ang="0">
                      <a:pos x="81" y="88"/>
                    </a:cxn>
                    <a:cxn ang="0">
                      <a:pos x="82" y="88"/>
                    </a:cxn>
                    <a:cxn ang="0">
                      <a:pos x="81" y="81"/>
                    </a:cxn>
                    <a:cxn ang="0">
                      <a:pos x="83" y="80"/>
                    </a:cxn>
                    <a:cxn ang="0">
                      <a:pos x="84" y="78"/>
                    </a:cxn>
                    <a:cxn ang="0">
                      <a:pos x="85" y="77"/>
                    </a:cxn>
                    <a:cxn ang="0">
                      <a:pos x="87" y="75"/>
                    </a:cxn>
                    <a:cxn ang="0">
                      <a:pos x="89" y="74"/>
                    </a:cxn>
                    <a:cxn ang="0">
                      <a:pos x="90" y="74"/>
                    </a:cxn>
                    <a:cxn ang="0">
                      <a:pos x="92" y="73"/>
                    </a:cxn>
                    <a:cxn ang="0">
                      <a:pos x="94" y="73"/>
                    </a:cxn>
                    <a:cxn ang="0">
                      <a:pos x="105" y="48"/>
                    </a:cxn>
                    <a:cxn ang="0">
                      <a:pos x="116" y="32"/>
                    </a:cxn>
                    <a:cxn ang="0">
                      <a:pos x="124" y="19"/>
                    </a:cxn>
                    <a:cxn ang="0">
                      <a:pos x="131" y="5"/>
                    </a:cxn>
                  </a:cxnLst>
                  <a:rect l="0" t="0" r="r" b="b"/>
                  <a:pathLst>
                    <a:path w="133" h="210">
                      <a:moveTo>
                        <a:pt x="133" y="0"/>
                      </a:moveTo>
                      <a:lnTo>
                        <a:pt x="112" y="21"/>
                      </a:lnTo>
                      <a:lnTo>
                        <a:pt x="69" y="87"/>
                      </a:lnTo>
                      <a:lnTo>
                        <a:pt x="41" y="123"/>
                      </a:lnTo>
                      <a:lnTo>
                        <a:pt x="7" y="154"/>
                      </a:lnTo>
                      <a:lnTo>
                        <a:pt x="1" y="185"/>
                      </a:lnTo>
                      <a:lnTo>
                        <a:pt x="1" y="185"/>
                      </a:lnTo>
                      <a:lnTo>
                        <a:pt x="1" y="186"/>
                      </a:lnTo>
                      <a:lnTo>
                        <a:pt x="0" y="186"/>
                      </a:lnTo>
                      <a:lnTo>
                        <a:pt x="0" y="186"/>
                      </a:lnTo>
                      <a:lnTo>
                        <a:pt x="0" y="187"/>
                      </a:lnTo>
                      <a:lnTo>
                        <a:pt x="0" y="187"/>
                      </a:lnTo>
                      <a:lnTo>
                        <a:pt x="0" y="188"/>
                      </a:lnTo>
                      <a:lnTo>
                        <a:pt x="0" y="188"/>
                      </a:lnTo>
                      <a:lnTo>
                        <a:pt x="0" y="188"/>
                      </a:lnTo>
                      <a:lnTo>
                        <a:pt x="0" y="189"/>
                      </a:lnTo>
                      <a:lnTo>
                        <a:pt x="0" y="189"/>
                      </a:lnTo>
                      <a:lnTo>
                        <a:pt x="0" y="190"/>
                      </a:lnTo>
                      <a:lnTo>
                        <a:pt x="0" y="190"/>
                      </a:lnTo>
                      <a:lnTo>
                        <a:pt x="0" y="190"/>
                      </a:lnTo>
                      <a:lnTo>
                        <a:pt x="0" y="191"/>
                      </a:lnTo>
                      <a:lnTo>
                        <a:pt x="0" y="191"/>
                      </a:lnTo>
                      <a:lnTo>
                        <a:pt x="0" y="192"/>
                      </a:lnTo>
                      <a:lnTo>
                        <a:pt x="0" y="192"/>
                      </a:lnTo>
                      <a:lnTo>
                        <a:pt x="0" y="192"/>
                      </a:lnTo>
                      <a:lnTo>
                        <a:pt x="0" y="193"/>
                      </a:lnTo>
                      <a:lnTo>
                        <a:pt x="0" y="193"/>
                      </a:lnTo>
                      <a:lnTo>
                        <a:pt x="0" y="194"/>
                      </a:lnTo>
                      <a:lnTo>
                        <a:pt x="0" y="194"/>
                      </a:lnTo>
                      <a:lnTo>
                        <a:pt x="0" y="195"/>
                      </a:lnTo>
                      <a:lnTo>
                        <a:pt x="0" y="195"/>
                      </a:lnTo>
                      <a:lnTo>
                        <a:pt x="0" y="195"/>
                      </a:lnTo>
                      <a:lnTo>
                        <a:pt x="0" y="196"/>
                      </a:lnTo>
                      <a:lnTo>
                        <a:pt x="0" y="196"/>
                      </a:lnTo>
                      <a:lnTo>
                        <a:pt x="0" y="197"/>
                      </a:lnTo>
                      <a:lnTo>
                        <a:pt x="0" y="197"/>
                      </a:lnTo>
                      <a:lnTo>
                        <a:pt x="0" y="197"/>
                      </a:lnTo>
                      <a:lnTo>
                        <a:pt x="0" y="198"/>
                      </a:lnTo>
                      <a:lnTo>
                        <a:pt x="0" y="198"/>
                      </a:lnTo>
                      <a:lnTo>
                        <a:pt x="0" y="199"/>
                      </a:lnTo>
                      <a:lnTo>
                        <a:pt x="0" y="199"/>
                      </a:lnTo>
                      <a:lnTo>
                        <a:pt x="0" y="199"/>
                      </a:lnTo>
                      <a:lnTo>
                        <a:pt x="0" y="200"/>
                      </a:lnTo>
                      <a:lnTo>
                        <a:pt x="0" y="200"/>
                      </a:lnTo>
                      <a:lnTo>
                        <a:pt x="0" y="201"/>
                      </a:lnTo>
                      <a:lnTo>
                        <a:pt x="1" y="201"/>
                      </a:lnTo>
                      <a:lnTo>
                        <a:pt x="1" y="201"/>
                      </a:lnTo>
                      <a:lnTo>
                        <a:pt x="1" y="202"/>
                      </a:lnTo>
                      <a:lnTo>
                        <a:pt x="1" y="202"/>
                      </a:lnTo>
                      <a:lnTo>
                        <a:pt x="1" y="203"/>
                      </a:lnTo>
                      <a:lnTo>
                        <a:pt x="1" y="203"/>
                      </a:lnTo>
                      <a:lnTo>
                        <a:pt x="1" y="203"/>
                      </a:lnTo>
                      <a:lnTo>
                        <a:pt x="1" y="204"/>
                      </a:lnTo>
                      <a:lnTo>
                        <a:pt x="2" y="204"/>
                      </a:lnTo>
                      <a:lnTo>
                        <a:pt x="2" y="204"/>
                      </a:lnTo>
                      <a:lnTo>
                        <a:pt x="2" y="205"/>
                      </a:lnTo>
                      <a:lnTo>
                        <a:pt x="2" y="205"/>
                      </a:lnTo>
                      <a:lnTo>
                        <a:pt x="2" y="205"/>
                      </a:lnTo>
                      <a:lnTo>
                        <a:pt x="2" y="206"/>
                      </a:lnTo>
                      <a:lnTo>
                        <a:pt x="3" y="206"/>
                      </a:lnTo>
                      <a:lnTo>
                        <a:pt x="3" y="206"/>
                      </a:lnTo>
                      <a:lnTo>
                        <a:pt x="3" y="207"/>
                      </a:lnTo>
                      <a:lnTo>
                        <a:pt x="3" y="207"/>
                      </a:lnTo>
                      <a:lnTo>
                        <a:pt x="3" y="207"/>
                      </a:lnTo>
                      <a:lnTo>
                        <a:pt x="4" y="208"/>
                      </a:lnTo>
                      <a:lnTo>
                        <a:pt x="4" y="208"/>
                      </a:lnTo>
                      <a:lnTo>
                        <a:pt x="4" y="208"/>
                      </a:lnTo>
                      <a:lnTo>
                        <a:pt x="4" y="209"/>
                      </a:lnTo>
                      <a:lnTo>
                        <a:pt x="5" y="209"/>
                      </a:lnTo>
                      <a:lnTo>
                        <a:pt x="5" y="209"/>
                      </a:lnTo>
                      <a:lnTo>
                        <a:pt x="5" y="210"/>
                      </a:lnTo>
                      <a:lnTo>
                        <a:pt x="5" y="210"/>
                      </a:lnTo>
                      <a:lnTo>
                        <a:pt x="31" y="209"/>
                      </a:lnTo>
                      <a:lnTo>
                        <a:pt x="80" y="195"/>
                      </a:lnTo>
                      <a:lnTo>
                        <a:pt x="50" y="188"/>
                      </a:lnTo>
                      <a:lnTo>
                        <a:pt x="99" y="177"/>
                      </a:lnTo>
                      <a:lnTo>
                        <a:pt x="72" y="177"/>
                      </a:lnTo>
                      <a:lnTo>
                        <a:pt x="34" y="179"/>
                      </a:lnTo>
                      <a:lnTo>
                        <a:pt x="35" y="178"/>
                      </a:lnTo>
                      <a:lnTo>
                        <a:pt x="36" y="178"/>
                      </a:lnTo>
                      <a:lnTo>
                        <a:pt x="36" y="177"/>
                      </a:lnTo>
                      <a:lnTo>
                        <a:pt x="37" y="176"/>
                      </a:lnTo>
                      <a:lnTo>
                        <a:pt x="38" y="175"/>
                      </a:lnTo>
                      <a:lnTo>
                        <a:pt x="39" y="174"/>
                      </a:lnTo>
                      <a:lnTo>
                        <a:pt x="39" y="173"/>
                      </a:lnTo>
                      <a:lnTo>
                        <a:pt x="40" y="172"/>
                      </a:lnTo>
                      <a:lnTo>
                        <a:pt x="41" y="172"/>
                      </a:lnTo>
                      <a:lnTo>
                        <a:pt x="42" y="171"/>
                      </a:lnTo>
                      <a:lnTo>
                        <a:pt x="43" y="170"/>
                      </a:lnTo>
                      <a:lnTo>
                        <a:pt x="44" y="169"/>
                      </a:lnTo>
                      <a:lnTo>
                        <a:pt x="45" y="168"/>
                      </a:lnTo>
                      <a:lnTo>
                        <a:pt x="45" y="168"/>
                      </a:lnTo>
                      <a:lnTo>
                        <a:pt x="46" y="167"/>
                      </a:lnTo>
                      <a:lnTo>
                        <a:pt x="47" y="166"/>
                      </a:lnTo>
                      <a:lnTo>
                        <a:pt x="48" y="166"/>
                      </a:lnTo>
                      <a:lnTo>
                        <a:pt x="49" y="165"/>
                      </a:lnTo>
                      <a:lnTo>
                        <a:pt x="50" y="165"/>
                      </a:lnTo>
                      <a:lnTo>
                        <a:pt x="51" y="164"/>
                      </a:lnTo>
                      <a:lnTo>
                        <a:pt x="52" y="163"/>
                      </a:lnTo>
                      <a:lnTo>
                        <a:pt x="53" y="163"/>
                      </a:lnTo>
                      <a:lnTo>
                        <a:pt x="54" y="162"/>
                      </a:lnTo>
                      <a:lnTo>
                        <a:pt x="55" y="162"/>
                      </a:lnTo>
                      <a:lnTo>
                        <a:pt x="56" y="161"/>
                      </a:lnTo>
                      <a:lnTo>
                        <a:pt x="57" y="161"/>
                      </a:lnTo>
                      <a:lnTo>
                        <a:pt x="58" y="161"/>
                      </a:lnTo>
                      <a:lnTo>
                        <a:pt x="59" y="160"/>
                      </a:lnTo>
                      <a:lnTo>
                        <a:pt x="95" y="149"/>
                      </a:lnTo>
                      <a:lnTo>
                        <a:pt x="53" y="152"/>
                      </a:lnTo>
                      <a:lnTo>
                        <a:pt x="109" y="129"/>
                      </a:lnTo>
                      <a:lnTo>
                        <a:pt x="46" y="141"/>
                      </a:lnTo>
                      <a:lnTo>
                        <a:pt x="47" y="140"/>
                      </a:lnTo>
                      <a:lnTo>
                        <a:pt x="48" y="139"/>
                      </a:lnTo>
                      <a:lnTo>
                        <a:pt x="49" y="138"/>
                      </a:lnTo>
                      <a:lnTo>
                        <a:pt x="50" y="137"/>
                      </a:lnTo>
                      <a:lnTo>
                        <a:pt x="51" y="137"/>
                      </a:lnTo>
                      <a:lnTo>
                        <a:pt x="52" y="136"/>
                      </a:lnTo>
                      <a:lnTo>
                        <a:pt x="54" y="135"/>
                      </a:lnTo>
                      <a:lnTo>
                        <a:pt x="55" y="135"/>
                      </a:lnTo>
                      <a:lnTo>
                        <a:pt x="56" y="134"/>
                      </a:lnTo>
                      <a:lnTo>
                        <a:pt x="57" y="133"/>
                      </a:lnTo>
                      <a:lnTo>
                        <a:pt x="58" y="133"/>
                      </a:lnTo>
                      <a:lnTo>
                        <a:pt x="59" y="132"/>
                      </a:lnTo>
                      <a:lnTo>
                        <a:pt x="60" y="131"/>
                      </a:lnTo>
                      <a:lnTo>
                        <a:pt x="61" y="131"/>
                      </a:lnTo>
                      <a:lnTo>
                        <a:pt x="62" y="130"/>
                      </a:lnTo>
                      <a:lnTo>
                        <a:pt x="63" y="130"/>
                      </a:lnTo>
                      <a:lnTo>
                        <a:pt x="65" y="129"/>
                      </a:lnTo>
                      <a:lnTo>
                        <a:pt x="66" y="129"/>
                      </a:lnTo>
                      <a:lnTo>
                        <a:pt x="67" y="128"/>
                      </a:lnTo>
                      <a:lnTo>
                        <a:pt x="68" y="128"/>
                      </a:lnTo>
                      <a:lnTo>
                        <a:pt x="112" y="115"/>
                      </a:lnTo>
                      <a:lnTo>
                        <a:pt x="60" y="115"/>
                      </a:lnTo>
                      <a:lnTo>
                        <a:pt x="60" y="115"/>
                      </a:lnTo>
                      <a:lnTo>
                        <a:pt x="60" y="115"/>
                      </a:lnTo>
                      <a:lnTo>
                        <a:pt x="60" y="114"/>
                      </a:lnTo>
                      <a:lnTo>
                        <a:pt x="60" y="114"/>
                      </a:lnTo>
                      <a:lnTo>
                        <a:pt x="60" y="114"/>
                      </a:lnTo>
                      <a:lnTo>
                        <a:pt x="60" y="114"/>
                      </a:lnTo>
                      <a:lnTo>
                        <a:pt x="60" y="113"/>
                      </a:lnTo>
                      <a:lnTo>
                        <a:pt x="60" y="113"/>
                      </a:lnTo>
                      <a:lnTo>
                        <a:pt x="60" y="113"/>
                      </a:lnTo>
                      <a:lnTo>
                        <a:pt x="60" y="113"/>
                      </a:lnTo>
                      <a:lnTo>
                        <a:pt x="60" y="112"/>
                      </a:lnTo>
                      <a:lnTo>
                        <a:pt x="60" y="112"/>
                      </a:lnTo>
                      <a:lnTo>
                        <a:pt x="60" y="112"/>
                      </a:lnTo>
                      <a:lnTo>
                        <a:pt x="60" y="112"/>
                      </a:lnTo>
                      <a:lnTo>
                        <a:pt x="61" y="111"/>
                      </a:lnTo>
                      <a:lnTo>
                        <a:pt x="61" y="111"/>
                      </a:lnTo>
                      <a:lnTo>
                        <a:pt x="61" y="111"/>
                      </a:lnTo>
                      <a:lnTo>
                        <a:pt x="61" y="111"/>
                      </a:lnTo>
                      <a:lnTo>
                        <a:pt x="61" y="111"/>
                      </a:lnTo>
                      <a:lnTo>
                        <a:pt x="61" y="110"/>
                      </a:lnTo>
                      <a:lnTo>
                        <a:pt x="61" y="110"/>
                      </a:lnTo>
                      <a:lnTo>
                        <a:pt x="61" y="110"/>
                      </a:lnTo>
                      <a:lnTo>
                        <a:pt x="61" y="110"/>
                      </a:lnTo>
                      <a:lnTo>
                        <a:pt x="61" y="109"/>
                      </a:lnTo>
                      <a:lnTo>
                        <a:pt x="61" y="109"/>
                      </a:lnTo>
                      <a:lnTo>
                        <a:pt x="62" y="109"/>
                      </a:lnTo>
                      <a:lnTo>
                        <a:pt x="62" y="109"/>
                      </a:lnTo>
                      <a:lnTo>
                        <a:pt x="62" y="109"/>
                      </a:lnTo>
                      <a:lnTo>
                        <a:pt x="62" y="108"/>
                      </a:lnTo>
                      <a:lnTo>
                        <a:pt x="62" y="108"/>
                      </a:lnTo>
                      <a:lnTo>
                        <a:pt x="62" y="108"/>
                      </a:lnTo>
                      <a:lnTo>
                        <a:pt x="62" y="108"/>
                      </a:lnTo>
                      <a:lnTo>
                        <a:pt x="62" y="108"/>
                      </a:lnTo>
                      <a:lnTo>
                        <a:pt x="62" y="107"/>
                      </a:lnTo>
                      <a:lnTo>
                        <a:pt x="63" y="107"/>
                      </a:lnTo>
                      <a:lnTo>
                        <a:pt x="63" y="107"/>
                      </a:lnTo>
                      <a:lnTo>
                        <a:pt x="63" y="107"/>
                      </a:lnTo>
                      <a:lnTo>
                        <a:pt x="63" y="107"/>
                      </a:lnTo>
                      <a:lnTo>
                        <a:pt x="63" y="106"/>
                      </a:lnTo>
                      <a:lnTo>
                        <a:pt x="63" y="106"/>
                      </a:lnTo>
                      <a:lnTo>
                        <a:pt x="63" y="106"/>
                      </a:lnTo>
                      <a:lnTo>
                        <a:pt x="64" y="106"/>
                      </a:lnTo>
                      <a:lnTo>
                        <a:pt x="64" y="106"/>
                      </a:lnTo>
                      <a:lnTo>
                        <a:pt x="64" y="106"/>
                      </a:lnTo>
                      <a:lnTo>
                        <a:pt x="64" y="105"/>
                      </a:lnTo>
                      <a:lnTo>
                        <a:pt x="64" y="105"/>
                      </a:lnTo>
                      <a:lnTo>
                        <a:pt x="64" y="105"/>
                      </a:lnTo>
                      <a:lnTo>
                        <a:pt x="65" y="105"/>
                      </a:lnTo>
                      <a:lnTo>
                        <a:pt x="65" y="105"/>
                      </a:lnTo>
                      <a:lnTo>
                        <a:pt x="65" y="105"/>
                      </a:lnTo>
                      <a:lnTo>
                        <a:pt x="65" y="105"/>
                      </a:lnTo>
                      <a:lnTo>
                        <a:pt x="65" y="104"/>
                      </a:lnTo>
                      <a:lnTo>
                        <a:pt x="65" y="104"/>
                      </a:lnTo>
                      <a:lnTo>
                        <a:pt x="66" y="104"/>
                      </a:lnTo>
                      <a:lnTo>
                        <a:pt x="66" y="104"/>
                      </a:lnTo>
                      <a:lnTo>
                        <a:pt x="66" y="104"/>
                      </a:lnTo>
                      <a:lnTo>
                        <a:pt x="66" y="104"/>
                      </a:lnTo>
                      <a:lnTo>
                        <a:pt x="66" y="104"/>
                      </a:lnTo>
                      <a:lnTo>
                        <a:pt x="66" y="104"/>
                      </a:lnTo>
                      <a:lnTo>
                        <a:pt x="67" y="103"/>
                      </a:lnTo>
                      <a:lnTo>
                        <a:pt x="67" y="103"/>
                      </a:lnTo>
                      <a:lnTo>
                        <a:pt x="67" y="103"/>
                      </a:lnTo>
                      <a:lnTo>
                        <a:pt x="67" y="103"/>
                      </a:lnTo>
                      <a:lnTo>
                        <a:pt x="67" y="103"/>
                      </a:lnTo>
                      <a:lnTo>
                        <a:pt x="68" y="103"/>
                      </a:lnTo>
                      <a:lnTo>
                        <a:pt x="68" y="103"/>
                      </a:lnTo>
                      <a:lnTo>
                        <a:pt x="68" y="103"/>
                      </a:lnTo>
                      <a:lnTo>
                        <a:pt x="68" y="103"/>
                      </a:lnTo>
                      <a:lnTo>
                        <a:pt x="68" y="103"/>
                      </a:lnTo>
                      <a:lnTo>
                        <a:pt x="69" y="103"/>
                      </a:lnTo>
                      <a:lnTo>
                        <a:pt x="69" y="103"/>
                      </a:lnTo>
                      <a:lnTo>
                        <a:pt x="69" y="103"/>
                      </a:lnTo>
                      <a:lnTo>
                        <a:pt x="69" y="102"/>
                      </a:lnTo>
                      <a:lnTo>
                        <a:pt x="69" y="102"/>
                      </a:lnTo>
                      <a:lnTo>
                        <a:pt x="70" y="102"/>
                      </a:lnTo>
                      <a:lnTo>
                        <a:pt x="70" y="102"/>
                      </a:lnTo>
                      <a:lnTo>
                        <a:pt x="70" y="102"/>
                      </a:lnTo>
                      <a:lnTo>
                        <a:pt x="70" y="102"/>
                      </a:lnTo>
                      <a:lnTo>
                        <a:pt x="70" y="102"/>
                      </a:lnTo>
                      <a:lnTo>
                        <a:pt x="71" y="102"/>
                      </a:lnTo>
                      <a:lnTo>
                        <a:pt x="71" y="102"/>
                      </a:lnTo>
                      <a:lnTo>
                        <a:pt x="71" y="102"/>
                      </a:lnTo>
                      <a:lnTo>
                        <a:pt x="71" y="102"/>
                      </a:lnTo>
                      <a:lnTo>
                        <a:pt x="71" y="102"/>
                      </a:lnTo>
                      <a:lnTo>
                        <a:pt x="72" y="102"/>
                      </a:lnTo>
                      <a:lnTo>
                        <a:pt x="72" y="102"/>
                      </a:lnTo>
                      <a:lnTo>
                        <a:pt x="72" y="102"/>
                      </a:lnTo>
                      <a:lnTo>
                        <a:pt x="72" y="102"/>
                      </a:lnTo>
                      <a:lnTo>
                        <a:pt x="101" y="103"/>
                      </a:lnTo>
                      <a:lnTo>
                        <a:pt x="70" y="95"/>
                      </a:lnTo>
                      <a:lnTo>
                        <a:pt x="70" y="95"/>
                      </a:lnTo>
                      <a:lnTo>
                        <a:pt x="70" y="94"/>
                      </a:lnTo>
                      <a:lnTo>
                        <a:pt x="70" y="94"/>
                      </a:lnTo>
                      <a:lnTo>
                        <a:pt x="71" y="94"/>
                      </a:lnTo>
                      <a:lnTo>
                        <a:pt x="71" y="94"/>
                      </a:lnTo>
                      <a:lnTo>
                        <a:pt x="71" y="93"/>
                      </a:lnTo>
                      <a:lnTo>
                        <a:pt x="71" y="93"/>
                      </a:lnTo>
                      <a:lnTo>
                        <a:pt x="71" y="93"/>
                      </a:lnTo>
                      <a:lnTo>
                        <a:pt x="71" y="93"/>
                      </a:lnTo>
                      <a:lnTo>
                        <a:pt x="71" y="93"/>
                      </a:lnTo>
                      <a:lnTo>
                        <a:pt x="72" y="92"/>
                      </a:lnTo>
                      <a:lnTo>
                        <a:pt x="72" y="92"/>
                      </a:lnTo>
                      <a:lnTo>
                        <a:pt x="72" y="92"/>
                      </a:lnTo>
                      <a:lnTo>
                        <a:pt x="72" y="92"/>
                      </a:lnTo>
                      <a:lnTo>
                        <a:pt x="72" y="92"/>
                      </a:lnTo>
                      <a:lnTo>
                        <a:pt x="73" y="91"/>
                      </a:lnTo>
                      <a:lnTo>
                        <a:pt x="73" y="91"/>
                      </a:lnTo>
                      <a:lnTo>
                        <a:pt x="73" y="91"/>
                      </a:lnTo>
                      <a:lnTo>
                        <a:pt x="73" y="91"/>
                      </a:lnTo>
                      <a:lnTo>
                        <a:pt x="73" y="91"/>
                      </a:lnTo>
                      <a:lnTo>
                        <a:pt x="73" y="91"/>
                      </a:lnTo>
                      <a:lnTo>
                        <a:pt x="74" y="90"/>
                      </a:lnTo>
                      <a:lnTo>
                        <a:pt x="74" y="90"/>
                      </a:lnTo>
                      <a:lnTo>
                        <a:pt x="74" y="90"/>
                      </a:lnTo>
                      <a:lnTo>
                        <a:pt x="74" y="90"/>
                      </a:lnTo>
                      <a:lnTo>
                        <a:pt x="74" y="90"/>
                      </a:lnTo>
                      <a:lnTo>
                        <a:pt x="75" y="90"/>
                      </a:lnTo>
                      <a:lnTo>
                        <a:pt x="75" y="90"/>
                      </a:lnTo>
                      <a:lnTo>
                        <a:pt x="75" y="90"/>
                      </a:lnTo>
                      <a:lnTo>
                        <a:pt x="75" y="89"/>
                      </a:lnTo>
                      <a:lnTo>
                        <a:pt x="76" y="89"/>
                      </a:lnTo>
                      <a:lnTo>
                        <a:pt x="76" y="89"/>
                      </a:lnTo>
                      <a:lnTo>
                        <a:pt x="76" y="89"/>
                      </a:lnTo>
                      <a:lnTo>
                        <a:pt x="76" y="89"/>
                      </a:lnTo>
                      <a:lnTo>
                        <a:pt x="76" y="89"/>
                      </a:lnTo>
                      <a:lnTo>
                        <a:pt x="77" y="89"/>
                      </a:lnTo>
                      <a:lnTo>
                        <a:pt x="77" y="89"/>
                      </a:lnTo>
                      <a:lnTo>
                        <a:pt x="77" y="89"/>
                      </a:lnTo>
                      <a:lnTo>
                        <a:pt x="77" y="89"/>
                      </a:lnTo>
                      <a:lnTo>
                        <a:pt x="77" y="88"/>
                      </a:lnTo>
                      <a:lnTo>
                        <a:pt x="78" y="88"/>
                      </a:lnTo>
                      <a:lnTo>
                        <a:pt x="78" y="88"/>
                      </a:lnTo>
                      <a:lnTo>
                        <a:pt x="78" y="88"/>
                      </a:lnTo>
                      <a:lnTo>
                        <a:pt x="78" y="88"/>
                      </a:lnTo>
                      <a:lnTo>
                        <a:pt x="79" y="88"/>
                      </a:lnTo>
                      <a:lnTo>
                        <a:pt x="79" y="88"/>
                      </a:lnTo>
                      <a:lnTo>
                        <a:pt x="79" y="88"/>
                      </a:lnTo>
                      <a:lnTo>
                        <a:pt x="79" y="88"/>
                      </a:lnTo>
                      <a:lnTo>
                        <a:pt x="80" y="88"/>
                      </a:lnTo>
                      <a:lnTo>
                        <a:pt x="80" y="88"/>
                      </a:lnTo>
                      <a:lnTo>
                        <a:pt x="80" y="88"/>
                      </a:lnTo>
                      <a:lnTo>
                        <a:pt x="80" y="88"/>
                      </a:lnTo>
                      <a:lnTo>
                        <a:pt x="80" y="88"/>
                      </a:lnTo>
                      <a:lnTo>
                        <a:pt x="81" y="88"/>
                      </a:lnTo>
                      <a:lnTo>
                        <a:pt x="81" y="88"/>
                      </a:lnTo>
                      <a:lnTo>
                        <a:pt x="81" y="88"/>
                      </a:lnTo>
                      <a:lnTo>
                        <a:pt x="81" y="88"/>
                      </a:lnTo>
                      <a:lnTo>
                        <a:pt x="82" y="88"/>
                      </a:lnTo>
                      <a:lnTo>
                        <a:pt x="82" y="88"/>
                      </a:lnTo>
                      <a:lnTo>
                        <a:pt x="82" y="88"/>
                      </a:lnTo>
                      <a:lnTo>
                        <a:pt x="82" y="88"/>
                      </a:lnTo>
                      <a:lnTo>
                        <a:pt x="83" y="88"/>
                      </a:lnTo>
                      <a:lnTo>
                        <a:pt x="113" y="88"/>
                      </a:lnTo>
                      <a:lnTo>
                        <a:pt x="81" y="82"/>
                      </a:lnTo>
                      <a:lnTo>
                        <a:pt x="81" y="82"/>
                      </a:lnTo>
                      <a:lnTo>
                        <a:pt x="81" y="81"/>
                      </a:lnTo>
                      <a:lnTo>
                        <a:pt x="82" y="81"/>
                      </a:lnTo>
                      <a:lnTo>
                        <a:pt x="82" y="81"/>
                      </a:lnTo>
                      <a:lnTo>
                        <a:pt x="82" y="81"/>
                      </a:lnTo>
                      <a:lnTo>
                        <a:pt x="82" y="80"/>
                      </a:lnTo>
                      <a:lnTo>
                        <a:pt x="82" y="80"/>
                      </a:lnTo>
                      <a:lnTo>
                        <a:pt x="83" y="80"/>
                      </a:lnTo>
                      <a:lnTo>
                        <a:pt x="83" y="79"/>
                      </a:lnTo>
                      <a:lnTo>
                        <a:pt x="83" y="79"/>
                      </a:lnTo>
                      <a:lnTo>
                        <a:pt x="83" y="79"/>
                      </a:lnTo>
                      <a:lnTo>
                        <a:pt x="83" y="79"/>
                      </a:lnTo>
                      <a:lnTo>
                        <a:pt x="84" y="78"/>
                      </a:lnTo>
                      <a:lnTo>
                        <a:pt x="84" y="78"/>
                      </a:lnTo>
                      <a:lnTo>
                        <a:pt x="84" y="78"/>
                      </a:lnTo>
                      <a:lnTo>
                        <a:pt x="84" y="78"/>
                      </a:lnTo>
                      <a:lnTo>
                        <a:pt x="85" y="77"/>
                      </a:lnTo>
                      <a:lnTo>
                        <a:pt x="85" y="77"/>
                      </a:lnTo>
                      <a:lnTo>
                        <a:pt x="85" y="77"/>
                      </a:lnTo>
                      <a:lnTo>
                        <a:pt x="85" y="77"/>
                      </a:lnTo>
                      <a:lnTo>
                        <a:pt x="86" y="76"/>
                      </a:lnTo>
                      <a:lnTo>
                        <a:pt x="86" y="76"/>
                      </a:lnTo>
                      <a:lnTo>
                        <a:pt x="86" y="76"/>
                      </a:lnTo>
                      <a:lnTo>
                        <a:pt x="86" y="76"/>
                      </a:lnTo>
                      <a:lnTo>
                        <a:pt x="87" y="76"/>
                      </a:lnTo>
                      <a:lnTo>
                        <a:pt x="87" y="75"/>
                      </a:lnTo>
                      <a:lnTo>
                        <a:pt x="87" y="75"/>
                      </a:lnTo>
                      <a:lnTo>
                        <a:pt x="87" y="75"/>
                      </a:lnTo>
                      <a:lnTo>
                        <a:pt x="88" y="75"/>
                      </a:lnTo>
                      <a:lnTo>
                        <a:pt x="88" y="75"/>
                      </a:lnTo>
                      <a:lnTo>
                        <a:pt x="88" y="75"/>
                      </a:lnTo>
                      <a:lnTo>
                        <a:pt x="89" y="74"/>
                      </a:lnTo>
                      <a:lnTo>
                        <a:pt x="89" y="74"/>
                      </a:lnTo>
                      <a:lnTo>
                        <a:pt x="89" y="74"/>
                      </a:lnTo>
                      <a:lnTo>
                        <a:pt x="89" y="74"/>
                      </a:lnTo>
                      <a:lnTo>
                        <a:pt x="90" y="74"/>
                      </a:lnTo>
                      <a:lnTo>
                        <a:pt x="90" y="74"/>
                      </a:lnTo>
                      <a:lnTo>
                        <a:pt x="90" y="74"/>
                      </a:lnTo>
                      <a:lnTo>
                        <a:pt x="91" y="74"/>
                      </a:lnTo>
                      <a:lnTo>
                        <a:pt x="91" y="73"/>
                      </a:lnTo>
                      <a:lnTo>
                        <a:pt x="91" y="73"/>
                      </a:lnTo>
                      <a:lnTo>
                        <a:pt x="91" y="73"/>
                      </a:lnTo>
                      <a:lnTo>
                        <a:pt x="92" y="73"/>
                      </a:lnTo>
                      <a:lnTo>
                        <a:pt x="92" y="73"/>
                      </a:lnTo>
                      <a:lnTo>
                        <a:pt x="92" y="73"/>
                      </a:lnTo>
                      <a:lnTo>
                        <a:pt x="93" y="73"/>
                      </a:lnTo>
                      <a:lnTo>
                        <a:pt x="93" y="73"/>
                      </a:lnTo>
                      <a:lnTo>
                        <a:pt x="93" y="73"/>
                      </a:lnTo>
                      <a:lnTo>
                        <a:pt x="94" y="73"/>
                      </a:lnTo>
                      <a:lnTo>
                        <a:pt x="94" y="73"/>
                      </a:lnTo>
                      <a:lnTo>
                        <a:pt x="118" y="69"/>
                      </a:lnTo>
                      <a:lnTo>
                        <a:pt x="98" y="60"/>
                      </a:lnTo>
                      <a:lnTo>
                        <a:pt x="100" y="57"/>
                      </a:lnTo>
                      <a:lnTo>
                        <a:pt x="101" y="54"/>
                      </a:lnTo>
                      <a:lnTo>
                        <a:pt x="103" y="51"/>
                      </a:lnTo>
                      <a:lnTo>
                        <a:pt x="105" y="48"/>
                      </a:lnTo>
                      <a:lnTo>
                        <a:pt x="107" y="46"/>
                      </a:lnTo>
                      <a:lnTo>
                        <a:pt x="109" y="43"/>
                      </a:lnTo>
                      <a:lnTo>
                        <a:pt x="110" y="40"/>
                      </a:lnTo>
                      <a:lnTo>
                        <a:pt x="112" y="37"/>
                      </a:lnTo>
                      <a:lnTo>
                        <a:pt x="114" y="35"/>
                      </a:lnTo>
                      <a:lnTo>
                        <a:pt x="116" y="32"/>
                      </a:lnTo>
                      <a:lnTo>
                        <a:pt x="118" y="30"/>
                      </a:lnTo>
                      <a:lnTo>
                        <a:pt x="119" y="28"/>
                      </a:lnTo>
                      <a:lnTo>
                        <a:pt x="121" y="26"/>
                      </a:lnTo>
                      <a:lnTo>
                        <a:pt x="122" y="24"/>
                      </a:lnTo>
                      <a:lnTo>
                        <a:pt x="123" y="21"/>
                      </a:lnTo>
                      <a:lnTo>
                        <a:pt x="124" y="19"/>
                      </a:lnTo>
                      <a:lnTo>
                        <a:pt x="126" y="17"/>
                      </a:lnTo>
                      <a:lnTo>
                        <a:pt x="127" y="14"/>
                      </a:lnTo>
                      <a:lnTo>
                        <a:pt x="128" y="12"/>
                      </a:lnTo>
                      <a:lnTo>
                        <a:pt x="129" y="9"/>
                      </a:lnTo>
                      <a:lnTo>
                        <a:pt x="130" y="7"/>
                      </a:lnTo>
                      <a:lnTo>
                        <a:pt x="131" y="5"/>
                      </a:lnTo>
                      <a:lnTo>
                        <a:pt x="132" y="2"/>
                      </a:lnTo>
                      <a:lnTo>
                        <a:pt x="133" y="0"/>
                      </a:lnTo>
                    </a:path>
                  </a:pathLst>
                </a:custGeom>
                <a:solidFill>
                  <a:srgbClr val="000000">
                    <a:alpha val="8000"/>
                  </a:srgbClr>
                </a:solidFill>
                <a:ln w="9525">
                  <a:noFill/>
                  <a:round/>
                  <a:headEnd type="none" w="sm" len="sm"/>
                  <a:tailEnd type="none" w="sm" len="sm"/>
                </a:ln>
              </p:spPr>
              <p:txBody>
                <a:bodyPr/>
                <a:lstStyle/>
                <a:p>
                  <a:endParaRPr lang="nl-BE"/>
                </a:p>
              </p:txBody>
            </p:sp>
            <p:sp>
              <p:nvSpPr>
                <p:cNvPr id="7413" name="Freeform 245"/>
                <p:cNvSpPr>
                  <a:spLocks noChangeArrowheads="1"/>
                </p:cNvSpPr>
                <p:nvPr/>
              </p:nvSpPr>
              <p:spPr bwMode="auto">
                <a:xfrm>
                  <a:off x="243" y="474"/>
                  <a:ext cx="85" cy="85"/>
                </a:xfrm>
                <a:custGeom>
                  <a:avLst/>
                  <a:gdLst/>
                  <a:ahLst/>
                  <a:cxnLst>
                    <a:cxn ang="0">
                      <a:pos x="55" y="0"/>
                    </a:cxn>
                    <a:cxn ang="0">
                      <a:pos x="80" y="26"/>
                    </a:cxn>
                    <a:cxn ang="0">
                      <a:pos x="81" y="34"/>
                    </a:cxn>
                    <a:cxn ang="0">
                      <a:pos x="85" y="41"/>
                    </a:cxn>
                    <a:cxn ang="0">
                      <a:pos x="68" y="64"/>
                    </a:cxn>
                    <a:cxn ang="0">
                      <a:pos x="22" y="84"/>
                    </a:cxn>
                    <a:cxn ang="0">
                      <a:pos x="0" y="80"/>
                    </a:cxn>
                    <a:cxn ang="0">
                      <a:pos x="32" y="50"/>
                    </a:cxn>
                    <a:cxn ang="0">
                      <a:pos x="71" y="46"/>
                    </a:cxn>
                    <a:cxn ang="0">
                      <a:pos x="55" y="39"/>
                    </a:cxn>
                    <a:cxn ang="0">
                      <a:pos x="76" y="34"/>
                    </a:cxn>
                    <a:cxn ang="0">
                      <a:pos x="55" y="0"/>
                    </a:cxn>
                  </a:cxnLst>
                  <a:rect l="0" t="0" r="r" b="b"/>
                  <a:pathLst>
                    <a:path w="85" h="84">
                      <a:moveTo>
                        <a:pt x="55" y="0"/>
                      </a:moveTo>
                      <a:cubicBezTo>
                        <a:pt x="55" y="0"/>
                        <a:pt x="69" y="11"/>
                        <a:pt x="80" y="26"/>
                      </a:cubicBezTo>
                      <a:lnTo>
                        <a:pt x="81" y="34"/>
                      </a:lnTo>
                      <a:lnTo>
                        <a:pt x="85" y="41"/>
                      </a:lnTo>
                      <a:cubicBezTo>
                        <a:pt x="85" y="41"/>
                        <a:pt x="78" y="55"/>
                        <a:pt x="68" y="64"/>
                      </a:cubicBezTo>
                      <a:cubicBezTo>
                        <a:pt x="68" y="64"/>
                        <a:pt x="46" y="78"/>
                        <a:pt x="22" y="84"/>
                      </a:cubicBezTo>
                      <a:lnTo>
                        <a:pt x="0" y="80"/>
                      </a:lnTo>
                      <a:cubicBezTo>
                        <a:pt x="0" y="80"/>
                        <a:pt x="12" y="59"/>
                        <a:pt x="32" y="50"/>
                      </a:cubicBezTo>
                      <a:lnTo>
                        <a:pt x="71" y="46"/>
                      </a:lnTo>
                      <a:lnTo>
                        <a:pt x="55" y="39"/>
                      </a:lnTo>
                      <a:lnTo>
                        <a:pt x="76" y="34"/>
                      </a:lnTo>
                      <a:cubicBezTo>
                        <a:pt x="76" y="34"/>
                        <a:pt x="68" y="15"/>
                        <a:pt x="55" y="0"/>
                      </a:cubicBezTo>
                    </a:path>
                  </a:pathLst>
                </a:custGeom>
                <a:solidFill>
                  <a:srgbClr val="000000">
                    <a:alpha val="8000"/>
                  </a:srgbClr>
                </a:solidFill>
                <a:ln w="9525">
                  <a:noFill/>
                  <a:round/>
                  <a:headEnd type="none" w="sm" len="sm"/>
                  <a:tailEnd type="none" w="sm" len="sm"/>
                </a:ln>
              </p:spPr>
              <p:txBody>
                <a:bodyPr/>
                <a:lstStyle/>
                <a:p>
                  <a:endParaRPr lang="nl-BE"/>
                </a:p>
              </p:txBody>
            </p:sp>
            <p:sp>
              <p:nvSpPr>
                <p:cNvPr id="7414" name="Freeform 246"/>
                <p:cNvSpPr>
                  <a:spLocks noChangeArrowheads="1"/>
                </p:cNvSpPr>
                <p:nvPr/>
              </p:nvSpPr>
              <p:spPr bwMode="auto">
                <a:xfrm>
                  <a:off x="316" y="449"/>
                  <a:ext cx="63" cy="38"/>
                </a:xfrm>
                <a:custGeom>
                  <a:avLst/>
                  <a:gdLst/>
                  <a:ahLst/>
                  <a:cxnLst>
                    <a:cxn ang="0">
                      <a:pos x="62" y="0"/>
                    </a:cxn>
                    <a:cxn ang="0">
                      <a:pos x="24" y="26"/>
                    </a:cxn>
                    <a:cxn ang="0">
                      <a:pos x="0" y="25"/>
                    </a:cxn>
                    <a:cxn ang="0">
                      <a:pos x="16" y="38"/>
                    </a:cxn>
                    <a:cxn ang="0">
                      <a:pos x="43" y="26"/>
                    </a:cxn>
                    <a:cxn ang="0">
                      <a:pos x="62" y="0"/>
                    </a:cxn>
                  </a:cxnLst>
                  <a:rect l="0" t="0" r="r" b="b"/>
                  <a:pathLst>
                    <a:path w="62" h="38">
                      <a:moveTo>
                        <a:pt x="62" y="0"/>
                      </a:moveTo>
                      <a:cubicBezTo>
                        <a:pt x="62" y="0"/>
                        <a:pt x="45" y="17"/>
                        <a:pt x="24" y="26"/>
                      </a:cubicBezTo>
                      <a:cubicBezTo>
                        <a:pt x="24" y="26"/>
                        <a:pt x="12" y="30"/>
                        <a:pt x="0" y="25"/>
                      </a:cubicBezTo>
                      <a:lnTo>
                        <a:pt x="16" y="38"/>
                      </a:lnTo>
                      <a:cubicBezTo>
                        <a:pt x="16" y="38"/>
                        <a:pt x="31" y="38"/>
                        <a:pt x="43" y="26"/>
                      </a:cubicBezTo>
                      <a:lnTo>
                        <a:pt x="62" y="0"/>
                      </a:lnTo>
                    </a:path>
                  </a:pathLst>
                </a:custGeom>
                <a:solidFill>
                  <a:srgbClr val="000000">
                    <a:alpha val="8000"/>
                  </a:srgbClr>
                </a:solidFill>
                <a:ln w="9525">
                  <a:noFill/>
                  <a:round/>
                  <a:headEnd type="none" w="sm" len="sm"/>
                  <a:tailEnd type="none" w="sm" len="sm"/>
                </a:ln>
              </p:spPr>
              <p:txBody>
                <a:bodyPr/>
                <a:lstStyle/>
                <a:p>
                  <a:endParaRPr lang="nl-BE"/>
                </a:p>
              </p:txBody>
            </p:sp>
            <p:sp>
              <p:nvSpPr>
                <p:cNvPr id="7415" name="Freeform 247"/>
                <p:cNvSpPr>
                  <a:spLocks noChangeArrowheads="1"/>
                </p:cNvSpPr>
                <p:nvPr/>
              </p:nvSpPr>
              <p:spPr bwMode="auto">
                <a:xfrm>
                  <a:off x="195" y="391"/>
                  <a:ext cx="69" cy="128"/>
                </a:xfrm>
                <a:custGeom>
                  <a:avLst/>
                  <a:gdLst/>
                  <a:ahLst/>
                  <a:cxnLst>
                    <a:cxn ang="0">
                      <a:pos x="5" y="128"/>
                    </a:cxn>
                    <a:cxn ang="0">
                      <a:pos x="4" y="116"/>
                    </a:cxn>
                    <a:cxn ang="0">
                      <a:pos x="14" y="118"/>
                    </a:cxn>
                    <a:cxn ang="0">
                      <a:pos x="17" y="105"/>
                    </a:cxn>
                    <a:cxn ang="0">
                      <a:pos x="26" y="111"/>
                    </a:cxn>
                    <a:cxn ang="0">
                      <a:pos x="34" y="104"/>
                    </a:cxn>
                    <a:cxn ang="0">
                      <a:pos x="30" y="88"/>
                    </a:cxn>
                    <a:cxn ang="0">
                      <a:pos x="20" y="77"/>
                    </a:cxn>
                    <a:cxn ang="0">
                      <a:pos x="0" y="61"/>
                    </a:cxn>
                    <a:cxn ang="0">
                      <a:pos x="25" y="74"/>
                    </a:cxn>
                    <a:cxn ang="0">
                      <a:pos x="35" y="84"/>
                    </a:cxn>
                    <a:cxn ang="0">
                      <a:pos x="41" y="97"/>
                    </a:cxn>
                    <a:cxn ang="0">
                      <a:pos x="50" y="73"/>
                    </a:cxn>
                    <a:cxn ang="0">
                      <a:pos x="30" y="56"/>
                    </a:cxn>
                    <a:cxn ang="0">
                      <a:pos x="50" y="52"/>
                    </a:cxn>
                    <a:cxn ang="0">
                      <a:pos x="44" y="46"/>
                    </a:cxn>
                    <a:cxn ang="0">
                      <a:pos x="12" y="34"/>
                    </a:cxn>
                    <a:cxn ang="0">
                      <a:pos x="50" y="41"/>
                    </a:cxn>
                    <a:cxn ang="0">
                      <a:pos x="49" y="17"/>
                    </a:cxn>
                    <a:cxn ang="0">
                      <a:pos x="52" y="0"/>
                    </a:cxn>
                    <a:cxn ang="0">
                      <a:pos x="62" y="39"/>
                    </a:cxn>
                    <a:cxn ang="0">
                      <a:pos x="69" y="53"/>
                    </a:cxn>
                    <a:cxn ang="0">
                      <a:pos x="40" y="107"/>
                    </a:cxn>
                    <a:cxn ang="0">
                      <a:pos x="5" y="128"/>
                    </a:cxn>
                  </a:cxnLst>
                  <a:rect l="0" t="0" r="r" b="b"/>
                  <a:pathLst>
                    <a:path w="69" h="128">
                      <a:moveTo>
                        <a:pt x="5" y="128"/>
                      </a:moveTo>
                      <a:lnTo>
                        <a:pt x="4" y="116"/>
                      </a:lnTo>
                      <a:lnTo>
                        <a:pt x="14" y="118"/>
                      </a:lnTo>
                      <a:lnTo>
                        <a:pt x="17" y="105"/>
                      </a:lnTo>
                      <a:lnTo>
                        <a:pt x="26" y="111"/>
                      </a:lnTo>
                      <a:lnTo>
                        <a:pt x="34" y="104"/>
                      </a:lnTo>
                      <a:cubicBezTo>
                        <a:pt x="34" y="104"/>
                        <a:pt x="33" y="95"/>
                        <a:pt x="30" y="88"/>
                      </a:cubicBezTo>
                      <a:cubicBezTo>
                        <a:pt x="30" y="88"/>
                        <a:pt x="26" y="81"/>
                        <a:pt x="20" y="77"/>
                      </a:cubicBezTo>
                      <a:lnTo>
                        <a:pt x="0" y="61"/>
                      </a:lnTo>
                      <a:lnTo>
                        <a:pt x="25" y="74"/>
                      </a:lnTo>
                      <a:cubicBezTo>
                        <a:pt x="25" y="74"/>
                        <a:pt x="31" y="78"/>
                        <a:pt x="35" y="84"/>
                      </a:cubicBezTo>
                      <a:cubicBezTo>
                        <a:pt x="35" y="84"/>
                        <a:pt x="39" y="90"/>
                        <a:pt x="41" y="97"/>
                      </a:cubicBezTo>
                      <a:lnTo>
                        <a:pt x="50" y="73"/>
                      </a:lnTo>
                      <a:cubicBezTo>
                        <a:pt x="50" y="73"/>
                        <a:pt x="42" y="60"/>
                        <a:pt x="30" y="56"/>
                      </a:cubicBezTo>
                      <a:cubicBezTo>
                        <a:pt x="30" y="56"/>
                        <a:pt x="40" y="50"/>
                        <a:pt x="50" y="52"/>
                      </a:cubicBezTo>
                      <a:lnTo>
                        <a:pt x="44" y="46"/>
                      </a:lnTo>
                      <a:cubicBezTo>
                        <a:pt x="44" y="46"/>
                        <a:pt x="29" y="34"/>
                        <a:pt x="12" y="34"/>
                      </a:cubicBezTo>
                      <a:cubicBezTo>
                        <a:pt x="12" y="34"/>
                        <a:pt x="32" y="29"/>
                        <a:pt x="50" y="41"/>
                      </a:cubicBezTo>
                      <a:lnTo>
                        <a:pt x="49" y="17"/>
                      </a:lnTo>
                      <a:lnTo>
                        <a:pt x="52" y="0"/>
                      </a:lnTo>
                      <a:cubicBezTo>
                        <a:pt x="52" y="0"/>
                        <a:pt x="53" y="21"/>
                        <a:pt x="62" y="39"/>
                      </a:cubicBezTo>
                      <a:lnTo>
                        <a:pt x="69" y="53"/>
                      </a:lnTo>
                      <a:cubicBezTo>
                        <a:pt x="69" y="53"/>
                        <a:pt x="55" y="81"/>
                        <a:pt x="40" y="107"/>
                      </a:cubicBezTo>
                      <a:lnTo>
                        <a:pt x="5" y="128"/>
                      </a:lnTo>
                    </a:path>
                  </a:pathLst>
                </a:custGeom>
                <a:solidFill>
                  <a:srgbClr val="000000">
                    <a:alpha val="8000"/>
                  </a:srgbClr>
                </a:solidFill>
                <a:ln w="9525">
                  <a:noFill/>
                  <a:round/>
                  <a:headEnd type="none" w="sm" len="sm"/>
                  <a:tailEnd type="none" w="sm" len="sm"/>
                </a:ln>
              </p:spPr>
              <p:txBody>
                <a:bodyPr/>
                <a:lstStyle/>
                <a:p>
                  <a:endParaRPr lang="nl-BE"/>
                </a:p>
              </p:txBody>
            </p:sp>
            <p:sp>
              <p:nvSpPr>
                <p:cNvPr id="7416" name="Freeform 248"/>
                <p:cNvSpPr>
                  <a:spLocks noChangeArrowheads="1"/>
                </p:cNvSpPr>
                <p:nvPr/>
              </p:nvSpPr>
              <p:spPr bwMode="auto">
                <a:xfrm>
                  <a:off x="265" y="368"/>
                  <a:ext cx="40" cy="102"/>
                </a:xfrm>
                <a:custGeom>
                  <a:avLst/>
                  <a:gdLst/>
                  <a:ahLst/>
                  <a:cxnLst>
                    <a:cxn ang="0">
                      <a:pos x="7" y="0"/>
                    </a:cxn>
                    <a:cxn ang="0">
                      <a:pos x="17" y="21"/>
                    </a:cxn>
                    <a:cxn ang="0">
                      <a:pos x="10" y="44"/>
                    </a:cxn>
                    <a:cxn ang="0">
                      <a:pos x="15" y="70"/>
                    </a:cxn>
                    <a:cxn ang="0">
                      <a:pos x="25" y="79"/>
                    </a:cxn>
                    <a:cxn ang="0">
                      <a:pos x="30" y="56"/>
                    </a:cxn>
                    <a:cxn ang="0">
                      <a:pos x="39" y="21"/>
                    </a:cxn>
                    <a:cxn ang="0">
                      <a:pos x="38" y="71"/>
                    </a:cxn>
                    <a:cxn ang="0">
                      <a:pos x="26" y="91"/>
                    </a:cxn>
                    <a:cxn ang="0">
                      <a:pos x="11" y="102"/>
                    </a:cxn>
                    <a:cxn ang="0">
                      <a:pos x="16" y="84"/>
                    </a:cxn>
                    <a:cxn ang="0">
                      <a:pos x="7" y="60"/>
                    </a:cxn>
                    <a:cxn ang="0">
                      <a:pos x="0" y="29"/>
                    </a:cxn>
                    <a:cxn ang="0">
                      <a:pos x="7" y="0"/>
                    </a:cxn>
                  </a:cxnLst>
                  <a:rect l="0" t="0" r="r" b="b"/>
                  <a:pathLst>
                    <a:path w="39" h="102">
                      <a:moveTo>
                        <a:pt x="7" y="0"/>
                      </a:moveTo>
                      <a:lnTo>
                        <a:pt x="17" y="21"/>
                      </a:lnTo>
                      <a:lnTo>
                        <a:pt x="10" y="44"/>
                      </a:lnTo>
                      <a:lnTo>
                        <a:pt x="15" y="70"/>
                      </a:lnTo>
                      <a:lnTo>
                        <a:pt x="25" y="79"/>
                      </a:lnTo>
                      <a:lnTo>
                        <a:pt x="30" y="56"/>
                      </a:lnTo>
                      <a:lnTo>
                        <a:pt x="39" y="21"/>
                      </a:lnTo>
                      <a:lnTo>
                        <a:pt x="38" y="71"/>
                      </a:lnTo>
                      <a:lnTo>
                        <a:pt x="26" y="91"/>
                      </a:lnTo>
                      <a:lnTo>
                        <a:pt x="11" y="102"/>
                      </a:lnTo>
                      <a:lnTo>
                        <a:pt x="16" y="84"/>
                      </a:lnTo>
                      <a:lnTo>
                        <a:pt x="7" y="60"/>
                      </a:lnTo>
                      <a:lnTo>
                        <a:pt x="0" y="29"/>
                      </a:lnTo>
                      <a:lnTo>
                        <a:pt x="7" y="0"/>
                      </a:lnTo>
                    </a:path>
                  </a:pathLst>
                </a:custGeom>
                <a:solidFill>
                  <a:srgbClr val="000000">
                    <a:alpha val="8000"/>
                  </a:srgbClr>
                </a:solidFill>
                <a:ln w="9525">
                  <a:noFill/>
                  <a:round/>
                  <a:headEnd type="none" w="sm" len="sm"/>
                  <a:tailEnd type="none" w="sm" len="sm"/>
                </a:ln>
              </p:spPr>
              <p:txBody>
                <a:bodyPr/>
                <a:lstStyle/>
                <a:p>
                  <a:endParaRPr lang="nl-BE"/>
                </a:p>
              </p:txBody>
            </p:sp>
            <p:sp>
              <p:nvSpPr>
                <p:cNvPr id="7417" name="Freeform 249"/>
                <p:cNvSpPr>
                  <a:spLocks noChangeArrowheads="1"/>
                </p:cNvSpPr>
                <p:nvPr/>
              </p:nvSpPr>
              <p:spPr bwMode="auto">
                <a:xfrm>
                  <a:off x="305" y="441"/>
                  <a:ext cx="79" cy="32"/>
                </a:xfrm>
                <a:custGeom>
                  <a:avLst/>
                  <a:gdLst/>
                  <a:ahLst/>
                  <a:cxnLst>
                    <a:cxn ang="0">
                      <a:pos x="0" y="25"/>
                    </a:cxn>
                    <a:cxn ang="0">
                      <a:pos x="31" y="21"/>
                    </a:cxn>
                    <a:cxn ang="0">
                      <a:pos x="79" y="0"/>
                    </a:cxn>
                    <a:cxn ang="0">
                      <a:pos x="34" y="29"/>
                    </a:cxn>
                    <a:cxn ang="0">
                      <a:pos x="0" y="25"/>
                    </a:cxn>
                  </a:cxnLst>
                  <a:rect l="0" t="0" r="r" b="b"/>
                  <a:pathLst>
                    <a:path w="79" h="31">
                      <a:moveTo>
                        <a:pt x="0" y="25"/>
                      </a:moveTo>
                      <a:cubicBezTo>
                        <a:pt x="0" y="25"/>
                        <a:pt x="16" y="26"/>
                        <a:pt x="31" y="21"/>
                      </a:cubicBezTo>
                      <a:lnTo>
                        <a:pt x="79" y="0"/>
                      </a:lnTo>
                      <a:cubicBezTo>
                        <a:pt x="79" y="0"/>
                        <a:pt x="59" y="21"/>
                        <a:pt x="34" y="29"/>
                      </a:cubicBezTo>
                      <a:cubicBezTo>
                        <a:pt x="34" y="29"/>
                        <a:pt x="16" y="35"/>
                        <a:pt x="0" y="25"/>
                      </a:cubicBezTo>
                    </a:path>
                  </a:pathLst>
                </a:custGeom>
                <a:solidFill>
                  <a:srgbClr val="FFFFFF"/>
                </a:solidFill>
                <a:ln w="9525">
                  <a:noFill/>
                  <a:round/>
                  <a:headEnd type="none" w="sm" len="sm"/>
                  <a:tailEnd type="none" w="sm" len="sm"/>
                </a:ln>
              </p:spPr>
              <p:txBody>
                <a:bodyPr/>
                <a:lstStyle/>
                <a:p>
                  <a:endParaRPr lang="nl-BE"/>
                </a:p>
              </p:txBody>
            </p:sp>
            <p:sp>
              <p:nvSpPr>
                <p:cNvPr id="7418" name="Freeform 250"/>
                <p:cNvSpPr>
                  <a:spLocks noChangeArrowheads="1"/>
                </p:cNvSpPr>
                <p:nvPr/>
              </p:nvSpPr>
              <p:spPr bwMode="auto">
                <a:xfrm>
                  <a:off x="300" y="472"/>
                  <a:ext cx="51" cy="28"/>
                </a:xfrm>
                <a:custGeom>
                  <a:avLst/>
                  <a:gdLst/>
                  <a:ahLst/>
                  <a:cxnLst>
                    <a:cxn ang="0">
                      <a:pos x="50" y="15"/>
                    </a:cxn>
                    <a:cxn ang="0">
                      <a:pos x="41" y="25"/>
                    </a:cxn>
                    <a:cxn ang="0">
                      <a:pos x="29" y="28"/>
                    </a:cxn>
                    <a:cxn ang="0">
                      <a:pos x="0" y="0"/>
                    </a:cxn>
                    <a:cxn ang="0">
                      <a:pos x="30" y="20"/>
                    </a:cxn>
                    <a:cxn ang="0">
                      <a:pos x="50" y="15"/>
                    </a:cxn>
                  </a:cxnLst>
                  <a:rect l="0" t="0" r="r" b="b"/>
                  <a:pathLst>
                    <a:path w="50" h="28">
                      <a:moveTo>
                        <a:pt x="50" y="15"/>
                      </a:moveTo>
                      <a:cubicBezTo>
                        <a:pt x="50" y="15"/>
                        <a:pt x="47" y="21"/>
                        <a:pt x="41" y="25"/>
                      </a:cubicBezTo>
                      <a:cubicBezTo>
                        <a:pt x="41" y="25"/>
                        <a:pt x="36" y="28"/>
                        <a:pt x="29" y="28"/>
                      </a:cubicBezTo>
                      <a:lnTo>
                        <a:pt x="0" y="0"/>
                      </a:lnTo>
                      <a:lnTo>
                        <a:pt x="30" y="20"/>
                      </a:lnTo>
                      <a:cubicBezTo>
                        <a:pt x="30" y="20"/>
                        <a:pt x="41" y="21"/>
                        <a:pt x="50" y="15"/>
                      </a:cubicBezTo>
                    </a:path>
                  </a:pathLst>
                </a:custGeom>
                <a:solidFill>
                  <a:srgbClr val="FFFFFF"/>
                </a:solidFill>
                <a:ln w="9525">
                  <a:noFill/>
                  <a:round/>
                  <a:headEnd type="none" w="sm" len="sm"/>
                  <a:tailEnd type="none" w="sm" len="sm"/>
                </a:ln>
              </p:spPr>
              <p:txBody>
                <a:bodyPr/>
                <a:lstStyle/>
                <a:p>
                  <a:endParaRPr lang="nl-BE"/>
                </a:p>
              </p:txBody>
            </p:sp>
            <p:sp>
              <p:nvSpPr>
                <p:cNvPr id="7419" name="Freeform 251"/>
                <p:cNvSpPr>
                  <a:spLocks noChangeArrowheads="1"/>
                </p:cNvSpPr>
                <p:nvPr/>
              </p:nvSpPr>
              <p:spPr bwMode="auto">
                <a:xfrm>
                  <a:off x="205" y="506"/>
                  <a:ext cx="45" cy="56"/>
                </a:xfrm>
                <a:custGeom>
                  <a:avLst/>
                  <a:gdLst/>
                  <a:ahLst/>
                  <a:cxnLst>
                    <a:cxn ang="0">
                      <a:pos x="0" y="21"/>
                    </a:cxn>
                    <a:cxn ang="0">
                      <a:pos x="15" y="0"/>
                    </a:cxn>
                    <a:cxn ang="0">
                      <a:pos x="45" y="22"/>
                    </a:cxn>
                    <a:cxn ang="0">
                      <a:pos x="30" y="55"/>
                    </a:cxn>
                    <a:cxn ang="0">
                      <a:pos x="0" y="21"/>
                    </a:cxn>
                  </a:cxnLst>
                  <a:rect l="0" t="0" r="r" b="b"/>
                  <a:pathLst>
                    <a:path w="45" h="55">
                      <a:moveTo>
                        <a:pt x="0" y="21"/>
                      </a:moveTo>
                      <a:lnTo>
                        <a:pt x="15" y="0"/>
                      </a:lnTo>
                      <a:cubicBezTo>
                        <a:pt x="15" y="0"/>
                        <a:pt x="31" y="8"/>
                        <a:pt x="45" y="22"/>
                      </a:cubicBezTo>
                      <a:lnTo>
                        <a:pt x="30" y="55"/>
                      </a:lnTo>
                      <a:cubicBezTo>
                        <a:pt x="30" y="55"/>
                        <a:pt x="17" y="35"/>
                        <a:pt x="0" y="21"/>
                      </a:cubicBezTo>
                    </a:path>
                  </a:pathLst>
                </a:custGeom>
                <a:solidFill>
                  <a:srgbClr val="FFFFFF">
                    <a:alpha val="60001"/>
                  </a:srgbClr>
                </a:solidFill>
                <a:ln w="9525">
                  <a:noFill/>
                  <a:round/>
                  <a:headEnd type="none" w="sm" len="sm"/>
                  <a:tailEnd type="none" w="sm" len="sm"/>
                </a:ln>
              </p:spPr>
              <p:txBody>
                <a:bodyPr/>
                <a:lstStyle/>
                <a:p>
                  <a:endParaRPr lang="nl-BE"/>
                </a:p>
              </p:txBody>
            </p:sp>
            <p:sp>
              <p:nvSpPr>
                <p:cNvPr id="7420" name="Freeform 252"/>
                <p:cNvSpPr>
                  <a:spLocks noChangeArrowheads="1"/>
                </p:cNvSpPr>
                <p:nvPr/>
              </p:nvSpPr>
              <p:spPr bwMode="auto">
                <a:xfrm>
                  <a:off x="235" y="562"/>
                  <a:ext cx="30" cy="28"/>
                </a:xfrm>
                <a:custGeom>
                  <a:avLst/>
                  <a:gdLst/>
                  <a:ahLst/>
                  <a:cxnLst>
                    <a:cxn ang="0">
                      <a:pos x="29" y="20"/>
                    </a:cxn>
                    <a:cxn ang="0">
                      <a:pos x="28" y="0"/>
                    </a:cxn>
                    <a:cxn ang="0">
                      <a:pos x="0" y="0"/>
                    </a:cxn>
                    <a:cxn ang="0">
                      <a:pos x="9" y="28"/>
                    </a:cxn>
                    <a:cxn ang="0">
                      <a:pos x="29" y="20"/>
                    </a:cxn>
                  </a:cxnLst>
                  <a:rect l="0" t="0" r="r" b="b"/>
                  <a:pathLst>
                    <a:path w="29" h="28">
                      <a:moveTo>
                        <a:pt x="29" y="20"/>
                      </a:moveTo>
                      <a:lnTo>
                        <a:pt x="28" y="0"/>
                      </a:lnTo>
                      <a:lnTo>
                        <a:pt x="0" y="0"/>
                      </a:lnTo>
                      <a:lnTo>
                        <a:pt x="9" y="28"/>
                      </a:lnTo>
                      <a:lnTo>
                        <a:pt x="29" y="20"/>
                      </a:lnTo>
                    </a:path>
                  </a:pathLst>
                </a:custGeom>
                <a:solidFill>
                  <a:srgbClr val="000000">
                    <a:alpha val="8000"/>
                  </a:srgbClr>
                </a:solidFill>
                <a:ln w="9525">
                  <a:noFill/>
                  <a:round/>
                  <a:headEnd type="none" w="sm" len="sm"/>
                  <a:tailEnd type="none" w="sm" len="sm"/>
                </a:ln>
              </p:spPr>
              <p:txBody>
                <a:bodyPr/>
                <a:lstStyle/>
                <a:p>
                  <a:endParaRPr lang="nl-BE"/>
                </a:p>
              </p:txBody>
            </p:sp>
            <p:sp>
              <p:nvSpPr>
                <p:cNvPr id="7421" name="Freeform 253"/>
                <p:cNvSpPr>
                  <a:spLocks noChangeArrowheads="1"/>
                </p:cNvSpPr>
                <p:nvPr/>
              </p:nvSpPr>
              <p:spPr bwMode="auto">
                <a:xfrm>
                  <a:off x="124" y="488"/>
                  <a:ext cx="59" cy="62"/>
                </a:xfrm>
                <a:custGeom>
                  <a:avLst/>
                  <a:gdLst/>
                  <a:ahLst/>
                  <a:cxnLst>
                    <a:cxn ang="0">
                      <a:pos x="0" y="28"/>
                    </a:cxn>
                    <a:cxn ang="0">
                      <a:pos x="8" y="2"/>
                    </a:cxn>
                    <a:cxn ang="0">
                      <a:pos x="23" y="0"/>
                    </a:cxn>
                    <a:cxn ang="0">
                      <a:pos x="36" y="6"/>
                    </a:cxn>
                    <a:cxn ang="0">
                      <a:pos x="52" y="26"/>
                    </a:cxn>
                    <a:cxn ang="0">
                      <a:pos x="59" y="52"/>
                    </a:cxn>
                    <a:cxn ang="0">
                      <a:pos x="40" y="62"/>
                    </a:cxn>
                    <a:cxn ang="0">
                      <a:pos x="19" y="23"/>
                    </a:cxn>
                    <a:cxn ang="0">
                      <a:pos x="9" y="23"/>
                    </a:cxn>
                    <a:cxn ang="0">
                      <a:pos x="0" y="28"/>
                    </a:cxn>
                  </a:cxnLst>
                  <a:rect l="0" t="0" r="r" b="b"/>
                  <a:pathLst>
                    <a:path w="59" h="62">
                      <a:moveTo>
                        <a:pt x="0" y="28"/>
                      </a:moveTo>
                      <a:lnTo>
                        <a:pt x="8" y="2"/>
                      </a:lnTo>
                      <a:cubicBezTo>
                        <a:pt x="8" y="2"/>
                        <a:pt x="15" y="0"/>
                        <a:pt x="23" y="0"/>
                      </a:cubicBezTo>
                      <a:cubicBezTo>
                        <a:pt x="23" y="0"/>
                        <a:pt x="30" y="2"/>
                        <a:pt x="36" y="6"/>
                      </a:cubicBezTo>
                      <a:cubicBezTo>
                        <a:pt x="36" y="6"/>
                        <a:pt x="46" y="14"/>
                        <a:pt x="52" y="26"/>
                      </a:cubicBezTo>
                      <a:cubicBezTo>
                        <a:pt x="52" y="26"/>
                        <a:pt x="58" y="38"/>
                        <a:pt x="59" y="52"/>
                      </a:cubicBezTo>
                      <a:lnTo>
                        <a:pt x="40" y="62"/>
                      </a:lnTo>
                      <a:cubicBezTo>
                        <a:pt x="40" y="62"/>
                        <a:pt x="35" y="38"/>
                        <a:pt x="19" y="23"/>
                      </a:cubicBezTo>
                      <a:cubicBezTo>
                        <a:pt x="19" y="23"/>
                        <a:pt x="14" y="21"/>
                        <a:pt x="9" y="23"/>
                      </a:cubicBezTo>
                      <a:cubicBezTo>
                        <a:pt x="9" y="23"/>
                        <a:pt x="4" y="24"/>
                        <a:pt x="0" y="28"/>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422" name="Freeform 254"/>
                <p:cNvSpPr>
                  <a:spLocks noChangeArrowheads="1"/>
                </p:cNvSpPr>
                <p:nvPr/>
              </p:nvSpPr>
              <p:spPr bwMode="auto">
                <a:xfrm>
                  <a:off x="399" y="443"/>
                  <a:ext cx="28" cy="173"/>
                </a:xfrm>
                <a:custGeom>
                  <a:avLst/>
                  <a:gdLst/>
                  <a:ahLst/>
                  <a:cxnLst>
                    <a:cxn ang="0">
                      <a:pos x="7" y="0"/>
                    </a:cxn>
                    <a:cxn ang="0">
                      <a:pos x="6" y="4"/>
                    </a:cxn>
                    <a:cxn ang="0">
                      <a:pos x="6" y="9"/>
                    </a:cxn>
                    <a:cxn ang="0">
                      <a:pos x="6" y="14"/>
                    </a:cxn>
                    <a:cxn ang="0">
                      <a:pos x="5" y="19"/>
                    </a:cxn>
                    <a:cxn ang="0">
                      <a:pos x="5" y="24"/>
                    </a:cxn>
                    <a:cxn ang="0">
                      <a:pos x="5" y="29"/>
                    </a:cxn>
                    <a:cxn ang="0">
                      <a:pos x="5" y="34"/>
                    </a:cxn>
                    <a:cxn ang="0">
                      <a:pos x="5" y="39"/>
                    </a:cxn>
                    <a:cxn ang="0">
                      <a:pos x="5" y="44"/>
                    </a:cxn>
                    <a:cxn ang="0">
                      <a:pos x="6" y="48"/>
                    </a:cxn>
                    <a:cxn ang="0">
                      <a:pos x="6" y="53"/>
                    </a:cxn>
                    <a:cxn ang="0">
                      <a:pos x="6" y="58"/>
                    </a:cxn>
                    <a:cxn ang="0">
                      <a:pos x="7" y="63"/>
                    </a:cxn>
                    <a:cxn ang="0">
                      <a:pos x="7" y="68"/>
                    </a:cxn>
                    <a:cxn ang="0">
                      <a:pos x="8" y="73"/>
                    </a:cxn>
                    <a:cxn ang="0">
                      <a:pos x="19" y="136"/>
                    </a:cxn>
                    <a:cxn ang="0">
                      <a:pos x="27" y="172"/>
                    </a:cxn>
                    <a:cxn ang="0">
                      <a:pos x="11" y="172"/>
                    </a:cxn>
                    <a:cxn ang="0">
                      <a:pos x="11" y="169"/>
                    </a:cxn>
                    <a:cxn ang="0">
                      <a:pos x="11" y="166"/>
                    </a:cxn>
                    <a:cxn ang="0">
                      <a:pos x="11" y="163"/>
                    </a:cxn>
                    <a:cxn ang="0">
                      <a:pos x="11" y="160"/>
                    </a:cxn>
                    <a:cxn ang="0">
                      <a:pos x="10" y="158"/>
                    </a:cxn>
                    <a:cxn ang="0">
                      <a:pos x="10" y="155"/>
                    </a:cxn>
                    <a:cxn ang="0">
                      <a:pos x="10" y="152"/>
                    </a:cxn>
                    <a:cxn ang="0">
                      <a:pos x="10" y="149"/>
                    </a:cxn>
                    <a:cxn ang="0">
                      <a:pos x="9" y="146"/>
                    </a:cxn>
                    <a:cxn ang="0">
                      <a:pos x="9" y="143"/>
                    </a:cxn>
                    <a:cxn ang="0">
                      <a:pos x="8" y="141"/>
                    </a:cxn>
                    <a:cxn ang="0">
                      <a:pos x="8" y="138"/>
                    </a:cxn>
                    <a:cxn ang="0">
                      <a:pos x="8" y="135"/>
                    </a:cxn>
                    <a:cxn ang="0">
                      <a:pos x="7" y="132"/>
                    </a:cxn>
                    <a:cxn ang="0">
                      <a:pos x="6" y="129"/>
                    </a:cxn>
                    <a:cxn ang="0">
                      <a:pos x="6" y="127"/>
                    </a:cxn>
                    <a:cxn ang="0">
                      <a:pos x="0" y="75"/>
                    </a:cxn>
                    <a:cxn ang="0">
                      <a:pos x="0" y="70"/>
                    </a:cxn>
                    <a:cxn ang="0">
                      <a:pos x="0" y="64"/>
                    </a:cxn>
                    <a:cxn ang="0">
                      <a:pos x="0" y="59"/>
                    </a:cxn>
                    <a:cxn ang="0">
                      <a:pos x="0" y="53"/>
                    </a:cxn>
                    <a:cxn ang="0">
                      <a:pos x="0" y="48"/>
                    </a:cxn>
                    <a:cxn ang="0">
                      <a:pos x="1" y="43"/>
                    </a:cxn>
                    <a:cxn ang="0">
                      <a:pos x="1" y="37"/>
                    </a:cxn>
                    <a:cxn ang="0">
                      <a:pos x="2" y="32"/>
                    </a:cxn>
                    <a:cxn ang="0">
                      <a:pos x="2" y="26"/>
                    </a:cxn>
                    <a:cxn ang="0">
                      <a:pos x="3" y="21"/>
                    </a:cxn>
                    <a:cxn ang="0">
                      <a:pos x="4" y="15"/>
                    </a:cxn>
                    <a:cxn ang="0">
                      <a:pos x="5" y="10"/>
                    </a:cxn>
                    <a:cxn ang="0">
                      <a:pos x="6" y="5"/>
                    </a:cxn>
                    <a:cxn ang="0">
                      <a:pos x="7" y="0"/>
                    </a:cxn>
                  </a:cxnLst>
                  <a:rect l="0" t="0" r="r" b="b"/>
                  <a:pathLst>
                    <a:path w="27" h="172">
                      <a:moveTo>
                        <a:pt x="7" y="0"/>
                      </a:moveTo>
                      <a:lnTo>
                        <a:pt x="6" y="4"/>
                      </a:lnTo>
                      <a:lnTo>
                        <a:pt x="6" y="9"/>
                      </a:lnTo>
                      <a:lnTo>
                        <a:pt x="6" y="14"/>
                      </a:lnTo>
                      <a:lnTo>
                        <a:pt x="5" y="19"/>
                      </a:lnTo>
                      <a:lnTo>
                        <a:pt x="5" y="24"/>
                      </a:lnTo>
                      <a:lnTo>
                        <a:pt x="5" y="29"/>
                      </a:lnTo>
                      <a:lnTo>
                        <a:pt x="5" y="34"/>
                      </a:lnTo>
                      <a:lnTo>
                        <a:pt x="5" y="39"/>
                      </a:lnTo>
                      <a:lnTo>
                        <a:pt x="5" y="44"/>
                      </a:lnTo>
                      <a:lnTo>
                        <a:pt x="6" y="48"/>
                      </a:lnTo>
                      <a:lnTo>
                        <a:pt x="6" y="53"/>
                      </a:lnTo>
                      <a:lnTo>
                        <a:pt x="6" y="58"/>
                      </a:lnTo>
                      <a:lnTo>
                        <a:pt x="7" y="63"/>
                      </a:lnTo>
                      <a:lnTo>
                        <a:pt x="7" y="68"/>
                      </a:lnTo>
                      <a:lnTo>
                        <a:pt x="8" y="73"/>
                      </a:lnTo>
                      <a:lnTo>
                        <a:pt x="19" y="136"/>
                      </a:lnTo>
                      <a:lnTo>
                        <a:pt x="27" y="172"/>
                      </a:lnTo>
                      <a:lnTo>
                        <a:pt x="11" y="172"/>
                      </a:lnTo>
                      <a:lnTo>
                        <a:pt x="11" y="169"/>
                      </a:lnTo>
                      <a:lnTo>
                        <a:pt x="11" y="166"/>
                      </a:lnTo>
                      <a:lnTo>
                        <a:pt x="11" y="163"/>
                      </a:lnTo>
                      <a:lnTo>
                        <a:pt x="11" y="160"/>
                      </a:lnTo>
                      <a:lnTo>
                        <a:pt x="10" y="158"/>
                      </a:lnTo>
                      <a:lnTo>
                        <a:pt x="10" y="155"/>
                      </a:lnTo>
                      <a:lnTo>
                        <a:pt x="10" y="152"/>
                      </a:lnTo>
                      <a:lnTo>
                        <a:pt x="10" y="149"/>
                      </a:lnTo>
                      <a:lnTo>
                        <a:pt x="9" y="146"/>
                      </a:lnTo>
                      <a:lnTo>
                        <a:pt x="9" y="143"/>
                      </a:lnTo>
                      <a:lnTo>
                        <a:pt x="8" y="141"/>
                      </a:lnTo>
                      <a:lnTo>
                        <a:pt x="8" y="138"/>
                      </a:lnTo>
                      <a:lnTo>
                        <a:pt x="8" y="135"/>
                      </a:lnTo>
                      <a:lnTo>
                        <a:pt x="7" y="132"/>
                      </a:lnTo>
                      <a:lnTo>
                        <a:pt x="6" y="129"/>
                      </a:lnTo>
                      <a:lnTo>
                        <a:pt x="6" y="127"/>
                      </a:lnTo>
                      <a:lnTo>
                        <a:pt x="0" y="75"/>
                      </a:lnTo>
                      <a:lnTo>
                        <a:pt x="0" y="70"/>
                      </a:lnTo>
                      <a:lnTo>
                        <a:pt x="0" y="64"/>
                      </a:lnTo>
                      <a:lnTo>
                        <a:pt x="0" y="59"/>
                      </a:lnTo>
                      <a:lnTo>
                        <a:pt x="0" y="53"/>
                      </a:lnTo>
                      <a:lnTo>
                        <a:pt x="0" y="48"/>
                      </a:lnTo>
                      <a:lnTo>
                        <a:pt x="1" y="43"/>
                      </a:lnTo>
                      <a:lnTo>
                        <a:pt x="1" y="37"/>
                      </a:lnTo>
                      <a:lnTo>
                        <a:pt x="2" y="32"/>
                      </a:lnTo>
                      <a:lnTo>
                        <a:pt x="2" y="26"/>
                      </a:lnTo>
                      <a:lnTo>
                        <a:pt x="3" y="21"/>
                      </a:lnTo>
                      <a:lnTo>
                        <a:pt x="4" y="15"/>
                      </a:lnTo>
                      <a:lnTo>
                        <a:pt x="5" y="10"/>
                      </a:lnTo>
                      <a:lnTo>
                        <a:pt x="6" y="5"/>
                      </a:lnTo>
                      <a:lnTo>
                        <a:pt x="7" y="0"/>
                      </a:lnTo>
                    </a:path>
                  </a:pathLst>
                </a:custGeom>
                <a:solidFill>
                  <a:srgbClr val="FFFFFF">
                    <a:alpha val="40001"/>
                  </a:srgbClr>
                </a:solidFill>
                <a:ln w="9525">
                  <a:noFill/>
                  <a:round/>
                  <a:headEnd type="none" w="sm" len="sm"/>
                  <a:tailEnd type="none" w="sm" len="sm"/>
                </a:ln>
              </p:spPr>
              <p:txBody>
                <a:bodyPr/>
                <a:lstStyle/>
                <a:p>
                  <a:endParaRPr lang="nl-BE"/>
                </a:p>
              </p:txBody>
            </p:sp>
            <p:sp>
              <p:nvSpPr>
                <p:cNvPr id="7423" name="Freeform 255"/>
                <p:cNvSpPr>
                  <a:spLocks noChangeArrowheads="1"/>
                </p:cNvSpPr>
                <p:nvPr/>
              </p:nvSpPr>
              <p:spPr bwMode="auto">
                <a:xfrm>
                  <a:off x="152" y="460"/>
                  <a:ext cx="54" cy="39"/>
                </a:xfrm>
                <a:custGeom>
                  <a:avLst/>
                  <a:gdLst/>
                  <a:ahLst/>
                  <a:cxnLst>
                    <a:cxn ang="0">
                      <a:pos x="25" y="2"/>
                    </a:cxn>
                    <a:cxn ang="0">
                      <a:pos x="39" y="0"/>
                    </a:cxn>
                    <a:cxn ang="0">
                      <a:pos x="53" y="6"/>
                    </a:cxn>
                    <a:cxn ang="0">
                      <a:pos x="20" y="39"/>
                    </a:cxn>
                    <a:cxn ang="0">
                      <a:pos x="11" y="30"/>
                    </a:cxn>
                    <a:cxn ang="0">
                      <a:pos x="0" y="28"/>
                    </a:cxn>
                    <a:cxn ang="0">
                      <a:pos x="25" y="2"/>
                    </a:cxn>
                  </a:cxnLst>
                  <a:rect l="0" t="0" r="r" b="b"/>
                  <a:pathLst>
                    <a:path w="53" h="39">
                      <a:moveTo>
                        <a:pt x="25" y="2"/>
                      </a:moveTo>
                      <a:cubicBezTo>
                        <a:pt x="25" y="2"/>
                        <a:pt x="32" y="0"/>
                        <a:pt x="39" y="0"/>
                      </a:cubicBezTo>
                      <a:cubicBezTo>
                        <a:pt x="39" y="0"/>
                        <a:pt x="47" y="1"/>
                        <a:pt x="53" y="6"/>
                      </a:cubicBezTo>
                      <a:lnTo>
                        <a:pt x="20" y="39"/>
                      </a:lnTo>
                      <a:cubicBezTo>
                        <a:pt x="20" y="39"/>
                        <a:pt x="17" y="34"/>
                        <a:pt x="11" y="30"/>
                      </a:cubicBezTo>
                      <a:cubicBezTo>
                        <a:pt x="11" y="30"/>
                        <a:pt x="6" y="27"/>
                        <a:pt x="0" y="28"/>
                      </a:cubicBezTo>
                      <a:lnTo>
                        <a:pt x="25" y="2"/>
                      </a:lnTo>
                    </a:path>
                  </a:pathLst>
                </a:custGeom>
                <a:solidFill>
                  <a:srgbClr val="FFFFFF">
                    <a:alpha val="40001"/>
                  </a:srgbClr>
                </a:solidFill>
                <a:ln w="9525">
                  <a:noFill/>
                  <a:round/>
                  <a:headEnd type="none" w="sm" len="sm"/>
                  <a:tailEnd type="none" w="sm" len="sm"/>
                </a:ln>
              </p:spPr>
              <p:txBody>
                <a:bodyPr/>
                <a:lstStyle/>
                <a:p>
                  <a:endParaRPr lang="nl-BE"/>
                </a:p>
              </p:txBody>
            </p:sp>
            <p:sp>
              <p:nvSpPr>
                <p:cNvPr id="7424" name="Freeform 256"/>
                <p:cNvSpPr>
                  <a:spLocks noChangeArrowheads="1"/>
                </p:cNvSpPr>
                <p:nvPr/>
              </p:nvSpPr>
              <p:spPr bwMode="auto">
                <a:xfrm>
                  <a:off x="198" y="434"/>
                  <a:ext cx="24" cy="21"/>
                </a:xfrm>
                <a:custGeom>
                  <a:avLst/>
                  <a:gdLst/>
                  <a:ahLst/>
                  <a:cxnLst>
                    <a:cxn ang="0">
                      <a:pos x="9" y="1"/>
                    </a:cxn>
                    <a:cxn ang="0">
                      <a:pos x="9" y="1"/>
                    </a:cxn>
                    <a:cxn ang="0">
                      <a:pos x="8" y="1"/>
                    </a:cxn>
                    <a:cxn ang="0">
                      <a:pos x="8" y="0"/>
                    </a:cxn>
                    <a:cxn ang="0">
                      <a:pos x="8" y="0"/>
                    </a:cxn>
                    <a:cxn ang="0">
                      <a:pos x="8" y="0"/>
                    </a:cxn>
                    <a:cxn ang="0">
                      <a:pos x="7" y="0"/>
                    </a:cxn>
                    <a:cxn ang="0">
                      <a:pos x="7" y="0"/>
                    </a:cxn>
                    <a:cxn ang="0">
                      <a:pos x="7" y="0"/>
                    </a:cxn>
                    <a:cxn ang="0">
                      <a:pos x="6" y="0"/>
                    </a:cxn>
                    <a:cxn ang="0">
                      <a:pos x="6" y="0"/>
                    </a:cxn>
                    <a:cxn ang="0">
                      <a:pos x="6" y="0"/>
                    </a:cxn>
                    <a:cxn ang="0">
                      <a:pos x="5" y="0"/>
                    </a:cxn>
                    <a:cxn ang="0">
                      <a:pos x="5" y="0"/>
                    </a:cxn>
                    <a:cxn ang="0">
                      <a:pos x="5" y="0"/>
                    </a:cxn>
                    <a:cxn ang="0">
                      <a:pos x="5" y="0"/>
                    </a:cxn>
                    <a:cxn ang="0">
                      <a:pos x="4" y="0"/>
                    </a:cxn>
                    <a:cxn ang="0">
                      <a:pos x="4" y="0"/>
                    </a:cxn>
                    <a:cxn ang="0">
                      <a:pos x="4" y="0"/>
                    </a:cxn>
                    <a:cxn ang="0">
                      <a:pos x="3" y="0"/>
                    </a:cxn>
                    <a:cxn ang="0">
                      <a:pos x="3" y="0"/>
                    </a:cxn>
                    <a:cxn ang="0">
                      <a:pos x="3" y="0"/>
                    </a:cxn>
                    <a:cxn ang="0">
                      <a:pos x="2" y="0"/>
                    </a:cxn>
                    <a:cxn ang="0">
                      <a:pos x="2" y="1"/>
                    </a:cxn>
                    <a:cxn ang="0">
                      <a:pos x="2" y="1"/>
                    </a:cxn>
                    <a:cxn ang="0">
                      <a:pos x="2" y="1"/>
                    </a:cxn>
                    <a:cxn ang="0">
                      <a:pos x="1" y="1"/>
                    </a:cxn>
                    <a:cxn ang="0">
                      <a:pos x="1" y="2"/>
                    </a:cxn>
                    <a:cxn ang="0">
                      <a:pos x="1" y="2"/>
                    </a:cxn>
                    <a:cxn ang="0">
                      <a:pos x="1" y="2"/>
                    </a:cxn>
                    <a:cxn ang="0">
                      <a:pos x="1" y="2"/>
                    </a:cxn>
                    <a:cxn ang="0">
                      <a:pos x="0" y="3"/>
                    </a:cxn>
                    <a:cxn ang="0">
                      <a:pos x="0" y="3"/>
                    </a:cxn>
                    <a:cxn ang="0">
                      <a:pos x="0" y="3"/>
                    </a:cxn>
                    <a:cxn ang="0">
                      <a:pos x="0" y="4"/>
                    </a:cxn>
                    <a:cxn ang="0">
                      <a:pos x="0" y="4"/>
                    </a:cxn>
                    <a:cxn ang="0">
                      <a:pos x="0" y="5"/>
                    </a:cxn>
                    <a:cxn ang="0">
                      <a:pos x="0" y="5"/>
                    </a:cxn>
                    <a:cxn ang="0">
                      <a:pos x="0" y="5"/>
                    </a:cxn>
                    <a:cxn ang="0">
                      <a:pos x="0" y="6"/>
                    </a:cxn>
                    <a:cxn ang="0">
                      <a:pos x="0" y="6"/>
                    </a:cxn>
                    <a:cxn ang="0">
                      <a:pos x="0" y="6"/>
                    </a:cxn>
                    <a:cxn ang="0">
                      <a:pos x="0" y="7"/>
                    </a:cxn>
                    <a:cxn ang="0">
                      <a:pos x="0" y="7"/>
                    </a:cxn>
                    <a:cxn ang="0">
                      <a:pos x="0" y="8"/>
                    </a:cxn>
                    <a:cxn ang="0">
                      <a:pos x="0" y="8"/>
                    </a:cxn>
                    <a:cxn ang="0">
                      <a:pos x="0" y="8"/>
                    </a:cxn>
                    <a:cxn ang="0">
                      <a:pos x="0" y="9"/>
                    </a:cxn>
                    <a:cxn ang="0">
                      <a:pos x="0" y="9"/>
                    </a:cxn>
                    <a:cxn ang="0">
                      <a:pos x="0" y="9"/>
                    </a:cxn>
                    <a:cxn ang="0">
                      <a:pos x="0" y="10"/>
                    </a:cxn>
                    <a:cxn ang="0">
                      <a:pos x="0" y="10"/>
                    </a:cxn>
                    <a:cxn ang="0">
                      <a:pos x="0" y="11"/>
                    </a:cxn>
                    <a:cxn ang="0">
                      <a:pos x="0" y="11"/>
                    </a:cxn>
                    <a:cxn ang="0">
                      <a:pos x="1" y="11"/>
                    </a:cxn>
                  </a:cxnLst>
                  <a:rect l="0" t="0" r="r" b="b"/>
                  <a:pathLst>
                    <a:path w="23" h="20">
                      <a:moveTo>
                        <a:pt x="1" y="11"/>
                      </a:moveTo>
                      <a:lnTo>
                        <a:pt x="23" y="20"/>
                      </a:lnTo>
                      <a:lnTo>
                        <a:pt x="9" y="1"/>
                      </a:lnTo>
                      <a:lnTo>
                        <a:pt x="9" y="1"/>
                      </a:lnTo>
                      <a:lnTo>
                        <a:pt x="9" y="1"/>
                      </a:lnTo>
                      <a:lnTo>
                        <a:pt x="9" y="1"/>
                      </a:lnTo>
                      <a:lnTo>
                        <a:pt x="9" y="1"/>
                      </a:lnTo>
                      <a:lnTo>
                        <a:pt x="9" y="1"/>
                      </a:lnTo>
                      <a:lnTo>
                        <a:pt x="8" y="1"/>
                      </a:lnTo>
                      <a:lnTo>
                        <a:pt x="8" y="0"/>
                      </a:lnTo>
                      <a:lnTo>
                        <a:pt x="8" y="0"/>
                      </a:lnTo>
                      <a:lnTo>
                        <a:pt x="8" y="0"/>
                      </a:lnTo>
                      <a:lnTo>
                        <a:pt x="8" y="0"/>
                      </a:lnTo>
                      <a:lnTo>
                        <a:pt x="8" y="0"/>
                      </a:lnTo>
                      <a:lnTo>
                        <a:pt x="8" y="0"/>
                      </a:lnTo>
                      <a:lnTo>
                        <a:pt x="8" y="0"/>
                      </a:lnTo>
                      <a:lnTo>
                        <a:pt x="8" y="0"/>
                      </a:lnTo>
                      <a:lnTo>
                        <a:pt x="8" y="0"/>
                      </a:lnTo>
                      <a:lnTo>
                        <a:pt x="8" y="0"/>
                      </a:lnTo>
                      <a:lnTo>
                        <a:pt x="7" y="0"/>
                      </a:lnTo>
                      <a:lnTo>
                        <a:pt x="7" y="0"/>
                      </a:lnTo>
                      <a:lnTo>
                        <a:pt x="7" y="0"/>
                      </a:lnTo>
                      <a:lnTo>
                        <a:pt x="7" y="0"/>
                      </a:lnTo>
                      <a:lnTo>
                        <a:pt x="7" y="0"/>
                      </a:lnTo>
                      <a:lnTo>
                        <a:pt x="7" y="0"/>
                      </a:lnTo>
                      <a:lnTo>
                        <a:pt x="7" y="0"/>
                      </a:lnTo>
                      <a:lnTo>
                        <a:pt x="7" y="0"/>
                      </a:lnTo>
                      <a:lnTo>
                        <a:pt x="7" y="0"/>
                      </a:lnTo>
                      <a:lnTo>
                        <a:pt x="7" y="0"/>
                      </a:lnTo>
                      <a:lnTo>
                        <a:pt x="6" y="0"/>
                      </a:lnTo>
                      <a:lnTo>
                        <a:pt x="6" y="0"/>
                      </a:lnTo>
                      <a:lnTo>
                        <a:pt x="6" y="0"/>
                      </a:lnTo>
                      <a:lnTo>
                        <a:pt x="6" y="0"/>
                      </a:lnTo>
                      <a:lnTo>
                        <a:pt x="6" y="0"/>
                      </a:lnTo>
                      <a:lnTo>
                        <a:pt x="6" y="0"/>
                      </a:lnTo>
                      <a:lnTo>
                        <a:pt x="6" y="0"/>
                      </a:lnTo>
                      <a:lnTo>
                        <a:pt x="6" y="0"/>
                      </a:lnTo>
                      <a:lnTo>
                        <a:pt x="6" y="0"/>
                      </a:lnTo>
                      <a:lnTo>
                        <a:pt x="5" y="0"/>
                      </a:lnTo>
                      <a:lnTo>
                        <a:pt x="5" y="0"/>
                      </a:lnTo>
                      <a:lnTo>
                        <a:pt x="5" y="0"/>
                      </a:lnTo>
                      <a:lnTo>
                        <a:pt x="5" y="0"/>
                      </a:lnTo>
                      <a:lnTo>
                        <a:pt x="5" y="0"/>
                      </a:lnTo>
                      <a:lnTo>
                        <a:pt x="5" y="0"/>
                      </a:lnTo>
                      <a:lnTo>
                        <a:pt x="5" y="0"/>
                      </a:lnTo>
                      <a:lnTo>
                        <a:pt x="5" y="0"/>
                      </a:lnTo>
                      <a:lnTo>
                        <a:pt x="5" y="0"/>
                      </a:lnTo>
                      <a:lnTo>
                        <a:pt x="5" y="0"/>
                      </a:lnTo>
                      <a:lnTo>
                        <a:pt x="4" y="0"/>
                      </a:lnTo>
                      <a:lnTo>
                        <a:pt x="4" y="0"/>
                      </a:lnTo>
                      <a:lnTo>
                        <a:pt x="4"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3" y="0"/>
                      </a:lnTo>
                      <a:lnTo>
                        <a:pt x="3" y="0"/>
                      </a:lnTo>
                      <a:lnTo>
                        <a:pt x="2" y="0"/>
                      </a:lnTo>
                      <a:lnTo>
                        <a:pt x="2" y="1"/>
                      </a:lnTo>
                      <a:lnTo>
                        <a:pt x="2" y="1"/>
                      </a:lnTo>
                      <a:lnTo>
                        <a:pt x="2" y="1"/>
                      </a:lnTo>
                      <a:lnTo>
                        <a:pt x="2" y="1"/>
                      </a:lnTo>
                      <a:lnTo>
                        <a:pt x="2" y="1"/>
                      </a:lnTo>
                      <a:lnTo>
                        <a:pt x="2" y="1"/>
                      </a:lnTo>
                      <a:lnTo>
                        <a:pt x="2" y="1"/>
                      </a:lnTo>
                      <a:lnTo>
                        <a:pt x="2" y="1"/>
                      </a:lnTo>
                      <a:lnTo>
                        <a:pt x="2" y="1"/>
                      </a:lnTo>
                      <a:lnTo>
                        <a:pt x="2" y="1"/>
                      </a:lnTo>
                      <a:lnTo>
                        <a:pt x="2" y="1"/>
                      </a:lnTo>
                      <a:lnTo>
                        <a:pt x="1" y="1"/>
                      </a:lnTo>
                      <a:lnTo>
                        <a:pt x="1" y="1"/>
                      </a:lnTo>
                      <a:lnTo>
                        <a:pt x="1" y="2"/>
                      </a:lnTo>
                      <a:lnTo>
                        <a:pt x="1" y="2"/>
                      </a:lnTo>
                      <a:lnTo>
                        <a:pt x="1" y="2"/>
                      </a:lnTo>
                      <a:lnTo>
                        <a:pt x="1" y="2"/>
                      </a:lnTo>
                      <a:lnTo>
                        <a:pt x="1" y="2"/>
                      </a:lnTo>
                      <a:lnTo>
                        <a:pt x="1" y="2"/>
                      </a:lnTo>
                      <a:lnTo>
                        <a:pt x="1" y="2"/>
                      </a:lnTo>
                      <a:lnTo>
                        <a:pt x="1" y="2"/>
                      </a:lnTo>
                      <a:lnTo>
                        <a:pt x="1" y="2"/>
                      </a:lnTo>
                      <a:lnTo>
                        <a:pt x="1" y="2"/>
                      </a:lnTo>
                      <a:lnTo>
                        <a:pt x="1" y="2"/>
                      </a:lnTo>
                      <a:lnTo>
                        <a:pt x="1" y="3"/>
                      </a:lnTo>
                      <a:lnTo>
                        <a:pt x="1" y="3"/>
                      </a:lnTo>
                      <a:lnTo>
                        <a:pt x="0" y="3"/>
                      </a:lnTo>
                      <a:lnTo>
                        <a:pt x="0" y="3"/>
                      </a:lnTo>
                      <a:lnTo>
                        <a:pt x="0" y="3"/>
                      </a:lnTo>
                      <a:lnTo>
                        <a:pt x="0" y="3"/>
                      </a:lnTo>
                      <a:lnTo>
                        <a:pt x="0" y="3"/>
                      </a:lnTo>
                      <a:lnTo>
                        <a:pt x="0" y="3"/>
                      </a:lnTo>
                      <a:lnTo>
                        <a:pt x="0" y="3"/>
                      </a:lnTo>
                      <a:lnTo>
                        <a:pt x="0" y="4"/>
                      </a:lnTo>
                      <a:lnTo>
                        <a:pt x="0" y="4"/>
                      </a:lnTo>
                      <a:lnTo>
                        <a:pt x="0" y="4"/>
                      </a:lnTo>
                      <a:lnTo>
                        <a:pt x="0" y="4"/>
                      </a:lnTo>
                      <a:lnTo>
                        <a:pt x="0" y="4"/>
                      </a:lnTo>
                      <a:lnTo>
                        <a:pt x="0" y="4"/>
                      </a:lnTo>
                      <a:lnTo>
                        <a:pt x="0" y="4"/>
                      </a:lnTo>
                      <a:lnTo>
                        <a:pt x="0" y="4"/>
                      </a:lnTo>
                      <a:lnTo>
                        <a:pt x="0" y="5"/>
                      </a:lnTo>
                      <a:lnTo>
                        <a:pt x="0" y="5"/>
                      </a:lnTo>
                      <a:lnTo>
                        <a:pt x="0" y="5"/>
                      </a:lnTo>
                      <a:lnTo>
                        <a:pt x="0" y="5"/>
                      </a:lnTo>
                      <a:lnTo>
                        <a:pt x="0" y="5"/>
                      </a:lnTo>
                      <a:lnTo>
                        <a:pt x="0" y="5"/>
                      </a:lnTo>
                      <a:lnTo>
                        <a:pt x="0" y="5"/>
                      </a:lnTo>
                      <a:lnTo>
                        <a:pt x="0" y="5"/>
                      </a:lnTo>
                      <a:lnTo>
                        <a:pt x="0" y="6"/>
                      </a:lnTo>
                      <a:lnTo>
                        <a:pt x="0" y="6"/>
                      </a:lnTo>
                      <a:lnTo>
                        <a:pt x="0" y="6"/>
                      </a:lnTo>
                      <a:lnTo>
                        <a:pt x="0" y="6"/>
                      </a:lnTo>
                      <a:lnTo>
                        <a:pt x="0" y="6"/>
                      </a:lnTo>
                      <a:lnTo>
                        <a:pt x="0" y="6"/>
                      </a:lnTo>
                      <a:lnTo>
                        <a:pt x="0" y="6"/>
                      </a:lnTo>
                      <a:lnTo>
                        <a:pt x="0" y="6"/>
                      </a:lnTo>
                      <a:lnTo>
                        <a:pt x="0" y="7"/>
                      </a:lnTo>
                      <a:lnTo>
                        <a:pt x="0" y="7"/>
                      </a:lnTo>
                      <a:lnTo>
                        <a:pt x="0" y="7"/>
                      </a:lnTo>
                      <a:lnTo>
                        <a:pt x="0" y="7"/>
                      </a:lnTo>
                      <a:lnTo>
                        <a:pt x="0" y="7"/>
                      </a:lnTo>
                      <a:lnTo>
                        <a:pt x="0" y="7"/>
                      </a:lnTo>
                      <a:lnTo>
                        <a:pt x="0" y="7"/>
                      </a:lnTo>
                      <a:lnTo>
                        <a:pt x="0" y="7"/>
                      </a:lnTo>
                      <a:lnTo>
                        <a:pt x="0" y="8"/>
                      </a:lnTo>
                      <a:lnTo>
                        <a:pt x="0" y="8"/>
                      </a:lnTo>
                      <a:lnTo>
                        <a:pt x="0" y="8"/>
                      </a:lnTo>
                      <a:lnTo>
                        <a:pt x="0" y="8"/>
                      </a:lnTo>
                      <a:lnTo>
                        <a:pt x="0" y="8"/>
                      </a:lnTo>
                      <a:lnTo>
                        <a:pt x="0" y="8"/>
                      </a:lnTo>
                      <a:lnTo>
                        <a:pt x="0" y="8"/>
                      </a:lnTo>
                      <a:lnTo>
                        <a:pt x="0" y="8"/>
                      </a:lnTo>
                      <a:lnTo>
                        <a:pt x="0" y="9"/>
                      </a:lnTo>
                      <a:lnTo>
                        <a:pt x="0" y="9"/>
                      </a:lnTo>
                      <a:lnTo>
                        <a:pt x="0" y="9"/>
                      </a:lnTo>
                      <a:lnTo>
                        <a:pt x="0" y="9"/>
                      </a:lnTo>
                      <a:lnTo>
                        <a:pt x="0" y="9"/>
                      </a:lnTo>
                      <a:lnTo>
                        <a:pt x="0" y="9"/>
                      </a:lnTo>
                      <a:lnTo>
                        <a:pt x="0" y="9"/>
                      </a:lnTo>
                      <a:lnTo>
                        <a:pt x="0" y="9"/>
                      </a:lnTo>
                      <a:lnTo>
                        <a:pt x="0" y="10"/>
                      </a:lnTo>
                      <a:lnTo>
                        <a:pt x="0" y="10"/>
                      </a:lnTo>
                      <a:lnTo>
                        <a:pt x="0" y="10"/>
                      </a:lnTo>
                      <a:lnTo>
                        <a:pt x="0" y="10"/>
                      </a:lnTo>
                      <a:lnTo>
                        <a:pt x="0" y="10"/>
                      </a:lnTo>
                      <a:lnTo>
                        <a:pt x="0" y="10"/>
                      </a:lnTo>
                      <a:lnTo>
                        <a:pt x="0" y="10"/>
                      </a:lnTo>
                      <a:lnTo>
                        <a:pt x="0" y="10"/>
                      </a:lnTo>
                      <a:lnTo>
                        <a:pt x="0" y="11"/>
                      </a:lnTo>
                      <a:lnTo>
                        <a:pt x="0" y="11"/>
                      </a:lnTo>
                      <a:lnTo>
                        <a:pt x="0" y="11"/>
                      </a:lnTo>
                      <a:lnTo>
                        <a:pt x="0" y="11"/>
                      </a:lnTo>
                      <a:lnTo>
                        <a:pt x="1" y="11"/>
                      </a:lnTo>
                      <a:lnTo>
                        <a:pt x="1" y="11"/>
                      </a:lnTo>
                      <a:lnTo>
                        <a:pt x="1" y="11"/>
                      </a:lnTo>
                      <a:lnTo>
                        <a:pt x="1" y="11"/>
                      </a:lnTo>
                    </a:path>
                  </a:pathLst>
                </a:custGeom>
                <a:solidFill>
                  <a:srgbClr val="FFFFFF">
                    <a:alpha val="40001"/>
                  </a:srgbClr>
                </a:solidFill>
                <a:ln w="9525">
                  <a:noFill/>
                  <a:round/>
                  <a:headEnd type="none" w="sm" len="sm"/>
                  <a:tailEnd type="none" w="sm" len="sm"/>
                </a:ln>
              </p:spPr>
              <p:txBody>
                <a:bodyPr/>
                <a:lstStyle/>
                <a:p>
                  <a:endParaRPr lang="nl-BE"/>
                </a:p>
              </p:txBody>
            </p:sp>
            <p:sp>
              <p:nvSpPr>
                <p:cNvPr id="7425" name="Freeform 257"/>
                <p:cNvSpPr>
                  <a:spLocks noChangeArrowheads="1"/>
                </p:cNvSpPr>
                <p:nvPr/>
              </p:nvSpPr>
              <p:spPr bwMode="auto">
                <a:xfrm>
                  <a:off x="233" y="473"/>
                  <a:ext cx="59" cy="50"/>
                </a:xfrm>
                <a:custGeom>
                  <a:avLst/>
                  <a:gdLst/>
                  <a:ahLst/>
                  <a:cxnLst>
                    <a:cxn ang="0">
                      <a:pos x="16" y="49"/>
                    </a:cxn>
                    <a:cxn ang="0">
                      <a:pos x="58" y="15"/>
                    </a:cxn>
                    <a:cxn ang="0">
                      <a:pos x="59" y="10"/>
                    </a:cxn>
                    <a:cxn ang="0">
                      <a:pos x="57" y="4"/>
                    </a:cxn>
                    <a:cxn ang="0">
                      <a:pos x="54" y="1"/>
                    </a:cxn>
                    <a:cxn ang="0">
                      <a:pos x="49" y="0"/>
                    </a:cxn>
                    <a:cxn ang="0">
                      <a:pos x="0" y="37"/>
                    </a:cxn>
                    <a:cxn ang="0">
                      <a:pos x="16" y="49"/>
                    </a:cxn>
                  </a:cxnLst>
                  <a:rect l="0" t="0" r="r" b="b"/>
                  <a:pathLst>
                    <a:path w="59" h="49">
                      <a:moveTo>
                        <a:pt x="16" y="49"/>
                      </a:moveTo>
                      <a:lnTo>
                        <a:pt x="58" y="15"/>
                      </a:lnTo>
                      <a:cubicBezTo>
                        <a:pt x="58" y="15"/>
                        <a:pt x="59" y="12"/>
                        <a:pt x="59" y="10"/>
                      </a:cubicBezTo>
                      <a:cubicBezTo>
                        <a:pt x="59" y="10"/>
                        <a:pt x="58" y="7"/>
                        <a:pt x="57" y="4"/>
                      </a:cubicBezTo>
                      <a:cubicBezTo>
                        <a:pt x="57" y="4"/>
                        <a:pt x="56" y="2"/>
                        <a:pt x="54" y="1"/>
                      </a:cubicBezTo>
                      <a:cubicBezTo>
                        <a:pt x="54" y="1"/>
                        <a:pt x="52" y="0"/>
                        <a:pt x="49" y="0"/>
                      </a:cubicBezTo>
                      <a:lnTo>
                        <a:pt x="0" y="37"/>
                      </a:lnTo>
                      <a:lnTo>
                        <a:pt x="16" y="49"/>
                      </a:lnTo>
                    </a:path>
                  </a:pathLst>
                </a:custGeom>
                <a:solidFill>
                  <a:srgbClr val="FFFFFF">
                    <a:alpha val="40001"/>
                  </a:srgbClr>
                </a:solidFill>
                <a:ln w="9525">
                  <a:noFill/>
                  <a:round/>
                  <a:headEnd type="none" w="sm" len="sm"/>
                  <a:tailEnd type="none" w="sm" len="sm"/>
                </a:ln>
              </p:spPr>
              <p:txBody>
                <a:bodyPr/>
                <a:lstStyle/>
                <a:p>
                  <a:endParaRPr lang="nl-BE"/>
                </a:p>
              </p:txBody>
            </p:sp>
            <p:sp>
              <p:nvSpPr>
                <p:cNvPr id="7426" name="Freeform 258"/>
                <p:cNvSpPr>
                  <a:spLocks noChangeArrowheads="1"/>
                </p:cNvSpPr>
                <p:nvPr/>
              </p:nvSpPr>
              <p:spPr bwMode="auto">
                <a:xfrm>
                  <a:off x="301" y="275"/>
                  <a:ext cx="70" cy="185"/>
                </a:xfrm>
                <a:custGeom>
                  <a:avLst/>
                  <a:gdLst/>
                  <a:ahLst/>
                  <a:cxnLst>
                    <a:cxn ang="0">
                      <a:pos x="0" y="178"/>
                    </a:cxn>
                    <a:cxn ang="0">
                      <a:pos x="5" y="183"/>
                    </a:cxn>
                    <a:cxn ang="0">
                      <a:pos x="12" y="184"/>
                    </a:cxn>
                    <a:cxn ang="0">
                      <a:pos x="19" y="181"/>
                    </a:cxn>
                    <a:cxn ang="0">
                      <a:pos x="24" y="176"/>
                    </a:cxn>
                    <a:cxn ang="0">
                      <a:pos x="50" y="137"/>
                    </a:cxn>
                    <a:cxn ang="0">
                      <a:pos x="66" y="82"/>
                    </a:cxn>
                    <a:cxn ang="0">
                      <a:pos x="69" y="34"/>
                    </a:cxn>
                    <a:cxn ang="0">
                      <a:pos x="64" y="0"/>
                    </a:cxn>
                    <a:cxn ang="0">
                      <a:pos x="44" y="38"/>
                    </a:cxn>
                    <a:cxn ang="0">
                      <a:pos x="37" y="93"/>
                    </a:cxn>
                    <a:cxn ang="0">
                      <a:pos x="0" y="178"/>
                    </a:cxn>
                  </a:cxnLst>
                  <a:rect l="0" t="0" r="r" b="b"/>
                  <a:pathLst>
                    <a:path w="69" h="184">
                      <a:moveTo>
                        <a:pt x="0" y="178"/>
                      </a:moveTo>
                      <a:cubicBezTo>
                        <a:pt x="0" y="178"/>
                        <a:pt x="2" y="181"/>
                        <a:pt x="5" y="183"/>
                      </a:cubicBezTo>
                      <a:cubicBezTo>
                        <a:pt x="5" y="183"/>
                        <a:pt x="9" y="184"/>
                        <a:pt x="12" y="184"/>
                      </a:cubicBezTo>
                      <a:cubicBezTo>
                        <a:pt x="12" y="184"/>
                        <a:pt x="16" y="184"/>
                        <a:pt x="19" y="181"/>
                      </a:cubicBezTo>
                      <a:cubicBezTo>
                        <a:pt x="19" y="181"/>
                        <a:pt x="22" y="179"/>
                        <a:pt x="24" y="176"/>
                      </a:cubicBezTo>
                      <a:lnTo>
                        <a:pt x="50" y="137"/>
                      </a:lnTo>
                      <a:cubicBezTo>
                        <a:pt x="50" y="137"/>
                        <a:pt x="61" y="111"/>
                        <a:pt x="66" y="82"/>
                      </a:cubicBezTo>
                      <a:lnTo>
                        <a:pt x="69" y="34"/>
                      </a:lnTo>
                      <a:cubicBezTo>
                        <a:pt x="69" y="34"/>
                        <a:pt x="71" y="15"/>
                        <a:pt x="64" y="0"/>
                      </a:cubicBezTo>
                      <a:cubicBezTo>
                        <a:pt x="64" y="0"/>
                        <a:pt x="48" y="14"/>
                        <a:pt x="44" y="38"/>
                      </a:cubicBezTo>
                      <a:lnTo>
                        <a:pt x="37" y="93"/>
                      </a:lnTo>
                      <a:lnTo>
                        <a:pt x="0" y="178"/>
                      </a:lnTo>
                    </a:path>
                  </a:pathLst>
                </a:custGeom>
                <a:solidFill>
                  <a:srgbClr val="FFFFFF">
                    <a:alpha val="60001"/>
                  </a:srgbClr>
                </a:solidFill>
                <a:ln w="9525">
                  <a:noFill/>
                  <a:round/>
                  <a:headEnd type="none" w="sm" len="sm"/>
                  <a:tailEnd type="none" w="sm" len="sm"/>
                </a:ln>
              </p:spPr>
              <p:txBody>
                <a:bodyPr/>
                <a:lstStyle/>
                <a:p>
                  <a:endParaRPr lang="nl-BE"/>
                </a:p>
              </p:txBody>
            </p:sp>
            <p:sp>
              <p:nvSpPr>
                <p:cNvPr id="7427" name="Freeform 259"/>
                <p:cNvSpPr>
                  <a:spLocks noChangeArrowheads="1"/>
                </p:cNvSpPr>
                <p:nvPr/>
              </p:nvSpPr>
              <p:spPr bwMode="auto">
                <a:xfrm>
                  <a:off x="390" y="253"/>
                  <a:ext cx="44" cy="134"/>
                </a:xfrm>
                <a:custGeom>
                  <a:avLst/>
                  <a:gdLst/>
                  <a:ahLst/>
                  <a:cxnLst>
                    <a:cxn ang="0">
                      <a:pos x="23" y="0"/>
                    </a:cxn>
                    <a:cxn ang="0">
                      <a:pos x="38" y="14"/>
                    </a:cxn>
                    <a:cxn ang="0">
                      <a:pos x="45" y="35"/>
                    </a:cxn>
                    <a:cxn ang="0">
                      <a:pos x="33" y="92"/>
                    </a:cxn>
                    <a:cxn ang="0">
                      <a:pos x="10" y="133"/>
                    </a:cxn>
                    <a:cxn ang="0">
                      <a:pos x="3" y="61"/>
                    </a:cxn>
                    <a:cxn ang="0">
                      <a:pos x="23" y="0"/>
                    </a:cxn>
                  </a:cxnLst>
                  <a:rect l="0" t="0" r="r" b="b"/>
                  <a:pathLst>
                    <a:path w="43" h="133">
                      <a:moveTo>
                        <a:pt x="23" y="0"/>
                      </a:moveTo>
                      <a:cubicBezTo>
                        <a:pt x="23" y="0"/>
                        <a:pt x="32" y="4"/>
                        <a:pt x="38" y="14"/>
                      </a:cubicBezTo>
                      <a:cubicBezTo>
                        <a:pt x="38" y="14"/>
                        <a:pt x="44" y="23"/>
                        <a:pt x="45" y="35"/>
                      </a:cubicBezTo>
                      <a:cubicBezTo>
                        <a:pt x="45" y="35"/>
                        <a:pt x="47" y="66"/>
                        <a:pt x="33" y="92"/>
                      </a:cubicBezTo>
                      <a:lnTo>
                        <a:pt x="10" y="133"/>
                      </a:lnTo>
                      <a:cubicBezTo>
                        <a:pt x="10" y="133"/>
                        <a:pt x="0" y="98"/>
                        <a:pt x="3" y="61"/>
                      </a:cubicBezTo>
                      <a:cubicBezTo>
                        <a:pt x="3" y="61"/>
                        <a:pt x="4" y="26"/>
                        <a:pt x="23" y="0"/>
                      </a:cubicBezTo>
                    </a:path>
                  </a:pathLst>
                </a:custGeom>
                <a:solidFill>
                  <a:srgbClr val="FFFFFF">
                    <a:alpha val="80000"/>
                  </a:srgbClr>
                </a:solidFill>
                <a:ln w="9525">
                  <a:noFill/>
                  <a:round/>
                  <a:headEnd type="none" w="sm" len="sm"/>
                  <a:tailEnd type="none" w="sm" len="sm"/>
                </a:ln>
              </p:spPr>
              <p:txBody>
                <a:bodyPr/>
                <a:lstStyle/>
                <a:p>
                  <a:endParaRPr lang="nl-BE"/>
                </a:p>
              </p:txBody>
            </p:sp>
            <p:sp>
              <p:nvSpPr>
                <p:cNvPr id="7428" name="Freeform 260"/>
                <p:cNvSpPr>
                  <a:spLocks noChangeArrowheads="1"/>
                </p:cNvSpPr>
                <p:nvPr/>
              </p:nvSpPr>
              <p:spPr bwMode="auto">
                <a:xfrm>
                  <a:off x="314" y="245"/>
                  <a:ext cx="43" cy="57"/>
                </a:xfrm>
                <a:custGeom>
                  <a:avLst/>
                  <a:gdLst/>
                  <a:ahLst/>
                  <a:cxnLst>
                    <a:cxn ang="0">
                      <a:pos x="0" y="15"/>
                    </a:cxn>
                    <a:cxn ang="0">
                      <a:pos x="20" y="56"/>
                    </a:cxn>
                    <a:cxn ang="0">
                      <a:pos x="43" y="20"/>
                    </a:cxn>
                    <a:cxn ang="0">
                      <a:pos x="23" y="0"/>
                    </a:cxn>
                    <a:cxn ang="0">
                      <a:pos x="0" y="15"/>
                    </a:cxn>
                  </a:cxnLst>
                  <a:rect l="0" t="0" r="r" b="b"/>
                  <a:pathLst>
                    <a:path w="43" h="56">
                      <a:moveTo>
                        <a:pt x="0" y="15"/>
                      </a:moveTo>
                      <a:lnTo>
                        <a:pt x="20" y="56"/>
                      </a:lnTo>
                      <a:lnTo>
                        <a:pt x="43" y="20"/>
                      </a:lnTo>
                      <a:lnTo>
                        <a:pt x="23" y="0"/>
                      </a:lnTo>
                      <a:cubicBezTo>
                        <a:pt x="23" y="0"/>
                        <a:pt x="9" y="3"/>
                        <a:pt x="0" y="15"/>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429" name="Freeform 261"/>
                <p:cNvSpPr>
                  <a:spLocks noChangeArrowheads="1"/>
                </p:cNvSpPr>
                <p:nvPr/>
              </p:nvSpPr>
              <p:spPr bwMode="auto">
                <a:xfrm>
                  <a:off x="282" y="258"/>
                  <a:ext cx="40" cy="121"/>
                </a:xfrm>
                <a:custGeom>
                  <a:avLst/>
                  <a:gdLst/>
                  <a:ahLst/>
                  <a:cxnLst>
                    <a:cxn ang="0">
                      <a:pos x="30" y="0"/>
                    </a:cxn>
                    <a:cxn ang="0">
                      <a:pos x="22" y="31"/>
                    </a:cxn>
                    <a:cxn ang="0">
                      <a:pos x="25" y="56"/>
                    </a:cxn>
                    <a:cxn ang="0">
                      <a:pos x="0" y="109"/>
                    </a:cxn>
                    <a:cxn ang="0">
                      <a:pos x="5" y="117"/>
                    </a:cxn>
                    <a:cxn ang="0">
                      <a:pos x="12" y="120"/>
                    </a:cxn>
                    <a:cxn ang="0">
                      <a:pos x="19" y="119"/>
                    </a:cxn>
                    <a:cxn ang="0">
                      <a:pos x="25" y="114"/>
                    </a:cxn>
                    <a:cxn ang="0">
                      <a:pos x="36" y="100"/>
                    </a:cxn>
                    <a:cxn ang="0">
                      <a:pos x="40" y="82"/>
                    </a:cxn>
                    <a:cxn ang="0">
                      <a:pos x="37" y="63"/>
                    </a:cxn>
                    <a:cxn ang="0">
                      <a:pos x="29" y="28"/>
                    </a:cxn>
                    <a:cxn ang="0">
                      <a:pos x="30" y="0"/>
                    </a:cxn>
                  </a:cxnLst>
                  <a:rect l="0" t="0" r="r" b="b"/>
                  <a:pathLst>
                    <a:path w="40" h="120">
                      <a:moveTo>
                        <a:pt x="30" y="0"/>
                      </a:moveTo>
                      <a:cubicBezTo>
                        <a:pt x="30" y="0"/>
                        <a:pt x="22" y="13"/>
                        <a:pt x="22" y="31"/>
                      </a:cubicBezTo>
                      <a:lnTo>
                        <a:pt x="25" y="56"/>
                      </a:lnTo>
                      <a:lnTo>
                        <a:pt x="0" y="109"/>
                      </a:lnTo>
                      <a:cubicBezTo>
                        <a:pt x="0" y="109"/>
                        <a:pt x="1" y="114"/>
                        <a:pt x="5" y="117"/>
                      </a:cubicBezTo>
                      <a:cubicBezTo>
                        <a:pt x="5" y="117"/>
                        <a:pt x="8" y="119"/>
                        <a:pt x="12" y="120"/>
                      </a:cubicBezTo>
                      <a:cubicBezTo>
                        <a:pt x="12" y="120"/>
                        <a:pt x="15" y="121"/>
                        <a:pt x="19" y="119"/>
                      </a:cubicBezTo>
                      <a:cubicBezTo>
                        <a:pt x="19" y="119"/>
                        <a:pt x="23" y="118"/>
                        <a:pt x="25" y="114"/>
                      </a:cubicBezTo>
                      <a:cubicBezTo>
                        <a:pt x="25" y="114"/>
                        <a:pt x="32" y="109"/>
                        <a:pt x="36" y="100"/>
                      </a:cubicBezTo>
                      <a:cubicBezTo>
                        <a:pt x="36" y="100"/>
                        <a:pt x="40" y="92"/>
                        <a:pt x="40" y="82"/>
                      </a:cubicBezTo>
                      <a:cubicBezTo>
                        <a:pt x="40" y="82"/>
                        <a:pt x="40" y="72"/>
                        <a:pt x="37" y="63"/>
                      </a:cubicBezTo>
                      <a:lnTo>
                        <a:pt x="29" y="28"/>
                      </a:lnTo>
                      <a:lnTo>
                        <a:pt x="30" y="0"/>
                      </a:lnTo>
                    </a:path>
                  </a:pathLst>
                </a:custGeom>
                <a:gradFill rotWithShape="0">
                  <a:gsLst>
                    <a:gs pos="0">
                      <a:srgbClr val="EFEFEF"/>
                    </a:gs>
                    <a:gs pos="100000">
                      <a:srgbClr val="FFFFFF">
                        <a:alpha val="60001"/>
                      </a:srgbClr>
                    </a:gs>
                  </a:gsLst>
                  <a:lin ang="5400000" scaled="1"/>
                </a:gradFill>
                <a:ln w="9525">
                  <a:noFill/>
                  <a:round/>
                  <a:headEnd type="none" w="sm" len="sm"/>
                  <a:tailEnd type="none" w="sm" len="sm"/>
                </a:ln>
              </p:spPr>
              <p:txBody>
                <a:bodyPr/>
                <a:lstStyle/>
                <a:p>
                  <a:endParaRPr lang="nl-BE"/>
                </a:p>
              </p:txBody>
            </p:sp>
            <p:sp>
              <p:nvSpPr>
                <p:cNvPr id="7430" name="Freeform 262"/>
                <p:cNvSpPr>
                  <a:spLocks noChangeArrowheads="1"/>
                </p:cNvSpPr>
                <p:nvPr/>
              </p:nvSpPr>
              <p:spPr bwMode="auto">
                <a:xfrm>
                  <a:off x="308" y="171"/>
                  <a:ext cx="51" cy="88"/>
                </a:xfrm>
                <a:custGeom>
                  <a:avLst/>
                  <a:gdLst/>
                  <a:ahLst/>
                  <a:cxnLst>
                    <a:cxn ang="0">
                      <a:pos x="0" y="51"/>
                    </a:cxn>
                    <a:cxn ang="0">
                      <a:pos x="4" y="88"/>
                    </a:cxn>
                    <a:cxn ang="0">
                      <a:pos x="50" y="50"/>
                    </a:cxn>
                    <a:cxn ang="0">
                      <a:pos x="34" y="0"/>
                    </a:cxn>
                    <a:cxn ang="0">
                      <a:pos x="0" y="51"/>
                    </a:cxn>
                  </a:cxnLst>
                  <a:rect l="0" t="0" r="r" b="b"/>
                  <a:pathLst>
                    <a:path w="50" h="88">
                      <a:moveTo>
                        <a:pt x="0" y="51"/>
                      </a:moveTo>
                      <a:cubicBezTo>
                        <a:pt x="0" y="51"/>
                        <a:pt x="6" y="69"/>
                        <a:pt x="4" y="88"/>
                      </a:cubicBezTo>
                      <a:lnTo>
                        <a:pt x="50" y="50"/>
                      </a:lnTo>
                      <a:lnTo>
                        <a:pt x="34" y="0"/>
                      </a:lnTo>
                      <a:lnTo>
                        <a:pt x="0" y="51"/>
                      </a:lnTo>
                    </a:path>
                  </a:pathLst>
                </a:custGeom>
                <a:gradFill rotWithShape="0">
                  <a:gsLst>
                    <a:gs pos="0">
                      <a:srgbClr val="976644"/>
                    </a:gs>
                    <a:gs pos="100000">
                      <a:srgbClr val="CC9D6D"/>
                    </a:gs>
                  </a:gsLst>
                  <a:lin ang="5400000" scaled="1"/>
                </a:gradFill>
                <a:ln w="9525">
                  <a:noFill/>
                  <a:round/>
                  <a:headEnd type="none" w="sm" len="sm"/>
                  <a:tailEnd type="none" w="sm" len="sm"/>
                </a:ln>
              </p:spPr>
              <p:txBody>
                <a:bodyPr/>
                <a:lstStyle/>
                <a:p>
                  <a:endParaRPr lang="nl-BE"/>
                </a:p>
              </p:txBody>
            </p:sp>
            <p:sp>
              <p:nvSpPr>
                <p:cNvPr id="7431" name="Freeform 263"/>
                <p:cNvSpPr>
                  <a:spLocks noChangeArrowheads="1"/>
                </p:cNvSpPr>
                <p:nvPr/>
              </p:nvSpPr>
              <p:spPr bwMode="auto">
                <a:xfrm>
                  <a:off x="237" y="73"/>
                  <a:ext cx="74" cy="309"/>
                </a:xfrm>
                <a:custGeom>
                  <a:avLst/>
                  <a:gdLst/>
                  <a:ahLst/>
                  <a:cxnLst>
                    <a:cxn ang="0">
                      <a:pos x="4" y="187"/>
                    </a:cxn>
                    <a:cxn ang="0">
                      <a:pos x="5" y="229"/>
                    </a:cxn>
                    <a:cxn ang="0">
                      <a:pos x="8" y="270"/>
                    </a:cxn>
                    <a:cxn ang="0">
                      <a:pos x="9" y="262"/>
                    </a:cxn>
                    <a:cxn ang="0">
                      <a:pos x="9" y="227"/>
                    </a:cxn>
                    <a:cxn ang="0">
                      <a:pos x="10" y="193"/>
                    </a:cxn>
                    <a:cxn ang="0">
                      <a:pos x="24" y="115"/>
                    </a:cxn>
                    <a:cxn ang="0">
                      <a:pos x="37" y="223"/>
                    </a:cxn>
                    <a:cxn ang="0">
                      <a:pos x="37" y="230"/>
                    </a:cxn>
                    <a:cxn ang="0">
                      <a:pos x="36" y="236"/>
                    </a:cxn>
                    <a:cxn ang="0">
                      <a:pos x="35" y="242"/>
                    </a:cxn>
                    <a:cxn ang="0">
                      <a:pos x="34" y="248"/>
                    </a:cxn>
                    <a:cxn ang="0">
                      <a:pos x="32" y="254"/>
                    </a:cxn>
                    <a:cxn ang="0">
                      <a:pos x="30" y="260"/>
                    </a:cxn>
                    <a:cxn ang="0">
                      <a:pos x="28" y="266"/>
                    </a:cxn>
                    <a:cxn ang="0">
                      <a:pos x="16" y="303"/>
                    </a:cxn>
                    <a:cxn ang="0">
                      <a:pos x="24" y="288"/>
                    </a:cxn>
                    <a:cxn ang="0">
                      <a:pos x="31" y="272"/>
                    </a:cxn>
                    <a:cxn ang="0">
                      <a:pos x="37" y="258"/>
                    </a:cxn>
                    <a:cxn ang="0">
                      <a:pos x="39" y="250"/>
                    </a:cxn>
                    <a:cxn ang="0">
                      <a:pos x="42" y="242"/>
                    </a:cxn>
                    <a:cxn ang="0">
                      <a:pos x="43" y="233"/>
                    </a:cxn>
                    <a:cxn ang="0">
                      <a:pos x="45" y="225"/>
                    </a:cxn>
                    <a:cxn ang="0">
                      <a:pos x="38" y="175"/>
                    </a:cxn>
                    <a:cxn ang="0">
                      <a:pos x="38" y="170"/>
                    </a:cxn>
                    <a:cxn ang="0">
                      <a:pos x="37" y="166"/>
                    </a:cxn>
                    <a:cxn ang="0">
                      <a:pos x="37" y="161"/>
                    </a:cxn>
                    <a:cxn ang="0">
                      <a:pos x="36" y="157"/>
                    </a:cxn>
                    <a:cxn ang="0">
                      <a:pos x="36" y="152"/>
                    </a:cxn>
                    <a:cxn ang="0">
                      <a:pos x="37" y="148"/>
                    </a:cxn>
                    <a:cxn ang="0">
                      <a:pos x="50" y="193"/>
                    </a:cxn>
                    <a:cxn ang="0">
                      <a:pos x="51" y="205"/>
                    </a:cxn>
                    <a:cxn ang="0">
                      <a:pos x="51" y="216"/>
                    </a:cxn>
                    <a:cxn ang="0">
                      <a:pos x="51" y="222"/>
                    </a:cxn>
                    <a:cxn ang="0">
                      <a:pos x="53" y="217"/>
                    </a:cxn>
                    <a:cxn ang="0">
                      <a:pos x="55" y="211"/>
                    </a:cxn>
                    <a:cxn ang="0">
                      <a:pos x="57" y="206"/>
                    </a:cxn>
                    <a:cxn ang="0">
                      <a:pos x="58" y="200"/>
                    </a:cxn>
                    <a:cxn ang="0">
                      <a:pos x="59" y="194"/>
                    </a:cxn>
                    <a:cxn ang="0">
                      <a:pos x="60" y="189"/>
                    </a:cxn>
                    <a:cxn ang="0">
                      <a:pos x="60" y="184"/>
                    </a:cxn>
                    <a:cxn ang="0">
                      <a:pos x="61" y="183"/>
                    </a:cxn>
                    <a:cxn ang="0">
                      <a:pos x="61" y="182"/>
                    </a:cxn>
                    <a:cxn ang="0">
                      <a:pos x="62" y="181"/>
                    </a:cxn>
                    <a:cxn ang="0">
                      <a:pos x="63" y="179"/>
                    </a:cxn>
                    <a:cxn ang="0">
                      <a:pos x="63" y="178"/>
                    </a:cxn>
                    <a:cxn ang="0">
                      <a:pos x="64" y="177"/>
                    </a:cxn>
                    <a:cxn ang="0">
                      <a:pos x="65" y="176"/>
                    </a:cxn>
                    <a:cxn ang="0">
                      <a:pos x="66" y="175"/>
                    </a:cxn>
                    <a:cxn ang="0">
                      <a:pos x="66" y="175"/>
                    </a:cxn>
                    <a:cxn ang="0">
                      <a:pos x="67" y="174"/>
                    </a:cxn>
                    <a:cxn ang="0">
                      <a:pos x="68" y="173"/>
                    </a:cxn>
                    <a:cxn ang="0">
                      <a:pos x="69" y="172"/>
                    </a:cxn>
                    <a:cxn ang="0">
                      <a:pos x="70" y="172"/>
                    </a:cxn>
                    <a:cxn ang="0">
                      <a:pos x="71" y="171"/>
                    </a:cxn>
                    <a:cxn ang="0">
                      <a:pos x="72" y="170"/>
                    </a:cxn>
                    <a:cxn ang="0">
                      <a:pos x="73" y="170"/>
                    </a:cxn>
                    <a:cxn ang="0">
                      <a:pos x="10" y="0"/>
                    </a:cxn>
                    <a:cxn ang="0">
                      <a:pos x="0" y="52"/>
                    </a:cxn>
                    <a:cxn ang="0">
                      <a:pos x="1" y="98"/>
                    </a:cxn>
                    <a:cxn ang="0">
                      <a:pos x="3" y="144"/>
                    </a:cxn>
                  </a:cxnLst>
                  <a:rect l="0" t="0" r="r" b="b"/>
                  <a:pathLst>
                    <a:path w="74" h="309">
                      <a:moveTo>
                        <a:pt x="4" y="159"/>
                      </a:moveTo>
                      <a:lnTo>
                        <a:pt x="4" y="173"/>
                      </a:lnTo>
                      <a:lnTo>
                        <a:pt x="4" y="187"/>
                      </a:lnTo>
                      <a:lnTo>
                        <a:pt x="4" y="201"/>
                      </a:lnTo>
                      <a:lnTo>
                        <a:pt x="4" y="215"/>
                      </a:lnTo>
                      <a:lnTo>
                        <a:pt x="5" y="229"/>
                      </a:lnTo>
                      <a:lnTo>
                        <a:pt x="6" y="243"/>
                      </a:lnTo>
                      <a:lnTo>
                        <a:pt x="7" y="257"/>
                      </a:lnTo>
                      <a:lnTo>
                        <a:pt x="8" y="270"/>
                      </a:lnTo>
                      <a:lnTo>
                        <a:pt x="10" y="284"/>
                      </a:lnTo>
                      <a:lnTo>
                        <a:pt x="9" y="273"/>
                      </a:lnTo>
                      <a:lnTo>
                        <a:pt x="9" y="262"/>
                      </a:lnTo>
                      <a:lnTo>
                        <a:pt x="9" y="250"/>
                      </a:lnTo>
                      <a:lnTo>
                        <a:pt x="9" y="239"/>
                      </a:lnTo>
                      <a:lnTo>
                        <a:pt x="9" y="227"/>
                      </a:lnTo>
                      <a:lnTo>
                        <a:pt x="10" y="216"/>
                      </a:lnTo>
                      <a:lnTo>
                        <a:pt x="10" y="205"/>
                      </a:lnTo>
                      <a:lnTo>
                        <a:pt x="10" y="193"/>
                      </a:lnTo>
                      <a:lnTo>
                        <a:pt x="11" y="182"/>
                      </a:lnTo>
                      <a:lnTo>
                        <a:pt x="21" y="268"/>
                      </a:lnTo>
                      <a:lnTo>
                        <a:pt x="24" y="115"/>
                      </a:lnTo>
                      <a:lnTo>
                        <a:pt x="31" y="170"/>
                      </a:lnTo>
                      <a:lnTo>
                        <a:pt x="37" y="221"/>
                      </a:lnTo>
                      <a:lnTo>
                        <a:pt x="37" y="223"/>
                      </a:lnTo>
                      <a:lnTo>
                        <a:pt x="37" y="225"/>
                      </a:lnTo>
                      <a:lnTo>
                        <a:pt x="37" y="227"/>
                      </a:lnTo>
                      <a:lnTo>
                        <a:pt x="37" y="230"/>
                      </a:lnTo>
                      <a:lnTo>
                        <a:pt x="37" y="232"/>
                      </a:lnTo>
                      <a:lnTo>
                        <a:pt x="36" y="234"/>
                      </a:lnTo>
                      <a:lnTo>
                        <a:pt x="36" y="236"/>
                      </a:lnTo>
                      <a:lnTo>
                        <a:pt x="36" y="238"/>
                      </a:lnTo>
                      <a:lnTo>
                        <a:pt x="35" y="240"/>
                      </a:lnTo>
                      <a:lnTo>
                        <a:pt x="35" y="242"/>
                      </a:lnTo>
                      <a:lnTo>
                        <a:pt x="35" y="244"/>
                      </a:lnTo>
                      <a:lnTo>
                        <a:pt x="34" y="246"/>
                      </a:lnTo>
                      <a:lnTo>
                        <a:pt x="34" y="248"/>
                      </a:lnTo>
                      <a:lnTo>
                        <a:pt x="33" y="250"/>
                      </a:lnTo>
                      <a:lnTo>
                        <a:pt x="33" y="252"/>
                      </a:lnTo>
                      <a:lnTo>
                        <a:pt x="32" y="254"/>
                      </a:lnTo>
                      <a:lnTo>
                        <a:pt x="32" y="256"/>
                      </a:lnTo>
                      <a:lnTo>
                        <a:pt x="31" y="258"/>
                      </a:lnTo>
                      <a:lnTo>
                        <a:pt x="30" y="260"/>
                      </a:lnTo>
                      <a:lnTo>
                        <a:pt x="30" y="262"/>
                      </a:lnTo>
                      <a:lnTo>
                        <a:pt x="29" y="264"/>
                      </a:lnTo>
                      <a:lnTo>
                        <a:pt x="28" y="266"/>
                      </a:lnTo>
                      <a:lnTo>
                        <a:pt x="27" y="268"/>
                      </a:lnTo>
                      <a:lnTo>
                        <a:pt x="13" y="309"/>
                      </a:lnTo>
                      <a:lnTo>
                        <a:pt x="16" y="303"/>
                      </a:lnTo>
                      <a:lnTo>
                        <a:pt x="19" y="298"/>
                      </a:lnTo>
                      <a:lnTo>
                        <a:pt x="22" y="293"/>
                      </a:lnTo>
                      <a:lnTo>
                        <a:pt x="24" y="288"/>
                      </a:lnTo>
                      <a:lnTo>
                        <a:pt x="27" y="283"/>
                      </a:lnTo>
                      <a:lnTo>
                        <a:pt x="29" y="277"/>
                      </a:lnTo>
                      <a:lnTo>
                        <a:pt x="31" y="272"/>
                      </a:lnTo>
                      <a:lnTo>
                        <a:pt x="34" y="267"/>
                      </a:lnTo>
                      <a:lnTo>
                        <a:pt x="36" y="261"/>
                      </a:lnTo>
                      <a:lnTo>
                        <a:pt x="37" y="258"/>
                      </a:lnTo>
                      <a:lnTo>
                        <a:pt x="38" y="256"/>
                      </a:lnTo>
                      <a:lnTo>
                        <a:pt x="39" y="253"/>
                      </a:lnTo>
                      <a:lnTo>
                        <a:pt x="39" y="250"/>
                      </a:lnTo>
                      <a:lnTo>
                        <a:pt x="40" y="247"/>
                      </a:lnTo>
                      <a:lnTo>
                        <a:pt x="41" y="245"/>
                      </a:lnTo>
                      <a:lnTo>
                        <a:pt x="42" y="242"/>
                      </a:lnTo>
                      <a:lnTo>
                        <a:pt x="42" y="239"/>
                      </a:lnTo>
                      <a:lnTo>
                        <a:pt x="43" y="236"/>
                      </a:lnTo>
                      <a:lnTo>
                        <a:pt x="43" y="233"/>
                      </a:lnTo>
                      <a:lnTo>
                        <a:pt x="44" y="231"/>
                      </a:lnTo>
                      <a:lnTo>
                        <a:pt x="44" y="228"/>
                      </a:lnTo>
                      <a:lnTo>
                        <a:pt x="45" y="225"/>
                      </a:lnTo>
                      <a:lnTo>
                        <a:pt x="45" y="222"/>
                      </a:lnTo>
                      <a:lnTo>
                        <a:pt x="39" y="176"/>
                      </a:lnTo>
                      <a:lnTo>
                        <a:pt x="38" y="175"/>
                      </a:lnTo>
                      <a:lnTo>
                        <a:pt x="38" y="173"/>
                      </a:lnTo>
                      <a:lnTo>
                        <a:pt x="38" y="172"/>
                      </a:lnTo>
                      <a:lnTo>
                        <a:pt x="38" y="170"/>
                      </a:lnTo>
                      <a:lnTo>
                        <a:pt x="37" y="169"/>
                      </a:lnTo>
                      <a:lnTo>
                        <a:pt x="37" y="167"/>
                      </a:lnTo>
                      <a:lnTo>
                        <a:pt x="37" y="166"/>
                      </a:lnTo>
                      <a:lnTo>
                        <a:pt x="37" y="164"/>
                      </a:lnTo>
                      <a:lnTo>
                        <a:pt x="37" y="163"/>
                      </a:lnTo>
                      <a:lnTo>
                        <a:pt x="37" y="161"/>
                      </a:lnTo>
                      <a:lnTo>
                        <a:pt x="37" y="160"/>
                      </a:lnTo>
                      <a:lnTo>
                        <a:pt x="36" y="158"/>
                      </a:lnTo>
                      <a:lnTo>
                        <a:pt x="36" y="157"/>
                      </a:lnTo>
                      <a:lnTo>
                        <a:pt x="36" y="155"/>
                      </a:lnTo>
                      <a:lnTo>
                        <a:pt x="36" y="154"/>
                      </a:lnTo>
                      <a:lnTo>
                        <a:pt x="36" y="152"/>
                      </a:lnTo>
                      <a:lnTo>
                        <a:pt x="36" y="151"/>
                      </a:lnTo>
                      <a:lnTo>
                        <a:pt x="36" y="149"/>
                      </a:lnTo>
                      <a:lnTo>
                        <a:pt x="37" y="148"/>
                      </a:lnTo>
                      <a:lnTo>
                        <a:pt x="37" y="146"/>
                      </a:lnTo>
                      <a:lnTo>
                        <a:pt x="50" y="189"/>
                      </a:lnTo>
                      <a:lnTo>
                        <a:pt x="50" y="193"/>
                      </a:lnTo>
                      <a:lnTo>
                        <a:pt x="50" y="197"/>
                      </a:lnTo>
                      <a:lnTo>
                        <a:pt x="50" y="201"/>
                      </a:lnTo>
                      <a:lnTo>
                        <a:pt x="51" y="205"/>
                      </a:lnTo>
                      <a:lnTo>
                        <a:pt x="51" y="209"/>
                      </a:lnTo>
                      <a:lnTo>
                        <a:pt x="51" y="212"/>
                      </a:lnTo>
                      <a:lnTo>
                        <a:pt x="51" y="216"/>
                      </a:lnTo>
                      <a:lnTo>
                        <a:pt x="51" y="220"/>
                      </a:lnTo>
                      <a:lnTo>
                        <a:pt x="51" y="224"/>
                      </a:lnTo>
                      <a:lnTo>
                        <a:pt x="51" y="222"/>
                      </a:lnTo>
                      <a:lnTo>
                        <a:pt x="52" y="221"/>
                      </a:lnTo>
                      <a:lnTo>
                        <a:pt x="53" y="219"/>
                      </a:lnTo>
                      <a:lnTo>
                        <a:pt x="53" y="217"/>
                      </a:lnTo>
                      <a:lnTo>
                        <a:pt x="54" y="215"/>
                      </a:lnTo>
                      <a:lnTo>
                        <a:pt x="55" y="213"/>
                      </a:lnTo>
                      <a:lnTo>
                        <a:pt x="55" y="211"/>
                      </a:lnTo>
                      <a:lnTo>
                        <a:pt x="56" y="210"/>
                      </a:lnTo>
                      <a:lnTo>
                        <a:pt x="56" y="208"/>
                      </a:lnTo>
                      <a:lnTo>
                        <a:pt x="57" y="206"/>
                      </a:lnTo>
                      <a:lnTo>
                        <a:pt x="57" y="204"/>
                      </a:lnTo>
                      <a:lnTo>
                        <a:pt x="58" y="202"/>
                      </a:lnTo>
                      <a:lnTo>
                        <a:pt x="58" y="200"/>
                      </a:lnTo>
                      <a:lnTo>
                        <a:pt x="58" y="198"/>
                      </a:lnTo>
                      <a:lnTo>
                        <a:pt x="59" y="196"/>
                      </a:lnTo>
                      <a:lnTo>
                        <a:pt x="59" y="194"/>
                      </a:lnTo>
                      <a:lnTo>
                        <a:pt x="59" y="192"/>
                      </a:lnTo>
                      <a:lnTo>
                        <a:pt x="60" y="191"/>
                      </a:lnTo>
                      <a:lnTo>
                        <a:pt x="60" y="189"/>
                      </a:lnTo>
                      <a:lnTo>
                        <a:pt x="60" y="187"/>
                      </a:lnTo>
                      <a:lnTo>
                        <a:pt x="60" y="185"/>
                      </a:lnTo>
                      <a:lnTo>
                        <a:pt x="60" y="184"/>
                      </a:lnTo>
                      <a:lnTo>
                        <a:pt x="61" y="184"/>
                      </a:lnTo>
                      <a:lnTo>
                        <a:pt x="61" y="183"/>
                      </a:lnTo>
                      <a:lnTo>
                        <a:pt x="61" y="183"/>
                      </a:lnTo>
                      <a:lnTo>
                        <a:pt x="61" y="183"/>
                      </a:lnTo>
                      <a:lnTo>
                        <a:pt x="61" y="182"/>
                      </a:lnTo>
                      <a:lnTo>
                        <a:pt x="61" y="182"/>
                      </a:lnTo>
                      <a:lnTo>
                        <a:pt x="62" y="181"/>
                      </a:lnTo>
                      <a:lnTo>
                        <a:pt x="62" y="181"/>
                      </a:lnTo>
                      <a:lnTo>
                        <a:pt x="62" y="181"/>
                      </a:lnTo>
                      <a:lnTo>
                        <a:pt x="62" y="180"/>
                      </a:lnTo>
                      <a:lnTo>
                        <a:pt x="62" y="180"/>
                      </a:lnTo>
                      <a:lnTo>
                        <a:pt x="63" y="179"/>
                      </a:lnTo>
                      <a:lnTo>
                        <a:pt x="63" y="179"/>
                      </a:lnTo>
                      <a:lnTo>
                        <a:pt x="63" y="179"/>
                      </a:lnTo>
                      <a:lnTo>
                        <a:pt x="63" y="178"/>
                      </a:lnTo>
                      <a:lnTo>
                        <a:pt x="64" y="178"/>
                      </a:lnTo>
                      <a:lnTo>
                        <a:pt x="64" y="178"/>
                      </a:lnTo>
                      <a:lnTo>
                        <a:pt x="64" y="177"/>
                      </a:lnTo>
                      <a:lnTo>
                        <a:pt x="64" y="177"/>
                      </a:lnTo>
                      <a:lnTo>
                        <a:pt x="65" y="177"/>
                      </a:lnTo>
                      <a:lnTo>
                        <a:pt x="65" y="176"/>
                      </a:lnTo>
                      <a:lnTo>
                        <a:pt x="65" y="176"/>
                      </a:lnTo>
                      <a:lnTo>
                        <a:pt x="65" y="176"/>
                      </a:lnTo>
                      <a:lnTo>
                        <a:pt x="66" y="175"/>
                      </a:lnTo>
                      <a:lnTo>
                        <a:pt x="66" y="175"/>
                      </a:lnTo>
                      <a:lnTo>
                        <a:pt x="66" y="175"/>
                      </a:lnTo>
                      <a:lnTo>
                        <a:pt x="66" y="175"/>
                      </a:lnTo>
                      <a:lnTo>
                        <a:pt x="67" y="174"/>
                      </a:lnTo>
                      <a:lnTo>
                        <a:pt x="67" y="174"/>
                      </a:lnTo>
                      <a:lnTo>
                        <a:pt x="67" y="174"/>
                      </a:lnTo>
                      <a:lnTo>
                        <a:pt x="68" y="173"/>
                      </a:lnTo>
                      <a:lnTo>
                        <a:pt x="68" y="173"/>
                      </a:lnTo>
                      <a:lnTo>
                        <a:pt x="68" y="173"/>
                      </a:lnTo>
                      <a:lnTo>
                        <a:pt x="69" y="173"/>
                      </a:lnTo>
                      <a:lnTo>
                        <a:pt x="69" y="172"/>
                      </a:lnTo>
                      <a:lnTo>
                        <a:pt x="69" y="172"/>
                      </a:lnTo>
                      <a:lnTo>
                        <a:pt x="70" y="172"/>
                      </a:lnTo>
                      <a:lnTo>
                        <a:pt x="70" y="172"/>
                      </a:lnTo>
                      <a:lnTo>
                        <a:pt x="70" y="172"/>
                      </a:lnTo>
                      <a:lnTo>
                        <a:pt x="70" y="171"/>
                      </a:lnTo>
                      <a:lnTo>
                        <a:pt x="71" y="171"/>
                      </a:lnTo>
                      <a:lnTo>
                        <a:pt x="71" y="171"/>
                      </a:lnTo>
                      <a:lnTo>
                        <a:pt x="71" y="171"/>
                      </a:lnTo>
                      <a:lnTo>
                        <a:pt x="72" y="171"/>
                      </a:lnTo>
                      <a:lnTo>
                        <a:pt x="72" y="170"/>
                      </a:lnTo>
                      <a:lnTo>
                        <a:pt x="73" y="170"/>
                      </a:lnTo>
                      <a:lnTo>
                        <a:pt x="73" y="170"/>
                      </a:lnTo>
                      <a:lnTo>
                        <a:pt x="73" y="170"/>
                      </a:lnTo>
                      <a:lnTo>
                        <a:pt x="74" y="170"/>
                      </a:lnTo>
                      <a:lnTo>
                        <a:pt x="72" y="144"/>
                      </a:lnTo>
                      <a:lnTo>
                        <a:pt x="10" y="0"/>
                      </a:lnTo>
                      <a:lnTo>
                        <a:pt x="0" y="21"/>
                      </a:lnTo>
                      <a:lnTo>
                        <a:pt x="0" y="37"/>
                      </a:lnTo>
                      <a:lnTo>
                        <a:pt x="0" y="52"/>
                      </a:lnTo>
                      <a:lnTo>
                        <a:pt x="0" y="67"/>
                      </a:lnTo>
                      <a:lnTo>
                        <a:pt x="0" y="83"/>
                      </a:lnTo>
                      <a:lnTo>
                        <a:pt x="1" y="98"/>
                      </a:lnTo>
                      <a:lnTo>
                        <a:pt x="1" y="113"/>
                      </a:lnTo>
                      <a:lnTo>
                        <a:pt x="2" y="129"/>
                      </a:lnTo>
                      <a:lnTo>
                        <a:pt x="3" y="144"/>
                      </a:lnTo>
                      <a:lnTo>
                        <a:pt x="4" y="159"/>
                      </a:lnTo>
                    </a:path>
                  </a:pathLst>
                </a:custGeom>
                <a:gradFill rotWithShape="0">
                  <a:gsLst>
                    <a:gs pos="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432" name="Freeform 264"/>
                <p:cNvSpPr>
                  <a:spLocks noChangeArrowheads="1"/>
                </p:cNvSpPr>
                <p:nvPr/>
              </p:nvSpPr>
              <p:spPr bwMode="auto">
                <a:xfrm>
                  <a:off x="240" y="91"/>
                  <a:ext cx="73" cy="180"/>
                </a:xfrm>
                <a:custGeom>
                  <a:avLst/>
                  <a:gdLst/>
                  <a:ahLst/>
                  <a:cxnLst>
                    <a:cxn ang="0">
                      <a:pos x="0" y="2"/>
                    </a:cxn>
                    <a:cxn ang="0">
                      <a:pos x="2" y="95"/>
                    </a:cxn>
                    <a:cxn ang="0">
                      <a:pos x="10" y="71"/>
                    </a:cxn>
                    <a:cxn ang="0">
                      <a:pos x="12" y="137"/>
                    </a:cxn>
                    <a:cxn ang="0">
                      <a:pos x="20" y="85"/>
                    </a:cxn>
                    <a:cxn ang="0">
                      <a:pos x="33" y="120"/>
                    </a:cxn>
                    <a:cxn ang="0">
                      <a:pos x="35" y="117"/>
                    </a:cxn>
                    <a:cxn ang="0">
                      <a:pos x="38" y="115"/>
                    </a:cxn>
                    <a:cxn ang="0">
                      <a:pos x="52" y="145"/>
                    </a:cxn>
                    <a:cxn ang="0">
                      <a:pos x="54" y="180"/>
                    </a:cxn>
                    <a:cxn ang="0">
                      <a:pos x="56" y="167"/>
                    </a:cxn>
                    <a:cxn ang="0">
                      <a:pos x="63" y="157"/>
                    </a:cxn>
                    <a:cxn ang="0">
                      <a:pos x="73" y="151"/>
                    </a:cxn>
                    <a:cxn ang="0">
                      <a:pos x="65" y="118"/>
                    </a:cxn>
                    <a:cxn ang="0">
                      <a:pos x="59" y="69"/>
                    </a:cxn>
                    <a:cxn ang="0">
                      <a:pos x="38" y="27"/>
                    </a:cxn>
                    <a:cxn ang="0">
                      <a:pos x="6" y="0"/>
                    </a:cxn>
                    <a:cxn ang="0">
                      <a:pos x="0" y="2"/>
                    </a:cxn>
                  </a:cxnLst>
                  <a:rect l="0" t="0" r="r" b="b"/>
                  <a:pathLst>
                    <a:path w="73" h="180">
                      <a:moveTo>
                        <a:pt x="0" y="2"/>
                      </a:moveTo>
                      <a:cubicBezTo>
                        <a:pt x="0" y="2"/>
                        <a:pt x="5" y="48"/>
                        <a:pt x="2" y="95"/>
                      </a:cubicBezTo>
                      <a:cubicBezTo>
                        <a:pt x="2" y="95"/>
                        <a:pt x="5" y="82"/>
                        <a:pt x="10" y="71"/>
                      </a:cubicBezTo>
                      <a:cubicBezTo>
                        <a:pt x="10" y="71"/>
                        <a:pt x="10" y="104"/>
                        <a:pt x="12" y="137"/>
                      </a:cubicBezTo>
                      <a:cubicBezTo>
                        <a:pt x="12" y="137"/>
                        <a:pt x="12" y="110"/>
                        <a:pt x="20" y="85"/>
                      </a:cubicBezTo>
                      <a:cubicBezTo>
                        <a:pt x="20" y="85"/>
                        <a:pt x="24" y="104"/>
                        <a:pt x="33" y="120"/>
                      </a:cubicBezTo>
                      <a:cubicBezTo>
                        <a:pt x="33" y="120"/>
                        <a:pt x="34" y="118"/>
                        <a:pt x="35" y="117"/>
                      </a:cubicBezTo>
                      <a:cubicBezTo>
                        <a:pt x="35" y="117"/>
                        <a:pt x="36" y="116"/>
                        <a:pt x="38" y="115"/>
                      </a:cubicBezTo>
                      <a:cubicBezTo>
                        <a:pt x="38" y="115"/>
                        <a:pt x="47" y="128"/>
                        <a:pt x="52" y="145"/>
                      </a:cubicBezTo>
                      <a:cubicBezTo>
                        <a:pt x="52" y="145"/>
                        <a:pt x="56" y="162"/>
                        <a:pt x="54" y="180"/>
                      </a:cubicBezTo>
                      <a:cubicBezTo>
                        <a:pt x="54" y="180"/>
                        <a:pt x="54" y="173"/>
                        <a:pt x="56" y="167"/>
                      </a:cubicBezTo>
                      <a:cubicBezTo>
                        <a:pt x="56" y="167"/>
                        <a:pt x="59" y="161"/>
                        <a:pt x="63" y="157"/>
                      </a:cubicBezTo>
                      <a:cubicBezTo>
                        <a:pt x="63" y="157"/>
                        <a:pt x="67" y="152"/>
                        <a:pt x="73" y="151"/>
                      </a:cubicBezTo>
                      <a:cubicBezTo>
                        <a:pt x="73" y="151"/>
                        <a:pt x="73" y="132"/>
                        <a:pt x="65" y="118"/>
                      </a:cubicBezTo>
                      <a:cubicBezTo>
                        <a:pt x="65" y="118"/>
                        <a:pt x="66" y="93"/>
                        <a:pt x="59" y="69"/>
                      </a:cubicBezTo>
                      <a:cubicBezTo>
                        <a:pt x="59" y="69"/>
                        <a:pt x="52" y="46"/>
                        <a:pt x="38" y="27"/>
                      </a:cubicBezTo>
                      <a:cubicBezTo>
                        <a:pt x="38" y="27"/>
                        <a:pt x="24" y="9"/>
                        <a:pt x="6" y="0"/>
                      </a:cubicBezTo>
                      <a:lnTo>
                        <a:pt x="0" y="2"/>
                      </a:lnTo>
                    </a:path>
                  </a:pathLst>
                </a:custGeom>
                <a:solidFill>
                  <a:srgbClr val="500000">
                    <a:alpha val="80000"/>
                  </a:srgbClr>
                </a:solidFill>
                <a:ln w="9525">
                  <a:noFill/>
                  <a:round/>
                  <a:headEnd type="none" w="sm" len="sm"/>
                  <a:tailEnd type="none" w="sm" len="sm"/>
                </a:ln>
              </p:spPr>
              <p:txBody>
                <a:bodyPr/>
                <a:lstStyle/>
                <a:p>
                  <a:endParaRPr lang="nl-BE"/>
                </a:p>
              </p:txBody>
            </p:sp>
            <p:sp>
              <p:nvSpPr>
                <p:cNvPr id="7433" name="Freeform 265"/>
                <p:cNvSpPr>
                  <a:spLocks noChangeArrowheads="1"/>
                </p:cNvSpPr>
                <p:nvPr/>
              </p:nvSpPr>
              <p:spPr bwMode="auto">
                <a:xfrm>
                  <a:off x="244" y="63"/>
                  <a:ext cx="89" cy="168"/>
                </a:xfrm>
                <a:custGeom>
                  <a:avLst/>
                  <a:gdLst/>
                  <a:ahLst/>
                  <a:cxnLst>
                    <a:cxn ang="0">
                      <a:pos x="84" y="137"/>
                    </a:cxn>
                    <a:cxn ang="0">
                      <a:pos x="76" y="150"/>
                    </a:cxn>
                    <a:cxn ang="0">
                      <a:pos x="68" y="158"/>
                    </a:cxn>
                    <a:cxn ang="0">
                      <a:pos x="62" y="162"/>
                    </a:cxn>
                    <a:cxn ang="0">
                      <a:pos x="54" y="166"/>
                    </a:cxn>
                    <a:cxn ang="0">
                      <a:pos x="49" y="167"/>
                    </a:cxn>
                    <a:cxn ang="0">
                      <a:pos x="47" y="166"/>
                    </a:cxn>
                    <a:cxn ang="0">
                      <a:pos x="46" y="165"/>
                    </a:cxn>
                    <a:cxn ang="0">
                      <a:pos x="44" y="164"/>
                    </a:cxn>
                    <a:cxn ang="0">
                      <a:pos x="43" y="162"/>
                    </a:cxn>
                    <a:cxn ang="0">
                      <a:pos x="42" y="160"/>
                    </a:cxn>
                    <a:cxn ang="0">
                      <a:pos x="41" y="158"/>
                    </a:cxn>
                    <a:cxn ang="0">
                      <a:pos x="40" y="155"/>
                    </a:cxn>
                    <a:cxn ang="0">
                      <a:pos x="39" y="150"/>
                    </a:cxn>
                    <a:cxn ang="0">
                      <a:pos x="37" y="146"/>
                    </a:cxn>
                    <a:cxn ang="0">
                      <a:pos x="35" y="142"/>
                    </a:cxn>
                    <a:cxn ang="0">
                      <a:pos x="33" y="140"/>
                    </a:cxn>
                    <a:cxn ang="0">
                      <a:pos x="32" y="140"/>
                    </a:cxn>
                    <a:cxn ang="0">
                      <a:pos x="31" y="139"/>
                    </a:cxn>
                    <a:cxn ang="0">
                      <a:pos x="30" y="139"/>
                    </a:cxn>
                    <a:cxn ang="0">
                      <a:pos x="30" y="138"/>
                    </a:cxn>
                    <a:cxn ang="0">
                      <a:pos x="29" y="137"/>
                    </a:cxn>
                    <a:cxn ang="0">
                      <a:pos x="28" y="136"/>
                    </a:cxn>
                    <a:cxn ang="0">
                      <a:pos x="28" y="135"/>
                    </a:cxn>
                    <a:cxn ang="0">
                      <a:pos x="27" y="134"/>
                    </a:cxn>
                    <a:cxn ang="0">
                      <a:pos x="27" y="133"/>
                    </a:cxn>
                    <a:cxn ang="0">
                      <a:pos x="27" y="132"/>
                    </a:cxn>
                    <a:cxn ang="0">
                      <a:pos x="27" y="131"/>
                    </a:cxn>
                    <a:cxn ang="0">
                      <a:pos x="27" y="129"/>
                    </a:cxn>
                    <a:cxn ang="0">
                      <a:pos x="27" y="129"/>
                    </a:cxn>
                    <a:cxn ang="0">
                      <a:pos x="26" y="128"/>
                    </a:cxn>
                    <a:cxn ang="0">
                      <a:pos x="25" y="128"/>
                    </a:cxn>
                    <a:cxn ang="0">
                      <a:pos x="24" y="127"/>
                    </a:cxn>
                    <a:cxn ang="0">
                      <a:pos x="23" y="126"/>
                    </a:cxn>
                    <a:cxn ang="0">
                      <a:pos x="23" y="125"/>
                    </a:cxn>
                    <a:cxn ang="0">
                      <a:pos x="22" y="124"/>
                    </a:cxn>
                    <a:cxn ang="0">
                      <a:pos x="21" y="110"/>
                    </a:cxn>
                    <a:cxn ang="0">
                      <a:pos x="20" y="110"/>
                    </a:cxn>
                    <a:cxn ang="0">
                      <a:pos x="19" y="109"/>
                    </a:cxn>
                    <a:cxn ang="0">
                      <a:pos x="17" y="109"/>
                    </a:cxn>
                    <a:cxn ang="0">
                      <a:pos x="16" y="108"/>
                    </a:cxn>
                    <a:cxn ang="0">
                      <a:pos x="15" y="107"/>
                    </a:cxn>
                    <a:cxn ang="0">
                      <a:pos x="14" y="106"/>
                    </a:cxn>
                    <a:cxn ang="0">
                      <a:pos x="13" y="105"/>
                    </a:cxn>
                    <a:cxn ang="0">
                      <a:pos x="12" y="104"/>
                    </a:cxn>
                    <a:cxn ang="0">
                      <a:pos x="11" y="102"/>
                    </a:cxn>
                    <a:cxn ang="0">
                      <a:pos x="11" y="101"/>
                    </a:cxn>
                    <a:cxn ang="0">
                      <a:pos x="11" y="99"/>
                    </a:cxn>
                    <a:cxn ang="0">
                      <a:pos x="13" y="68"/>
                    </a:cxn>
                    <a:cxn ang="0">
                      <a:pos x="12" y="66"/>
                    </a:cxn>
                    <a:cxn ang="0">
                      <a:pos x="10" y="64"/>
                    </a:cxn>
                    <a:cxn ang="0">
                      <a:pos x="9" y="62"/>
                    </a:cxn>
                    <a:cxn ang="0">
                      <a:pos x="7" y="61"/>
                    </a:cxn>
                    <a:cxn ang="0">
                      <a:pos x="3" y="49"/>
                    </a:cxn>
                    <a:cxn ang="0">
                      <a:pos x="0" y="36"/>
                    </a:cxn>
                    <a:cxn ang="0">
                      <a:pos x="0" y="23"/>
                    </a:cxn>
                    <a:cxn ang="0">
                      <a:pos x="0" y="18"/>
                    </a:cxn>
                    <a:cxn ang="0">
                      <a:pos x="2" y="14"/>
                    </a:cxn>
                    <a:cxn ang="0">
                      <a:pos x="4" y="11"/>
                    </a:cxn>
                    <a:cxn ang="0">
                      <a:pos x="6" y="7"/>
                    </a:cxn>
                    <a:cxn ang="0">
                      <a:pos x="8" y="5"/>
                    </a:cxn>
                    <a:cxn ang="0">
                      <a:pos x="11" y="2"/>
                    </a:cxn>
                    <a:cxn ang="0">
                      <a:pos x="14" y="0"/>
                    </a:cxn>
                  </a:cxnLst>
                  <a:rect l="0" t="0" r="r" b="b"/>
                  <a:pathLst>
                    <a:path w="89" h="168">
                      <a:moveTo>
                        <a:pt x="16" y="0"/>
                      </a:moveTo>
                      <a:lnTo>
                        <a:pt x="75" y="12"/>
                      </a:lnTo>
                      <a:lnTo>
                        <a:pt x="89" y="129"/>
                      </a:lnTo>
                      <a:lnTo>
                        <a:pt x="88" y="130"/>
                      </a:lnTo>
                      <a:lnTo>
                        <a:pt x="87" y="132"/>
                      </a:lnTo>
                      <a:lnTo>
                        <a:pt x="86" y="134"/>
                      </a:lnTo>
                      <a:lnTo>
                        <a:pt x="85" y="136"/>
                      </a:lnTo>
                      <a:lnTo>
                        <a:pt x="84" y="137"/>
                      </a:lnTo>
                      <a:lnTo>
                        <a:pt x="83" y="139"/>
                      </a:lnTo>
                      <a:lnTo>
                        <a:pt x="82" y="140"/>
                      </a:lnTo>
                      <a:lnTo>
                        <a:pt x="81" y="142"/>
                      </a:lnTo>
                      <a:lnTo>
                        <a:pt x="80" y="144"/>
                      </a:lnTo>
                      <a:lnTo>
                        <a:pt x="79" y="145"/>
                      </a:lnTo>
                      <a:lnTo>
                        <a:pt x="78" y="147"/>
                      </a:lnTo>
                      <a:lnTo>
                        <a:pt x="77" y="148"/>
                      </a:lnTo>
                      <a:lnTo>
                        <a:pt x="76" y="150"/>
                      </a:lnTo>
                      <a:lnTo>
                        <a:pt x="75" y="151"/>
                      </a:lnTo>
                      <a:lnTo>
                        <a:pt x="74" y="152"/>
                      </a:lnTo>
                      <a:lnTo>
                        <a:pt x="72" y="154"/>
                      </a:lnTo>
                      <a:lnTo>
                        <a:pt x="72" y="155"/>
                      </a:lnTo>
                      <a:lnTo>
                        <a:pt x="71" y="155"/>
                      </a:lnTo>
                      <a:lnTo>
                        <a:pt x="70" y="156"/>
                      </a:lnTo>
                      <a:lnTo>
                        <a:pt x="69" y="157"/>
                      </a:lnTo>
                      <a:lnTo>
                        <a:pt x="68" y="158"/>
                      </a:lnTo>
                      <a:lnTo>
                        <a:pt x="68" y="158"/>
                      </a:lnTo>
                      <a:lnTo>
                        <a:pt x="67" y="159"/>
                      </a:lnTo>
                      <a:lnTo>
                        <a:pt x="66" y="160"/>
                      </a:lnTo>
                      <a:lnTo>
                        <a:pt x="65" y="160"/>
                      </a:lnTo>
                      <a:lnTo>
                        <a:pt x="64" y="161"/>
                      </a:lnTo>
                      <a:lnTo>
                        <a:pt x="63" y="161"/>
                      </a:lnTo>
                      <a:lnTo>
                        <a:pt x="63" y="162"/>
                      </a:lnTo>
                      <a:lnTo>
                        <a:pt x="62" y="162"/>
                      </a:lnTo>
                      <a:lnTo>
                        <a:pt x="61" y="163"/>
                      </a:lnTo>
                      <a:lnTo>
                        <a:pt x="60" y="163"/>
                      </a:lnTo>
                      <a:lnTo>
                        <a:pt x="59" y="164"/>
                      </a:lnTo>
                      <a:lnTo>
                        <a:pt x="58" y="164"/>
                      </a:lnTo>
                      <a:lnTo>
                        <a:pt x="57" y="165"/>
                      </a:lnTo>
                      <a:lnTo>
                        <a:pt x="56" y="165"/>
                      </a:lnTo>
                      <a:lnTo>
                        <a:pt x="55" y="166"/>
                      </a:lnTo>
                      <a:lnTo>
                        <a:pt x="54" y="166"/>
                      </a:lnTo>
                      <a:lnTo>
                        <a:pt x="53" y="166"/>
                      </a:lnTo>
                      <a:lnTo>
                        <a:pt x="52" y="167"/>
                      </a:lnTo>
                      <a:lnTo>
                        <a:pt x="52" y="167"/>
                      </a:lnTo>
                      <a:lnTo>
                        <a:pt x="51" y="167"/>
                      </a:lnTo>
                      <a:lnTo>
                        <a:pt x="50" y="168"/>
                      </a:lnTo>
                      <a:lnTo>
                        <a:pt x="49" y="167"/>
                      </a:lnTo>
                      <a:lnTo>
                        <a:pt x="49" y="167"/>
                      </a:lnTo>
                      <a:lnTo>
                        <a:pt x="49" y="167"/>
                      </a:lnTo>
                      <a:lnTo>
                        <a:pt x="49" y="167"/>
                      </a:lnTo>
                      <a:lnTo>
                        <a:pt x="49" y="167"/>
                      </a:lnTo>
                      <a:lnTo>
                        <a:pt x="48" y="167"/>
                      </a:lnTo>
                      <a:lnTo>
                        <a:pt x="48" y="167"/>
                      </a:lnTo>
                      <a:lnTo>
                        <a:pt x="48" y="167"/>
                      </a:lnTo>
                      <a:lnTo>
                        <a:pt x="48" y="167"/>
                      </a:lnTo>
                      <a:lnTo>
                        <a:pt x="47" y="167"/>
                      </a:lnTo>
                      <a:lnTo>
                        <a:pt x="47" y="166"/>
                      </a:lnTo>
                      <a:lnTo>
                        <a:pt x="47" y="166"/>
                      </a:lnTo>
                      <a:lnTo>
                        <a:pt x="47" y="166"/>
                      </a:lnTo>
                      <a:lnTo>
                        <a:pt x="47" y="166"/>
                      </a:lnTo>
                      <a:lnTo>
                        <a:pt x="46" y="166"/>
                      </a:lnTo>
                      <a:lnTo>
                        <a:pt x="46" y="166"/>
                      </a:lnTo>
                      <a:lnTo>
                        <a:pt x="46" y="166"/>
                      </a:lnTo>
                      <a:lnTo>
                        <a:pt x="46" y="165"/>
                      </a:lnTo>
                      <a:lnTo>
                        <a:pt x="46" y="165"/>
                      </a:lnTo>
                      <a:lnTo>
                        <a:pt x="45" y="165"/>
                      </a:lnTo>
                      <a:lnTo>
                        <a:pt x="45" y="165"/>
                      </a:lnTo>
                      <a:lnTo>
                        <a:pt x="45" y="165"/>
                      </a:lnTo>
                      <a:lnTo>
                        <a:pt x="45" y="165"/>
                      </a:lnTo>
                      <a:lnTo>
                        <a:pt x="45" y="164"/>
                      </a:lnTo>
                      <a:lnTo>
                        <a:pt x="45" y="164"/>
                      </a:lnTo>
                      <a:lnTo>
                        <a:pt x="44" y="164"/>
                      </a:lnTo>
                      <a:lnTo>
                        <a:pt x="44" y="164"/>
                      </a:lnTo>
                      <a:lnTo>
                        <a:pt x="44" y="164"/>
                      </a:lnTo>
                      <a:lnTo>
                        <a:pt x="44" y="163"/>
                      </a:lnTo>
                      <a:lnTo>
                        <a:pt x="44" y="163"/>
                      </a:lnTo>
                      <a:lnTo>
                        <a:pt x="43" y="163"/>
                      </a:lnTo>
                      <a:lnTo>
                        <a:pt x="43" y="163"/>
                      </a:lnTo>
                      <a:lnTo>
                        <a:pt x="43" y="163"/>
                      </a:lnTo>
                      <a:lnTo>
                        <a:pt x="43" y="162"/>
                      </a:lnTo>
                      <a:lnTo>
                        <a:pt x="43" y="162"/>
                      </a:lnTo>
                      <a:lnTo>
                        <a:pt x="43" y="162"/>
                      </a:lnTo>
                      <a:lnTo>
                        <a:pt x="43" y="162"/>
                      </a:lnTo>
                      <a:lnTo>
                        <a:pt x="42" y="161"/>
                      </a:lnTo>
                      <a:lnTo>
                        <a:pt x="42" y="161"/>
                      </a:lnTo>
                      <a:lnTo>
                        <a:pt x="42" y="161"/>
                      </a:lnTo>
                      <a:lnTo>
                        <a:pt x="42" y="161"/>
                      </a:lnTo>
                      <a:lnTo>
                        <a:pt x="42" y="160"/>
                      </a:lnTo>
                      <a:lnTo>
                        <a:pt x="42" y="160"/>
                      </a:lnTo>
                      <a:lnTo>
                        <a:pt x="42" y="160"/>
                      </a:lnTo>
                      <a:lnTo>
                        <a:pt x="42" y="160"/>
                      </a:lnTo>
                      <a:lnTo>
                        <a:pt x="41" y="159"/>
                      </a:lnTo>
                      <a:lnTo>
                        <a:pt x="41" y="159"/>
                      </a:lnTo>
                      <a:lnTo>
                        <a:pt x="41" y="159"/>
                      </a:lnTo>
                      <a:lnTo>
                        <a:pt x="41" y="159"/>
                      </a:lnTo>
                      <a:lnTo>
                        <a:pt x="41" y="158"/>
                      </a:lnTo>
                      <a:lnTo>
                        <a:pt x="41" y="158"/>
                      </a:lnTo>
                      <a:lnTo>
                        <a:pt x="41" y="158"/>
                      </a:lnTo>
                      <a:lnTo>
                        <a:pt x="41" y="158"/>
                      </a:lnTo>
                      <a:lnTo>
                        <a:pt x="41" y="157"/>
                      </a:lnTo>
                      <a:lnTo>
                        <a:pt x="41" y="157"/>
                      </a:lnTo>
                      <a:lnTo>
                        <a:pt x="41" y="156"/>
                      </a:lnTo>
                      <a:lnTo>
                        <a:pt x="40" y="156"/>
                      </a:lnTo>
                      <a:lnTo>
                        <a:pt x="40" y="155"/>
                      </a:lnTo>
                      <a:lnTo>
                        <a:pt x="40" y="155"/>
                      </a:lnTo>
                      <a:lnTo>
                        <a:pt x="40" y="154"/>
                      </a:lnTo>
                      <a:lnTo>
                        <a:pt x="40" y="153"/>
                      </a:lnTo>
                      <a:lnTo>
                        <a:pt x="40" y="153"/>
                      </a:lnTo>
                      <a:lnTo>
                        <a:pt x="40" y="152"/>
                      </a:lnTo>
                      <a:lnTo>
                        <a:pt x="40" y="152"/>
                      </a:lnTo>
                      <a:lnTo>
                        <a:pt x="39" y="151"/>
                      </a:lnTo>
                      <a:lnTo>
                        <a:pt x="39" y="151"/>
                      </a:lnTo>
                      <a:lnTo>
                        <a:pt x="39" y="150"/>
                      </a:lnTo>
                      <a:lnTo>
                        <a:pt x="39" y="150"/>
                      </a:lnTo>
                      <a:lnTo>
                        <a:pt x="39" y="149"/>
                      </a:lnTo>
                      <a:lnTo>
                        <a:pt x="38" y="149"/>
                      </a:lnTo>
                      <a:lnTo>
                        <a:pt x="38" y="148"/>
                      </a:lnTo>
                      <a:lnTo>
                        <a:pt x="38" y="148"/>
                      </a:lnTo>
                      <a:lnTo>
                        <a:pt x="38" y="147"/>
                      </a:lnTo>
                      <a:lnTo>
                        <a:pt x="38" y="147"/>
                      </a:lnTo>
                      <a:lnTo>
                        <a:pt x="37" y="146"/>
                      </a:lnTo>
                      <a:lnTo>
                        <a:pt x="37" y="146"/>
                      </a:lnTo>
                      <a:lnTo>
                        <a:pt x="37" y="145"/>
                      </a:lnTo>
                      <a:lnTo>
                        <a:pt x="37" y="145"/>
                      </a:lnTo>
                      <a:lnTo>
                        <a:pt x="36" y="144"/>
                      </a:lnTo>
                      <a:lnTo>
                        <a:pt x="36" y="144"/>
                      </a:lnTo>
                      <a:lnTo>
                        <a:pt x="36" y="143"/>
                      </a:lnTo>
                      <a:lnTo>
                        <a:pt x="36" y="143"/>
                      </a:lnTo>
                      <a:lnTo>
                        <a:pt x="35" y="142"/>
                      </a:lnTo>
                      <a:lnTo>
                        <a:pt x="35" y="142"/>
                      </a:lnTo>
                      <a:lnTo>
                        <a:pt x="35" y="142"/>
                      </a:lnTo>
                      <a:lnTo>
                        <a:pt x="34" y="141"/>
                      </a:lnTo>
                      <a:lnTo>
                        <a:pt x="34" y="141"/>
                      </a:lnTo>
                      <a:lnTo>
                        <a:pt x="34" y="140"/>
                      </a:lnTo>
                      <a:lnTo>
                        <a:pt x="33" y="140"/>
                      </a:lnTo>
                      <a:lnTo>
                        <a:pt x="33" y="140"/>
                      </a:lnTo>
                      <a:lnTo>
                        <a:pt x="33" y="140"/>
                      </a:lnTo>
                      <a:lnTo>
                        <a:pt x="33" y="140"/>
                      </a:lnTo>
                      <a:lnTo>
                        <a:pt x="33" y="140"/>
                      </a:lnTo>
                      <a:lnTo>
                        <a:pt x="33" y="140"/>
                      </a:lnTo>
                      <a:lnTo>
                        <a:pt x="33" y="140"/>
                      </a:lnTo>
                      <a:lnTo>
                        <a:pt x="33" y="140"/>
                      </a:lnTo>
                      <a:lnTo>
                        <a:pt x="32" y="140"/>
                      </a:lnTo>
                      <a:lnTo>
                        <a:pt x="32" y="140"/>
                      </a:lnTo>
                      <a:lnTo>
                        <a:pt x="32" y="140"/>
                      </a:lnTo>
                      <a:lnTo>
                        <a:pt x="32" y="140"/>
                      </a:lnTo>
                      <a:lnTo>
                        <a:pt x="32" y="140"/>
                      </a:lnTo>
                      <a:lnTo>
                        <a:pt x="32" y="140"/>
                      </a:lnTo>
                      <a:lnTo>
                        <a:pt x="32" y="140"/>
                      </a:lnTo>
                      <a:lnTo>
                        <a:pt x="32" y="139"/>
                      </a:lnTo>
                      <a:lnTo>
                        <a:pt x="32" y="139"/>
                      </a:lnTo>
                      <a:lnTo>
                        <a:pt x="31" y="139"/>
                      </a:lnTo>
                      <a:lnTo>
                        <a:pt x="31" y="139"/>
                      </a:lnTo>
                      <a:lnTo>
                        <a:pt x="31" y="139"/>
                      </a:lnTo>
                      <a:lnTo>
                        <a:pt x="31" y="139"/>
                      </a:lnTo>
                      <a:lnTo>
                        <a:pt x="31" y="139"/>
                      </a:lnTo>
                      <a:lnTo>
                        <a:pt x="31" y="139"/>
                      </a:lnTo>
                      <a:lnTo>
                        <a:pt x="31" y="139"/>
                      </a:lnTo>
                      <a:lnTo>
                        <a:pt x="31" y="139"/>
                      </a:lnTo>
                      <a:lnTo>
                        <a:pt x="31" y="139"/>
                      </a:lnTo>
                      <a:lnTo>
                        <a:pt x="30" y="139"/>
                      </a:lnTo>
                      <a:lnTo>
                        <a:pt x="30" y="139"/>
                      </a:lnTo>
                      <a:lnTo>
                        <a:pt x="30" y="139"/>
                      </a:lnTo>
                      <a:lnTo>
                        <a:pt x="30" y="139"/>
                      </a:lnTo>
                      <a:lnTo>
                        <a:pt x="30" y="138"/>
                      </a:lnTo>
                      <a:lnTo>
                        <a:pt x="30" y="138"/>
                      </a:lnTo>
                      <a:lnTo>
                        <a:pt x="30" y="138"/>
                      </a:lnTo>
                      <a:lnTo>
                        <a:pt x="30" y="138"/>
                      </a:lnTo>
                      <a:lnTo>
                        <a:pt x="30" y="138"/>
                      </a:lnTo>
                      <a:lnTo>
                        <a:pt x="30" y="138"/>
                      </a:lnTo>
                      <a:lnTo>
                        <a:pt x="29" y="138"/>
                      </a:lnTo>
                      <a:lnTo>
                        <a:pt x="29" y="138"/>
                      </a:lnTo>
                      <a:lnTo>
                        <a:pt x="29" y="138"/>
                      </a:lnTo>
                      <a:lnTo>
                        <a:pt x="29" y="138"/>
                      </a:lnTo>
                      <a:lnTo>
                        <a:pt x="29" y="137"/>
                      </a:lnTo>
                      <a:lnTo>
                        <a:pt x="29" y="137"/>
                      </a:lnTo>
                      <a:lnTo>
                        <a:pt x="29" y="137"/>
                      </a:lnTo>
                      <a:lnTo>
                        <a:pt x="29" y="137"/>
                      </a:lnTo>
                      <a:lnTo>
                        <a:pt x="29" y="137"/>
                      </a:lnTo>
                      <a:lnTo>
                        <a:pt x="29" y="137"/>
                      </a:lnTo>
                      <a:lnTo>
                        <a:pt x="29" y="137"/>
                      </a:lnTo>
                      <a:lnTo>
                        <a:pt x="28" y="137"/>
                      </a:lnTo>
                      <a:lnTo>
                        <a:pt x="28" y="137"/>
                      </a:lnTo>
                      <a:lnTo>
                        <a:pt x="28" y="136"/>
                      </a:lnTo>
                      <a:lnTo>
                        <a:pt x="28" y="136"/>
                      </a:lnTo>
                      <a:lnTo>
                        <a:pt x="28" y="136"/>
                      </a:lnTo>
                      <a:lnTo>
                        <a:pt x="28" y="136"/>
                      </a:lnTo>
                      <a:lnTo>
                        <a:pt x="28" y="136"/>
                      </a:lnTo>
                      <a:lnTo>
                        <a:pt x="28" y="136"/>
                      </a:lnTo>
                      <a:lnTo>
                        <a:pt x="28" y="136"/>
                      </a:lnTo>
                      <a:lnTo>
                        <a:pt x="28" y="136"/>
                      </a:lnTo>
                      <a:lnTo>
                        <a:pt x="28" y="135"/>
                      </a:lnTo>
                      <a:lnTo>
                        <a:pt x="28" y="135"/>
                      </a:lnTo>
                      <a:lnTo>
                        <a:pt x="28" y="135"/>
                      </a:lnTo>
                      <a:lnTo>
                        <a:pt x="28" y="135"/>
                      </a:lnTo>
                      <a:lnTo>
                        <a:pt x="28" y="135"/>
                      </a:lnTo>
                      <a:lnTo>
                        <a:pt x="28" y="135"/>
                      </a:lnTo>
                      <a:lnTo>
                        <a:pt x="28" y="135"/>
                      </a:lnTo>
                      <a:lnTo>
                        <a:pt x="27" y="134"/>
                      </a:lnTo>
                      <a:lnTo>
                        <a:pt x="27" y="134"/>
                      </a:lnTo>
                      <a:lnTo>
                        <a:pt x="27" y="134"/>
                      </a:lnTo>
                      <a:lnTo>
                        <a:pt x="27" y="134"/>
                      </a:lnTo>
                      <a:lnTo>
                        <a:pt x="27" y="134"/>
                      </a:lnTo>
                      <a:lnTo>
                        <a:pt x="27" y="134"/>
                      </a:lnTo>
                      <a:lnTo>
                        <a:pt x="27" y="134"/>
                      </a:lnTo>
                      <a:lnTo>
                        <a:pt x="27" y="133"/>
                      </a:lnTo>
                      <a:lnTo>
                        <a:pt x="27" y="133"/>
                      </a:lnTo>
                      <a:lnTo>
                        <a:pt x="27" y="133"/>
                      </a:lnTo>
                      <a:lnTo>
                        <a:pt x="27" y="133"/>
                      </a:lnTo>
                      <a:lnTo>
                        <a:pt x="27" y="133"/>
                      </a:lnTo>
                      <a:lnTo>
                        <a:pt x="27" y="133"/>
                      </a:lnTo>
                      <a:lnTo>
                        <a:pt x="27" y="133"/>
                      </a:lnTo>
                      <a:lnTo>
                        <a:pt x="27" y="132"/>
                      </a:lnTo>
                      <a:lnTo>
                        <a:pt x="27" y="132"/>
                      </a:lnTo>
                      <a:lnTo>
                        <a:pt x="27" y="132"/>
                      </a:lnTo>
                      <a:lnTo>
                        <a:pt x="27" y="132"/>
                      </a:lnTo>
                      <a:lnTo>
                        <a:pt x="27" y="132"/>
                      </a:lnTo>
                      <a:lnTo>
                        <a:pt x="27" y="132"/>
                      </a:lnTo>
                      <a:lnTo>
                        <a:pt x="27" y="132"/>
                      </a:lnTo>
                      <a:lnTo>
                        <a:pt x="27" y="131"/>
                      </a:lnTo>
                      <a:lnTo>
                        <a:pt x="27" y="131"/>
                      </a:lnTo>
                      <a:lnTo>
                        <a:pt x="27" y="131"/>
                      </a:lnTo>
                      <a:lnTo>
                        <a:pt x="27" y="131"/>
                      </a:lnTo>
                      <a:lnTo>
                        <a:pt x="27" y="131"/>
                      </a:lnTo>
                      <a:lnTo>
                        <a:pt x="27" y="131"/>
                      </a:lnTo>
                      <a:lnTo>
                        <a:pt x="27" y="130"/>
                      </a:lnTo>
                      <a:lnTo>
                        <a:pt x="27" y="130"/>
                      </a:lnTo>
                      <a:lnTo>
                        <a:pt x="27" y="130"/>
                      </a:lnTo>
                      <a:lnTo>
                        <a:pt x="27" y="130"/>
                      </a:lnTo>
                      <a:lnTo>
                        <a:pt x="27" y="130"/>
                      </a:lnTo>
                      <a:lnTo>
                        <a:pt x="27" y="130"/>
                      </a:lnTo>
                      <a:lnTo>
                        <a:pt x="27" y="130"/>
                      </a:lnTo>
                      <a:lnTo>
                        <a:pt x="27" y="129"/>
                      </a:lnTo>
                      <a:lnTo>
                        <a:pt x="27" y="129"/>
                      </a:lnTo>
                      <a:lnTo>
                        <a:pt x="27" y="129"/>
                      </a:lnTo>
                      <a:lnTo>
                        <a:pt x="27" y="129"/>
                      </a:lnTo>
                      <a:lnTo>
                        <a:pt x="27" y="129"/>
                      </a:lnTo>
                      <a:lnTo>
                        <a:pt x="27" y="129"/>
                      </a:lnTo>
                      <a:lnTo>
                        <a:pt x="27" y="129"/>
                      </a:lnTo>
                      <a:lnTo>
                        <a:pt x="27" y="129"/>
                      </a:lnTo>
                      <a:lnTo>
                        <a:pt x="27" y="129"/>
                      </a:lnTo>
                      <a:lnTo>
                        <a:pt x="27" y="129"/>
                      </a:lnTo>
                      <a:lnTo>
                        <a:pt x="27" y="129"/>
                      </a:lnTo>
                      <a:lnTo>
                        <a:pt x="27" y="128"/>
                      </a:lnTo>
                      <a:lnTo>
                        <a:pt x="26" y="128"/>
                      </a:lnTo>
                      <a:lnTo>
                        <a:pt x="26" y="128"/>
                      </a:lnTo>
                      <a:lnTo>
                        <a:pt x="26" y="128"/>
                      </a:lnTo>
                      <a:lnTo>
                        <a:pt x="26" y="128"/>
                      </a:lnTo>
                      <a:lnTo>
                        <a:pt x="26" y="128"/>
                      </a:lnTo>
                      <a:lnTo>
                        <a:pt x="26" y="128"/>
                      </a:lnTo>
                      <a:lnTo>
                        <a:pt x="26" y="128"/>
                      </a:lnTo>
                      <a:lnTo>
                        <a:pt x="26" y="128"/>
                      </a:lnTo>
                      <a:lnTo>
                        <a:pt x="26" y="128"/>
                      </a:lnTo>
                      <a:lnTo>
                        <a:pt x="25" y="128"/>
                      </a:lnTo>
                      <a:lnTo>
                        <a:pt x="25" y="128"/>
                      </a:lnTo>
                      <a:lnTo>
                        <a:pt x="25" y="128"/>
                      </a:lnTo>
                      <a:lnTo>
                        <a:pt x="25" y="128"/>
                      </a:lnTo>
                      <a:lnTo>
                        <a:pt x="25" y="128"/>
                      </a:lnTo>
                      <a:lnTo>
                        <a:pt x="25" y="128"/>
                      </a:lnTo>
                      <a:lnTo>
                        <a:pt x="25" y="127"/>
                      </a:lnTo>
                      <a:lnTo>
                        <a:pt x="25" y="127"/>
                      </a:lnTo>
                      <a:lnTo>
                        <a:pt x="24" y="127"/>
                      </a:lnTo>
                      <a:lnTo>
                        <a:pt x="24" y="127"/>
                      </a:lnTo>
                      <a:lnTo>
                        <a:pt x="24" y="127"/>
                      </a:lnTo>
                      <a:lnTo>
                        <a:pt x="24" y="127"/>
                      </a:lnTo>
                      <a:lnTo>
                        <a:pt x="24" y="127"/>
                      </a:lnTo>
                      <a:lnTo>
                        <a:pt x="24" y="127"/>
                      </a:lnTo>
                      <a:lnTo>
                        <a:pt x="24" y="127"/>
                      </a:lnTo>
                      <a:lnTo>
                        <a:pt x="24" y="127"/>
                      </a:lnTo>
                      <a:lnTo>
                        <a:pt x="24" y="126"/>
                      </a:lnTo>
                      <a:lnTo>
                        <a:pt x="24" y="126"/>
                      </a:lnTo>
                      <a:lnTo>
                        <a:pt x="23" y="126"/>
                      </a:lnTo>
                      <a:lnTo>
                        <a:pt x="23" y="126"/>
                      </a:lnTo>
                      <a:lnTo>
                        <a:pt x="23" y="126"/>
                      </a:lnTo>
                      <a:lnTo>
                        <a:pt x="23" y="126"/>
                      </a:lnTo>
                      <a:lnTo>
                        <a:pt x="23" y="126"/>
                      </a:lnTo>
                      <a:lnTo>
                        <a:pt x="23" y="126"/>
                      </a:lnTo>
                      <a:lnTo>
                        <a:pt x="23" y="126"/>
                      </a:lnTo>
                      <a:lnTo>
                        <a:pt x="23" y="125"/>
                      </a:lnTo>
                      <a:lnTo>
                        <a:pt x="23" y="125"/>
                      </a:lnTo>
                      <a:lnTo>
                        <a:pt x="23" y="125"/>
                      </a:lnTo>
                      <a:lnTo>
                        <a:pt x="23" y="125"/>
                      </a:lnTo>
                      <a:lnTo>
                        <a:pt x="23" y="125"/>
                      </a:lnTo>
                      <a:lnTo>
                        <a:pt x="22" y="125"/>
                      </a:lnTo>
                      <a:lnTo>
                        <a:pt x="22" y="125"/>
                      </a:lnTo>
                      <a:lnTo>
                        <a:pt x="22" y="125"/>
                      </a:lnTo>
                      <a:lnTo>
                        <a:pt x="22" y="124"/>
                      </a:lnTo>
                      <a:lnTo>
                        <a:pt x="22" y="124"/>
                      </a:lnTo>
                      <a:lnTo>
                        <a:pt x="22" y="124"/>
                      </a:lnTo>
                      <a:lnTo>
                        <a:pt x="22" y="124"/>
                      </a:lnTo>
                      <a:lnTo>
                        <a:pt x="22" y="124"/>
                      </a:lnTo>
                      <a:lnTo>
                        <a:pt x="22" y="124"/>
                      </a:lnTo>
                      <a:lnTo>
                        <a:pt x="22" y="124"/>
                      </a:lnTo>
                      <a:lnTo>
                        <a:pt x="22" y="123"/>
                      </a:lnTo>
                      <a:lnTo>
                        <a:pt x="22" y="123"/>
                      </a:lnTo>
                      <a:lnTo>
                        <a:pt x="22" y="123"/>
                      </a:lnTo>
                      <a:lnTo>
                        <a:pt x="21" y="110"/>
                      </a:lnTo>
                      <a:lnTo>
                        <a:pt x="21" y="110"/>
                      </a:lnTo>
                      <a:lnTo>
                        <a:pt x="21" y="110"/>
                      </a:lnTo>
                      <a:lnTo>
                        <a:pt x="21" y="110"/>
                      </a:lnTo>
                      <a:lnTo>
                        <a:pt x="21" y="110"/>
                      </a:lnTo>
                      <a:lnTo>
                        <a:pt x="20" y="110"/>
                      </a:lnTo>
                      <a:lnTo>
                        <a:pt x="20" y="110"/>
                      </a:lnTo>
                      <a:lnTo>
                        <a:pt x="20" y="110"/>
                      </a:lnTo>
                      <a:lnTo>
                        <a:pt x="20" y="110"/>
                      </a:lnTo>
                      <a:lnTo>
                        <a:pt x="20" y="110"/>
                      </a:lnTo>
                      <a:lnTo>
                        <a:pt x="20" y="110"/>
                      </a:lnTo>
                      <a:lnTo>
                        <a:pt x="19" y="110"/>
                      </a:lnTo>
                      <a:lnTo>
                        <a:pt x="19" y="110"/>
                      </a:lnTo>
                      <a:lnTo>
                        <a:pt x="19" y="109"/>
                      </a:lnTo>
                      <a:lnTo>
                        <a:pt x="19" y="109"/>
                      </a:lnTo>
                      <a:lnTo>
                        <a:pt x="19" y="109"/>
                      </a:lnTo>
                      <a:lnTo>
                        <a:pt x="19" y="109"/>
                      </a:lnTo>
                      <a:lnTo>
                        <a:pt x="18" y="109"/>
                      </a:lnTo>
                      <a:lnTo>
                        <a:pt x="18" y="109"/>
                      </a:lnTo>
                      <a:lnTo>
                        <a:pt x="18" y="109"/>
                      </a:lnTo>
                      <a:lnTo>
                        <a:pt x="18" y="109"/>
                      </a:lnTo>
                      <a:lnTo>
                        <a:pt x="18" y="109"/>
                      </a:lnTo>
                      <a:lnTo>
                        <a:pt x="18" y="109"/>
                      </a:lnTo>
                      <a:lnTo>
                        <a:pt x="17" y="109"/>
                      </a:lnTo>
                      <a:lnTo>
                        <a:pt x="17" y="109"/>
                      </a:lnTo>
                      <a:lnTo>
                        <a:pt x="17" y="109"/>
                      </a:lnTo>
                      <a:lnTo>
                        <a:pt x="17" y="109"/>
                      </a:lnTo>
                      <a:lnTo>
                        <a:pt x="17" y="109"/>
                      </a:lnTo>
                      <a:lnTo>
                        <a:pt x="17" y="109"/>
                      </a:lnTo>
                      <a:lnTo>
                        <a:pt x="16" y="109"/>
                      </a:lnTo>
                      <a:lnTo>
                        <a:pt x="16" y="108"/>
                      </a:lnTo>
                      <a:lnTo>
                        <a:pt x="16" y="108"/>
                      </a:lnTo>
                      <a:lnTo>
                        <a:pt x="16" y="108"/>
                      </a:lnTo>
                      <a:lnTo>
                        <a:pt x="16" y="108"/>
                      </a:lnTo>
                      <a:lnTo>
                        <a:pt x="16" y="108"/>
                      </a:lnTo>
                      <a:lnTo>
                        <a:pt x="16" y="108"/>
                      </a:lnTo>
                      <a:lnTo>
                        <a:pt x="15" y="108"/>
                      </a:lnTo>
                      <a:lnTo>
                        <a:pt x="15" y="108"/>
                      </a:lnTo>
                      <a:lnTo>
                        <a:pt x="15" y="108"/>
                      </a:lnTo>
                      <a:lnTo>
                        <a:pt x="15" y="108"/>
                      </a:lnTo>
                      <a:lnTo>
                        <a:pt x="15" y="107"/>
                      </a:lnTo>
                      <a:lnTo>
                        <a:pt x="15" y="107"/>
                      </a:lnTo>
                      <a:lnTo>
                        <a:pt x="15" y="107"/>
                      </a:lnTo>
                      <a:lnTo>
                        <a:pt x="14" y="107"/>
                      </a:lnTo>
                      <a:lnTo>
                        <a:pt x="14" y="107"/>
                      </a:lnTo>
                      <a:lnTo>
                        <a:pt x="14" y="107"/>
                      </a:lnTo>
                      <a:lnTo>
                        <a:pt x="14" y="107"/>
                      </a:lnTo>
                      <a:lnTo>
                        <a:pt x="14" y="106"/>
                      </a:lnTo>
                      <a:lnTo>
                        <a:pt x="14" y="106"/>
                      </a:lnTo>
                      <a:lnTo>
                        <a:pt x="14" y="106"/>
                      </a:lnTo>
                      <a:lnTo>
                        <a:pt x="14" y="106"/>
                      </a:lnTo>
                      <a:lnTo>
                        <a:pt x="13" y="106"/>
                      </a:lnTo>
                      <a:lnTo>
                        <a:pt x="13" y="106"/>
                      </a:lnTo>
                      <a:lnTo>
                        <a:pt x="13" y="106"/>
                      </a:lnTo>
                      <a:lnTo>
                        <a:pt x="13" y="105"/>
                      </a:lnTo>
                      <a:lnTo>
                        <a:pt x="13" y="105"/>
                      </a:lnTo>
                      <a:lnTo>
                        <a:pt x="13" y="105"/>
                      </a:lnTo>
                      <a:lnTo>
                        <a:pt x="13" y="105"/>
                      </a:lnTo>
                      <a:lnTo>
                        <a:pt x="13" y="105"/>
                      </a:lnTo>
                      <a:lnTo>
                        <a:pt x="13" y="105"/>
                      </a:lnTo>
                      <a:lnTo>
                        <a:pt x="12" y="104"/>
                      </a:lnTo>
                      <a:lnTo>
                        <a:pt x="12" y="104"/>
                      </a:lnTo>
                      <a:lnTo>
                        <a:pt x="12" y="104"/>
                      </a:lnTo>
                      <a:lnTo>
                        <a:pt x="12" y="104"/>
                      </a:lnTo>
                      <a:lnTo>
                        <a:pt x="12" y="104"/>
                      </a:lnTo>
                      <a:lnTo>
                        <a:pt x="12" y="104"/>
                      </a:lnTo>
                      <a:lnTo>
                        <a:pt x="12" y="103"/>
                      </a:lnTo>
                      <a:lnTo>
                        <a:pt x="12" y="103"/>
                      </a:lnTo>
                      <a:lnTo>
                        <a:pt x="12" y="103"/>
                      </a:lnTo>
                      <a:lnTo>
                        <a:pt x="12" y="103"/>
                      </a:lnTo>
                      <a:lnTo>
                        <a:pt x="12" y="103"/>
                      </a:lnTo>
                      <a:lnTo>
                        <a:pt x="12" y="102"/>
                      </a:lnTo>
                      <a:lnTo>
                        <a:pt x="11" y="102"/>
                      </a:lnTo>
                      <a:lnTo>
                        <a:pt x="11" y="102"/>
                      </a:lnTo>
                      <a:lnTo>
                        <a:pt x="11" y="102"/>
                      </a:lnTo>
                      <a:lnTo>
                        <a:pt x="11" y="102"/>
                      </a:lnTo>
                      <a:lnTo>
                        <a:pt x="11" y="101"/>
                      </a:lnTo>
                      <a:lnTo>
                        <a:pt x="11" y="101"/>
                      </a:lnTo>
                      <a:lnTo>
                        <a:pt x="11" y="101"/>
                      </a:lnTo>
                      <a:lnTo>
                        <a:pt x="11" y="101"/>
                      </a:lnTo>
                      <a:lnTo>
                        <a:pt x="11" y="101"/>
                      </a:lnTo>
                      <a:lnTo>
                        <a:pt x="11" y="100"/>
                      </a:lnTo>
                      <a:lnTo>
                        <a:pt x="11" y="100"/>
                      </a:lnTo>
                      <a:lnTo>
                        <a:pt x="11" y="100"/>
                      </a:lnTo>
                      <a:lnTo>
                        <a:pt x="11" y="100"/>
                      </a:lnTo>
                      <a:lnTo>
                        <a:pt x="11" y="100"/>
                      </a:lnTo>
                      <a:lnTo>
                        <a:pt x="11" y="99"/>
                      </a:lnTo>
                      <a:lnTo>
                        <a:pt x="11" y="99"/>
                      </a:lnTo>
                      <a:lnTo>
                        <a:pt x="11" y="99"/>
                      </a:lnTo>
                      <a:lnTo>
                        <a:pt x="11" y="99"/>
                      </a:lnTo>
                      <a:lnTo>
                        <a:pt x="11" y="98"/>
                      </a:lnTo>
                      <a:lnTo>
                        <a:pt x="11" y="98"/>
                      </a:lnTo>
                      <a:lnTo>
                        <a:pt x="14" y="69"/>
                      </a:lnTo>
                      <a:lnTo>
                        <a:pt x="14" y="69"/>
                      </a:lnTo>
                      <a:lnTo>
                        <a:pt x="14" y="69"/>
                      </a:lnTo>
                      <a:lnTo>
                        <a:pt x="13" y="68"/>
                      </a:lnTo>
                      <a:lnTo>
                        <a:pt x="13" y="68"/>
                      </a:lnTo>
                      <a:lnTo>
                        <a:pt x="13" y="68"/>
                      </a:lnTo>
                      <a:lnTo>
                        <a:pt x="13" y="67"/>
                      </a:lnTo>
                      <a:lnTo>
                        <a:pt x="13" y="67"/>
                      </a:lnTo>
                      <a:lnTo>
                        <a:pt x="13" y="67"/>
                      </a:lnTo>
                      <a:lnTo>
                        <a:pt x="13" y="67"/>
                      </a:lnTo>
                      <a:lnTo>
                        <a:pt x="12" y="66"/>
                      </a:lnTo>
                      <a:lnTo>
                        <a:pt x="12" y="66"/>
                      </a:lnTo>
                      <a:lnTo>
                        <a:pt x="12" y="66"/>
                      </a:lnTo>
                      <a:lnTo>
                        <a:pt x="12" y="66"/>
                      </a:lnTo>
                      <a:lnTo>
                        <a:pt x="12" y="65"/>
                      </a:lnTo>
                      <a:lnTo>
                        <a:pt x="11" y="65"/>
                      </a:lnTo>
                      <a:lnTo>
                        <a:pt x="11" y="65"/>
                      </a:lnTo>
                      <a:lnTo>
                        <a:pt x="11" y="65"/>
                      </a:lnTo>
                      <a:lnTo>
                        <a:pt x="11" y="64"/>
                      </a:lnTo>
                      <a:lnTo>
                        <a:pt x="11" y="64"/>
                      </a:lnTo>
                      <a:lnTo>
                        <a:pt x="10" y="64"/>
                      </a:lnTo>
                      <a:lnTo>
                        <a:pt x="10" y="64"/>
                      </a:lnTo>
                      <a:lnTo>
                        <a:pt x="10" y="63"/>
                      </a:lnTo>
                      <a:lnTo>
                        <a:pt x="10" y="63"/>
                      </a:lnTo>
                      <a:lnTo>
                        <a:pt x="10" y="63"/>
                      </a:lnTo>
                      <a:lnTo>
                        <a:pt x="9" y="63"/>
                      </a:lnTo>
                      <a:lnTo>
                        <a:pt x="9" y="63"/>
                      </a:lnTo>
                      <a:lnTo>
                        <a:pt x="9" y="62"/>
                      </a:lnTo>
                      <a:lnTo>
                        <a:pt x="9" y="62"/>
                      </a:lnTo>
                      <a:lnTo>
                        <a:pt x="8" y="62"/>
                      </a:lnTo>
                      <a:lnTo>
                        <a:pt x="8" y="62"/>
                      </a:lnTo>
                      <a:lnTo>
                        <a:pt x="8" y="62"/>
                      </a:lnTo>
                      <a:lnTo>
                        <a:pt x="8" y="62"/>
                      </a:lnTo>
                      <a:lnTo>
                        <a:pt x="7" y="61"/>
                      </a:lnTo>
                      <a:lnTo>
                        <a:pt x="7" y="61"/>
                      </a:lnTo>
                      <a:lnTo>
                        <a:pt x="7" y="61"/>
                      </a:lnTo>
                      <a:lnTo>
                        <a:pt x="7" y="61"/>
                      </a:lnTo>
                      <a:lnTo>
                        <a:pt x="6" y="59"/>
                      </a:lnTo>
                      <a:lnTo>
                        <a:pt x="6" y="58"/>
                      </a:lnTo>
                      <a:lnTo>
                        <a:pt x="5" y="57"/>
                      </a:lnTo>
                      <a:lnTo>
                        <a:pt x="5" y="55"/>
                      </a:lnTo>
                      <a:lnTo>
                        <a:pt x="4" y="53"/>
                      </a:lnTo>
                      <a:lnTo>
                        <a:pt x="4" y="52"/>
                      </a:lnTo>
                      <a:lnTo>
                        <a:pt x="3" y="50"/>
                      </a:lnTo>
                      <a:lnTo>
                        <a:pt x="3" y="49"/>
                      </a:lnTo>
                      <a:lnTo>
                        <a:pt x="2" y="47"/>
                      </a:lnTo>
                      <a:lnTo>
                        <a:pt x="2" y="46"/>
                      </a:lnTo>
                      <a:lnTo>
                        <a:pt x="2" y="44"/>
                      </a:lnTo>
                      <a:lnTo>
                        <a:pt x="1" y="43"/>
                      </a:lnTo>
                      <a:lnTo>
                        <a:pt x="1" y="41"/>
                      </a:lnTo>
                      <a:lnTo>
                        <a:pt x="1" y="39"/>
                      </a:lnTo>
                      <a:lnTo>
                        <a:pt x="1" y="38"/>
                      </a:lnTo>
                      <a:lnTo>
                        <a:pt x="0" y="36"/>
                      </a:lnTo>
                      <a:lnTo>
                        <a:pt x="0" y="35"/>
                      </a:lnTo>
                      <a:lnTo>
                        <a:pt x="0" y="33"/>
                      </a:lnTo>
                      <a:lnTo>
                        <a:pt x="0" y="31"/>
                      </a:lnTo>
                      <a:lnTo>
                        <a:pt x="0" y="30"/>
                      </a:lnTo>
                      <a:lnTo>
                        <a:pt x="0" y="28"/>
                      </a:lnTo>
                      <a:lnTo>
                        <a:pt x="0" y="27"/>
                      </a:lnTo>
                      <a:lnTo>
                        <a:pt x="0" y="25"/>
                      </a:lnTo>
                      <a:lnTo>
                        <a:pt x="0" y="23"/>
                      </a:lnTo>
                      <a:lnTo>
                        <a:pt x="0" y="22"/>
                      </a:lnTo>
                      <a:lnTo>
                        <a:pt x="0" y="21"/>
                      </a:lnTo>
                      <a:lnTo>
                        <a:pt x="0" y="21"/>
                      </a:lnTo>
                      <a:lnTo>
                        <a:pt x="0" y="20"/>
                      </a:lnTo>
                      <a:lnTo>
                        <a:pt x="0" y="20"/>
                      </a:lnTo>
                      <a:lnTo>
                        <a:pt x="0" y="19"/>
                      </a:lnTo>
                      <a:lnTo>
                        <a:pt x="0" y="19"/>
                      </a:lnTo>
                      <a:lnTo>
                        <a:pt x="0" y="18"/>
                      </a:lnTo>
                      <a:lnTo>
                        <a:pt x="0" y="18"/>
                      </a:lnTo>
                      <a:lnTo>
                        <a:pt x="1" y="17"/>
                      </a:lnTo>
                      <a:lnTo>
                        <a:pt x="1" y="17"/>
                      </a:lnTo>
                      <a:lnTo>
                        <a:pt x="1" y="16"/>
                      </a:lnTo>
                      <a:lnTo>
                        <a:pt x="1" y="16"/>
                      </a:lnTo>
                      <a:lnTo>
                        <a:pt x="1" y="15"/>
                      </a:lnTo>
                      <a:lnTo>
                        <a:pt x="2" y="15"/>
                      </a:lnTo>
                      <a:lnTo>
                        <a:pt x="2" y="14"/>
                      </a:lnTo>
                      <a:lnTo>
                        <a:pt x="2" y="14"/>
                      </a:lnTo>
                      <a:lnTo>
                        <a:pt x="2" y="13"/>
                      </a:lnTo>
                      <a:lnTo>
                        <a:pt x="2" y="13"/>
                      </a:lnTo>
                      <a:lnTo>
                        <a:pt x="3" y="12"/>
                      </a:lnTo>
                      <a:lnTo>
                        <a:pt x="3" y="12"/>
                      </a:lnTo>
                      <a:lnTo>
                        <a:pt x="3" y="11"/>
                      </a:lnTo>
                      <a:lnTo>
                        <a:pt x="3" y="11"/>
                      </a:lnTo>
                      <a:lnTo>
                        <a:pt x="4" y="11"/>
                      </a:lnTo>
                      <a:lnTo>
                        <a:pt x="4" y="10"/>
                      </a:lnTo>
                      <a:lnTo>
                        <a:pt x="4" y="10"/>
                      </a:lnTo>
                      <a:lnTo>
                        <a:pt x="4" y="9"/>
                      </a:lnTo>
                      <a:lnTo>
                        <a:pt x="5" y="9"/>
                      </a:lnTo>
                      <a:lnTo>
                        <a:pt x="5" y="9"/>
                      </a:lnTo>
                      <a:lnTo>
                        <a:pt x="5" y="8"/>
                      </a:lnTo>
                      <a:lnTo>
                        <a:pt x="5" y="8"/>
                      </a:lnTo>
                      <a:lnTo>
                        <a:pt x="6" y="7"/>
                      </a:lnTo>
                      <a:lnTo>
                        <a:pt x="6" y="7"/>
                      </a:lnTo>
                      <a:lnTo>
                        <a:pt x="6" y="7"/>
                      </a:lnTo>
                      <a:lnTo>
                        <a:pt x="7" y="6"/>
                      </a:lnTo>
                      <a:lnTo>
                        <a:pt x="7" y="6"/>
                      </a:lnTo>
                      <a:lnTo>
                        <a:pt x="7" y="6"/>
                      </a:lnTo>
                      <a:lnTo>
                        <a:pt x="8" y="5"/>
                      </a:lnTo>
                      <a:lnTo>
                        <a:pt x="8" y="5"/>
                      </a:lnTo>
                      <a:lnTo>
                        <a:pt x="8" y="5"/>
                      </a:lnTo>
                      <a:lnTo>
                        <a:pt x="9" y="4"/>
                      </a:lnTo>
                      <a:lnTo>
                        <a:pt x="9" y="4"/>
                      </a:lnTo>
                      <a:lnTo>
                        <a:pt x="9" y="4"/>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path>
                  </a:pathLst>
                </a:custGeom>
                <a:gradFill rotWithShape="0">
                  <a:gsLst>
                    <a:gs pos="0">
                      <a:srgbClr val="FFD0A0"/>
                    </a:gs>
                    <a:gs pos="100000">
                      <a:srgbClr val="B27A50"/>
                    </a:gs>
                  </a:gsLst>
                  <a:path path="rect">
                    <a:fillToRect l="50000" t="50000" r="50000" b="50000"/>
                  </a:path>
                </a:gradFill>
                <a:ln w="9525">
                  <a:noFill/>
                  <a:round/>
                  <a:headEnd type="none" w="sm" len="sm"/>
                  <a:tailEnd type="none" w="sm" len="sm"/>
                </a:ln>
              </p:spPr>
              <p:txBody>
                <a:bodyPr/>
                <a:lstStyle/>
                <a:p>
                  <a:endParaRPr lang="nl-BE"/>
                </a:p>
              </p:txBody>
            </p:sp>
            <p:sp>
              <p:nvSpPr>
                <p:cNvPr id="7434" name="Freeform 266"/>
                <p:cNvSpPr>
                  <a:spLocks noChangeArrowheads="1"/>
                </p:cNvSpPr>
                <p:nvPr/>
              </p:nvSpPr>
              <p:spPr bwMode="auto">
                <a:xfrm>
                  <a:off x="279" y="180"/>
                  <a:ext cx="23" cy="32"/>
                </a:xfrm>
                <a:custGeom>
                  <a:avLst/>
                  <a:gdLst/>
                  <a:ahLst/>
                  <a:cxnLst>
                    <a:cxn ang="0">
                      <a:pos x="5" y="30"/>
                    </a:cxn>
                    <a:cxn ang="0">
                      <a:pos x="5" y="29"/>
                    </a:cxn>
                    <a:cxn ang="0">
                      <a:pos x="5" y="27"/>
                    </a:cxn>
                    <a:cxn ang="0">
                      <a:pos x="6" y="26"/>
                    </a:cxn>
                    <a:cxn ang="0">
                      <a:pos x="7" y="25"/>
                    </a:cxn>
                    <a:cxn ang="0">
                      <a:pos x="7" y="24"/>
                    </a:cxn>
                    <a:cxn ang="0">
                      <a:pos x="8" y="22"/>
                    </a:cxn>
                    <a:cxn ang="0">
                      <a:pos x="9" y="21"/>
                    </a:cxn>
                    <a:cxn ang="0">
                      <a:pos x="10" y="20"/>
                    </a:cxn>
                    <a:cxn ang="0">
                      <a:pos x="11" y="20"/>
                    </a:cxn>
                    <a:cxn ang="0">
                      <a:pos x="12" y="19"/>
                    </a:cxn>
                    <a:cxn ang="0">
                      <a:pos x="13" y="18"/>
                    </a:cxn>
                    <a:cxn ang="0">
                      <a:pos x="15" y="18"/>
                    </a:cxn>
                    <a:cxn ang="0">
                      <a:pos x="16" y="18"/>
                    </a:cxn>
                    <a:cxn ang="0">
                      <a:pos x="17" y="17"/>
                    </a:cxn>
                    <a:cxn ang="0">
                      <a:pos x="17" y="17"/>
                    </a:cxn>
                    <a:cxn ang="0">
                      <a:pos x="18" y="16"/>
                    </a:cxn>
                    <a:cxn ang="0">
                      <a:pos x="19" y="15"/>
                    </a:cxn>
                    <a:cxn ang="0">
                      <a:pos x="20" y="14"/>
                    </a:cxn>
                    <a:cxn ang="0">
                      <a:pos x="20" y="14"/>
                    </a:cxn>
                    <a:cxn ang="0">
                      <a:pos x="21" y="13"/>
                    </a:cxn>
                    <a:cxn ang="0">
                      <a:pos x="21" y="12"/>
                    </a:cxn>
                    <a:cxn ang="0">
                      <a:pos x="22" y="11"/>
                    </a:cxn>
                    <a:cxn ang="0">
                      <a:pos x="22" y="10"/>
                    </a:cxn>
                    <a:cxn ang="0">
                      <a:pos x="22" y="9"/>
                    </a:cxn>
                    <a:cxn ang="0">
                      <a:pos x="22" y="7"/>
                    </a:cxn>
                    <a:cxn ang="0">
                      <a:pos x="23" y="6"/>
                    </a:cxn>
                    <a:cxn ang="0">
                      <a:pos x="23" y="5"/>
                    </a:cxn>
                    <a:cxn ang="0">
                      <a:pos x="22" y="4"/>
                    </a:cxn>
                    <a:cxn ang="0">
                      <a:pos x="22" y="3"/>
                    </a:cxn>
                    <a:cxn ang="0">
                      <a:pos x="21" y="2"/>
                    </a:cxn>
                    <a:cxn ang="0">
                      <a:pos x="21" y="2"/>
                    </a:cxn>
                    <a:cxn ang="0">
                      <a:pos x="20" y="1"/>
                    </a:cxn>
                    <a:cxn ang="0">
                      <a:pos x="19" y="1"/>
                    </a:cxn>
                    <a:cxn ang="0">
                      <a:pos x="19" y="0"/>
                    </a:cxn>
                    <a:cxn ang="0">
                      <a:pos x="18" y="0"/>
                    </a:cxn>
                    <a:cxn ang="0">
                      <a:pos x="17" y="0"/>
                    </a:cxn>
                    <a:cxn ang="0">
                      <a:pos x="16" y="0"/>
                    </a:cxn>
                    <a:cxn ang="0">
                      <a:pos x="16" y="0"/>
                    </a:cxn>
                    <a:cxn ang="0">
                      <a:pos x="15" y="0"/>
                    </a:cxn>
                    <a:cxn ang="0">
                      <a:pos x="14" y="0"/>
                    </a:cxn>
                    <a:cxn ang="0">
                      <a:pos x="13" y="0"/>
                    </a:cxn>
                    <a:cxn ang="0">
                      <a:pos x="12" y="0"/>
                    </a:cxn>
                    <a:cxn ang="0">
                      <a:pos x="12" y="0"/>
                    </a:cxn>
                    <a:cxn ang="0">
                      <a:pos x="11" y="1"/>
                    </a:cxn>
                    <a:cxn ang="0">
                      <a:pos x="10" y="3"/>
                    </a:cxn>
                    <a:cxn ang="0">
                      <a:pos x="9" y="6"/>
                    </a:cxn>
                    <a:cxn ang="0">
                      <a:pos x="8" y="10"/>
                    </a:cxn>
                    <a:cxn ang="0">
                      <a:pos x="7" y="13"/>
                    </a:cxn>
                    <a:cxn ang="0">
                      <a:pos x="6" y="15"/>
                    </a:cxn>
                    <a:cxn ang="0">
                      <a:pos x="4" y="18"/>
                    </a:cxn>
                    <a:cxn ang="0">
                      <a:pos x="2" y="21"/>
                    </a:cxn>
                    <a:cxn ang="0">
                      <a:pos x="0" y="23"/>
                    </a:cxn>
                  </a:cxnLst>
                  <a:rect l="0" t="0" r="r" b="b"/>
                  <a:pathLst>
                    <a:path w="23" h="32">
                      <a:moveTo>
                        <a:pt x="4" y="32"/>
                      </a:moveTo>
                      <a:lnTo>
                        <a:pt x="4" y="31"/>
                      </a:lnTo>
                      <a:lnTo>
                        <a:pt x="4" y="31"/>
                      </a:lnTo>
                      <a:lnTo>
                        <a:pt x="5" y="31"/>
                      </a:lnTo>
                      <a:lnTo>
                        <a:pt x="5" y="30"/>
                      </a:lnTo>
                      <a:lnTo>
                        <a:pt x="5" y="30"/>
                      </a:lnTo>
                      <a:lnTo>
                        <a:pt x="5" y="30"/>
                      </a:lnTo>
                      <a:lnTo>
                        <a:pt x="5" y="29"/>
                      </a:lnTo>
                      <a:lnTo>
                        <a:pt x="5" y="29"/>
                      </a:lnTo>
                      <a:lnTo>
                        <a:pt x="5" y="29"/>
                      </a:lnTo>
                      <a:lnTo>
                        <a:pt x="5" y="29"/>
                      </a:lnTo>
                      <a:lnTo>
                        <a:pt x="5" y="28"/>
                      </a:lnTo>
                      <a:lnTo>
                        <a:pt x="5" y="28"/>
                      </a:lnTo>
                      <a:lnTo>
                        <a:pt x="5" y="28"/>
                      </a:lnTo>
                      <a:lnTo>
                        <a:pt x="5" y="27"/>
                      </a:lnTo>
                      <a:lnTo>
                        <a:pt x="6" y="27"/>
                      </a:lnTo>
                      <a:lnTo>
                        <a:pt x="6" y="27"/>
                      </a:lnTo>
                      <a:lnTo>
                        <a:pt x="6" y="27"/>
                      </a:lnTo>
                      <a:lnTo>
                        <a:pt x="6" y="26"/>
                      </a:lnTo>
                      <a:lnTo>
                        <a:pt x="6" y="26"/>
                      </a:lnTo>
                      <a:lnTo>
                        <a:pt x="6" y="26"/>
                      </a:lnTo>
                      <a:lnTo>
                        <a:pt x="6" y="26"/>
                      </a:lnTo>
                      <a:lnTo>
                        <a:pt x="6" y="25"/>
                      </a:lnTo>
                      <a:lnTo>
                        <a:pt x="6" y="25"/>
                      </a:lnTo>
                      <a:lnTo>
                        <a:pt x="7" y="25"/>
                      </a:lnTo>
                      <a:lnTo>
                        <a:pt x="7" y="25"/>
                      </a:lnTo>
                      <a:lnTo>
                        <a:pt x="7" y="24"/>
                      </a:lnTo>
                      <a:lnTo>
                        <a:pt x="7" y="24"/>
                      </a:lnTo>
                      <a:lnTo>
                        <a:pt x="7" y="24"/>
                      </a:lnTo>
                      <a:lnTo>
                        <a:pt x="7" y="24"/>
                      </a:lnTo>
                      <a:lnTo>
                        <a:pt x="8" y="23"/>
                      </a:lnTo>
                      <a:lnTo>
                        <a:pt x="8" y="23"/>
                      </a:lnTo>
                      <a:lnTo>
                        <a:pt x="8" y="23"/>
                      </a:lnTo>
                      <a:lnTo>
                        <a:pt x="8" y="23"/>
                      </a:lnTo>
                      <a:lnTo>
                        <a:pt x="8" y="22"/>
                      </a:lnTo>
                      <a:lnTo>
                        <a:pt x="8" y="22"/>
                      </a:lnTo>
                      <a:lnTo>
                        <a:pt x="9" y="22"/>
                      </a:lnTo>
                      <a:lnTo>
                        <a:pt x="9" y="22"/>
                      </a:lnTo>
                      <a:lnTo>
                        <a:pt x="9" y="22"/>
                      </a:lnTo>
                      <a:lnTo>
                        <a:pt x="9" y="21"/>
                      </a:lnTo>
                      <a:lnTo>
                        <a:pt x="9" y="21"/>
                      </a:lnTo>
                      <a:lnTo>
                        <a:pt x="9" y="21"/>
                      </a:lnTo>
                      <a:lnTo>
                        <a:pt x="10" y="21"/>
                      </a:lnTo>
                      <a:lnTo>
                        <a:pt x="10" y="21"/>
                      </a:lnTo>
                      <a:lnTo>
                        <a:pt x="10" y="20"/>
                      </a:lnTo>
                      <a:lnTo>
                        <a:pt x="10" y="20"/>
                      </a:lnTo>
                      <a:lnTo>
                        <a:pt x="11" y="20"/>
                      </a:lnTo>
                      <a:lnTo>
                        <a:pt x="11" y="20"/>
                      </a:lnTo>
                      <a:lnTo>
                        <a:pt x="11" y="20"/>
                      </a:lnTo>
                      <a:lnTo>
                        <a:pt x="11" y="20"/>
                      </a:lnTo>
                      <a:lnTo>
                        <a:pt x="11" y="19"/>
                      </a:lnTo>
                      <a:lnTo>
                        <a:pt x="12" y="19"/>
                      </a:lnTo>
                      <a:lnTo>
                        <a:pt x="12" y="19"/>
                      </a:lnTo>
                      <a:lnTo>
                        <a:pt x="12" y="19"/>
                      </a:lnTo>
                      <a:lnTo>
                        <a:pt x="12" y="19"/>
                      </a:lnTo>
                      <a:lnTo>
                        <a:pt x="12" y="19"/>
                      </a:lnTo>
                      <a:lnTo>
                        <a:pt x="13" y="19"/>
                      </a:lnTo>
                      <a:lnTo>
                        <a:pt x="13" y="19"/>
                      </a:lnTo>
                      <a:lnTo>
                        <a:pt x="13" y="18"/>
                      </a:lnTo>
                      <a:lnTo>
                        <a:pt x="13" y="18"/>
                      </a:lnTo>
                      <a:lnTo>
                        <a:pt x="14" y="18"/>
                      </a:lnTo>
                      <a:lnTo>
                        <a:pt x="14" y="18"/>
                      </a:lnTo>
                      <a:lnTo>
                        <a:pt x="14" y="18"/>
                      </a:lnTo>
                      <a:lnTo>
                        <a:pt x="14" y="18"/>
                      </a:lnTo>
                      <a:lnTo>
                        <a:pt x="15" y="18"/>
                      </a:lnTo>
                      <a:lnTo>
                        <a:pt x="15" y="18"/>
                      </a:lnTo>
                      <a:lnTo>
                        <a:pt x="15" y="18"/>
                      </a:lnTo>
                      <a:lnTo>
                        <a:pt x="15" y="18"/>
                      </a:lnTo>
                      <a:lnTo>
                        <a:pt x="16" y="18"/>
                      </a:lnTo>
                      <a:lnTo>
                        <a:pt x="16" y="18"/>
                      </a:lnTo>
                      <a:lnTo>
                        <a:pt x="16" y="17"/>
                      </a:lnTo>
                      <a:lnTo>
                        <a:pt x="16" y="17"/>
                      </a:lnTo>
                      <a:lnTo>
                        <a:pt x="16" y="17"/>
                      </a:lnTo>
                      <a:lnTo>
                        <a:pt x="16" y="17"/>
                      </a:lnTo>
                      <a:lnTo>
                        <a:pt x="17" y="17"/>
                      </a:lnTo>
                      <a:lnTo>
                        <a:pt x="17" y="17"/>
                      </a:lnTo>
                      <a:lnTo>
                        <a:pt x="17" y="17"/>
                      </a:lnTo>
                      <a:lnTo>
                        <a:pt x="17" y="17"/>
                      </a:lnTo>
                      <a:lnTo>
                        <a:pt x="17" y="17"/>
                      </a:lnTo>
                      <a:lnTo>
                        <a:pt x="17" y="17"/>
                      </a:lnTo>
                      <a:lnTo>
                        <a:pt x="18" y="16"/>
                      </a:lnTo>
                      <a:lnTo>
                        <a:pt x="18" y="16"/>
                      </a:lnTo>
                      <a:lnTo>
                        <a:pt x="18" y="16"/>
                      </a:lnTo>
                      <a:lnTo>
                        <a:pt x="18" y="16"/>
                      </a:lnTo>
                      <a:lnTo>
                        <a:pt x="18" y="16"/>
                      </a:lnTo>
                      <a:lnTo>
                        <a:pt x="18" y="16"/>
                      </a:lnTo>
                      <a:lnTo>
                        <a:pt x="18" y="16"/>
                      </a:lnTo>
                      <a:lnTo>
                        <a:pt x="19" y="16"/>
                      </a:lnTo>
                      <a:lnTo>
                        <a:pt x="19" y="15"/>
                      </a:lnTo>
                      <a:lnTo>
                        <a:pt x="19" y="15"/>
                      </a:lnTo>
                      <a:lnTo>
                        <a:pt x="19" y="15"/>
                      </a:lnTo>
                      <a:lnTo>
                        <a:pt x="19" y="15"/>
                      </a:lnTo>
                      <a:lnTo>
                        <a:pt x="19" y="15"/>
                      </a:lnTo>
                      <a:lnTo>
                        <a:pt x="19" y="15"/>
                      </a:lnTo>
                      <a:lnTo>
                        <a:pt x="20" y="14"/>
                      </a:lnTo>
                      <a:lnTo>
                        <a:pt x="20" y="14"/>
                      </a:lnTo>
                      <a:lnTo>
                        <a:pt x="20" y="14"/>
                      </a:lnTo>
                      <a:lnTo>
                        <a:pt x="20" y="14"/>
                      </a:lnTo>
                      <a:lnTo>
                        <a:pt x="20" y="14"/>
                      </a:lnTo>
                      <a:lnTo>
                        <a:pt x="20" y="14"/>
                      </a:lnTo>
                      <a:lnTo>
                        <a:pt x="20" y="13"/>
                      </a:lnTo>
                      <a:lnTo>
                        <a:pt x="20" y="13"/>
                      </a:lnTo>
                      <a:lnTo>
                        <a:pt x="21" y="13"/>
                      </a:lnTo>
                      <a:lnTo>
                        <a:pt x="21" y="13"/>
                      </a:lnTo>
                      <a:lnTo>
                        <a:pt x="21" y="13"/>
                      </a:lnTo>
                      <a:lnTo>
                        <a:pt x="21" y="13"/>
                      </a:lnTo>
                      <a:lnTo>
                        <a:pt x="21" y="12"/>
                      </a:lnTo>
                      <a:lnTo>
                        <a:pt x="21" y="12"/>
                      </a:lnTo>
                      <a:lnTo>
                        <a:pt x="21" y="12"/>
                      </a:lnTo>
                      <a:lnTo>
                        <a:pt x="21" y="12"/>
                      </a:lnTo>
                      <a:lnTo>
                        <a:pt x="21" y="12"/>
                      </a:lnTo>
                      <a:lnTo>
                        <a:pt x="21" y="11"/>
                      </a:lnTo>
                      <a:lnTo>
                        <a:pt x="21" y="11"/>
                      </a:lnTo>
                      <a:lnTo>
                        <a:pt x="22" y="11"/>
                      </a:lnTo>
                      <a:lnTo>
                        <a:pt x="22" y="11"/>
                      </a:lnTo>
                      <a:lnTo>
                        <a:pt x="22" y="11"/>
                      </a:lnTo>
                      <a:lnTo>
                        <a:pt x="22" y="10"/>
                      </a:lnTo>
                      <a:lnTo>
                        <a:pt x="22" y="10"/>
                      </a:lnTo>
                      <a:lnTo>
                        <a:pt x="22" y="10"/>
                      </a:lnTo>
                      <a:lnTo>
                        <a:pt x="22" y="10"/>
                      </a:lnTo>
                      <a:lnTo>
                        <a:pt x="22" y="9"/>
                      </a:lnTo>
                      <a:lnTo>
                        <a:pt x="22" y="9"/>
                      </a:lnTo>
                      <a:lnTo>
                        <a:pt x="22" y="9"/>
                      </a:lnTo>
                      <a:lnTo>
                        <a:pt x="22" y="9"/>
                      </a:lnTo>
                      <a:lnTo>
                        <a:pt x="22" y="9"/>
                      </a:lnTo>
                      <a:lnTo>
                        <a:pt x="22" y="8"/>
                      </a:lnTo>
                      <a:lnTo>
                        <a:pt x="22" y="8"/>
                      </a:lnTo>
                      <a:lnTo>
                        <a:pt x="22" y="8"/>
                      </a:lnTo>
                      <a:lnTo>
                        <a:pt x="22" y="8"/>
                      </a:lnTo>
                      <a:lnTo>
                        <a:pt x="22" y="7"/>
                      </a:lnTo>
                      <a:lnTo>
                        <a:pt x="22" y="7"/>
                      </a:lnTo>
                      <a:lnTo>
                        <a:pt x="22" y="7"/>
                      </a:lnTo>
                      <a:lnTo>
                        <a:pt x="22" y="7"/>
                      </a:lnTo>
                      <a:lnTo>
                        <a:pt x="23" y="7"/>
                      </a:lnTo>
                      <a:lnTo>
                        <a:pt x="23" y="6"/>
                      </a:lnTo>
                      <a:lnTo>
                        <a:pt x="23" y="6"/>
                      </a:lnTo>
                      <a:lnTo>
                        <a:pt x="23" y="6"/>
                      </a:lnTo>
                      <a:lnTo>
                        <a:pt x="23" y="6"/>
                      </a:lnTo>
                      <a:lnTo>
                        <a:pt x="23" y="5"/>
                      </a:lnTo>
                      <a:lnTo>
                        <a:pt x="23" y="5"/>
                      </a:lnTo>
                      <a:lnTo>
                        <a:pt x="23" y="5"/>
                      </a:lnTo>
                      <a:lnTo>
                        <a:pt x="23" y="5"/>
                      </a:lnTo>
                      <a:lnTo>
                        <a:pt x="23" y="4"/>
                      </a:lnTo>
                      <a:lnTo>
                        <a:pt x="23" y="4"/>
                      </a:lnTo>
                      <a:lnTo>
                        <a:pt x="22" y="4"/>
                      </a:lnTo>
                      <a:lnTo>
                        <a:pt x="22" y="4"/>
                      </a:lnTo>
                      <a:lnTo>
                        <a:pt x="22" y="4"/>
                      </a:lnTo>
                      <a:lnTo>
                        <a:pt x="22" y="3"/>
                      </a:lnTo>
                      <a:lnTo>
                        <a:pt x="22" y="3"/>
                      </a:lnTo>
                      <a:lnTo>
                        <a:pt x="22" y="3"/>
                      </a:lnTo>
                      <a:lnTo>
                        <a:pt x="22" y="3"/>
                      </a:lnTo>
                      <a:lnTo>
                        <a:pt x="22" y="3"/>
                      </a:lnTo>
                      <a:lnTo>
                        <a:pt x="22" y="3"/>
                      </a:lnTo>
                      <a:lnTo>
                        <a:pt x="22" y="3"/>
                      </a:lnTo>
                      <a:lnTo>
                        <a:pt x="21" y="2"/>
                      </a:lnTo>
                      <a:lnTo>
                        <a:pt x="21" y="2"/>
                      </a:lnTo>
                      <a:lnTo>
                        <a:pt x="21" y="2"/>
                      </a:lnTo>
                      <a:lnTo>
                        <a:pt x="21" y="2"/>
                      </a:lnTo>
                      <a:lnTo>
                        <a:pt x="21" y="2"/>
                      </a:lnTo>
                      <a:lnTo>
                        <a:pt x="21" y="2"/>
                      </a:lnTo>
                      <a:lnTo>
                        <a:pt x="21" y="2"/>
                      </a:lnTo>
                      <a:lnTo>
                        <a:pt x="21" y="2"/>
                      </a:lnTo>
                      <a:lnTo>
                        <a:pt x="20" y="1"/>
                      </a:lnTo>
                      <a:lnTo>
                        <a:pt x="20" y="1"/>
                      </a:lnTo>
                      <a:lnTo>
                        <a:pt x="20" y="1"/>
                      </a:lnTo>
                      <a:lnTo>
                        <a:pt x="20" y="1"/>
                      </a:lnTo>
                      <a:lnTo>
                        <a:pt x="20" y="1"/>
                      </a:lnTo>
                      <a:lnTo>
                        <a:pt x="20" y="1"/>
                      </a:lnTo>
                      <a:lnTo>
                        <a:pt x="20" y="1"/>
                      </a:lnTo>
                      <a:lnTo>
                        <a:pt x="19" y="1"/>
                      </a:lnTo>
                      <a:lnTo>
                        <a:pt x="19" y="1"/>
                      </a:lnTo>
                      <a:lnTo>
                        <a:pt x="19" y="1"/>
                      </a:lnTo>
                      <a:lnTo>
                        <a:pt x="19" y="0"/>
                      </a:lnTo>
                      <a:lnTo>
                        <a:pt x="19" y="0"/>
                      </a:lnTo>
                      <a:lnTo>
                        <a:pt x="19" y="0"/>
                      </a:lnTo>
                      <a:lnTo>
                        <a:pt x="19" y="0"/>
                      </a:lnTo>
                      <a:lnTo>
                        <a:pt x="18" y="0"/>
                      </a:lnTo>
                      <a:lnTo>
                        <a:pt x="18" y="0"/>
                      </a:lnTo>
                      <a:lnTo>
                        <a:pt x="18" y="0"/>
                      </a:lnTo>
                      <a:lnTo>
                        <a:pt x="18" y="0"/>
                      </a:lnTo>
                      <a:lnTo>
                        <a:pt x="18" y="0"/>
                      </a:lnTo>
                      <a:lnTo>
                        <a:pt x="18" y="0"/>
                      </a:lnTo>
                      <a:lnTo>
                        <a:pt x="18" y="0"/>
                      </a:lnTo>
                      <a:lnTo>
                        <a:pt x="17" y="0"/>
                      </a:lnTo>
                      <a:lnTo>
                        <a:pt x="17" y="0"/>
                      </a:lnTo>
                      <a:lnTo>
                        <a:pt x="17" y="0"/>
                      </a:lnTo>
                      <a:lnTo>
                        <a:pt x="17" y="0"/>
                      </a:lnTo>
                      <a:lnTo>
                        <a:pt x="17" y="0"/>
                      </a:lnTo>
                      <a:lnTo>
                        <a:pt x="17" y="0"/>
                      </a:lnTo>
                      <a:lnTo>
                        <a:pt x="16" y="0"/>
                      </a:lnTo>
                      <a:lnTo>
                        <a:pt x="16" y="0"/>
                      </a:lnTo>
                      <a:lnTo>
                        <a:pt x="16" y="0"/>
                      </a:lnTo>
                      <a:lnTo>
                        <a:pt x="16" y="0"/>
                      </a:lnTo>
                      <a:lnTo>
                        <a:pt x="16" y="0"/>
                      </a:lnTo>
                      <a:lnTo>
                        <a:pt x="16" y="0"/>
                      </a:lnTo>
                      <a:lnTo>
                        <a:pt x="15" y="0"/>
                      </a:lnTo>
                      <a:lnTo>
                        <a:pt x="15" y="0"/>
                      </a:lnTo>
                      <a:lnTo>
                        <a:pt x="15" y="0"/>
                      </a:lnTo>
                      <a:lnTo>
                        <a:pt x="15" y="0"/>
                      </a:lnTo>
                      <a:lnTo>
                        <a:pt x="15" y="0"/>
                      </a:lnTo>
                      <a:lnTo>
                        <a:pt x="15" y="0"/>
                      </a:lnTo>
                      <a:lnTo>
                        <a:pt x="14" y="0"/>
                      </a:lnTo>
                      <a:lnTo>
                        <a:pt x="14" y="0"/>
                      </a:lnTo>
                      <a:lnTo>
                        <a:pt x="14" y="0"/>
                      </a:lnTo>
                      <a:lnTo>
                        <a:pt x="14" y="0"/>
                      </a:lnTo>
                      <a:lnTo>
                        <a:pt x="14" y="0"/>
                      </a:lnTo>
                      <a:lnTo>
                        <a:pt x="14" y="0"/>
                      </a:lnTo>
                      <a:lnTo>
                        <a:pt x="13" y="0"/>
                      </a:lnTo>
                      <a:lnTo>
                        <a:pt x="13" y="0"/>
                      </a:lnTo>
                      <a:lnTo>
                        <a:pt x="13" y="0"/>
                      </a:lnTo>
                      <a:lnTo>
                        <a:pt x="13" y="0"/>
                      </a:lnTo>
                      <a:lnTo>
                        <a:pt x="13" y="0"/>
                      </a:lnTo>
                      <a:lnTo>
                        <a:pt x="13" y="0"/>
                      </a:lnTo>
                      <a:lnTo>
                        <a:pt x="13" y="0"/>
                      </a:lnTo>
                      <a:lnTo>
                        <a:pt x="12" y="0"/>
                      </a:lnTo>
                      <a:lnTo>
                        <a:pt x="12" y="0"/>
                      </a:lnTo>
                      <a:lnTo>
                        <a:pt x="12" y="0"/>
                      </a:lnTo>
                      <a:lnTo>
                        <a:pt x="12" y="0"/>
                      </a:lnTo>
                      <a:lnTo>
                        <a:pt x="12" y="0"/>
                      </a:lnTo>
                      <a:lnTo>
                        <a:pt x="12" y="0"/>
                      </a:lnTo>
                      <a:lnTo>
                        <a:pt x="11" y="1"/>
                      </a:lnTo>
                      <a:lnTo>
                        <a:pt x="11" y="1"/>
                      </a:lnTo>
                      <a:lnTo>
                        <a:pt x="11" y="1"/>
                      </a:lnTo>
                      <a:lnTo>
                        <a:pt x="11" y="1"/>
                      </a:lnTo>
                      <a:lnTo>
                        <a:pt x="11" y="1"/>
                      </a:lnTo>
                      <a:lnTo>
                        <a:pt x="11" y="1"/>
                      </a:lnTo>
                      <a:lnTo>
                        <a:pt x="11" y="1"/>
                      </a:lnTo>
                      <a:lnTo>
                        <a:pt x="11" y="2"/>
                      </a:lnTo>
                      <a:lnTo>
                        <a:pt x="10" y="2"/>
                      </a:lnTo>
                      <a:lnTo>
                        <a:pt x="10" y="3"/>
                      </a:lnTo>
                      <a:lnTo>
                        <a:pt x="10" y="4"/>
                      </a:lnTo>
                      <a:lnTo>
                        <a:pt x="10" y="4"/>
                      </a:lnTo>
                      <a:lnTo>
                        <a:pt x="10" y="5"/>
                      </a:lnTo>
                      <a:lnTo>
                        <a:pt x="10" y="6"/>
                      </a:lnTo>
                      <a:lnTo>
                        <a:pt x="9" y="6"/>
                      </a:lnTo>
                      <a:lnTo>
                        <a:pt x="9" y="7"/>
                      </a:lnTo>
                      <a:lnTo>
                        <a:pt x="9" y="8"/>
                      </a:lnTo>
                      <a:lnTo>
                        <a:pt x="9" y="8"/>
                      </a:lnTo>
                      <a:lnTo>
                        <a:pt x="9" y="9"/>
                      </a:lnTo>
                      <a:lnTo>
                        <a:pt x="8" y="10"/>
                      </a:lnTo>
                      <a:lnTo>
                        <a:pt x="8" y="10"/>
                      </a:lnTo>
                      <a:lnTo>
                        <a:pt x="8" y="11"/>
                      </a:lnTo>
                      <a:lnTo>
                        <a:pt x="8" y="11"/>
                      </a:lnTo>
                      <a:lnTo>
                        <a:pt x="7" y="12"/>
                      </a:lnTo>
                      <a:lnTo>
                        <a:pt x="7" y="13"/>
                      </a:lnTo>
                      <a:lnTo>
                        <a:pt x="7" y="13"/>
                      </a:lnTo>
                      <a:lnTo>
                        <a:pt x="7" y="14"/>
                      </a:lnTo>
                      <a:lnTo>
                        <a:pt x="6" y="14"/>
                      </a:lnTo>
                      <a:lnTo>
                        <a:pt x="6" y="15"/>
                      </a:lnTo>
                      <a:lnTo>
                        <a:pt x="6" y="15"/>
                      </a:lnTo>
                      <a:lnTo>
                        <a:pt x="5" y="16"/>
                      </a:lnTo>
                      <a:lnTo>
                        <a:pt x="5" y="17"/>
                      </a:lnTo>
                      <a:lnTo>
                        <a:pt x="5" y="17"/>
                      </a:lnTo>
                      <a:lnTo>
                        <a:pt x="4" y="18"/>
                      </a:lnTo>
                      <a:lnTo>
                        <a:pt x="4" y="18"/>
                      </a:lnTo>
                      <a:lnTo>
                        <a:pt x="4" y="19"/>
                      </a:lnTo>
                      <a:lnTo>
                        <a:pt x="3" y="19"/>
                      </a:lnTo>
                      <a:lnTo>
                        <a:pt x="3" y="20"/>
                      </a:lnTo>
                      <a:lnTo>
                        <a:pt x="2" y="20"/>
                      </a:lnTo>
                      <a:lnTo>
                        <a:pt x="2" y="21"/>
                      </a:lnTo>
                      <a:lnTo>
                        <a:pt x="2" y="21"/>
                      </a:lnTo>
                      <a:lnTo>
                        <a:pt x="1" y="22"/>
                      </a:lnTo>
                      <a:lnTo>
                        <a:pt x="1" y="22"/>
                      </a:lnTo>
                      <a:lnTo>
                        <a:pt x="0" y="22"/>
                      </a:lnTo>
                      <a:lnTo>
                        <a:pt x="0" y="23"/>
                      </a:lnTo>
                      <a:lnTo>
                        <a:pt x="0" y="23"/>
                      </a:lnTo>
                      <a:lnTo>
                        <a:pt x="4" y="32"/>
                      </a:lnTo>
                    </a:path>
                  </a:pathLst>
                </a:custGeom>
                <a:solidFill>
                  <a:srgbClr val="A06F50">
                    <a:alpha val="20001"/>
                  </a:srgbClr>
                </a:solidFill>
                <a:ln w="9525">
                  <a:noFill/>
                  <a:round/>
                  <a:headEnd type="none" w="sm" len="sm"/>
                  <a:tailEnd type="none" w="sm" len="sm"/>
                </a:ln>
              </p:spPr>
              <p:txBody>
                <a:bodyPr/>
                <a:lstStyle/>
                <a:p>
                  <a:endParaRPr lang="nl-BE"/>
                </a:p>
              </p:txBody>
            </p:sp>
            <p:sp>
              <p:nvSpPr>
                <p:cNvPr id="7435" name="Freeform 267"/>
                <p:cNvSpPr>
                  <a:spLocks noChangeArrowheads="1"/>
                </p:cNvSpPr>
                <p:nvPr/>
              </p:nvSpPr>
              <p:spPr bwMode="auto">
                <a:xfrm>
                  <a:off x="271" y="184"/>
                  <a:ext cx="16" cy="19"/>
                </a:xfrm>
                <a:custGeom>
                  <a:avLst/>
                  <a:gdLst/>
                  <a:ahLst/>
                  <a:cxnLst>
                    <a:cxn ang="0">
                      <a:pos x="16" y="1"/>
                    </a:cxn>
                    <a:cxn ang="0">
                      <a:pos x="16" y="3"/>
                    </a:cxn>
                    <a:cxn ang="0">
                      <a:pos x="15" y="5"/>
                    </a:cxn>
                    <a:cxn ang="0">
                      <a:pos x="15" y="6"/>
                    </a:cxn>
                    <a:cxn ang="0">
                      <a:pos x="14" y="8"/>
                    </a:cxn>
                    <a:cxn ang="0">
                      <a:pos x="13" y="10"/>
                    </a:cxn>
                    <a:cxn ang="0">
                      <a:pos x="12" y="11"/>
                    </a:cxn>
                    <a:cxn ang="0">
                      <a:pos x="11" y="13"/>
                    </a:cxn>
                    <a:cxn ang="0">
                      <a:pos x="10" y="14"/>
                    </a:cxn>
                    <a:cxn ang="0">
                      <a:pos x="9" y="16"/>
                    </a:cxn>
                    <a:cxn ang="0">
                      <a:pos x="8" y="17"/>
                    </a:cxn>
                    <a:cxn ang="0">
                      <a:pos x="7" y="18"/>
                    </a:cxn>
                    <a:cxn ang="0">
                      <a:pos x="7" y="18"/>
                    </a:cxn>
                    <a:cxn ang="0">
                      <a:pos x="6" y="18"/>
                    </a:cxn>
                    <a:cxn ang="0">
                      <a:pos x="6" y="18"/>
                    </a:cxn>
                    <a:cxn ang="0">
                      <a:pos x="5" y="18"/>
                    </a:cxn>
                    <a:cxn ang="0">
                      <a:pos x="5" y="18"/>
                    </a:cxn>
                    <a:cxn ang="0">
                      <a:pos x="4" y="18"/>
                    </a:cxn>
                    <a:cxn ang="0">
                      <a:pos x="4" y="18"/>
                    </a:cxn>
                    <a:cxn ang="0">
                      <a:pos x="3" y="18"/>
                    </a:cxn>
                    <a:cxn ang="0">
                      <a:pos x="3" y="18"/>
                    </a:cxn>
                    <a:cxn ang="0">
                      <a:pos x="3" y="17"/>
                    </a:cxn>
                    <a:cxn ang="0">
                      <a:pos x="2" y="17"/>
                    </a:cxn>
                    <a:cxn ang="0">
                      <a:pos x="2" y="17"/>
                    </a:cxn>
                    <a:cxn ang="0">
                      <a:pos x="2" y="16"/>
                    </a:cxn>
                    <a:cxn ang="0">
                      <a:pos x="1" y="16"/>
                    </a:cxn>
                    <a:cxn ang="0">
                      <a:pos x="1" y="15"/>
                    </a:cxn>
                    <a:cxn ang="0">
                      <a:pos x="1" y="15"/>
                    </a:cxn>
                    <a:cxn ang="0">
                      <a:pos x="0" y="15"/>
                    </a:cxn>
                    <a:cxn ang="0">
                      <a:pos x="0" y="14"/>
                    </a:cxn>
                    <a:cxn ang="0">
                      <a:pos x="0" y="14"/>
                    </a:cxn>
                    <a:cxn ang="0">
                      <a:pos x="0" y="13"/>
                    </a:cxn>
                    <a:cxn ang="0">
                      <a:pos x="0" y="13"/>
                    </a:cxn>
                    <a:cxn ang="0">
                      <a:pos x="0" y="12"/>
                    </a:cxn>
                    <a:cxn ang="0">
                      <a:pos x="0" y="11"/>
                    </a:cxn>
                    <a:cxn ang="0">
                      <a:pos x="0" y="11"/>
                    </a:cxn>
                    <a:cxn ang="0">
                      <a:pos x="0" y="10"/>
                    </a:cxn>
                    <a:cxn ang="0">
                      <a:pos x="0" y="10"/>
                    </a:cxn>
                    <a:cxn ang="0">
                      <a:pos x="0" y="9"/>
                    </a:cxn>
                    <a:cxn ang="0">
                      <a:pos x="0" y="9"/>
                    </a:cxn>
                    <a:cxn ang="0">
                      <a:pos x="0" y="8"/>
                    </a:cxn>
                    <a:cxn ang="0">
                      <a:pos x="0" y="8"/>
                    </a:cxn>
                    <a:cxn ang="0">
                      <a:pos x="1" y="7"/>
                    </a:cxn>
                    <a:cxn ang="0">
                      <a:pos x="2" y="5"/>
                    </a:cxn>
                    <a:cxn ang="0">
                      <a:pos x="4" y="4"/>
                    </a:cxn>
                    <a:cxn ang="0">
                      <a:pos x="5" y="3"/>
                    </a:cxn>
                    <a:cxn ang="0">
                      <a:pos x="7" y="2"/>
                    </a:cxn>
                    <a:cxn ang="0">
                      <a:pos x="9" y="1"/>
                    </a:cxn>
                    <a:cxn ang="0">
                      <a:pos x="10" y="1"/>
                    </a:cxn>
                    <a:cxn ang="0">
                      <a:pos x="12" y="0"/>
                    </a:cxn>
                    <a:cxn ang="0">
                      <a:pos x="14" y="0"/>
                    </a:cxn>
                    <a:cxn ang="0">
                      <a:pos x="16" y="0"/>
                    </a:cxn>
                  </a:cxnLst>
                  <a:rect l="0" t="0" r="r" b="b"/>
                  <a:pathLst>
                    <a:path w="16" h="18">
                      <a:moveTo>
                        <a:pt x="16" y="0"/>
                      </a:moveTo>
                      <a:lnTo>
                        <a:pt x="16" y="0"/>
                      </a:lnTo>
                      <a:lnTo>
                        <a:pt x="16" y="0"/>
                      </a:lnTo>
                      <a:lnTo>
                        <a:pt x="16" y="1"/>
                      </a:lnTo>
                      <a:lnTo>
                        <a:pt x="16" y="1"/>
                      </a:lnTo>
                      <a:lnTo>
                        <a:pt x="16" y="2"/>
                      </a:lnTo>
                      <a:lnTo>
                        <a:pt x="16" y="2"/>
                      </a:lnTo>
                      <a:lnTo>
                        <a:pt x="16" y="3"/>
                      </a:lnTo>
                      <a:lnTo>
                        <a:pt x="15" y="3"/>
                      </a:lnTo>
                      <a:lnTo>
                        <a:pt x="15" y="4"/>
                      </a:lnTo>
                      <a:lnTo>
                        <a:pt x="15" y="4"/>
                      </a:lnTo>
                      <a:lnTo>
                        <a:pt x="15" y="5"/>
                      </a:lnTo>
                      <a:lnTo>
                        <a:pt x="15" y="5"/>
                      </a:lnTo>
                      <a:lnTo>
                        <a:pt x="15" y="6"/>
                      </a:lnTo>
                      <a:lnTo>
                        <a:pt x="15" y="6"/>
                      </a:lnTo>
                      <a:lnTo>
                        <a:pt x="15" y="6"/>
                      </a:lnTo>
                      <a:lnTo>
                        <a:pt x="14" y="7"/>
                      </a:lnTo>
                      <a:lnTo>
                        <a:pt x="14" y="7"/>
                      </a:lnTo>
                      <a:lnTo>
                        <a:pt x="14" y="8"/>
                      </a:lnTo>
                      <a:lnTo>
                        <a:pt x="14" y="8"/>
                      </a:lnTo>
                      <a:lnTo>
                        <a:pt x="14" y="9"/>
                      </a:lnTo>
                      <a:lnTo>
                        <a:pt x="14" y="9"/>
                      </a:lnTo>
                      <a:lnTo>
                        <a:pt x="13" y="9"/>
                      </a:lnTo>
                      <a:lnTo>
                        <a:pt x="13" y="10"/>
                      </a:lnTo>
                      <a:lnTo>
                        <a:pt x="13" y="10"/>
                      </a:lnTo>
                      <a:lnTo>
                        <a:pt x="13" y="11"/>
                      </a:lnTo>
                      <a:lnTo>
                        <a:pt x="13" y="11"/>
                      </a:lnTo>
                      <a:lnTo>
                        <a:pt x="12" y="11"/>
                      </a:lnTo>
                      <a:lnTo>
                        <a:pt x="12" y="12"/>
                      </a:lnTo>
                      <a:lnTo>
                        <a:pt x="12" y="12"/>
                      </a:lnTo>
                      <a:lnTo>
                        <a:pt x="12" y="13"/>
                      </a:lnTo>
                      <a:lnTo>
                        <a:pt x="11" y="13"/>
                      </a:lnTo>
                      <a:lnTo>
                        <a:pt x="11" y="13"/>
                      </a:lnTo>
                      <a:lnTo>
                        <a:pt x="11" y="14"/>
                      </a:lnTo>
                      <a:lnTo>
                        <a:pt x="11" y="14"/>
                      </a:lnTo>
                      <a:lnTo>
                        <a:pt x="10" y="14"/>
                      </a:lnTo>
                      <a:lnTo>
                        <a:pt x="10" y="15"/>
                      </a:lnTo>
                      <a:lnTo>
                        <a:pt x="10" y="15"/>
                      </a:lnTo>
                      <a:lnTo>
                        <a:pt x="10" y="15"/>
                      </a:lnTo>
                      <a:lnTo>
                        <a:pt x="9" y="16"/>
                      </a:lnTo>
                      <a:lnTo>
                        <a:pt x="9" y="16"/>
                      </a:lnTo>
                      <a:lnTo>
                        <a:pt x="9" y="16"/>
                      </a:lnTo>
                      <a:lnTo>
                        <a:pt x="9" y="17"/>
                      </a:lnTo>
                      <a:lnTo>
                        <a:pt x="8" y="17"/>
                      </a:lnTo>
                      <a:lnTo>
                        <a:pt x="8" y="17"/>
                      </a:lnTo>
                      <a:lnTo>
                        <a:pt x="8" y="18"/>
                      </a:lnTo>
                      <a:lnTo>
                        <a:pt x="7" y="18"/>
                      </a:lnTo>
                      <a:lnTo>
                        <a:pt x="7" y="18"/>
                      </a:lnTo>
                      <a:lnTo>
                        <a:pt x="7" y="18"/>
                      </a:lnTo>
                      <a:lnTo>
                        <a:pt x="7" y="18"/>
                      </a:lnTo>
                      <a:lnTo>
                        <a:pt x="7" y="18"/>
                      </a:lnTo>
                      <a:lnTo>
                        <a:pt x="7" y="18"/>
                      </a:lnTo>
                      <a:lnTo>
                        <a:pt x="6" y="18"/>
                      </a:lnTo>
                      <a:lnTo>
                        <a:pt x="6" y="18"/>
                      </a:lnTo>
                      <a:lnTo>
                        <a:pt x="6" y="18"/>
                      </a:lnTo>
                      <a:lnTo>
                        <a:pt x="6" y="18"/>
                      </a:lnTo>
                      <a:lnTo>
                        <a:pt x="6" y="18"/>
                      </a:lnTo>
                      <a:lnTo>
                        <a:pt x="6" y="18"/>
                      </a:lnTo>
                      <a:lnTo>
                        <a:pt x="6" y="18"/>
                      </a:lnTo>
                      <a:lnTo>
                        <a:pt x="6" y="18"/>
                      </a:lnTo>
                      <a:lnTo>
                        <a:pt x="6" y="18"/>
                      </a:lnTo>
                      <a:lnTo>
                        <a:pt x="5" y="18"/>
                      </a:lnTo>
                      <a:lnTo>
                        <a:pt x="5" y="18"/>
                      </a:lnTo>
                      <a:lnTo>
                        <a:pt x="5" y="18"/>
                      </a:lnTo>
                      <a:lnTo>
                        <a:pt x="5" y="18"/>
                      </a:lnTo>
                      <a:lnTo>
                        <a:pt x="5" y="18"/>
                      </a:lnTo>
                      <a:lnTo>
                        <a:pt x="5" y="18"/>
                      </a:lnTo>
                      <a:lnTo>
                        <a:pt x="5" y="18"/>
                      </a:lnTo>
                      <a:lnTo>
                        <a:pt x="5" y="18"/>
                      </a:lnTo>
                      <a:lnTo>
                        <a:pt x="5" y="18"/>
                      </a:lnTo>
                      <a:lnTo>
                        <a:pt x="4" y="18"/>
                      </a:lnTo>
                      <a:lnTo>
                        <a:pt x="4" y="18"/>
                      </a:lnTo>
                      <a:lnTo>
                        <a:pt x="4" y="18"/>
                      </a:lnTo>
                      <a:lnTo>
                        <a:pt x="4" y="18"/>
                      </a:lnTo>
                      <a:lnTo>
                        <a:pt x="4" y="18"/>
                      </a:lnTo>
                      <a:lnTo>
                        <a:pt x="4" y="18"/>
                      </a:lnTo>
                      <a:lnTo>
                        <a:pt x="4" y="18"/>
                      </a:lnTo>
                      <a:lnTo>
                        <a:pt x="4" y="18"/>
                      </a:lnTo>
                      <a:lnTo>
                        <a:pt x="4" y="18"/>
                      </a:lnTo>
                      <a:lnTo>
                        <a:pt x="3" y="18"/>
                      </a:lnTo>
                      <a:lnTo>
                        <a:pt x="3" y="18"/>
                      </a:lnTo>
                      <a:lnTo>
                        <a:pt x="3" y="18"/>
                      </a:lnTo>
                      <a:lnTo>
                        <a:pt x="3" y="18"/>
                      </a:lnTo>
                      <a:lnTo>
                        <a:pt x="3" y="18"/>
                      </a:lnTo>
                      <a:lnTo>
                        <a:pt x="3" y="17"/>
                      </a:lnTo>
                      <a:lnTo>
                        <a:pt x="3" y="17"/>
                      </a:lnTo>
                      <a:lnTo>
                        <a:pt x="3" y="17"/>
                      </a:lnTo>
                      <a:lnTo>
                        <a:pt x="3" y="17"/>
                      </a:lnTo>
                      <a:lnTo>
                        <a:pt x="3" y="17"/>
                      </a:lnTo>
                      <a:lnTo>
                        <a:pt x="2" y="17"/>
                      </a:lnTo>
                      <a:lnTo>
                        <a:pt x="2" y="17"/>
                      </a:lnTo>
                      <a:lnTo>
                        <a:pt x="2" y="17"/>
                      </a:lnTo>
                      <a:lnTo>
                        <a:pt x="2" y="17"/>
                      </a:lnTo>
                      <a:lnTo>
                        <a:pt x="2" y="17"/>
                      </a:lnTo>
                      <a:lnTo>
                        <a:pt x="2" y="17"/>
                      </a:lnTo>
                      <a:lnTo>
                        <a:pt x="2" y="17"/>
                      </a:lnTo>
                      <a:lnTo>
                        <a:pt x="2" y="17"/>
                      </a:lnTo>
                      <a:lnTo>
                        <a:pt x="2" y="16"/>
                      </a:lnTo>
                      <a:lnTo>
                        <a:pt x="2" y="16"/>
                      </a:lnTo>
                      <a:lnTo>
                        <a:pt x="2" y="16"/>
                      </a:lnTo>
                      <a:lnTo>
                        <a:pt x="1" y="16"/>
                      </a:lnTo>
                      <a:lnTo>
                        <a:pt x="1" y="16"/>
                      </a:lnTo>
                      <a:lnTo>
                        <a:pt x="1" y="16"/>
                      </a:lnTo>
                      <a:lnTo>
                        <a:pt x="1" y="16"/>
                      </a:lnTo>
                      <a:lnTo>
                        <a:pt x="1" y="16"/>
                      </a:lnTo>
                      <a:lnTo>
                        <a:pt x="1" y="16"/>
                      </a:lnTo>
                      <a:lnTo>
                        <a:pt x="1" y="16"/>
                      </a:lnTo>
                      <a:lnTo>
                        <a:pt x="1" y="15"/>
                      </a:lnTo>
                      <a:lnTo>
                        <a:pt x="1" y="15"/>
                      </a:lnTo>
                      <a:lnTo>
                        <a:pt x="1" y="15"/>
                      </a:lnTo>
                      <a:lnTo>
                        <a:pt x="1" y="15"/>
                      </a:lnTo>
                      <a:lnTo>
                        <a:pt x="1" y="15"/>
                      </a:lnTo>
                      <a:lnTo>
                        <a:pt x="1" y="15"/>
                      </a:lnTo>
                      <a:lnTo>
                        <a:pt x="1" y="15"/>
                      </a:lnTo>
                      <a:lnTo>
                        <a:pt x="0" y="15"/>
                      </a:lnTo>
                      <a:lnTo>
                        <a:pt x="0" y="15"/>
                      </a:lnTo>
                      <a:lnTo>
                        <a:pt x="0" y="14"/>
                      </a:lnTo>
                      <a:lnTo>
                        <a:pt x="0" y="14"/>
                      </a:lnTo>
                      <a:lnTo>
                        <a:pt x="0" y="14"/>
                      </a:lnTo>
                      <a:lnTo>
                        <a:pt x="0" y="14"/>
                      </a:lnTo>
                      <a:lnTo>
                        <a:pt x="0" y="14"/>
                      </a:lnTo>
                      <a:lnTo>
                        <a:pt x="0" y="14"/>
                      </a:lnTo>
                      <a:lnTo>
                        <a:pt x="0" y="14"/>
                      </a:lnTo>
                      <a:lnTo>
                        <a:pt x="0" y="14"/>
                      </a:lnTo>
                      <a:lnTo>
                        <a:pt x="0" y="13"/>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7"/>
                      </a:lnTo>
                      <a:lnTo>
                        <a:pt x="0" y="7"/>
                      </a:lnTo>
                      <a:lnTo>
                        <a:pt x="0" y="7"/>
                      </a:lnTo>
                      <a:lnTo>
                        <a:pt x="1" y="7"/>
                      </a:lnTo>
                      <a:lnTo>
                        <a:pt x="1" y="6"/>
                      </a:lnTo>
                      <a:lnTo>
                        <a:pt x="1" y="6"/>
                      </a:lnTo>
                      <a:lnTo>
                        <a:pt x="2" y="6"/>
                      </a:lnTo>
                      <a:lnTo>
                        <a:pt x="2" y="5"/>
                      </a:lnTo>
                      <a:lnTo>
                        <a:pt x="2" y="5"/>
                      </a:lnTo>
                      <a:lnTo>
                        <a:pt x="3" y="5"/>
                      </a:lnTo>
                      <a:lnTo>
                        <a:pt x="3" y="4"/>
                      </a:lnTo>
                      <a:lnTo>
                        <a:pt x="4" y="4"/>
                      </a:lnTo>
                      <a:lnTo>
                        <a:pt x="4" y="4"/>
                      </a:lnTo>
                      <a:lnTo>
                        <a:pt x="4" y="3"/>
                      </a:lnTo>
                      <a:lnTo>
                        <a:pt x="5" y="3"/>
                      </a:lnTo>
                      <a:lnTo>
                        <a:pt x="5" y="3"/>
                      </a:lnTo>
                      <a:lnTo>
                        <a:pt x="6" y="3"/>
                      </a:lnTo>
                      <a:lnTo>
                        <a:pt x="6" y="2"/>
                      </a:lnTo>
                      <a:lnTo>
                        <a:pt x="6" y="2"/>
                      </a:lnTo>
                      <a:lnTo>
                        <a:pt x="7" y="2"/>
                      </a:lnTo>
                      <a:lnTo>
                        <a:pt x="7" y="2"/>
                      </a:lnTo>
                      <a:lnTo>
                        <a:pt x="8" y="2"/>
                      </a:lnTo>
                      <a:lnTo>
                        <a:pt x="8" y="1"/>
                      </a:lnTo>
                      <a:lnTo>
                        <a:pt x="9" y="1"/>
                      </a:lnTo>
                      <a:lnTo>
                        <a:pt x="9" y="1"/>
                      </a:lnTo>
                      <a:lnTo>
                        <a:pt x="9" y="1"/>
                      </a:lnTo>
                      <a:lnTo>
                        <a:pt x="10" y="1"/>
                      </a:lnTo>
                      <a:lnTo>
                        <a:pt x="10" y="1"/>
                      </a:lnTo>
                      <a:lnTo>
                        <a:pt x="11" y="0"/>
                      </a:lnTo>
                      <a:lnTo>
                        <a:pt x="11" y="0"/>
                      </a:lnTo>
                      <a:lnTo>
                        <a:pt x="12" y="0"/>
                      </a:lnTo>
                      <a:lnTo>
                        <a:pt x="12" y="0"/>
                      </a:lnTo>
                      <a:lnTo>
                        <a:pt x="12" y="0"/>
                      </a:lnTo>
                      <a:lnTo>
                        <a:pt x="13" y="0"/>
                      </a:lnTo>
                      <a:lnTo>
                        <a:pt x="13" y="0"/>
                      </a:lnTo>
                      <a:lnTo>
                        <a:pt x="14" y="0"/>
                      </a:lnTo>
                      <a:lnTo>
                        <a:pt x="14" y="0"/>
                      </a:lnTo>
                      <a:lnTo>
                        <a:pt x="15" y="0"/>
                      </a:lnTo>
                      <a:lnTo>
                        <a:pt x="15" y="0"/>
                      </a:lnTo>
                      <a:lnTo>
                        <a:pt x="16" y="0"/>
                      </a:lnTo>
                      <a:lnTo>
                        <a:pt x="16" y="0"/>
                      </a:lnTo>
                    </a:path>
                  </a:pathLst>
                </a:custGeom>
                <a:gradFill rotWithShape="0">
                  <a:gsLst>
                    <a:gs pos="0">
                      <a:srgbClr val="783851"/>
                    </a:gs>
                    <a:gs pos="100000">
                      <a:srgbClr val="D06F50"/>
                    </a:gs>
                  </a:gsLst>
                  <a:path path="rect">
                    <a:fillToRect l="100000" t="100000"/>
                  </a:path>
                </a:gradFill>
                <a:ln w="9525">
                  <a:noFill/>
                  <a:round/>
                  <a:headEnd type="none" w="sm" len="sm"/>
                  <a:tailEnd type="none" w="sm" len="sm"/>
                </a:ln>
              </p:spPr>
              <p:txBody>
                <a:bodyPr/>
                <a:lstStyle/>
                <a:p>
                  <a:endParaRPr lang="nl-BE"/>
                </a:p>
              </p:txBody>
            </p:sp>
            <p:sp>
              <p:nvSpPr>
                <p:cNvPr id="7436" name="Freeform 268"/>
                <p:cNvSpPr>
                  <a:spLocks noChangeArrowheads="1"/>
                </p:cNvSpPr>
                <p:nvPr/>
              </p:nvSpPr>
              <p:spPr bwMode="auto">
                <a:xfrm>
                  <a:off x="267" y="182"/>
                  <a:ext cx="20" cy="10"/>
                </a:xfrm>
                <a:custGeom>
                  <a:avLst/>
                  <a:gdLst/>
                  <a:ahLst/>
                  <a:cxnLst>
                    <a:cxn ang="0">
                      <a:pos x="4" y="0"/>
                    </a:cxn>
                    <a:cxn ang="0">
                      <a:pos x="8" y="0"/>
                    </a:cxn>
                    <a:cxn ang="0">
                      <a:pos x="12" y="0"/>
                    </a:cxn>
                    <a:cxn ang="0">
                      <a:pos x="16" y="1"/>
                    </a:cxn>
                    <a:cxn ang="0">
                      <a:pos x="19" y="2"/>
                    </a:cxn>
                    <a:cxn ang="0">
                      <a:pos x="17" y="2"/>
                    </a:cxn>
                    <a:cxn ang="0">
                      <a:pos x="16" y="2"/>
                    </a:cxn>
                    <a:cxn ang="0">
                      <a:pos x="14" y="3"/>
                    </a:cxn>
                    <a:cxn ang="0">
                      <a:pos x="13" y="4"/>
                    </a:cxn>
                    <a:cxn ang="0">
                      <a:pos x="11" y="5"/>
                    </a:cxn>
                    <a:cxn ang="0">
                      <a:pos x="10" y="6"/>
                    </a:cxn>
                    <a:cxn ang="0">
                      <a:pos x="8" y="7"/>
                    </a:cxn>
                    <a:cxn ang="0">
                      <a:pos x="7" y="8"/>
                    </a:cxn>
                    <a:cxn ang="0">
                      <a:pos x="6" y="9"/>
                    </a:cxn>
                    <a:cxn ang="0">
                      <a:pos x="5" y="9"/>
                    </a:cxn>
                    <a:cxn ang="0">
                      <a:pos x="5" y="10"/>
                    </a:cxn>
                    <a:cxn ang="0">
                      <a:pos x="5" y="10"/>
                    </a:cxn>
                    <a:cxn ang="0">
                      <a:pos x="4" y="10"/>
                    </a:cxn>
                    <a:cxn ang="0">
                      <a:pos x="4" y="10"/>
                    </a:cxn>
                    <a:cxn ang="0">
                      <a:pos x="4" y="10"/>
                    </a:cxn>
                    <a:cxn ang="0">
                      <a:pos x="3" y="10"/>
                    </a:cxn>
                    <a:cxn ang="0">
                      <a:pos x="3" y="10"/>
                    </a:cxn>
                    <a:cxn ang="0">
                      <a:pos x="3" y="10"/>
                    </a:cxn>
                    <a:cxn ang="0">
                      <a:pos x="2" y="9"/>
                    </a:cxn>
                    <a:cxn ang="0">
                      <a:pos x="2" y="9"/>
                    </a:cxn>
                    <a:cxn ang="0">
                      <a:pos x="2" y="9"/>
                    </a:cxn>
                    <a:cxn ang="0">
                      <a:pos x="2" y="9"/>
                    </a:cxn>
                    <a:cxn ang="0">
                      <a:pos x="1" y="9"/>
                    </a:cxn>
                    <a:cxn ang="0">
                      <a:pos x="1" y="9"/>
                    </a:cxn>
                    <a:cxn ang="0">
                      <a:pos x="1" y="8"/>
                    </a:cxn>
                    <a:cxn ang="0">
                      <a:pos x="1" y="8"/>
                    </a:cxn>
                    <a:cxn ang="0">
                      <a:pos x="0" y="8"/>
                    </a:cxn>
                    <a:cxn ang="0">
                      <a:pos x="0" y="7"/>
                    </a:cxn>
                    <a:cxn ang="0">
                      <a:pos x="0" y="7"/>
                    </a:cxn>
                    <a:cxn ang="0">
                      <a:pos x="0" y="7"/>
                    </a:cxn>
                    <a:cxn ang="0">
                      <a:pos x="0" y="6"/>
                    </a:cxn>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0" y="1"/>
                    </a:cxn>
                    <a:cxn ang="0">
                      <a:pos x="0" y="1"/>
                    </a:cxn>
                    <a:cxn ang="0">
                      <a:pos x="1" y="1"/>
                    </a:cxn>
                    <a:cxn ang="0">
                      <a:pos x="1" y="0"/>
                    </a:cxn>
                    <a:cxn ang="0">
                      <a:pos x="1" y="0"/>
                    </a:cxn>
                    <a:cxn ang="0">
                      <a:pos x="1" y="0"/>
                    </a:cxn>
                  </a:cxnLst>
                  <a:rect l="0" t="0" r="r" b="b"/>
                  <a:pathLst>
                    <a:path w="19" h="10">
                      <a:moveTo>
                        <a:pt x="1" y="0"/>
                      </a:move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1"/>
                      </a:lnTo>
                      <a:lnTo>
                        <a:pt x="17" y="1"/>
                      </a:lnTo>
                      <a:lnTo>
                        <a:pt x="18" y="1"/>
                      </a:lnTo>
                      <a:lnTo>
                        <a:pt x="19" y="2"/>
                      </a:lnTo>
                      <a:lnTo>
                        <a:pt x="19" y="2"/>
                      </a:lnTo>
                      <a:lnTo>
                        <a:pt x="19" y="2"/>
                      </a:lnTo>
                      <a:lnTo>
                        <a:pt x="18" y="2"/>
                      </a:lnTo>
                      <a:lnTo>
                        <a:pt x="18" y="2"/>
                      </a:lnTo>
                      <a:lnTo>
                        <a:pt x="17" y="2"/>
                      </a:lnTo>
                      <a:lnTo>
                        <a:pt x="17" y="2"/>
                      </a:lnTo>
                      <a:lnTo>
                        <a:pt x="17" y="2"/>
                      </a:lnTo>
                      <a:lnTo>
                        <a:pt x="16" y="2"/>
                      </a:lnTo>
                      <a:lnTo>
                        <a:pt x="16" y="2"/>
                      </a:lnTo>
                      <a:lnTo>
                        <a:pt x="15" y="2"/>
                      </a:lnTo>
                      <a:lnTo>
                        <a:pt x="15" y="3"/>
                      </a:lnTo>
                      <a:lnTo>
                        <a:pt x="15" y="3"/>
                      </a:lnTo>
                      <a:lnTo>
                        <a:pt x="14" y="3"/>
                      </a:lnTo>
                      <a:lnTo>
                        <a:pt x="14" y="3"/>
                      </a:lnTo>
                      <a:lnTo>
                        <a:pt x="13" y="3"/>
                      </a:lnTo>
                      <a:lnTo>
                        <a:pt x="13" y="3"/>
                      </a:lnTo>
                      <a:lnTo>
                        <a:pt x="13" y="4"/>
                      </a:lnTo>
                      <a:lnTo>
                        <a:pt x="12" y="4"/>
                      </a:lnTo>
                      <a:lnTo>
                        <a:pt x="12" y="4"/>
                      </a:lnTo>
                      <a:lnTo>
                        <a:pt x="11" y="4"/>
                      </a:lnTo>
                      <a:lnTo>
                        <a:pt x="11" y="5"/>
                      </a:lnTo>
                      <a:lnTo>
                        <a:pt x="11" y="5"/>
                      </a:lnTo>
                      <a:lnTo>
                        <a:pt x="10" y="5"/>
                      </a:lnTo>
                      <a:lnTo>
                        <a:pt x="10" y="5"/>
                      </a:lnTo>
                      <a:lnTo>
                        <a:pt x="10" y="6"/>
                      </a:lnTo>
                      <a:lnTo>
                        <a:pt x="9" y="6"/>
                      </a:lnTo>
                      <a:lnTo>
                        <a:pt x="9" y="6"/>
                      </a:lnTo>
                      <a:lnTo>
                        <a:pt x="8" y="6"/>
                      </a:lnTo>
                      <a:lnTo>
                        <a:pt x="8" y="7"/>
                      </a:lnTo>
                      <a:lnTo>
                        <a:pt x="8" y="7"/>
                      </a:lnTo>
                      <a:lnTo>
                        <a:pt x="7" y="7"/>
                      </a:lnTo>
                      <a:lnTo>
                        <a:pt x="7" y="8"/>
                      </a:lnTo>
                      <a:lnTo>
                        <a:pt x="7" y="8"/>
                      </a:lnTo>
                      <a:lnTo>
                        <a:pt x="6" y="8"/>
                      </a:lnTo>
                      <a:lnTo>
                        <a:pt x="6" y="9"/>
                      </a:lnTo>
                      <a:lnTo>
                        <a:pt x="6" y="9"/>
                      </a:lnTo>
                      <a:lnTo>
                        <a:pt x="6" y="9"/>
                      </a:lnTo>
                      <a:lnTo>
                        <a:pt x="5" y="9"/>
                      </a:lnTo>
                      <a:lnTo>
                        <a:pt x="5" y="9"/>
                      </a:lnTo>
                      <a:lnTo>
                        <a:pt x="5" y="9"/>
                      </a:lnTo>
                      <a:lnTo>
                        <a:pt x="5" y="9"/>
                      </a:lnTo>
                      <a:lnTo>
                        <a:pt x="5" y="10"/>
                      </a:lnTo>
                      <a:lnTo>
                        <a:pt x="5" y="10"/>
                      </a:lnTo>
                      <a:lnTo>
                        <a:pt x="5" y="10"/>
                      </a:lnTo>
                      <a:lnTo>
                        <a:pt x="5" y="10"/>
                      </a:lnTo>
                      <a:lnTo>
                        <a:pt x="5" y="10"/>
                      </a:lnTo>
                      <a:lnTo>
                        <a:pt x="5" y="10"/>
                      </a:lnTo>
                      <a:lnTo>
                        <a:pt x="5" y="10"/>
                      </a:lnTo>
                      <a:lnTo>
                        <a:pt x="5" y="10"/>
                      </a:lnTo>
                      <a:lnTo>
                        <a:pt x="5"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3" y="10"/>
                      </a:lnTo>
                      <a:lnTo>
                        <a:pt x="3" y="10"/>
                      </a:lnTo>
                      <a:lnTo>
                        <a:pt x="3" y="10"/>
                      </a:lnTo>
                      <a:lnTo>
                        <a:pt x="3" y="10"/>
                      </a:lnTo>
                      <a:lnTo>
                        <a:pt x="3" y="10"/>
                      </a:lnTo>
                      <a:lnTo>
                        <a:pt x="3" y="10"/>
                      </a:lnTo>
                      <a:lnTo>
                        <a:pt x="3" y="10"/>
                      </a:lnTo>
                      <a:lnTo>
                        <a:pt x="3" y="10"/>
                      </a:lnTo>
                      <a:lnTo>
                        <a:pt x="3" y="10"/>
                      </a:lnTo>
                      <a:lnTo>
                        <a:pt x="3" y="10"/>
                      </a:lnTo>
                      <a:lnTo>
                        <a:pt x="3" y="10"/>
                      </a:lnTo>
                      <a:lnTo>
                        <a:pt x="3" y="10"/>
                      </a:lnTo>
                      <a:lnTo>
                        <a:pt x="3"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8"/>
                      </a:lnTo>
                      <a:lnTo>
                        <a:pt x="1" y="8"/>
                      </a:lnTo>
                      <a:lnTo>
                        <a:pt x="1" y="8"/>
                      </a:lnTo>
                      <a:lnTo>
                        <a:pt x="0" y="8"/>
                      </a:lnTo>
                      <a:lnTo>
                        <a:pt x="0" y="8"/>
                      </a:lnTo>
                      <a:lnTo>
                        <a:pt x="0" y="8"/>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1"/>
                      </a:lnTo>
                      <a:lnTo>
                        <a:pt x="0" y="1"/>
                      </a:lnTo>
                      <a:lnTo>
                        <a:pt x="0" y="1"/>
                      </a:lnTo>
                      <a:lnTo>
                        <a:pt x="0" y="1"/>
                      </a:lnTo>
                      <a:lnTo>
                        <a:pt x="0" y="1"/>
                      </a:lnTo>
                      <a:lnTo>
                        <a:pt x="0" y="1"/>
                      </a:lnTo>
                      <a:lnTo>
                        <a:pt x="0" y="1"/>
                      </a:lnTo>
                      <a:lnTo>
                        <a:pt x="0" y="1"/>
                      </a:lnTo>
                      <a:lnTo>
                        <a:pt x="0" y="1"/>
                      </a:lnTo>
                      <a:lnTo>
                        <a:pt x="0" y="1"/>
                      </a:lnTo>
                      <a:lnTo>
                        <a:pt x="1" y="1"/>
                      </a:lnTo>
                      <a:lnTo>
                        <a:pt x="1" y="1"/>
                      </a:lnTo>
                      <a:lnTo>
                        <a:pt x="1" y="1"/>
                      </a:lnTo>
                      <a:lnTo>
                        <a:pt x="1" y="0"/>
                      </a:lnTo>
                      <a:lnTo>
                        <a:pt x="1" y="0"/>
                      </a:lnTo>
                      <a:lnTo>
                        <a:pt x="1" y="0"/>
                      </a:lnTo>
                      <a:lnTo>
                        <a:pt x="1" y="0"/>
                      </a:lnTo>
                      <a:lnTo>
                        <a:pt x="1" y="0"/>
                      </a:lnTo>
                      <a:lnTo>
                        <a:pt x="1" y="0"/>
                      </a:lnTo>
                      <a:lnTo>
                        <a:pt x="1" y="0"/>
                      </a:lnTo>
                      <a:lnTo>
                        <a:pt x="1" y="0"/>
                      </a:lnTo>
                      <a:lnTo>
                        <a:pt x="1" y="0"/>
                      </a:lnTo>
                      <a:lnTo>
                        <a:pt x="1" y="0"/>
                      </a:lnTo>
                      <a:lnTo>
                        <a:pt x="1" y="0"/>
                      </a:lnTo>
                      <a:lnTo>
                        <a:pt x="1" y="0"/>
                      </a:lnTo>
                    </a:path>
                  </a:pathLst>
                </a:custGeom>
                <a:gradFill rotWithShape="0">
                  <a:gsLst>
                    <a:gs pos="0">
                      <a:srgbClr val="A03B33"/>
                    </a:gs>
                    <a:gs pos="100000">
                      <a:srgbClr val="500000"/>
                    </a:gs>
                  </a:gsLst>
                  <a:lin ang="0" scaled="1"/>
                </a:gradFill>
                <a:ln w="9525">
                  <a:noFill/>
                  <a:round/>
                  <a:headEnd type="none" w="sm" len="sm"/>
                  <a:tailEnd type="none" w="sm" len="sm"/>
                </a:ln>
              </p:spPr>
              <p:txBody>
                <a:bodyPr/>
                <a:lstStyle/>
                <a:p>
                  <a:endParaRPr lang="nl-BE"/>
                </a:p>
              </p:txBody>
            </p:sp>
            <p:sp>
              <p:nvSpPr>
                <p:cNvPr id="7437" name="Freeform 269"/>
                <p:cNvSpPr>
                  <a:spLocks noChangeArrowheads="1"/>
                </p:cNvSpPr>
                <p:nvPr/>
              </p:nvSpPr>
              <p:spPr bwMode="auto">
                <a:xfrm>
                  <a:off x="271" y="147"/>
                  <a:ext cx="23" cy="23"/>
                </a:xfrm>
                <a:custGeom>
                  <a:avLst/>
                  <a:gdLst/>
                  <a:ahLst/>
                  <a:cxnLst>
                    <a:cxn ang="0">
                      <a:pos x="0" y="22"/>
                    </a:cxn>
                    <a:cxn ang="0">
                      <a:pos x="4" y="20"/>
                    </a:cxn>
                    <a:cxn ang="0">
                      <a:pos x="8" y="15"/>
                    </a:cxn>
                    <a:cxn ang="0">
                      <a:pos x="4" y="0"/>
                    </a:cxn>
                    <a:cxn ang="0">
                      <a:pos x="15" y="2"/>
                    </a:cxn>
                    <a:cxn ang="0">
                      <a:pos x="22" y="11"/>
                    </a:cxn>
                    <a:cxn ang="0">
                      <a:pos x="19" y="18"/>
                    </a:cxn>
                    <a:cxn ang="0">
                      <a:pos x="13" y="23"/>
                    </a:cxn>
                    <a:cxn ang="0">
                      <a:pos x="0" y="22"/>
                    </a:cxn>
                  </a:cxnLst>
                  <a:rect l="0" t="0" r="r" b="b"/>
                  <a:pathLst>
                    <a:path w="22" h="22">
                      <a:moveTo>
                        <a:pt x="0" y="22"/>
                      </a:moveTo>
                      <a:cubicBezTo>
                        <a:pt x="0" y="22"/>
                        <a:pt x="2" y="22"/>
                        <a:pt x="4" y="20"/>
                      </a:cubicBezTo>
                      <a:cubicBezTo>
                        <a:pt x="4" y="20"/>
                        <a:pt x="6" y="18"/>
                        <a:pt x="8" y="15"/>
                      </a:cubicBezTo>
                      <a:cubicBezTo>
                        <a:pt x="8" y="15"/>
                        <a:pt x="8" y="7"/>
                        <a:pt x="4" y="0"/>
                      </a:cubicBezTo>
                      <a:cubicBezTo>
                        <a:pt x="4" y="0"/>
                        <a:pt x="10" y="0"/>
                        <a:pt x="15" y="2"/>
                      </a:cubicBezTo>
                      <a:cubicBezTo>
                        <a:pt x="15" y="2"/>
                        <a:pt x="19" y="5"/>
                        <a:pt x="22" y="11"/>
                      </a:cubicBezTo>
                      <a:cubicBezTo>
                        <a:pt x="22" y="11"/>
                        <a:pt x="21" y="15"/>
                        <a:pt x="19" y="18"/>
                      </a:cubicBezTo>
                      <a:cubicBezTo>
                        <a:pt x="19" y="18"/>
                        <a:pt x="16" y="21"/>
                        <a:pt x="13" y="23"/>
                      </a:cubicBezTo>
                      <a:lnTo>
                        <a:pt x="0" y="22"/>
                      </a:lnTo>
                    </a:path>
                  </a:pathLst>
                </a:custGeom>
                <a:gradFill rotWithShape="0">
                  <a:gsLst>
                    <a:gs pos="0">
                      <a:srgbClr val="A06F50">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438" name="Freeform 270"/>
                <p:cNvSpPr>
                  <a:spLocks noChangeArrowheads="1"/>
                </p:cNvSpPr>
                <p:nvPr/>
              </p:nvSpPr>
              <p:spPr bwMode="auto">
                <a:xfrm>
                  <a:off x="265" y="97"/>
                  <a:ext cx="29" cy="37"/>
                </a:xfrm>
                <a:custGeom>
                  <a:avLst/>
                  <a:gdLst/>
                  <a:ahLst/>
                  <a:cxnLst>
                    <a:cxn ang="0">
                      <a:pos x="0" y="19"/>
                    </a:cxn>
                    <a:cxn ang="0">
                      <a:pos x="0" y="17"/>
                    </a:cxn>
                    <a:cxn ang="0">
                      <a:pos x="1" y="15"/>
                    </a:cxn>
                    <a:cxn ang="0">
                      <a:pos x="2" y="13"/>
                    </a:cxn>
                    <a:cxn ang="0">
                      <a:pos x="3" y="12"/>
                    </a:cxn>
                    <a:cxn ang="0">
                      <a:pos x="4" y="10"/>
                    </a:cxn>
                    <a:cxn ang="0">
                      <a:pos x="5" y="8"/>
                    </a:cxn>
                    <a:cxn ang="0">
                      <a:pos x="6" y="7"/>
                    </a:cxn>
                    <a:cxn ang="0">
                      <a:pos x="7" y="5"/>
                    </a:cxn>
                    <a:cxn ang="0">
                      <a:pos x="9" y="4"/>
                    </a:cxn>
                    <a:cxn ang="0">
                      <a:pos x="10" y="3"/>
                    </a:cxn>
                    <a:cxn ang="0">
                      <a:pos x="11" y="2"/>
                    </a:cxn>
                    <a:cxn ang="0">
                      <a:pos x="13" y="1"/>
                    </a:cxn>
                    <a:cxn ang="0">
                      <a:pos x="15" y="0"/>
                    </a:cxn>
                    <a:cxn ang="0">
                      <a:pos x="16" y="0"/>
                    </a:cxn>
                    <a:cxn ang="0">
                      <a:pos x="17" y="0"/>
                    </a:cxn>
                    <a:cxn ang="0">
                      <a:pos x="18" y="0"/>
                    </a:cxn>
                    <a:cxn ang="0">
                      <a:pos x="19" y="0"/>
                    </a:cxn>
                    <a:cxn ang="0">
                      <a:pos x="20" y="0"/>
                    </a:cxn>
                    <a:cxn ang="0">
                      <a:pos x="20" y="0"/>
                    </a:cxn>
                    <a:cxn ang="0">
                      <a:pos x="21" y="1"/>
                    </a:cxn>
                    <a:cxn ang="0">
                      <a:pos x="22" y="1"/>
                    </a:cxn>
                    <a:cxn ang="0">
                      <a:pos x="23" y="2"/>
                    </a:cxn>
                    <a:cxn ang="0">
                      <a:pos x="23" y="2"/>
                    </a:cxn>
                    <a:cxn ang="0">
                      <a:pos x="24" y="3"/>
                    </a:cxn>
                    <a:cxn ang="0">
                      <a:pos x="25" y="4"/>
                    </a:cxn>
                    <a:cxn ang="0">
                      <a:pos x="25" y="4"/>
                    </a:cxn>
                    <a:cxn ang="0">
                      <a:pos x="26" y="5"/>
                    </a:cxn>
                    <a:cxn ang="0">
                      <a:pos x="26" y="6"/>
                    </a:cxn>
                    <a:cxn ang="0">
                      <a:pos x="27" y="7"/>
                    </a:cxn>
                    <a:cxn ang="0">
                      <a:pos x="27" y="8"/>
                    </a:cxn>
                    <a:cxn ang="0">
                      <a:pos x="27" y="9"/>
                    </a:cxn>
                    <a:cxn ang="0">
                      <a:pos x="28" y="10"/>
                    </a:cxn>
                    <a:cxn ang="0">
                      <a:pos x="28" y="11"/>
                    </a:cxn>
                    <a:cxn ang="0">
                      <a:pos x="28" y="12"/>
                    </a:cxn>
                    <a:cxn ang="0">
                      <a:pos x="28" y="13"/>
                    </a:cxn>
                    <a:cxn ang="0">
                      <a:pos x="28" y="14"/>
                    </a:cxn>
                    <a:cxn ang="0">
                      <a:pos x="28" y="15"/>
                    </a:cxn>
                    <a:cxn ang="0">
                      <a:pos x="28" y="16"/>
                    </a:cxn>
                    <a:cxn ang="0">
                      <a:pos x="28" y="17"/>
                    </a:cxn>
                    <a:cxn ang="0">
                      <a:pos x="28" y="18"/>
                    </a:cxn>
                    <a:cxn ang="0">
                      <a:pos x="28" y="19"/>
                    </a:cxn>
                    <a:cxn ang="0">
                      <a:pos x="27" y="20"/>
                    </a:cxn>
                    <a:cxn ang="0">
                      <a:pos x="27" y="22"/>
                    </a:cxn>
                    <a:cxn ang="0">
                      <a:pos x="25" y="24"/>
                    </a:cxn>
                    <a:cxn ang="0">
                      <a:pos x="24" y="26"/>
                    </a:cxn>
                    <a:cxn ang="0">
                      <a:pos x="23" y="27"/>
                    </a:cxn>
                    <a:cxn ang="0">
                      <a:pos x="21" y="29"/>
                    </a:cxn>
                    <a:cxn ang="0">
                      <a:pos x="20" y="31"/>
                    </a:cxn>
                    <a:cxn ang="0">
                      <a:pos x="18" y="32"/>
                    </a:cxn>
                    <a:cxn ang="0">
                      <a:pos x="16" y="33"/>
                    </a:cxn>
                    <a:cxn ang="0">
                      <a:pos x="15" y="34"/>
                    </a:cxn>
                    <a:cxn ang="0">
                      <a:pos x="13" y="35"/>
                    </a:cxn>
                    <a:cxn ang="0">
                      <a:pos x="11" y="36"/>
                    </a:cxn>
                    <a:cxn ang="0">
                      <a:pos x="9" y="36"/>
                    </a:cxn>
                    <a:cxn ang="0">
                      <a:pos x="7" y="34"/>
                    </a:cxn>
                    <a:cxn ang="0">
                      <a:pos x="6" y="30"/>
                    </a:cxn>
                    <a:cxn ang="0">
                      <a:pos x="4" y="27"/>
                    </a:cxn>
                    <a:cxn ang="0">
                      <a:pos x="2" y="24"/>
                    </a:cxn>
                    <a:cxn ang="0">
                      <a:pos x="0" y="21"/>
                    </a:cxn>
                  </a:cxnLst>
                  <a:rect l="0" t="0" r="r" b="b"/>
                  <a:pathLst>
                    <a:path w="28" h="36">
                      <a:moveTo>
                        <a:pt x="0" y="21"/>
                      </a:moveTo>
                      <a:lnTo>
                        <a:pt x="0" y="20"/>
                      </a:lnTo>
                      <a:lnTo>
                        <a:pt x="0" y="20"/>
                      </a:lnTo>
                      <a:lnTo>
                        <a:pt x="0" y="19"/>
                      </a:lnTo>
                      <a:lnTo>
                        <a:pt x="0" y="19"/>
                      </a:lnTo>
                      <a:lnTo>
                        <a:pt x="0" y="18"/>
                      </a:lnTo>
                      <a:lnTo>
                        <a:pt x="0" y="18"/>
                      </a:lnTo>
                      <a:lnTo>
                        <a:pt x="0" y="17"/>
                      </a:lnTo>
                      <a:lnTo>
                        <a:pt x="1" y="17"/>
                      </a:lnTo>
                      <a:lnTo>
                        <a:pt x="1" y="16"/>
                      </a:lnTo>
                      <a:lnTo>
                        <a:pt x="1" y="16"/>
                      </a:lnTo>
                      <a:lnTo>
                        <a:pt x="1" y="15"/>
                      </a:lnTo>
                      <a:lnTo>
                        <a:pt x="1" y="15"/>
                      </a:lnTo>
                      <a:lnTo>
                        <a:pt x="1" y="14"/>
                      </a:lnTo>
                      <a:lnTo>
                        <a:pt x="2" y="14"/>
                      </a:lnTo>
                      <a:lnTo>
                        <a:pt x="2" y="13"/>
                      </a:lnTo>
                      <a:lnTo>
                        <a:pt x="2" y="13"/>
                      </a:lnTo>
                      <a:lnTo>
                        <a:pt x="2" y="13"/>
                      </a:lnTo>
                      <a:lnTo>
                        <a:pt x="3" y="12"/>
                      </a:lnTo>
                      <a:lnTo>
                        <a:pt x="3" y="12"/>
                      </a:lnTo>
                      <a:lnTo>
                        <a:pt x="3" y="11"/>
                      </a:lnTo>
                      <a:lnTo>
                        <a:pt x="3" y="11"/>
                      </a:lnTo>
                      <a:lnTo>
                        <a:pt x="3" y="10"/>
                      </a:lnTo>
                      <a:lnTo>
                        <a:pt x="4" y="10"/>
                      </a:lnTo>
                      <a:lnTo>
                        <a:pt x="4" y="9"/>
                      </a:lnTo>
                      <a:lnTo>
                        <a:pt x="4" y="9"/>
                      </a:lnTo>
                      <a:lnTo>
                        <a:pt x="5" y="9"/>
                      </a:lnTo>
                      <a:lnTo>
                        <a:pt x="5" y="8"/>
                      </a:lnTo>
                      <a:lnTo>
                        <a:pt x="5" y="8"/>
                      </a:lnTo>
                      <a:lnTo>
                        <a:pt x="5" y="8"/>
                      </a:lnTo>
                      <a:lnTo>
                        <a:pt x="6" y="7"/>
                      </a:lnTo>
                      <a:lnTo>
                        <a:pt x="6" y="7"/>
                      </a:lnTo>
                      <a:lnTo>
                        <a:pt x="6" y="6"/>
                      </a:lnTo>
                      <a:lnTo>
                        <a:pt x="7" y="6"/>
                      </a:lnTo>
                      <a:lnTo>
                        <a:pt x="7" y="6"/>
                      </a:lnTo>
                      <a:lnTo>
                        <a:pt x="7" y="5"/>
                      </a:lnTo>
                      <a:lnTo>
                        <a:pt x="8" y="5"/>
                      </a:lnTo>
                      <a:lnTo>
                        <a:pt x="8" y="5"/>
                      </a:lnTo>
                      <a:lnTo>
                        <a:pt x="8" y="4"/>
                      </a:lnTo>
                      <a:lnTo>
                        <a:pt x="9" y="4"/>
                      </a:lnTo>
                      <a:lnTo>
                        <a:pt x="9" y="4"/>
                      </a:lnTo>
                      <a:lnTo>
                        <a:pt x="9" y="3"/>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lnTo>
                        <a:pt x="16" y="0"/>
                      </a:lnTo>
                      <a:lnTo>
                        <a:pt x="17" y="0"/>
                      </a:lnTo>
                      <a:lnTo>
                        <a:pt x="17" y="0"/>
                      </a:lnTo>
                      <a:lnTo>
                        <a:pt x="17" y="0"/>
                      </a:lnTo>
                      <a:lnTo>
                        <a:pt x="17" y="0"/>
                      </a:lnTo>
                      <a:lnTo>
                        <a:pt x="17" y="0"/>
                      </a:lnTo>
                      <a:lnTo>
                        <a:pt x="18" y="0"/>
                      </a:lnTo>
                      <a:lnTo>
                        <a:pt x="18" y="0"/>
                      </a:lnTo>
                      <a:lnTo>
                        <a:pt x="18" y="0"/>
                      </a:lnTo>
                      <a:lnTo>
                        <a:pt x="18" y="0"/>
                      </a:lnTo>
                      <a:lnTo>
                        <a:pt x="19" y="0"/>
                      </a:lnTo>
                      <a:lnTo>
                        <a:pt x="19" y="0"/>
                      </a:lnTo>
                      <a:lnTo>
                        <a:pt x="19" y="0"/>
                      </a:lnTo>
                      <a:lnTo>
                        <a:pt x="19" y="0"/>
                      </a:lnTo>
                      <a:lnTo>
                        <a:pt x="19" y="0"/>
                      </a:lnTo>
                      <a:lnTo>
                        <a:pt x="20" y="0"/>
                      </a:lnTo>
                      <a:lnTo>
                        <a:pt x="20" y="0"/>
                      </a:lnTo>
                      <a:lnTo>
                        <a:pt x="20" y="0"/>
                      </a:lnTo>
                      <a:lnTo>
                        <a:pt x="20" y="0"/>
                      </a:lnTo>
                      <a:lnTo>
                        <a:pt x="20" y="0"/>
                      </a:lnTo>
                      <a:lnTo>
                        <a:pt x="21" y="0"/>
                      </a:lnTo>
                      <a:lnTo>
                        <a:pt x="21" y="1"/>
                      </a:lnTo>
                      <a:lnTo>
                        <a:pt x="21" y="1"/>
                      </a:lnTo>
                      <a:lnTo>
                        <a:pt x="21" y="1"/>
                      </a:lnTo>
                      <a:lnTo>
                        <a:pt x="21" y="1"/>
                      </a:lnTo>
                      <a:lnTo>
                        <a:pt x="22" y="1"/>
                      </a:lnTo>
                      <a:lnTo>
                        <a:pt x="22" y="1"/>
                      </a:lnTo>
                      <a:lnTo>
                        <a:pt x="22" y="1"/>
                      </a:lnTo>
                      <a:lnTo>
                        <a:pt x="22" y="1"/>
                      </a:lnTo>
                      <a:lnTo>
                        <a:pt x="22" y="1"/>
                      </a:lnTo>
                      <a:lnTo>
                        <a:pt x="22" y="2"/>
                      </a:lnTo>
                      <a:lnTo>
                        <a:pt x="23" y="2"/>
                      </a:lnTo>
                      <a:lnTo>
                        <a:pt x="23" y="2"/>
                      </a:lnTo>
                      <a:lnTo>
                        <a:pt x="23" y="2"/>
                      </a:lnTo>
                      <a:lnTo>
                        <a:pt x="23" y="2"/>
                      </a:lnTo>
                      <a:lnTo>
                        <a:pt x="23" y="2"/>
                      </a:lnTo>
                      <a:lnTo>
                        <a:pt x="24" y="2"/>
                      </a:lnTo>
                      <a:lnTo>
                        <a:pt x="24" y="3"/>
                      </a:lnTo>
                      <a:lnTo>
                        <a:pt x="24" y="3"/>
                      </a:lnTo>
                      <a:lnTo>
                        <a:pt x="24" y="3"/>
                      </a:lnTo>
                      <a:lnTo>
                        <a:pt x="24" y="3"/>
                      </a:lnTo>
                      <a:lnTo>
                        <a:pt x="24" y="3"/>
                      </a:lnTo>
                      <a:lnTo>
                        <a:pt x="25" y="3"/>
                      </a:lnTo>
                      <a:lnTo>
                        <a:pt x="25" y="4"/>
                      </a:lnTo>
                      <a:lnTo>
                        <a:pt x="25" y="4"/>
                      </a:lnTo>
                      <a:lnTo>
                        <a:pt x="25" y="4"/>
                      </a:lnTo>
                      <a:lnTo>
                        <a:pt x="25" y="4"/>
                      </a:lnTo>
                      <a:lnTo>
                        <a:pt x="25" y="4"/>
                      </a:lnTo>
                      <a:lnTo>
                        <a:pt x="25" y="5"/>
                      </a:lnTo>
                      <a:lnTo>
                        <a:pt x="26" y="5"/>
                      </a:lnTo>
                      <a:lnTo>
                        <a:pt x="26" y="5"/>
                      </a:lnTo>
                      <a:lnTo>
                        <a:pt x="26" y="5"/>
                      </a:lnTo>
                      <a:lnTo>
                        <a:pt x="26" y="5"/>
                      </a:lnTo>
                      <a:lnTo>
                        <a:pt x="26" y="6"/>
                      </a:lnTo>
                      <a:lnTo>
                        <a:pt x="26" y="6"/>
                      </a:lnTo>
                      <a:lnTo>
                        <a:pt x="26" y="6"/>
                      </a:lnTo>
                      <a:lnTo>
                        <a:pt x="26" y="6"/>
                      </a:lnTo>
                      <a:lnTo>
                        <a:pt x="27" y="6"/>
                      </a:lnTo>
                      <a:lnTo>
                        <a:pt x="27" y="7"/>
                      </a:lnTo>
                      <a:lnTo>
                        <a:pt x="27" y="7"/>
                      </a:lnTo>
                      <a:lnTo>
                        <a:pt x="27" y="7"/>
                      </a:lnTo>
                      <a:lnTo>
                        <a:pt x="27" y="7"/>
                      </a:lnTo>
                      <a:lnTo>
                        <a:pt x="27" y="8"/>
                      </a:lnTo>
                      <a:lnTo>
                        <a:pt x="27" y="8"/>
                      </a:lnTo>
                      <a:lnTo>
                        <a:pt x="27" y="8"/>
                      </a:lnTo>
                      <a:lnTo>
                        <a:pt x="27" y="8"/>
                      </a:lnTo>
                      <a:lnTo>
                        <a:pt x="27" y="9"/>
                      </a:lnTo>
                      <a:lnTo>
                        <a:pt x="27" y="9"/>
                      </a:lnTo>
                      <a:lnTo>
                        <a:pt x="28" y="9"/>
                      </a:lnTo>
                      <a:lnTo>
                        <a:pt x="28" y="9"/>
                      </a:lnTo>
                      <a:lnTo>
                        <a:pt x="28" y="10"/>
                      </a:lnTo>
                      <a:lnTo>
                        <a:pt x="28" y="10"/>
                      </a:lnTo>
                      <a:lnTo>
                        <a:pt x="28" y="10"/>
                      </a:lnTo>
                      <a:lnTo>
                        <a:pt x="28" y="10"/>
                      </a:lnTo>
                      <a:lnTo>
                        <a:pt x="28" y="11"/>
                      </a:lnTo>
                      <a:lnTo>
                        <a:pt x="28" y="11"/>
                      </a:lnTo>
                      <a:lnTo>
                        <a:pt x="28" y="11"/>
                      </a:lnTo>
                      <a:lnTo>
                        <a:pt x="28" y="11"/>
                      </a:lnTo>
                      <a:lnTo>
                        <a:pt x="28" y="12"/>
                      </a:lnTo>
                      <a:lnTo>
                        <a:pt x="28" y="12"/>
                      </a:lnTo>
                      <a:lnTo>
                        <a:pt x="28" y="12"/>
                      </a:lnTo>
                      <a:lnTo>
                        <a:pt x="28" y="12"/>
                      </a:lnTo>
                      <a:lnTo>
                        <a:pt x="28" y="13"/>
                      </a:lnTo>
                      <a:lnTo>
                        <a:pt x="28" y="13"/>
                      </a:lnTo>
                      <a:lnTo>
                        <a:pt x="28" y="13"/>
                      </a:lnTo>
                      <a:lnTo>
                        <a:pt x="28" y="13"/>
                      </a:lnTo>
                      <a:lnTo>
                        <a:pt x="28" y="14"/>
                      </a:lnTo>
                      <a:lnTo>
                        <a:pt x="28" y="14"/>
                      </a:lnTo>
                      <a:lnTo>
                        <a:pt x="28" y="14"/>
                      </a:lnTo>
                      <a:lnTo>
                        <a:pt x="28" y="14"/>
                      </a:lnTo>
                      <a:lnTo>
                        <a:pt x="28" y="15"/>
                      </a:lnTo>
                      <a:lnTo>
                        <a:pt x="28" y="15"/>
                      </a:lnTo>
                      <a:lnTo>
                        <a:pt x="28" y="15"/>
                      </a:lnTo>
                      <a:lnTo>
                        <a:pt x="28" y="16"/>
                      </a:lnTo>
                      <a:lnTo>
                        <a:pt x="28" y="16"/>
                      </a:lnTo>
                      <a:lnTo>
                        <a:pt x="28" y="16"/>
                      </a:lnTo>
                      <a:lnTo>
                        <a:pt x="28" y="16"/>
                      </a:lnTo>
                      <a:lnTo>
                        <a:pt x="28" y="17"/>
                      </a:lnTo>
                      <a:lnTo>
                        <a:pt x="28" y="17"/>
                      </a:lnTo>
                      <a:lnTo>
                        <a:pt x="28" y="17"/>
                      </a:lnTo>
                      <a:lnTo>
                        <a:pt x="28" y="17"/>
                      </a:lnTo>
                      <a:lnTo>
                        <a:pt x="28" y="18"/>
                      </a:lnTo>
                      <a:lnTo>
                        <a:pt x="28" y="18"/>
                      </a:lnTo>
                      <a:lnTo>
                        <a:pt x="28" y="18"/>
                      </a:lnTo>
                      <a:lnTo>
                        <a:pt x="28" y="18"/>
                      </a:lnTo>
                      <a:lnTo>
                        <a:pt x="28" y="19"/>
                      </a:lnTo>
                      <a:lnTo>
                        <a:pt x="28" y="19"/>
                      </a:lnTo>
                      <a:lnTo>
                        <a:pt x="28" y="19"/>
                      </a:lnTo>
                      <a:lnTo>
                        <a:pt x="28" y="19"/>
                      </a:lnTo>
                      <a:lnTo>
                        <a:pt x="28" y="20"/>
                      </a:lnTo>
                      <a:lnTo>
                        <a:pt x="28" y="20"/>
                      </a:lnTo>
                      <a:lnTo>
                        <a:pt x="27" y="20"/>
                      </a:lnTo>
                      <a:lnTo>
                        <a:pt x="27" y="20"/>
                      </a:lnTo>
                      <a:lnTo>
                        <a:pt x="27" y="21"/>
                      </a:lnTo>
                      <a:lnTo>
                        <a:pt x="27" y="21"/>
                      </a:lnTo>
                      <a:lnTo>
                        <a:pt x="27" y="22"/>
                      </a:lnTo>
                      <a:lnTo>
                        <a:pt x="26" y="22"/>
                      </a:lnTo>
                      <a:lnTo>
                        <a:pt x="26" y="23"/>
                      </a:lnTo>
                      <a:lnTo>
                        <a:pt x="26" y="23"/>
                      </a:lnTo>
                      <a:lnTo>
                        <a:pt x="25" y="24"/>
                      </a:lnTo>
                      <a:lnTo>
                        <a:pt x="25" y="24"/>
                      </a:lnTo>
                      <a:lnTo>
                        <a:pt x="25" y="25"/>
                      </a:lnTo>
                      <a:lnTo>
                        <a:pt x="24" y="25"/>
                      </a:lnTo>
                      <a:lnTo>
                        <a:pt x="24" y="26"/>
                      </a:lnTo>
                      <a:lnTo>
                        <a:pt x="24" y="26"/>
                      </a:lnTo>
                      <a:lnTo>
                        <a:pt x="23" y="27"/>
                      </a:lnTo>
                      <a:lnTo>
                        <a:pt x="23" y="27"/>
                      </a:lnTo>
                      <a:lnTo>
                        <a:pt x="23" y="27"/>
                      </a:lnTo>
                      <a:lnTo>
                        <a:pt x="22" y="28"/>
                      </a:lnTo>
                      <a:lnTo>
                        <a:pt x="22" y="28"/>
                      </a:lnTo>
                      <a:lnTo>
                        <a:pt x="22" y="29"/>
                      </a:lnTo>
                      <a:lnTo>
                        <a:pt x="21" y="29"/>
                      </a:lnTo>
                      <a:lnTo>
                        <a:pt x="21" y="29"/>
                      </a:lnTo>
                      <a:lnTo>
                        <a:pt x="21" y="30"/>
                      </a:lnTo>
                      <a:lnTo>
                        <a:pt x="20" y="30"/>
                      </a:lnTo>
                      <a:lnTo>
                        <a:pt x="20" y="31"/>
                      </a:lnTo>
                      <a:lnTo>
                        <a:pt x="19" y="31"/>
                      </a:lnTo>
                      <a:lnTo>
                        <a:pt x="19" y="31"/>
                      </a:lnTo>
                      <a:lnTo>
                        <a:pt x="19" y="32"/>
                      </a:lnTo>
                      <a:lnTo>
                        <a:pt x="18" y="32"/>
                      </a:lnTo>
                      <a:lnTo>
                        <a:pt x="18" y="32"/>
                      </a:lnTo>
                      <a:lnTo>
                        <a:pt x="17" y="33"/>
                      </a:lnTo>
                      <a:lnTo>
                        <a:pt x="17" y="33"/>
                      </a:lnTo>
                      <a:lnTo>
                        <a:pt x="16" y="33"/>
                      </a:lnTo>
                      <a:lnTo>
                        <a:pt x="16" y="33"/>
                      </a:lnTo>
                      <a:lnTo>
                        <a:pt x="16" y="34"/>
                      </a:lnTo>
                      <a:lnTo>
                        <a:pt x="15" y="34"/>
                      </a:lnTo>
                      <a:lnTo>
                        <a:pt x="15" y="34"/>
                      </a:lnTo>
                      <a:lnTo>
                        <a:pt x="14" y="34"/>
                      </a:lnTo>
                      <a:lnTo>
                        <a:pt x="14" y="35"/>
                      </a:lnTo>
                      <a:lnTo>
                        <a:pt x="13" y="35"/>
                      </a:lnTo>
                      <a:lnTo>
                        <a:pt x="13" y="35"/>
                      </a:lnTo>
                      <a:lnTo>
                        <a:pt x="12" y="35"/>
                      </a:lnTo>
                      <a:lnTo>
                        <a:pt x="12" y="35"/>
                      </a:lnTo>
                      <a:lnTo>
                        <a:pt x="11" y="36"/>
                      </a:lnTo>
                      <a:lnTo>
                        <a:pt x="11" y="36"/>
                      </a:lnTo>
                      <a:lnTo>
                        <a:pt x="10" y="36"/>
                      </a:lnTo>
                      <a:lnTo>
                        <a:pt x="10" y="36"/>
                      </a:lnTo>
                      <a:lnTo>
                        <a:pt x="10" y="36"/>
                      </a:lnTo>
                      <a:lnTo>
                        <a:pt x="9" y="36"/>
                      </a:lnTo>
                      <a:lnTo>
                        <a:pt x="9" y="36"/>
                      </a:lnTo>
                      <a:lnTo>
                        <a:pt x="8" y="35"/>
                      </a:lnTo>
                      <a:lnTo>
                        <a:pt x="8" y="35"/>
                      </a:lnTo>
                      <a:lnTo>
                        <a:pt x="7" y="34"/>
                      </a:lnTo>
                      <a:lnTo>
                        <a:pt x="7" y="33"/>
                      </a:lnTo>
                      <a:lnTo>
                        <a:pt x="7" y="32"/>
                      </a:lnTo>
                      <a:lnTo>
                        <a:pt x="6" y="31"/>
                      </a:lnTo>
                      <a:lnTo>
                        <a:pt x="6" y="30"/>
                      </a:lnTo>
                      <a:lnTo>
                        <a:pt x="5" y="29"/>
                      </a:lnTo>
                      <a:lnTo>
                        <a:pt x="5" y="28"/>
                      </a:lnTo>
                      <a:lnTo>
                        <a:pt x="4" y="28"/>
                      </a:lnTo>
                      <a:lnTo>
                        <a:pt x="4" y="27"/>
                      </a:lnTo>
                      <a:lnTo>
                        <a:pt x="3" y="26"/>
                      </a:lnTo>
                      <a:lnTo>
                        <a:pt x="3" y="25"/>
                      </a:lnTo>
                      <a:lnTo>
                        <a:pt x="2" y="24"/>
                      </a:lnTo>
                      <a:lnTo>
                        <a:pt x="2" y="24"/>
                      </a:lnTo>
                      <a:lnTo>
                        <a:pt x="1" y="23"/>
                      </a:lnTo>
                      <a:lnTo>
                        <a:pt x="1" y="22"/>
                      </a:lnTo>
                      <a:lnTo>
                        <a:pt x="0" y="21"/>
                      </a:lnTo>
                      <a:lnTo>
                        <a:pt x="0" y="21"/>
                      </a:lnTo>
                    </a:path>
                  </a:pathLst>
                </a:custGeom>
                <a:solidFill>
                  <a:srgbClr val="A06F50">
                    <a:alpha val="20001"/>
                  </a:srgbClr>
                </a:solidFill>
                <a:ln w="9525">
                  <a:noFill/>
                  <a:round/>
                  <a:headEnd type="none" w="sm" len="sm"/>
                  <a:tailEnd type="none" w="sm" len="sm"/>
                </a:ln>
              </p:spPr>
              <p:txBody>
                <a:bodyPr/>
                <a:lstStyle/>
                <a:p>
                  <a:endParaRPr lang="nl-BE"/>
                </a:p>
              </p:txBody>
            </p:sp>
            <p:sp>
              <p:nvSpPr>
                <p:cNvPr id="7439" name="Freeform 271"/>
                <p:cNvSpPr>
                  <a:spLocks noChangeArrowheads="1"/>
                </p:cNvSpPr>
                <p:nvPr/>
              </p:nvSpPr>
              <p:spPr bwMode="auto">
                <a:xfrm>
                  <a:off x="261" y="96"/>
                  <a:ext cx="26" cy="22"/>
                </a:xfrm>
                <a:custGeom>
                  <a:avLst/>
                  <a:gdLst/>
                  <a:ahLst/>
                  <a:cxnLst>
                    <a:cxn ang="0">
                      <a:pos x="0" y="20"/>
                    </a:cxn>
                    <a:cxn ang="0">
                      <a:pos x="7" y="6"/>
                    </a:cxn>
                    <a:cxn ang="0">
                      <a:pos x="25" y="1"/>
                    </a:cxn>
                    <a:cxn ang="0">
                      <a:pos x="17" y="3"/>
                    </a:cxn>
                    <a:cxn ang="0">
                      <a:pos x="11" y="7"/>
                    </a:cxn>
                    <a:cxn ang="0">
                      <a:pos x="4" y="22"/>
                    </a:cxn>
                    <a:cxn ang="0">
                      <a:pos x="3" y="23"/>
                    </a:cxn>
                    <a:cxn ang="0">
                      <a:pos x="1" y="22"/>
                    </a:cxn>
                    <a:cxn ang="0">
                      <a:pos x="0" y="21"/>
                    </a:cxn>
                    <a:cxn ang="0">
                      <a:pos x="0" y="20"/>
                    </a:cxn>
                  </a:cxnLst>
                  <a:rect l="0" t="0" r="r" b="b"/>
                  <a:pathLst>
                    <a:path w="25" h="21">
                      <a:moveTo>
                        <a:pt x="0" y="20"/>
                      </a:moveTo>
                      <a:cubicBezTo>
                        <a:pt x="0" y="20"/>
                        <a:pt x="2" y="12"/>
                        <a:pt x="7" y="6"/>
                      </a:cubicBezTo>
                      <a:cubicBezTo>
                        <a:pt x="7" y="6"/>
                        <a:pt x="16" y="0"/>
                        <a:pt x="25" y="1"/>
                      </a:cubicBezTo>
                      <a:cubicBezTo>
                        <a:pt x="25" y="1"/>
                        <a:pt x="21" y="1"/>
                        <a:pt x="17" y="3"/>
                      </a:cubicBezTo>
                      <a:cubicBezTo>
                        <a:pt x="17" y="3"/>
                        <a:pt x="14" y="4"/>
                        <a:pt x="11" y="7"/>
                      </a:cubicBezTo>
                      <a:cubicBezTo>
                        <a:pt x="11" y="7"/>
                        <a:pt x="5" y="13"/>
                        <a:pt x="4" y="22"/>
                      </a:cubicBezTo>
                      <a:cubicBezTo>
                        <a:pt x="4" y="22"/>
                        <a:pt x="3" y="23"/>
                        <a:pt x="3" y="23"/>
                      </a:cubicBezTo>
                      <a:cubicBezTo>
                        <a:pt x="3" y="23"/>
                        <a:pt x="2" y="23"/>
                        <a:pt x="1" y="22"/>
                      </a:cubicBezTo>
                      <a:cubicBezTo>
                        <a:pt x="1" y="22"/>
                        <a:pt x="1" y="22"/>
                        <a:pt x="0" y="21"/>
                      </a:cubicBezTo>
                      <a:cubicBezTo>
                        <a:pt x="0" y="21"/>
                        <a:pt x="0" y="20"/>
                        <a:pt x="0" y="20"/>
                      </a:cubicBezTo>
                    </a:path>
                  </a:pathLst>
                </a:custGeom>
                <a:solidFill>
                  <a:srgbClr val="A06F50"/>
                </a:solidFill>
                <a:ln w="9525">
                  <a:noFill/>
                  <a:round/>
                  <a:headEnd type="none" w="sm" len="sm"/>
                  <a:tailEnd type="none" w="sm" len="sm"/>
                </a:ln>
              </p:spPr>
              <p:txBody>
                <a:bodyPr/>
                <a:lstStyle/>
                <a:p>
                  <a:endParaRPr lang="nl-BE"/>
                </a:p>
              </p:txBody>
            </p:sp>
            <p:sp>
              <p:nvSpPr>
                <p:cNvPr id="7440" name="Freeform 272"/>
                <p:cNvSpPr>
                  <a:spLocks noChangeArrowheads="1"/>
                </p:cNvSpPr>
                <p:nvPr/>
              </p:nvSpPr>
              <p:spPr bwMode="auto">
                <a:xfrm>
                  <a:off x="251" y="124"/>
                  <a:ext cx="8" cy="9"/>
                </a:xfrm>
                <a:custGeom>
                  <a:avLst/>
                  <a:gdLst/>
                  <a:ahLst/>
                  <a:cxnLst>
                    <a:cxn ang="0">
                      <a:pos x="7" y="3"/>
                    </a:cxn>
                    <a:cxn ang="0">
                      <a:pos x="7" y="2"/>
                    </a:cxn>
                    <a:cxn ang="0">
                      <a:pos x="7" y="2"/>
                    </a:cxn>
                    <a:cxn ang="0">
                      <a:pos x="6" y="2"/>
                    </a:cxn>
                    <a:cxn ang="0">
                      <a:pos x="6" y="2"/>
                    </a:cxn>
                    <a:cxn ang="0">
                      <a:pos x="6" y="2"/>
                    </a:cxn>
                    <a:cxn ang="0">
                      <a:pos x="6" y="1"/>
                    </a:cxn>
                    <a:cxn ang="0">
                      <a:pos x="6" y="1"/>
                    </a:cxn>
                    <a:cxn ang="0">
                      <a:pos x="5" y="1"/>
                    </a:cxn>
                    <a:cxn ang="0">
                      <a:pos x="5" y="1"/>
                    </a:cxn>
                    <a:cxn ang="0">
                      <a:pos x="5" y="1"/>
                    </a:cxn>
                    <a:cxn ang="0">
                      <a:pos x="5" y="0"/>
                    </a:cxn>
                    <a:cxn ang="0">
                      <a:pos x="4" y="0"/>
                    </a:cxn>
                    <a:cxn ang="0">
                      <a:pos x="4" y="0"/>
                    </a:cxn>
                    <a:cxn ang="0">
                      <a:pos x="4" y="0"/>
                    </a:cxn>
                    <a:cxn ang="0">
                      <a:pos x="4" y="0"/>
                    </a:cxn>
                    <a:cxn ang="0">
                      <a:pos x="3" y="0"/>
                    </a:cxn>
                    <a:cxn ang="0">
                      <a:pos x="3" y="0"/>
                    </a:cxn>
                    <a:cxn ang="0">
                      <a:pos x="3" y="0"/>
                    </a:cxn>
                    <a:cxn ang="0">
                      <a:pos x="3" y="0"/>
                    </a:cxn>
                    <a:cxn ang="0">
                      <a:pos x="2" y="0"/>
                    </a:cxn>
                    <a:cxn ang="0">
                      <a:pos x="2" y="0"/>
                    </a:cxn>
                    <a:cxn ang="0">
                      <a:pos x="2" y="0"/>
                    </a:cxn>
                    <a:cxn ang="0">
                      <a:pos x="1" y="0"/>
                    </a:cxn>
                    <a:cxn ang="0">
                      <a:pos x="1" y="0"/>
                    </a:cxn>
                    <a:cxn ang="0">
                      <a:pos x="1" y="0"/>
                    </a:cxn>
                    <a:cxn ang="0">
                      <a:pos x="1" y="0"/>
                    </a:cxn>
                    <a:cxn ang="0">
                      <a:pos x="0" y="0"/>
                    </a:cxn>
                    <a:cxn ang="0">
                      <a:pos x="0" y="0"/>
                    </a:cxn>
                    <a:cxn ang="0">
                      <a:pos x="0" y="0"/>
                    </a:cxn>
                    <a:cxn ang="0">
                      <a:pos x="0" y="0"/>
                    </a:cxn>
                    <a:cxn ang="0">
                      <a:pos x="1" y="1"/>
                    </a:cxn>
                    <a:cxn ang="0">
                      <a:pos x="3" y="3"/>
                    </a:cxn>
                    <a:cxn ang="0">
                      <a:pos x="4" y="5"/>
                    </a:cxn>
                    <a:cxn ang="0">
                      <a:pos x="6" y="7"/>
                    </a:cxn>
                    <a:cxn ang="0">
                      <a:pos x="7" y="8"/>
                    </a:cxn>
                  </a:cxnLst>
                  <a:rect l="0" t="0" r="r" b="b"/>
                  <a:pathLst>
                    <a:path w="7" h="8">
                      <a:moveTo>
                        <a:pt x="7" y="3"/>
                      </a:moveTo>
                      <a:lnTo>
                        <a:pt x="7" y="3"/>
                      </a:lnTo>
                      <a:lnTo>
                        <a:pt x="7" y="3"/>
                      </a:lnTo>
                      <a:lnTo>
                        <a:pt x="7" y="2"/>
                      </a:lnTo>
                      <a:lnTo>
                        <a:pt x="7" y="2"/>
                      </a:lnTo>
                      <a:lnTo>
                        <a:pt x="7" y="2"/>
                      </a:lnTo>
                      <a:lnTo>
                        <a:pt x="7" y="2"/>
                      </a:lnTo>
                      <a:lnTo>
                        <a:pt x="6" y="2"/>
                      </a:lnTo>
                      <a:lnTo>
                        <a:pt x="6" y="2"/>
                      </a:lnTo>
                      <a:lnTo>
                        <a:pt x="6" y="2"/>
                      </a:lnTo>
                      <a:lnTo>
                        <a:pt x="6" y="2"/>
                      </a:lnTo>
                      <a:lnTo>
                        <a:pt x="6" y="2"/>
                      </a:lnTo>
                      <a:lnTo>
                        <a:pt x="6" y="1"/>
                      </a:lnTo>
                      <a:lnTo>
                        <a:pt x="6" y="1"/>
                      </a:lnTo>
                      <a:lnTo>
                        <a:pt x="6" y="1"/>
                      </a:lnTo>
                      <a:lnTo>
                        <a:pt x="6" y="1"/>
                      </a:lnTo>
                      <a:lnTo>
                        <a:pt x="5" y="1"/>
                      </a:lnTo>
                      <a:lnTo>
                        <a:pt x="5" y="1"/>
                      </a:lnTo>
                      <a:lnTo>
                        <a:pt x="5" y="1"/>
                      </a:lnTo>
                      <a:lnTo>
                        <a:pt x="5" y="1"/>
                      </a:lnTo>
                      <a:lnTo>
                        <a:pt x="5" y="1"/>
                      </a:lnTo>
                      <a:lnTo>
                        <a:pt x="5" y="1"/>
                      </a:lnTo>
                      <a:lnTo>
                        <a:pt x="5" y="1"/>
                      </a:lnTo>
                      <a:lnTo>
                        <a:pt x="5" y="0"/>
                      </a:lnTo>
                      <a:lnTo>
                        <a:pt x="5"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2" y="0"/>
                      </a:lnTo>
                      <a:lnTo>
                        <a:pt x="2" y="0"/>
                      </a:lnTo>
                      <a:lnTo>
                        <a:pt x="2" y="0"/>
                      </a:lnTo>
                      <a:lnTo>
                        <a:pt x="2" y="0"/>
                      </a:lnTo>
                      <a:lnTo>
                        <a:pt x="2" y="0"/>
                      </a:lnTo>
                      <a:lnTo>
                        <a:pt x="2" y="0"/>
                      </a:lnTo>
                      <a:lnTo>
                        <a:pt x="2" y="0"/>
                      </a:lnTo>
                      <a:lnTo>
                        <a:pt x="1" y="0"/>
                      </a:lnTo>
                      <a:lnTo>
                        <a:pt x="1" y="0"/>
                      </a:lnTo>
                      <a:lnTo>
                        <a:pt x="1" y="0"/>
                      </a:lnTo>
                      <a:lnTo>
                        <a:pt x="1" y="0"/>
                      </a:lnTo>
                      <a:lnTo>
                        <a:pt x="1" y="0"/>
                      </a:lnTo>
                      <a:lnTo>
                        <a:pt x="1" y="0"/>
                      </a:lnTo>
                      <a:lnTo>
                        <a:pt x="1" y="0"/>
                      </a:lnTo>
                      <a:lnTo>
                        <a:pt x="0" y="0"/>
                      </a:lnTo>
                      <a:lnTo>
                        <a:pt x="0" y="0"/>
                      </a:lnTo>
                      <a:lnTo>
                        <a:pt x="0" y="0"/>
                      </a:lnTo>
                      <a:lnTo>
                        <a:pt x="0" y="0"/>
                      </a:lnTo>
                      <a:lnTo>
                        <a:pt x="0" y="0"/>
                      </a:lnTo>
                      <a:lnTo>
                        <a:pt x="0" y="0"/>
                      </a:lnTo>
                      <a:lnTo>
                        <a:pt x="0" y="0"/>
                      </a:lnTo>
                      <a:lnTo>
                        <a:pt x="0" y="0"/>
                      </a:lnTo>
                      <a:lnTo>
                        <a:pt x="0" y="1"/>
                      </a:lnTo>
                      <a:lnTo>
                        <a:pt x="1" y="1"/>
                      </a:lnTo>
                      <a:lnTo>
                        <a:pt x="2" y="2"/>
                      </a:lnTo>
                      <a:lnTo>
                        <a:pt x="3" y="3"/>
                      </a:lnTo>
                      <a:lnTo>
                        <a:pt x="4" y="4"/>
                      </a:lnTo>
                      <a:lnTo>
                        <a:pt x="4" y="5"/>
                      </a:lnTo>
                      <a:lnTo>
                        <a:pt x="5" y="6"/>
                      </a:lnTo>
                      <a:lnTo>
                        <a:pt x="6" y="7"/>
                      </a:lnTo>
                      <a:lnTo>
                        <a:pt x="6" y="8"/>
                      </a:lnTo>
                      <a:lnTo>
                        <a:pt x="7" y="8"/>
                      </a:lnTo>
                      <a:lnTo>
                        <a:pt x="7" y="3"/>
                      </a:lnTo>
                    </a:path>
                  </a:pathLst>
                </a:custGeom>
                <a:solidFill>
                  <a:srgbClr val="A06F50"/>
                </a:solidFill>
                <a:ln w="9525">
                  <a:noFill/>
                  <a:round/>
                  <a:headEnd type="none" w="sm" len="sm"/>
                  <a:tailEnd type="none" w="sm" len="sm"/>
                </a:ln>
              </p:spPr>
              <p:txBody>
                <a:bodyPr/>
                <a:lstStyle/>
                <a:p>
                  <a:endParaRPr lang="nl-BE"/>
                </a:p>
              </p:txBody>
            </p:sp>
            <p:sp>
              <p:nvSpPr>
                <p:cNvPr id="7441" name="Freeform 273"/>
                <p:cNvSpPr>
                  <a:spLocks noChangeArrowheads="1"/>
                </p:cNvSpPr>
                <p:nvPr/>
              </p:nvSpPr>
              <p:spPr bwMode="auto">
                <a:xfrm>
                  <a:off x="288" y="173"/>
                  <a:ext cx="42" cy="58"/>
                </a:xfrm>
                <a:custGeom>
                  <a:avLst/>
                  <a:gdLst/>
                  <a:ahLst/>
                  <a:cxnLst>
                    <a:cxn ang="0">
                      <a:pos x="0" y="52"/>
                    </a:cxn>
                    <a:cxn ang="0">
                      <a:pos x="22" y="34"/>
                    </a:cxn>
                    <a:cxn ang="0">
                      <a:pos x="35" y="0"/>
                    </a:cxn>
                    <a:cxn ang="0">
                      <a:pos x="41" y="28"/>
                    </a:cxn>
                    <a:cxn ang="0">
                      <a:pos x="27" y="47"/>
                    </a:cxn>
                    <a:cxn ang="0">
                      <a:pos x="10" y="57"/>
                    </a:cxn>
                    <a:cxn ang="0">
                      <a:pos x="4" y="56"/>
                    </a:cxn>
                    <a:cxn ang="0">
                      <a:pos x="0" y="52"/>
                    </a:cxn>
                  </a:cxnLst>
                  <a:rect l="0" t="0" r="r" b="b"/>
                  <a:pathLst>
                    <a:path w="41" h="57">
                      <a:moveTo>
                        <a:pt x="0" y="52"/>
                      </a:moveTo>
                      <a:cubicBezTo>
                        <a:pt x="0" y="52"/>
                        <a:pt x="13" y="46"/>
                        <a:pt x="22" y="34"/>
                      </a:cubicBezTo>
                      <a:cubicBezTo>
                        <a:pt x="22" y="34"/>
                        <a:pt x="31" y="18"/>
                        <a:pt x="35" y="0"/>
                      </a:cubicBezTo>
                      <a:lnTo>
                        <a:pt x="41" y="28"/>
                      </a:lnTo>
                      <a:cubicBezTo>
                        <a:pt x="41" y="28"/>
                        <a:pt x="36" y="39"/>
                        <a:pt x="27" y="47"/>
                      </a:cubicBezTo>
                      <a:cubicBezTo>
                        <a:pt x="27" y="47"/>
                        <a:pt x="19" y="54"/>
                        <a:pt x="10" y="57"/>
                      </a:cubicBezTo>
                      <a:cubicBezTo>
                        <a:pt x="10" y="57"/>
                        <a:pt x="7" y="57"/>
                        <a:pt x="4" y="56"/>
                      </a:cubicBezTo>
                      <a:cubicBezTo>
                        <a:pt x="4" y="56"/>
                        <a:pt x="1" y="54"/>
                        <a:pt x="0" y="52"/>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442" name="Freeform 274"/>
                <p:cNvSpPr>
                  <a:spLocks noChangeArrowheads="1"/>
                </p:cNvSpPr>
                <p:nvPr/>
              </p:nvSpPr>
              <p:spPr bwMode="auto">
                <a:xfrm>
                  <a:off x="248" y="63"/>
                  <a:ext cx="30" cy="42"/>
                </a:xfrm>
                <a:custGeom>
                  <a:avLst/>
                  <a:gdLst/>
                  <a:ahLst/>
                  <a:cxnLst>
                    <a:cxn ang="0">
                      <a:pos x="16" y="0"/>
                    </a:cxn>
                    <a:cxn ang="0">
                      <a:pos x="1" y="22"/>
                    </a:cxn>
                    <a:cxn ang="0">
                      <a:pos x="0" y="28"/>
                    </a:cxn>
                    <a:cxn ang="0">
                      <a:pos x="0" y="34"/>
                    </a:cxn>
                    <a:cxn ang="0">
                      <a:pos x="3" y="39"/>
                    </a:cxn>
                    <a:cxn ang="0">
                      <a:pos x="7" y="42"/>
                    </a:cxn>
                    <a:cxn ang="0">
                      <a:pos x="30" y="19"/>
                    </a:cxn>
                    <a:cxn ang="0">
                      <a:pos x="29" y="12"/>
                    </a:cxn>
                    <a:cxn ang="0">
                      <a:pos x="26" y="6"/>
                    </a:cxn>
                    <a:cxn ang="0">
                      <a:pos x="21" y="1"/>
                    </a:cxn>
                    <a:cxn ang="0">
                      <a:pos x="16" y="0"/>
                    </a:cxn>
                  </a:cxnLst>
                  <a:rect l="0" t="0" r="r" b="b"/>
                  <a:pathLst>
                    <a:path w="30" h="42">
                      <a:moveTo>
                        <a:pt x="16" y="0"/>
                      </a:moveTo>
                      <a:cubicBezTo>
                        <a:pt x="16" y="0"/>
                        <a:pt x="6" y="9"/>
                        <a:pt x="1" y="22"/>
                      </a:cubicBezTo>
                      <a:cubicBezTo>
                        <a:pt x="1" y="22"/>
                        <a:pt x="0" y="25"/>
                        <a:pt x="0" y="28"/>
                      </a:cubicBezTo>
                      <a:cubicBezTo>
                        <a:pt x="0" y="28"/>
                        <a:pt x="0" y="31"/>
                        <a:pt x="0" y="34"/>
                      </a:cubicBezTo>
                      <a:cubicBezTo>
                        <a:pt x="0" y="34"/>
                        <a:pt x="1" y="36"/>
                        <a:pt x="3" y="39"/>
                      </a:cubicBezTo>
                      <a:cubicBezTo>
                        <a:pt x="3" y="39"/>
                        <a:pt x="4" y="41"/>
                        <a:pt x="7" y="42"/>
                      </a:cubicBezTo>
                      <a:cubicBezTo>
                        <a:pt x="7" y="42"/>
                        <a:pt x="21" y="34"/>
                        <a:pt x="30" y="19"/>
                      </a:cubicBezTo>
                      <a:cubicBezTo>
                        <a:pt x="30" y="19"/>
                        <a:pt x="30" y="15"/>
                        <a:pt x="29" y="12"/>
                      </a:cubicBezTo>
                      <a:cubicBezTo>
                        <a:pt x="29" y="12"/>
                        <a:pt x="28" y="8"/>
                        <a:pt x="26" y="6"/>
                      </a:cubicBezTo>
                      <a:cubicBezTo>
                        <a:pt x="26" y="6"/>
                        <a:pt x="24" y="3"/>
                        <a:pt x="21" y="1"/>
                      </a:cubicBezTo>
                      <a:cubicBezTo>
                        <a:pt x="21" y="1"/>
                        <a:pt x="19" y="0"/>
                        <a:pt x="16" y="0"/>
                      </a:cubicBez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443" name="Freeform 275"/>
                <p:cNvSpPr>
                  <a:spLocks noChangeArrowheads="1"/>
                </p:cNvSpPr>
                <p:nvPr/>
              </p:nvSpPr>
              <p:spPr bwMode="auto">
                <a:xfrm>
                  <a:off x="265" y="161"/>
                  <a:ext cx="7" cy="8"/>
                </a:xfrm>
                <a:custGeom>
                  <a:avLst/>
                  <a:gdLst/>
                  <a:ahLst/>
                  <a:cxnLst>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1" y="1"/>
                    </a:cxn>
                    <a:cxn ang="0">
                      <a:pos x="1" y="1"/>
                    </a:cxn>
                    <a:cxn ang="0">
                      <a:pos x="1" y="1"/>
                    </a:cxn>
                    <a:cxn ang="0">
                      <a:pos x="1" y="1"/>
                    </a:cxn>
                    <a:cxn ang="0">
                      <a:pos x="1" y="0"/>
                    </a:cxn>
                    <a:cxn ang="0">
                      <a:pos x="2" y="0"/>
                    </a:cxn>
                    <a:cxn ang="0">
                      <a:pos x="2" y="0"/>
                    </a:cxn>
                    <a:cxn ang="0">
                      <a:pos x="2" y="0"/>
                    </a:cxn>
                    <a:cxn ang="0">
                      <a:pos x="3" y="0"/>
                    </a:cxn>
                    <a:cxn ang="0">
                      <a:pos x="3" y="0"/>
                    </a:cxn>
                    <a:cxn ang="0">
                      <a:pos x="3" y="0"/>
                    </a:cxn>
                    <a:cxn ang="0">
                      <a:pos x="3" y="0"/>
                    </a:cxn>
                    <a:cxn ang="0">
                      <a:pos x="4" y="0"/>
                    </a:cxn>
                    <a:cxn ang="0">
                      <a:pos x="4" y="0"/>
                    </a:cxn>
                    <a:cxn ang="0">
                      <a:pos x="4" y="0"/>
                    </a:cxn>
                    <a:cxn ang="0">
                      <a:pos x="5" y="0"/>
                    </a:cxn>
                    <a:cxn ang="0">
                      <a:pos x="5" y="0"/>
                    </a:cxn>
                    <a:cxn ang="0">
                      <a:pos x="5" y="0"/>
                    </a:cxn>
                    <a:cxn ang="0">
                      <a:pos x="6" y="0"/>
                    </a:cxn>
                    <a:cxn ang="0">
                      <a:pos x="6" y="0"/>
                    </a:cxn>
                    <a:cxn ang="0">
                      <a:pos x="6" y="0"/>
                    </a:cxn>
                    <a:cxn ang="0">
                      <a:pos x="6" y="0"/>
                    </a:cxn>
                    <a:cxn ang="0">
                      <a:pos x="7" y="1"/>
                    </a:cxn>
                    <a:cxn ang="0">
                      <a:pos x="7" y="1"/>
                    </a:cxn>
                    <a:cxn ang="0">
                      <a:pos x="7" y="1"/>
                    </a:cxn>
                    <a:cxn ang="0">
                      <a:pos x="7" y="2"/>
                    </a:cxn>
                    <a:cxn ang="0">
                      <a:pos x="7" y="2"/>
                    </a:cxn>
                    <a:cxn ang="0">
                      <a:pos x="7" y="3"/>
                    </a:cxn>
                    <a:cxn ang="0">
                      <a:pos x="6" y="3"/>
                    </a:cxn>
                    <a:cxn ang="0">
                      <a:pos x="6" y="4"/>
                    </a:cxn>
                    <a:cxn ang="0">
                      <a:pos x="6" y="4"/>
                    </a:cxn>
                    <a:cxn ang="0">
                      <a:pos x="6" y="4"/>
                    </a:cxn>
                    <a:cxn ang="0">
                      <a:pos x="5" y="5"/>
                    </a:cxn>
                    <a:cxn ang="0">
                      <a:pos x="5" y="5"/>
                    </a:cxn>
                    <a:cxn ang="0">
                      <a:pos x="5" y="5"/>
                    </a:cxn>
                    <a:cxn ang="0">
                      <a:pos x="4" y="6"/>
                    </a:cxn>
                    <a:cxn ang="0">
                      <a:pos x="4" y="6"/>
                    </a:cxn>
                    <a:cxn ang="0">
                      <a:pos x="4" y="6"/>
                    </a:cxn>
                    <a:cxn ang="0">
                      <a:pos x="3" y="6"/>
                    </a:cxn>
                    <a:cxn ang="0">
                      <a:pos x="3" y="6"/>
                    </a:cxn>
                    <a:cxn ang="0">
                      <a:pos x="2" y="7"/>
                    </a:cxn>
                    <a:cxn ang="0">
                      <a:pos x="2" y="7"/>
                    </a:cxn>
                    <a:cxn ang="0">
                      <a:pos x="2" y="7"/>
                    </a:cxn>
                    <a:cxn ang="0">
                      <a:pos x="1" y="7"/>
                    </a:cxn>
                    <a:cxn ang="0">
                      <a:pos x="1" y="7"/>
                    </a:cxn>
                    <a:cxn ang="0">
                      <a:pos x="0" y="7"/>
                    </a:cxn>
                    <a:cxn ang="0">
                      <a:pos x="0" y="6"/>
                    </a:cxn>
                  </a:cxnLst>
                  <a:rect l="0" t="0" r="r" b="b"/>
                  <a:pathLst>
                    <a:path w="7" h="7">
                      <a:moveTo>
                        <a:pt x="0" y="6"/>
                      </a:move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0"/>
                      </a:lnTo>
                      <a:lnTo>
                        <a:pt x="1" y="0"/>
                      </a:lnTo>
                      <a:lnTo>
                        <a:pt x="1"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1"/>
                      </a:lnTo>
                      <a:lnTo>
                        <a:pt x="6" y="1"/>
                      </a:lnTo>
                      <a:lnTo>
                        <a:pt x="7" y="1"/>
                      </a:lnTo>
                      <a:lnTo>
                        <a:pt x="7" y="1"/>
                      </a:lnTo>
                      <a:lnTo>
                        <a:pt x="7" y="1"/>
                      </a:lnTo>
                      <a:lnTo>
                        <a:pt x="7" y="1"/>
                      </a:lnTo>
                      <a:lnTo>
                        <a:pt x="7" y="1"/>
                      </a:lnTo>
                      <a:lnTo>
                        <a:pt x="7" y="1"/>
                      </a:lnTo>
                      <a:lnTo>
                        <a:pt x="7" y="1"/>
                      </a:lnTo>
                      <a:lnTo>
                        <a:pt x="7" y="1"/>
                      </a:lnTo>
                      <a:lnTo>
                        <a:pt x="7" y="1"/>
                      </a:lnTo>
                      <a:lnTo>
                        <a:pt x="7" y="1"/>
                      </a:lnTo>
                      <a:lnTo>
                        <a:pt x="7" y="1"/>
                      </a:lnTo>
                      <a:lnTo>
                        <a:pt x="7" y="2"/>
                      </a:lnTo>
                      <a:lnTo>
                        <a:pt x="7" y="2"/>
                      </a:lnTo>
                      <a:lnTo>
                        <a:pt x="7" y="2"/>
                      </a:lnTo>
                      <a:lnTo>
                        <a:pt x="7" y="2"/>
                      </a:lnTo>
                      <a:lnTo>
                        <a:pt x="7" y="2"/>
                      </a:lnTo>
                      <a:lnTo>
                        <a:pt x="7" y="2"/>
                      </a:lnTo>
                      <a:lnTo>
                        <a:pt x="7" y="2"/>
                      </a:lnTo>
                      <a:lnTo>
                        <a:pt x="7" y="2"/>
                      </a:lnTo>
                      <a:lnTo>
                        <a:pt x="7" y="2"/>
                      </a:lnTo>
                      <a:lnTo>
                        <a:pt x="7" y="3"/>
                      </a:lnTo>
                      <a:lnTo>
                        <a:pt x="7" y="3"/>
                      </a:lnTo>
                      <a:lnTo>
                        <a:pt x="6" y="3"/>
                      </a:lnTo>
                      <a:lnTo>
                        <a:pt x="6" y="3"/>
                      </a:lnTo>
                      <a:lnTo>
                        <a:pt x="6" y="3"/>
                      </a:lnTo>
                      <a:lnTo>
                        <a:pt x="6" y="3"/>
                      </a:lnTo>
                      <a:lnTo>
                        <a:pt x="6" y="3"/>
                      </a:lnTo>
                      <a:lnTo>
                        <a:pt x="6" y="3"/>
                      </a:lnTo>
                      <a:lnTo>
                        <a:pt x="6" y="3"/>
                      </a:lnTo>
                      <a:lnTo>
                        <a:pt x="6" y="4"/>
                      </a:lnTo>
                      <a:lnTo>
                        <a:pt x="6" y="4"/>
                      </a:lnTo>
                      <a:lnTo>
                        <a:pt x="6" y="4"/>
                      </a:lnTo>
                      <a:lnTo>
                        <a:pt x="6" y="4"/>
                      </a:lnTo>
                      <a:lnTo>
                        <a:pt x="6" y="4"/>
                      </a:lnTo>
                      <a:lnTo>
                        <a:pt x="6" y="4"/>
                      </a:lnTo>
                      <a:lnTo>
                        <a:pt x="6" y="4"/>
                      </a:lnTo>
                      <a:lnTo>
                        <a:pt x="6" y="4"/>
                      </a:lnTo>
                      <a:lnTo>
                        <a:pt x="6" y="4"/>
                      </a:lnTo>
                      <a:lnTo>
                        <a:pt x="6" y="4"/>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4" y="6"/>
                      </a:lnTo>
                      <a:lnTo>
                        <a:pt x="4" y="6"/>
                      </a:lnTo>
                      <a:lnTo>
                        <a:pt x="4" y="6"/>
                      </a:lnTo>
                      <a:lnTo>
                        <a:pt x="4" y="6"/>
                      </a:lnTo>
                      <a:lnTo>
                        <a:pt x="4" y="6"/>
                      </a:lnTo>
                      <a:lnTo>
                        <a:pt x="4" y="6"/>
                      </a:lnTo>
                      <a:lnTo>
                        <a:pt x="4" y="6"/>
                      </a:lnTo>
                      <a:lnTo>
                        <a:pt x="4" y="6"/>
                      </a:lnTo>
                      <a:lnTo>
                        <a:pt x="4" y="6"/>
                      </a:lnTo>
                      <a:lnTo>
                        <a:pt x="4" y="6"/>
                      </a:lnTo>
                      <a:lnTo>
                        <a:pt x="4" y="6"/>
                      </a:lnTo>
                      <a:lnTo>
                        <a:pt x="3" y="6"/>
                      </a:lnTo>
                      <a:lnTo>
                        <a:pt x="3" y="6"/>
                      </a:lnTo>
                      <a:lnTo>
                        <a:pt x="3" y="6"/>
                      </a:lnTo>
                      <a:lnTo>
                        <a:pt x="3" y="6"/>
                      </a:lnTo>
                      <a:lnTo>
                        <a:pt x="3" y="6"/>
                      </a:lnTo>
                      <a:lnTo>
                        <a:pt x="3" y="6"/>
                      </a:lnTo>
                      <a:lnTo>
                        <a:pt x="3" y="6"/>
                      </a:lnTo>
                      <a:lnTo>
                        <a:pt x="3" y="6"/>
                      </a:lnTo>
                      <a:lnTo>
                        <a:pt x="3" y="6"/>
                      </a:lnTo>
                      <a:lnTo>
                        <a:pt x="3" y="7"/>
                      </a:lnTo>
                      <a:lnTo>
                        <a:pt x="3" y="7"/>
                      </a:lnTo>
                      <a:lnTo>
                        <a:pt x="2" y="7"/>
                      </a:lnTo>
                      <a:lnTo>
                        <a:pt x="2" y="7"/>
                      </a:lnTo>
                      <a:lnTo>
                        <a:pt x="2" y="7"/>
                      </a:lnTo>
                      <a:lnTo>
                        <a:pt x="2" y="7"/>
                      </a:lnTo>
                      <a:lnTo>
                        <a:pt x="2" y="7"/>
                      </a:lnTo>
                      <a:lnTo>
                        <a:pt x="2" y="7"/>
                      </a:lnTo>
                      <a:lnTo>
                        <a:pt x="2" y="7"/>
                      </a:lnTo>
                      <a:lnTo>
                        <a:pt x="2" y="7"/>
                      </a:lnTo>
                      <a:lnTo>
                        <a:pt x="2" y="7"/>
                      </a:lnTo>
                      <a:lnTo>
                        <a:pt x="1" y="7"/>
                      </a:lnTo>
                      <a:lnTo>
                        <a:pt x="1" y="7"/>
                      </a:lnTo>
                      <a:lnTo>
                        <a:pt x="1" y="7"/>
                      </a:lnTo>
                      <a:lnTo>
                        <a:pt x="1" y="7"/>
                      </a:lnTo>
                      <a:lnTo>
                        <a:pt x="1" y="7"/>
                      </a:lnTo>
                      <a:lnTo>
                        <a:pt x="1" y="7"/>
                      </a:lnTo>
                      <a:lnTo>
                        <a:pt x="1" y="7"/>
                      </a:lnTo>
                      <a:lnTo>
                        <a:pt x="1" y="7"/>
                      </a:lnTo>
                      <a:lnTo>
                        <a:pt x="1" y="7"/>
                      </a:lnTo>
                      <a:lnTo>
                        <a:pt x="1" y="7"/>
                      </a:lnTo>
                      <a:lnTo>
                        <a:pt x="0" y="7"/>
                      </a:lnTo>
                      <a:lnTo>
                        <a:pt x="0" y="7"/>
                      </a:lnTo>
                      <a:lnTo>
                        <a:pt x="0" y="7"/>
                      </a:lnTo>
                      <a:lnTo>
                        <a:pt x="0" y="7"/>
                      </a:lnTo>
                      <a:lnTo>
                        <a:pt x="0" y="7"/>
                      </a:lnTo>
                      <a:lnTo>
                        <a:pt x="0" y="6"/>
                      </a:lnTo>
                      <a:lnTo>
                        <a:pt x="0" y="6"/>
                      </a:lnTo>
                      <a:lnTo>
                        <a:pt x="0" y="6"/>
                      </a:lnTo>
                      <a:lnTo>
                        <a:pt x="0" y="6"/>
                      </a:lnTo>
                    </a:path>
                  </a:pathLst>
                </a:custGeom>
                <a:solidFill>
                  <a:srgbClr val="500000">
                    <a:alpha val="60001"/>
                  </a:srgbClr>
                </a:solidFill>
                <a:ln w="9525">
                  <a:noFill/>
                  <a:round/>
                  <a:headEnd type="none" w="sm" len="sm"/>
                  <a:tailEnd type="none" w="sm" len="sm"/>
                </a:ln>
              </p:spPr>
              <p:txBody>
                <a:bodyPr/>
                <a:lstStyle/>
                <a:p>
                  <a:endParaRPr lang="nl-BE"/>
                </a:p>
              </p:txBody>
            </p:sp>
            <p:sp>
              <p:nvSpPr>
                <p:cNvPr id="7444" name="Freeform 276"/>
                <p:cNvSpPr>
                  <a:spLocks noChangeArrowheads="1"/>
                </p:cNvSpPr>
                <p:nvPr/>
              </p:nvSpPr>
              <p:spPr bwMode="auto">
                <a:xfrm>
                  <a:off x="259" y="128"/>
                  <a:ext cx="18" cy="35"/>
                </a:xfrm>
                <a:custGeom>
                  <a:avLst/>
                  <a:gdLst/>
                  <a:ahLst/>
                  <a:cxnLst>
                    <a:cxn ang="0">
                      <a:pos x="3" y="0"/>
                    </a:cxn>
                    <a:cxn ang="0">
                      <a:pos x="11" y="23"/>
                    </a:cxn>
                    <a:cxn ang="0">
                      <a:pos x="13" y="23"/>
                    </a:cxn>
                    <a:cxn ang="0">
                      <a:pos x="15" y="24"/>
                    </a:cxn>
                    <a:cxn ang="0">
                      <a:pos x="17" y="26"/>
                    </a:cxn>
                    <a:cxn ang="0">
                      <a:pos x="18" y="29"/>
                    </a:cxn>
                    <a:cxn ang="0">
                      <a:pos x="18" y="32"/>
                    </a:cxn>
                    <a:cxn ang="0">
                      <a:pos x="8" y="30"/>
                    </a:cxn>
                    <a:cxn ang="0">
                      <a:pos x="0" y="34"/>
                    </a:cxn>
                    <a:cxn ang="0">
                      <a:pos x="3" y="0"/>
                    </a:cxn>
                  </a:cxnLst>
                  <a:rect l="0" t="0" r="r" b="b"/>
                  <a:pathLst>
                    <a:path w="18" h="34">
                      <a:moveTo>
                        <a:pt x="3" y="0"/>
                      </a:moveTo>
                      <a:cubicBezTo>
                        <a:pt x="3" y="0"/>
                        <a:pt x="10" y="9"/>
                        <a:pt x="11" y="23"/>
                      </a:cubicBezTo>
                      <a:cubicBezTo>
                        <a:pt x="11" y="23"/>
                        <a:pt x="12" y="23"/>
                        <a:pt x="13" y="23"/>
                      </a:cubicBezTo>
                      <a:cubicBezTo>
                        <a:pt x="13" y="23"/>
                        <a:pt x="14" y="23"/>
                        <a:pt x="15" y="24"/>
                      </a:cubicBezTo>
                      <a:cubicBezTo>
                        <a:pt x="15" y="24"/>
                        <a:pt x="16" y="25"/>
                        <a:pt x="17" y="26"/>
                      </a:cubicBezTo>
                      <a:cubicBezTo>
                        <a:pt x="17" y="26"/>
                        <a:pt x="18" y="27"/>
                        <a:pt x="18" y="29"/>
                      </a:cubicBezTo>
                      <a:cubicBezTo>
                        <a:pt x="18" y="29"/>
                        <a:pt x="18" y="30"/>
                        <a:pt x="18" y="32"/>
                      </a:cubicBezTo>
                      <a:cubicBezTo>
                        <a:pt x="18" y="32"/>
                        <a:pt x="13" y="29"/>
                        <a:pt x="8" y="30"/>
                      </a:cubicBezTo>
                      <a:cubicBezTo>
                        <a:pt x="8" y="30"/>
                        <a:pt x="3" y="31"/>
                        <a:pt x="0" y="34"/>
                      </a:cubicBezTo>
                      <a:lnTo>
                        <a:pt x="3" y="0"/>
                      </a:ln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445" name="Freeform 277"/>
                <p:cNvSpPr>
                  <a:spLocks noChangeArrowheads="1"/>
                </p:cNvSpPr>
                <p:nvPr/>
              </p:nvSpPr>
              <p:spPr bwMode="auto">
                <a:xfrm>
                  <a:off x="285" y="122"/>
                  <a:ext cx="32" cy="66"/>
                </a:xfrm>
                <a:custGeom>
                  <a:avLst/>
                  <a:gdLst/>
                  <a:ahLst/>
                  <a:cxnLst>
                    <a:cxn ang="0">
                      <a:pos x="0" y="14"/>
                    </a:cxn>
                    <a:cxn ang="0">
                      <a:pos x="3" y="7"/>
                    </a:cxn>
                    <a:cxn ang="0">
                      <a:pos x="8" y="1"/>
                    </a:cxn>
                    <a:cxn ang="0">
                      <a:pos x="15" y="0"/>
                    </a:cxn>
                    <a:cxn ang="0">
                      <a:pos x="32" y="41"/>
                    </a:cxn>
                    <a:cxn ang="0">
                      <a:pos x="25" y="66"/>
                    </a:cxn>
                    <a:cxn ang="0">
                      <a:pos x="21" y="45"/>
                    </a:cxn>
                    <a:cxn ang="0">
                      <a:pos x="11" y="27"/>
                    </a:cxn>
                    <a:cxn ang="0">
                      <a:pos x="0" y="14"/>
                    </a:cxn>
                  </a:cxnLst>
                  <a:rect l="0" t="0" r="r" b="b"/>
                  <a:pathLst>
                    <a:path w="32" h="65">
                      <a:moveTo>
                        <a:pt x="0" y="14"/>
                      </a:moveTo>
                      <a:cubicBezTo>
                        <a:pt x="0" y="14"/>
                        <a:pt x="0" y="10"/>
                        <a:pt x="3" y="7"/>
                      </a:cubicBezTo>
                      <a:cubicBezTo>
                        <a:pt x="3" y="7"/>
                        <a:pt x="5" y="3"/>
                        <a:pt x="8" y="1"/>
                      </a:cubicBezTo>
                      <a:cubicBezTo>
                        <a:pt x="8" y="1"/>
                        <a:pt x="12" y="0"/>
                        <a:pt x="15" y="0"/>
                      </a:cubicBezTo>
                      <a:lnTo>
                        <a:pt x="32" y="41"/>
                      </a:lnTo>
                      <a:lnTo>
                        <a:pt x="25" y="66"/>
                      </a:lnTo>
                      <a:cubicBezTo>
                        <a:pt x="25" y="66"/>
                        <a:pt x="25" y="55"/>
                        <a:pt x="21" y="45"/>
                      </a:cubicBezTo>
                      <a:cubicBezTo>
                        <a:pt x="21" y="45"/>
                        <a:pt x="17" y="35"/>
                        <a:pt x="11" y="27"/>
                      </a:cubicBezTo>
                      <a:cubicBezTo>
                        <a:pt x="11" y="27"/>
                        <a:pt x="3" y="24"/>
                        <a:pt x="0" y="14"/>
                      </a:cubicBezTo>
                    </a:path>
                  </a:pathLst>
                </a:custGeom>
                <a:gradFill rotWithShape="0">
                  <a:gsLst>
                    <a:gs pos="0">
                      <a:srgbClr val="FFFFFF">
                        <a:alpha val="20001"/>
                      </a:srgbClr>
                    </a:gs>
                    <a:gs pos="100000">
                      <a:srgbClr val="FFFFFF">
                        <a:alpha val="7001"/>
                      </a:srgbClr>
                    </a:gs>
                  </a:gsLst>
                  <a:lin ang="5400000" scaled="1"/>
                </a:gradFill>
                <a:ln w="9525">
                  <a:noFill/>
                  <a:round/>
                  <a:headEnd type="none" w="sm" len="sm"/>
                  <a:tailEnd type="none" w="sm" len="sm"/>
                </a:ln>
              </p:spPr>
              <p:txBody>
                <a:bodyPr/>
                <a:lstStyle/>
                <a:p>
                  <a:endParaRPr lang="nl-BE"/>
                </a:p>
              </p:txBody>
            </p:sp>
            <p:sp>
              <p:nvSpPr>
                <p:cNvPr id="7446" name="Freeform 278"/>
                <p:cNvSpPr>
                  <a:spLocks noChangeArrowheads="1"/>
                </p:cNvSpPr>
                <p:nvPr/>
              </p:nvSpPr>
              <p:spPr bwMode="auto">
                <a:xfrm>
                  <a:off x="272" y="109"/>
                  <a:ext cx="19" cy="13"/>
                </a:xfrm>
                <a:custGeom>
                  <a:avLst/>
                  <a:gdLst/>
                  <a:ahLst/>
                  <a:cxnLst>
                    <a:cxn ang="0">
                      <a:pos x="0" y="13"/>
                    </a:cxn>
                    <a:cxn ang="0">
                      <a:pos x="1" y="7"/>
                    </a:cxn>
                    <a:cxn ang="0">
                      <a:pos x="4" y="2"/>
                    </a:cxn>
                    <a:cxn ang="0">
                      <a:pos x="9" y="0"/>
                    </a:cxn>
                    <a:cxn ang="0">
                      <a:pos x="14" y="1"/>
                    </a:cxn>
                    <a:cxn ang="0">
                      <a:pos x="18" y="4"/>
                    </a:cxn>
                    <a:cxn ang="0">
                      <a:pos x="16" y="8"/>
                    </a:cxn>
                    <a:cxn ang="0">
                      <a:pos x="0" y="13"/>
                    </a:cxn>
                  </a:cxnLst>
                  <a:rect l="0" t="0" r="r" b="b"/>
                  <a:pathLst>
                    <a:path w="18" h="12">
                      <a:moveTo>
                        <a:pt x="0" y="13"/>
                      </a:moveTo>
                      <a:cubicBezTo>
                        <a:pt x="0" y="13"/>
                        <a:pt x="0" y="10"/>
                        <a:pt x="1" y="7"/>
                      </a:cubicBezTo>
                      <a:cubicBezTo>
                        <a:pt x="1" y="7"/>
                        <a:pt x="2" y="4"/>
                        <a:pt x="4" y="2"/>
                      </a:cubicBezTo>
                      <a:cubicBezTo>
                        <a:pt x="4" y="2"/>
                        <a:pt x="6" y="0"/>
                        <a:pt x="9" y="0"/>
                      </a:cubicBezTo>
                      <a:cubicBezTo>
                        <a:pt x="9" y="0"/>
                        <a:pt x="12" y="0"/>
                        <a:pt x="14" y="1"/>
                      </a:cubicBezTo>
                      <a:cubicBezTo>
                        <a:pt x="14" y="1"/>
                        <a:pt x="17" y="2"/>
                        <a:pt x="18" y="4"/>
                      </a:cubicBezTo>
                      <a:cubicBezTo>
                        <a:pt x="18" y="4"/>
                        <a:pt x="18" y="6"/>
                        <a:pt x="16" y="8"/>
                      </a:cubicBezTo>
                      <a:cubicBezTo>
                        <a:pt x="16" y="8"/>
                        <a:pt x="8" y="12"/>
                        <a:pt x="0" y="13"/>
                      </a:cubicBezTo>
                    </a:path>
                  </a:pathLst>
                </a:custGeom>
                <a:gradFill rotWithShape="0">
                  <a:gsLst>
                    <a:gs pos="0">
                      <a:srgbClr val="A06F50"/>
                    </a:gs>
                    <a:gs pos="100000">
                      <a:srgbClr val="640000">
                        <a:alpha val="20001"/>
                      </a:srgbClr>
                    </a:gs>
                  </a:gsLst>
                  <a:lin ang="0" scaled="1"/>
                </a:gradFill>
                <a:ln w="9525">
                  <a:noFill/>
                  <a:round/>
                  <a:headEnd type="none" w="sm" len="sm"/>
                  <a:tailEnd type="none" w="sm" len="sm"/>
                </a:ln>
              </p:spPr>
              <p:txBody>
                <a:bodyPr/>
                <a:lstStyle/>
                <a:p>
                  <a:endParaRPr lang="nl-BE"/>
                </a:p>
              </p:txBody>
            </p:sp>
            <p:sp>
              <p:nvSpPr>
                <p:cNvPr id="7447" name="Freeform 279"/>
                <p:cNvSpPr>
                  <a:spLocks noChangeArrowheads="1"/>
                </p:cNvSpPr>
                <p:nvPr/>
              </p:nvSpPr>
              <p:spPr bwMode="auto">
                <a:xfrm>
                  <a:off x="272" y="117"/>
                  <a:ext cx="18" cy="13"/>
                </a:xfrm>
                <a:custGeom>
                  <a:avLst/>
                  <a:gdLst/>
                  <a:ahLst/>
                  <a:cxnLst>
                    <a:cxn ang="0">
                      <a:pos x="1" y="11"/>
                    </a:cxn>
                    <a:cxn ang="0">
                      <a:pos x="0" y="9"/>
                    </a:cxn>
                    <a:cxn ang="0">
                      <a:pos x="0" y="7"/>
                    </a:cxn>
                    <a:cxn ang="0">
                      <a:pos x="0" y="4"/>
                    </a:cxn>
                    <a:cxn ang="0">
                      <a:pos x="1" y="2"/>
                    </a:cxn>
                    <a:cxn ang="0">
                      <a:pos x="3" y="1"/>
                    </a:cxn>
                    <a:cxn ang="0">
                      <a:pos x="17" y="0"/>
                    </a:cxn>
                    <a:cxn ang="0">
                      <a:pos x="10" y="9"/>
                    </a:cxn>
                    <a:cxn ang="0">
                      <a:pos x="6" y="12"/>
                    </a:cxn>
                    <a:cxn ang="0">
                      <a:pos x="1" y="11"/>
                    </a:cxn>
                  </a:cxnLst>
                  <a:rect l="0" t="0" r="r" b="b"/>
                  <a:pathLst>
                    <a:path w="17" h="12">
                      <a:moveTo>
                        <a:pt x="1" y="11"/>
                      </a:moveTo>
                      <a:cubicBezTo>
                        <a:pt x="1" y="11"/>
                        <a:pt x="0" y="10"/>
                        <a:pt x="0" y="9"/>
                      </a:cubicBezTo>
                      <a:cubicBezTo>
                        <a:pt x="0" y="9"/>
                        <a:pt x="0" y="8"/>
                        <a:pt x="0" y="7"/>
                      </a:cubicBezTo>
                      <a:cubicBezTo>
                        <a:pt x="0" y="7"/>
                        <a:pt x="0" y="5"/>
                        <a:pt x="0" y="4"/>
                      </a:cubicBezTo>
                      <a:cubicBezTo>
                        <a:pt x="0" y="4"/>
                        <a:pt x="0" y="3"/>
                        <a:pt x="1" y="2"/>
                      </a:cubicBezTo>
                      <a:cubicBezTo>
                        <a:pt x="1" y="2"/>
                        <a:pt x="2" y="1"/>
                        <a:pt x="3" y="1"/>
                      </a:cubicBezTo>
                      <a:cubicBezTo>
                        <a:pt x="3" y="1"/>
                        <a:pt x="10" y="0"/>
                        <a:pt x="17" y="0"/>
                      </a:cubicBezTo>
                      <a:cubicBezTo>
                        <a:pt x="17" y="0"/>
                        <a:pt x="14" y="5"/>
                        <a:pt x="10" y="9"/>
                      </a:cubicBezTo>
                      <a:cubicBezTo>
                        <a:pt x="10" y="9"/>
                        <a:pt x="8" y="11"/>
                        <a:pt x="6" y="12"/>
                      </a:cubicBezTo>
                      <a:cubicBezTo>
                        <a:pt x="6" y="12"/>
                        <a:pt x="3" y="12"/>
                        <a:pt x="1" y="11"/>
                      </a:cubicBezTo>
                    </a:path>
                  </a:pathLst>
                </a:custGeom>
                <a:solidFill>
                  <a:srgbClr val="000000">
                    <a:alpha val="60001"/>
                  </a:srgbClr>
                </a:solidFill>
                <a:ln w="9525">
                  <a:noFill/>
                  <a:round/>
                  <a:headEnd type="none" w="sm" len="sm"/>
                  <a:tailEnd type="none" w="sm" len="sm"/>
                </a:ln>
              </p:spPr>
              <p:txBody>
                <a:bodyPr/>
                <a:lstStyle/>
                <a:p>
                  <a:endParaRPr lang="nl-BE"/>
                </a:p>
              </p:txBody>
            </p:sp>
            <p:sp>
              <p:nvSpPr>
                <p:cNvPr id="7448" name="Freeform 280"/>
                <p:cNvSpPr>
                  <a:spLocks noChangeArrowheads="1"/>
                </p:cNvSpPr>
                <p:nvPr/>
              </p:nvSpPr>
              <p:spPr bwMode="auto">
                <a:xfrm>
                  <a:off x="277" y="121"/>
                  <a:ext cx="5" cy="8"/>
                </a:xfrm>
                <a:custGeom>
                  <a:avLst/>
                  <a:gdLst/>
                  <a:ahLst/>
                  <a:cxnLst>
                    <a:cxn ang="0">
                      <a:pos x="0" y="0"/>
                    </a:cxn>
                    <a:cxn ang="0">
                      <a:pos x="1" y="1"/>
                    </a:cxn>
                    <a:cxn ang="0">
                      <a:pos x="1" y="3"/>
                    </a:cxn>
                    <a:cxn ang="0">
                      <a:pos x="2" y="4"/>
                    </a:cxn>
                    <a:cxn ang="0">
                      <a:pos x="1" y="6"/>
                    </a:cxn>
                    <a:cxn ang="0">
                      <a:pos x="0" y="7"/>
                    </a:cxn>
                    <a:cxn ang="0">
                      <a:pos x="2" y="7"/>
                    </a:cxn>
                    <a:cxn ang="0">
                      <a:pos x="3" y="7"/>
                    </a:cxn>
                    <a:cxn ang="0">
                      <a:pos x="4" y="5"/>
                    </a:cxn>
                    <a:cxn ang="0">
                      <a:pos x="4" y="4"/>
                    </a:cxn>
                    <a:cxn ang="0">
                      <a:pos x="4" y="2"/>
                    </a:cxn>
                    <a:cxn ang="0">
                      <a:pos x="3" y="1"/>
                    </a:cxn>
                    <a:cxn ang="0">
                      <a:pos x="2" y="0"/>
                    </a:cxn>
                    <a:cxn ang="0">
                      <a:pos x="1" y="0"/>
                    </a:cxn>
                    <a:cxn ang="0">
                      <a:pos x="0" y="0"/>
                    </a:cxn>
                  </a:cxnLst>
                  <a:rect l="0" t="0" r="r" b="b"/>
                  <a:pathLst>
                    <a:path w="4" h="7">
                      <a:moveTo>
                        <a:pt x="0" y="0"/>
                      </a:moveTo>
                      <a:cubicBezTo>
                        <a:pt x="0" y="0"/>
                        <a:pt x="0" y="0"/>
                        <a:pt x="1" y="1"/>
                      </a:cubicBezTo>
                      <a:cubicBezTo>
                        <a:pt x="1" y="1"/>
                        <a:pt x="1" y="2"/>
                        <a:pt x="1" y="3"/>
                      </a:cubicBezTo>
                      <a:cubicBezTo>
                        <a:pt x="1" y="3"/>
                        <a:pt x="2" y="3"/>
                        <a:pt x="2" y="4"/>
                      </a:cubicBezTo>
                      <a:cubicBezTo>
                        <a:pt x="2" y="4"/>
                        <a:pt x="2" y="5"/>
                        <a:pt x="1" y="6"/>
                      </a:cubicBezTo>
                      <a:cubicBezTo>
                        <a:pt x="1" y="6"/>
                        <a:pt x="1" y="7"/>
                        <a:pt x="0" y="7"/>
                      </a:cubicBezTo>
                      <a:cubicBezTo>
                        <a:pt x="0" y="7"/>
                        <a:pt x="1" y="8"/>
                        <a:pt x="2" y="7"/>
                      </a:cubicBezTo>
                      <a:cubicBezTo>
                        <a:pt x="2" y="7"/>
                        <a:pt x="2" y="7"/>
                        <a:pt x="3" y="7"/>
                      </a:cubicBezTo>
                      <a:cubicBezTo>
                        <a:pt x="3" y="7"/>
                        <a:pt x="4" y="6"/>
                        <a:pt x="4" y="5"/>
                      </a:cubicBezTo>
                      <a:cubicBezTo>
                        <a:pt x="4" y="5"/>
                        <a:pt x="4" y="5"/>
                        <a:pt x="4" y="4"/>
                      </a:cubicBezTo>
                      <a:cubicBezTo>
                        <a:pt x="4" y="4"/>
                        <a:pt x="4" y="3"/>
                        <a:pt x="4" y="2"/>
                      </a:cubicBezTo>
                      <a:cubicBezTo>
                        <a:pt x="4" y="2"/>
                        <a:pt x="4" y="1"/>
                        <a:pt x="3" y="1"/>
                      </a:cubicBezTo>
                      <a:cubicBezTo>
                        <a:pt x="3" y="1"/>
                        <a:pt x="3" y="0"/>
                        <a:pt x="2" y="0"/>
                      </a:cubicBezTo>
                      <a:cubicBezTo>
                        <a:pt x="2" y="0"/>
                        <a:pt x="2" y="0"/>
                        <a:pt x="1" y="0"/>
                      </a:cubicBezTo>
                      <a:cubicBezTo>
                        <a:pt x="1" y="0"/>
                        <a:pt x="0" y="0"/>
                        <a:pt x="0" y="0"/>
                      </a:cubicBezTo>
                    </a:path>
                  </a:pathLst>
                </a:custGeom>
                <a:gradFill rotWithShape="0">
                  <a:gsLst>
                    <a:gs pos="0">
                      <a:srgbClr val="500000">
                        <a:alpha val="0"/>
                      </a:srgbClr>
                    </a:gs>
                    <a:gs pos="100000">
                      <a:srgbClr val="EFEFEF">
                        <a:alpha val="80000"/>
                      </a:srgbClr>
                    </a:gs>
                  </a:gsLst>
                  <a:lin ang="5400000" scaled="1"/>
                </a:gradFill>
                <a:ln w="9525">
                  <a:noFill/>
                  <a:round/>
                  <a:headEnd type="none" w="sm" len="sm"/>
                  <a:tailEnd type="none" w="sm" len="sm"/>
                </a:ln>
              </p:spPr>
              <p:txBody>
                <a:bodyPr/>
                <a:lstStyle/>
                <a:p>
                  <a:endParaRPr lang="nl-BE"/>
                </a:p>
              </p:txBody>
            </p:sp>
            <p:sp>
              <p:nvSpPr>
                <p:cNvPr id="7449" name="Freeform 281"/>
                <p:cNvSpPr>
                  <a:spLocks noChangeArrowheads="1"/>
                </p:cNvSpPr>
                <p:nvPr/>
              </p:nvSpPr>
              <p:spPr bwMode="auto">
                <a:xfrm>
                  <a:off x="233" y="0"/>
                  <a:ext cx="209" cy="441"/>
                </a:xfrm>
                <a:custGeom>
                  <a:avLst/>
                  <a:gdLst/>
                  <a:ahLst/>
                  <a:cxnLst>
                    <a:cxn ang="0">
                      <a:pos x="1" y="120"/>
                    </a:cxn>
                    <a:cxn ang="0">
                      <a:pos x="5" y="236"/>
                    </a:cxn>
                    <a:cxn ang="0">
                      <a:pos x="8" y="109"/>
                    </a:cxn>
                    <a:cxn ang="0">
                      <a:pos x="14" y="77"/>
                    </a:cxn>
                    <a:cxn ang="0">
                      <a:pos x="20" y="69"/>
                    </a:cxn>
                    <a:cxn ang="0">
                      <a:pos x="39" y="83"/>
                    </a:cxn>
                    <a:cxn ang="0">
                      <a:pos x="70" y="158"/>
                    </a:cxn>
                    <a:cxn ang="0">
                      <a:pos x="79" y="187"/>
                    </a:cxn>
                    <a:cxn ang="0">
                      <a:pos x="77" y="151"/>
                    </a:cxn>
                    <a:cxn ang="0">
                      <a:pos x="89" y="196"/>
                    </a:cxn>
                    <a:cxn ang="0">
                      <a:pos x="93" y="239"/>
                    </a:cxn>
                    <a:cxn ang="0">
                      <a:pos x="85" y="296"/>
                    </a:cxn>
                    <a:cxn ang="0">
                      <a:pos x="76" y="343"/>
                    </a:cxn>
                    <a:cxn ang="0">
                      <a:pos x="73" y="358"/>
                    </a:cxn>
                    <a:cxn ang="0">
                      <a:pos x="88" y="315"/>
                    </a:cxn>
                    <a:cxn ang="0">
                      <a:pos x="101" y="254"/>
                    </a:cxn>
                    <a:cxn ang="0">
                      <a:pos x="109" y="225"/>
                    </a:cxn>
                    <a:cxn ang="0">
                      <a:pos x="111" y="201"/>
                    </a:cxn>
                    <a:cxn ang="0">
                      <a:pos x="116" y="234"/>
                    </a:cxn>
                    <a:cxn ang="0">
                      <a:pos x="112" y="264"/>
                    </a:cxn>
                    <a:cxn ang="0">
                      <a:pos x="90" y="328"/>
                    </a:cxn>
                    <a:cxn ang="0">
                      <a:pos x="75" y="365"/>
                    </a:cxn>
                    <a:cxn ang="0">
                      <a:pos x="67" y="400"/>
                    </a:cxn>
                    <a:cxn ang="0">
                      <a:pos x="66" y="433"/>
                    </a:cxn>
                    <a:cxn ang="0">
                      <a:pos x="96" y="376"/>
                    </a:cxn>
                    <a:cxn ang="0">
                      <a:pos x="106" y="320"/>
                    </a:cxn>
                    <a:cxn ang="0">
                      <a:pos x="116" y="279"/>
                    </a:cxn>
                    <a:cxn ang="0">
                      <a:pos x="130" y="251"/>
                    </a:cxn>
                    <a:cxn ang="0">
                      <a:pos x="141" y="260"/>
                    </a:cxn>
                    <a:cxn ang="0">
                      <a:pos x="147" y="292"/>
                    </a:cxn>
                    <a:cxn ang="0">
                      <a:pos x="149" y="342"/>
                    </a:cxn>
                    <a:cxn ang="0">
                      <a:pos x="146" y="365"/>
                    </a:cxn>
                    <a:cxn ang="0">
                      <a:pos x="139" y="386"/>
                    </a:cxn>
                    <a:cxn ang="0">
                      <a:pos x="129" y="406"/>
                    </a:cxn>
                    <a:cxn ang="0">
                      <a:pos x="116" y="422"/>
                    </a:cxn>
                    <a:cxn ang="0">
                      <a:pos x="119" y="422"/>
                    </a:cxn>
                    <a:cxn ang="0">
                      <a:pos x="137" y="406"/>
                    </a:cxn>
                    <a:cxn ang="0">
                      <a:pos x="157" y="372"/>
                    </a:cxn>
                    <a:cxn ang="0">
                      <a:pos x="158" y="410"/>
                    </a:cxn>
                    <a:cxn ang="0">
                      <a:pos x="163" y="414"/>
                    </a:cxn>
                    <a:cxn ang="0">
                      <a:pos x="171" y="379"/>
                    </a:cxn>
                    <a:cxn ang="0">
                      <a:pos x="177" y="303"/>
                    </a:cxn>
                    <a:cxn ang="0">
                      <a:pos x="172" y="239"/>
                    </a:cxn>
                    <a:cxn ang="0">
                      <a:pos x="191" y="288"/>
                    </a:cxn>
                    <a:cxn ang="0">
                      <a:pos x="200" y="341"/>
                    </a:cxn>
                    <a:cxn ang="0">
                      <a:pos x="199" y="325"/>
                    </a:cxn>
                    <a:cxn ang="0">
                      <a:pos x="186" y="260"/>
                    </a:cxn>
                    <a:cxn ang="0">
                      <a:pos x="185" y="242"/>
                    </a:cxn>
                    <a:cxn ang="0">
                      <a:pos x="203" y="272"/>
                    </a:cxn>
                    <a:cxn ang="0">
                      <a:pos x="199" y="259"/>
                    </a:cxn>
                    <a:cxn ang="0">
                      <a:pos x="176" y="198"/>
                    </a:cxn>
                    <a:cxn ang="0">
                      <a:pos x="154" y="79"/>
                    </a:cxn>
                    <a:cxn ang="0">
                      <a:pos x="137" y="29"/>
                    </a:cxn>
                    <a:cxn ang="0">
                      <a:pos x="128" y="16"/>
                    </a:cxn>
                    <a:cxn ang="0">
                      <a:pos x="117" y="6"/>
                    </a:cxn>
                    <a:cxn ang="0">
                      <a:pos x="105" y="0"/>
                    </a:cxn>
                    <a:cxn ang="0">
                      <a:pos x="92" y="0"/>
                    </a:cxn>
                    <a:cxn ang="0">
                      <a:pos x="80" y="3"/>
                    </a:cxn>
                    <a:cxn ang="0">
                      <a:pos x="32" y="29"/>
                    </a:cxn>
                    <a:cxn ang="0">
                      <a:pos x="22" y="39"/>
                    </a:cxn>
                    <a:cxn ang="0">
                      <a:pos x="14" y="52"/>
                    </a:cxn>
                  </a:cxnLst>
                  <a:rect l="0" t="0" r="r" b="b"/>
                  <a:pathLst>
                    <a:path w="209" h="441">
                      <a:moveTo>
                        <a:pt x="8" y="66"/>
                      </a:moveTo>
                      <a:lnTo>
                        <a:pt x="8" y="68"/>
                      </a:lnTo>
                      <a:lnTo>
                        <a:pt x="7" y="71"/>
                      </a:lnTo>
                      <a:lnTo>
                        <a:pt x="6" y="74"/>
                      </a:lnTo>
                      <a:lnTo>
                        <a:pt x="6" y="77"/>
                      </a:lnTo>
                      <a:lnTo>
                        <a:pt x="5" y="79"/>
                      </a:lnTo>
                      <a:lnTo>
                        <a:pt x="4" y="82"/>
                      </a:lnTo>
                      <a:lnTo>
                        <a:pt x="4" y="85"/>
                      </a:lnTo>
                      <a:lnTo>
                        <a:pt x="3" y="88"/>
                      </a:lnTo>
                      <a:lnTo>
                        <a:pt x="3" y="90"/>
                      </a:lnTo>
                      <a:lnTo>
                        <a:pt x="2" y="105"/>
                      </a:lnTo>
                      <a:lnTo>
                        <a:pt x="1" y="120"/>
                      </a:lnTo>
                      <a:lnTo>
                        <a:pt x="0" y="135"/>
                      </a:lnTo>
                      <a:lnTo>
                        <a:pt x="0" y="149"/>
                      </a:lnTo>
                      <a:lnTo>
                        <a:pt x="0" y="164"/>
                      </a:lnTo>
                      <a:lnTo>
                        <a:pt x="0" y="179"/>
                      </a:lnTo>
                      <a:lnTo>
                        <a:pt x="0" y="194"/>
                      </a:lnTo>
                      <a:lnTo>
                        <a:pt x="0" y="209"/>
                      </a:lnTo>
                      <a:lnTo>
                        <a:pt x="0" y="223"/>
                      </a:lnTo>
                      <a:lnTo>
                        <a:pt x="6" y="308"/>
                      </a:lnTo>
                      <a:lnTo>
                        <a:pt x="5" y="290"/>
                      </a:lnTo>
                      <a:lnTo>
                        <a:pt x="5" y="272"/>
                      </a:lnTo>
                      <a:lnTo>
                        <a:pt x="5" y="254"/>
                      </a:lnTo>
                      <a:lnTo>
                        <a:pt x="5" y="236"/>
                      </a:lnTo>
                      <a:lnTo>
                        <a:pt x="5" y="218"/>
                      </a:lnTo>
                      <a:lnTo>
                        <a:pt x="5" y="200"/>
                      </a:lnTo>
                      <a:lnTo>
                        <a:pt x="6" y="182"/>
                      </a:lnTo>
                      <a:lnTo>
                        <a:pt x="6" y="164"/>
                      </a:lnTo>
                      <a:lnTo>
                        <a:pt x="7" y="146"/>
                      </a:lnTo>
                      <a:lnTo>
                        <a:pt x="7" y="141"/>
                      </a:lnTo>
                      <a:lnTo>
                        <a:pt x="7" y="135"/>
                      </a:lnTo>
                      <a:lnTo>
                        <a:pt x="7" y="130"/>
                      </a:lnTo>
                      <a:lnTo>
                        <a:pt x="7" y="125"/>
                      </a:lnTo>
                      <a:lnTo>
                        <a:pt x="8" y="119"/>
                      </a:lnTo>
                      <a:lnTo>
                        <a:pt x="8" y="114"/>
                      </a:lnTo>
                      <a:lnTo>
                        <a:pt x="8" y="109"/>
                      </a:lnTo>
                      <a:lnTo>
                        <a:pt x="9" y="104"/>
                      </a:lnTo>
                      <a:lnTo>
                        <a:pt x="9" y="98"/>
                      </a:lnTo>
                      <a:lnTo>
                        <a:pt x="10" y="93"/>
                      </a:lnTo>
                      <a:lnTo>
                        <a:pt x="11" y="88"/>
                      </a:lnTo>
                      <a:lnTo>
                        <a:pt x="12" y="83"/>
                      </a:lnTo>
                      <a:lnTo>
                        <a:pt x="12" y="82"/>
                      </a:lnTo>
                      <a:lnTo>
                        <a:pt x="12" y="81"/>
                      </a:lnTo>
                      <a:lnTo>
                        <a:pt x="13" y="80"/>
                      </a:lnTo>
                      <a:lnTo>
                        <a:pt x="13" y="80"/>
                      </a:lnTo>
                      <a:lnTo>
                        <a:pt x="13" y="79"/>
                      </a:lnTo>
                      <a:lnTo>
                        <a:pt x="14" y="78"/>
                      </a:lnTo>
                      <a:lnTo>
                        <a:pt x="14" y="77"/>
                      </a:lnTo>
                      <a:lnTo>
                        <a:pt x="14" y="76"/>
                      </a:lnTo>
                      <a:lnTo>
                        <a:pt x="15" y="76"/>
                      </a:lnTo>
                      <a:lnTo>
                        <a:pt x="15" y="75"/>
                      </a:lnTo>
                      <a:lnTo>
                        <a:pt x="16" y="74"/>
                      </a:lnTo>
                      <a:lnTo>
                        <a:pt x="16" y="73"/>
                      </a:lnTo>
                      <a:lnTo>
                        <a:pt x="17" y="73"/>
                      </a:lnTo>
                      <a:lnTo>
                        <a:pt x="17" y="72"/>
                      </a:lnTo>
                      <a:lnTo>
                        <a:pt x="18" y="71"/>
                      </a:lnTo>
                      <a:lnTo>
                        <a:pt x="18" y="71"/>
                      </a:lnTo>
                      <a:lnTo>
                        <a:pt x="19" y="70"/>
                      </a:lnTo>
                      <a:lnTo>
                        <a:pt x="19" y="69"/>
                      </a:lnTo>
                      <a:lnTo>
                        <a:pt x="20" y="69"/>
                      </a:lnTo>
                      <a:lnTo>
                        <a:pt x="20" y="68"/>
                      </a:lnTo>
                      <a:lnTo>
                        <a:pt x="21" y="67"/>
                      </a:lnTo>
                      <a:lnTo>
                        <a:pt x="21" y="67"/>
                      </a:lnTo>
                      <a:lnTo>
                        <a:pt x="22" y="66"/>
                      </a:lnTo>
                      <a:lnTo>
                        <a:pt x="22" y="65"/>
                      </a:lnTo>
                      <a:lnTo>
                        <a:pt x="23" y="65"/>
                      </a:lnTo>
                      <a:lnTo>
                        <a:pt x="23" y="64"/>
                      </a:lnTo>
                      <a:lnTo>
                        <a:pt x="24" y="64"/>
                      </a:lnTo>
                      <a:lnTo>
                        <a:pt x="28" y="69"/>
                      </a:lnTo>
                      <a:lnTo>
                        <a:pt x="31" y="73"/>
                      </a:lnTo>
                      <a:lnTo>
                        <a:pt x="35" y="78"/>
                      </a:lnTo>
                      <a:lnTo>
                        <a:pt x="39" y="83"/>
                      </a:lnTo>
                      <a:lnTo>
                        <a:pt x="42" y="88"/>
                      </a:lnTo>
                      <a:lnTo>
                        <a:pt x="46" y="93"/>
                      </a:lnTo>
                      <a:lnTo>
                        <a:pt x="49" y="99"/>
                      </a:lnTo>
                      <a:lnTo>
                        <a:pt x="52" y="104"/>
                      </a:lnTo>
                      <a:lnTo>
                        <a:pt x="56" y="109"/>
                      </a:lnTo>
                      <a:lnTo>
                        <a:pt x="58" y="116"/>
                      </a:lnTo>
                      <a:lnTo>
                        <a:pt x="60" y="123"/>
                      </a:lnTo>
                      <a:lnTo>
                        <a:pt x="62" y="130"/>
                      </a:lnTo>
                      <a:lnTo>
                        <a:pt x="64" y="137"/>
                      </a:lnTo>
                      <a:lnTo>
                        <a:pt x="66" y="144"/>
                      </a:lnTo>
                      <a:lnTo>
                        <a:pt x="68" y="151"/>
                      </a:lnTo>
                      <a:lnTo>
                        <a:pt x="70" y="158"/>
                      </a:lnTo>
                      <a:lnTo>
                        <a:pt x="71" y="166"/>
                      </a:lnTo>
                      <a:lnTo>
                        <a:pt x="73" y="173"/>
                      </a:lnTo>
                      <a:lnTo>
                        <a:pt x="74" y="180"/>
                      </a:lnTo>
                      <a:lnTo>
                        <a:pt x="75" y="187"/>
                      </a:lnTo>
                      <a:lnTo>
                        <a:pt x="76" y="195"/>
                      </a:lnTo>
                      <a:lnTo>
                        <a:pt x="77" y="202"/>
                      </a:lnTo>
                      <a:lnTo>
                        <a:pt x="78" y="210"/>
                      </a:lnTo>
                      <a:lnTo>
                        <a:pt x="79" y="205"/>
                      </a:lnTo>
                      <a:lnTo>
                        <a:pt x="79" y="201"/>
                      </a:lnTo>
                      <a:lnTo>
                        <a:pt x="79" y="196"/>
                      </a:lnTo>
                      <a:lnTo>
                        <a:pt x="79" y="192"/>
                      </a:lnTo>
                      <a:lnTo>
                        <a:pt x="79" y="187"/>
                      </a:lnTo>
                      <a:lnTo>
                        <a:pt x="79" y="183"/>
                      </a:lnTo>
                      <a:lnTo>
                        <a:pt x="79" y="179"/>
                      </a:lnTo>
                      <a:lnTo>
                        <a:pt x="78" y="174"/>
                      </a:lnTo>
                      <a:lnTo>
                        <a:pt x="78" y="170"/>
                      </a:lnTo>
                      <a:lnTo>
                        <a:pt x="78" y="165"/>
                      </a:lnTo>
                      <a:lnTo>
                        <a:pt x="77" y="161"/>
                      </a:lnTo>
                      <a:lnTo>
                        <a:pt x="77" y="157"/>
                      </a:lnTo>
                      <a:lnTo>
                        <a:pt x="76" y="152"/>
                      </a:lnTo>
                      <a:lnTo>
                        <a:pt x="76" y="148"/>
                      </a:lnTo>
                      <a:lnTo>
                        <a:pt x="75" y="144"/>
                      </a:lnTo>
                      <a:lnTo>
                        <a:pt x="76" y="148"/>
                      </a:lnTo>
                      <a:lnTo>
                        <a:pt x="77" y="151"/>
                      </a:lnTo>
                      <a:lnTo>
                        <a:pt x="78" y="155"/>
                      </a:lnTo>
                      <a:lnTo>
                        <a:pt x="79" y="159"/>
                      </a:lnTo>
                      <a:lnTo>
                        <a:pt x="81" y="163"/>
                      </a:lnTo>
                      <a:lnTo>
                        <a:pt x="82" y="167"/>
                      </a:lnTo>
                      <a:lnTo>
                        <a:pt x="83" y="171"/>
                      </a:lnTo>
                      <a:lnTo>
                        <a:pt x="84" y="175"/>
                      </a:lnTo>
                      <a:lnTo>
                        <a:pt x="85" y="179"/>
                      </a:lnTo>
                      <a:lnTo>
                        <a:pt x="86" y="183"/>
                      </a:lnTo>
                      <a:lnTo>
                        <a:pt x="86" y="186"/>
                      </a:lnTo>
                      <a:lnTo>
                        <a:pt x="87" y="189"/>
                      </a:lnTo>
                      <a:lnTo>
                        <a:pt x="88" y="193"/>
                      </a:lnTo>
                      <a:lnTo>
                        <a:pt x="89" y="196"/>
                      </a:lnTo>
                      <a:lnTo>
                        <a:pt x="89" y="200"/>
                      </a:lnTo>
                      <a:lnTo>
                        <a:pt x="90" y="203"/>
                      </a:lnTo>
                      <a:lnTo>
                        <a:pt x="91" y="207"/>
                      </a:lnTo>
                      <a:lnTo>
                        <a:pt x="91" y="210"/>
                      </a:lnTo>
                      <a:lnTo>
                        <a:pt x="91" y="214"/>
                      </a:lnTo>
                      <a:lnTo>
                        <a:pt x="92" y="217"/>
                      </a:lnTo>
                      <a:lnTo>
                        <a:pt x="92" y="221"/>
                      </a:lnTo>
                      <a:lnTo>
                        <a:pt x="93" y="224"/>
                      </a:lnTo>
                      <a:lnTo>
                        <a:pt x="93" y="228"/>
                      </a:lnTo>
                      <a:lnTo>
                        <a:pt x="93" y="232"/>
                      </a:lnTo>
                      <a:lnTo>
                        <a:pt x="93" y="235"/>
                      </a:lnTo>
                      <a:lnTo>
                        <a:pt x="93" y="239"/>
                      </a:lnTo>
                      <a:lnTo>
                        <a:pt x="93" y="242"/>
                      </a:lnTo>
                      <a:lnTo>
                        <a:pt x="93" y="246"/>
                      </a:lnTo>
                      <a:lnTo>
                        <a:pt x="93" y="249"/>
                      </a:lnTo>
                      <a:lnTo>
                        <a:pt x="93" y="253"/>
                      </a:lnTo>
                      <a:lnTo>
                        <a:pt x="92" y="258"/>
                      </a:lnTo>
                      <a:lnTo>
                        <a:pt x="91" y="264"/>
                      </a:lnTo>
                      <a:lnTo>
                        <a:pt x="89" y="269"/>
                      </a:lnTo>
                      <a:lnTo>
                        <a:pt x="88" y="274"/>
                      </a:lnTo>
                      <a:lnTo>
                        <a:pt x="87" y="280"/>
                      </a:lnTo>
                      <a:lnTo>
                        <a:pt x="86" y="285"/>
                      </a:lnTo>
                      <a:lnTo>
                        <a:pt x="85" y="291"/>
                      </a:lnTo>
                      <a:lnTo>
                        <a:pt x="85" y="296"/>
                      </a:lnTo>
                      <a:lnTo>
                        <a:pt x="84" y="302"/>
                      </a:lnTo>
                      <a:lnTo>
                        <a:pt x="84" y="305"/>
                      </a:lnTo>
                      <a:lnTo>
                        <a:pt x="83" y="309"/>
                      </a:lnTo>
                      <a:lnTo>
                        <a:pt x="82" y="313"/>
                      </a:lnTo>
                      <a:lnTo>
                        <a:pt x="82" y="317"/>
                      </a:lnTo>
                      <a:lnTo>
                        <a:pt x="81" y="321"/>
                      </a:lnTo>
                      <a:lnTo>
                        <a:pt x="80" y="325"/>
                      </a:lnTo>
                      <a:lnTo>
                        <a:pt x="80" y="328"/>
                      </a:lnTo>
                      <a:lnTo>
                        <a:pt x="79" y="332"/>
                      </a:lnTo>
                      <a:lnTo>
                        <a:pt x="78" y="336"/>
                      </a:lnTo>
                      <a:lnTo>
                        <a:pt x="77" y="339"/>
                      </a:lnTo>
                      <a:lnTo>
                        <a:pt x="76" y="343"/>
                      </a:lnTo>
                      <a:lnTo>
                        <a:pt x="75" y="347"/>
                      </a:lnTo>
                      <a:lnTo>
                        <a:pt x="74" y="350"/>
                      </a:lnTo>
                      <a:lnTo>
                        <a:pt x="73" y="354"/>
                      </a:lnTo>
                      <a:lnTo>
                        <a:pt x="71" y="358"/>
                      </a:lnTo>
                      <a:lnTo>
                        <a:pt x="70" y="361"/>
                      </a:lnTo>
                      <a:lnTo>
                        <a:pt x="69" y="365"/>
                      </a:lnTo>
                      <a:lnTo>
                        <a:pt x="67" y="368"/>
                      </a:lnTo>
                      <a:lnTo>
                        <a:pt x="66" y="372"/>
                      </a:lnTo>
                      <a:lnTo>
                        <a:pt x="68" y="368"/>
                      </a:lnTo>
                      <a:lnTo>
                        <a:pt x="69" y="365"/>
                      </a:lnTo>
                      <a:lnTo>
                        <a:pt x="71" y="362"/>
                      </a:lnTo>
                      <a:lnTo>
                        <a:pt x="73" y="358"/>
                      </a:lnTo>
                      <a:lnTo>
                        <a:pt x="74" y="355"/>
                      </a:lnTo>
                      <a:lnTo>
                        <a:pt x="76" y="351"/>
                      </a:lnTo>
                      <a:lnTo>
                        <a:pt x="77" y="348"/>
                      </a:lnTo>
                      <a:lnTo>
                        <a:pt x="79" y="344"/>
                      </a:lnTo>
                      <a:lnTo>
                        <a:pt x="80" y="341"/>
                      </a:lnTo>
                      <a:lnTo>
                        <a:pt x="81" y="337"/>
                      </a:lnTo>
                      <a:lnTo>
                        <a:pt x="83" y="334"/>
                      </a:lnTo>
                      <a:lnTo>
                        <a:pt x="84" y="330"/>
                      </a:lnTo>
                      <a:lnTo>
                        <a:pt x="85" y="326"/>
                      </a:lnTo>
                      <a:lnTo>
                        <a:pt x="86" y="323"/>
                      </a:lnTo>
                      <a:lnTo>
                        <a:pt x="87" y="319"/>
                      </a:lnTo>
                      <a:lnTo>
                        <a:pt x="88" y="315"/>
                      </a:lnTo>
                      <a:lnTo>
                        <a:pt x="89" y="311"/>
                      </a:lnTo>
                      <a:lnTo>
                        <a:pt x="90" y="306"/>
                      </a:lnTo>
                      <a:lnTo>
                        <a:pt x="91" y="301"/>
                      </a:lnTo>
                      <a:lnTo>
                        <a:pt x="91" y="296"/>
                      </a:lnTo>
                      <a:lnTo>
                        <a:pt x="92" y="290"/>
                      </a:lnTo>
                      <a:lnTo>
                        <a:pt x="93" y="285"/>
                      </a:lnTo>
                      <a:lnTo>
                        <a:pt x="94" y="280"/>
                      </a:lnTo>
                      <a:lnTo>
                        <a:pt x="96" y="275"/>
                      </a:lnTo>
                      <a:lnTo>
                        <a:pt x="97" y="270"/>
                      </a:lnTo>
                      <a:lnTo>
                        <a:pt x="98" y="264"/>
                      </a:lnTo>
                      <a:lnTo>
                        <a:pt x="99" y="259"/>
                      </a:lnTo>
                      <a:lnTo>
                        <a:pt x="101" y="254"/>
                      </a:lnTo>
                      <a:lnTo>
                        <a:pt x="103" y="249"/>
                      </a:lnTo>
                      <a:lnTo>
                        <a:pt x="104" y="244"/>
                      </a:lnTo>
                      <a:lnTo>
                        <a:pt x="105" y="242"/>
                      </a:lnTo>
                      <a:lnTo>
                        <a:pt x="105" y="241"/>
                      </a:lnTo>
                      <a:lnTo>
                        <a:pt x="106" y="239"/>
                      </a:lnTo>
                      <a:lnTo>
                        <a:pt x="106" y="237"/>
                      </a:lnTo>
                      <a:lnTo>
                        <a:pt x="107" y="235"/>
                      </a:lnTo>
                      <a:lnTo>
                        <a:pt x="107" y="233"/>
                      </a:lnTo>
                      <a:lnTo>
                        <a:pt x="108" y="231"/>
                      </a:lnTo>
                      <a:lnTo>
                        <a:pt x="108" y="229"/>
                      </a:lnTo>
                      <a:lnTo>
                        <a:pt x="109" y="227"/>
                      </a:lnTo>
                      <a:lnTo>
                        <a:pt x="109" y="225"/>
                      </a:lnTo>
                      <a:lnTo>
                        <a:pt x="109" y="223"/>
                      </a:lnTo>
                      <a:lnTo>
                        <a:pt x="110" y="221"/>
                      </a:lnTo>
                      <a:lnTo>
                        <a:pt x="110" y="219"/>
                      </a:lnTo>
                      <a:lnTo>
                        <a:pt x="110" y="217"/>
                      </a:lnTo>
                      <a:lnTo>
                        <a:pt x="111" y="215"/>
                      </a:lnTo>
                      <a:lnTo>
                        <a:pt x="111" y="213"/>
                      </a:lnTo>
                      <a:lnTo>
                        <a:pt x="111" y="211"/>
                      </a:lnTo>
                      <a:lnTo>
                        <a:pt x="111" y="209"/>
                      </a:lnTo>
                      <a:lnTo>
                        <a:pt x="111" y="207"/>
                      </a:lnTo>
                      <a:lnTo>
                        <a:pt x="111" y="205"/>
                      </a:lnTo>
                      <a:lnTo>
                        <a:pt x="111" y="203"/>
                      </a:lnTo>
                      <a:lnTo>
                        <a:pt x="111" y="201"/>
                      </a:lnTo>
                      <a:lnTo>
                        <a:pt x="111" y="199"/>
                      </a:lnTo>
                      <a:lnTo>
                        <a:pt x="111" y="197"/>
                      </a:lnTo>
                      <a:lnTo>
                        <a:pt x="111" y="195"/>
                      </a:lnTo>
                      <a:lnTo>
                        <a:pt x="111" y="193"/>
                      </a:lnTo>
                      <a:lnTo>
                        <a:pt x="111" y="190"/>
                      </a:lnTo>
                      <a:lnTo>
                        <a:pt x="111" y="188"/>
                      </a:lnTo>
                      <a:lnTo>
                        <a:pt x="110" y="186"/>
                      </a:lnTo>
                      <a:lnTo>
                        <a:pt x="116" y="223"/>
                      </a:lnTo>
                      <a:lnTo>
                        <a:pt x="116" y="226"/>
                      </a:lnTo>
                      <a:lnTo>
                        <a:pt x="116" y="229"/>
                      </a:lnTo>
                      <a:lnTo>
                        <a:pt x="116" y="231"/>
                      </a:lnTo>
                      <a:lnTo>
                        <a:pt x="116" y="234"/>
                      </a:lnTo>
                      <a:lnTo>
                        <a:pt x="116" y="236"/>
                      </a:lnTo>
                      <a:lnTo>
                        <a:pt x="116" y="239"/>
                      </a:lnTo>
                      <a:lnTo>
                        <a:pt x="115" y="242"/>
                      </a:lnTo>
                      <a:lnTo>
                        <a:pt x="115" y="244"/>
                      </a:lnTo>
                      <a:lnTo>
                        <a:pt x="115" y="247"/>
                      </a:lnTo>
                      <a:lnTo>
                        <a:pt x="115" y="249"/>
                      </a:lnTo>
                      <a:lnTo>
                        <a:pt x="114" y="252"/>
                      </a:lnTo>
                      <a:lnTo>
                        <a:pt x="114" y="254"/>
                      </a:lnTo>
                      <a:lnTo>
                        <a:pt x="113" y="257"/>
                      </a:lnTo>
                      <a:lnTo>
                        <a:pt x="113" y="259"/>
                      </a:lnTo>
                      <a:lnTo>
                        <a:pt x="113" y="262"/>
                      </a:lnTo>
                      <a:lnTo>
                        <a:pt x="112" y="264"/>
                      </a:lnTo>
                      <a:lnTo>
                        <a:pt x="111" y="267"/>
                      </a:lnTo>
                      <a:lnTo>
                        <a:pt x="111" y="269"/>
                      </a:lnTo>
                      <a:lnTo>
                        <a:pt x="110" y="272"/>
                      </a:lnTo>
                      <a:lnTo>
                        <a:pt x="109" y="274"/>
                      </a:lnTo>
                      <a:lnTo>
                        <a:pt x="107" y="281"/>
                      </a:lnTo>
                      <a:lnTo>
                        <a:pt x="105" y="288"/>
                      </a:lnTo>
                      <a:lnTo>
                        <a:pt x="103" y="295"/>
                      </a:lnTo>
                      <a:lnTo>
                        <a:pt x="101" y="302"/>
                      </a:lnTo>
                      <a:lnTo>
                        <a:pt x="98" y="308"/>
                      </a:lnTo>
                      <a:lnTo>
                        <a:pt x="96" y="315"/>
                      </a:lnTo>
                      <a:lnTo>
                        <a:pt x="93" y="322"/>
                      </a:lnTo>
                      <a:lnTo>
                        <a:pt x="90" y="328"/>
                      </a:lnTo>
                      <a:lnTo>
                        <a:pt x="87" y="335"/>
                      </a:lnTo>
                      <a:lnTo>
                        <a:pt x="86" y="337"/>
                      </a:lnTo>
                      <a:lnTo>
                        <a:pt x="85" y="340"/>
                      </a:lnTo>
                      <a:lnTo>
                        <a:pt x="84" y="342"/>
                      </a:lnTo>
                      <a:lnTo>
                        <a:pt x="82" y="345"/>
                      </a:lnTo>
                      <a:lnTo>
                        <a:pt x="81" y="348"/>
                      </a:lnTo>
                      <a:lnTo>
                        <a:pt x="80" y="351"/>
                      </a:lnTo>
                      <a:lnTo>
                        <a:pt x="79" y="353"/>
                      </a:lnTo>
                      <a:lnTo>
                        <a:pt x="78" y="356"/>
                      </a:lnTo>
                      <a:lnTo>
                        <a:pt x="77" y="359"/>
                      </a:lnTo>
                      <a:lnTo>
                        <a:pt x="76" y="362"/>
                      </a:lnTo>
                      <a:lnTo>
                        <a:pt x="75" y="365"/>
                      </a:lnTo>
                      <a:lnTo>
                        <a:pt x="74" y="368"/>
                      </a:lnTo>
                      <a:lnTo>
                        <a:pt x="73" y="371"/>
                      </a:lnTo>
                      <a:lnTo>
                        <a:pt x="72" y="373"/>
                      </a:lnTo>
                      <a:lnTo>
                        <a:pt x="72" y="376"/>
                      </a:lnTo>
                      <a:lnTo>
                        <a:pt x="71" y="379"/>
                      </a:lnTo>
                      <a:lnTo>
                        <a:pt x="70" y="382"/>
                      </a:lnTo>
                      <a:lnTo>
                        <a:pt x="70" y="385"/>
                      </a:lnTo>
                      <a:lnTo>
                        <a:pt x="69" y="388"/>
                      </a:lnTo>
                      <a:lnTo>
                        <a:pt x="68" y="391"/>
                      </a:lnTo>
                      <a:lnTo>
                        <a:pt x="68" y="394"/>
                      </a:lnTo>
                      <a:lnTo>
                        <a:pt x="68" y="397"/>
                      </a:lnTo>
                      <a:lnTo>
                        <a:pt x="67" y="400"/>
                      </a:lnTo>
                      <a:lnTo>
                        <a:pt x="67" y="403"/>
                      </a:lnTo>
                      <a:lnTo>
                        <a:pt x="67" y="405"/>
                      </a:lnTo>
                      <a:lnTo>
                        <a:pt x="66" y="408"/>
                      </a:lnTo>
                      <a:lnTo>
                        <a:pt x="66" y="411"/>
                      </a:lnTo>
                      <a:lnTo>
                        <a:pt x="66" y="414"/>
                      </a:lnTo>
                      <a:lnTo>
                        <a:pt x="66" y="416"/>
                      </a:lnTo>
                      <a:lnTo>
                        <a:pt x="66" y="419"/>
                      </a:lnTo>
                      <a:lnTo>
                        <a:pt x="66" y="422"/>
                      </a:lnTo>
                      <a:lnTo>
                        <a:pt x="66" y="425"/>
                      </a:lnTo>
                      <a:lnTo>
                        <a:pt x="66" y="427"/>
                      </a:lnTo>
                      <a:lnTo>
                        <a:pt x="66" y="430"/>
                      </a:lnTo>
                      <a:lnTo>
                        <a:pt x="66" y="433"/>
                      </a:lnTo>
                      <a:lnTo>
                        <a:pt x="66" y="436"/>
                      </a:lnTo>
                      <a:lnTo>
                        <a:pt x="67" y="438"/>
                      </a:lnTo>
                      <a:lnTo>
                        <a:pt x="67" y="441"/>
                      </a:lnTo>
                      <a:lnTo>
                        <a:pt x="85" y="403"/>
                      </a:lnTo>
                      <a:lnTo>
                        <a:pt x="87" y="400"/>
                      </a:lnTo>
                      <a:lnTo>
                        <a:pt x="88" y="396"/>
                      </a:lnTo>
                      <a:lnTo>
                        <a:pt x="90" y="393"/>
                      </a:lnTo>
                      <a:lnTo>
                        <a:pt x="91" y="390"/>
                      </a:lnTo>
                      <a:lnTo>
                        <a:pt x="92" y="386"/>
                      </a:lnTo>
                      <a:lnTo>
                        <a:pt x="93" y="383"/>
                      </a:lnTo>
                      <a:lnTo>
                        <a:pt x="95" y="379"/>
                      </a:lnTo>
                      <a:lnTo>
                        <a:pt x="96" y="376"/>
                      </a:lnTo>
                      <a:lnTo>
                        <a:pt x="97" y="372"/>
                      </a:lnTo>
                      <a:lnTo>
                        <a:pt x="98" y="369"/>
                      </a:lnTo>
                      <a:lnTo>
                        <a:pt x="99" y="365"/>
                      </a:lnTo>
                      <a:lnTo>
                        <a:pt x="100" y="361"/>
                      </a:lnTo>
                      <a:lnTo>
                        <a:pt x="100" y="358"/>
                      </a:lnTo>
                      <a:lnTo>
                        <a:pt x="101" y="354"/>
                      </a:lnTo>
                      <a:lnTo>
                        <a:pt x="102" y="348"/>
                      </a:lnTo>
                      <a:lnTo>
                        <a:pt x="102" y="343"/>
                      </a:lnTo>
                      <a:lnTo>
                        <a:pt x="103" y="337"/>
                      </a:lnTo>
                      <a:lnTo>
                        <a:pt x="104" y="331"/>
                      </a:lnTo>
                      <a:lnTo>
                        <a:pt x="105" y="325"/>
                      </a:lnTo>
                      <a:lnTo>
                        <a:pt x="106" y="320"/>
                      </a:lnTo>
                      <a:lnTo>
                        <a:pt x="107" y="314"/>
                      </a:lnTo>
                      <a:lnTo>
                        <a:pt x="108" y="308"/>
                      </a:lnTo>
                      <a:lnTo>
                        <a:pt x="109" y="302"/>
                      </a:lnTo>
                      <a:lnTo>
                        <a:pt x="110" y="300"/>
                      </a:lnTo>
                      <a:lnTo>
                        <a:pt x="110" y="297"/>
                      </a:lnTo>
                      <a:lnTo>
                        <a:pt x="111" y="294"/>
                      </a:lnTo>
                      <a:lnTo>
                        <a:pt x="112" y="292"/>
                      </a:lnTo>
                      <a:lnTo>
                        <a:pt x="113" y="289"/>
                      </a:lnTo>
                      <a:lnTo>
                        <a:pt x="113" y="287"/>
                      </a:lnTo>
                      <a:lnTo>
                        <a:pt x="114" y="284"/>
                      </a:lnTo>
                      <a:lnTo>
                        <a:pt x="115" y="282"/>
                      </a:lnTo>
                      <a:lnTo>
                        <a:pt x="116" y="279"/>
                      </a:lnTo>
                      <a:lnTo>
                        <a:pt x="117" y="277"/>
                      </a:lnTo>
                      <a:lnTo>
                        <a:pt x="118" y="274"/>
                      </a:lnTo>
                      <a:lnTo>
                        <a:pt x="119" y="272"/>
                      </a:lnTo>
                      <a:lnTo>
                        <a:pt x="120" y="269"/>
                      </a:lnTo>
                      <a:lnTo>
                        <a:pt x="121" y="267"/>
                      </a:lnTo>
                      <a:lnTo>
                        <a:pt x="123" y="264"/>
                      </a:lnTo>
                      <a:lnTo>
                        <a:pt x="124" y="262"/>
                      </a:lnTo>
                      <a:lnTo>
                        <a:pt x="125" y="260"/>
                      </a:lnTo>
                      <a:lnTo>
                        <a:pt x="126" y="257"/>
                      </a:lnTo>
                      <a:lnTo>
                        <a:pt x="128" y="255"/>
                      </a:lnTo>
                      <a:lnTo>
                        <a:pt x="129" y="253"/>
                      </a:lnTo>
                      <a:lnTo>
                        <a:pt x="130" y="251"/>
                      </a:lnTo>
                      <a:lnTo>
                        <a:pt x="132" y="249"/>
                      </a:lnTo>
                      <a:lnTo>
                        <a:pt x="133" y="246"/>
                      </a:lnTo>
                      <a:lnTo>
                        <a:pt x="135" y="244"/>
                      </a:lnTo>
                      <a:lnTo>
                        <a:pt x="135" y="246"/>
                      </a:lnTo>
                      <a:lnTo>
                        <a:pt x="136" y="248"/>
                      </a:lnTo>
                      <a:lnTo>
                        <a:pt x="137" y="250"/>
                      </a:lnTo>
                      <a:lnTo>
                        <a:pt x="138" y="251"/>
                      </a:lnTo>
                      <a:lnTo>
                        <a:pt x="139" y="253"/>
                      </a:lnTo>
                      <a:lnTo>
                        <a:pt x="139" y="255"/>
                      </a:lnTo>
                      <a:lnTo>
                        <a:pt x="140" y="257"/>
                      </a:lnTo>
                      <a:lnTo>
                        <a:pt x="141" y="259"/>
                      </a:lnTo>
                      <a:lnTo>
                        <a:pt x="141" y="260"/>
                      </a:lnTo>
                      <a:lnTo>
                        <a:pt x="142" y="262"/>
                      </a:lnTo>
                      <a:lnTo>
                        <a:pt x="142" y="264"/>
                      </a:lnTo>
                      <a:lnTo>
                        <a:pt x="143" y="266"/>
                      </a:lnTo>
                      <a:lnTo>
                        <a:pt x="143" y="268"/>
                      </a:lnTo>
                      <a:lnTo>
                        <a:pt x="144" y="270"/>
                      </a:lnTo>
                      <a:lnTo>
                        <a:pt x="144" y="272"/>
                      </a:lnTo>
                      <a:lnTo>
                        <a:pt x="145" y="274"/>
                      </a:lnTo>
                      <a:lnTo>
                        <a:pt x="145" y="276"/>
                      </a:lnTo>
                      <a:lnTo>
                        <a:pt x="146" y="278"/>
                      </a:lnTo>
                      <a:lnTo>
                        <a:pt x="146" y="280"/>
                      </a:lnTo>
                      <a:lnTo>
                        <a:pt x="147" y="286"/>
                      </a:lnTo>
                      <a:lnTo>
                        <a:pt x="147" y="292"/>
                      </a:lnTo>
                      <a:lnTo>
                        <a:pt x="148" y="297"/>
                      </a:lnTo>
                      <a:lnTo>
                        <a:pt x="148" y="303"/>
                      </a:lnTo>
                      <a:lnTo>
                        <a:pt x="148" y="309"/>
                      </a:lnTo>
                      <a:lnTo>
                        <a:pt x="149" y="315"/>
                      </a:lnTo>
                      <a:lnTo>
                        <a:pt x="149" y="321"/>
                      </a:lnTo>
                      <a:lnTo>
                        <a:pt x="149" y="327"/>
                      </a:lnTo>
                      <a:lnTo>
                        <a:pt x="149" y="333"/>
                      </a:lnTo>
                      <a:lnTo>
                        <a:pt x="149" y="335"/>
                      </a:lnTo>
                      <a:lnTo>
                        <a:pt x="149" y="337"/>
                      </a:lnTo>
                      <a:lnTo>
                        <a:pt x="149" y="339"/>
                      </a:lnTo>
                      <a:lnTo>
                        <a:pt x="149" y="340"/>
                      </a:lnTo>
                      <a:lnTo>
                        <a:pt x="149" y="342"/>
                      </a:lnTo>
                      <a:lnTo>
                        <a:pt x="149" y="344"/>
                      </a:lnTo>
                      <a:lnTo>
                        <a:pt x="148" y="346"/>
                      </a:lnTo>
                      <a:lnTo>
                        <a:pt x="148" y="348"/>
                      </a:lnTo>
                      <a:lnTo>
                        <a:pt x="148" y="350"/>
                      </a:lnTo>
                      <a:lnTo>
                        <a:pt x="148" y="352"/>
                      </a:lnTo>
                      <a:lnTo>
                        <a:pt x="148" y="354"/>
                      </a:lnTo>
                      <a:lnTo>
                        <a:pt x="147" y="356"/>
                      </a:lnTo>
                      <a:lnTo>
                        <a:pt x="147" y="358"/>
                      </a:lnTo>
                      <a:lnTo>
                        <a:pt x="147" y="359"/>
                      </a:lnTo>
                      <a:lnTo>
                        <a:pt x="147" y="361"/>
                      </a:lnTo>
                      <a:lnTo>
                        <a:pt x="146" y="363"/>
                      </a:lnTo>
                      <a:lnTo>
                        <a:pt x="146" y="365"/>
                      </a:lnTo>
                      <a:lnTo>
                        <a:pt x="145" y="367"/>
                      </a:lnTo>
                      <a:lnTo>
                        <a:pt x="145" y="369"/>
                      </a:lnTo>
                      <a:lnTo>
                        <a:pt x="145" y="371"/>
                      </a:lnTo>
                      <a:lnTo>
                        <a:pt x="144" y="372"/>
                      </a:lnTo>
                      <a:lnTo>
                        <a:pt x="144" y="374"/>
                      </a:lnTo>
                      <a:lnTo>
                        <a:pt x="143" y="376"/>
                      </a:lnTo>
                      <a:lnTo>
                        <a:pt x="142" y="378"/>
                      </a:lnTo>
                      <a:lnTo>
                        <a:pt x="142" y="380"/>
                      </a:lnTo>
                      <a:lnTo>
                        <a:pt x="141" y="381"/>
                      </a:lnTo>
                      <a:lnTo>
                        <a:pt x="141" y="383"/>
                      </a:lnTo>
                      <a:lnTo>
                        <a:pt x="140" y="385"/>
                      </a:lnTo>
                      <a:lnTo>
                        <a:pt x="139" y="386"/>
                      </a:lnTo>
                      <a:lnTo>
                        <a:pt x="138" y="388"/>
                      </a:lnTo>
                      <a:lnTo>
                        <a:pt x="138" y="390"/>
                      </a:lnTo>
                      <a:lnTo>
                        <a:pt x="137" y="392"/>
                      </a:lnTo>
                      <a:lnTo>
                        <a:pt x="136" y="393"/>
                      </a:lnTo>
                      <a:lnTo>
                        <a:pt x="135" y="395"/>
                      </a:lnTo>
                      <a:lnTo>
                        <a:pt x="135" y="396"/>
                      </a:lnTo>
                      <a:lnTo>
                        <a:pt x="134" y="398"/>
                      </a:lnTo>
                      <a:lnTo>
                        <a:pt x="133" y="400"/>
                      </a:lnTo>
                      <a:lnTo>
                        <a:pt x="132" y="401"/>
                      </a:lnTo>
                      <a:lnTo>
                        <a:pt x="131" y="403"/>
                      </a:lnTo>
                      <a:lnTo>
                        <a:pt x="130" y="404"/>
                      </a:lnTo>
                      <a:lnTo>
                        <a:pt x="129" y="406"/>
                      </a:lnTo>
                      <a:lnTo>
                        <a:pt x="128" y="407"/>
                      </a:lnTo>
                      <a:lnTo>
                        <a:pt x="127" y="409"/>
                      </a:lnTo>
                      <a:lnTo>
                        <a:pt x="126" y="410"/>
                      </a:lnTo>
                      <a:lnTo>
                        <a:pt x="125" y="411"/>
                      </a:lnTo>
                      <a:lnTo>
                        <a:pt x="124" y="413"/>
                      </a:lnTo>
                      <a:lnTo>
                        <a:pt x="123" y="414"/>
                      </a:lnTo>
                      <a:lnTo>
                        <a:pt x="122" y="415"/>
                      </a:lnTo>
                      <a:lnTo>
                        <a:pt x="121" y="417"/>
                      </a:lnTo>
                      <a:lnTo>
                        <a:pt x="119" y="418"/>
                      </a:lnTo>
                      <a:lnTo>
                        <a:pt x="118" y="419"/>
                      </a:lnTo>
                      <a:lnTo>
                        <a:pt x="117" y="420"/>
                      </a:lnTo>
                      <a:lnTo>
                        <a:pt x="116" y="422"/>
                      </a:lnTo>
                      <a:lnTo>
                        <a:pt x="115" y="423"/>
                      </a:lnTo>
                      <a:lnTo>
                        <a:pt x="113" y="424"/>
                      </a:lnTo>
                      <a:lnTo>
                        <a:pt x="112" y="425"/>
                      </a:lnTo>
                      <a:lnTo>
                        <a:pt x="111" y="426"/>
                      </a:lnTo>
                      <a:lnTo>
                        <a:pt x="110" y="427"/>
                      </a:lnTo>
                      <a:lnTo>
                        <a:pt x="108" y="428"/>
                      </a:lnTo>
                      <a:lnTo>
                        <a:pt x="110" y="427"/>
                      </a:lnTo>
                      <a:lnTo>
                        <a:pt x="112" y="426"/>
                      </a:lnTo>
                      <a:lnTo>
                        <a:pt x="113" y="426"/>
                      </a:lnTo>
                      <a:lnTo>
                        <a:pt x="115" y="425"/>
                      </a:lnTo>
                      <a:lnTo>
                        <a:pt x="117" y="423"/>
                      </a:lnTo>
                      <a:lnTo>
                        <a:pt x="119" y="422"/>
                      </a:lnTo>
                      <a:lnTo>
                        <a:pt x="120" y="421"/>
                      </a:lnTo>
                      <a:lnTo>
                        <a:pt x="122" y="420"/>
                      </a:lnTo>
                      <a:lnTo>
                        <a:pt x="123" y="419"/>
                      </a:lnTo>
                      <a:lnTo>
                        <a:pt x="125" y="418"/>
                      </a:lnTo>
                      <a:lnTo>
                        <a:pt x="127" y="416"/>
                      </a:lnTo>
                      <a:lnTo>
                        <a:pt x="128" y="415"/>
                      </a:lnTo>
                      <a:lnTo>
                        <a:pt x="130" y="414"/>
                      </a:lnTo>
                      <a:lnTo>
                        <a:pt x="131" y="412"/>
                      </a:lnTo>
                      <a:lnTo>
                        <a:pt x="133" y="411"/>
                      </a:lnTo>
                      <a:lnTo>
                        <a:pt x="134" y="409"/>
                      </a:lnTo>
                      <a:lnTo>
                        <a:pt x="136" y="408"/>
                      </a:lnTo>
                      <a:lnTo>
                        <a:pt x="137" y="406"/>
                      </a:lnTo>
                      <a:lnTo>
                        <a:pt x="138" y="405"/>
                      </a:lnTo>
                      <a:lnTo>
                        <a:pt x="140" y="403"/>
                      </a:lnTo>
                      <a:lnTo>
                        <a:pt x="141" y="402"/>
                      </a:lnTo>
                      <a:lnTo>
                        <a:pt x="143" y="399"/>
                      </a:lnTo>
                      <a:lnTo>
                        <a:pt x="145" y="395"/>
                      </a:lnTo>
                      <a:lnTo>
                        <a:pt x="147" y="392"/>
                      </a:lnTo>
                      <a:lnTo>
                        <a:pt x="148" y="389"/>
                      </a:lnTo>
                      <a:lnTo>
                        <a:pt x="150" y="386"/>
                      </a:lnTo>
                      <a:lnTo>
                        <a:pt x="152" y="382"/>
                      </a:lnTo>
                      <a:lnTo>
                        <a:pt x="153" y="379"/>
                      </a:lnTo>
                      <a:lnTo>
                        <a:pt x="155" y="375"/>
                      </a:lnTo>
                      <a:lnTo>
                        <a:pt x="157" y="372"/>
                      </a:lnTo>
                      <a:lnTo>
                        <a:pt x="158" y="369"/>
                      </a:lnTo>
                      <a:lnTo>
                        <a:pt x="159" y="365"/>
                      </a:lnTo>
                      <a:lnTo>
                        <a:pt x="161" y="361"/>
                      </a:lnTo>
                      <a:lnTo>
                        <a:pt x="162" y="358"/>
                      </a:lnTo>
                      <a:lnTo>
                        <a:pt x="163" y="354"/>
                      </a:lnTo>
                      <a:lnTo>
                        <a:pt x="163" y="362"/>
                      </a:lnTo>
                      <a:lnTo>
                        <a:pt x="163" y="370"/>
                      </a:lnTo>
                      <a:lnTo>
                        <a:pt x="162" y="378"/>
                      </a:lnTo>
                      <a:lnTo>
                        <a:pt x="161" y="386"/>
                      </a:lnTo>
                      <a:lnTo>
                        <a:pt x="160" y="394"/>
                      </a:lnTo>
                      <a:lnTo>
                        <a:pt x="159" y="402"/>
                      </a:lnTo>
                      <a:lnTo>
                        <a:pt x="158" y="410"/>
                      </a:lnTo>
                      <a:lnTo>
                        <a:pt x="157" y="417"/>
                      </a:lnTo>
                      <a:lnTo>
                        <a:pt x="156" y="425"/>
                      </a:lnTo>
                      <a:lnTo>
                        <a:pt x="154" y="433"/>
                      </a:lnTo>
                      <a:lnTo>
                        <a:pt x="155" y="431"/>
                      </a:lnTo>
                      <a:lnTo>
                        <a:pt x="156" y="429"/>
                      </a:lnTo>
                      <a:lnTo>
                        <a:pt x="157" y="427"/>
                      </a:lnTo>
                      <a:lnTo>
                        <a:pt x="158" y="425"/>
                      </a:lnTo>
                      <a:lnTo>
                        <a:pt x="159" y="423"/>
                      </a:lnTo>
                      <a:lnTo>
                        <a:pt x="160" y="420"/>
                      </a:lnTo>
                      <a:lnTo>
                        <a:pt x="161" y="418"/>
                      </a:lnTo>
                      <a:lnTo>
                        <a:pt x="162" y="416"/>
                      </a:lnTo>
                      <a:lnTo>
                        <a:pt x="163" y="414"/>
                      </a:lnTo>
                      <a:lnTo>
                        <a:pt x="163" y="412"/>
                      </a:lnTo>
                      <a:lnTo>
                        <a:pt x="164" y="409"/>
                      </a:lnTo>
                      <a:lnTo>
                        <a:pt x="165" y="407"/>
                      </a:lnTo>
                      <a:lnTo>
                        <a:pt x="166" y="405"/>
                      </a:lnTo>
                      <a:lnTo>
                        <a:pt x="166" y="403"/>
                      </a:lnTo>
                      <a:lnTo>
                        <a:pt x="167" y="400"/>
                      </a:lnTo>
                      <a:lnTo>
                        <a:pt x="167" y="398"/>
                      </a:lnTo>
                      <a:lnTo>
                        <a:pt x="168" y="396"/>
                      </a:lnTo>
                      <a:lnTo>
                        <a:pt x="168" y="393"/>
                      </a:lnTo>
                      <a:lnTo>
                        <a:pt x="169" y="391"/>
                      </a:lnTo>
                      <a:lnTo>
                        <a:pt x="170" y="385"/>
                      </a:lnTo>
                      <a:lnTo>
                        <a:pt x="171" y="379"/>
                      </a:lnTo>
                      <a:lnTo>
                        <a:pt x="172" y="372"/>
                      </a:lnTo>
                      <a:lnTo>
                        <a:pt x="173" y="366"/>
                      </a:lnTo>
                      <a:lnTo>
                        <a:pt x="174" y="360"/>
                      </a:lnTo>
                      <a:lnTo>
                        <a:pt x="174" y="354"/>
                      </a:lnTo>
                      <a:lnTo>
                        <a:pt x="175" y="348"/>
                      </a:lnTo>
                      <a:lnTo>
                        <a:pt x="176" y="341"/>
                      </a:lnTo>
                      <a:lnTo>
                        <a:pt x="176" y="335"/>
                      </a:lnTo>
                      <a:lnTo>
                        <a:pt x="176" y="329"/>
                      </a:lnTo>
                      <a:lnTo>
                        <a:pt x="176" y="322"/>
                      </a:lnTo>
                      <a:lnTo>
                        <a:pt x="177" y="316"/>
                      </a:lnTo>
                      <a:lnTo>
                        <a:pt x="177" y="310"/>
                      </a:lnTo>
                      <a:lnTo>
                        <a:pt x="177" y="303"/>
                      </a:lnTo>
                      <a:lnTo>
                        <a:pt x="176" y="297"/>
                      </a:lnTo>
                      <a:lnTo>
                        <a:pt x="176" y="291"/>
                      </a:lnTo>
                      <a:lnTo>
                        <a:pt x="176" y="285"/>
                      </a:lnTo>
                      <a:lnTo>
                        <a:pt x="175" y="278"/>
                      </a:lnTo>
                      <a:lnTo>
                        <a:pt x="175" y="272"/>
                      </a:lnTo>
                      <a:lnTo>
                        <a:pt x="174" y="266"/>
                      </a:lnTo>
                      <a:lnTo>
                        <a:pt x="173" y="260"/>
                      </a:lnTo>
                      <a:lnTo>
                        <a:pt x="173" y="253"/>
                      </a:lnTo>
                      <a:lnTo>
                        <a:pt x="172" y="247"/>
                      </a:lnTo>
                      <a:lnTo>
                        <a:pt x="171" y="241"/>
                      </a:lnTo>
                      <a:lnTo>
                        <a:pt x="170" y="235"/>
                      </a:lnTo>
                      <a:lnTo>
                        <a:pt x="172" y="239"/>
                      </a:lnTo>
                      <a:lnTo>
                        <a:pt x="173" y="242"/>
                      </a:lnTo>
                      <a:lnTo>
                        <a:pt x="175" y="246"/>
                      </a:lnTo>
                      <a:lnTo>
                        <a:pt x="177" y="250"/>
                      </a:lnTo>
                      <a:lnTo>
                        <a:pt x="179" y="254"/>
                      </a:lnTo>
                      <a:lnTo>
                        <a:pt x="181" y="259"/>
                      </a:lnTo>
                      <a:lnTo>
                        <a:pt x="182" y="263"/>
                      </a:lnTo>
                      <a:lnTo>
                        <a:pt x="184" y="267"/>
                      </a:lnTo>
                      <a:lnTo>
                        <a:pt x="185" y="271"/>
                      </a:lnTo>
                      <a:lnTo>
                        <a:pt x="187" y="275"/>
                      </a:lnTo>
                      <a:lnTo>
                        <a:pt x="188" y="279"/>
                      </a:lnTo>
                      <a:lnTo>
                        <a:pt x="189" y="284"/>
                      </a:lnTo>
                      <a:lnTo>
                        <a:pt x="191" y="288"/>
                      </a:lnTo>
                      <a:lnTo>
                        <a:pt x="192" y="292"/>
                      </a:lnTo>
                      <a:lnTo>
                        <a:pt x="193" y="297"/>
                      </a:lnTo>
                      <a:lnTo>
                        <a:pt x="194" y="301"/>
                      </a:lnTo>
                      <a:lnTo>
                        <a:pt x="195" y="305"/>
                      </a:lnTo>
                      <a:lnTo>
                        <a:pt x="196" y="310"/>
                      </a:lnTo>
                      <a:lnTo>
                        <a:pt x="197" y="314"/>
                      </a:lnTo>
                      <a:lnTo>
                        <a:pt x="197" y="319"/>
                      </a:lnTo>
                      <a:lnTo>
                        <a:pt x="198" y="323"/>
                      </a:lnTo>
                      <a:lnTo>
                        <a:pt x="199" y="328"/>
                      </a:lnTo>
                      <a:lnTo>
                        <a:pt x="199" y="332"/>
                      </a:lnTo>
                      <a:lnTo>
                        <a:pt x="200" y="337"/>
                      </a:lnTo>
                      <a:lnTo>
                        <a:pt x="200" y="341"/>
                      </a:lnTo>
                      <a:lnTo>
                        <a:pt x="201" y="346"/>
                      </a:lnTo>
                      <a:lnTo>
                        <a:pt x="201" y="350"/>
                      </a:lnTo>
                      <a:lnTo>
                        <a:pt x="201" y="355"/>
                      </a:lnTo>
                      <a:lnTo>
                        <a:pt x="202" y="360"/>
                      </a:lnTo>
                      <a:lnTo>
                        <a:pt x="202" y="364"/>
                      </a:lnTo>
                      <a:lnTo>
                        <a:pt x="202" y="358"/>
                      </a:lnTo>
                      <a:lnTo>
                        <a:pt x="201" y="353"/>
                      </a:lnTo>
                      <a:lnTo>
                        <a:pt x="201" y="347"/>
                      </a:lnTo>
                      <a:lnTo>
                        <a:pt x="201" y="342"/>
                      </a:lnTo>
                      <a:lnTo>
                        <a:pt x="200" y="336"/>
                      </a:lnTo>
                      <a:lnTo>
                        <a:pt x="200" y="331"/>
                      </a:lnTo>
                      <a:lnTo>
                        <a:pt x="199" y="325"/>
                      </a:lnTo>
                      <a:lnTo>
                        <a:pt x="199" y="319"/>
                      </a:lnTo>
                      <a:lnTo>
                        <a:pt x="198" y="314"/>
                      </a:lnTo>
                      <a:lnTo>
                        <a:pt x="197" y="308"/>
                      </a:lnTo>
                      <a:lnTo>
                        <a:pt x="196" y="303"/>
                      </a:lnTo>
                      <a:lnTo>
                        <a:pt x="195" y="298"/>
                      </a:lnTo>
                      <a:lnTo>
                        <a:pt x="194" y="292"/>
                      </a:lnTo>
                      <a:lnTo>
                        <a:pt x="193" y="287"/>
                      </a:lnTo>
                      <a:lnTo>
                        <a:pt x="191" y="281"/>
                      </a:lnTo>
                      <a:lnTo>
                        <a:pt x="190" y="276"/>
                      </a:lnTo>
                      <a:lnTo>
                        <a:pt x="189" y="271"/>
                      </a:lnTo>
                      <a:lnTo>
                        <a:pt x="187" y="265"/>
                      </a:lnTo>
                      <a:lnTo>
                        <a:pt x="186" y="260"/>
                      </a:lnTo>
                      <a:lnTo>
                        <a:pt x="184" y="255"/>
                      </a:lnTo>
                      <a:lnTo>
                        <a:pt x="182" y="250"/>
                      </a:lnTo>
                      <a:lnTo>
                        <a:pt x="180" y="245"/>
                      </a:lnTo>
                      <a:lnTo>
                        <a:pt x="178" y="240"/>
                      </a:lnTo>
                      <a:lnTo>
                        <a:pt x="177" y="235"/>
                      </a:lnTo>
                      <a:lnTo>
                        <a:pt x="174" y="230"/>
                      </a:lnTo>
                      <a:lnTo>
                        <a:pt x="176" y="232"/>
                      </a:lnTo>
                      <a:lnTo>
                        <a:pt x="178" y="234"/>
                      </a:lnTo>
                      <a:lnTo>
                        <a:pt x="180" y="236"/>
                      </a:lnTo>
                      <a:lnTo>
                        <a:pt x="182" y="238"/>
                      </a:lnTo>
                      <a:lnTo>
                        <a:pt x="183" y="240"/>
                      </a:lnTo>
                      <a:lnTo>
                        <a:pt x="185" y="242"/>
                      </a:lnTo>
                      <a:lnTo>
                        <a:pt x="187" y="244"/>
                      </a:lnTo>
                      <a:lnTo>
                        <a:pt x="188" y="247"/>
                      </a:lnTo>
                      <a:lnTo>
                        <a:pt x="190" y="249"/>
                      </a:lnTo>
                      <a:lnTo>
                        <a:pt x="192" y="251"/>
                      </a:lnTo>
                      <a:lnTo>
                        <a:pt x="193" y="254"/>
                      </a:lnTo>
                      <a:lnTo>
                        <a:pt x="195" y="256"/>
                      </a:lnTo>
                      <a:lnTo>
                        <a:pt x="196" y="259"/>
                      </a:lnTo>
                      <a:lnTo>
                        <a:pt x="198" y="261"/>
                      </a:lnTo>
                      <a:lnTo>
                        <a:pt x="199" y="264"/>
                      </a:lnTo>
                      <a:lnTo>
                        <a:pt x="200" y="266"/>
                      </a:lnTo>
                      <a:lnTo>
                        <a:pt x="202" y="269"/>
                      </a:lnTo>
                      <a:lnTo>
                        <a:pt x="203" y="272"/>
                      </a:lnTo>
                      <a:lnTo>
                        <a:pt x="204" y="274"/>
                      </a:lnTo>
                      <a:lnTo>
                        <a:pt x="205" y="277"/>
                      </a:lnTo>
                      <a:lnTo>
                        <a:pt x="206" y="280"/>
                      </a:lnTo>
                      <a:lnTo>
                        <a:pt x="208" y="282"/>
                      </a:lnTo>
                      <a:lnTo>
                        <a:pt x="209" y="285"/>
                      </a:lnTo>
                      <a:lnTo>
                        <a:pt x="207" y="281"/>
                      </a:lnTo>
                      <a:lnTo>
                        <a:pt x="206" y="277"/>
                      </a:lnTo>
                      <a:lnTo>
                        <a:pt x="205" y="274"/>
                      </a:lnTo>
                      <a:lnTo>
                        <a:pt x="203" y="270"/>
                      </a:lnTo>
                      <a:lnTo>
                        <a:pt x="202" y="266"/>
                      </a:lnTo>
                      <a:lnTo>
                        <a:pt x="201" y="262"/>
                      </a:lnTo>
                      <a:lnTo>
                        <a:pt x="199" y="259"/>
                      </a:lnTo>
                      <a:lnTo>
                        <a:pt x="197" y="255"/>
                      </a:lnTo>
                      <a:lnTo>
                        <a:pt x="196" y="252"/>
                      </a:lnTo>
                      <a:lnTo>
                        <a:pt x="194" y="248"/>
                      </a:lnTo>
                      <a:lnTo>
                        <a:pt x="192" y="244"/>
                      </a:lnTo>
                      <a:lnTo>
                        <a:pt x="191" y="241"/>
                      </a:lnTo>
                      <a:lnTo>
                        <a:pt x="189" y="238"/>
                      </a:lnTo>
                      <a:lnTo>
                        <a:pt x="187" y="234"/>
                      </a:lnTo>
                      <a:lnTo>
                        <a:pt x="185" y="231"/>
                      </a:lnTo>
                      <a:lnTo>
                        <a:pt x="183" y="228"/>
                      </a:lnTo>
                      <a:lnTo>
                        <a:pt x="181" y="224"/>
                      </a:lnTo>
                      <a:lnTo>
                        <a:pt x="178" y="211"/>
                      </a:lnTo>
                      <a:lnTo>
                        <a:pt x="176" y="198"/>
                      </a:lnTo>
                      <a:lnTo>
                        <a:pt x="173" y="185"/>
                      </a:lnTo>
                      <a:lnTo>
                        <a:pt x="171" y="172"/>
                      </a:lnTo>
                      <a:lnTo>
                        <a:pt x="169" y="159"/>
                      </a:lnTo>
                      <a:lnTo>
                        <a:pt x="166" y="146"/>
                      </a:lnTo>
                      <a:lnTo>
                        <a:pt x="164" y="133"/>
                      </a:lnTo>
                      <a:lnTo>
                        <a:pt x="162" y="119"/>
                      </a:lnTo>
                      <a:lnTo>
                        <a:pt x="160" y="106"/>
                      </a:lnTo>
                      <a:lnTo>
                        <a:pt x="159" y="101"/>
                      </a:lnTo>
                      <a:lnTo>
                        <a:pt x="158" y="95"/>
                      </a:lnTo>
                      <a:lnTo>
                        <a:pt x="157" y="90"/>
                      </a:lnTo>
                      <a:lnTo>
                        <a:pt x="156" y="85"/>
                      </a:lnTo>
                      <a:lnTo>
                        <a:pt x="154" y="79"/>
                      </a:lnTo>
                      <a:lnTo>
                        <a:pt x="153" y="74"/>
                      </a:lnTo>
                      <a:lnTo>
                        <a:pt x="151" y="68"/>
                      </a:lnTo>
                      <a:lnTo>
                        <a:pt x="150" y="63"/>
                      </a:lnTo>
                      <a:lnTo>
                        <a:pt x="148" y="58"/>
                      </a:lnTo>
                      <a:lnTo>
                        <a:pt x="146" y="53"/>
                      </a:lnTo>
                      <a:lnTo>
                        <a:pt x="145" y="48"/>
                      </a:lnTo>
                      <a:lnTo>
                        <a:pt x="143" y="43"/>
                      </a:lnTo>
                      <a:lnTo>
                        <a:pt x="141" y="38"/>
                      </a:lnTo>
                      <a:lnTo>
                        <a:pt x="139" y="32"/>
                      </a:lnTo>
                      <a:lnTo>
                        <a:pt x="138" y="31"/>
                      </a:lnTo>
                      <a:lnTo>
                        <a:pt x="138" y="30"/>
                      </a:lnTo>
                      <a:lnTo>
                        <a:pt x="137" y="29"/>
                      </a:lnTo>
                      <a:lnTo>
                        <a:pt x="136" y="28"/>
                      </a:lnTo>
                      <a:lnTo>
                        <a:pt x="136" y="27"/>
                      </a:lnTo>
                      <a:lnTo>
                        <a:pt x="135" y="25"/>
                      </a:lnTo>
                      <a:lnTo>
                        <a:pt x="134" y="24"/>
                      </a:lnTo>
                      <a:lnTo>
                        <a:pt x="134" y="23"/>
                      </a:lnTo>
                      <a:lnTo>
                        <a:pt x="133" y="22"/>
                      </a:lnTo>
                      <a:lnTo>
                        <a:pt x="132" y="21"/>
                      </a:lnTo>
                      <a:lnTo>
                        <a:pt x="131" y="20"/>
                      </a:lnTo>
                      <a:lnTo>
                        <a:pt x="130" y="19"/>
                      </a:lnTo>
                      <a:lnTo>
                        <a:pt x="130" y="18"/>
                      </a:lnTo>
                      <a:lnTo>
                        <a:pt x="129" y="17"/>
                      </a:lnTo>
                      <a:lnTo>
                        <a:pt x="128" y="16"/>
                      </a:lnTo>
                      <a:lnTo>
                        <a:pt x="127" y="15"/>
                      </a:lnTo>
                      <a:lnTo>
                        <a:pt x="126" y="14"/>
                      </a:lnTo>
                      <a:lnTo>
                        <a:pt x="125" y="13"/>
                      </a:lnTo>
                      <a:lnTo>
                        <a:pt x="125" y="12"/>
                      </a:lnTo>
                      <a:lnTo>
                        <a:pt x="124" y="11"/>
                      </a:lnTo>
                      <a:lnTo>
                        <a:pt x="123" y="11"/>
                      </a:lnTo>
                      <a:lnTo>
                        <a:pt x="122" y="10"/>
                      </a:lnTo>
                      <a:lnTo>
                        <a:pt x="121" y="9"/>
                      </a:lnTo>
                      <a:lnTo>
                        <a:pt x="120" y="8"/>
                      </a:lnTo>
                      <a:lnTo>
                        <a:pt x="119" y="7"/>
                      </a:lnTo>
                      <a:lnTo>
                        <a:pt x="118" y="7"/>
                      </a:lnTo>
                      <a:lnTo>
                        <a:pt x="117" y="6"/>
                      </a:lnTo>
                      <a:lnTo>
                        <a:pt x="116" y="5"/>
                      </a:lnTo>
                      <a:lnTo>
                        <a:pt x="115" y="4"/>
                      </a:lnTo>
                      <a:lnTo>
                        <a:pt x="114" y="4"/>
                      </a:lnTo>
                      <a:lnTo>
                        <a:pt x="113" y="3"/>
                      </a:lnTo>
                      <a:lnTo>
                        <a:pt x="112" y="3"/>
                      </a:lnTo>
                      <a:lnTo>
                        <a:pt x="111" y="2"/>
                      </a:lnTo>
                      <a:lnTo>
                        <a:pt x="110" y="2"/>
                      </a:lnTo>
                      <a:lnTo>
                        <a:pt x="109" y="1"/>
                      </a:lnTo>
                      <a:lnTo>
                        <a:pt x="108" y="1"/>
                      </a:lnTo>
                      <a:lnTo>
                        <a:pt x="107" y="1"/>
                      </a:lnTo>
                      <a:lnTo>
                        <a:pt x="106" y="1"/>
                      </a:lnTo>
                      <a:lnTo>
                        <a:pt x="105" y="0"/>
                      </a:lnTo>
                      <a:lnTo>
                        <a:pt x="104" y="0"/>
                      </a:lnTo>
                      <a:lnTo>
                        <a:pt x="103" y="0"/>
                      </a:lnTo>
                      <a:lnTo>
                        <a:pt x="102" y="0"/>
                      </a:lnTo>
                      <a:lnTo>
                        <a:pt x="101" y="0"/>
                      </a:lnTo>
                      <a:lnTo>
                        <a:pt x="99" y="0"/>
                      </a:lnTo>
                      <a:lnTo>
                        <a:pt x="98" y="0"/>
                      </a:lnTo>
                      <a:lnTo>
                        <a:pt x="97" y="0"/>
                      </a:lnTo>
                      <a:lnTo>
                        <a:pt x="96" y="0"/>
                      </a:lnTo>
                      <a:lnTo>
                        <a:pt x="95" y="0"/>
                      </a:lnTo>
                      <a:lnTo>
                        <a:pt x="94" y="0"/>
                      </a:lnTo>
                      <a:lnTo>
                        <a:pt x="93" y="0"/>
                      </a:lnTo>
                      <a:lnTo>
                        <a:pt x="92" y="0"/>
                      </a:lnTo>
                      <a:lnTo>
                        <a:pt x="91" y="0"/>
                      </a:lnTo>
                      <a:lnTo>
                        <a:pt x="90" y="0"/>
                      </a:lnTo>
                      <a:lnTo>
                        <a:pt x="89" y="0"/>
                      </a:lnTo>
                      <a:lnTo>
                        <a:pt x="88" y="0"/>
                      </a:lnTo>
                      <a:lnTo>
                        <a:pt x="87" y="0"/>
                      </a:lnTo>
                      <a:lnTo>
                        <a:pt x="86" y="1"/>
                      </a:lnTo>
                      <a:lnTo>
                        <a:pt x="85" y="1"/>
                      </a:lnTo>
                      <a:lnTo>
                        <a:pt x="84" y="1"/>
                      </a:lnTo>
                      <a:lnTo>
                        <a:pt x="83" y="1"/>
                      </a:lnTo>
                      <a:lnTo>
                        <a:pt x="82" y="2"/>
                      </a:lnTo>
                      <a:lnTo>
                        <a:pt x="81" y="2"/>
                      </a:lnTo>
                      <a:lnTo>
                        <a:pt x="80" y="3"/>
                      </a:lnTo>
                      <a:lnTo>
                        <a:pt x="79" y="3"/>
                      </a:lnTo>
                      <a:lnTo>
                        <a:pt x="78" y="3"/>
                      </a:lnTo>
                      <a:lnTo>
                        <a:pt x="72" y="6"/>
                      </a:lnTo>
                      <a:lnTo>
                        <a:pt x="67" y="8"/>
                      </a:lnTo>
                      <a:lnTo>
                        <a:pt x="62" y="11"/>
                      </a:lnTo>
                      <a:lnTo>
                        <a:pt x="57" y="13"/>
                      </a:lnTo>
                      <a:lnTo>
                        <a:pt x="52" y="16"/>
                      </a:lnTo>
                      <a:lnTo>
                        <a:pt x="47" y="19"/>
                      </a:lnTo>
                      <a:lnTo>
                        <a:pt x="43" y="22"/>
                      </a:lnTo>
                      <a:lnTo>
                        <a:pt x="38" y="25"/>
                      </a:lnTo>
                      <a:lnTo>
                        <a:pt x="33" y="28"/>
                      </a:lnTo>
                      <a:lnTo>
                        <a:pt x="32" y="29"/>
                      </a:lnTo>
                      <a:lnTo>
                        <a:pt x="31" y="30"/>
                      </a:lnTo>
                      <a:lnTo>
                        <a:pt x="30" y="31"/>
                      </a:lnTo>
                      <a:lnTo>
                        <a:pt x="29" y="31"/>
                      </a:lnTo>
                      <a:lnTo>
                        <a:pt x="28" y="32"/>
                      </a:lnTo>
                      <a:lnTo>
                        <a:pt x="28" y="33"/>
                      </a:lnTo>
                      <a:lnTo>
                        <a:pt x="27" y="34"/>
                      </a:lnTo>
                      <a:lnTo>
                        <a:pt x="26" y="35"/>
                      </a:lnTo>
                      <a:lnTo>
                        <a:pt x="25" y="36"/>
                      </a:lnTo>
                      <a:lnTo>
                        <a:pt x="24" y="37"/>
                      </a:lnTo>
                      <a:lnTo>
                        <a:pt x="23" y="38"/>
                      </a:lnTo>
                      <a:lnTo>
                        <a:pt x="23" y="39"/>
                      </a:lnTo>
                      <a:lnTo>
                        <a:pt x="22" y="39"/>
                      </a:lnTo>
                      <a:lnTo>
                        <a:pt x="21" y="40"/>
                      </a:lnTo>
                      <a:lnTo>
                        <a:pt x="20" y="41"/>
                      </a:lnTo>
                      <a:lnTo>
                        <a:pt x="20" y="42"/>
                      </a:lnTo>
                      <a:lnTo>
                        <a:pt x="19" y="44"/>
                      </a:lnTo>
                      <a:lnTo>
                        <a:pt x="18" y="45"/>
                      </a:lnTo>
                      <a:lnTo>
                        <a:pt x="18" y="46"/>
                      </a:lnTo>
                      <a:lnTo>
                        <a:pt x="17" y="47"/>
                      </a:lnTo>
                      <a:lnTo>
                        <a:pt x="16" y="48"/>
                      </a:lnTo>
                      <a:lnTo>
                        <a:pt x="16" y="49"/>
                      </a:lnTo>
                      <a:lnTo>
                        <a:pt x="15" y="50"/>
                      </a:lnTo>
                      <a:lnTo>
                        <a:pt x="14" y="51"/>
                      </a:lnTo>
                      <a:lnTo>
                        <a:pt x="14" y="52"/>
                      </a:lnTo>
                      <a:lnTo>
                        <a:pt x="13" y="54"/>
                      </a:lnTo>
                      <a:lnTo>
                        <a:pt x="13" y="55"/>
                      </a:lnTo>
                      <a:lnTo>
                        <a:pt x="12" y="56"/>
                      </a:lnTo>
                      <a:lnTo>
                        <a:pt x="12" y="57"/>
                      </a:lnTo>
                      <a:lnTo>
                        <a:pt x="11" y="58"/>
                      </a:lnTo>
                      <a:lnTo>
                        <a:pt x="11" y="60"/>
                      </a:lnTo>
                      <a:lnTo>
                        <a:pt x="10" y="61"/>
                      </a:lnTo>
                      <a:lnTo>
                        <a:pt x="10" y="62"/>
                      </a:lnTo>
                      <a:lnTo>
                        <a:pt x="9" y="63"/>
                      </a:lnTo>
                      <a:lnTo>
                        <a:pt x="9" y="65"/>
                      </a:lnTo>
                      <a:lnTo>
                        <a:pt x="8" y="66"/>
                      </a:lnTo>
                    </a:path>
                  </a:pathLst>
                </a:custGeom>
                <a:gradFill rotWithShape="0">
                  <a:gsLst>
                    <a:gs pos="0">
                      <a:srgbClr val="A03B33"/>
                    </a:gs>
                    <a:gs pos="5000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450" name="Freeform 282"/>
                <p:cNvSpPr>
                  <a:spLocks noChangeArrowheads="1"/>
                </p:cNvSpPr>
                <p:nvPr/>
              </p:nvSpPr>
              <p:spPr bwMode="auto">
                <a:xfrm>
                  <a:off x="262" y="10"/>
                  <a:ext cx="142" cy="330"/>
                </a:xfrm>
                <a:custGeom>
                  <a:avLst/>
                  <a:gdLst/>
                  <a:ahLst/>
                  <a:cxnLst>
                    <a:cxn ang="0">
                      <a:pos x="82" y="5"/>
                    </a:cxn>
                    <a:cxn ang="0">
                      <a:pos x="105" y="26"/>
                    </a:cxn>
                    <a:cxn ang="0">
                      <a:pos x="117" y="59"/>
                    </a:cxn>
                    <a:cxn ang="0">
                      <a:pos x="137" y="203"/>
                    </a:cxn>
                    <a:cxn ang="0">
                      <a:pos x="114" y="140"/>
                    </a:cxn>
                    <a:cxn ang="0">
                      <a:pos x="142" y="263"/>
                    </a:cxn>
                    <a:cxn ang="0">
                      <a:pos x="112" y="178"/>
                    </a:cxn>
                    <a:cxn ang="0">
                      <a:pos x="142" y="316"/>
                    </a:cxn>
                    <a:cxn ang="0">
                      <a:pos x="110" y="208"/>
                    </a:cxn>
                    <a:cxn ang="0">
                      <a:pos x="129" y="329"/>
                    </a:cxn>
                    <a:cxn ang="0">
                      <a:pos x="103" y="210"/>
                    </a:cxn>
                    <a:cxn ang="0">
                      <a:pos x="89" y="256"/>
                    </a:cxn>
                    <a:cxn ang="0">
                      <a:pos x="86" y="179"/>
                    </a:cxn>
                    <a:cxn ang="0">
                      <a:pos x="70" y="119"/>
                    </a:cxn>
                    <a:cxn ang="0">
                      <a:pos x="70" y="235"/>
                    </a:cxn>
                    <a:cxn ang="0">
                      <a:pos x="49" y="79"/>
                    </a:cxn>
                    <a:cxn ang="0">
                      <a:pos x="51" y="126"/>
                    </a:cxn>
                    <a:cxn ang="0">
                      <a:pos x="44" y="84"/>
                    </a:cxn>
                    <a:cxn ang="0">
                      <a:pos x="20" y="53"/>
                    </a:cxn>
                    <a:cxn ang="0">
                      <a:pos x="28" y="86"/>
                    </a:cxn>
                    <a:cxn ang="0">
                      <a:pos x="0" y="45"/>
                    </a:cxn>
                    <a:cxn ang="0">
                      <a:pos x="41" y="5"/>
                    </a:cxn>
                    <a:cxn ang="0">
                      <a:pos x="61" y="0"/>
                    </a:cxn>
                    <a:cxn ang="0">
                      <a:pos x="82" y="5"/>
                    </a:cxn>
                  </a:cxnLst>
                  <a:rect l="0" t="0" r="r" b="b"/>
                  <a:pathLst>
                    <a:path w="142" h="329">
                      <a:moveTo>
                        <a:pt x="82" y="5"/>
                      </a:moveTo>
                      <a:cubicBezTo>
                        <a:pt x="82" y="5"/>
                        <a:pt x="96" y="12"/>
                        <a:pt x="105" y="26"/>
                      </a:cubicBezTo>
                      <a:cubicBezTo>
                        <a:pt x="105" y="26"/>
                        <a:pt x="114" y="41"/>
                        <a:pt x="117" y="59"/>
                      </a:cubicBezTo>
                      <a:cubicBezTo>
                        <a:pt x="117" y="59"/>
                        <a:pt x="122" y="132"/>
                        <a:pt x="137" y="203"/>
                      </a:cubicBezTo>
                      <a:cubicBezTo>
                        <a:pt x="137" y="203"/>
                        <a:pt x="122" y="173"/>
                        <a:pt x="114" y="140"/>
                      </a:cubicBezTo>
                      <a:cubicBezTo>
                        <a:pt x="114" y="140"/>
                        <a:pt x="128" y="202"/>
                        <a:pt x="142" y="263"/>
                      </a:cubicBezTo>
                      <a:cubicBezTo>
                        <a:pt x="142" y="263"/>
                        <a:pt x="130" y="219"/>
                        <a:pt x="112" y="178"/>
                      </a:cubicBezTo>
                      <a:cubicBezTo>
                        <a:pt x="112" y="178"/>
                        <a:pt x="138" y="244"/>
                        <a:pt x="142" y="316"/>
                      </a:cubicBezTo>
                      <a:cubicBezTo>
                        <a:pt x="142" y="316"/>
                        <a:pt x="137" y="257"/>
                        <a:pt x="110" y="208"/>
                      </a:cubicBezTo>
                      <a:cubicBezTo>
                        <a:pt x="110" y="208"/>
                        <a:pt x="134" y="265"/>
                        <a:pt x="129" y="329"/>
                      </a:cubicBezTo>
                      <a:cubicBezTo>
                        <a:pt x="129" y="329"/>
                        <a:pt x="132" y="264"/>
                        <a:pt x="103" y="210"/>
                      </a:cubicBezTo>
                      <a:cubicBezTo>
                        <a:pt x="103" y="210"/>
                        <a:pt x="96" y="233"/>
                        <a:pt x="89" y="256"/>
                      </a:cubicBezTo>
                      <a:cubicBezTo>
                        <a:pt x="89" y="256"/>
                        <a:pt x="97" y="217"/>
                        <a:pt x="86" y="179"/>
                      </a:cubicBezTo>
                      <a:cubicBezTo>
                        <a:pt x="86" y="179"/>
                        <a:pt x="75" y="150"/>
                        <a:pt x="70" y="119"/>
                      </a:cubicBezTo>
                      <a:lnTo>
                        <a:pt x="70" y="235"/>
                      </a:lnTo>
                      <a:cubicBezTo>
                        <a:pt x="70" y="235"/>
                        <a:pt x="70" y="155"/>
                        <a:pt x="49" y="79"/>
                      </a:cubicBezTo>
                      <a:cubicBezTo>
                        <a:pt x="49" y="79"/>
                        <a:pt x="49" y="103"/>
                        <a:pt x="51" y="126"/>
                      </a:cubicBezTo>
                      <a:cubicBezTo>
                        <a:pt x="51" y="126"/>
                        <a:pt x="52" y="104"/>
                        <a:pt x="44" y="84"/>
                      </a:cubicBezTo>
                      <a:cubicBezTo>
                        <a:pt x="44" y="84"/>
                        <a:pt x="36" y="65"/>
                        <a:pt x="20" y="53"/>
                      </a:cubicBezTo>
                      <a:cubicBezTo>
                        <a:pt x="20" y="53"/>
                        <a:pt x="27" y="69"/>
                        <a:pt x="28" y="86"/>
                      </a:cubicBezTo>
                      <a:cubicBezTo>
                        <a:pt x="28" y="86"/>
                        <a:pt x="17" y="63"/>
                        <a:pt x="0" y="45"/>
                      </a:cubicBezTo>
                      <a:cubicBezTo>
                        <a:pt x="0" y="45"/>
                        <a:pt x="14" y="15"/>
                        <a:pt x="41" y="5"/>
                      </a:cubicBezTo>
                      <a:cubicBezTo>
                        <a:pt x="41" y="5"/>
                        <a:pt x="50" y="0"/>
                        <a:pt x="61" y="0"/>
                      </a:cubicBezTo>
                      <a:cubicBezTo>
                        <a:pt x="61" y="0"/>
                        <a:pt x="72" y="0"/>
                        <a:pt x="82" y="5"/>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451" name="Freeform 283"/>
                <p:cNvSpPr>
                  <a:spLocks noChangeArrowheads="1"/>
                </p:cNvSpPr>
                <p:nvPr/>
              </p:nvSpPr>
              <p:spPr bwMode="auto">
                <a:xfrm>
                  <a:off x="306" y="331"/>
                  <a:ext cx="25" cy="83"/>
                </a:xfrm>
                <a:custGeom>
                  <a:avLst/>
                  <a:gdLst/>
                  <a:ahLst/>
                  <a:cxnLst>
                    <a:cxn ang="0">
                      <a:pos x="24" y="0"/>
                    </a:cxn>
                    <a:cxn ang="0">
                      <a:pos x="0" y="83"/>
                    </a:cxn>
                    <a:cxn ang="0">
                      <a:pos x="24" y="0"/>
                    </a:cxn>
                  </a:cxnLst>
                  <a:rect l="0" t="0" r="r" b="b"/>
                  <a:pathLst>
                    <a:path w="24" h="83">
                      <a:moveTo>
                        <a:pt x="24" y="0"/>
                      </a:moveTo>
                      <a:cubicBezTo>
                        <a:pt x="24" y="0"/>
                        <a:pt x="20" y="45"/>
                        <a:pt x="0" y="83"/>
                      </a:cubicBezTo>
                      <a:cubicBezTo>
                        <a:pt x="0" y="83"/>
                        <a:pt x="1" y="36"/>
                        <a:pt x="24" y="0"/>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452" name="Freeform 284"/>
                <p:cNvSpPr>
                  <a:spLocks noChangeArrowheads="1"/>
                </p:cNvSpPr>
                <p:nvPr/>
              </p:nvSpPr>
              <p:spPr bwMode="auto">
                <a:xfrm>
                  <a:off x="407" y="382"/>
                  <a:ext cx="26" cy="41"/>
                </a:xfrm>
                <a:custGeom>
                  <a:avLst/>
                  <a:gdLst/>
                  <a:ahLst/>
                  <a:cxnLst>
                    <a:cxn ang="0">
                      <a:pos x="25" y="0"/>
                    </a:cxn>
                    <a:cxn ang="0">
                      <a:pos x="19" y="12"/>
                    </a:cxn>
                    <a:cxn ang="0">
                      <a:pos x="26" y="21"/>
                    </a:cxn>
                    <a:cxn ang="0">
                      <a:pos x="8" y="21"/>
                    </a:cxn>
                    <a:cxn ang="0">
                      <a:pos x="17" y="34"/>
                    </a:cxn>
                    <a:cxn ang="0">
                      <a:pos x="21" y="41"/>
                    </a:cxn>
                    <a:cxn ang="0">
                      <a:pos x="0" y="29"/>
                    </a:cxn>
                    <a:cxn ang="0">
                      <a:pos x="25" y="0"/>
                    </a:cxn>
                  </a:cxnLst>
                  <a:rect l="0" t="0" r="r" b="b"/>
                  <a:pathLst>
                    <a:path w="26" h="41">
                      <a:moveTo>
                        <a:pt x="25" y="0"/>
                      </a:moveTo>
                      <a:lnTo>
                        <a:pt x="19" y="12"/>
                      </a:lnTo>
                      <a:lnTo>
                        <a:pt x="26" y="21"/>
                      </a:lnTo>
                      <a:cubicBezTo>
                        <a:pt x="26" y="21"/>
                        <a:pt x="17" y="19"/>
                        <a:pt x="8" y="21"/>
                      </a:cubicBezTo>
                      <a:cubicBezTo>
                        <a:pt x="8" y="21"/>
                        <a:pt x="11" y="30"/>
                        <a:pt x="17" y="34"/>
                      </a:cubicBezTo>
                      <a:lnTo>
                        <a:pt x="21" y="41"/>
                      </a:lnTo>
                      <a:lnTo>
                        <a:pt x="0" y="29"/>
                      </a:lnTo>
                      <a:lnTo>
                        <a:pt x="25" y="0"/>
                      </a:lnTo>
                    </a:path>
                  </a:pathLst>
                </a:custGeom>
                <a:solidFill>
                  <a:srgbClr val="000000">
                    <a:alpha val="8000"/>
                  </a:srgbClr>
                </a:solidFill>
                <a:ln w="9525">
                  <a:noFill/>
                  <a:round/>
                  <a:headEnd type="none" w="sm" len="sm"/>
                  <a:tailEnd type="none" w="sm" len="sm"/>
                </a:ln>
              </p:spPr>
              <p:txBody>
                <a:bodyPr/>
                <a:lstStyle/>
                <a:p>
                  <a:endParaRPr lang="nl-BE"/>
                </a:p>
              </p:txBody>
            </p:sp>
            <p:sp>
              <p:nvSpPr>
                <p:cNvPr id="7453" name="Freeform 285"/>
                <p:cNvSpPr>
                  <a:spLocks noChangeArrowheads="1"/>
                </p:cNvSpPr>
                <p:nvPr/>
              </p:nvSpPr>
              <p:spPr bwMode="auto">
                <a:xfrm>
                  <a:off x="273" y="265"/>
                  <a:ext cx="28" cy="54"/>
                </a:xfrm>
                <a:custGeom>
                  <a:avLst/>
                  <a:gdLst/>
                  <a:ahLst/>
                  <a:cxnLst>
                    <a:cxn ang="0">
                      <a:pos x="19" y="0"/>
                    </a:cxn>
                    <a:cxn ang="0">
                      <a:pos x="21" y="14"/>
                    </a:cxn>
                    <a:cxn ang="0">
                      <a:pos x="28" y="25"/>
                    </a:cxn>
                    <a:cxn ang="0">
                      <a:pos x="0" y="53"/>
                    </a:cxn>
                    <a:cxn ang="0">
                      <a:pos x="8" y="21"/>
                    </a:cxn>
                    <a:cxn ang="0">
                      <a:pos x="19" y="0"/>
                    </a:cxn>
                  </a:cxnLst>
                  <a:rect l="0" t="0" r="r" b="b"/>
                  <a:pathLst>
                    <a:path w="28" h="53">
                      <a:moveTo>
                        <a:pt x="19" y="0"/>
                      </a:moveTo>
                      <a:lnTo>
                        <a:pt x="21" y="14"/>
                      </a:lnTo>
                      <a:lnTo>
                        <a:pt x="28" y="25"/>
                      </a:lnTo>
                      <a:cubicBezTo>
                        <a:pt x="28" y="25"/>
                        <a:pt x="11" y="34"/>
                        <a:pt x="0" y="53"/>
                      </a:cubicBezTo>
                      <a:lnTo>
                        <a:pt x="8" y="21"/>
                      </a:lnTo>
                      <a:lnTo>
                        <a:pt x="19" y="0"/>
                      </a:lnTo>
                    </a:path>
                  </a:pathLst>
                </a:custGeom>
                <a:solidFill>
                  <a:srgbClr val="000000">
                    <a:alpha val="8000"/>
                  </a:srgbClr>
                </a:solidFill>
                <a:ln w="9525">
                  <a:noFill/>
                  <a:round/>
                  <a:headEnd type="none" w="sm" len="sm"/>
                  <a:tailEnd type="none" w="sm" len="sm"/>
                </a:ln>
              </p:spPr>
              <p:txBody>
                <a:bodyPr/>
                <a:lstStyle/>
                <a:p>
                  <a:endParaRPr lang="nl-BE"/>
                </a:p>
              </p:txBody>
            </p:sp>
            <p:sp>
              <p:nvSpPr>
                <p:cNvPr id="7454" name="Freeform 286"/>
                <p:cNvSpPr>
                  <a:spLocks noChangeArrowheads="1"/>
                </p:cNvSpPr>
                <p:nvPr/>
              </p:nvSpPr>
              <p:spPr bwMode="auto">
                <a:xfrm>
                  <a:off x="257" y="323"/>
                  <a:ext cx="29" cy="73"/>
                </a:xfrm>
                <a:custGeom>
                  <a:avLst/>
                  <a:gdLst/>
                  <a:ahLst/>
                  <a:cxnLst>
                    <a:cxn ang="0">
                      <a:pos x="28" y="0"/>
                    </a:cxn>
                    <a:cxn ang="0">
                      <a:pos x="12" y="44"/>
                    </a:cxn>
                    <a:cxn ang="0">
                      <a:pos x="5" y="73"/>
                    </a:cxn>
                    <a:cxn ang="0">
                      <a:pos x="0" y="44"/>
                    </a:cxn>
                    <a:cxn ang="0">
                      <a:pos x="28" y="0"/>
                    </a:cxn>
                  </a:cxnLst>
                  <a:rect l="0" t="0" r="r" b="b"/>
                  <a:pathLst>
                    <a:path w="28" h="73">
                      <a:moveTo>
                        <a:pt x="28" y="0"/>
                      </a:moveTo>
                      <a:lnTo>
                        <a:pt x="12" y="44"/>
                      </a:lnTo>
                      <a:lnTo>
                        <a:pt x="5" y="73"/>
                      </a:lnTo>
                      <a:lnTo>
                        <a:pt x="0" y="44"/>
                      </a:lnTo>
                      <a:lnTo>
                        <a:pt x="28" y="0"/>
                      </a:lnTo>
                    </a:path>
                  </a:pathLst>
                </a:custGeom>
                <a:solidFill>
                  <a:srgbClr val="FFFFFF">
                    <a:alpha val="40001"/>
                  </a:srgbClr>
                </a:solidFill>
                <a:ln w="9525">
                  <a:noFill/>
                  <a:round/>
                  <a:headEnd type="none" w="sm" len="sm"/>
                  <a:tailEnd type="none" w="sm" len="sm"/>
                </a:ln>
              </p:spPr>
              <p:txBody>
                <a:bodyPr/>
                <a:lstStyle/>
                <a:p>
                  <a:endParaRPr lang="nl-BE"/>
                </a:p>
              </p:txBody>
            </p:sp>
            <p:sp>
              <p:nvSpPr>
                <p:cNvPr id="7455" name="Freeform 287"/>
                <p:cNvSpPr>
                  <a:spLocks noChangeArrowheads="1"/>
                </p:cNvSpPr>
                <p:nvPr/>
              </p:nvSpPr>
              <p:spPr bwMode="auto">
                <a:xfrm>
                  <a:off x="220" y="366"/>
                  <a:ext cx="24" cy="55"/>
                </a:xfrm>
                <a:custGeom>
                  <a:avLst/>
                  <a:gdLst/>
                  <a:ahLst/>
                  <a:cxnLst>
                    <a:cxn ang="0">
                      <a:pos x="13" y="45"/>
                    </a:cxn>
                    <a:cxn ang="0">
                      <a:pos x="13" y="46"/>
                    </a:cxn>
                    <a:cxn ang="0">
                      <a:pos x="13" y="47"/>
                    </a:cxn>
                    <a:cxn ang="0">
                      <a:pos x="13" y="47"/>
                    </a:cxn>
                    <a:cxn ang="0">
                      <a:pos x="13" y="48"/>
                    </a:cxn>
                    <a:cxn ang="0">
                      <a:pos x="13" y="48"/>
                    </a:cxn>
                    <a:cxn ang="0">
                      <a:pos x="13" y="49"/>
                    </a:cxn>
                    <a:cxn ang="0">
                      <a:pos x="12" y="49"/>
                    </a:cxn>
                    <a:cxn ang="0">
                      <a:pos x="12" y="50"/>
                    </a:cxn>
                    <a:cxn ang="0">
                      <a:pos x="12" y="51"/>
                    </a:cxn>
                    <a:cxn ang="0">
                      <a:pos x="12" y="51"/>
                    </a:cxn>
                    <a:cxn ang="0">
                      <a:pos x="11" y="51"/>
                    </a:cxn>
                    <a:cxn ang="0">
                      <a:pos x="11" y="52"/>
                    </a:cxn>
                    <a:cxn ang="0">
                      <a:pos x="11" y="52"/>
                    </a:cxn>
                    <a:cxn ang="0">
                      <a:pos x="10" y="53"/>
                    </a:cxn>
                    <a:cxn ang="0">
                      <a:pos x="10" y="53"/>
                    </a:cxn>
                    <a:cxn ang="0">
                      <a:pos x="10" y="53"/>
                    </a:cxn>
                    <a:cxn ang="0">
                      <a:pos x="9" y="54"/>
                    </a:cxn>
                    <a:cxn ang="0">
                      <a:pos x="9" y="54"/>
                    </a:cxn>
                    <a:cxn ang="0">
                      <a:pos x="8" y="54"/>
                    </a:cxn>
                    <a:cxn ang="0">
                      <a:pos x="8" y="54"/>
                    </a:cxn>
                    <a:cxn ang="0">
                      <a:pos x="7" y="54"/>
                    </a:cxn>
                    <a:cxn ang="0">
                      <a:pos x="7" y="54"/>
                    </a:cxn>
                    <a:cxn ang="0">
                      <a:pos x="6" y="54"/>
                    </a:cxn>
                    <a:cxn ang="0">
                      <a:pos x="6" y="54"/>
                    </a:cxn>
                    <a:cxn ang="0">
                      <a:pos x="5" y="54"/>
                    </a:cxn>
                    <a:cxn ang="0">
                      <a:pos x="5" y="54"/>
                    </a:cxn>
                    <a:cxn ang="0">
                      <a:pos x="4" y="54"/>
                    </a:cxn>
                    <a:cxn ang="0">
                      <a:pos x="4" y="54"/>
                    </a:cxn>
                    <a:cxn ang="0">
                      <a:pos x="4" y="54"/>
                    </a:cxn>
                    <a:cxn ang="0">
                      <a:pos x="3" y="53"/>
                    </a:cxn>
                    <a:cxn ang="0">
                      <a:pos x="3" y="53"/>
                    </a:cxn>
                    <a:cxn ang="0">
                      <a:pos x="2" y="53"/>
                    </a:cxn>
                    <a:cxn ang="0">
                      <a:pos x="2" y="52"/>
                    </a:cxn>
                    <a:cxn ang="0">
                      <a:pos x="2" y="52"/>
                    </a:cxn>
                    <a:cxn ang="0">
                      <a:pos x="1" y="52"/>
                    </a:cxn>
                    <a:cxn ang="0">
                      <a:pos x="1" y="51"/>
                    </a:cxn>
                    <a:cxn ang="0">
                      <a:pos x="1" y="51"/>
                    </a:cxn>
                    <a:cxn ang="0">
                      <a:pos x="0" y="50"/>
                    </a:cxn>
                    <a:cxn ang="0">
                      <a:pos x="0" y="50"/>
                    </a:cxn>
                    <a:cxn ang="0">
                      <a:pos x="0" y="49"/>
                    </a:cxn>
                    <a:cxn ang="0">
                      <a:pos x="0" y="49"/>
                    </a:cxn>
                    <a:cxn ang="0">
                      <a:pos x="0" y="48"/>
                    </a:cxn>
                    <a:cxn ang="0">
                      <a:pos x="0" y="47"/>
                    </a:cxn>
                    <a:cxn ang="0">
                      <a:pos x="0" y="47"/>
                    </a:cxn>
                    <a:cxn ang="0">
                      <a:pos x="0" y="46"/>
                    </a:cxn>
                    <a:cxn ang="0">
                      <a:pos x="0" y="46"/>
                    </a:cxn>
                    <a:cxn ang="0">
                      <a:pos x="0" y="45"/>
                    </a:cxn>
                    <a:cxn ang="0">
                      <a:pos x="0" y="45"/>
                    </a:cxn>
                    <a:cxn ang="0">
                      <a:pos x="0" y="44"/>
                    </a:cxn>
                    <a:cxn ang="0">
                      <a:pos x="0" y="43"/>
                    </a:cxn>
                  </a:cxnLst>
                  <a:rect l="0" t="0" r="r" b="b"/>
                  <a:pathLst>
                    <a:path w="23" h="54">
                      <a:moveTo>
                        <a:pt x="0" y="43"/>
                      </a:moveTo>
                      <a:lnTo>
                        <a:pt x="23" y="0"/>
                      </a:lnTo>
                      <a:lnTo>
                        <a:pt x="13" y="45"/>
                      </a:lnTo>
                      <a:lnTo>
                        <a:pt x="13" y="45"/>
                      </a:lnTo>
                      <a:lnTo>
                        <a:pt x="13" y="46"/>
                      </a:lnTo>
                      <a:lnTo>
                        <a:pt x="13" y="46"/>
                      </a:lnTo>
                      <a:lnTo>
                        <a:pt x="13" y="46"/>
                      </a:lnTo>
                      <a:lnTo>
                        <a:pt x="13" y="46"/>
                      </a:lnTo>
                      <a:lnTo>
                        <a:pt x="13" y="46"/>
                      </a:lnTo>
                      <a:lnTo>
                        <a:pt x="13" y="46"/>
                      </a:lnTo>
                      <a:lnTo>
                        <a:pt x="13" y="46"/>
                      </a:lnTo>
                      <a:lnTo>
                        <a:pt x="13" y="47"/>
                      </a:lnTo>
                      <a:lnTo>
                        <a:pt x="13" y="47"/>
                      </a:lnTo>
                      <a:lnTo>
                        <a:pt x="13" y="47"/>
                      </a:lnTo>
                      <a:lnTo>
                        <a:pt x="13" y="47"/>
                      </a:lnTo>
                      <a:lnTo>
                        <a:pt x="13" y="47"/>
                      </a:lnTo>
                      <a:lnTo>
                        <a:pt x="13" y="47"/>
                      </a:lnTo>
                      <a:lnTo>
                        <a:pt x="13" y="48"/>
                      </a:lnTo>
                      <a:lnTo>
                        <a:pt x="13" y="48"/>
                      </a:lnTo>
                      <a:lnTo>
                        <a:pt x="13" y="48"/>
                      </a:lnTo>
                      <a:lnTo>
                        <a:pt x="13" y="48"/>
                      </a:lnTo>
                      <a:lnTo>
                        <a:pt x="13" y="48"/>
                      </a:lnTo>
                      <a:lnTo>
                        <a:pt x="13" y="48"/>
                      </a:lnTo>
                      <a:lnTo>
                        <a:pt x="13" y="48"/>
                      </a:lnTo>
                      <a:lnTo>
                        <a:pt x="13" y="49"/>
                      </a:lnTo>
                      <a:lnTo>
                        <a:pt x="13" y="49"/>
                      </a:lnTo>
                      <a:lnTo>
                        <a:pt x="13" y="49"/>
                      </a:lnTo>
                      <a:lnTo>
                        <a:pt x="13" y="49"/>
                      </a:lnTo>
                      <a:lnTo>
                        <a:pt x="13" y="49"/>
                      </a:lnTo>
                      <a:lnTo>
                        <a:pt x="12" y="49"/>
                      </a:lnTo>
                      <a:lnTo>
                        <a:pt x="12" y="49"/>
                      </a:lnTo>
                      <a:lnTo>
                        <a:pt x="12" y="49"/>
                      </a:lnTo>
                      <a:lnTo>
                        <a:pt x="12" y="50"/>
                      </a:lnTo>
                      <a:lnTo>
                        <a:pt x="12" y="50"/>
                      </a:lnTo>
                      <a:lnTo>
                        <a:pt x="12" y="50"/>
                      </a:lnTo>
                      <a:lnTo>
                        <a:pt x="12" y="50"/>
                      </a:lnTo>
                      <a:lnTo>
                        <a:pt x="12" y="50"/>
                      </a:lnTo>
                      <a:lnTo>
                        <a:pt x="12" y="50"/>
                      </a:lnTo>
                      <a:lnTo>
                        <a:pt x="12" y="50"/>
                      </a:lnTo>
                      <a:lnTo>
                        <a:pt x="12" y="51"/>
                      </a:lnTo>
                      <a:lnTo>
                        <a:pt x="12" y="51"/>
                      </a:lnTo>
                      <a:lnTo>
                        <a:pt x="12" y="51"/>
                      </a:lnTo>
                      <a:lnTo>
                        <a:pt x="12" y="51"/>
                      </a:lnTo>
                      <a:lnTo>
                        <a:pt x="12" y="51"/>
                      </a:lnTo>
                      <a:lnTo>
                        <a:pt x="12" y="51"/>
                      </a:lnTo>
                      <a:lnTo>
                        <a:pt x="11" y="51"/>
                      </a:lnTo>
                      <a:lnTo>
                        <a:pt x="11" y="51"/>
                      </a:lnTo>
                      <a:lnTo>
                        <a:pt x="11" y="51"/>
                      </a:lnTo>
                      <a:lnTo>
                        <a:pt x="11" y="52"/>
                      </a:lnTo>
                      <a:lnTo>
                        <a:pt x="11" y="52"/>
                      </a:lnTo>
                      <a:lnTo>
                        <a:pt x="11" y="52"/>
                      </a:lnTo>
                      <a:lnTo>
                        <a:pt x="11" y="52"/>
                      </a:lnTo>
                      <a:lnTo>
                        <a:pt x="11" y="52"/>
                      </a:lnTo>
                      <a:lnTo>
                        <a:pt x="11" y="52"/>
                      </a:lnTo>
                      <a:lnTo>
                        <a:pt x="11" y="52"/>
                      </a:lnTo>
                      <a:lnTo>
                        <a:pt x="11" y="52"/>
                      </a:lnTo>
                      <a:lnTo>
                        <a:pt x="11" y="52"/>
                      </a:lnTo>
                      <a:lnTo>
                        <a:pt x="10" y="52"/>
                      </a:lnTo>
                      <a:lnTo>
                        <a:pt x="10" y="53"/>
                      </a:lnTo>
                      <a:lnTo>
                        <a:pt x="10" y="53"/>
                      </a:lnTo>
                      <a:lnTo>
                        <a:pt x="10" y="53"/>
                      </a:lnTo>
                      <a:lnTo>
                        <a:pt x="10" y="53"/>
                      </a:lnTo>
                      <a:lnTo>
                        <a:pt x="10" y="53"/>
                      </a:lnTo>
                      <a:lnTo>
                        <a:pt x="10" y="53"/>
                      </a:lnTo>
                      <a:lnTo>
                        <a:pt x="10" y="53"/>
                      </a:lnTo>
                      <a:lnTo>
                        <a:pt x="10" y="53"/>
                      </a:lnTo>
                      <a:lnTo>
                        <a:pt x="10" y="53"/>
                      </a:lnTo>
                      <a:lnTo>
                        <a:pt x="10" y="53"/>
                      </a:lnTo>
                      <a:lnTo>
                        <a:pt x="9" y="53"/>
                      </a:lnTo>
                      <a:lnTo>
                        <a:pt x="9" y="53"/>
                      </a:lnTo>
                      <a:lnTo>
                        <a:pt x="9" y="54"/>
                      </a:lnTo>
                      <a:lnTo>
                        <a:pt x="9" y="54"/>
                      </a:lnTo>
                      <a:lnTo>
                        <a:pt x="9" y="54"/>
                      </a:lnTo>
                      <a:lnTo>
                        <a:pt x="9" y="54"/>
                      </a:lnTo>
                      <a:lnTo>
                        <a:pt x="9" y="54"/>
                      </a:lnTo>
                      <a:lnTo>
                        <a:pt x="9" y="54"/>
                      </a:lnTo>
                      <a:lnTo>
                        <a:pt x="9" y="54"/>
                      </a:lnTo>
                      <a:lnTo>
                        <a:pt x="8" y="54"/>
                      </a:lnTo>
                      <a:lnTo>
                        <a:pt x="8" y="54"/>
                      </a:lnTo>
                      <a:lnTo>
                        <a:pt x="8" y="54"/>
                      </a:lnTo>
                      <a:lnTo>
                        <a:pt x="8" y="54"/>
                      </a:lnTo>
                      <a:lnTo>
                        <a:pt x="8" y="54"/>
                      </a:lnTo>
                      <a:lnTo>
                        <a:pt x="8" y="54"/>
                      </a:lnTo>
                      <a:lnTo>
                        <a:pt x="8" y="54"/>
                      </a:lnTo>
                      <a:lnTo>
                        <a:pt x="8" y="54"/>
                      </a:lnTo>
                      <a:lnTo>
                        <a:pt x="8" y="54"/>
                      </a:lnTo>
                      <a:lnTo>
                        <a:pt x="7" y="54"/>
                      </a:lnTo>
                      <a:lnTo>
                        <a:pt x="7" y="54"/>
                      </a:lnTo>
                      <a:lnTo>
                        <a:pt x="7" y="54"/>
                      </a:lnTo>
                      <a:lnTo>
                        <a:pt x="7" y="54"/>
                      </a:lnTo>
                      <a:lnTo>
                        <a:pt x="7" y="54"/>
                      </a:lnTo>
                      <a:lnTo>
                        <a:pt x="7" y="54"/>
                      </a:lnTo>
                      <a:lnTo>
                        <a:pt x="7" y="54"/>
                      </a:lnTo>
                      <a:lnTo>
                        <a:pt x="7" y="54"/>
                      </a:lnTo>
                      <a:lnTo>
                        <a:pt x="6" y="54"/>
                      </a:lnTo>
                      <a:lnTo>
                        <a:pt x="6" y="54"/>
                      </a:lnTo>
                      <a:lnTo>
                        <a:pt x="6" y="54"/>
                      </a:lnTo>
                      <a:lnTo>
                        <a:pt x="6" y="54"/>
                      </a:lnTo>
                      <a:lnTo>
                        <a:pt x="6" y="54"/>
                      </a:lnTo>
                      <a:lnTo>
                        <a:pt x="6" y="54"/>
                      </a:lnTo>
                      <a:lnTo>
                        <a:pt x="6" y="54"/>
                      </a:lnTo>
                      <a:lnTo>
                        <a:pt x="6" y="54"/>
                      </a:lnTo>
                      <a:lnTo>
                        <a:pt x="6" y="54"/>
                      </a:lnTo>
                      <a:lnTo>
                        <a:pt x="5" y="54"/>
                      </a:lnTo>
                      <a:lnTo>
                        <a:pt x="5" y="54"/>
                      </a:lnTo>
                      <a:lnTo>
                        <a:pt x="5" y="54"/>
                      </a:lnTo>
                      <a:lnTo>
                        <a:pt x="5" y="54"/>
                      </a:lnTo>
                      <a:lnTo>
                        <a:pt x="5" y="54"/>
                      </a:lnTo>
                      <a:lnTo>
                        <a:pt x="5" y="54"/>
                      </a:lnTo>
                      <a:lnTo>
                        <a:pt x="5" y="54"/>
                      </a:lnTo>
                      <a:lnTo>
                        <a:pt x="5" y="54"/>
                      </a:lnTo>
                      <a:lnTo>
                        <a:pt x="4" y="54"/>
                      </a:lnTo>
                      <a:lnTo>
                        <a:pt x="4" y="54"/>
                      </a:lnTo>
                      <a:lnTo>
                        <a:pt x="4" y="54"/>
                      </a:lnTo>
                      <a:lnTo>
                        <a:pt x="4" y="54"/>
                      </a:lnTo>
                      <a:lnTo>
                        <a:pt x="4" y="54"/>
                      </a:lnTo>
                      <a:lnTo>
                        <a:pt x="4" y="54"/>
                      </a:lnTo>
                      <a:lnTo>
                        <a:pt x="4" y="54"/>
                      </a:lnTo>
                      <a:lnTo>
                        <a:pt x="4" y="54"/>
                      </a:lnTo>
                      <a:lnTo>
                        <a:pt x="4" y="54"/>
                      </a:lnTo>
                      <a:lnTo>
                        <a:pt x="3" y="54"/>
                      </a:lnTo>
                      <a:lnTo>
                        <a:pt x="3" y="54"/>
                      </a:lnTo>
                      <a:lnTo>
                        <a:pt x="3" y="54"/>
                      </a:lnTo>
                      <a:lnTo>
                        <a:pt x="3" y="53"/>
                      </a:lnTo>
                      <a:lnTo>
                        <a:pt x="3" y="53"/>
                      </a:lnTo>
                      <a:lnTo>
                        <a:pt x="3" y="53"/>
                      </a:lnTo>
                      <a:lnTo>
                        <a:pt x="3" y="53"/>
                      </a:lnTo>
                      <a:lnTo>
                        <a:pt x="3" y="53"/>
                      </a:lnTo>
                      <a:lnTo>
                        <a:pt x="3" y="53"/>
                      </a:lnTo>
                      <a:lnTo>
                        <a:pt x="3" y="53"/>
                      </a:lnTo>
                      <a:lnTo>
                        <a:pt x="2" y="53"/>
                      </a:lnTo>
                      <a:lnTo>
                        <a:pt x="2" y="53"/>
                      </a:lnTo>
                      <a:lnTo>
                        <a:pt x="2" y="53"/>
                      </a:lnTo>
                      <a:lnTo>
                        <a:pt x="2" y="53"/>
                      </a:lnTo>
                      <a:lnTo>
                        <a:pt x="2" y="53"/>
                      </a:lnTo>
                      <a:lnTo>
                        <a:pt x="2" y="52"/>
                      </a:lnTo>
                      <a:lnTo>
                        <a:pt x="2" y="52"/>
                      </a:lnTo>
                      <a:lnTo>
                        <a:pt x="2" y="52"/>
                      </a:lnTo>
                      <a:lnTo>
                        <a:pt x="2" y="52"/>
                      </a:lnTo>
                      <a:lnTo>
                        <a:pt x="2" y="52"/>
                      </a:lnTo>
                      <a:lnTo>
                        <a:pt x="2" y="52"/>
                      </a:lnTo>
                      <a:lnTo>
                        <a:pt x="1" y="52"/>
                      </a:lnTo>
                      <a:lnTo>
                        <a:pt x="1" y="52"/>
                      </a:lnTo>
                      <a:lnTo>
                        <a:pt x="1" y="52"/>
                      </a:lnTo>
                      <a:lnTo>
                        <a:pt x="1" y="52"/>
                      </a:lnTo>
                      <a:lnTo>
                        <a:pt x="1" y="51"/>
                      </a:lnTo>
                      <a:lnTo>
                        <a:pt x="1" y="51"/>
                      </a:lnTo>
                      <a:lnTo>
                        <a:pt x="1" y="51"/>
                      </a:lnTo>
                      <a:lnTo>
                        <a:pt x="1" y="51"/>
                      </a:lnTo>
                      <a:lnTo>
                        <a:pt x="1" y="51"/>
                      </a:lnTo>
                      <a:lnTo>
                        <a:pt x="1" y="51"/>
                      </a:lnTo>
                      <a:lnTo>
                        <a:pt x="1" y="51"/>
                      </a:lnTo>
                      <a:lnTo>
                        <a:pt x="1" y="51"/>
                      </a:lnTo>
                      <a:lnTo>
                        <a:pt x="1" y="50"/>
                      </a:lnTo>
                      <a:lnTo>
                        <a:pt x="0" y="50"/>
                      </a:lnTo>
                      <a:lnTo>
                        <a:pt x="0" y="50"/>
                      </a:lnTo>
                      <a:lnTo>
                        <a:pt x="0" y="50"/>
                      </a:lnTo>
                      <a:lnTo>
                        <a:pt x="0" y="50"/>
                      </a:lnTo>
                      <a:lnTo>
                        <a:pt x="0" y="50"/>
                      </a:lnTo>
                      <a:lnTo>
                        <a:pt x="0" y="50"/>
                      </a:lnTo>
                      <a:lnTo>
                        <a:pt x="0" y="50"/>
                      </a:lnTo>
                      <a:lnTo>
                        <a:pt x="0" y="49"/>
                      </a:lnTo>
                      <a:lnTo>
                        <a:pt x="0" y="49"/>
                      </a:lnTo>
                      <a:lnTo>
                        <a:pt x="0" y="49"/>
                      </a:lnTo>
                      <a:lnTo>
                        <a:pt x="0" y="49"/>
                      </a:lnTo>
                      <a:lnTo>
                        <a:pt x="0" y="49"/>
                      </a:lnTo>
                      <a:lnTo>
                        <a:pt x="0" y="49"/>
                      </a:lnTo>
                      <a:lnTo>
                        <a:pt x="0" y="49"/>
                      </a:lnTo>
                      <a:lnTo>
                        <a:pt x="0" y="48"/>
                      </a:lnTo>
                      <a:lnTo>
                        <a:pt x="0" y="48"/>
                      </a:lnTo>
                      <a:lnTo>
                        <a:pt x="0" y="48"/>
                      </a:lnTo>
                      <a:lnTo>
                        <a:pt x="0" y="48"/>
                      </a:lnTo>
                      <a:lnTo>
                        <a:pt x="0" y="48"/>
                      </a:lnTo>
                      <a:lnTo>
                        <a:pt x="0" y="48"/>
                      </a:lnTo>
                      <a:lnTo>
                        <a:pt x="0" y="48"/>
                      </a:lnTo>
                      <a:lnTo>
                        <a:pt x="0" y="47"/>
                      </a:lnTo>
                      <a:lnTo>
                        <a:pt x="0" y="47"/>
                      </a:lnTo>
                      <a:lnTo>
                        <a:pt x="0" y="47"/>
                      </a:lnTo>
                      <a:lnTo>
                        <a:pt x="0" y="47"/>
                      </a:lnTo>
                      <a:lnTo>
                        <a:pt x="0" y="47"/>
                      </a:lnTo>
                      <a:lnTo>
                        <a:pt x="0" y="47"/>
                      </a:lnTo>
                      <a:lnTo>
                        <a:pt x="0" y="47"/>
                      </a:lnTo>
                      <a:lnTo>
                        <a:pt x="0" y="46"/>
                      </a:lnTo>
                      <a:lnTo>
                        <a:pt x="0" y="46"/>
                      </a:lnTo>
                      <a:lnTo>
                        <a:pt x="0" y="46"/>
                      </a:lnTo>
                      <a:lnTo>
                        <a:pt x="0" y="46"/>
                      </a:lnTo>
                      <a:lnTo>
                        <a:pt x="0" y="46"/>
                      </a:lnTo>
                      <a:lnTo>
                        <a:pt x="0" y="46"/>
                      </a:lnTo>
                      <a:lnTo>
                        <a:pt x="0" y="46"/>
                      </a:lnTo>
                      <a:lnTo>
                        <a:pt x="0" y="45"/>
                      </a:lnTo>
                      <a:lnTo>
                        <a:pt x="0" y="45"/>
                      </a:lnTo>
                      <a:lnTo>
                        <a:pt x="0" y="45"/>
                      </a:lnTo>
                      <a:lnTo>
                        <a:pt x="0" y="45"/>
                      </a:lnTo>
                      <a:lnTo>
                        <a:pt x="0" y="45"/>
                      </a:lnTo>
                      <a:lnTo>
                        <a:pt x="0" y="45"/>
                      </a:lnTo>
                      <a:lnTo>
                        <a:pt x="0" y="45"/>
                      </a:lnTo>
                      <a:lnTo>
                        <a:pt x="0" y="44"/>
                      </a:lnTo>
                      <a:lnTo>
                        <a:pt x="0" y="44"/>
                      </a:lnTo>
                      <a:lnTo>
                        <a:pt x="0" y="44"/>
                      </a:lnTo>
                      <a:lnTo>
                        <a:pt x="0" y="44"/>
                      </a:lnTo>
                      <a:lnTo>
                        <a:pt x="0" y="44"/>
                      </a:lnTo>
                      <a:lnTo>
                        <a:pt x="0" y="44"/>
                      </a:lnTo>
                      <a:lnTo>
                        <a:pt x="0" y="44"/>
                      </a:lnTo>
                      <a:lnTo>
                        <a:pt x="0" y="43"/>
                      </a:lnTo>
                      <a:lnTo>
                        <a:pt x="0" y="43"/>
                      </a:lnTo>
                      <a:lnTo>
                        <a:pt x="0" y="43"/>
                      </a:lnTo>
                      <a:lnTo>
                        <a:pt x="0" y="43"/>
                      </a:lnTo>
                    </a:path>
                  </a:pathLst>
                </a:custGeom>
                <a:solidFill>
                  <a:srgbClr val="FFFFFF">
                    <a:alpha val="40001"/>
                  </a:srgbClr>
                </a:solidFill>
                <a:ln w="9525">
                  <a:noFill/>
                  <a:round/>
                  <a:headEnd type="none" w="sm" len="sm"/>
                  <a:tailEnd type="none" w="sm" len="sm"/>
                </a:ln>
              </p:spPr>
              <p:txBody>
                <a:bodyPr/>
                <a:lstStyle/>
                <a:p>
                  <a:endParaRPr lang="nl-BE"/>
                </a:p>
              </p:txBody>
            </p:sp>
            <p:sp>
              <p:nvSpPr>
                <p:cNvPr id="7456" name="Freeform 288"/>
                <p:cNvSpPr>
                  <a:spLocks noChangeArrowheads="1"/>
                </p:cNvSpPr>
                <p:nvPr/>
              </p:nvSpPr>
              <p:spPr bwMode="auto">
                <a:xfrm>
                  <a:off x="278" y="296"/>
                  <a:ext cx="28" cy="61"/>
                </a:xfrm>
                <a:custGeom>
                  <a:avLst/>
                  <a:gdLst/>
                  <a:ahLst/>
                  <a:cxnLst>
                    <a:cxn ang="0">
                      <a:pos x="26" y="0"/>
                    </a:cxn>
                    <a:cxn ang="0">
                      <a:pos x="0" y="61"/>
                    </a:cxn>
                    <a:cxn ang="0">
                      <a:pos x="28" y="18"/>
                    </a:cxn>
                    <a:cxn ang="0">
                      <a:pos x="26" y="0"/>
                    </a:cxn>
                  </a:cxnLst>
                  <a:rect l="0" t="0" r="r" b="b"/>
                  <a:pathLst>
                    <a:path w="28" h="61">
                      <a:moveTo>
                        <a:pt x="26" y="0"/>
                      </a:moveTo>
                      <a:cubicBezTo>
                        <a:pt x="26" y="0"/>
                        <a:pt x="13" y="30"/>
                        <a:pt x="0" y="61"/>
                      </a:cubicBezTo>
                      <a:cubicBezTo>
                        <a:pt x="0" y="61"/>
                        <a:pt x="16" y="41"/>
                        <a:pt x="28" y="18"/>
                      </a:cubicBezTo>
                      <a:cubicBezTo>
                        <a:pt x="28" y="18"/>
                        <a:pt x="29" y="8"/>
                        <a:pt x="26" y="0"/>
                      </a:cubicBezTo>
                    </a:path>
                  </a:pathLst>
                </a:custGeom>
                <a:gradFill rotWithShape="0">
                  <a:gsLst>
                    <a:gs pos="0">
                      <a:srgbClr val="976644"/>
                    </a:gs>
                    <a:gs pos="100000">
                      <a:srgbClr val="FFD0A0"/>
                    </a:gs>
                  </a:gsLst>
                  <a:lin ang="5400000" scaled="1"/>
                </a:gradFill>
                <a:ln w="9525">
                  <a:noFill/>
                  <a:round/>
                  <a:headEnd type="none" w="sm" len="sm"/>
                  <a:tailEnd type="none" w="sm" len="sm"/>
                </a:ln>
              </p:spPr>
              <p:txBody>
                <a:bodyPr/>
                <a:lstStyle/>
                <a:p>
                  <a:endParaRPr lang="nl-BE"/>
                </a:p>
              </p:txBody>
            </p:sp>
            <p:sp>
              <p:nvSpPr>
                <p:cNvPr id="7457" name="Freeform 289"/>
                <p:cNvSpPr>
                  <a:spLocks noChangeArrowheads="1"/>
                </p:cNvSpPr>
                <p:nvPr/>
              </p:nvSpPr>
              <p:spPr bwMode="auto">
                <a:xfrm>
                  <a:off x="228" y="575"/>
                  <a:ext cx="19" cy="16"/>
                </a:xfrm>
                <a:custGeom>
                  <a:avLst/>
                  <a:gdLst/>
                  <a:ahLst/>
                  <a:cxnLst>
                    <a:cxn ang="0">
                      <a:pos x="18" y="16"/>
                    </a:cxn>
                    <a:cxn ang="0">
                      <a:pos x="10" y="0"/>
                    </a:cxn>
                    <a:cxn ang="0">
                      <a:pos x="0" y="1"/>
                    </a:cxn>
                    <a:cxn ang="0">
                      <a:pos x="18" y="16"/>
                    </a:cxn>
                  </a:cxnLst>
                  <a:rect l="0" t="0" r="r" b="b"/>
                  <a:pathLst>
                    <a:path w="18" h="16">
                      <a:moveTo>
                        <a:pt x="18" y="16"/>
                      </a:moveTo>
                      <a:cubicBezTo>
                        <a:pt x="18" y="16"/>
                        <a:pt x="14" y="8"/>
                        <a:pt x="10" y="0"/>
                      </a:cubicBezTo>
                      <a:cubicBezTo>
                        <a:pt x="10" y="0"/>
                        <a:pt x="5" y="2"/>
                        <a:pt x="0" y="1"/>
                      </a:cubicBezTo>
                      <a:cubicBezTo>
                        <a:pt x="0" y="1"/>
                        <a:pt x="8" y="11"/>
                        <a:pt x="18" y="16"/>
                      </a:cubicBezTo>
                    </a:path>
                  </a:pathLst>
                </a:custGeom>
                <a:solidFill>
                  <a:srgbClr val="8F8F8F"/>
                </a:solidFill>
                <a:ln w="9525">
                  <a:noFill/>
                  <a:round/>
                  <a:headEnd type="none" w="sm" len="sm"/>
                  <a:tailEnd type="none" w="sm" len="sm"/>
                </a:ln>
              </p:spPr>
              <p:txBody>
                <a:bodyPr/>
                <a:lstStyle/>
                <a:p>
                  <a:endParaRPr lang="nl-BE"/>
                </a:p>
              </p:txBody>
            </p:sp>
            <p:sp>
              <p:nvSpPr>
                <p:cNvPr id="7458" name="Freeform 290"/>
                <p:cNvSpPr>
                  <a:spLocks noChangeArrowheads="1"/>
                </p:cNvSpPr>
                <p:nvPr/>
              </p:nvSpPr>
              <p:spPr bwMode="auto">
                <a:xfrm>
                  <a:off x="260" y="616"/>
                  <a:ext cx="183" cy="28"/>
                </a:xfrm>
                <a:custGeom>
                  <a:avLst/>
                  <a:gdLst/>
                  <a:ahLst/>
                  <a:cxnLst>
                    <a:cxn ang="0">
                      <a:pos x="183" y="2"/>
                    </a:cxn>
                    <a:cxn ang="0">
                      <a:pos x="112" y="8"/>
                    </a:cxn>
                    <a:cxn ang="0">
                      <a:pos x="27" y="28"/>
                    </a:cxn>
                    <a:cxn ang="0">
                      <a:pos x="0" y="19"/>
                    </a:cxn>
                    <a:cxn ang="0">
                      <a:pos x="3" y="7"/>
                    </a:cxn>
                    <a:cxn ang="0">
                      <a:pos x="23" y="12"/>
                    </a:cxn>
                    <a:cxn ang="0">
                      <a:pos x="120" y="0"/>
                    </a:cxn>
                    <a:cxn ang="0">
                      <a:pos x="183" y="2"/>
                    </a:cxn>
                  </a:cxnLst>
                  <a:rect l="0" t="0" r="r" b="b"/>
                  <a:pathLst>
                    <a:path w="183" h="28">
                      <a:moveTo>
                        <a:pt x="183" y="2"/>
                      </a:moveTo>
                      <a:lnTo>
                        <a:pt x="112" y="8"/>
                      </a:lnTo>
                      <a:lnTo>
                        <a:pt x="27" y="28"/>
                      </a:lnTo>
                      <a:lnTo>
                        <a:pt x="0" y="19"/>
                      </a:lnTo>
                      <a:lnTo>
                        <a:pt x="3" y="7"/>
                      </a:lnTo>
                      <a:lnTo>
                        <a:pt x="23" y="12"/>
                      </a:lnTo>
                      <a:lnTo>
                        <a:pt x="120" y="0"/>
                      </a:lnTo>
                      <a:lnTo>
                        <a:pt x="183" y="2"/>
                      </a:lnTo>
                    </a:path>
                  </a:pathLst>
                </a:custGeom>
                <a:gradFill rotWithShape="0">
                  <a:gsLst>
                    <a:gs pos="0">
                      <a:srgbClr val="2F2F2F"/>
                    </a:gs>
                    <a:gs pos="100000">
                      <a:srgbClr val="3F3F3F"/>
                    </a:gs>
                  </a:gsLst>
                  <a:lin ang="5400000" scaled="1"/>
                </a:gradFill>
                <a:ln w="9525">
                  <a:noFill/>
                  <a:round/>
                  <a:headEnd type="none" w="sm" len="sm"/>
                  <a:tailEnd type="none" w="sm" len="sm"/>
                </a:ln>
              </p:spPr>
              <p:txBody>
                <a:bodyPr/>
                <a:lstStyle/>
                <a:p>
                  <a:endParaRPr lang="nl-BE"/>
                </a:p>
              </p:txBody>
            </p:sp>
            <p:sp>
              <p:nvSpPr>
                <p:cNvPr id="7459" name="Freeform 291"/>
                <p:cNvSpPr>
                  <a:spLocks noChangeArrowheads="1"/>
                </p:cNvSpPr>
                <p:nvPr/>
              </p:nvSpPr>
              <p:spPr bwMode="auto">
                <a:xfrm>
                  <a:off x="286" y="632"/>
                  <a:ext cx="149" cy="26"/>
                </a:xfrm>
                <a:custGeom>
                  <a:avLst/>
                  <a:gdLst/>
                  <a:ahLst/>
                  <a:cxnLst>
                    <a:cxn ang="0">
                      <a:pos x="0" y="3"/>
                    </a:cxn>
                    <a:cxn ang="0">
                      <a:pos x="78" y="0"/>
                    </a:cxn>
                    <a:cxn ang="0">
                      <a:pos x="137" y="14"/>
                    </a:cxn>
                    <a:cxn ang="0">
                      <a:pos x="148" y="26"/>
                    </a:cxn>
                    <a:cxn ang="0">
                      <a:pos x="122" y="16"/>
                    </a:cxn>
                    <a:cxn ang="0">
                      <a:pos x="72" y="8"/>
                    </a:cxn>
                    <a:cxn ang="0">
                      <a:pos x="0" y="3"/>
                    </a:cxn>
                  </a:cxnLst>
                  <a:rect l="0" t="0" r="r" b="b"/>
                  <a:pathLst>
                    <a:path w="148" h="26">
                      <a:moveTo>
                        <a:pt x="0" y="3"/>
                      </a:moveTo>
                      <a:lnTo>
                        <a:pt x="78" y="0"/>
                      </a:lnTo>
                      <a:lnTo>
                        <a:pt x="137" y="14"/>
                      </a:lnTo>
                      <a:lnTo>
                        <a:pt x="148" y="26"/>
                      </a:lnTo>
                      <a:lnTo>
                        <a:pt x="122" y="16"/>
                      </a:lnTo>
                      <a:lnTo>
                        <a:pt x="72" y="8"/>
                      </a:lnTo>
                      <a:lnTo>
                        <a:pt x="0" y="3"/>
                      </a:lnTo>
                    </a:path>
                  </a:pathLst>
                </a:custGeom>
                <a:gradFill rotWithShape="0">
                  <a:gsLst>
                    <a:gs pos="0">
                      <a:srgbClr val="1F1F1F"/>
                    </a:gs>
                    <a:gs pos="100000">
                      <a:srgbClr val="000000"/>
                    </a:gs>
                  </a:gsLst>
                  <a:lin ang="5400000" scaled="1"/>
                </a:gradFill>
                <a:ln w="9525">
                  <a:noFill/>
                  <a:round/>
                  <a:headEnd type="none" w="sm" len="sm"/>
                  <a:tailEnd type="none" w="sm" len="sm"/>
                </a:ln>
              </p:spPr>
              <p:txBody>
                <a:bodyPr/>
                <a:lstStyle/>
                <a:p>
                  <a:endParaRPr lang="nl-BE"/>
                </a:p>
              </p:txBody>
            </p:sp>
          </p:grpSp>
        </p:grpSp>
        <p:grpSp>
          <p:nvGrpSpPr>
            <p:cNvPr id="7460" name="Group 292"/>
            <p:cNvGrpSpPr>
              <a:grpSpLocks/>
            </p:cNvGrpSpPr>
            <p:nvPr/>
          </p:nvGrpSpPr>
          <p:grpSpPr bwMode="auto">
            <a:xfrm>
              <a:off x="3096" y="1902"/>
              <a:ext cx="635" cy="725"/>
              <a:chOff x="0" y="0"/>
              <a:chExt cx="636" cy="726"/>
            </a:xfrm>
          </p:grpSpPr>
          <p:grpSp>
            <p:nvGrpSpPr>
              <p:cNvPr id="7461" name="Group 293"/>
              <p:cNvGrpSpPr>
                <a:grpSpLocks/>
              </p:cNvGrpSpPr>
              <p:nvPr/>
            </p:nvGrpSpPr>
            <p:grpSpPr bwMode="auto">
              <a:xfrm>
                <a:off x="0" y="559"/>
                <a:ext cx="490" cy="166"/>
                <a:chOff x="0" y="0"/>
                <a:chExt cx="491" cy="167"/>
              </a:xfrm>
            </p:grpSpPr>
            <p:sp>
              <p:nvSpPr>
                <p:cNvPr id="7462" name="Freeform 294"/>
                <p:cNvSpPr>
                  <a:spLocks noChangeArrowheads="1"/>
                </p:cNvSpPr>
                <p:nvPr/>
              </p:nvSpPr>
              <p:spPr bwMode="auto">
                <a:xfrm>
                  <a:off x="0" y="0"/>
                  <a:ext cx="490" cy="138"/>
                </a:xfrm>
                <a:custGeom>
                  <a:avLst/>
                  <a:gdLst/>
                  <a:ahLst/>
                  <a:cxnLst>
                    <a:cxn ang="0">
                      <a:pos x="0" y="10"/>
                    </a:cxn>
                    <a:cxn ang="0">
                      <a:pos x="247" y="0"/>
                    </a:cxn>
                    <a:cxn ang="0">
                      <a:pos x="490" y="93"/>
                    </a:cxn>
                    <a:cxn ang="0">
                      <a:pos x="57" y="138"/>
                    </a:cxn>
                    <a:cxn ang="0">
                      <a:pos x="0" y="10"/>
                    </a:cxn>
                  </a:cxnLst>
                  <a:rect l="0" t="0" r="r" b="b"/>
                  <a:pathLst>
                    <a:path w="490" h="138">
                      <a:moveTo>
                        <a:pt x="0" y="10"/>
                      </a:moveTo>
                      <a:lnTo>
                        <a:pt x="247" y="0"/>
                      </a:lnTo>
                      <a:lnTo>
                        <a:pt x="490" y="93"/>
                      </a:lnTo>
                      <a:lnTo>
                        <a:pt x="57" y="138"/>
                      </a:lnTo>
                      <a:lnTo>
                        <a:pt x="0" y="10"/>
                      </a:lnTo>
                    </a:path>
                  </a:pathLst>
                </a:custGeom>
                <a:gradFill rotWithShape="0">
                  <a:gsLst>
                    <a:gs pos="0">
                      <a:srgbClr val="CFCFCF"/>
                    </a:gs>
                    <a:gs pos="100000">
                      <a:srgbClr val="A06F50"/>
                    </a:gs>
                  </a:gsLst>
                  <a:lin ang="5400000" scaled="1"/>
                </a:gradFill>
                <a:ln w="9525">
                  <a:noFill/>
                  <a:round/>
                  <a:headEnd type="none" w="sm" len="sm"/>
                  <a:tailEnd type="none" w="sm" len="sm"/>
                </a:ln>
              </p:spPr>
              <p:txBody>
                <a:bodyPr/>
                <a:lstStyle/>
                <a:p>
                  <a:endParaRPr lang="nl-BE"/>
                </a:p>
              </p:txBody>
            </p:sp>
            <p:sp>
              <p:nvSpPr>
                <p:cNvPr id="7463" name="Freeform 295"/>
                <p:cNvSpPr>
                  <a:spLocks noChangeArrowheads="1"/>
                </p:cNvSpPr>
                <p:nvPr/>
              </p:nvSpPr>
              <p:spPr bwMode="auto">
                <a:xfrm>
                  <a:off x="0" y="9"/>
                  <a:ext cx="57" cy="157"/>
                </a:xfrm>
                <a:custGeom>
                  <a:avLst/>
                  <a:gdLst/>
                  <a:ahLst/>
                  <a:cxnLst>
                    <a:cxn ang="0">
                      <a:pos x="57" y="129"/>
                    </a:cxn>
                    <a:cxn ang="0">
                      <a:pos x="56" y="157"/>
                    </a:cxn>
                    <a:cxn ang="0">
                      <a:pos x="2" y="21"/>
                    </a:cxn>
                    <a:cxn ang="0">
                      <a:pos x="0" y="0"/>
                    </a:cxn>
                    <a:cxn ang="0">
                      <a:pos x="57" y="129"/>
                    </a:cxn>
                  </a:cxnLst>
                  <a:rect l="0" t="0" r="r" b="b"/>
                  <a:pathLst>
                    <a:path w="57" h="157">
                      <a:moveTo>
                        <a:pt x="57" y="129"/>
                      </a:moveTo>
                      <a:lnTo>
                        <a:pt x="56" y="157"/>
                      </a:lnTo>
                      <a:lnTo>
                        <a:pt x="2" y="21"/>
                      </a:lnTo>
                      <a:lnTo>
                        <a:pt x="0" y="0"/>
                      </a:lnTo>
                      <a:lnTo>
                        <a:pt x="57" y="129"/>
                      </a:lnTo>
                    </a:path>
                  </a:pathLst>
                </a:custGeom>
                <a:gradFill rotWithShape="0">
                  <a:gsLst>
                    <a:gs pos="0">
                      <a:srgbClr val="7C4D34"/>
                    </a:gs>
                    <a:gs pos="100000">
                      <a:srgbClr val="A06F50"/>
                    </a:gs>
                  </a:gsLst>
                  <a:lin ang="0" scaled="1"/>
                </a:gradFill>
                <a:ln w="9525">
                  <a:noFill/>
                  <a:round/>
                  <a:headEnd type="none" w="sm" len="sm"/>
                  <a:tailEnd type="none" w="sm" len="sm"/>
                </a:ln>
              </p:spPr>
              <p:txBody>
                <a:bodyPr/>
                <a:lstStyle/>
                <a:p>
                  <a:endParaRPr lang="nl-BE"/>
                </a:p>
              </p:txBody>
            </p:sp>
            <p:sp>
              <p:nvSpPr>
                <p:cNvPr id="7464" name="Freeform 296"/>
                <p:cNvSpPr>
                  <a:spLocks noChangeArrowheads="1"/>
                </p:cNvSpPr>
                <p:nvPr/>
              </p:nvSpPr>
              <p:spPr bwMode="auto">
                <a:xfrm>
                  <a:off x="56" y="93"/>
                  <a:ext cx="434" cy="72"/>
                </a:xfrm>
                <a:custGeom>
                  <a:avLst/>
                  <a:gdLst/>
                  <a:ahLst/>
                  <a:cxnLst>
                    <a:cxn ang="0">
                      <a:pos x="433" y="21"/>
                    </a:cxn>
                    <a:cxn ang="0">
                      <a:pos x="0" y="72"/>
                    </a:cxn>
                    <a:cxn ang="0">
                      <a:pos x="1" y="43"/>
                    </a:cxn>
                    <a:cxn ang="0">
                      <a:pos x="433" y="0"/>
                    </a:cxn>
                    <a:cxn ang="0">
                      <a:pos x="433" y="21"/>
                    </a:cxn>
                  </a:cxnLst>
                  <a:rect l="0" t="0" r="r" b="b"/>
                  <a:pathLst>
                    <a:path w="433" h="72">
                      <a:moveTo>
                        <a:pt x="433" y="21"/>
                      </a:moveTo>
                      <a:lnTo>
                        <a:pt x="0" y="72"/>
                      </a:lnTo>
                      <a:lnTo>
                        <a:pt x="1" y="43"/>
                      </a:lnTo>
                      <a:lnTo>
                        <a:pt x="433" y="0"/>
                      </a:lnTo>
                      <a:lnTo>
                        <a:pt x="433" y="21"/>
                      </a:lnTo>
                    </a:path>
                  </a:pathLst>
                </a:custGeom>
                <a:gradFill rotWithShape="0">
                  <a:gsLst>
                    <a:gs pos="0">
                      <a:srgbClr val="7C4D34"/>
                    </a:gs>
                    <a:gs pos="100000">
                      <a:srgbClr val="A0A0A0"/>
                    </a:gs>
                  </a:gsLst>
                  <a:lin ang="0" scaled="1"/>
                </a:gradFill>
                <a:ln w="9525">
                  <a:noFill/>
                  <a:round/>
                  <a:headEnd type="none" w="sm" len="sm"/>
                  <a:tailEnd type="none" w="sm" len="sm"/>
                </a:ln>
              </p:spPr>
              <p:txBody>
                <a:bodyPr/>
                <a:lstStyle/>
                <a:p>
                  <a:endParaRPr lang="nl-BE"/>
                </a:p>
              </p:txBody>
            </p:sp>
          </p:grpSp>
          <p:grpSp>
            <p:nvGrpSpPr>
              <p:cNvPr id="7465" name="Group 297"/>
              <p:cNvGrpSpPr>
                <a:grpSpLocks/>
              </p:cNvGrpSpPr>
              <p:nvPr/>
            </p:nvGrpSpPr>
            <p:grpSpPr bwMode="auto">
              <a:xfrm>
                <a:off x="97" y="345"/>
                <a:ext cx="272" cy="346"/>
                <a:chOff x="0" y="0"/>
                <a:chExt cx="273" cy="347"/>
              </a:xfrm>
            </p:grpSpPr>
            <p:sp>
              <p:nvSpPr>
                <p:cNvPr id="7466" name="Freeform 298"/>
                <p:cNvSpPr>
                  <a:spLocks noChangeArrowheads="1"/>
                </p:cNvSpPr>
                <p:nvPr/>
              </p:nvSpPr>
              <p:spPr bwMode="auto">
                <a:xfrm>
                  <a:off x="0" y="276"/>
                  <a:ext cx="271" cy="70"/>
                </a:xfrm>
                <a:custGeom>
                  <a:avLst/>
                  <a:gdLst/>
                  <a:ahLst/>
                  <a:cxnLst>
                    <a:cxn ang="0">
                      <a:pos x="0" y="0"/>
                    </a:cxn>
                    <a:cxn ang="0">
                      <a:pos x="0" y="69"/>
                    </a:cxn>
                    <a:cxn ang="0">
                      <a:pos x="271" y="42"/>
                    </a:cxn>
                    <a:cxn ang="0">
                      <a:pos x="270" y="33"/>
                    </a:cxn>
                    <a:cxn ang="0">
                      <a:pos x="266" y="25"/>
                    </a:cxn>
                    <a:cxn ang="0">
                      <a:pos x="236" y="14"/>
                    </a:cxn>
                    <a:cxn ang="0">
                      <a:pos x="0" y="0"/>
                    </a:cxn>
                  </a:cxnLst>
                  <a:rect l="0" t="0" r="r" b="b"/>
                  <a:pathLst>
                    <a:path w="271" h="69">
                      <a:moveTo>
                        <a:pt x="0" y="0"/>
                      </a:moveTo>
                      <a:lnTo>
                        <a:pt x="0" y="69"/>
                      </a:lnTo>
                      <a:lnTo>
                        <a:pt x="271" y="42"/>
                      </a:lnTo>
                      <a:cubicBezTo>
                        <a:pt x="271" y="42"/>
                        <a:pt x="272" y="37"/>
                        <a:pt x="270" y="33"/>
                      </a:cubicBezTo>
                      <a:cubicBezTo>
                        <a:pt x="270" y="33"/>
                        <a:pt x="269" y="28"/>
                        <a:pt x="266" y="25"/>
                      </a:cubicBezTo>
                      <a:lnTo>
                        <a:pt x="236" y="14"/>
                      </a:lnTo>
                      <a:lnTo>
                        <a:pt x="0" y="0"/>
                      </a:lnTo>
                    </a:path>
                  </a:pathLst>
                </a:custGeom>
                <a:gradFill rotWithShape="0">
                  <a:gsLst>
                    <a:gs pos="0">
                      <a:srgbClr val="4F4F4F"/>
                    </a:gs>
                    <a:gs pos="100000">
                      <a:srgbClr val="6F6F6F">
                        <a:alpha val="20001"/>
                      </a:srgbClr>
                    </a:gs>
                  </a:gsLst>
                  <a:lin ang="5400000" scaled="1"/>
                </a:gradFill>
                <a:ln w="9525">
                  <a:noFill/>
                  <a:round/>
                  <a:headEnd type="none" w="sm" len="sm"/>
                  <a:tailEnd type="none" w="sm" len="sm"/>
                </a:ln>
              </p:spPr>
              <p:txBody>
                <a:bodyPr/>
                <a:lstStyle/>
                <a:p>
                  <a:endParaRPr lang="nl-BE"/>
                </a:p>
              </p:txBody>
            </p:sp>
            <p:sp>
              <p:nvSpPr>
                <p:cNvPr id="7467" name="Freeform 299"/>
                <p:cNvSpPr>
                  <a:spLocks noChangeArrowheads="1"/>
                </p:cNvSpPr>
                <p:nvPr/>
              </p:nvSpPr>
              <p:spPr bwMode="auto">
                <a:xfrm>
                  <a:off x="0" y="0"/>
                  <a:ext cx="268" cy="304"/>
                </a:xfrm>
                <a:custGeom>
                  <a:avLst/>
                  <a:gdLst/>
                  <a:ahLst/>
                  <a:cxnLst>
                    <a:cxn ang="0">
                      <a:pos x="6" y="3"/>
                    </a:cxn>
                    <a:cxn ang="0">
                      <a:pos x="15" y="1"/>
                    </a:cxn>
                    <a:cxn ang="0">
                      <a:pos x="24" y="0"/>
                    </a:cxn>
                    <a:cxn ang="0">
                      <a:pos x="33" y="0"/>
                    </a:cxn>
                    <a:cxn ang="0">
                      <a:pos x="42" y="0"/>
                    </a:cxn>
                    <a:cxn ang="0">
                      <a:pos x="51" y="0"/>
                    </a:cxn>
                    <a:cxn ang="0">
                      <a:pos x="60" y="2"/>
                    </a:cxn>
                    <a:cxn ang="0">
                      <a:pos x="74" y="7"/>
                    </a:cxn>
                    <a:cxn ang="0">
                      <a:pos x="263" y="265"/>
                    </a:cxn>
                    <a:cxn ang="0">
                      <a:pos x="264" y="266"/>
                    </a:cxn>
                    <a:cxn ang="0">
                      <a:pos x="264" y="266"/>
                    </a:cxn>
                    <a:cxn ang="0">
                      <a:pos x="264" y="267"/>
                    </a:cxn>
                    <a:cxn ang="0">
                      <a:pos x="265" y="267"/>
                    </a:cxn>
                    <a:cxn ang="0">
                      <a:pos x="265" y="268"/>
                    </a:cxn>
                    <a:cxn ang="0">
                      <a:pos x="265" y="269"/>
                    </a:cxn>
                    <a:cxn ang="0">
                      <a:pos x="266" y="269"/>
                    </a:cxn>
                    <a:cxn ang="0">
                      <a:pos x="266" y="270"/>
                    </a:cxn>
                    <a:cxn ang="0">
                      <a:pos x="266" y="271"/>
                    </a:cxn>
                    <a:cxn ang="0">
                      <a:pos x="267" y="271"/>
                    </a:cxn>
                    <a:cxn ang="0">
                      <a:pos x="267" y="272"/>
                    </a:cxn>
                    <a:cxn ang="0">
                      <a:pos x="267" y="273"/>
                    </a:cxn>
                    <a:cxn ang="0">
                      <a:pos x="267" y="274"/>
                    </a:cxn>
                    <a:cxn ang="0">
                      <a:pos x="267" y="274"/>
                    </a:cxn>
                    <a:cxn ang="0">
                      <a:pos x="267" y="275"/>
                    </a:cxn>
                    <a:cxn ang="0">
                      <a:pos x="267" y="276"/>
                    </a:cxn>
                    <a:cxn ang="0">
                      <a:pos x="267" y="277"/>
                    </a:cxn>
                    <a:cxn ang="0">
                      <a:pos x="267" y="277"/>
                    </a:cxn>
                    <a:cxn ang="0">
                      <a:pos x="267" y="278"/>
                    </a:cxn>
                    <a:cxn ang="0">
                      <a:pos x="267" y="278"/>
                    </a:cxn>
                    <a:cxn ang="0">
                      <a:pos x="267" y="279"/>
                    </a:cxn>
                    <a:cxn ang="0">
                      <a:pos x="267" y="279"/>
                    </a:cxn>
                    <a:cxn ang="0">
                      <a:pos x="267" y="280"/>
                    </a:cxn>
                    <a:cxn ang="0">
                      <a:pos x="266" y="280"/>
                    </a:cxn>
                    <a:cxn ang="0">
                      <a:pos x="266" y="281"/>
                    </a:cxn>
                    <a:cxn ang="0">
                      <a:pos x="266" y="281"/>
                    </a:cxn>
                    <a:cxn ang="0">
                      <a:pos x="266" y="281"/>
                    </a:cxn>
                    <a:cxn ang="0">
                      <a:pos x="266" y="282"/>
                    </a:cxn>
                    <a:cxn ang="0">
                      <a:pos x="265" y="282"/>
                    </a:cxn>
                    <a:cxn ang="0">
                      <a:pos x="265" y="282"/>
                    </a:cxn>
                    <a:cxn ang="0">
                      <a:pos x="265" y="283"/>
                    </a:cxn>
                    <a:cxn ang="0">
                      <a:pos x="264" y="283"/>
                    </a:cxn>
                    <a:cxn ang="0">
                      <a:pos x="264" y="283"/>
                    </a:cxn>
                    <a:cxn ang="0">
                      <a:pos x="264" y="283"/>
                    </a:cxn>
                    <a:cxn ang="0">
                      <a:pos x="263" y="284"/>
                    </a:cxn>
                    <a:cxn ang="0">
                      <a:pos x="263" y="284"/>
                    </a:cxn>
                    <a:cxn ang="0">
                      <a:pos x="263" y="284"/>
                    </a:cxn>
                    <a:cxn ang="0">
                      <a:pos x="262" y="284"/>
                    </a:cxn>
                    <a:cxn ang="0">
                      <a:pos x="2" y="279"/>
                    </a:cxn>
                    <a:cxn ang="0">
                      <a:pos x="3" y="248"/>
                    </a:cxn>
                  </a:cxnLst>
                  <a:rect l="0" t="0" r="r" b="b"/>
                  <a:pathLst>
                    <a:path w="267" h="304">
                      <a:moveTo>
                        <a:pt x="0" y="5"/>
                      </a:moveTo>
                      <a:lnTo>
                        <a:pt x="3" y="4"/>
                      </a:lnTo>
                      <a:lnTo>
                        <a:pt x="6" y="3"/>
                      </a:lnTo>
                      <a:lnTo>
                        <a:pt x="9" y="2"/>
                      </a:lnTo>
                      <a:lnTo>
                        <a:pt x="12" y="2"/>
                      </a:lnTo>
                      <a:lnTo>
                        <a:pt x="15" y="1"/>
                      </a:lnTo>
                      <a:lnTo>
                        <a:pt x="18" y="1"/>
                      </a:lnTo>
                      <a:lnTo>
                        <a:pt x="21" y="0"/>
                      </a:lnTo>
                      <a:lnTo>
                        <a:pt x="24" y="0"/>
                      </a:lnTo>
                      <a:lnTo>
                        <a:pt x="27" y="0"/>
                      </a:lnTo>
                      <a:lnTo>
                        <a:pt x="30" y="0"/>
                      </a:lnTo>
                      <a:lnTo>
                        <a:pt x="33" y="0"/>
                      </a:lnTo>
                      <a:lnTo>
                        <a:pt x="36" y="0"/>
                      </a:lnTo>
                      <a:lnTo>
                        <a:pt x="39" y="0"/>
                      </a:lnTo>
                      <a:lnTo>
                        <a:pt x="42" y="0"/>
                      </a:lnTo>
                      <a:lnTo>
                        <a:pt x="45" y="0"/>
                      </a:lnTo>
                      <a:lnTo>
                        <a:pt x="48" y="0"/>
                      </a:lnTo>
                      <a:lnTo>
                        <a:pt x="51" y="0"/>
                      </a:lnTo>
                      <a:lnTo>
                        <a:pt x="54" y="1"/>
                      </a:lnTo>
                      <a:lnTo>
                        <a:pt x="57" y="1"/>
                      </a:lnTo>
                      <a:lnTo>
                        <a:pt x="60" y="2"/>
                      </a:lnTo>
                      <a:lnTo>
                        <a:pt x="63" y="2"/>
                      </a:lnTo>
                      <a:lnTo>
                        <a:pt x="66" y="3"/>
                      </a:lnTo>
                      <a:lnTo>
                        <a:pt x="74" y="7"/>
                      </a:lnTo>
                      <a:lnTo>
                        <a:pt x="76" y="243"/>
                      </a:lnTo>
                      <a:lnTo>
                        <a:pt x="190" y="234"/>
                      </a:lnTo>
                      <a:lnTo>
                        <a:pt x="263" y="265"/>
                      </a:lnTo>
                      <a:lnTo>
                        <a:pt x="263" y="265"/>
                      </a:lnTo>
                      <a:lnTo>
                        <a:pt x="263" y="265"/>
                      </a:lnTo>
                      <a:lnTo>
                        <a:pt x="264" y="266"/>
                      </a:lnTo>
                      <a:lnTo>
                        <a:pt x="264" y="266"/>
                      </a:lnTo>
                      <a:lnTo>
                        <a:pt x="264" y="266"/>
                      </a:lnTo>
                      <a:lnTo>
                        <a:pt x="264" y="266"/>
                      </a:lnTo>
                      <a:lnTo>
                        <a:pt x="264" y="266"/>
                      </a:lnTo>
                      <a:lnTo>
                        <a:pt x="264" y="267"/>
                      </a:lnTo>
                      <a:lnTo>
                        <a:pt x="264" y="267"/>
                      </a:lnTo>
                      <a:lnTo>
                        <a:pt x="265" y="267"/>
                      </a:lnTo>
                      <a:lnTo>
                        <a:pt x="265" y="267"/>
                      </a:lnTo>
                      <a:lnTo>
                        <a:pt x="265" y="267"/>
                      </a:lnTo>
                      <a:lnTo>
                        <a:pt x="265" y="268"/>
                      </a:lnTo>
                      <a:lnTo>
                        <a:pt x="265" y="268"/>
                      </a:lnTo>
                      <a:lnTo>
                        <a:pt x="265" y="268"/>
                      </a:lnTo>
                      <a:lnTo>
                        <a:pt x="265" y="268"/>
                      </a:lnTo>
                      <a:lnTo>
                        <a:pt x="265" y="268"/>
                      </a:lnTo>
                      <a:lnTo>
                        <a:pt x="265" y="269"/>
                      </a:lnTo>
                      <a:lnTo>
                        <a:pt x="266" y="269"/>
                      </a:lnTo>
                      <a:lnTo>
                        <a:pt x="266" y="269"/>
                      </a:lnTo>
                      <a:lnTo>
                        <a:pt x="266" y="269"/>
                      </a:lnTo>
                      <a:lnTo>
                        <a:pt x="266" y="270"/>
                      </a:lnTo>
                      <a:lnTo>
                        <a:pt x="266" y="270"/>
                      </a:lnTo>
                      <a:lnTo>
                        <a:pt x="266" y="270"/>
                      </a:lnTo>
                      <a:lnTo>
                        <a:pt x="266" y="270"/>
                      </a:lnTo>
                      <a:lnTo>
                        <a:pt x="266" y="270"/>
                      </a:lnTo>
                      <a:lnTo>
                        <a:pt x="266" y="271"/>
                      </a:lnTo>
                      <a:lnTo>
                        <a:pt x="266" y="271"/>
                      </a:lnTo>
                      <a:lnTo>
                        <a:pt x="267" y="271"/>
                      </a:lnTo>
                      <a:lnTo>
                        <a:pt x="267" y="271"/>
                      </a:lnTo>
                      <a:lnTo>
                        <a:pt x="267" y="272"/>
                      </a:lnTo>
                      <a:lnTo>
                        <a:pt x="267" y="272"/>
                      </a:lnTo>
                      <a:lnTo>
                        <a:pt x="267" y="272"/>
                      </a:lnTo>
                      <a:lnTo>
                        <a:pt x="267" y="272"/>
                      </a:lnTo>
                      <a:lnTo>
                        <a:pt x="267" y="273"/>
                      </a:lnTo>
                      <a:lnTo>
                        <a:pt x="267" y="273"/>
                      </a:lnTo>
                      <a:lnTo>
                        <a:pt x="267" y="273"/>
                      </a:lnTo>
                      <a:lnTo>
                        <a:pt x="267" y="273"/>
                      </a:lnTo>
                      <a:lnTo>
                        <a:pt x="267" y="274"/>
                      </a:lnTo>
                      <a:lnTo>
                        <a:pt x="267" y="274"/>
                      </a:lnTo>
                      <a:lnTo>
                        <a:pt x="267" y="274"/>
                      </a:lnTo>
                      <a:lnTo>
                        <a:pt x="267" y="274"/>
                      </a:lnTo>
                      <a:lnTo>
                        <a:pt x="267" y="275"/>
                      </a:lnTo>
                      <a:lnTo>
                        <a:pt x="267" y="275"/>
                      </a:lnTo>
                      <a:lnTo>
                        <a:pt x="267" y="275"/>
                      </a:lnTo>
                      <a:lnTo>
                        <a:pt x="267" y="275"/>
                      </a:lnTo>
                      <a:lnTo>
                        <a:pt x="267" y="276"/>
                      </a:lnTo>
                      <a:lnTo>
                        <a:pt x="267" y="276"/>
                      </a:lnTo>
                      <a:lnTo>
                        <a:pt x="267" y="276"/>
                      </a:lnTo>
                      <a:lnTo>
                        <a:pt x="267" y="276"/>
                      </a:lnTo>
                      <a:lnTo>
                        <a:pt x="267" y="277"/>
                      </a:lnTo>
                      <a:lnTo>
                        <a:pt x="267" y="277"/>
                      </a:lnTo>
                      <a:lnTo>
                        <a:pt x="267" y="277"/>
                      </a:lnTo>
                      <a:lnTo>
                        <a:pt x="267" y="277"/>
                      </a:lnTo>
                      <a:lnTo>
                        <a:pt x="267" y="278"/>
                      </a:lnTo>
                      <a:lnTo>
                        <a:pt x="267" y="278"/>
                      </a:lnTo>
                      <a:lnTo>
                        <a:pt x="267" y="278"/>
                      </a:lnTo>
                      <a:lnTo>
                        <a:pt x="267" y="278"/>
                      </a:lnTo>
                      <a:lnTo>
                        <a:pt x="267" y="278"/>
                      </a:lnTo>
                      <a:lnTo>
                        <a:pt x="267" y="278"/>
                      </a:lnTo>
                      <a:lnTo>
                        <a:pt x="267" y="278"/>
                      </a:lnTo>
                      <a:lnTo>
                        <a:pt x="267" y="279"/>
                      </a:lnTo>
                      <a:lnTo>
                        <a:pt x="267" y="279"/>
                      </a:lnTo>
                      <a:lnTo>
                        <a:pt x="267" y="279"/>
                      </a:lnTo>
                      <a:lnTo>
                        <a:pt x="267" y="279"/>
                      </a:lnTo>
                      <a:lnTo>
                        <a:pt x="267" y="279"/>
                      </a:lnTo>
                      <a:lnTo>
                        <a:pt x="267" y="279"/>
                      </a:lnTo>
                      <a:lnTo>
                        <a:pt x="267" y="280"/>
                      </a:lnTo>
                      <a:lnTo>
                        <a:pt x="267" y="280"/>
                      </a:lnTo>
                      <a:lnTo>
                        <a:pt x="267" y="280"/>
                      </a:lnTo>
                      <a:lnTo>
                        <a:pt x="266" y="280"/>
                      </a:lnTo>
                      <a:lnTo>
                        <a:pt x="266" y="280"/>
                      </a:lnTo>
                      <a:lnTo>
                        <a:pt x="266" y="280"/>
                      </a:lnTo>
                      <a:lnTo>
                        <a:pt x="266" y="280"/>
                      </a:lnTo>
                      <a:lnTo>
                        <a:pt x="266" y="281"/>
                      </a:lnTo>
                      <a:lnTo>
                        <a:pt x="266" y="281"/>
                      </a:lnTo>
                      <a:lnTo>
                        <a:pt x="266" y="281"/>
                      </a:lnTo>
                      <a:lnTo>
                        <a:pt x="266" y="281"/>
                      </a:lnTo>
                      <a:lnTo>
                        <a:pt x="266" y="281"/>
                      </a:lnTo>
                      <a:lnTo>
                        <a:pt x="266" y="281"/>
                      </a:lnTo>
                      <a:lnTo>
                        <a:pt x="266" y="281"/>
                      </a:lnTo>
                      <a:lnTo>
                        <a:pt x="266" y="281"/>
                      </a:lnTo>
                      <a:lnTo>
                        <a:pt x="266" y="282"/>
                      </a:lnTo>
                      <a:lnTo>
                        <a:pt x="266" y="282"/>
                      </a:lnTo>
                      <a:lnTo>
                        <a:pt x="265" y="282"/>
                      </a:lnTo>
                      <a:lnTo>
                        <a:pt x="265" y="282"/>
                      </a:lnTo>
                      <a:lnTo>
                        <a:pt x="265" y="282"/>
                      </a:lnTo>
                      <a:lnTo>
                        <a:pt x="265" y="282"/>
                      </a:lnTo>
                      <a:lnTo>
                        <a:pt x="265" y="282"/>
                      </a:lnTo>
                      <a:lnTo>
                        <a:pt x="265" y="282"/>
                      </a:lnTo>
                      <a:lnTo>
                        <a:pt x="265" y="282"/>
                      </a:lnTo>
                      <a:lnTo>
                        <a:pt x="265" y="283"/>
                      </a:lnTo>
                      <a:lnTo>
                        <a:pt x="265" y="283"/>
                      </a:lnTo>
                      <a:lnTo>
                        <a:pt x="265" y="283"/>
                      </a:lnTo>
                      <a:lnTo>
                        <a:pt x="264" y="283"/>
                      </a:lnTo>
                      <a:lnTo>
                        <a:pt x="264" y="283"/>
                      </a:lnTo>
                      <a:lnTo>
                        <a:pt x="264" y="283"/>
                      </a:lnTo>
                      <a:lnTo>
                        <a:pt x="264" y="283"/>
                      </a:lnTo>
                      <a:lnTo>
                        <a:pt x="264" y="283"/>
                      </a:lnTo>
                      <a:lnTo>
                        <a:pt x="264" y="283"/>
                      </a:lnTo>
                      <a:lnTo>
                        <a:pt x="264" y="283"/>
                      </a:lnTo>
                      <a:lnTo>
                        <a:pt x="264" y="283"/>
                      </a:lnTo>
                      <a:lnTo>
                        <a:pt x="264" y="284"/>
                      </a:lnTo>
                      <a:lnTo>
                        <a:pt x="264" y="284"/>
                      </a:lnTo>
                      <a:lnTo>
                        <a:pt x="263" y="284"/>
                      </a:lnTo>
                      <a:lnTo>
                        <a:pt x="263" y="284"/>
                      </a:lnTo>
                      <a:lnTo>
                        <a:pt x="263" y="284"/>
                      </a:lnTo>
                      <a:lnTo>
                        <a:pt x="263" y="284"/>
                      </a:lnTo>
                      <a:lnTo>
                        <a:pt x="263" y="284"/>
                      </a:lnTo>
                      <a:lnTo>
                        <a:pt x="263" y="284"/>
                      </a:lnTo>
                      <a:lnTo>
                        <a:pt x="263" y="284"/>
                      </a:lnTo>
                      <a:lnTo>
                        <a:pt x="263" y="284"/>
                      </a:lnTo>
                      <a:lnTo>
                        <a:pt x="262" y="284"/>
                      </a:lnTo>
                      <a:lnTo>
                        <a:pt x="262" y="284"/>
                      </a:lnTo>
                      <a:lnTo>
                        <a:pt x="233" y="292"/>
                      </a:lnTo>
                      <a:lnTo>
                        <a:pt x="67" y="304"/>
                      </a:lnTo>
                      <a:lnTo>
                        <a:pt x="2" y="279"/>
                      </a:lnTo>
                      <a:lnTo>
                        <a:pt x="0" y="275"/>
                      </a:lnTo>
                      <a:lnTo>
                        <a:pt x="0" y="249"/>
                      </a:lnTo>
                      <a:lnTo>
                        <a:pt x="3" y="248"/>
                      </a:lnTo>
                      <a:lnTo>
                        <a:pt x="2" y="241"/>
                      </a:lnTo>
                      <a:lnTo>
                        <a:pt x="0" y="5"/>
                      </a:lnTo>
                    </a:path>
                  </a:pathLst>
                </a:custGeom>
                <a:gradFill rotWithShape="0">
                  <a:gsLst>
                    <a:gs pos="0">
                      <a:srgbClr val="5F5F5F"/>
                    </a:gs>
                    <a:gs pos="100000">
                      <a:srgbClr val="3F3F3F"/>
                    </a:gs>
                  </a:gsLst>
                  <a:lin ang="5400000" scaled="1"/>
                </a:gradFill>
                <a:ln w="9525">
                  <a:noFill/>
                  <a:round/>
                  <a:headEnd type="none" w="sm" len="sm"/>
                  <a:tailEnd type="none" w="sm" len="sm"/>
                </a:ln>
              </p:spPr>
              <p:txBody>
                <a:bodyPr/>
                <a:lstStyle/>
                <a:p>
                  <a:endParaRPr lang="nl-BE"/>
                </a:p>
              </p:txBody>
            </p:sp>
            <p:sp>
              <p:nvSpPr>
                <p:cNvPr id="7468" name="Freeform 300"/>
                <p:cNvSpPr>
                  <a:spLocks noChangeArrowheads="1"/>
                </p:cNvSpPr>
                <p:nvPr/>
              </p:nvSpPr>
              <p:spPr bwMode="auto">
                <a:xfrm>
                  <a:off x="0" y="0"/>
                  <a:ext cx="69" cy="267"/>
                </a:xfrm>
                <a:custGeom>
                  <a:avLst/>
                  <a:gdLst/>
                  <a:ahLst/>
                  <a:cxnLst>
                    <a:cxn ang="0">
                      <a:pos x="14" y="251"/>
                    </a:cxn>
                    <a:cxn ang="0">
                      <a:pos x="51" y="263"/>
                    </a:cxn>
                    <a:cxn ang="0">
                      <a:pos x="52" y="254"/>
                    </a:cxn>
                    <a:cxn ang="0">
                      <a:pos x="61" y="257"/>
                    </a:cxn>
                    <a:cxn ang="0">
                      <a:pos x="61" y="268"/>
                    </a:cxn>
                    <a:cxn ang="0">
                      <a:pos x="69" y="270"/>
                    </a:cxn>
                    <a:cxn ang="0">
                      <a:pos x="66" y="7"/>
                    </a:cxn>
                    <a:cxn ang="0">
                      <a:pos x="0" y="9"/>
                    </a:cxn>
                    <a:cxn ang="0">
                      <a:pos x="2" y="249"/>
                    </a:cxn>
                    <a:cxn ang="0">
                      <a:pos x="6" y="250"/>
                    </a:cxn>
                    <a:cxn ang="0">
                      <a:pos x="6" y="240"/>
                    </a:cxn>
                    <a:cxn ang="0">
                      <a:pos x="14" y="242"/>
                    </a:cxn>
                    <a:cxn ang="0">
                      <a:pos x="14" y="251"/>
                    </a:cxn>
                  </a:cxnLst>
                  <a:rect l="0" t="0" r="r" b="b"/>
                  <a:pathLst>
                    <a:path w="69" h="266">
                      <a:moveTo>
                        <a:pt x="14" y="251"/>
                      </a:moveTo>
                      <a:lnTo>
                        <a:pt x="51" y="263"/>
                      </a:lnTo>
                      <a:lnTo>
                        <a:pt x="52" y="254"/>
                      </a:lnTo>
                      <a:lnTo>
                        <a:pt x="61" y="257"/>
                      </a:lnTo>
                      <a:lnTo>
                        <a:pt x="61" y="268"/>
                      </a:lnTo>
                      <a:lnTo>
                        <a:pt x="69" y="270"/>
                      </a:lnTo>
                      <a:lnTo>
                        <a:pt x="66" y="7"/>
                      </a:lnTo>
                      <a:cubicBezTo>
                        <a:pt x="66" y="7"/>
                        <a:pt x="32" y="0"/>
                        <a:pt x="0" y="9"/>
                      </a:cubicBezTo>
                      <a:lnTo>
                        <a:pt x="2" y="249"/>
                      </a:lnTo>
                      <a:lnTo>
                        <a:pt x="6" y="250"/>
                      </a:lnTo>
                      <a:lnTo>
                        <a:pt x="6" y="240"/>
                      </a:lnTo>
                      <a:lnTo>
                        <a:pt x="14" y="242"/>
                      </a:lnTo>
                      <a:lnTo>
                        <a:pt x="14" y="251"/>
                      </a:lnTo>
                    </a:path>
                  </a:pathLst>
                </a:custGeom>
                <a:gradFill rotWithShape="0">
                  <a:gsLst>
                    <a:gs pos="0">
                      <a:srgbClr val="8F8F8F"/>
                    </a:gs>
                    <a:gs pos="100000">
                      <a:srgbClr val="5F5F5F"/>
                    </a:gs>
                  </a:gsLst>
                  <a:path path="rect">
                    <a:fillToRect t="100000" r="100000"/>
                  </a:path>
                </a:gradFill>
                <a:ln w="9525">
                  <a:noFill/>
                  <a:round/>
                  <a:headEnd type="none" w="sm" len="sm"/>
                  <a:tailEnd type="none" w="sm" len="sm"/>
                </a:ln>
              </p:spPr>
              <p:txBody>
                <a:bodyPr/>
                <a:lstStyle/>
                <a:p>
                  <a:endParaRPr lang="nl-BE"/>
                </a:p>
              </p:txBody>
            </p:sp>
            <p:sp>
              <p:nvSpPr>
                <p:cNvPr id="7469" name="Freeform 301"/>
                <p:cNvSpPr>
                  <a:spLocks noChangeArrowheads="1"/>
                </p:cNvSpPr>
                <p:nvPr/>
              </p:nvSpPr>
              <p:spPr bwMode="auto">
                <a:xfrm>
                  <a:off x="68" y="265"/>
                  <a:ext cx="200" cy="36"/>
                </a:xfrm>
                <a:custGeom>
                  <a:avLst/>
                  <a:gdLst/>
                  <a:ahLst/>
                  <a:cxnLst>
                    <a:cxn ang="0">
                      <a:pos x="0" y="8"/>
                    </a:cxn>
                    <a:cxn ang="0">
                      <a:pos x="194" y="0"/>
                    </a:cxn>
                    <a:cxn ang="0">
                      <a:pos x="198" y="4"/>
                    </a:cxn>
                    <a:cxn ang="0">
                      <a:pos x="199" y="11"/>
                    </a:cxn>
                    <a:cxn ang="0">
                      <a:pos x="198" y="15"/>
                    </a:cxn>
                    <a:cxn ang="0">
                      <a:pos x="195" y="18"/>
                    </a:cxn>
                    <a:cxn ang="0">
                      <a:pos x="0" y="36"/>
                    </a:cxn>
                    <a:cxn ang="0">
                      <a:pos x="0" y="8"/>
                    </a:cxn>
                  </a:cxnLst>
                  <a:rect l="0" t="0" r="r" b="b"/>
                  <a:pathLst>
                    <a:path w="199" h="36">
                      <a:moveTo>
                        <a:pt x="0" y="8"/>
                      </a:moveTo>
                      <a:lnTo>
                        <a:pt x="194" y="0"/>
                      </a:lnTo>
                      <a:cubicBezTo>
                        <a:pt x="194" y="0"/>
                        <a:pt x="196" y="1"/>
                        <a:pt x="198" y="4"/>
                      </a:cubicBezTo>
                      <a:cubicBezTo>
                        <a:pt x="198" y="4"/>
                        <a:pt x="199" y="7"/>
                        <a:pt x="199" y="11"/>
                      </a:cubicBezTo>
                      <a:cubicBezTo>
                        <a:pt x="199" y="11"/>
                        <a:pt x="199" y="14"/>
                        <a:pt x="198" y="15"/>
                      </a:cubicBezTo>
                      <a:cubicBezTo>
                        <a:pt x="198" y="15"/>
                        <a:pt x="197" y="17"/>
                        <a:pt x="195" y="18"/>
                      </a:cubicBezTo>
                      <a:lnTo>
                        <a:pt x="0" y="36"/>
                      </a:lnTo>
                      <a:lnTo>
                        <a:pt x="0" y="8"/>
                      </a:lnTo>
                    </a:path>
                  </a:pathLst>
                </a:custGeom>
                <a:solidFill>
                  <a:srgbClr val="8F8F8F"/>
                </a:solidFill>
                <a:ln w="9525">
                  <a:noFill/>
                  <a:round/>
                  <a:headEnd type="none" w="sm" len="sm"/>
                  <a:tailEnd type="none" w="sm" len="sm"/>
                </a:ln>
              </p:spPr>
              <p:txBody>
                <a:bodyPr/>
                <a:lstStyle/>
                <a:p>
                  <a:endParaRPr lang="nl-BE"/>
                </a:p>
              </p:txBody>
            </p:sp>
            <p:sp>
              <p:nvSpPr>
                <p:cNvPr id="7470" name="Freeform 302"/>
                <p:cNvSpPr>
                  <a:spLocks noChangeArrowheads="1"/>
                </p:cNvSpPr>
                <p:nvPr/>
              </p:nvSpPr>
              <p:spPr bwMode="auto">
                <a:xfrm>
                  <a:off x="69" y="235"/>
                  <a:ext cx="193" cy="39"/>
                </a:xfrm>
                <a:custGeom>
                  <a:avLst/>
                  <a:gdLst/>
                  <a:ahLst/>
                  <a:cxnLst>
                    <a:cxn ang="0">
                      <a:pos x="0" y="32"/>
                    </a:cxn>
                    <a:cxn ang="0">
                      <a:pos x="8" y="25"/>
                    </a:cxn>
                    <a:cxn ang="0">
                      <a:pos x="8" y="8"/>
                    </a:cxn>
                    <a:cxn ang="0">
                      <a:pos x="121" y="0"/>
                    </a:cxn>
                    <a:cxn ang="0">
                      <a:pos x="192" y="30"/>
                    </a:cxn>
                    <a:cxn ang="0">
                      <a:pos x="0" y="39"/>
                    </a:cxn>
                    <a:cxn ang="0">
                      <a:pos x="0" y="32"/>
                    </a:cxn>
                  </a:cxnLst>
                  <a:rect l="0" t="0" r="r" b="b"/>
                  <a:pathLst>
                    <a:path w="192" h="39">
                      <a:moveTo>
                        <a:pt x="0" y="32"/>
                      </a:moveTo>
                      <a:lnTo>
                        <a:pt x="8" y="25"/>
                      </a:lnTo>
                      <a:lnTo>
                        <a:pt x="8" y="8"/>
                      </a:lnTo>
                      <a:lnTo>
                        <a:pt x="121" y="0"/>
                      </a:lnTo>
                      <a:lnTo>
                        <a:pt x="192" y="30"/>
                      </a:lnTo>
                      <a:lnTo>
                        <a:pt x="0" y="39"/>
                      </a:lnTo>
                      <a:lnTo>
                        <a:pt x="0" y="32"/>
                      </a:lnTo>
                    </a:path>
                  </a:pathLst>
                </a:custGeom>
                <a:solidFill>
                  <a:srgbClr val="AFAFAF"/>
                </a:solidFill>
                <a:ln w="9525">
                  <a:noFill/>
                  <a:round/>
                  <a:headEnd type="none" w="sm" len="sm"/>
                  <a:tailEnd type="none" w="sm" len="sm"/>
                </a:ln>
              </p:spPr>
              <p:txBody>
                <a:bodyPr/>
                <a:lstStyle/>
                <a:p>
                  <a:endParaRPr lang="nl-BE"/>
                </a:p>
              </p:txBody>
            </p:sp>
            <p:sp>
              <p:nvSpPr>
                <p:cNvPr id="7471" name="Freeform 303"/>
                <p:cNvSpPr>
                  <a:spLocks noChangeArrowheads="1"/>
                </p:cNvSpPr>
                <p:nvPr/>
              </p:nvSpPr>
              <p:spPr bwMode="auto">
                <a:xfrm>
                  <a:off x="0" y="239"/>
                  <a:ext cx="67" cy="61"/>
                </a:xfrm>
                <a:custGeom>
                  <a:avLst/>
                  <a:gdLst/>
                  <a:ahLst/>
                  <a:cxnLst>
                    <a:cxn ang="0">
                      <a:pos x="13" y="11"/>
                    </a:cxn>
                    <a:cxn ang="0">
                      <a:pos x="53" y="25"/>
                    </a:cxn>
                    <a:cxn ang="0">
                      <a:pos x="53" y="14"/>
                    </a:cxn>
                    <a:cxn ang="0">
                      <a:pos x="60" y="16"/>
                    </a:cxn>
                    <a:cxn ang="0">
                      <a:pos x="60" y="28"/>
                    </a:cxn>
                    <a:cxn ang="0">
                      <a:pos x="67" y="30"/>
                    </a:cxn>
                    <a:cxn ang="0">
                      <a:pos x="66" y="61"/>
                    </a:cxn>
                    <a:cxn ang="0">
                      <a:pos x="0" y="34"/>
                    </a:cxn>
                    <a:cxn ang="0">
                      <a:pos x="0" y="11"/>
                    </a:cxn>
                    <a:cxn ang="0">
                      <a:pos x="7" y="9"/>
                    </a:cxn>
                    <a:cxn ang="0">
                      <a:pos x="7" y="0"/>
                    </a:cxn>
                    <a:cxn ang="0">
                      <a:pos x="13" y="1"/>
                    </a:cxn>
                    <a:cxn ang="0">
                      <a:pos x="13" y="11"/>
                    </a:cxn>
                  </a:cxnLst>
                  <a:rect l="0" t="0" r="r" b="b"/>
                  <a:pathLst>
                    <a:path w="67" h="61">
                      <a:moveTo>
                        <a:pt x="13" y="11"/>
                      </a:moveTo>
                      <a:lnTo>
                        <a:pt x="53" y="25"/>
                      </a:lnTo>
                      <a:lnTo>
                        <a:pt x="53" y="14"/>
                      </a:lnTo>
                      <a:lnTo>
                        <a:pt x="60" y="16"/>
                      </a:lnTo>
                      <a:lnTo>
                        <a:pt x="60" y="28"/>
                      </a:lnTo>
                      <a:lnTo>
                        <a:pt x="67" y="30"/>
                      </a:lnTo>
                      <a:lnTo>
                        <a:pt x="66" y="61"/>
                      </a:lnTo>
                      <a:lnTo>
                        <a:pt x="0" y="34"/>
                      </a:lnTo>
                      <a:lnTo>
                        <a:pt x="0" y="11"/>
                      </a:lnTo>
                      <a:lnTo>
                        <a:pt x="7" y="9"/>
                      </a:lnTo>
                      <a:lnTo>
                        <a:pt x="7" y="0"/>
                      </a:lnTo>
                      <a:lnTo>
                        <a:pt x="13" y="1"/>
                      </a:lnTo>
                      <a:lnTo>
                        <a:pt x="13" y="11"/>
                      </a:lnTo>
                    </a:path>
                  </a:pathLst>
                </a:custGeom>
                <a:gradFill rotWithShape="0">
                  <a:gsLst>
                    <a:gs pos="0">
                      <a:srgbClr val="BFBFBF"/>
                    </a:gs>
                    <a:gs pos="100000">
                      <a:srgbClr val="7F7F7F"/>
                    </a:gs>
                  </a:gsLst>
                  <a:lin ang="5400000" scaled="1"/>
                </a:gradFill>
                <a:ln w="9525">
                  <a:noFill/>
                  <a:round/>
                  <a:headEnd type="none" w="sm" len="sm"/>
                  <a:tailEnd type="none" w="sm" len="sm"/>
                </a:ln>
              </p:spPr>
              <p:txBody>
                <a:bodyPr/>
                <a:lstStyle/>
                <a:p>
                  <a:endParaRPr lang="nl-BE"/>
                </a:p>
              </p:txBody>
            </p:sp>
            <p:sp>
              <p:nvSpPr>
                <p:cNvPr id="7472" name="Freeform 304"/>
                <p:cNvSpPr>
                  <a:spLocks noChangeArrowheads="1"/>
                </p:cNvSpPr>
                <p:nvPr/>
              </p:nvSpPr>
              <p:spPr bwMode="auto">
                <a:xfrm>
                  <a:off x="50" y="277"/>
                  <a:ext cx="13" cy="18"/>
                </a:xfrm>
                <a:custGeom>
                  <a:avLst/>
                  <a:gdLst/>
                  <a:ahLst/>
                  <a:cxnLst>
                    <a:cxn ang="0">
                      <a:pos x="0" y="0"/>
                    </a:cxn>
                    <a:cxn ang="0">
                      <a:pos x="13" y="4"/>
                    </a:cxn>
                    <a:cxn ang="0">
                      <a:pos x="13" y="18"/>
                    </a:cxn>
                    <a:cxn ang="0">
                      <a:pos x="0" y="13"/>
                    </a:cxn>
                    <a:cxn ang="0">
                      <a:pos x="0" y="0"/>
                    </a:cxn>
                  </a:cxnLst>
                  <a:rect l="0" t="0" r="r" b="b"/>
                  <a:pathLst>
                    <a:path w="13" h="18">
                      <a:moveTo>
                        <a:pt x="0" y="0"/>
                      </a:moveTo>
                      <a:lnTo>
                        <a:pt x="13" y="4"/>
                      </a:lnTo>
                      <a:lnTo>
                        <a:pt x="13" y="18"/>
                      </a:lnTo>
                      <a:lnTo>
                        <a:pt x="0" y="13"/>
                      </a:lnTo>
                      <a:lnTo>
                        <a:pt x="0" y="0"/>
                      </a:lnTo>
                    </a:path>
                  </a:pathLst>
                </a:custGeom>
                <a:solidFill>
                  <a:srgbClr val="5F5F5F"/>
                </a:solidFill>
                <a:ln w="9525">
                  <a:noFill/>
                  <a:round/>
                  <a:headEnd type="none" w="sm" len="sm"/>
                  <a:tailEnd type="none" w="sm" len="sm"/>
                </a:ln>
              </p:spPr>
              <p:txBody>
                <a:bodyPr/>
                <a:lstStyle/>
                <a:p>
                  <a:endParaRPr lang="nl-BE"/>
                </a:p>
              </p:txBody>
            </p:sp>
            <p:sp>
              <p:nvSpPr>
                <p:cNvPr id="7473" name="Freeform 305"/>
                <p:cNvSpPr>
                  <a:spLocks noChangeArrowheads="1"/>
                </p:cNvSpPr>
                <p:nvPr/>
              </p:nvSpPr>
              <p:spPr bwMode="auto">
                <a:xfrm>
                  <a:off x="93" y="276"/>
                  <a:ext cx="35" cy="13"/>
                </a:xfrm>
                <a:custGeom>
                  <a:avLst/>
                  <a:gdLst/>
                  <a:ahLst/>
                  <a:cxnLst>
                    <a:cxn ang="0">
                      <a:pos x="0" y="2"/>
                    </a:cxn>
                    <a:cxn ang="0">
                      <a:pos x="34" y="0"/>
                    </a:cxn>
                    <a:cxn ang="0">
                      <a:pos x="34" y="10"/>
                    </a:cxn>
                    <a:cxn ang="0">
                      <a:pos x="0" y="13"/>
                    </a:cxn>
                    <a:cxn ang="0">
                      <a:pos x="0" y="2"/>
                    </a:cxn>
                  </a:cxnLst>
                  <a:rect l="0" t="0" r="r" b="b"/>
                  <a:pathLst>
                    <a:path w="34" h="13">
                      <a:moveTo>
                        <a:pt x="0" y="2"/>
                      </a:moveTo>
                      <a:lnTo>
                        <a:pt x="34" y="0"/>
                      </a:lnTo>
                      <a:lnTo>
                        <a:pt x="34" y="10"/>
                      </a:lnTo>
                      <a:lnTo>
                        <a:pt x="0" y="13"/>
                      </a:lnTo>
                      <a:lnTo>
                        <a:pt x="0" y="2"/>
                      </a:lnTo>
                    </a:path>
                  </a:pathLst>
                </a:custGeom>
                <a:solidFill>
                  <a:srgbClr val="4F4F4F"/>
                </a:solidFill>
                <a:ln w="9525">
                  <a:noFill/>
                  <a:round/>
                  <a:headEnd type="none" w="sm" len="sm"/>
                  <a:tailEnd type="none" w="sm" len="sm"/>
                </a:ln>
              </p:spPr>
              <p:txBody>
                <a:bodyPr/>
                <a:lstStyle/>
                <a:p>
                  <a:endParaRPr lang="nl-BE"/>
                </a:p>
              </p:txBody>
            </p:sp>
            <p:sp>
              <p:nvSpPr>
                <p:cNvPr id="7474" name="Freeform 306"/>
                <p:cNvSpPr>
                  <a:spLocks noChangeArrowheads="1"/>
                </p:cNvSpPr>
                <p:nvPr/>
              </p:nvSpPr>
              <p:spPr bwMode="auto">
                <a:xfrm>
                  <a:off x="74" y="289"/>
                  <a:ext cx="7" cy="5"/>
                </a:xfrm>
                <a:custGeom>
                  <a:avLst/>
                  <a:gdLst/>
                  <a:ahLst/>
                  <a:cxnLst>
                    <a:cxn ang="0">
                      <a:pos x="0" y="0"/>
                    </a:cxn>
                    <a:cxn ang="0">
                      <a:pos x="6" y="0"/>
                    </a:cxn>
                    <a:cxn ang="0">
                      <a:pos x="6" y="5"/>
                    </a:cxn>
                    <a:cxn ang="0">
                      <a:pos x="0" y="5"/>
                    </a:cxn>
                    <a:cxn ang="0">
                      <a:pos x="0" y="0"/>
                    </a:cxn>
                  </a:cxnLst>
                  <a:rect l="0" t="0" r="r" b="b"/>
                  <a:pathLst>
                    <a:path w="6" h="5">
                      <a:moveTo>
                        <a:pt x="0" y="0"/>
                      </a:moveTo>
                      <a:lnTo>
                        <a:pt x="6" y="0"/>
                      </a:lnTo>
                      <a:lnTo>
                        <a:pt x="6" y="5"/>
                      </a:lnTo>
                      <a:lnTo>
                        <a:pt x="0" y="5"/>
                      </a:lnTo>
                      <a:lnTo>
                        <a:pt x="0" y="0"/>
                      </a:lnTo>
                    </a:path>
                  </a:pathLst>
                </a:custGeom>
                <a:solidFill>
                  <a:srgbClr val="4F4F4F"/>
                </a:solidFill>
                <a:ln w="9525">
                  <a:noFill/>
                  <a:round/>
                  <a:headEnd type="none" w="sm" len="sm"/>
                  <a:tailEnd type="none" w="sm" len="sm"/>
                </a:ln>
              </p:spPr>
              <p:txBody>
                <a:bodyPr/>
                <a:lstStyle/>
                <a:p>
                  <a:endParaRPr lang="nl-BE"/>
                </a:p>
              </p:txBody>
            </p:sp>
            <p:sp>
              <p:nvSpPr>
                <p:cNvPr id="7475" name="Freeform 307"/>
                <p:cNvSpPr>
                  <a:spLocks noChangeArrowheads="1"/>
                </p:cNvSpPr>
                <p:nvPr/>
              </p:nvSpPr>
              <p:spPr bwMode="auto">
                <a:xfrm>
                  <a:off x="136" y="282"/>
                  <a:ext cx="9" cy="10"/>
                </a:xfrm>
                <a:custGeom>
                  <a:avLst/>
                  <a:gdLst/>
                  <a:ahLst/>
                  <a:cxnLst>
                    <a:cxn ang="0">
                      <a:pos x="0" y="0"/>
                    </a:cxn>
                    <a:cxn ang="0">
                      <a:pos x="9" y="0"/>
                    </a:cxn>
                    <a:cxn ang="0">
                      <a:pos x="8" y="7"/>
                    </a:cxn>
                    <a:cxn ang="0">
                      <a:pos x="7" y="9"/>
                    </a:cxn>
                    <a:cxn ang="0">
                      <a:pos x="5" y="10"/>
                    </a:cxn>
                    <a:cxn ang="0">
                      <a:pos x="3" y="10"/>
                    </a:cxn>
                    <a:cxn ang="0">
                      <a:pos x="1" y="9"/>
                    </a:cxn>
                    <a:cxn ang="0">
                      <a:pos x="0" y="7"/>
                    </a:cxn>
                    <a:cxn ang="0">
                      <a:pos x="0" y="0"/>
                    </a:cxn>
                  </a:cxnLst>
                  <a:rect l="0" t="0" r="r" b="b"/>
                  <a:pathLst>
                    <a:path w="9" h="10">
                      <a:moveTo>
                        <a:pt x="0" y="0"/>
                      </a:moveTo>
                      <a:lnTo>
                        <a:pt x="9" y="0"/>
                      </a:lnTo>
                      <a:lnTo>
                        <a:pt x="8" y="7"/>
                      </a:lnTo>
                      <a:cubicBezTo>
                        <a:pt x="8" y="7"/>
                        <a:pt x="8" y="8"/>
                        <a:pt x="7" y="9"/>
                      </a:cubicBezTo>
                      <a:cubicBezTo>
                        <a:pt x="7" y="9"/>
                        <a:pt x="6" y="10"/>
                        <a:pt x="5" y="10"/>
                      </a:cubicBezTo>
                      <a:cubicBezTo>
                        <a:pt x="5" y="10"/>
                        <a:pt x="4" y="10"/>
                        <a:pt x="3" y="10"/>
                      </a:cubicBezTo>
                      <a:cubicBezTo>
                        <a:pt x="3" y="10"/>
                        <a:pt x="2" y="10"/>
                        <a:pt x="1" y="9"/>
                      </a:cubicBezTo>
                      <a:cubicBezTo>
                        <a:pt x="1" y="9"/>
                        <a:pt x="0" y="8"/>
                        <a:pt x="0" y="7"/>
                      </a:cubicBezTo>
                      <a:lnTo>
                        <a:pt x="0" y="0"/>
                      </a:lnTo>
                    </a:path>
                  </a:pathLst>
                </a:custGeom>
                <a:solidFill>
                  <a:srgbClr val="2F2F2F"/>
                </a:solidFill>
                <a:ln w="9525">
                  <a:noFill/>
                  <a:round/>
                  <a:headEnd type="none" w="sm" len="sm"/>
                  <a:tailEnd type="none" w="sm" len="sm"/>
                </a:ln>
              </p:spPr>
              <p:txBody>
                <a:bodyPr/>
                <a:lstStyle/>
                <a:p>
                  <a:endParaRPr lang="nl-BE"/>
                </a:p>
              </p:txBody>
            </p:sp>
            <p:sp>
              <p:nvSpPr>
                <p:cNvPr id="7476" name="Freeform 308"/>
                <p:cNvSpPr>
                  <a:spLocks noChangeArrowheads="1"/>
                </p:cNvSpPr>
                <p:nvPr/>
              </p:nvSpPr>
              <p:spPr bwMode="auto">
                <a:xfrm>
                  <a:off x="149" y="278"/>
                  <a:ext cx="49" cy="9"/>
                </a:xfrm>
                <a:custGeom>
                  <a:avLst/>
                  <a:gdLst/>
                  <a:ahLst/>
                  <a:cxnLst>
                    <a:cxn ang="0">
                      <a:pos x="0" y="3"/>
                    </a:cxn>
                    <a:cxn ang="0">
                      <a:pos x="48" y="0"/>
                    </a:cxn>
                    <a:cxn ang="0">
                      <a:pos x="48" y="5"/>
                    </a:cxn>
                    <a:cxn ang="0">
                      <a:pos x="0" y="8"/>
                    </a:cxn>
                    <a:cxn ang="0">
                      <a:pos x="0" y="3"/>
                    </a:cxn>
                  </a:cxnLst>
                  <a:rect l="0" t="0" r="r" b="b"/>
                  <a:pathLst>
                    <a:path w="48" h="8">
                      <a:moveTo>
                        <a:pt x="0" y="3"/>
                      </a:moveTo>
                      <a:lnTo>
                        <a:pt x="48" y="0"/>
                      </a:lnTo>
                      <a:lnTo>
                        <a:pt x="48" y="5"/>
                      </a:lnTo>
                      <a:lnTo>
                        <a:pt x="0" y="8"/>
                      </a:lnTo>
                      <a:lnTo>
                        <a:pt x="0" y="3"/>
                      </a:lnTo>
                    </a:path>
                  </a:pathLst>
                </a:custGeom>
                <a:solidFill>
                  <a:srgbClr val="4F4F4F"/>
                </a:solidFill>
                <a:ln w="9525">
                  <a:noFill/>
                  <a:round/>
                  <a:headEnd type="none" w="sm" len="sm"/>
                  <a:tailEnd type="none" w="sm" len="sm"/>
                </a:ln>
              </p:spPr>
              <p:txBody>
                <a:bodyPr/>
                <a:lstStyle/>
                <a:p>
                  <a:endParaRPr lang="nl-BE"/>
                </a:p>
              </p:txBody>
            </p:sp>
            <p:sp>
              <p:nvSpPr>
                <p:cNvPr id="7477" name="Freeform 309"/>
                <p:cNvSpPr>
                  <a:spLocks noChangeArrowheads="1"/>
                </p:cNvSpPr>
                <p:nvPr/>
              </p:nvSpPr>
              <p:spPr bwMode="auto">
                <a:xfrm>
                  <a:off x="6" y="262"/>
                  <a:ext cx="5" cy="11"/>
                </a:xfrm>
                <a:custGeom>
                  <a:avLst/>
                  <a:gdLst/>
                  <a:ahLst/>
                  <a:cxnLst>
                    <a:cxn ang="0">
                      <a:pos x="0" y="0"/>
                    </a:cxn>
                    <a:cxn ang="0">
                      <a:pos x="0" y="8"/>
                    </a:cxn>
                    <a:cxn ang="0">
                      <a:pos x="4" y="11"/>
                    </a:cxn>
                    <a:cxn ang="0">
                      <a:pos x="4" y="1"/>
                    </a:cxn>
                    <a:cxn ang="0">
                      <a:pos x="0" y="0"/>
                    </a:cxn>
                  </a:cxnLst>
                  <a:rect l="0" t="0" r="r" b="b"/>
                  <a:pathLst>
                    <a:path w="4" h="11">
                      <a:moveTo>
                        <a:pt x="0" y="0"/>
                      </a:moveTo>
                      <a:lnTo>
                        <a:pt x="0" y="8"/>
                      </a:lnTo>
                      <a:lnTo>
                        <a:pt x="4" y="11"/>
                      </a:lnTo>
                      <a:lnTo>
                        <a:pt x="4" y="1"/>
                      </a:lnTo>
                      <a:lnTo>
                        <a:pt x="0" y="0"/>
                      </a:lnTo>
                    </a:path>
                  </a:pathLst>
                </a:custGeom>
                <a:solidFill>
                  <a:srgbClr val="4F4F4F"/>
                </a:solidFill>
                <a:ln w="9525">
                  <a:noFill/>
                  <a:round/>
                  <a:headEnd type="none" w="sm" len="sm"/>
                  <a:tailEnd type="none" w="sm" len="sm"/>
                </a:ln>
              </p:spPr>
              <p:txBody>
                <a:bodyPr/>
                <a:lstStyle/>
                <a:p>
                  <a:endParaRPr lang="nl-BE"/>
                </a:p>
              </p:txBody>
            </p:sp>
            <p:sp>
              <p:nvSpPr>
                <p:cNvPr id="7478" name="Freeform 310"/>
                <p:cNvSpPr>
                  <a:spLocks noChangeArrowheads="1"/>
                </p:cNvSpPr>
                <p:nvPr/>
              </p:nvSpPr>
              <p:spPr bwMode="auto">
                <a:xfrm>
                  <a:off x="14" y="261"/>
                  <a:ext cx="11" cy="20"/>
                </a:xfrm>
                <a:custGeom>
                  <a:avLst/>
                  <a:gdLst/>
                  <a:ahLst/>
                  <a:cxnLst>
                    <a:cxn ang="0">
                      <a:pos x="0" y="0"/>
                    </a:cxn>
                    <a:cxn ang="0">
                      <a:pos x="11" y="4"/>
                    </a:cxn>
                    <a:cxn ang="0">
                      <a:pos x="11" y="19"/>
                    </a:cxn>
                    <a:cxn ang="0">
                      <a:pos x="0" y="14"/>
                    </a:cxn>
                    <a:cxn ang="0">
                      <a:pos x="0" y="0"/>
                    </a:cxn>
                  </a:cxnLst>
                  <a:rect l="0" t="0" r="r" b="b"/>
                  <a:pathLst>
                    <a:path w="11" h="19">
                      <a:moveTo>
                        <a:pt x="0" y="0"/>
                      </a:moveTo>
                      <a:lnTo>
                        <a:pt x="11" y="4"/>
                      </a:lnTo>
                      <a:lnTo>
                        <a:pt x="11" y="19"/>
                      </a:lnTo>
                      <a:lnTo>
                        <a:pt x="0" y="14"/>
                      </a:lnTo>
                      <a:lnTo>
                        <a:pt x="0" y="0"/>
                      </a:lnTo>
                    </a:path>
                  </a:pathLst>
                </a:custGeom>
                <a:solidFill>
                  <a:srgbClr val="5F5F5F"/>
                </a:solidFill>
                <a:ln w="9525">
                  <a:noFill/>
                  <a:round/>
                  <a:headEnd type="none" w="sm" len="sm"/>
                  <a:tailEnd type="none" w="sm" len="sm"/>
                </a:ln>
              </p:spPr>
              <p:txBody>
                <a:bodyPr/>
                <a:lstStyle/>
                <a:p>
                  <a:endParaRPr lang="nl-BE"/>
                </a:p>
              </p:txBody>
            </p:sp>
            <p:sp>
              <p:nvSpPr>
                <p:cNvPr id="7479" name="Freeform 311"/>
                <p:cNvSpPr>
                  <a:spLocks noChangeArrowheads="1"/>
                </p:cNvSpPr>
                <p:nvPr/>
              </p:nvSpPr>
              <p:spPr bwMode="auto">
                <a:xfrm>
                  <a:off x="30" y="265"/>
                  <a:ext cx="16" cy="22"/>
                </a:xfrm>
                <a:custGeom>
                  <a:avLst/>
                  <a:gdLst/>
                  <a:ahLst/>
                  <a:cxnLst>
                    <a:cxn ang="0">
                      <a:pos x="0" y="0"/>
                    </a:cxn>
                    <a:cxn ang="0">
                      <a:pos x="0" y="14"/>
                    </a:cxn>
                    <a:cxn ang="0">
                      <a:pos x="16" y="21"/>
                    </a:cxn>
                    <a:cxn ang="0">
                      <a:pos x="16" y="6"/>
                    </a:cxn>
                    <a:cxn ang="0">
                      <a:pos x="0" y="0"/>
                    </a:cxn>
                  </a:cxnLst>
                  <a:rect l="0" t="0" r="r" b="b"/>
                  <a:pathLst>
                    <a:path w="16" h="21">
                      <a:moveTo>
                        <a:pt x="0" y="0"/>
                      </a:moveTo>
                      <a:lnTo>
                        <a:pt x="0" y="14"/>
                      </a:lnTo>
                      <a:lnTo>
                        <a:pt x="16" y="21"/>
                      </a:lnTo>
                      <a:lnTo>
                        <a:pt x="16" y="6"/>
                      </a:lnTo>
                      <a:lnTo>
                        <a:pt x="0" y="0"/>
                      </a:lnTo>
                    </a:path>
                  </a:pathLst>
                </a:custGeom>
                <a:solidFill>
                  <a:srgbClr val="4F4F4F"/>
                </a:solidFill>
                <a:ln w="9525">
                  <a:noFill/>
                  <a:round/>
                  <a:headEnd type="none" w="sm" len="sm"/>
                  <a:tailEnd type="none" w="sm" len="sm"/>
                </a:ln>
              </p:spPr>
              <p:txBody>
                <a:bodyPr/>
                <a:lstStyle/>
                <a:p>
                  <a:endParaRPr lang="nl-BE"/>
                </a:p>
              </p:txBody>
            </p:sp>
            <p:sp>
              <p:nvSpPr>
                <p:cNvPr id="7480" name="Freeform 312"/>
                <p:cNvSpPr>
                  <a:spLocks noChangeArrowheads="1"/>
                </p:cNvSpPr>
                <p:nvPr/>
              </p:nvSpPr>
              <p:spPr bwMode="auto">
                <a:xfrm>
                  <a:off x="202" y="267"/>
                  <a:ext cx="58" cy="20"/>
                </a:xfrm>
                <a:custGeom>
                  <a:avLst/>
                  <a:gdLst/>
                  <a:ahLst/>
                  <a:cxnLst>
                    <a:cxn ang="0">
                      <a:pos x="0" y="19"/>
                    </a:cxn>
                    <a:cxn ang="0">
                      <a:pos x="0" y="3"/>
                    </a:cxn>
                    <a:cxn ang="0">
                      <a:pos x="57" y="0"/>
                    </a:cxn>
                    <a:cxn ang="0">
                      <a:pos x="57" y="15"/>
                    </a:cxn>
                    <a:cxn ang="0">
                      <a:pos x="0" y="19"/>
                    </a:cxn>
                  </a:cxnLst>
                  <a:rect l="0" t="0" r="r" b="b"/>
                  <a:pathLst>
                    <a:path w="57" h="19">
                      <a:moveTo>
                        <a:pt x="0" y="19"/>
                      </a:moveTo>
                      <a:lnTo>
                        <a:pt x="0" y="3"/>
                      </a:lnTo>
                      <a:lnTo>
                        <a:pt x="57" y="0"/>
                      </a:lnTo>
                      <a:lnTo>
                        <a:pt x="57" y="15"/>
                      </a:lnTo>
                      <a:lnTo>
                        <a:pt x="0" y="19"/>
                      </a:lnTo>
                    </a:path>
                  </a:pathLst>
                </a:custGeom>
                <a:solidFill>
                  <a:srgbClr val="AFAFAF"/>
                </a:solidFill>
                <a:ln w="9525">
                  <a:noFill/>
                  <a:round/>
                  <a:headEnd type="none" w="sm" len="sm"/>
                  <a:tailEnd type="none" w="sm" len="sm"/>
                </a:ln>
              </p:spPr>
              <p:txBody>
                <a:bodyPr/>
                <a:lstStyle/>
                <a:p>
                  <a:endParaRPr lang="nl-BE"/>
                </a:p>
              </p:txBody>
            </p:sp>
            <p:sp>
              <p:nvSpPr>
                <p:cNvPr id="7481" name="Freeform 313"/>
                <p:cNvSpPr>
                  <a:spLocks noChangeArrowheads="1"/>
                </p:cNvSpPr>
                <p:nvPr/>
              </p:nvSpPr>
              <p:spPr bwMode="auto">
                <a:xfrm>
                  <a:off x="77" y="260"/>
                  <a:ext cx="20" cy="7"/>
                </a:xfrm>
                <a:custGeom>
                  <a:avLst/>
                  <a:gdLst/>
                  <a:ahLst/>
                  <a:cxnLst>
                    <a:cxn ang="0">
                      <a:pos x="0" y="0"/>
                    </a:cxn>
                    <a:cxn ang="0">
                      <a:pos x="20" y="6"/>
                    </a:cxn>
                    <a:cxn ang="0">
                      <a:pos x="15" y="6"/>
                    </a:cxn>
                    <a:cxn ang="0">
                      <a:pos x="0" y="0"/>
                    </a:cxn>
                  </a:cxnLst>
                  <a:rect l="0" t="0" r="r" b="b"/>
                  <a:pathLst>
                    <a:path w="20" h="6">
                      <a:moveTo>
                        <a:pt x="0" y="0"/>
                      </a:moveTo>
                      <a:lnTo>
                        <a:pt x="20" y="6"/>
                      </a:lnTo>
                      <a:lnTo>
                        <a:pt x="15" y="6"/>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482" name="Freeform 314"/>
                <p:cNvSpPr>
                  <a:spLocks noChangeArrowheads="1"/>
                </p:cNvSpPr>
                <p:nvPr/>
              </p:nvSpPr>
              <p:spPr bwMode="auto">
                <a:xfrm>
                  <a:off x="81" y="251"/>
                  <a:ext cx="41" cy="15"/>
                </a:xfrm>
                <a:custGeom>
                  <a:avLst/>
                  <a:gdLst/>
                  <a:ahLst/>
                  <a:cxnLst>
                    <a:cxn ang="0">
                      <a:pos x="0" y="0"/>
                    </a:cxn>
                    <a:cxn ang="0">
                      <a:pos x="34" y="15"/>
                    </a:cxn>
                    <a:cxn ang="0">
                      <a:pos x="41" y="14"/>
                    </a:cxn>
                    <a:cxn ang="0">
                      <a:pos x="0" y="0"/>
                    </a:cxn>
                  </a:cxnLst>
                  <a:rect l="0" t="0" r="r" b="b"/>
                  <a:pathLst>
                    <a:path w="41" h="15">
                      <a:moveTo>
                        <a:pt x="0" y="0"/>
                      </a:moveTo>
                      <a:lnTo>
                        <a:pt x="34" y="15"/>
                      </a:lnTo>
                      <a:lnTo>
                        <a:pt x="41" y="14"/>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483" name="Freeform 315"/>
                <p:cNvSpPr>
                  <a:spLocks noChangeArrowheads="1"/>
                </p:cNvSpPr>
                <p:nvPr/>
              </p:nvSpPr>
              <p:spPr bwMode="auto">
                <a:xfrm>
                  <a:off x="86" y="239"/>
                  <a:ext cx="159" cy="26"/>
                </a:xfrm>
                <a:custGeom>
                  <a:avLst/>
                  <a:gdLst/>
                  <a:ahLst/>
                  <a:cxnLst>
                    <a:cxn ang="0">
                      <a:pos x="0" y="8"/>
                    </a:cxn>
                    <a:cxn ang="0">
                      <a:pos x="1" y="9"/>
                    </a:cxn>
                    <a:cxn ang="0">
                      <a:pos x="3" y="10"/>
                    </a:cxn>
                    <a:cxn ang="0">
                      <a:pos x="4" y="11"/>
                    </a:cxn>
                    <a:cxn ang="0">
                      <a:pos x="5" y="12"/>
                    </a:cxn>
                    <a:cxn ang="0">
                      <a:pos x="6" y="12"/>
                    </a:cxn>
                    <a:cxn ang="0">
                      <a:pos x="8" y="13"/>
                    </a:cxn>
                    <a:cxn ang="0">
                      <a:pos x="9" y="13"/>
                    </a:cxn>
                    <a:cxn ang="0">
                      <a:pos x="11" y="14"/>
                    </a:cxn>
                    <a:cxn ang="0">
                      <a:pos x="12" y="14"/>
                    </a:cxn>
                    <a:cxn ang="0">
                      <a:pos x="13" y="14"/>
                    </a:cxn>
                    <a:cxn ang="0">
                      <a:pos x="16" y="14"/>
                    </a:cxn>
                    <a:cxn ang="0">
                      <a:pos x="20" y="13"/>
                    </a:cxn>
                    <a:cxn ang="0">
                      <a:pos x="25" y="13"/>
                    </a:cxn>
                    <a:cxn ang="0">
                      <a:pos x="26" y="13"/>
                    </a:cxn>
                    <a:cxn ang="0">
                      <a:pos x="28" y="13"/>
                    </a:cxn>
                    <a:cxn ang="0">
                      <a:pos x="29" y="13"/>
                    </a:cxn>
                    <a:cxn ang="0">
                      <a:pos x="30" y="13"/>
                    </a:cxn>
                    <a:cxn ang="0">
                      <a:pos x="31" y="14"/>
                    </a:cxn>
                    <a:cxn ang="0">
                      <a:pos x="32" y="14"/>
                    </a:cxn>
                    <a:cxn ang="0">
                      <a:pos x="33" y="15"/>
                    </a:cxn>
                    <a:cxn ang="0">
                      <a:pos x="35" y="15"/>
                    </a:cxn>
                    <a:cxn ang="0">
                      <a:pos x="36" y="16"/>
                    </a:cxn>
                    <a:cxn ang="0">
                      <a:pos x="37" y="17"/>
                    </a:cxn>
                    <a:cxn ang="0">
                      <a:pos x="38" y="18"/>
                    </a:cxn>
                    <a:cxn ang="0">
                      <a:pos x="38" y="19"/>
                    </a:cxn>
                    <a:cxn ang="0">
                      <a:pos x="41" y="20"/>
                    </a:cxn>
                    <a:cxn ang="0">
                      <a:pos x="47" y="23"/>
                    </a:cxn>
                    <a:cxn ang="0">
                      <a:pos x="52" y="24"/>
                    </a:cxn>
                    <a:cxn ang="0">
                      <a:pos x="58" y="25"/>
                    </a:cxn>
                    <a:cxn ang="0">
                      <a:pos x="63" y="26"/>
                    </a:cxn>
                    <a:cxn ang="0">
                      <a:pos x="69" y="26"/>
                    </a:cxn>
                    <a:cxn ang="0">
                      <a:pos x="74" y="25"/>
                    </a:cxn>
                    <a:cxn ang="0">
                      <a:pos x="80" y="24"/>
                    </a:cxn>
                    <a:cxn ang="0">
                      <a:pos x="86" y="23"/>
                    </a:cxn>
                    <a:cxn ang="0">
                      <a:pos x="91" y="22"/>
                    </a:cxn>
                    <a:cxn ang="0">
                      <a:pos x="97" y="21"/>
                    </a:cxn>
                    <a:cxn ang="0">
                      <a:pos x="103" y="21"/>
                    </a:cxn>
                    <a:cxn ang="0">
                      <a:pos x="109" y="21"/>
                    </a:cxn>
                    <a:cxn ang="0">
                      <a:pos x="125" y="22"/>
                    </a:cxn>
                    <a:cxn ang="0">
                      <a:pos x="142" y="22"/>
                    </a:cxn>
                    <a:cxn ang="0">
                      <a:pos x="158" y="19"/>
                    </a:cxn>
                    <a:cxn ang="0">
                      <a:pos x="149" y="15"/>
                    </a:cxn>
                    <a:cxn ang="0">
                      <a:pos x="140" y="11"/>
                    </a:cxn>
                    <a:cxn ang="0">
                      <a:pos x="131" y="8"/>
                    </a:cxn>
                    <a:cxn ang="0">
                      <a:pos x="122" y="5"/>
                    </a:cxn>
                    <a:cxn ang="0">
                      <a:pos x="112" y="4"/>
                    </a:cxn>
                    <a:cxn ang="0">
                      <a:pos x="99" y="3"/>
                    </a:cxn>
                    <a:cxn ang="0">
                      <a:pos x="77" y="0"/>
                    </a:cxn>
                    <a:cxn ang="0">
                      <a:pos x="55" y="0"/>
                    </a:cxn>
                    <a:cxn ang="0">
                      <a:pos x="33" y="1"/>
                    </a:cxn>
                    <a:cxn ang="0">
                      <a:pos x="10" y="5"/>
                    </a:cxn>
                  </a:cxnLst>
                  <a:rect l="0" t="0" r="r" b="b"/>
                  <a:pathLst>
                    <a:path w="158" h="26">
                      <a:moveTo>
                        <a:pt x="0" y="7"/>
                      </a:moveTo>
                      <a:lnTo>
                        <a:pt x="0" y="7"/>
                      </a:lnTo>
                      <a:lnTo>
                        <a:pt x="0" y="8"/>
                      </a:lnTo>
                      <a:lnTo>
                        <a:pt x="0" y="8"/>
                      </a:lnTo>
                      <a:lnTo>
                        <a:pt x="1" y="8"/>
                      </a:lnTo>
                      <a:lnTo>
                        <a:pt x="1" y="9"/>
                      </a:lnTo>
                      <a:lnTo>
                        <a:pt x="1" y="9"/>
                      </a:lnTo>
                      <a:lnTo>
                        <a:pt x="1" y="9"/>
                      </a:lnTo>
                      <a:lnTo>
                        <a:pt x="2" y="9"/>
                      </a:lnTo>
                      <a:lnTo>
                        <a:pt x="2" y="10"/>
                      </a:lnTo>
                      <a:lnTo>
                        <a:pt x="2" y="10"/>
                      </a:lnTo>
                      <a:lnTo>
                        <a:pt x="3" y="10"/>
                      </a:lnTo>
                      <a:lnTo>
                        <a:pt x="3" y="10"/>
                      </a:lnTo>
                      <a:lnTo>
                        <a:pt x="3" y="11"/>
                      </a:lnTo>
                      <a:lnTo>
                        <a:pt x="4" y="11"/>
                      </a:lnTo>
                      <a:lnTo>
                        <a:pt x="4" y="11"/>
                      </a:lnTo>
                      <a:lnTo>
                        <a:pt x="4" y="11"/>
                      </a:lnTo>
                      <a:lnTo>
                        <a:pt x="4" y="11"/>
                      </a:lnTo>
                      <a:lnTo>
                        <a:pt x="5" y="12"/>
                      </a:lnTo>
                      <a:lnTo>
                        <a:pt x="5" y="12"/>
                      </a:lnTo>
                      <a:lnTo>
                        <a:pt x="5" y="12"/>
                      </a:lnTo>
                      <a:lnTo>
                        <a:pt x="6" y="12"/>
                      </a:lnTo>
                      <a:lnTo>
                        <a:pt x="6" y="12"/>
                      </a:lnTo>
                      <a:lnTo>
                        <a:pt x="6" y="12"/>
                      </a:lnTo>
                      <a:lnTo>
                        <a:pt x="7" y="13"/>
                      </a:lnTo>
                      <a:lnTo>
                        <a:pt x="7" y="13"/>
                      </a:lnTo>
                      <a:lnTo>
                        <a:pt x="7" y="13"/>
                      </a:lnTo>
                      <a:lnTo>
                        <a:pt x="8" y="13"/>
                      </a:lnTo>
                      <a:lnTo>
                        <a:pt x="8" y="13"/>
                      </a:lnTo>
                      <a:lnTo>
                        <a:pt x="8" y="13"/>
                      </a:lnTo>
                      <a:lnTo>
                        <a:pt x="9" y="13"/>
                      </a:lnTo>
                      <a:lnTo>
                        <a:pt x="9" y="13"/>
                      </a:lnTo>
                      <a:lnTo>
                        <a:pt x="10" y="13"/>
                      </a:lnTo>
                      <a:lnTo>
                        <a:pt x="10" y="13"/>
                      </a:lnTo>
                      <a:lnTo>
                        <a:pt x="10" y="13"/>
                      </a:lnTo>
                      <a:lnTo>
                        <a:pt x="11" y="14"/>
                      </a:lnTo>
                      <a:lnTo>
                        <a:pt x="11" y="14"/>
                      </a:lnTo>
                      <a:lnTo>
                        <a:pt x="11" y="14"/>
                      </a:lnTo>
                      <a:lnTo>
                        <a:pt x="12" y="14"/>
                      </a:lnTo>
                      <a:lnTo>
                        <a:pt x="12" y="14"/>
                      </a:lnTo>
                      <a:lnTo>
                        <a:pt x="12" y="14"/>
                      </a:lnTo>
                      <a:lnTo>
                        <a:pt x="13" y="14"/>
                      </a:lnTo>
                      <a:lnTo>
                        <a:pt x="13" y="14"/>
                      </a:lnTo>
                      <a:lnTo>
                        <a:pt x="13" y="14"/>
                      </a:lnTo>
                      <a:lnTo>
                        <a:pt x="14" y="14"/>
                      </a:lnTo>
                      <a:lnTo>
                        <a:pt x="14" y="14"/>
                      </a:lnTo>
                      <a:lnTo>
                        <a:pt x="14" y="14"/>
                      </a:lnTo>
                      <a:lnTo>
                        <a:pt x="16" y="14"/>
                      </a:lnTo>
                      <a:lnTo>
                        <a:pt x="17" y="13"/>
                      </a:lnTo>
                      <a:lnTo>
                        <a:pt x="18" y="13"/>
                      </a:lnTo>
                      <a:lnTo>
                        <a:pt x="19" y="13"/>
                      </a:lnTo>
                      <a:lnTo>
                        <a:pt x="20" y="13"/>
                      </a:lnTo>
                      <a:lnTo>
                        <a:pt x="22" y="13"/>
                      </a:lnTo>
                      <a:lnTo>
                        <a:pt x="23" y="13"/>
                      </a:lnTo>
                      <a:lnTo>
                        <a:pt x="24" y="13"/>
                      </a:lnTo>
                      <a:lnTo>
                        <a:pt x="25" y="13"/>
                      </a:lnTo>
                      <a:lnTo>
                        <a:pt x="26" y="13"/>
                      </a:lnTo>
                      <a:lnTo>
                        <a:pt x="26" y="13"/>
                      </a:lnTo>
                      <a:lnTo>
                        <a:pt x="26" y="13"/>
                      </a:lnTo>
                      <a:lnTo>
                        <a:pt x="26" y="13"/>
                      </a:lnTo>
                      <a:lnTo>
                        <a:pt x="27" y="13"/>
                      </a:lnTo>
                      <a:lnTo>
                        <a:pt x="27" y="13"/>
                      </a:lnTo>
                      <a:lnTo>
                        <a:pt x="27" y="13"/>
                      </a:lnTo>
                      <a:lnTo>
                        <a:pt x="28" y="13"/>
                      </a:lnTo>
                      <a:lnTo>
                        <a:pt x="28" y="13"/>
                      </a:lnTo>
                      <a:lnTo>
                        <a:pt x="28" y="13"/>
                      </a:lnTo>
                      <a:lnTo>
                        <a:pt x="29" y="13"/>
                      </a:lnTo>
                      <a:lnTo>
                        <a:pt x="29" y="13"/>
                      </a:lnTo>
                      <a:lnTo>
                        <a:pt x="29" y="13"/>
                      </a:lnTo>
                      <a:lnTo>
                        <a:pt x="29" y="13"/>
                      </a:lnTo>
                      <a:lnTo>
                        <a:pt x="30" y="13"/>
                      </a:lnTo>
                      <a:lnTo>
                        <a:pt x="30" y="13"/>
                      </a:lnTo>
                      <a:lnTo>
                        <a:pt x="30" y="14"/>
                      </a:lnTo>
                      <a:lnTo>
                        <a:pt x="31" y="14"/>
                      </a:lnTo>
                      <a:lnTo>
                        <a:pt x="31" y="14"/>
                      </a:lnTo>
                      <a:lnTo>
                        <a:pt x="31" y="14"/>
                      </a:lnTo>
                      <a:lnTo>
                        <a:pt x="31" y="14"/>
                      </a:lnTo>
                      <a:lnTo>
                        <a:pt x="32" y="14"/>
                      </a:lnTo>
                      <a:lnTo>
                        <a:pt x="32" y="14"/>
                      </a:lnTo>
                      <a:lnTo>
                        <a:pt x="32" y="14"/>
                      </a:lnTo>
                      <a:lnTo>
                        <a:pt x="33" y="14"/>
                      </a:lnTo>
                      <a:lnTo>
                        <a:pt x="33" y="14"/>
                      </a:lnTo>
                      <a:lnTo>
                        <a:pt x="33" y="15"/>
                      </a:lnTo>
                      <a:lnTo>
                        <a:pt x="33" y="15"/>
                      </a:lnTo>
                      <a:lnTo>
                        <a:pt x="34" y="15"/>
                      </a:lnTo>
                      <a:lnTo>
                        <a:pt x="34" y="15"/>
                      </a:lnTo>
                      <a:lnTo>
                        <a:pt x="34" y="15"/>
                      </a:lnTo>
                      <a:lnTo>
                        <a:pt x="35" y="15"/>
                      </a:lnTo>
                      <a:lnTo>
                        <a:pt x="35" y="16"/>
                      </a:lnTo>
                      <a:lnTo>
                        <a:pt x="35" y="16"/>
                      </a:lnTo>
                      <a:lnTo>
                        <a:pt x="35" y="16"/>
                      </a:lnTo>
                      <a:lnTo>
                        <a:pt x="36" y="16"/>
                      </a:lnTo>
                      <a:lnTo>
                        <a:pt x="36" y="16"/>
                      </a:lnTo>
                      <a:lnTo>
                        <a:pt x="36" y="16"/>
                      </a:lnTo>
                      <a:lnTo>
                        <a:pt x="36" y="17"/>
                      </a:lnTo>
                      <a:lnTo>
                        <a:pt x="37" y="17"/>
                      </a:lnTo>
                      <a:lnTo>
                        <a:pt x="37" y="17"/>
                      </a:lnTo>
                      <a:lnTo>
                        <a:pt x="37" y="17"/>
                      </a:lnTo>
                      <a:lnTo>
                        <a:pt x="37" y="18"/>
                      </a:lnTo>
                      <a:lnTo>
                        <a:pt x="38" y="18"/>
                      </a:lnTo>
                      <a:lnTo>
                        <a:pt x="38" y="18"/>
                      </a:lnTo>
                      <a:lnTo>
                        <a:pt x="38" y="18"/>
                      </a:lnTo>
                      <a:lnTo>
                        <a:pt x="38" y="19"/>
                      </a:lnTo>
                      <a:lnTo>
                        <a:pt x="38" y="19"/>
                      </a:lnTo>
                      <a:lnTo>
                        <a:pt x="39" y="19"/>
                      </a:lnTo>
                      <a:lnTo>
                        <a:pt x="39" y="19"/>
                      </a:lnTo>
                      <a:lnTo>
                        <a:pt x="40" y="20"/>
                      </a:lnTo>
                      <a:lnTo>
                        <a:pt x="41" y="20"/>
                      </a:lnTo>
                      <a:lnTo>
                        <a:pt x="43" y="21"/>
                      </a:lnTo>
                      <a:lnTo>
                        <a:pt x="44" y="22"/>
                      </a:lnTo>
                      <a:lnTo>
                        <a:pt x="45" y="22"/>
                      </a:lnTo>
                      <a:lnTo>
                        <a:pt x="47" y="23"/>
                      </a:lnTo>
                      <a:lnTo>
                        <a:pt x="48" y="23"/>
                      </a:lnTo>
                      <a:lnTo>
                        <a:pt x="50" y="23"/>
                      </a:lnTo>
                      <a:lnTo>
                        <a:pt x="51" y="24"/>
                      </a:lnTo>
                      <a:lnTo>
                        <a:pt x="52" y="24"/>
                      </a:lnTo>
                      <a:lnTo>
                        <a:pt x="54" y="24"/>
                      </a:lnTo>
                      <a:lnTo>
                        <a:pt x="55" y="25"/>
                      </a:lnTo>
                      <a:lnTo>
                        <a:pt x="56" y="25"/>
                      </a:lnTo>
                      <a:lnTo>
                        <a:pt x="58" y="25"/>
                      </a:lnTo>
                      <a:lnTo>
                        <a:pt x="59" y="25"/>
                      </a:lnTo>
                      <a:lnTo>
                        <a:pt x="61" y="25"/>
                      </a:lnTo>
                      <a:lnTo>
                        <a:pt x="62" y="26"/>
                      </a:lnTo>
                      <a:lnTo>
                        <a:pt x="63" y="26"/>
                      </a:lnTo>
                      <a:lnTo>
                        <a:pt x="65" y="26"/>
                      </a:lnTo>
                      <a:lnTo>
                        <a:pt x="66" y="26"/>
                      </a:lnTo>
                      <a:lnTo>
                        <a:pt x="68" y="26"/>
                      </a:lnTo>
                      <a:lnTo>
                        <a:pt x="69" y="26"/>
                      </a:lnTo>
                      <a:lnTo>
                        <a:pt x="70" y="26"/>
                      </a:lnTo>
                      <a:lnTo>
                        <a:pt x="72" y="25"/>
                      </a:lnTo>
                      <a:lnTo>
                        <a:pt x="73" y="25"/>
                      </a:lnTo>
                      <a:lnTo>
                        <a:pt x="74" y="25"/>
                      </a:lnTo>
                      <a:lnTo>
                        <a:pt x="76" y="25"/>
                      </a:lnTo>
                      <a:lnTo>
                        <a:pt x="77" y="25"/>
                      </a:lnTo>
                      <a:lnTo>
                        <a:pt x="79" y="25"/>
                      </a:lnTo>
                      <a:lnTo>
                        <a:pt x="80" y="24"/>
                      </a:lnTo>
                      <a:lnTo>
                        <a:pt x="81" y="24"/>
                      </a:lnTo>
                      <a:lnTo>
                        <a:pt x="83" y="24"/>
                      </a:lnTo>
                      <a:lnTo>
                        <a:pt x="84" y="23"/>
                      </a:lnTo>
                      <a:lnTo>
                        <a:pt x="86" y="23"/>
                      </a:lnTo>
                      <a:lnTo>
                        <a:pt x="87" y="22"/>
                      </a:lnTo>
                      <a:lnTo>
                        <a:pt x="88" y="22"/>
                      </a:lnTo>
                      <a:lnTo>
                        <a:pt x="90" y="22"/>
                      </a:lnTo>
                      <a:lnTo>
                        <a:pt x="91" y="22"/>
                      </a:lnTo>
                      <a:lnTo>
                        <a:pt x="93" y="21"/>
                      </a:lnTo>
                      <a:lnTo>
                        <a:pt x="94" y="21"/>
                      </a:lnTo>
                      <a:lnTo>
                        <a:pt x="96" y="21"/>
                      </a:lnTo>
                      <a:lnTo>
                        <a:pt x="97" y="21"/>
                      </a:lnTo>
                      <a:lnTo>
                        <a:pt x="99" y="21"/>
                      </a:lnTo>
                      <a:lnTo>
                        <a:pt x="100" y="21"/>
                      </a:lnTo>
                      <a:lnTo>
                        <a:pt x="102" y="21"/>
                      </a:lnTo>
                      <a:lnTo>
                        <a:pt x="103" y="21"/>
                      </a:lnTo>
                      <a:lnTo>
                        <a:pt x="104" y="21"/>
                      </a:lnTo>
                      <a:lnTo>
                        <a:pt x="106" y="21"/>
                      </a:lnTo>
                      <a:lnTo>
                        <a:pt x="107" y="21"/>
                      </a:lnTo>
                      <a:lnTo>
                        <a:pt x="109" y="21"/>
                      </a:lnTo>
                      <a:lnTo>
                        <a:pt x="113" y="22"/>
                      </a:lnTo>
                      <a:lnTo>
                        <a:pt x="117" y="22"/>
                      </a:lnTo>
                      <a:lnTo>
                        <a:pt x="121" y="22"/>
                      </a:lnTo>
                      <a:lnTo>
                        <a:pt x="125" y="22"/>
                      </a:lnTo>
                      <a:lnTo>
                        <a:pt x="129" y="22"/>
                      </a:lnTo>
                      <a:lnTo>
                        <a:pt x="134" y="22"/>
                      </a:lnTo>
                      <a:lnTo>
                        <a:pt x="138" y="22"/>
                      </a:lnTo>
                      <a:lnTo>
                        <a:pt x="142" y="22"/>
                      </a:lnTo>
                      <a:lnTo>
                        <a:pt x="146" y="21"/>
                      </a:lnTo>
                      <a:lnTo>
                        <a:pt x="150" y="21"/>
                      </a:lnTo>
                      <a:lnTo>
                        <a:pt x="154" y="20"/>
                      </a:lnTo>
                      <a:lnTo>
                        <a:pt x="158" y="19"/>
                      </a:lnTo>
                      <a:lnTo>
                        <a:pt x="156" y="18"/>
                      </a:lnTo>
                      <a:lnTo>
                        <a:pt x="154" y="17"/>
                      </a:lnTo>
                      <a:lnTo>
                        <a:pt x="152" y="16"/>
                      </a:lnTo>
                      <a:lnTo>
                        <a:pt x="149" y="15"/>
                      </a:lnTo>
                      <a:lnTo>
                        <a:pt x="147" y="14"/>
                      </a:lnTo>
                      <a:lnTo>
                        <a:pt x="145" y="13"/>
                      </a:lnTo>
                      <a:lnTo>
                        <a:pt x="143" y="12"/>
                      </a:lnTo>
                      <a:lnTo>
                        <a:pt x="140" y="11"/>
                      </a:lnTo>
                      <a:lnTo>
                        <a:pt x="138" y="10"/>
                      </a:lnTo>
                      <a:lnTo>
                        <a:pt x="136" y="9"/>
                      </a:lnTo>
                      <a:lnTo>
                        <a:pt x="133" y="8"/>
                      </a:lnTo>
                      <a:lnTo>
                        <a:pt x="131" y="8"/>
                      </a:lnTo>
                      <a:lnTo>
                        <a:pt x="129" y="7"/>
                      </a:lnTo>
                      <a:lnTo>
                        <a:pt x="126" y="6"/>
                      </a:lnTo>
                      <a:lnTo>
                        <a:pt x="124" y="6"/>
                      </a:lnTo>
                      <a:lnTo>
                        <a:pt x="122" y="5"/>
                      </a:lnTo>
                      <a:lnTo>
                        <a:pt x="119" y="5"/>
                      </a:lnTo>
                      <a:lnTo>
                        <a:pt x="117" y="5"/>
                      </a:lnTo>
                      <a:lnTo>
                        <a:pt x="115" y="4"/>
                      </a:lnTo>
                      <a:lnTo>
                        <a:pt x="112" y="4"/>
                      </a:lnTo>
                      <a:lnTo>
                        <a:pt x="110" y="4"/>
                      </a:lnTo>
                      <a:lnTo>
                        <a:pt x="107" y="4"/>
                      </a:lnTo>
                      <a:lnTo>
                        <a:pt x="105" y="4"/>
                      </a:lnTo>
                      <a:lnTo>
                        <a:pt x="99" y="3"/>
                      </a:lnTo>
                      <a:lnTo>
                        <a:pt x="94" y="2"/>
                      </a:lnTo>
                      <a:lnTo>
                        <a:pt x="88" y="1"/>
                      </a:lnTo>
                      <a:lnTo>
                        <a:pt x="83" y="1"/>
                      </a:lnTo>
                      <a:lnTo>
                        <a:pt x="77" y="0"/>
                      </a:lnTo>
                      <a:lnTo>
                        <a:pt x="72" y="0"/>
                      </a:lnTo>
                      <a:lnTo>
                        <a:pt x="66" y="0"/>
                      </a:lnTo>
                      <a:lnTo>
                        <a:pt x="60" y="0"/>
                      </a:lnTo>
                      <a:lnTo>
                        <a:pt x="55" y="0"/>
                      </a:lnTo>
                      <a:lnTo>
                        <a:pt x="49" y="0"/>
                      </a:lnTo>
                      <a:lnTo>
                        <a:pt x="44" y="0"/>
                      </a:lnTo>
                      <a:lnTo>
                        <a:pt x="38" y="0"/>
                      </a:lnTo>
                      <a:lnTo>
                        <a:pt x="33" y="1"/>
                      </a:lnTo>
                      <a:lnTo>
                        <a:pt x="27" y="2"/>
                      </a:lnTo>
                      <a:lnTo>
                        <a:pt x="22" y="3"/>
                      </a:lnTo>
                      <a:lnTo>
                        <a:pt x="16" y="4"/>
                      </a:lnTo>
                      <a:lnTo>
                        <a:pt x="10" y="5"/>
                      </a:lnTo>
                      <a:lnTo>
                        <a:pt x="5" y="6"/>
                      </a:lnTo>
                      <a:lnTo>
                        <a:pt x="0" y="7"/>
                      </a:lnTo>
                    </a:path>
                  </a:pathLst>
                </a:custGeom>
                <a:solidFill>
                  <a:srgbClr val="2F2F2F">
                    <a:alpha val="40001"/>
                  </a:srgbClr>
                </a:solidFill>
                <a:ln w="9525">
                  <a:noFill/>
                  <a:round/>
                  <a:headEnd type="none" w="sm" len="sm"/>
                  <a:tailEnd type="none" w="sm" len="sm"/>
                </a:ln>
              </p:spPr>
              <p:txBody>
                <a:bodyPr/>
                <a:lstStyle/>
                <a:p>
                  <a:endParaRPr lang="nl-BE"/>
                </a:p>
              </p:txBody>
            </p:sp>
            <p:sp>
              <p:nvSpPr>
                <p:cNvPr id="7484" name="Freeform 316"/>
                <p:cNvSpPr>
                  <a:spLocks noChangeArrowheads="1"/>
                </p:cNvSpPr>
                <p:nvPr/>
              </p:nvSpPr>
              <p:spPr bwMode="auto">
                <a:xfrm>
                  <a:off x="32" y="238"/>
                  <a:ext cx="10" cy="14"/>
                </a:xfrm>
                <a:custGeom>
                  <a:avLst/>
                  <a:gdLst/>
                  <a:ahLst/>
                  <a:cxnLst>
                    <a:cxn ang="0">
                      <a:pos x="0" y="0"/>
                    </a:cxn>
                    <a:cxn ang="0">
                      <a:pos x="0" y="10"/>
                    </a:cxn>
                    <a:cxn ang="0">
                      <a:pos x="10" y="13"/>
                    </a:cxn>
                    <a:cxn ang="0">
                      <a:pos x="10" y="3"/>
                    </a:cxn>
                    <a:cxn ang="0">
                      <a:pos x="0" y="0"/>
                    </a:cxn>
                  </a:cxnLst>
                  <a:rect l="0" t="0" r="r" b="b"/>
                  <a:pathLst>
                    <a:path w="10" h="13">
                      <a:moveTo>
                        <a:pt x="0" y="0"/>
                      </a:moveTo>
                      <a:lnTo>
                        <a:pt x="0" y="10"/>
                      </a:lnTo>
                      <a:lnTo>
                        <a:pt x="10" y="13"/>
                      </a:lnTo>
                      <a:lnTo>
                        <a:pt x="10" y="3"/>
                      </a:lnTo>
                      <a:lnTo>
                        <a:pt x="0" y="0"/>
                      </a:lnTo>
                    </a:path>
                  </a:pathLst>
                </a:custGeom>
                <a:solidFill>
                  <a:srgbClr val="5F5F5F"/>
                </a:solidFill>
                <a:ln w="9525">
                  <a:noFill/>
                  <a:round/>
                  <a:headEnd type="none" w="sm" len="sm"/>
                  <a:tailEnd type="none" w="sm" len="sm"/>
                </a:ln>
              </p:spPr>
              <p:txBody>
                <a:bodyPr/>
                <a:lstStyle/>
                <a:p>
                  <a:endParaRPr lang="nl-BE"/>
                </a:p>
              </p:txBody>
            </p:sp>
            <p:sp>
              <p:nvSpPr>
                <p:cNvPr id="7485" name="Freeform 317"/>
                <p:cNvSpPr>
                  <a:spLocks noChangeArrowheads="1"/>
                </p:cNvSpPr>
                <p:nvPr/>
              </p:nvSpPr>
              <p:spPr bwMode="auto">
                <a:xfrm>
                  <a:off x="0" y="249"/>
                  <a:ext cx="69" cy="27"/>
                </a:xfrm>
                <a:custGeom>
                  <a:avLst/>
                  <a:gdLst/>
                  <a:ahLst/>
                  <a:cxnLst>
                    <a:cxn ang="0">
                      <a:pos x="0" y="2"/>
                    </a:cxn>
                    <a:cxn ang="0">
                      <a:pos x="68" y="26"/>
                    </a:cxn>
                    <a:cxn ang="0">
                      <a:pos x="68" y="23"/>
                    </a:cxn>
                    <a:cxn ang="0">
                      <a:pos x="0" y="0"/>
                    </a:cxn>
                    <a:cxn ang="0">
                      <a:pos x="0" y="2"/>
                    </a:cxn>
                  </a:cxnLst>
                  <a:rect l="0" t="0" r="r" b="b"/>
                  <a:pathLst>
                    <a:path w="68" h="26">
                      <a:moveTo>
                        <a:pt x="0" y="2"/>
                      </a:moveTo>
                      <a:lnTo>
                        <a:pt x="68" y="26"/>
                      </a:lnTo>
                      <a:lnTo>
                        <a:pt x="68" y="23"/>
                      </a:lnTo>
                      <a:lnTo>
                        <a:pt x="0" y="0"/>
                      </a:lnTo>
                      <a:lnTo>
                        <a:pt x="0" y="2"/>
                      </a:lnTo>
                    </a:path>
                  </a:pathLst>
                </a:custGeom>
                <a:solidFill>
                  <a:srgbClr val="BFBFBF"/>
                </a:solidFill>
                <a:ln w="9525">
                  <a:noFill/>
                  <a:round/>
                  <a:headEnd type="none" w="sm" len="sm"/>
                  <a:tailEnd type="none" w="sm" len="sm"/>
                </a:ln>
              </p:spPr>
              <p:txBody>
                <a:bodyPr/>
                <a:lstStyle/>
                <a:p>
                  <a:endParaRPr lang="nl-BE"/>
                </a:p>
              </p:txBody>
            </p:sp>
            <p:sp>
              <p:nvSpPr>
                <p:cNvPr id="7486" name="Freeform 318"/>
                <p:cNvSpPr>
                  <a:spLocks noChangeArrowheads="1"/>
                </p:cNvSpPr>
                <p:nvPr/>
              </p:nvSpPr>
              <p:spPr bwMode="auto">
                <a:xfrm>
                  <a:off x="68" y="262"/>
                  <a:ext cx="195" cy="13"/>
                </a:xfrm>
                <a:custGeom>
                  <a:avLst/>
                  <a:gdLst/>
                  <a:ahLst/>
                  <a:cxnLst>
                    <a:cxn ang="0">
                      <a:pos x="186" y="0"/>
                    </a:cxn>
                    <a:cxn ang="0">
                      <a:pos x="1" y="12"/>
                    </a:cxn>
                    <a:cxn ang="0">
                      <a:pos x="1" y="12"/>
                    </a:cxn>
                    <a:cxn ang="0">
                      <a:pos x="1" y="12"/>
                    </a:cxn>
                    <a:cxn ang="0">
                      <a:pos x="0" y="12"/>
                    </a:cxn>
                    <a:cxn ang="0">
                      <a:pos x="0" y="12"/>
                    </a:cxn>
                    <a:cxn ang="0">
                      <a:pos x="0" y="1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8"/>
                    </a:cxn>
                    <a:cxn ang="0">
                      <a:pos x="0" y="8"/>
                    </a:cxn>
                    <a:cxn ang="0">
                      <a:pos x="0" y="8"/>
                    </a:cxn>
                  </a:cxnLst>
                  <a:rect l="0" t="0" r="r" b="b"/>
                  <a:pathLst>
                    <a:path w="194" h="12">
                      <a:moveTo>
                        <a:pt x="0" y="8"/>
                      </a:moveTo>
                      <a:lnTo>
                        <a:pt x="186" y="0"/>
                      </a:lnTo>
                      <a:lnTo>
                        <a:pt x="194" y="2"/>
                      </a:lnTo>
                      <a:lnTo>
                        <a:pt x="1" y="12"/>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path>
                  </a:pathLst>
                </a:custGeom>
                <a:solidFill>
                  <a:srgbClr val="CFCFCF"/>
                </a:solidFill>
                <a:ln w="9525">
                  <a:noFill/>
                  <a:round/>
                  <a:headEnd type="none" w="sm" len="sm"/>
                  <a:tailEnd type="none" w="sm" len="sm"/>
                </a:ln>
              </p:spPr>
              <p:txBody>
                <a:bodyPr/>
                <a:lstStyle/>
                <a:p>
                  <a:endParaRPr lang="nl-BE"/>
                </a:p>
              </p:txBody>
            </p:sp>
          </p:grpSp>
          <p:grpSp>
            <p:nvGrpSpPr>
              <p:cNvPr id="7487" name="Group 319"/>
              <p:cNvGrpSpPr>
                <a:grpSpLocks/>
              </p:cNvGrpSpPr>
              <p:nvPr/>
            </p:nvGrpSpPr>
            <p:grpSpPr bwMode="auto">
              <a:xfrm>
                <a:off x="185" y="0"/>
                <a:ext cx="449" cy="692"/>
                <a:chOff x="0" y="0"/>
                <a:chExt cx="450" cy="693"/>
              </a:xfrm>
            </p:grpSpPr>
            <p:sp>
              <p:nvSpPr>
                <p:cNvPr id="7488" name="Freeform 320"/>
                <p:cNvSpPr>
                  <a:spLocks noChangeArrowheads="1"/>
                </p:cNvSpPr>
                <p:nvPr/>
              </p:nvSpPr>
              <p:spPr bwMode="auto">
                <a:xfrm>
                  <a:off x="259" y="602"/>
                  <a:ext cx="188" cy="90"/>
                </a:xfrm>
                <a:custGeom>
                  <a:avLst/>
                  <a:gdLst/>
                  <a:ahLst/>
                  <a:cxnLst>
                    <a:cxn ang="0">
                      <a:pos x="5" y="19"/>
                    </a:cxn>
                    <a:cxn ang="0">
                      <a:pos x="139" y="0"/>
                    </a:cxn>
                    <a:cxn ang="0">
                      <a:pos x="184" y="13"/>
                    </a:cxn>
                    <a:cxn ang="0">
                      <a:pos x="188" y="31"/>
                    </a:cxn>
                    <a:cxn ang="0">
                      <a:pos x="187" y="49"/>
                    </a:cxn>
                    <a:cxn ang="0">
                      <a:pos x="177" y="74"/>
                    </a:cxn>
                    <a:cxn ang="0">
                      <a:pos x="152" y="89"/>
                    </a:cxn>
                    <a:cxn ang="0">
                      <a:pos x="46" y="73"/>
                    </a:cxn>
                    <a:cxn ang="0">
                      <a:pos x="45" y="49"/>
                    </a:cxn>
                    <a:cxn ang="0">
                      <a:pos x="0" y="33"/>
                    </a:cxn>
                    <a:cxn ang="0">
                      <a:pos x="5" y="19"/>
                    </a:cxn>
                  </a:cxnLst>
                  <a:rect l="0" t="0" r="r" b="b"/>
                  <a:pathLst>
                    <a:path w="188" h="89">
                      <a:moveTo>
                        <a:pt x="5" y="19"/>
                      </a:moveTo>
                      <a:lnTo>
                        <a:pt x="139" y="0"/>
                      </a:lnTo>
                      <a:lnTo>
                        <a:pt x="184" y="13"/>
                      </a:lnTo>
                      <a:lnTo>
                        <a:pt x="188" y="31"/>
                      </a:lnTo>
                      <a:lnTo>
                        <a:pt x="187" y="49"/>
                      </a:lnTo>
                      <a:lnTo>
                        <a:pt x="177" y="74"/>
                      </a:lnTo>
                      <a:lnTo>
                        <a:pt x="152" y="89"/>
                      </a:lnTo>
                      <a:lnTo>
                        <a:pt x="46" y="73"/>
                      </a:lnTo>
                      <a:lnTo>
                        <a:pt x="45" y="49"/>
                      </a:lnTo>
                      <a:lnTo>
                        <a:pt x="0" y="33"/>
                      </a:lnTo>
                      <a:lnTo>
                        <a:pt x="5" y="19"/>
                      </a:lnTo>
                    </a:path>
                  </a:pathLst>
                </a:custGeom>
                <a:gradFill rotWithShape="0">
                  <a:gsLst>
                    <a:gs pos="0">
                      <a:srgbClr val="5F5F5F"/>
                    </a:gs>
                    <a:gs pos="100000">
                      <a:srgbClr val="1F1F1F"/>
                    </a:gs>
                  </a:gsLst>
                  <a:lin ang="5400000" scaled="1"/>
                </a:gradFill>
                <a:ln w="9525">
                  <a:noFill/>
                  <a:round/>
                  <a:headEnd type="none" w="sm" len="sm"/>
                  <a:tailEnd type="none" w="sm" len="sm"/>
                </a:ln>
              </p:spPr>
              <p:txBody>
                <a:bodyPr/>
                <a:lstStyle/>
                <a:p>
                  <a:endParaRPr lang="nl-BE"/>
                </a:p>
              </p:txBody>
            </p:sp>
            <p:sp>
              <p:nvSpPr>
                <p:cNvPr id="7489" name="Freeform 321"/>
                <p:cNvSpPr>
                  <a:spLocks noChangeArrowheads="1"/>
                </p:cNvSpPr>
                <p:nvPr/>
              </p:nvSpPr>
              <p:spPr bwMode="auto">
                <a:xfrm>
                  <a:off x="0" y="510"/>
                  <a:ext cx="239" cy="99"/>
                </a:xfrm>
                <a:custGeom>
                  <a:avLst/>
                  <a:gdLst/>
                  <a:ahLst/>
                  <a:cxnLst>
                    <a:cxn ang="0">
                      <a:pos x="204" y="18"/>
                    </a:cxn>
                    <a:cxn ang="0">
                      <a:pos x="162" y="40"/>
                    </a:cxn>
                    <a:cxn ang="0">
                      <a:pos x="155" y="10"/>
                    </a:cxn>
                    <a:cxn ang="0">
                      <a:pos x="147" y="2"/>
                    </a:cxn>
                    <a:cxn ang="0">
                      <a:pos x="137" y="0"/>
                    </a:cxn>
                    <a:cxn ang="0">
                      <a:pos x="127" y="4"/>
                    </a:cxn>
                    <a:cxn ang="0">
                      <a:pos x="89" y="43"/>
                    </a:cxn>
                    <a:cxn ang="0">
                      <a:pos x="58" y="42"/>
                    </a:cxn>
                    <a:cxn ang="0">
                      <a:pos x="49" y="42"/>
                    </a:cxn>
                    <a:cxn ang="0">
                      <a:pos x="18" y="47"/>
                    </a:cxn>
                    <a:cxn ang="0">
                      <a:pos x="0" y="81"/>
                    </a:cxn>
                    <a:cxn ang="0">
                      <a:pos x="1" y="84"/>
                    </a:cxn>
                    <a:cxn ang="0">
                      <a:pos x="3" y="85"/>
                    </a:cxn>
                    <a:cxn ang="0">
                      <a:pos x="6" y="85"/>
                    </a:cxn>
                    <a:cxn ang="0">
                      <a:pos x="8" y="84"/>
                    </a:cxn>
                    <a:cxn ang="0">
                      <a:pos x="10" y="86"/>
                    </a:cxn>
                    <a:cxn ang="0">
                      <a:pos x="13" y="88"/>
                    </a:cxn>
                    <a:cxn ang="0">
                      <a:pos x="15" y="87"/>
                    </a:cxn>
                    <a:cxn ang="0">
                      <a:pos x="18" y="86"/>
                    </a:cxn>
                    <a:cxn ang="0">
                      <a:pos x="26" y="71"/>
                    </a:cxn>
                    <a:cxn ang="0">
                      <a:pos x="47" y="73"/>
                    </a:cxn>
                    <a:cxn ang="0">
                      <a:pos x="33" y="92"/>
                    </a:cxn>
                    <a:cxn ang="0">
                      <a:pos x="35" y="94"/>
                    </a:cxn>
                    <a:cxn ang="0">
                      <a:pos x="37" y="96"/>
                    </a:cxn>
                    <a:cxn ang="0">
                      <a:pos x="40" y="96"/>
                    </a:cxn>
                    <a:cxn ang="0">
                      <a:pos x="42" y="94"/>
                    </a:cxn>
                    <a:cxn ang="0">
                      <a:pos x="46" y="97"/>
                    </a:cxn>
                    <a:cxn ang="0">
                      <a:pos x="50" y="98"/>
                    </a:cxn>
                    <a:cxn ang="0">
                      <a:pos x="55" y="96"/>
                    </a:cxn>
                    <a:cxn ang="0">
                      <a:pos x="59" y="93"/>
                    </a:cxn>
                    <a:cxn ang="0">
                      <a:pos x="61" y="97"/>
                    </a:cxn>
                    <a:cxn ang="0">
                      <a:pos x="65" y="99"/>
                    </a:cxn>
                    <a:cxn ang="0">
                      <a:pos x="68" y="99"/>
                    </a:cxn>
                    <a:cxn ang="0">
                      <a:pos x="83" y="91"/>
                    </a:cxn>
                    <a:cxn ang="0">
                      <a:pos x="98" y="86"/>
                    </a:cxn>
                    <a:cxn ang="0">
                      <a:pos x="114" y="94"/>
                    </a:cxn>
                    <a:cxn ang="0">
                      <a:pos x="143" y="94"/>
                    </a:cxn>
                    <a:cxn ang="0">
                      <a:pos x="158" y="84"/>
                    </a:cxn>
                    <a:cxn ang="0">
                      <a:pos x="230" y="67"/>
                    </a:cxn>
                    <a:cxn ang="0">
                      <a:pos x="239" y="65"/>
                    </a:cxn>
                    <a:cxn ang="0">
                      <a:pos x="204" y="18"/>
                    </a:cxn>
                  </a:cxnLst>
                  <a:rect l="0" t="0" r="r" b="b"/>
                  <a:pathLst>
                    <a:path w="239" h="99">
                      <a:moveTo>
                        <a:pt x="204" y="18"/>
                      </a:moveTo>
                      <a:lnTo>
                        <a:pt x="162" y="40"/>
                      </a:lnTo>
                      <a:cubicBezTo>
                        <a:pt x="162" y="40"/>
                        <a:pt x="162" y="24"/>
                        <a:pt x="155" y="10"/>
                      </a:cubicBezTo>
                      <a:cubicBezTo>
                        <a:pt x="155" y="10"/>
                        <a:pt x="152" y="5"/>
                        <a:pt x="147" y="2"/>
                      </a:cubicBezTo>
                      <a:cubicBezTo>
                        <a:pt x="147" y="2"/>
                        <a:pt x="142" y="0"/>
                        <a:pt x="137" y="0"/>
                      </a:cubicBezTo>
                      <a:cubicBezTo>
                        <a:pt x="137" y="0"/>
                        <a:pt x="131" y="1"/>
                        <a:pt x="127" y="4"/>
                      </a:cubicBezTo>
                      <a:cubicBezTo>
                        <a:pt x="127" y="4"/>
                        <a:pt x="109" y="25"/>
                        <a:pt x="89" y="43"/>
                      </a:cubicBezTo>
                      <a:cubicBezTo>
                        <a:pt x="89" y="43"/>
                        <a:pt x="73" y="44"/>
                        <a:pt x="58" y="42"/>
                      </a:cubicBezTo>
                      <a:cubicBezTo>
                        <a:pt x="58" y="42"/>
                        <a:pt x="53" y="41"/>
                        <a:pt x="49" y="42"/>
                      </a:cubicBezTo>
                      <a:cubicBezTo>
                        <a:pt x="49" y="42"/>
                        <a:pt x="33" y="44"/>
                        <a:pt x="18" y="47"/>
                      </a:cubicBezTo>
                      <a:cubicBezTo>
                        <a:pt x="18" y="47"/>
                        <a:pt x="7" y="63"/>
                        <a:pt x="0" y="81"/>
                      </a:cubicBezTo>
                      <a:cubicBezTo>
                        <a:pt x="0" y="81"/>
                        <a:pt x="0" y="83"/>
                        <a:pt x="1" y="84"/>
                      </a:cubicBezTo>
                      <a:cubicBezTo>
                        <a:pt x="1" y="84"/>
                        <a:pt x="2" y="85"/>
                        <a:pt x="3" y="85"/>
                      </a:cubicBezTo>
                      <a:cubicBezTo>
                        <a:pt x="3" y="85"/>
                        <a:pt x="5" y="86"/>
                        <a:pt x="6" y="85"/>
                      </a:cubicBezTo>
                      <a:cubicBezTo>
                        <a:pt x="6" y="85"/>
                        <a:pt x="7" y="85"/>
                        <a:pt x="8" y="84"/>
                      </a:cubicBezTo>
                      <a:cubicBezTo>
                        <a:pt x="8" y="84"/>
                        <a:pt x="9" y="86"/>
                        <a:pt x="10" y="86"/>
                      </a:cubicBezTo>
                      <a:cubicBezTo>
                        <a:pt x="10" y="86"/>
                        <a:pt x="11" y="87"/>
                        <a:pt x="13" y="88"/>
                      </a:cubicBezTo>
                      <a:cubicBezTo>
                        <a:pt x="13" y="88"/>
                        <a:pt x="14" y="88"/>
                        <a:pt x="15" y="87"/>
                      </a:cubicBezTo>
                      <a:cubicBezTo>
                        <a:pt x="15" y="87"/>
                        <a:pt x="17" y="87"/>
                        <a:pt x="18" y="86"/>
                      </a:cubicBezTo>
                      <a:cubicBezTo>
                        <a:pt x="18" y="86"/>
                        <a:pt x="23" y="79"/>
                        <a:pt x="26" y="71"/>
                      </a:cubicBezTo>
                      <a:cubicBezTo>
                        <a:pt x="26" y="71"/>
                        <a:pt x="37" y="70"/>
                        <a:pt x="47" y="73"/>
                      </a:cubicBezTo>
                      <a:cubicBezTo>
                        <a:pt x="47" y="73"/>
                        <a:pt x="39" y="81"/>
                        <a:pt x="33" y="92"/>
                      </a:cubicBezTo>
                      <a:cubicBezTo>
                        <a:pt x="33" y="92"/>
                        <a:pt x="34" y="93"/>
                        <a:pt x="35" y="94"/>
                      </a:cubicBezTo>
                      <a:cubicBezTo>
                        <a:pt x="35" y="94"/>
                        <a:pt x="36" y="95"/>
                        <a:pt x="37" y="96"/>
                      </a:cubicBezTo>
                      <a:cubicBezTo>
                        <a:pt x="37" y="96"/>
                        <a:pt x="39" y="96"/>
                        <a:pt x="40" y="96"/>
                      </a:cubicBezTo>
                      <a:cubicBezTo>
                        <a:pt x="40" y="96"/>
                        <a:pt x="41" y="95"/>
                        <a:pt x="42" y="94"/>
                      </a:cubicBezTo>
                      <a:cubicBezTo>
                        <a:pt x="42" y="94"/>
                        <a:pt x="44" y="96"/>
                        <a:pt x="46" y="97"/>
                      </a:cubicBezTo>
                      <a:cubicBezTo>
                        <a:pt x="46" y="97"/>
                        <a:pt x="48" y="98"/>
                        <a:pt x="50" y="98"/>
                      </a:cubicBezTo>
                      <a:cubicBezTo>
                        <a:pt x="50" y="98"/>
                        <a:pt x="53" y="98"/>
                        <a:pt x="55" y="96"/>
                      </a:cubicBezTo>
                      <a:lnTo>
                        <a:pt x="59" y="93"/>
                      </a:lnTo>
                      <a:cubicBezTo>
                        <a:pt x="59" y="93"/>
                        <a:pt x="60" y="95"/>
                        <a:pt x="61" y="97"/>
                      </a:cubicBezTo>
                      <a:cubicBezTo>
                        <a:pt x="61" y="97"/>
                        <a:pt x="63" y="98"/>
                        <a:pt x="65" y="99"/>
                      </a:cubicBezTo>
                      <a:cubicBezTo>
                        <a:pt x="65" y="99"/>
                        <a:pt x="66" y="99"/>
                        <a:pt x="68" y="99"/>
                      </a:cubicBezTo>
                      <a:cubicBezTo>
                        <a:pt x="68" y="99"/>
                        <a:pt x="76" y="97"/>
                        <a:pt x="83" y="91"/>
                      </a:cubicBezTo>
                      <a:cubicBezTo>
                        <a:pt x="83" y="91"/>
                        <a:pt x="91" y="91"/>
                        <a:pt x="98" y="86"/>
                      </a:cubicBezTo>
                      <a:cubicBezTo>
                        <a:pt x="98" y="86"/>
                        <a:pt x="106" y="91"/>
                        <a:pt x="114" y="94"/>
                      </a:cubicBezTo>
                      <a:cubicBezTo>
                        <a:pt x="114" y="94"/>
                        <a:pt x="128" y="97"/>
                        <a:pt x="143" y="94"/>
                      </a:cubicBezTo>
                      <a:cubicBezTo>
                        <a:pt x="143" y="94"/>
                        <a:pt x="151" y="92"/>
                        <a:pt x="158" y="84"/>
                      </a:cubicBezTo>
                      <a:cubicBezTo>
                        <a:pt x="158" y="84"/>
                        <a:pt x="193" y="73"/>
                        <a:pt x="230" y="67"/>
                      </a:cubicBezTo>
                      <a:lnTo>
                        <a:pt x="239" y="65"/>
                      </a:lnTo>
                      <a:cubicBezTo>
                        <a:pt x="239" y="65"/>
                        <a:pt x="226" y="37"/>
                        <a:pt x="204" y="18"/>
                      </a:cubicBezTo>
                    </a:path>
                  </a:pathLst>
                </a:custGeom>
                <a:gradFill rotWithShape="0">
                  <a:gsLst>
                    <a:gs pos="0">
                      <a:srgbClr val="FFD0A0"/>
                    </a:gs>
                    <a:gs pos="100000">
                      <a:srgbClr val="D3A283"/>
                    </a:gs>
                  </a:gsLst>
                  <a:lin ang="5400000" scaled="1"/>
                </a:gradFill>
                <a:ln w="9525">
                  <a:noFill/>
                  <a:round/>
                  <a:headEnd type="none" w="sm" len="sm"/>
                  <a:tailEnd type="none" w="sm" len="sm"/>
                </a:ln>
              </p:spPr>
              <p:txBody>
                <a:bodyPr/>
                <a:lstStyle/>
                <a:p>
                  <a:endParaRPr lang="nl-BE"/>
                </a:p>
              </p:txBody>
            </p:sp>
            <p:sp>
              <p:nvSpPr>
                <p:cNvPr id="7490" name="Freeform 322"/>
                <p:cNvSpPr>
                  <a:spLocks noChangeArrowheads="1"/>
                </p:cNvSpPr>
                <p:nvPr/>
              </p:nvSpPr>
              <p:spPr bwMode="auto">
                <a:xfrm>
                  <a:off x="118" y="532"/>
                  <a:ext cx="43" cy="29"/>
                </a:xfrm>
                <a:custGeom>
                  <a:avLst/>
                  <a:gdLst/>
                  <a:ahLst/>
                  <a:cxnLst>
                    <a:cxn ang="0">
                      <a:pos x="43" y="18"/>
                    </a:cxn>
                    <a:cxn ang="0">
                      <a:pos x="24" y="29"/>
                    </a:cxn>
                    <a:cxn ang="0">
                      <a:pos x="0" y="27"/>
                    </a:cxn>
                    <a:cxn ang="0">
                      <a:pos x="39" y="0"/>
                    </a:cxn>
                    <a:cxn ang="0">
                      <a:pos x="43" y="18"/>
                    </a:cxn>
                  </a:cxnLst>
                  <a:rect l="0" t="0" r="r" b="b"/>
                  <a:pathLst>
                    <a:path w="43" h="29">
                      <a:moveTo>
                        <a:pt x="43" y="18"/>
                      </a:moveTo>
                      <a:lnTo>
                        <a:pt x="24" y="29"/>
                      </a:lnTo>
                      <a:lnTo>
                        <a:pt x="0" y="27"/>
                      </a:lnTo>
                      <a:lnTo>
                        <a:pt x="39" y="0"/>
                      </a:lnTo>
                      <a:cubicBezTo>
                        <a:pt x="39" y="0"/>
                        <a:pt x="42" y="8"/>
                        <a:pt x="43" y="18"/>
                      </a:cubicBezTo>
                    </a:path>
                  </a:pathLst>
                </a:custGeom>
                <a:gradFill rotWithShape="0">
                  <a:gsLst>
                    <a:gs pos="0">
                      <a:srgbClr val="A06F50">
                        <a:alpha val="20001"/>
                      </a:srgbClr>
                    </a:gs>
                    <a:gs pos="100000">
                      <a:srgbClr val="A06F50">
                        <a:alpha val="40001"/>
                      </a:srgbClr>
                    </a:gs>
                  </a:gsLst>
                  <a:lin ang="5400000" scaled="1"/>
                </a:gradFill>
                <a:ln w="9525">
                  <a:noFill/>
                  <a:round/>
                  <a:headEnd type="none" w="sm" len="sm"/>
                  <a:tailEnd type="none" w="sm" len="sm"/>
                </a:ln>
              </p:spPr>
              <p:txBody>
                <a:bodyPr/>
                <a:lstStyle/>
                <a:p>
                  <a:endParaRPr lang="nl-BE"/>
                </a:p>
              </p:txBody>
            </p:sp>
            <p:sp>
              <p:nvSpPr>
                <p:cNvPr id="7491" name="Freeform 323"/>
                <p:cNvSpPr>
                  <a:spLocks noChangeArrowheads="1"/>
                </p:cNvSpPr>
                <p:nvPr/>
              </p:nvSpPr>
              <p:spPr bwMode="auto">
                <a:xfrm>
                  <a:off x="88" y="510"/>
                  <a:ext cx="52" cy="43"/>
                </a:xfrm>
                <a:custGeom>
                  <a:avLst/>
                  <a:gdLst/>
                  <a:ahLst/>
                  <a:cxnLst>
                    <a:cxn ang="0">
                      <a:pos x="52" y="0"/>
                    </a:cxn>
                    <a:cxn ang="0">
                      <a:pos x="7" y="40"/>
                    </a:cxn>
                    <a:cxn ang="0">
                      <a:pos x="0" y="43"/>
                    </a:cxn>
                    <a:cxn ang="0">
                      <a:pos x="38" y="4"/>
                    </a:cxn>
                    <a:cxn ang="0">
                      <a:pos x="52" y="0"/>
                    </a:cxn>
                  </a:cxnLst>
                  <a:rect l="0" t="0" r="r" b="b"/>
                  <a:pathLst>
                    <a:path w="52" h="42">
                      <a:moveTo>
                        <a:pt x="52" y="0"/>
                      </a:moveTo>
                      <a:lnTo>
                        <a:pt x="7" y="40"/>
                      </a:lnTo>
                      <a:lnTo>
                        <a:pt x="0" y="43"/>
                      </a:lnTo>
                      <a:cubicBezTo>
                        <a:pt x="0" y="43"/>
                        <a:pt x="20" y="25"/>
                        <a:pt x="38" y="4"/>
                      </a:cubicBezTo>
                      <a:cubicBezTo>
                        <a:pt x="38" y="4"/>
                        <a:pt x="45" y="0"/>
                        <a:pt x="52" y="0"/>
                      </a:cubicBezTo>
                    </a:path>
                  </a:pathLst>
                </a:custGeom>
                <a:solidFill>
                  <a:srgbClr val="A06F50">
                    <a:alpha val="40001"/>
                  </a:srgbClr>
                </a:solidFill>
                <a:ln w="9525">
                  <a:noFill/>
                  <a:round/>
                  <a:headEnd type="none" w="sm" len="sm"/>
                  <a:tailEnd type="none" w="sm" len="sm"/>
                </a:ln>
              </p:spPr>
              <p:txBody>
                <a:bodyPr/>
                <a:lstStyle/>
                <a:p>
                  <a:endParaRPr lang="nl-BE"/>
                </a:p>
              </p:txBody>
            </p:sp>
            <p:sp>
              <p:nvSpPr>
                <p:cNvPr id="7492" name="Freeform 324"/>
                <p:cNvSpPr>
                  <a:spLocks noChangeArrowheads="1"/>
                </p:cNvSpPr>
                <p:nvPr/>
              </p:nvSpPr>
              <p:spPr bwMode="auto">
                <a:xfrm>
                  <a:off x="26" y="568"/>
                  <a:ext cx="32" cy="15"/>
                </a:xfrm>
                <a:custGeom>
                  <a:avLst/>
                  <a:gdLst/>
                  <a:ahLst/>
                  <a:cxnLst>
                    <a:cxn ang="0">
                      <a:pos x="0" y="12"/>
                    </a:cxn>
                    <a:cxn ang="0">
                      <a:pos x="10" y="1"/>
                    </a:cxn>
                    <a:cxn ang="0">
                      <a:pos x="23" y="0"/>
                    </a:cxn>
                    <a:cxn ang="0">
                      <a:pos x="32" y="0"/>
                    </a:cxn>
                    <a:cxn ang="0">
                      <a:pos x="21" y="14"/>
                    </a:cxn>
                    <a:cxn ang="0">
                      <a:pos x="0" y="12"/>
                    </a:cxn>
                  </a:cxnLst>
                  <a:rect l="0" t="0" r="r" b="b"/>
                  <a:pathLst>
                    <a:path w="32" h="14">
                      <a:moveTo>
                        <a:pt x="0" y="12"/>
                      </a:moveTo>
                      <a:lnTo>
                        <a:pt x="10" y="1"/>
                      </a:lnTo>
                      <a:lnTo>
                        <a:pt x="23" y="0"/>
                      </a:lnTo>
                      <a:lnTo>
                        <a:pt x="32" y="0"/>
                      </a:lnTo>
                      <a:lnTo>
                        <a:pt x="21" y="14"/>
                      </a:lnTo>
                      <a:cubicBezTo>
                        <a:pt x="21" y="14"/>
                        <a:pt x="10" y="11"/>
                        <a:pt x="0" y="12"/>
                      </a:cubicBezTo>
                    </a:path>
                  </a:pathLst>
                </a:custGeom>
                <a:gradFill rotWithShape="0">
                  <a:gsLst>
                    <a:gs pos="0">
                      <a:srgbClr val="A06F50">
                        <a:alpha val="20001"/>
                      </a:srgbClr>
                    </a:gs>
                    <a:gs pos="100000">
                      <a:srgbClr val="501F00">
                        <a:alpha val="40001"/>
                      </a:srgbClr>
                    </a:gs>
                  </a:gsLst>
                  <a:lin ang="5400000" scaled="1"/>
                </a:gradFill>
                <a:ln w="9525">
                  <a:noFill/>
                  <a:round/>
                  <a:headEnd type="none" w="sm" len="sm"/>
                  <a:tailEnd type="none" w="sm" len="sm"/>
                </a:ln>
              </p:spPr>
              <p:txBody>
                <a:bodyPr/>
                <a:lstStyle/>
                <a:p>
                  <a:endParaRPr lang="nl-BE"/>
                </a:p>
              </p:txBody>
            </p:sp>
            <p:sp>
              <p:nvSpPr>
                <p:cNvPr id="7493" name="Freeform 325"/>
                <p:cNvSpPr>
                  <a:spLocks noChangeArrowheads="1"/>
                </p:cNvSpPr>
                <p:nvPr/>
              </p:nvSpPr>
              <p:spPr bwMode="auto">
                <a:xfrm>
                  <a:off x="8" y="564"/>
                  <a:ext cx="16" cy="30"/>
                </a:xfrm>
                <a:custGeom>
                  <a:avLst/>
                  <a:gdLst/>
                  <a:ahLst/>
                  <a:cxnLst>
                    <a:cxn ang="0">
                      <a:pos x="15" y="0"/>
                    </a:cxn>
                    <a:cxn ang="0">
                      <a:pos x="7" y="13"/>
                    </a:cxn>
                    <a:cxn ang="0">
                      <a:pos x="0" y="29"/>
                    </a:cxn>
                    <a:cxn ang="0">
                      <a:pos x="5" y="13"/>
                    </a:cxn>
                    <a:cxn ang="0">
                      <a:pos x="15" y="0"/>
                    </a:cxn>
                  </a:cxnLst>
                  <a:rect l="0" t="0" r="r" b="b"/>
                  <a:pathLst>
                    <a:path w="15" h="29">
                      <a:moveTo>
                        <a:pt x="15" y="0"/>
                      </a:moveTo>
                      <a:lnTo>
                        <a:pt x="7" y="13"/>
                      </a:lnTo>
                      <a:lnTo>
                        <a:pt x="0" y="29"/>
                      </a:lnTo>
                      <a:lnTo>
                        <a:pt x="5" y="13"/>
                      </a:lnTo>
                      <a:lnTo>
                        <a:pt x="15" y="0"/>
                      </a:lnTo>
                    </a:path>
                  </a:pathLst>
                </a:custGeom>
                <a:solidFill>
                  <a:srgbClr val="A06F50">
                    <a:alpha val="60001"/>
                  </a:srgbClr>
                </a:solidFill>
                <a:ln w="9525">
                  <a:noFill/>
                  <a:round/>
                  <a:headEnd type="none" w="sm" len="sm"/>
                  <a:tailEnd type="none" w="sm" len="sm"/>
                </a:ln>
              </p:spPr>
              <p:txBody>
                <a:bodyPr/>
                <a:lstStyle/>
                <a:p>
                  <a:endParaRPr lang="nl-BE"/>
                </a:p>
              </p:txBody>
            </p:sp>
            <p:sp>
              <p:nvSpPr>
                <p:cNvPr id="7494" name="Freeform 326"/>
                <p:cNvSpPr>
                  <a:spLocks noChangeArrowheads="1"/>
                </p:cNvSpPr>
                <p:nvPr/>
              </p:nvSpPr>
              <p:spPr bwMode="auto">
                <a:xfrm>
                  <a:off x="61" y="558"/>
                  <a:ext cx="78" cy="10"/>
                </a:xfrm>
                <a:custGeom>
                  <a:avLst/>
                  <a:gdLst/>
                  <a:ahLst/>
                  <a:cxnLst>
                    <a:cxn ang="0">
                      <a:pos x="2" y="5"/>
                    </a:cxn>
                    <a:cxn ang="0">
                      <a:pos x="7" y="4"/>
                    </a:cxn>
                    <a:cxn ang="0">
                      <a:pos x="11" y="2"/>
                    </a:cxn>
                    <a:cxn ang="0">
                      <a:pos x="16" y="1"/>
                    </a:cxn>
                    <a:cxn ang="0">
                      <a:pos x="21" y="0"/>
                    </a:cxn>
                    <a:cxn ang="0">
                      <a:pos x="28" y="0"/>
                    </a:cxn>
                    <a:cxn ang="0">
                      <a:pos x="36" y="0"/>
                    </a:cxn>
                    <a:cxn ang="0">
                      <a:pos x="44" y="0"/>
                    </a:cxn>
                    <a:cxn ang="0">
                      <a:pos x="52" y="0"/>
                    </a:cxn>
                    <a:cxn ang="0">
                      <a:pos x="77" y="3"/>
                    </a:cxn>
                    <a:cxn ang="0">
                      <a:pos x="76" y="4"/>
                    </a:cxn>
                    <a:cxn ang="0">
                      <a:pos x="74" y="5"/>
                    </a:cxn>
                    <a:cxn ang="0">
                      <a:pos x="72" y="6"/>
                    </a:cxn>
                    <a:cxn ang="0">
                      <a:pos x="70" y="6"/>
                    </a:cxn>
                    <a:cxn ang="0">
                      <a:pos x="67" y="7"/>
                    </a:cxn>
                    <a:cxn ang="0">
                      <a:pos x="65" y="8"/>
                    </a:cxn>
                    <a:cxn ang="0">
                      <a:pos x="63" y="8"/>
                    </a:cxn>
                    <a:cxn ang="0">
                      <a:pos x="61" y="9"/>
                    </a:cxn>
                    <a:cxn ang="0">
                      <a:pos x="59" y="9"/>
                    </a:cxn>
                    <a:cxn ang="0">
                      <a:pos x="57" y="9"/>
                    </a:cxn>
                    <a:cxn ang="0">
                      <a:pos x="55" y="9"/>
                    </a:cxn>
                    <a:cxn ang="0">
                      <a:pos x="53" y="9"/>
                    </a:cxn>
                    <a:cxn ang="0">
                      <a:pos x="51" y="9"/>
                    </a:cxn>
                    <a:cxn ang="0">
                      <a:pos x="50" y="8"/>
                    </a:cxn>
                    <a:cxn ang="0">
                      <a:pos x="48" y="7"/>
                    </a:cxn>
                    <a:cxn ang="0">
                      <a:pos x="47" y="7"/>
                    </a:cxn>
                    <a:cxn ang="0">
                      <a:pos x="45" y="6"/>
                    </a:cxn>
                    <a:cxn ang="0">
                      <a:pos x="44" y="6"/>
                    </a:cxn>
                    <a:cxn ang="0">
                      <a:pos x="42" y="6"/>
                    </a:cxn>
                    <a:cxn ang="0">
                      <a:pos x="41" y="5"/>
                    </a:cxn>
                    <a:cxn ang="0">
                      <a:pos x="39" y="5"/>
                    </a:cxn>
                    <a:cxn ang="0">
                      <a:pos x="38" y="5"/>
                    </a:cxn>
                    <a:cxn ang="0">
                      <a:pos x="36" y="5"/>
                    </a:cxn>
                    <a:cxn ang="0">
                      <a:pos x="35" y="5"/>
                    </a:cxn>
                    <a:cxn ang="0">
                      <a:pos x="33" y="5"/>
                    </a:cxn>
                    <a:cxn ang="0">
                      <a:pos x="31" y="5"/>
                    </a:cxn>
                    <a:cxn ang="0">
                      <a:pos x="28" y="6"/>
                    </a:cxn>
                    <a:cxn ang="0">
                      <a:pos x="25" y="7"/>
                    </a:cxn>
                    <a:cxn ang="0">
                      <a:pos x="22" y="7"/>
                    </a:cxn>
                    <a:cxn ang="0">
                      <a:pos x="18" y="8"/>
                    </a:cxn>
                    <a:cxn ang="0">
                      <a:pos x="14" y="8"/>
                    </a:cxn>
                    <a:cxn ang="0">
                      <a:pos x="10" y="7"/>
                    </a:cxn>
                    <a:cxn ang="0">
                      <a:pos x="6" y="7"/>
                    </a:cxn>
                    <a:cxn ang="0">
                      <a:pos x="2" y="6"/>
                    </a:cxn>
                  </a:cxnLst>
                  <a:rect l="0" t="0" r="r" b="b"/>
                  <a:pathLst>
                    <a:path w="77" h="9">
                      <a:moveTo>
                        <a:pt x="0" y="6"/>
                      </a:moveTo>
                      <a:lnTo>
                        <a:pt x="2" y="5"/>
                      </a:lnTo>
                      <a:lnTo>
                        <a:pt x="4" y="4"/>
                      </a:lnTo>
                      <a:lnTo>
                        <a:pt x="7" y="4"/>
                      </a:lnTo>
                      <a:lnTo>
                        <a:pt x="9" y="3"/>
                      </a:lnTo>
                      <a:lnTo>
                        <a:pt x="11" y="2"/>
                      </a:lnTo>
                      <a:lnTo>
                        <a:pt x="14" y="2"/>
                      </a:lnTo>
                      <a:lnTo>
                        <a:pt x="16" y="1"/>
                      </a:lnTo>
                      <a:lnTo>
                        <a:pt x="18" y="0"/>
                      </a:lnTo>
                      <a:lnTo>
                        <a:pt x="21" y="0"/>
                      </a:lnTo>
                      <a:lnTo>
                        <a:pt x="25" y="0"/>
                      </a:lnTo>
                      <a:lnTo>
                        <a:pt x="28" y="0"/>
                      </a:lnTo>
                      <a:lnTo>
                        <a:pt x="32" y="0"/>
                      </a:lnTo>
                      <a:lnTo>
                        <a:pt x="36" y="0"/>
                      </a:lnTo>
                      <a:lnTo>
                        <a:pt x="40" y="0"/>
                      </a:lnTo>
                      <a:lnTo>
                        <a:pt x="44" y="0"/>
                      </a:lnTo>
                      <a:lnTo>
                        <a:pt x="48" y="0"/>
                      </a:lnTo>
                      <a:lnTo>
                        <a:pt x="52" y="0"/>
                      </a:lnTo>
                      <a:lnTo>
                        <a:pt x="56" y="0"/>
                      </a:lnTo>
                      <a:lnTo>
                        <a:pt x="77" y="3"/>
                      </a:lnTo>
                      <a:lnTo>
                        <a:pt x="77" y="3"/>
                      </a:lnTo>
                      <a:lnTo>
                        <a:pt x="76" y="4"/>
                      </a:lnTo>
                      <a:lnTo>
                        <a:pt x="75" y="4"/>
                      </a:lnTo>
                      <a:lnTo>
                        <a:pt x="74" y="5"/>
                      </a:lnTo>
                      <a:lnTo>
                        <a:pt x="73" y="5"/>
                      </a:lnTo>
                      <a:lnTo>
                        <a:pt x="72" y="6"/>
                      </a:lnTo>
                      <a:lnTo>
                        <a:pt x="71" y="6"/>
                      </a:lnTo>
                      <a:lnTo>
                        <a:pt x="70" y="6"/>
                      </a:lnTo>
                      <a:lnTo>
                        <a:pt x="69" y="7"/>
                      </a:lnTo>
                      <a:lnTo>
                        <a:pt x="67" y="7"/>
                      </a:lnTo>
                      <a:lnTo>
                        <a:pt x="66" y="7"/>
                      </a:lnTo>
                      <a:lnTo>
                        <a:pt x="65" y="8"/>
                      </a:lnTo>
                      <a:lnTo>
                        <a:pt x="64" y="8"/>
                      </a:lnTo>
                      <a:lnTo>
                        <a:pt x="63" y="8"/>
                      </a:lnTo>
                      <a:lnTo>
                        <a:pt x="62" y="8"/>
                      </a:lnTo>
                      <a:lnTo>
                        <a:pt x="61" y="9"/>
                      </a:lnTo>
                      <a:lnTo>
                        <a:pt x="60" y="9"/>
                      </a:lnTo>
                      <a:lnTo>
                        <a:pt x="59" y="9"/>
                      </a:lnTo>
                      <a:lnTo>
                        <a:pt x="58" y="9"/>
                      </a:lnTo>
                      <a:lnTo>
                        <a:pt x="57" y="9"/>
                      </a:lnTo>
                      <a:lnTo>
                        <a:pt x="56" y="9"/>
                      </a:lnTo>
                      <a:lnTo>
                        <a:pt x="55" y="9"/>
                      </a:lnTo>
                      <a:lnTo>
                        <a:pt x="54" y="9"/>
                      </a:lnTo>
                      <a:lnTo>
                        <a:pt x="53" y="9"/>
                      </a:lnTo>
                      <a:lnTo>
                        <a:pt x="52" y="9"/>
                      </a:lnTo>
                      <a:lnTo>
                        <a:pt x="51" y="9"/>
                      </a:lnTo>
                      <a:lnTo>
                        <a:pt x="50" y="8"/>
                      </a:lnTo>
                      <a:lnTo>
                        <a:pt x="50" y="8"/>
                      </a:lnTo>
                      <a:lnTo>
                        <a:pt x="49" y="8"/>
                      </a:lnTo>
                      <a:lnTo>
                        <a:pt x="48" y="7"/>
                      </a:lnTo>
                      <a:lnTo>
                        <a:pt x="47" y="7"/>
                      </a:lnTo>
                      <a:lnTo>
                        <a:pt x="47" y="7"/>
                      </a:lnTo>
                      <a:lnTo>
                        <a:pt x="46" y="7"/>
                      </a:lnTo>
                      <a:lnTo>
                        <a:pt x="45" y="6"/>
                      </a:lnTo>
                      <a:lnTo>
                        <a:pt x="45" y="6"/>
                      </a:lnTo>
                      <a:lnTo>
                        <a:pt x="44" y="6"/>
                      </a:lnTo>
                      <a:lnTo>
                        <a:pt x="43" y="6"/>
                      </a:lnTo>
                      <a:lnTo>
                        <a:pt x="42" y="6"/>
                      </a:lnTo>
                      <a:lnTo>
                        <a:pt x="42" y="5"/>
                      </a:lnTo>
                      <a:lnTo>
                        <a:pt x="41" y="5"/>
                      </a:lnTo>
                      <a:lnTo>
                        <a:pt x="40" y="5"/>
                      </a:lnTo>
                      <a:lnTo>
                        <a:pt x="39" y="5"/>
                      </a:lnTo>
                      <a:lnTo>
                        <a:pt x="39" y="5"/>
                      </a:lnTo>
                      <a:lnTo>
                        <a:pt x="38" y="5"/>
                      </a:lnTo>
                      <a:lnTo>
                        <a:pt x="37" y="5"/>
                      </a:lnTo>
                      <a:lnTo>
                        <a:pt x="36" y="5"/>
                      </a:lnTo>
                      <a:lnTo>
                        <a:pt x="36" y="5"/>
                      </a:lnTo>
                      <a:lnTo>
                        <a:pt x="35" y="5"/>
                      </a:lnTo>
                      <a:lnTo>
                        <a:pt x="34" y="5"/>
                      </a:lnTo>
                      <a:lnTo>
                        <a:pt x="33" y="5"/>
                      </a:lnTo>
                      <a:lnTo>
                        <a:pt x="33" y="5"/>
                      </a:lnTo>
                      <a:lnTo>
                        <a:pt x="31" y="5"/>
                      </a:lnTo>
                      <a:lnTo>
                        <a:pt x="29" y="6"/>
                      </a:lnTo>
                      <a:lnTo>
                        <a:pt x="28" y="6"/>
                      </a:lnTo>
                      <a:lnTo>
                        <a:pt x="26" y="7"/>
                      </a:lnTo>
                      <a:lnTo>
                        <a:pt x="25" y="7"/>
                      </a:lnTo>
                      <a:lnTo>
                        <a:pt x="23" y="7"/>
                      </a:lnTo>
                      <a:lnTo>
                        <a:pt x="22" y="7"/>
                      </a:lnTo>
                      <a:lnTo>
                        <a:pt x="20" y="8"/>
                      </a:lnTo>
                      <a:lnTo>
                        <a:pt x="18" y="8"/>
                      </a:lnTo>
                      <a:lnTo>
                        <a:pt x="16" y="8"/>
                      </a:lnTo>
                      <a:lnTo>
                        <a:pt x="14" y="8"/>
                      </a:lnTo>
                      <a:lnTo>
                        <a:pt x="12" y="7"/>
                      </a:lnTo>
                      <a:lnTo>
                        <a:pt x="10" y="7"/>
                      </a:lnTo>
                      <a:lnTo>
                        <a:pt x="8" y="7"/>
                      </a:lnTo>
                      <a:lnTo>
                        <a:pt x="6" y="7"/>
                      </a:lnTo>
                      <a:lnTo>
                        <a:pt x="4" y="6"/>
                      </a:lnTo>
                      <a:lnTo>
                        <a:pt x="2" y="6"/>
                      </a:lnTo>
                      <a:lnTo>
                        <a:pt x="0" y="6"/>
                      </a:lnTo>
                    </a:path>
                  </a:pathLst>
                </a:custGeom>
                <a:gradFill rotWithShape="0">
                  <a:gsLst>
                    <a:gs pos="0">
                      <a:srgbClr val="FFFFFF">
                        <a:alpha val="40001"/>
                      </a:srgbClr>
                    </a:gs>
                    <a:gs pos="100000">
                      <a:srgbClr val="FFFFFF">
                        <a:alpha val="0"/>
                      </a:srgbClr>
                    </a:gs>
                  </a:gsLst>
                  <a:lin ang="5400000" scaled="1"/>
                </a:gradFill>
                <a:ln w="9525">
                  <a:noFill/>
                  <a:round/>
                  <a:headEnd type="none" w="sm" len="sm"/>
                  <a:tailEnd type="none" w="sm" len="sm"/>
                </a:ln>
              </p:spPr>
              <p:txBody>
                <a:bodyPr/>
                <a:lstStyle/>
                <a:p>
                  <a:endParaRPr lang="nl-BE"/>
                </a:p>
              </p:txBody>
            </p:sp>
            <p:sp>
              <p:nvSpPr>
                <p:cNvPr id="7495" name="Freeform 327"/>
                <p:cNvSpPr>
                  <a:spLocks noChangeArrowheads="1"/>
                </p:cNvSpPr>
                <p:nvPr/>
              </p:nvSpPr>
              <p:spPr bwMode="auto">
                <a:xfrm>
                  <a:off x="106" y="581"/>
                  <a:ext cx="45" cy="15"/>
                </a:xfrm>
                <a:custGeom>
                  <a:avLst/>
                  <a:gdLst/>
                  <a:ahLst/>
                  <a:cxnLst>
                    <a:cxn ang="0">
                      <a:pos x="0" y="10"/>
                    </a:cxn>
                    <a:cxn ang="0">
                      <a:pos x="17" y="1"/>
                    </a:cxn>
                    <a:cxn ang="0">
                      <a:pos x="34" y="0"/>
                    </a:cxn>
                    <a:cxn ang="0">
                      <a:pos x="44" y="10"/>
                    </a:cxn>
                    <a:cxn ang="0">
                      <a:pos x="17" y="14"/>
                    </a:cxn>
                    <a:cxn ang="0">
                      <a:pos x="0" y="10"/>
                    </a:cxn>
                  </a:cxnLst>
                  <a:rect l="0" t="0" r="r" b="b"/>
                  <a:pathLst>
                    <a:path w="44" h="15">
                      <a:moveTo>
                        <a:pt x="0" y="10"/>
                      </a:moveTo>
                      <a:cubicBezTo>
                        <a:pt x="0" y="10"/>
                        <a:pt x="8" y="4"/>
                        <a:pt x="17" y="1"/>
                      </a:cubicBezTo>
                      <a:lnTo>
                        <a:pt x="34" y="0"/>
                      </a:lnTo>
                      <a:cubicBezTo>
                        <a:pt x="34" y="0"/>
                        <a:pt x="40" y="3"/>
                        <a:pt x="44" y="10"/>
                      </a:cubicBezTo>
                      <a:cubicBezTo>
                        <a:pt x="44" y="10"/>
                        <a:pt x="31" y="17"/>
                        <a:pt x="17" y="14"/>
                      </a:cubicBezTo>
                      <a:lnTo>
                        <a:pt x="0" y="10"/>
                      </a:lnTo>
                    </a:path>
                  </a:pathLst>
                </a:custGeom>
                <a:solidFill>
                  <a:srgbClr val="FFFFFF">
                    <a:alpha val="20001"/>
                  </a:srgbClr>
                </a:solidFill>
                <a:ln w="9525">
                  <a:noFill/>
                  <a:round/>
                  <a:headEnd type="none" w="sm" len="sm"/>
                  <a:tailEnd type="none" w="sm" len="sm"/>
                </a:ln>
              </p:spPr>
              <p:txBody>
                <a:bodyPr/>
                <a:lstStyle/>
                <a:p>
                  <a:endParaRPr lang="nl-BE"/>
                </a:p>
              </p:txBody>
            </p:sp>
            <p:sp>
              <p:nvSpPr>
                <p:cNvPr id="7496" name="Freeform 328"/>
                <p:cNvSpPr>
                  <a:spLocks noChangeArrowheads="1"/>
                </p:cNvSpPr>
                <p:nvPr/>
              </p:nvSpPr>
              <p:spPr bwMode="auto">
                <a:xfrm>
                  <a:off x="43" y="572"/>
                  <a:ext cx="29" cy="29"/>
                </a:xfrm>
                <a:custGeom>
                  <a:avLst/>
                  <a:gdLst/>
                  <a:ahLst/>
                  <a:cxnLst>
                    <a:cxn ang="0">
                      <a:pos x="0" y="28"/>
                    </a:cxn>
                    <a:cxn ang="0">
                      <a:pos x="12" y="12"/>
                    </a:cxn>
                    <a:cxn ang="0">
                      <a:pos x="28" y="0"/>
                    </a:cxn>
                    <a:cxn ang="0">
                      <a:pos x="0" y="28"/>
                    </a:cxn>
                  </a:cxnLst>
                  <a:rect l="0" t="0" r="r" b="b"/>
                  <a:pathLst>
                    <a:path w="28" h="28">
                      <a:moveTo>
                        <a:pt x="0" y="28"/>
                      </a:moveTo>
                      <a:lnTo>
                        <a:pt x="12" y="12"/>
                      </a:lnTo>
                      <a:lnTo>
                        <a:pt x="28" y="0"/>
                      </a:lnTo>
                      <a:lnTo>
                        <a:pt x="0" y="28"/>
                      </a:lnTo>
                    </a:path>
                  </a:pathLst>
                </a:custGeom>
                <a:solidFill>
                  <a:srgbClr val="A06F50">
                    <a:alpha val="60001"/>
                  </a:srgbClr>
                </a:solidFill>
                <a:ln w="9525">
                  <a:noFill/>
                  <a:round/>
                  <a:headEnd type="none" w="sm" len="sm"/>
                  <a:tailEnd type="none" w="sm" len="sm"/>
                </a:ln>
              </p:spPr>
              <p:txBody>
                <a:bodyPr/>
                <a:lstStyle/>
                <a:p>
                  <a:endParaRPr lang="nl-BE"/>
                </a:p>
              </p:txBody>
            </p:sp>
            <p:sp>
              <p:nvSpPr>
                <p:cNvPr id="7497" name="Freeform 329"/>
                <p:cNvSpPr>
                  <a:spLocks noChangeArrowheads="1"/>
                </p:cNvSpPr>
                <p:nvPr/>
              </p:nvSpPr>
              <p:spPr bwMode="auto">
                <a:xfrm>
                  <a:off x="53" y="576"/>
                  <a:ext cx="48" cy="30"/>
                </a:xfrm>
                <a:custGeom>
                  <a:avLst/>
                  <a:gdLst/>
                  <a:ahLst/>
                  <a:cxnLst>
                    <a:cxn ang="0">
                      <a:pos x="48" y="0"/>
                    </a:cxn>
                    <a:cxn ang="0">
                      <a:pos x="25" y="6"/>
                    </a:cxn>
                    <a:cxn ang="0">
                      <a:pos x="4" y="23"/>
                    </a:cxn>
                    <a:cxn ang="0">
                      <a:pos x="0" y="29"/>
                    </a:cxn>
                    <a:cxn ang="0">
                      <a:pos x="6" y="26"/>
                    </a:cxn>
                    <a:cxn ang="0">
                      <a:pos x="27" y="10"/>
                    </a:cxn>
                    <a:cxn ang="0">
                      <a:pos x="48" y="0"/>
                    </a:cxn>
                  </a:cxnLst>
                  <a:rect l="0" t="0" r="r" b="b"/>
                  <a:pathLst>
                    <a:path w="48" h="29">
                      <a:moveTo>
                        <a:pt x="48" y="0"/>
                      </a:moveTo>
                      <a:cubicBezTo>
                        <a:pt x="48" y="0"/>
                        <a:pt x="36" y="1"/>
                        <a:pt x="25" y="6"/>
                      </a:cubicBezTo>
                      <a:cubicBezTo>
                        <a:pt x="25" y="6"/>
                        <a:pt x="15" y="15"/>
                        <a:pt x="4" y="23"/>
                      </a:cubicBezTo>
                      <a:lnTo>
                        <a:pt x="0" y="29"/>
                      </a:lnTo>
                      <a:lnTo>
                        <a:pt x="6" y="26"/>
                      </a:lnTo>
                      <a:lnTo>
                        <a:pt x="27" y="10"/>
                      </a:lnTo>
                      <a:lnTo>
                        <a:pt x="4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498" name="Freeform 330"/>
                <p:cNvSpPr>
                  <a:spLocks noChangeArrowheads="1"/>
                </p:cNvSpPr>
                <p:nvPr/>
              </p:nvSpPr>
              <p:spPr bwMode="auto">
                <a:xfrm>
                  <a:off x="99" y="587"/>
                  <a:ext cx="58" cy="20"/>
                </a:xfrm>
                <a:custGeom>
                  <a:avLst/>
                  <a:gdLst/>
                  <a:ahLst/>
                  <a:cxnLst>
                    <a:cxn ang="0">
                      <a:pos x="0" y="10"/>
                    </a:cxn>
                    <a:cxn ang="0">
                      <a:pos x="19" y="12"/>
                    </a:cxn>
                    <a:cxn ang="0">
                      <a:pos x="46" y="10"/>
                    </a:cxn>
                    <a:cxn ang="0">
                      <a:pos x="55" y="0"/>
                    </a:cxn>
                    <a:cxn ang="0">
                      <a:pos x="57" y="3"/>
                    </a:cxn>
                    <a:cxn ang="0">
                      <a:pos x="58" y="6"/>
                    </a:cxn>
                    <a:cxn ang="0">
                      <a:pos x="57" y="10"/>
                    </a:cxn>
                    <a:cxn ang="0">
                      <a:pos x="46" y="19"/>
                    </a:cxn>
                    <a:cxn ang="0">
                      <a:pos x="16" y="19"/>
                    </a:cxn>
                    <a:cxn ang="0">
                      <a:pos x="0" y="10"/>
                    </a:cxn>
                  </a:cxnLst>
                  <a:rect l="0" t="0" r="r" b="b"/>
                  <a:pathLst>
                    <a:path w="58" h="19">
                      <a:moveTo>
                        <a:pt x="0" y="10"/>
                      </a:moveTo>
                      <a:lnTo>
                        <a:pt x="19" y="12"/>
                      </a:lnTo>
                      <a:cubicBezTo>
                        <a:pt x="19" y="12"/>
                        <a:pt x="33" y="14"/>
                        <a:pt x="46" y="10"/>
                      </a:cubicBezTo>
                      <a:cubicBezTo>
                        <a:pt x="46" y="10"/>
                        <a:pt x="52" y="6"/>
                        <a:pt x="55" y="0"/>
                      </a:cubicBezTo>
                      <a:cubicBezTo>
                        <a:pt x="55" y="0"/>
                        <a:pt x="56" y="1"/>
                        <a:pt x="57" y="3"/>
                      </a:cubicBezTo>
                      <a:cubicBezTo>
                        <a:pt x="57" y="3"/>
                        <a:pt x="58" y="4"/>
                        <a:pt x="58" y="6"/>
                      </a:cubicBezTo>
                      <a:cubicBezTo>
                        <a:pt x="58" y="6"/>
                        <a:pt x="58" y="8"/>
                        <a:pt x="57" y="10"/>
                      </a:cubicBezTo>
                      <a:lnTo>
                        <a:pt x="46" y="19"/>
                      </a:lnTo>
                      <a:lnTo>
                        <a:pt x="16" y="19"/>
                      </a:lnTo>
                      <a:lnTo>
                        <a:pt x="0" y="10"/>
                      </a:lnTo>
                    </a:path>
                  </a:pathLst>
                </a:custGeom>
                <a:solidFill>
                  <a:srgbClr val="A06F50">
                    <a:alpha val="20001"/>
                  </a:srgbClr>
                </a:solidFill>
                <a:ln w="9525">
                  <a:noFill/>
                  <a:round/>
                  <a:headEnd type="none" w="sm" len="sm"/>
                  <a:tailEnd type="none" w="sm" len="sm"/>
                </a:ln>
              </p:spPr>
              <p:txBody>
                <a:bodyPr/>
                <a:lstStyle/>
                <a:p>
                  <a:endParaRPr lang="nl-BE"/>
                </a:p>
              </p:txBody>
            </p:sp>
            <p:sp>
              <p:nvSpPr>
                <p:cNvPr id="7499" name="Freeform 331"/>
                <p:cNvSpPr>
                  <a:spLocks noChangeArrowheads="1"/>
                </p:cNvSpPr>
                <p:nvPr/>
              </p:nvSpPr>
              <p:spPr bwMode="auto">
                <a:xfrm>
                  <a:off x="98" y="595"/>
                  <a:ext cx="26" cy="10"/>
                </a:xfrm>
                <a:custGeom>
                  <a:avLst/>
                  <a:gdLst/>
                  <a:ahLst/>
                  <a:cxnLst>
                    <a:cxn ang="0">
                      <a:pos x="25" y="10"/>
                    </a:cxn>
                    <a:cxn ang="0">
                      <a:pos x="9" y="3"/>
                    </a:cxn>
                    <a:cxn ang="0">
                      <a:pos x="0" y="0"/>
                    </a:cxn>
                    <a:cxn ang="0">
                      <a:pos x="18" y="9"/>
                    </a:cxn>
                    <a:cxn ang="0">
                      <a:pos x="25" y="10"/>
                    </a:cxn>
                  </a:cxnLst>
                  <a:rect l="0" t="0" r="r" b="b"/>
                  <a:pathLst>
                    <a:path w="25" h="10">
                      <a:moveTo>
                        <a:pt x="25" y="10"/>
                      </a:moveTo>
                      <a:lnTo>
                        <a:pt x="9" y="3"/>
                      </a:lnTo>
                      <a:cubicBezTo>
                        <a:pt x="9" y="3"/>
                        <a:pt x="5" y="0"/>
                        <a:pt x="0" y="0"/>
                      </a:cubicBezTo>
                      <a:cubicBezTo>
                        <a:pt x="0" y="0"/>
                        <a:pt x="8" y="6"/>
                        <a:pt x="18" y="9"/>
                      </a:cubicBezTo>
                      <a:lnTo>
                        <a:pt x="25" y="10"/>
                      </a:lnTo>
                    </a:path>
                  </a:pathLst>
                </a:custGeom>
                <a:solidFill>
                  <a:srgbClr val="A06F50">
                    <a:alpha val="40001"/>
                  </a:srgbClr>
                </a:solidFill>
                <a:ln w="9525">
                  <a:noFill/>
                  <a:round/>
                  <a:headEnd type="none" w="sm" len="sm"/>
                  <a:tailEnd type="none" w="sm" len="sm"/>
                </a:ln>
              </p:spPr>
              <p:txBody>
                <a:bodyPr/>
                <a:lstStyle/>
                <a:p>
                  <a:endParaRPr lang="nl-BE"/>
                </a:p>
              </p:txBody>
            </p:sp>
            <p:sp>
              <p:nvSpPr>
                <p:cNvPr id="7500" name="Freeform 332"/>
                <p:cNvSpPr>
                  <a:spLocks noChangeArrowheads="1"/>
                </p:cNvSpPr>
                <p:nvPr/>
              </p:nvSpPr>
              <p:spPr bwMode="auto">
                <a:xfrm>
                  <a:off x="157" y="535"/>
                  <a:ext cx="80" cy="58"/>
                </a:xfrm>
                <a:custGeom>
                  <a:avLst/>
                  <a:gdLst/>
                  <a:ahLst/>
                  <a:cxnLst>
                    <a:cxn ang="0">
                      <a:pos x="54" y="0"/>
                    </a:cxn>
                    <a:cxn ang="0">
                      <a:pos x="59" y="8"/>
                    </a:cxn>
                    <a:cxn ang="0">
                      <a:pos x="60" y="18"/>
                    </a:cxn>
                    <a:cxn ang="0">
                      <a:pos x="56" y="28"/>
                    </a:cxn>
                    <a:cxn ang="0">
                      <a:pos x="12" y="43"/>
                    </a:cxn>
                    <a:cxn ang="0">
                      <a:pos x="9" y="44"/>
                    </a:cxn>
                    <a:cxn ang="0">
                      <a:pos x="6" y="47"/>
                    </a:cxn>
                    <a:cxn ang="0">
                      <a:pos x="4" y="51"/>
                    </a:cxn>
                    <a:cxn ang="0">
                      <a:pos x="0" y="58"/>
                    </a:cxn>
                    <a:cxn ang="0">
                      <a:pos x="80" y="39"/>
                    </a:cxn>
                    <a:cxn ang="0">
                      <a:pos x="54" y="0"/>
                    </a:cxn>
                  </a:cxnLst>
                  <a:rect l="0" t="0" r="r" b="b"/>
                  <a:pathLst>
                    <a:path w="80" h="58">
                      <a:moveTo>
                        <a:pt x="54" y="0"/>
                      </a:moveTo>
                      <a:cubicBezTo>
                        <a:pt x="54" y="0"/>
                        <a:pt x="57" y="3"/>
                        <a:pt x="59" y="8"/>
                      </a:cubicBezTo>
                      <a:cubicBezTo>
                        <a:pt x="59" y="8"/>
                        <a:pt x="60" y="13"/>
                        <a:pt x="60" y="18"/>
                      </a:cubicBezTo>
                      <a:cubicBezTo>
                        <a:pt x="60" y="18"/>
                        <a:pt x="59" y="24"/>
                        <a:pt x="56" y="28"/>
                      </a:cubicBezTo>
                      <a:cubicBezTo>
                        <a:pt x="56" y="28"/>
                        <a:pt x="35" y="39"/>
                        <a:pt x="12" y="43"/>
                      </a:cubicBezTo>
                      <a:cubicBezTo>
                        <a:pt x="12" y="43"/>
                        <a:pt x="11" y="43"/>
                        <a:pt x="9" y="44"/>
                      </a:cubicBezTo>
                      <a:cubicBezTo>
                        <a:pt x="9" y="44"/>
                        <a:pt x="7" y="45"/>
                        <a:pt x="6" y="47"/>
                      </a:cubicBezTo>
                      <a:cubicBezTo>
                        <a:pt x="6" y="47"/>
                        <a:pt x="5" y="49"/>
                        <a:pt x="4" y="51"/>
                      </a:cubicBezTo>
                      <a:cubicBezTo>
                        <a:pt x="4" y="51"/>
                        <a:pt x="2" y="54"/>
                        <a:pt x="0" y="58"/>
                      </a:cubicBezTo>
                      <a:lnTo>
                        <a:pt x="80" y="39"/>
                      </a:lnTo>
                      <a:cubicBezTo>
                        <a:pt x="80" y="39"/>
                        <a:pt x="70" y="16"/>
                        <a:pt x="54" y="0"/>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501" name="Freeform 333"/>
                <p:cNvSpPr>
                  <a:spLocks noChangeArrowheads="1"/>
                </p:cNvSpPr>
                <p:nvPr/>
              </p:nvSpPr>
              <p:spPr bwMode="auto">
                <a:xfrm>
                  <a:off x="144" y="533"/>
                  <a:ext cx="67" cy="39"/>
                </a:xfrm>
                <a:custGeom>
                  <a:avLst/>
                  <a:gdLst/>
                  <a:ahLst/>
                  <a:cxnLst>
                    <a:cxn ang="0">
                      <a:pos x="0" y="29"/>
                    </a:cxn>
                    <a:cxn ang="0">
                      <a:pos x="60" y="0"/>
                    </a:cxn>
                    <a:cxn ang="0">
                      <a:pos x="65" y="9"/>
                    </a:cxn>
                    <a:cxn ang="0">
                      <a:pos x="66" y="21"/>
                    </a:cxn>
                    <a:cxn ang="0">
                      <a:pos x="10" y="38"/>
                    </a:cxn>
                    <a:cxn ang="0">
                      <a:pos x="0" y="29"/>
                    </a:cxn>
                  </a:cxnLst>
                  <a:rect l="0" t="0" r="r" b="b"/>
                  <a:pathLst>
                    <a:path w="66" h="38">
                      <a:moveTo>
                        <a:pt x="0" y="29"/>
                      </a:moveTo>
                      <a:cubicBezTo>
                        <a:pt x="0" y="29"/>
                        <a:pt x="29" y="12"/>
                        <a:pt x="60" y="0"/>
                      </a:cubicBezTo>
                      <a:cubicBezTo>
                        <a:pt x="60" y="0"/>
                        <a:pt x="64" y="4"/>
                        <a:pt x="65" y="9"/>
                      </a:cubicBezTo>
                      <a:cubicBezTo>
                        <a:pt x="65" y="9"/>
                        <a:pt x="67" y="15"/>
                        <a:pt x="66" y="21"/>
                      </a:cubicBezTo>
                      <a:cubicBezTo>
                        <a:pt x="66" y="21"/>
                        <a:pt x="40" y="38"/>
                        <a:pt x="10" y="38"/>
                      </a:cubicBezTo>
                      <a:cubicBezTo>
                        <a:pt x="10" y="38"/>
                        <a:pt x="4" y="36"/>
                        <a:pt x="0" y="29"/>
                      </a:cubicBezTo>
                    </a:path>
                  </a:pathLst>
                </a:custGeom>
                <a:gradFill rotWithShape="0">
                  <a:gsLst>
                    <a:gs pos="0">
                      <a:srgbClr val="FFFFFF">
                        <a:alpha val="11000"/>
                      </a:srgbClr>
                    </a:gs>
                    <a:gs pos="100000">
                      <a:srgbClr val="FFFFFF">
                        <a:alpha val="20001"/>
                      </a:srgbClr>
                    </a:gs>
                  </a:gsLst>
                  <a:path path="rect">
                    <a:fillToRect t="100000" r="100000"/>
                  </a:path>
                </a:gradFill>
                <a:ln w="9525">
                  <a:noFill/>
                  <a:round/>
                  <a:headEnd type="none" w="sm" len="sm"/>
                  <a:tailEnd type="none" w="sm" len="sm"/>
                </a:ln>
              </p:spPr>
              <p:txBody>
                <a:bodyPr/>
                <a:lstStyle/>
                <a:p>
                  <a:endParaRPr lang="nl-BE"/>
                </a:p>
              </p:txBody>
            </p:sp>
            <p:sp>
              <p:nvSpPr>
                <p:cNvPr id="7502" name="Freeform 334"/>
                <p:cNvSpPr>
                  <a:spLocks noChangeArrowheads="1"/>
                </p:cNvSpPr>
                <p:nvPr/>
              </p:nvSpPr>
              <p:spPr bwMode="auto">
                <a:xfrm>
                  <a:off x="103" y="514"/>
                  <a:ext cx="49" cy="38"/>
                </a:xfrm>
                <a:custGeom>
                  <a:avLst/>
                  <a:gdLst/>
                  <a:ahLst/>
                  <a:cxnLst>
                    <a:cxn ang="0">
                      <a:pos x="38" y="0"/>
                    </a:cxn>
                    <a:cxn ang="0">
                      <a:pos x="0" y="36"/>
                    </a:cxn>
                    <a:cxn ang="0">
                      <a:pos x="13" y="36"/>
                    </a:cxn>
                    <a:cxn ang="0">
                      <a:pos x="48" y="10"/>
                    </a:cxn>
                    <a:cxn ang="0">
                      <a:pos x="38" y="0"/>
                    </a:cxn>
                  </a:cxnLst>
                  <a:rect l="0" t="0" r="r" b="b"/>
                  <a:pathLst>
                    <a:path w="48" h="37">
                      <a:moveTo>
                        <a:pt x="38" y="0"/>
                      </a:moveTo>
                      <a:lnTo>
                        <a:pt x="0" y="36"/>
                      </a:lnTo>
                      <a:cubicBezTo>
                        <a:pt x="0" y="36"/>
                        <a:pt x="6" y="39"/>
                        <a:pt x="13" y="36"/>
                      </a:cubicBezTo>
                      <a:cubicBezTo>
                        <a:pt x="13" y="36"/>
                        <a:pt x="31" y="24"/>
                        <a:pt x="48" y="10"/>
                      </a:cubicBezTo>
                      <a:cubicBezTo>
                        <a:pt x="48" y="10"/>
                        <a:pt x="45" y="2"/>
                        <a:pt x="38" y="0"/>
                      </a:cubicBezTo>
                    </a:path>
                  </a:pathLst>
                </a:custGeom>
                <a:gradFill rotWithShape="0">
                  <a:gsLst>
                    <a:gs pos="0">
                      <a:srgbClr val="FFFFFF">
                        <a:alpha val="20001"/>
                      </a:srgbClr>
                    </a:gs>
                    <a:gs pos="100000">
                      <a:srgbClr val="FFFFFF">
                        <a:alpha val="9001"/>
                      </a:srgbClr>
                    </a:gs>
                  </a:gsLst>
                  <a:lin ang="5400000" scaled="1"/>
                </a:gradFill>
                <a:ln w="9525">
                  <a:noFill/>
                  <a:round/>
                  <a:headEnd type="none" w="sm" len="sm"/>
                  <a:tailEnd type="none" w="sm" len="sm"/>
                </a:ln>
              </p:spPr>
              <p:txBody>
                <a:bodyPr/>
                <a:lstStyle/>
                <a:p>
                  <a:endParaRPr lang="nl-BE"/>
                </a:p>
              </p:txBody>
            </p:sp>
            <p:sp>
              <p:nvSpPr>
                <p:cNvPr id="7503" name="Freeform 335"/>
                <p:cNvSpPr>
                  <a:spLocks noChangeArrowheads="1"/>
                </p:cNvSpPr>
                <p:nvPr/>
              </p:nvSpPr>
              <p:spPr bwMode="auto">
                <a:xfrm>
                  <a:off x="161" y="568"/>
                  <a:ext cx="79" cy="24"/>
                </a:xfrm>
                <a:custGeom>
                  <a:avLst/>
                  <a:gdLst/>
                  <a:ahLst/>
                  <a:cxnLst>
                    <a:cxn ang="0">
                      <a:pos x="0" y="24"/>
                    </a:cxn>
                    <a:cxn ang="0">
                      <a:pos x="59" y="4"/>
                    </a:cxn>
                    <a:cxn ang="0">
                      <a:pos x="75" y="0"/>
                    </a:cxn>
                    <a:cxn ang="0">
                      <a:pos x="79" y="7"/>
                    </a:cxn>
                    <a:cxn ang="0">
                      <a:pos x="0" y="24"/>
                    </a:cxn>
                  </a:cxnLst>
                  <a:rect l="0" t="0" r="r" b="b"/>
                  <a:pathLst>
                    <a:path w="79" h="24">
                      <a:moveTo>
                        <a:pt x="0" y="24"/>
                      </a:moveTo>
                      <a:lnTo>
                        <a:pt x="59" y="4"/>
                      </a:lnTo>
                      <a:lnTo>
                        <a:pt x="75" y="0"/>
                      </a:lnTo>
                      <a:lnTo>
                        <a:pt x="79" y="7"/>
                      </a:lnTo>
                      <a:lnTo>
                        <a:pt x="0" y="24"/>
                      </a:lnTo>
                    </a:path>
                  </a:pathLst>
                </a:custGeom>
                <a:solidFill>
                  <a:srgbClr val="A06F50">
                    <a:alpha val="60001"/>
                  </a:srgbClr>
                </a:solidFill>
                <a:ln w="9525">
                  <a:noFill/>
                  <a:round/>
                  <a:headEnd type="none" w="sm" len="sm"/>
                  <a:tailEnd type="none" w="sm" len="sm"/>
                </a:ln>
              </p:spPr>
              <p:txBody>
                <a:bodyPr/>
                <a:lstStyle/>
                <a:p>
                  <a:endParaRPr lang="nl-BE"/>
                </a:p>
              </p:txBody>
            </p:sp>
            <p:sp>
              <p:nvSpPr>
                <p:cNvPr id="7504" name="Freeform 336"/>
                <p:cNvSpPr>
                  <a:spLocks noChangeArrowheads="1"/>
                </p:cNvSpPr>
                <p:nvPr/>
              </p:nvSpPr>
              <p:spPr bwMode="auto">
                <a:xfrm>
                  <a:off x="131" y="543"/>
                  <a:ext cx="31" cy="18"/>
                </a:xfrm>
                <a:custGeom>
                  <a:avLst/>
                  <a:gdLst/>
                  <a:ahLst/>
                  <a:cxnLst>
                    <a:cxn ang="0">
                      <a:pos x="28" y="0"/>
                    </a:cxn>
                    <a:cxn ang="0">
                      <a:pos x="0" y="16"/>
                    </a:cxn>
                    <a:cxn ang="0">
                      <a:pos x="10" y="18"/>
                    </a:cxn>
                    <a:cxn ang="0">
                      <a:pos x="30" y="6"/>
                    </a:cxn>
                    <a:cxn ang="0">
                      <a:pos x="28" y="0"/>
                    </a:cxn>
                  </a:cxnLst>
                  <a:rect l="0" t="0" r="r" b="b"/>
                  <a:pathLst>
                    <a:path w="30" h="18">
                      <a:moveTo>
                        <a:pt x="28" y="0"/>
                      </a:moveTo>
                      <a:lnTo>
                        <a:pt x="0" y="16"/>
                      </a:lnTo>
                      <a:lnTo>
                        <a:pt x="10" y="18"/>
                      </a:lnTo>
                      <a:lnTo>
                        <a:pt x="30" y="6"/>
                      </a:lnTo>
                      <a:lnTo>
                        <a:pt x="2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505" name="Freeform 337"/>
                <p:cNvSpPr>
                  <a:spLocks noChangeArrowheads="1"/>
                </p:cNvSpPr>
                <p:nvPr/>
              </p:nvSpPr>
              <p:spPr bwMode="auto">
                <a:xfrm>
                  <a:off x="124" y="221"/>
                  <a:ext cx="325" cy="409"/>
                </a:xfrm>
                <a:custGeom>
                  <a:avLst/>
                  <a:gdLst/>
                  <a:ahLst/>
                  <a:cxnLst>
                    <a:cxn ang="0">
                      <a:pos x="186" y="19"/>
                    </a:cxn>
                    <a:cxn ang="0">
                      <a:pos x="157" y="48"/>
                    </a:cxn>
                    <a:cxn ang="0">
                      <a:pos x="96" y="182"/>
                    </a:cxn>
                    <a:cxn ang="0">
                      <a:pos x="63" y="226"/>
                    </a:cxn>
                    <a:cxn ang="0">
                      <a:pos x="27" y="264"/>
                    </a:cxn>
                    <a:cxn ang="0">
                      <a:pos x="6" y="271"/>
                    </a:cxn>
                    <a:cxn ang="0">
                      <a:pos x="0" y="297"/>
                    </a:cxn>
                    <a:cxn ang="0">
                      <a:pos x="5" y="291"/>
                    </a:cxn>
                    <a:cxn ang="0">
                      <a:pos x="12" y="288"/>
                    </a:cxn>
                    <a:cxn ang="0">
                      <a:pos x="20" y="290"/>
                    </a:cxn>
                    <a:cxn ang="0">
                      <a:pos x="33" y="306"/>
                    </a:cxn>
                    <a:cxn ang="0">
                      <a:pos x="38" y="329"/>
                    </a:cxn>
                    <a:cxn ang="0">
                      <a:pos x="78" y="307"/>
                    </a:cxn>
                    <a:cxn ang="0">
                      <a:pos x="113" y="276"/>
                    </a:cxn>
                    <a:cxn ang="0">
                      <a:pos x="140" y="227"/>
                    </a:cxn>
                    <a:cxn ang="0">
                      <a:pos x="150" y="254"/>
                    </a:cxn>
                    <a:cxn ang="0">
                      <a:pos x="79" y="305"/>
                    </a:cxn>
                    <a:cxn ang="0">
                      <a:pos x="111" y="347"/>
                    </a:cxn>
                    <a:cxn ang="0">
                      <a:pos x="122" y="370"/>
                    </a:cxn>
                    <a:cxn ang="0">
                      <a:pos x="143" y="359"/>
                    </a:cxn>
                    <a:cxn ang="0">
                      <a:pos x="154" y="353"/>
                    </a:cxn>
                    <a:cxn ang="0">
                      <a:pos x="141" y="403"/>
                    </a:cxn>
                    <a:cxn ang="0">
                      <a:pos x="157" y="408"/>
                    </a:cxn>
                    <a:cxn ang="0">
                      <a:pos x="258" y="394"/>
                    </a:cxn>
                    <a:cxn ang="0">
                      <a:pos x="311" y="395"/>
                    </a:cxn>
                    <a:cxn ang="0">
                      <a:pos x="318" y="391"/>
                    </a:cxn>
                    <a:cxn ang="0">
                      <a:pos x="301" y="347"/>
                    </a:cxn>
                    <a:cxn ang="0">
                      <a:pos x="304" y="212"/>
                    </a:cxn>
                    <a:cxn ang="0">
                      <a:pos x="325" y="107"/>
                    </a:cxn>
                    <a:cxn ang="0">
                      <a:pos x="316" y="57"/>
                    </a:cxn>
                    <a:cxn ang="0">
                      <a:pos x="281" y="0"/>
                    </a:cxn>
                    <a:cxn ang="0">
                      <a:pos x="230" y="6"/>
                    </a:cxn>
                    <a:cxn ang="0">
                      <a:pos x="189" y="38"/>
                    </a:cxn>
                    <a:cxn ang="0">
                      <a:pos x="186" y="19"/>
                    </a:cxn>
                  </a:cxnLst>
                  <a:rect l="0" t="0" r="r" b="b"/>
                  <a:pathLst>
                    <a:path w="325" h="408">
                      <a:moveTo>
                        <a:pt x="186" y="19"/>
                      </a:moveTo>
                      <a:cubicBezTo>
                        <a:pt x="186" y="19"/>
                        <a:pt x="168" y="28"/>
                        <a:pt x="157" y="48"/>
                      </a:cubicBezTo>
                      <a:cubicBezTo>
                        <a:pt x="157" y="48"/>
                        <a:pt x="121" y="111"/>
                        <a:pt x="96" y="182"/>
                      </a:cubicBezTo>
                      <a:cubicBezTo>
                        <a:pt x="96" y="182"/>
                        <a:pt x="79" y="203"/>
                        <a:pt x="63" y="226"/>
                      </a:cubicBezTo>
                      <a:lnTo>
                        <a:pt x="27" y="264"/>
                      </a:lnTo>
                      <a:lnTo>
                        <a:pt x="6" y="271"/>
                      </a:lnTo>
                      <a:lnTo>
                        <a:pt x="0" y="297"/>
                      </a:lnTo>
                      <a:cubicBezTo>
                        <a:pt x="0" y="297"/>
                        <a:pt x="2" y="293"/>
                        <a:pt x="5" y="291"/>
                      </a:cubicBezTo>
                      <a:cubicBezTo>
                        <a:pt x="5" y="291"/>
                        <a:pt x="8" y="288"/>
                        <a:pt x="12" y="288"/>
                      </a:cubicBezTo>
                      <a:cubicBezTo>
                        <a:pt x="12" y="288"/>
                        <a:pt x="16" y="288"/>
                        <a:pt x="20" y="290"/>
                      </a:cubicBezTo>
                      <a:cubicBezTo>
                        <a:pt x="20" y="290"/>
                        <a:pt x="28" y="296"/>
                        <a:pt x="33" y="306"/>
                      </a:cubicBezTo>
                      <a:cubicBezTo>
                        <a:pt x="33" y="306"/>
                        <a:pt x="38" y="317"/>
                        <a:pt x="38" y="329"/>
                      </a:cubicBezTo>
                      <a:lnTo>
                        <a:pt x="78" y="307"/>
                      </a:lnTo>
                      <a:cubicBezTo>
                        <a:pt x="78" y="307"/>
                        <a:pt x="97" y="295"/>
                        <a:pt x="113" y="276"/>
                      </a:cubicBezTo>
                      <a:lnTo>
                        <a:pt x="140" y="227"/>
                      </a:lnTo>
                      <a:lnTo>
                        <a:pt x="150" y="254"/>
                      </a:lnTo>
                      <a:lnTo>
                        <a:pt x="79" y="305"/>
                      </a:lnTo>
                      <a:cubicBezTo>
                        <a:pt x="79" y="305"/>
                        <a:pt x="98" y="322"/>
                        <a:pt x="111" y="347"/>
                      </a:cubicBezTo>
                      <a:lnTo>
                        <a:pt x="122" y="370"/>
                      </a:lnTo>
                      <a:lnTo>
                        <a:pt x="143" y="359"/>
                      </a:lnTo>
                      <a:lnTo>
                        <a:pt x="154" y="353"/>
                      </a:lnTo>
                      <a:lnTo>
                        <a:pt x="141" y="403"/>
                      </a:lnTo>
                      <a:lnTo>
                        <a:pt x="157" y="408"/>
                      </a:lnTo>
                      <a:lnTo>
                        <a:pt x="258" y="394"/>
                      </a:lnTo>
                      <a:lnTo>
                        <a:pt x="311" y="395"/>
                      </a:lnTo>
                      <a:lnTo>
                        <a:pt x="318" y="391"/>
                      </a:lnTo>
                      <a:lnTo>
                        <a:pt x="301" y="347"/>
                      </a:lnTo>
                      <a:cubicBezTo>
                        <a:pt x="301" y="347"/>
                        <a:pt x="287" y="279"/>
                        <a:pt x="304" y="212"/>
                      </a:cubicBezTo>
                      <a:cubicBezTo>
                        <a:pt x="304" y="212"/>
                        <a:pt x="317" y="161"/>
                        <a:pt x="325" y="107"/>
                      </a:cubicBezTo>
                      <a:cubicBezTo>
                        <a:pt x="325" y="107"/>
                        <a:pt x="324" y="81"/>
                        <a:pt x="316" y="57"/>
                      </a:cubicBezTo>
                      <a:cubicBezTo>
                        <a:pt x="316" y="57"/>
                        <a:pt x="304" y="23"/>
                        <a:pt x="281" y="0"/>
                      </a:cubicBezTo>
                      <a:lnTo>
                        <a:pt x="230" y="6"/>
                      </a:lnTo>
                      <a:lnTo>
                        <a:pt x="189" y="38"/>
                      </a:lnTo>
                      <a:lnTo>
                        <a:pt x="186" y="19"/>
                      </a:lnTo>
                    </a:path>
                  </a:pathLst>
                </a:custGeom>
                <a:gradFill rotWithShape="0">
                  <a:gsLst>
                    <a:gs pos="0">
                      <a:srgbClr val="F6F6F6"/>
                    </a:gs>
                    <a:gs pos="100000">
                      <a:srgbClr val="CFCFCF"/>
                    </a:gs>
                  </a:gsLst>
                  <a:path path="rect">
                    <a:fillToRect l="100000" b="100000"/>
                  </a:path>
                </a:gradFill>
                <a:ln w="9525">
                  <a:noFill/>
                  <a:round/>
                  <a:headEnd type="none" w="sm" len="sm"/>
                  <a:tailEnd type="none" w="sm" len="sm"/>
                </a:ln>
              </p:spPr>
              <p:txBody>
                <a:bodyPr/>
                <a:lstStyle/>
                <a:p>
                  <a:endParaRPr lang="nl-BE"/>
                </a:p>
              </p:txBody>
            </p:sp>
            <p:sp>
              <p:nvSpPr>
                <p:cNvPr id="7506" name="Freeform 338"/>
                <p:cNvSpPr>
                  <a:spLocks noChangeArrowheads="1"/>
                </p:cNvSpPr>
                <p:nvPr/>
              </p:nvSpPr>
              <p:spPr bwMode="auto">
                <a:xfrm>
                  <a:off x="275" y="415"/>
                  <a:ext cx="134" cy="211"/>
                </a:xfrm>
                <a:custGeom>
                  <a:avLst/>
                  <a:gdLst/>
                  <a:ahLst/>
                  <a:cxnLst>
                    <a:cxn ang="0">
                      <a:pos x="1" y="185"/>
                    </a:cxn>
                    <a:cxn ang="0">
                      <a:pos x="0" y="187"/>
                    </a:cxn>
                    <a:cxn ang="0">
                      <a:pos x="0" y="190"/>
                    </a:cxn>
                    <a:cxn ang="0">
                      <a:pos x="0" y="192"/>
                    </a:cxn>
                    <a:cxn ang="0">
                      <a:pos x="0" y="195"/>
                    </a:cxn>
                    <a:cxn ang="0">
                      <a:pos x="0" y="197"/>
                    </a:cxn>
                    <a:cxn ang="0">
                      <a:pos x="0" y="199"/>
                    </a:cxn>
                    <a:cxn ang="0">
                      <a:pos x="1" y="202"/>
                    </a:cxn>
                    <a:cxn ang="0">
                      <a:pos x="2" y="204"/>
                    </a:cxn>
                    <a:cxn ang="0">
                      <a:pos x="3" y="206"/>
                    </a:cxn>
                    <a:cxn ang="0">
                      <a:pos x="4" y="208"/>
                    </a:cxn>
                    <a:cxn ang="0">
                      <a:pos x="5" y="210"/>
                    </a:cxn>
                    <a:cxn ang="0">
                      <a:pos x="34" y="179"/>
                    </a:cxn>
                    <a:cxn ang="0">
                      <a:pos x="39" y="174"/>
                    </a:cxn>
                    <a:cxn ang="0">
                      <a:pos x="44" y="169"/>
                    </a:cxn>
                    <a:cxn ang="0">
                      <a:pos x="49" y="165"/>
                    </a:cxn>
                    <a:cxn ang="0">
                      <a:pos x="55" y="162"/>
                    </a:cxn>
                    <a:cxn ang="0">
                      <a:pos x="53" y="152"/>
                    </a:cxn>
                    <a:cxn ang="0">
                      <a:pos x="50" y="137"/>
                    </a:cxn>
                    <a:cxn ang="0">
                      <a:pos x="57" y="133"/>
                    </a:cxn>
                    <a:cxn ang="0">
                      <a:pos x="63" y="130"/>
                    </a:cxn>
                    <a:cxn ang="0">
                      <a:pos x="60" y="115"/>
                    </a:cxn>
                    <a:cxn ang="0">
                      <a:pos x="60" y="114"/>
                    </a:cxn>
                    <a:cxn ang="0">
                      <a:pos x="60" y="112"/>
                    </a:cxn>
                    <a:cxn ang="0">
                      <a:pos x="61" y="111"/>
                    </a:cxn>
                    <a:cxn ang="0">
                      <a:pos x="61" y="109"/>
                    </a:cxn>
                    <a:cxn ang="0">
                      <a:pos x="62" y="108"/>
                    </a:cxn>
                    <a:cxn ang="0">
                      <a:pos x="63" y="107"/>
                    </a:cxn>
                    <a:cxn ang="0">
                      <a:pos x="64" y="106"/>
                    </a:cxn>
                    <a:cxn ang="0">
                      <a:pos x="65" y="105"/>
                    </a:cxn>
                    <a:cxn ang="0">
                      <a:pos x="66" y="104"/>
                    </a:cxn>
                    <a:cxn ang="0">
                      <a:pos x="67" y="103"/>
                    </a:cxn>
                    <a:cxn ang="0">
                      <a:pos x="68" y="103"/>
                    </a:cxn>
                    <a:cxn ang="0">
                      <a:pos x="69" y="103"/>
                    </a:cxn>
                    <a:cxn ang="0">
                      <a:pos x="70" y="102"/>
                    </a:cxn>
                    <a:cxn ang="0">
                      <a:pos x="71" y="102"/>
                    </a:cxn>
                    <a:cxn ang="0">
                      <a:pos x="70" y="95"/>
                    </a:cxn>
                    <a:cxn ang="0">
                      <a:pos x="71" y="93"/>
                    </a:cxn>
                    <a:cxn ang="0">
                      <a:pos x="72" y="92"/>
                    </a:cxn>
                    <a:cxn ang="0">
                      <a:pos x="73" y="91"/>
                    </a:cxn>
                    <a:cxn ang="0">
                      <a:pos x="74" y="90"/>
                    </a:cxn>
                    <a:cxn ang="0">
                      <a:pos x="75" y="89"/>
                    </a:cxn>
                    <a:cxn ang="0">
                      <a:pos x="77" y="89"/>
                    </a:cxn>
                    <a:cxn ang="0">
                      <a:pos x="78" y="88"/>
                    </a:cxn>
                    <a:cxn ang="0">
                      <a:pos x="79" y="88"/>
                    </a:cxn>
                    <a:cxn ang="0">
                      <a:pos x="81" y="88"/>
                    </a:cxn>
                    <a:cxn ang="0">
                      <a:pos x="82" y="88"/>
                    </a:cxn>
                    <a:cxn ang="0">
                      <a:pos x="81" y="81"/>
                    </a:cxn>
                    <a:cxn ang="0">
                      <a:pos x="83" y="80"/>
                    </a:cxn>
                    <a:cxn ang="0">
                      <a:pos x="84" y="78"/>
                    </a:cxn>
                    <a:cxn ang="0">
                      <a:pos x="85" y="77"/>
                    </a:cxn>
                    <a:cxn ang="0">
                      <a:pos x="87" y="75"/>
                    </a:cxn>
                    <a:cxn ang="0">
                      <a:pos x="89" y="74"/>
                    </a:cxn>
                    <a:cxn ang="0">
                      <a:pos x="90" y="74"/>
                    </a:cxn>
                    <a:cxn ang="0">
                      <a:pos x="92" y="73"/>
                    </a:cxn>
                    <a:cxn ang="0">
                      <a:pos x="94" y="73"/>
                    </a:cxn>
                    <a:cxn ang="0">
                      <a:pos x="105" y="48"/>
                    </a:cxn>
                    <a:cxn ang="0">
                      <a:pos x="116" y="32"/>
                    </a:cxn>
                    <a:cxn ang="0">
                      <a:pos x="124" y="19"/>
                    </a:cxn>
                    <a:cxn ang="0">
                      <a:pos x="131" y="5"/>
                    </a:cxn>
                  </a:cxnLst>
                  <a:rect l="0" t="0" r="r" b="b"/>
                  <a:pathLst>
                    <a:path w="133" h="210">
                      <a:moveTo>
                        <a:pt x="133" y="0"/>
                      </a:moveTo>
                      <a:lnTo>
                        <a:pt x="112" y="21"/>
                      </a:lnTo>
                      <a:lnTo>
                        <a:pt x="69" y="87"/>
                      </a:lnTo>
                      <a:lnTo>
                        <a:pt x="41" y="123"/>
                      </a:lnTo>
                      <a:lnTo>
                        <a:pt x="7" y="154"/>
                      </a:lnTo>
                      <a:lnTo>
                        <a:pt x="1" y="185"/>
                      </a:lnTo>
                      <a:lnTo>
                        <a:pt x="1" y="185"/>
                      </a:lnTo>
                      <a:lnTo>
                        <a:pt x="1" y="186"/>
                      </a:lnTo>
                      <a:lnTo>
                        <a:pt x="0" y="186"/>
                      </a:lnTo>
                      <a:lnTo>
                        <a:pt x="0" y="186"/>
                      </a:lnTo>
                      <a:lnTo>
                        <a:pt x="0" y="187"/>
                      </a:lnTo>
                      <a:lnTo>
                        <a:pt x="0" y="187"/>
                      </a:lnTo>
                      <a:lnTo>
                        <a:pt x="0" y="188"/>
                      </a:lnTo>
                      <a:lnTo>
                        <a:pt x="0" y="188"/>
                      </a:lnTo>
                      <a:lnTo>
                        <a:pt x="0" y="188"/>
                      </a:lnTo>
                      <a:lnTo>
                        <a:pt x="0" y="189"/>
                      </a:lnTo>
                      <a:lnTo>
                        <a:pt x="0" y="189"/>
                      </a:lnTo>
                      <a:lnTo>
                        <a:pt x="0" y="190"/>
                      </a:lnTo>
                      <a:lnTo>
                        <a:pt x="0" y="190"/>
                      </a:lnTo>
                      <a:lnTo>
                        <a:pt x="0" y="190"/>
                      </a:lnTo>
                      <a:lnTo>
                        <a:pt x="0" y="191"/>
                      </a:lnTo>
                      <a:lnTo>
                        <a:pt x="0" y="191"/>
                      </a:lnTo>
                      <a:lnTo>
                        <a:pt x="0" y="192"/>
                      </a:lnTo>
                      <a:lnTo>
                        <a:pt x="0" y="192"/>
                      </a:lnTo>
                      <a:lnTo>
                        <a:pt x="0" y="192"/>
                      </a:lnTo>
                      <a:lnTo>
                        <a:pt x="0" y="193"/>
                      </a:lnTo>
                      <a:lnTo>
                        <a:pt x="0" y="193"/>
                      </a:lnTo>
                      <a:lnTo>
                        <a:pt x="0" y="194"/>
                      </a:lnTo>
                      <a:lnTo>
                        <a:pt x="0" y="194"/>
                      </a:lnTo>
                      <a:lnTo>
                        <a:pt x="0" y="195"/>
                      </a:lnTo>
                      <a:lnTo>
                        <a:pt x="0" y="195"/>
                      </a:lnTo>
                      <a:lnTo>
                        <a:pt x="0" y="195"/>
                      </a:lnTo>
                      <a:lnTo>
                        <a:pt x="0" y="196"/>
                      </a:lnTo>
                      <a:lnTo>
                        <a:pt x="0" y="196"/>
                      </a:lnTo>
                      <a:lnTo>
                        <a:pt x="0" y="197"/>
                      </a:lnTo>
                      <a:lnTo>
                        <a:pt x="0" y="197"/>
                      </a:lnTo>
                      <a:lnTo>
                        <a:pt x="0" y="197"/>
                      </a:lnTo>
                      <a:lnTo>
                        <a:pt x="0" y="198"/>
                      </a:lnTo>
                      <a:lnTo>
                        <a:pt x="0" y="198"/>
                      </a:lnTo>
                      <a:lnTo>
                        <a:pt x="0" y="199"/>
                      </a:lnTo>
                      <a:lnTo>
                        <a:pt x="0" y="199"/>
                      </a:lnTo>
                      <a:lnTo>
                        <a:pt x="0" y="199"/>
                      </a:lnTo>
                      <a:lnTo>
                        <a:pt x="0" y="200"/>
                      </a:lnTo>
                      <a:lnTo>
                        <a:pt x="0" y="200"/>
                      </a:lnTo>
                      <a:lnTo>
                        <a:pt x="0" y="201"/>
                      </a:lnTo>
                      <a:lnTo>
                        <a:pt x="1" y="201"/>
                      </a:lnTo>
                      <a:lnTo>
                        <a:pt x="1" y="201"/>
                      </a:lnTo>
                      <a:lnTo>
                        <a:pt x="1" y="202"/>
                      </a:lnTo>
                      <a:lnTo>
                        <a:pt x="1" y="202"/>
                      </a:lnTo>
                      <a:lnTo>
                        <a:pt x="1" y="203"/>
                      </a:lnTo>
                      <a:lnTo>
                        <a:pt x="1" y="203"/>
                      </a:lnTo>
                      <a:lnTo>
                        <a:pt x="1" y="203"/>
                      </a:lnTo>
                      <a:lnTo>
                        <a:pt x="1" y="204"/>
                      </a:lnTo>
                      <a:lnTo>
                        <a:pt x="2" y="204"/>
                      </a:lnTo>
                      <a:lnTo>
                        <a:pt x="2" y="204"/>
                      </a:lnTo>
                      <a:lnTo>
                        <a:pt x="2" y="205"/>
                      </a:lnTo>
                      <a:lnTo>
                        <a:pt x="2" y="205"/>
                      </a:lnTo>
                      <a:lnTo>
                        <a:pt x="2" y="205"/>
                      </a:lnTo>
                      <a:lnTo>
                        <a:pt x="2" y="206"/>
                      </a:lnTo>
                      <a:lnTo>
                        <a:pt x="3" y="206"/>
                      </a:lnTo>
                      <a:lnTo>
                        <a:pt x="3" y="206"/>
                      </a:lnTo>
                      <a:lnTo>
                        <a:pt x="3" y="207"/>
                      </a:lnTo>
                      <a:lnTo>
                        <a:pt x="3" y="207"/>
                      </a:lnTo>
                      <a:lnTo>
                        <a:pt x="3" y="207"/>
                      </a:lnTo>
                      <a:lnTo>
                        <a:pt x="4" y="208"/>
                      </a:lnTo>
                      <a:lnTo>
                        <a:pt x="4" y="208"/>
                      </a:lnTo>
                      <a:lnTo>
                        <a:pt x="4" y="208"/>
                      </a:lnTo>
                      <a:lnTo>
                        <a:pt x="4" y="209"/>
                      </a:lnTo>
                      <a:lnTo>
                        <a:pt x="5" y="209"/>
                      </a:lnTo>
                      <a:lnTo>
                        <a:pt x="5" y="209"/>
                      </a:lnTo>
                      <a:lnTo>
                        <a:pt x="5" y="210"/>
                      </a:lnTo>
                      <a:lnTo>
                        <a:pt x="5" y="210"/>
                      </a:lnTo>
                      <a:lnTo>
                        <a:pt x="31" y="209"/>
                      </a:lnTo>
                      <a:lnTo>
                        <a:pt x="80" y="195"/>
                      </a:lnTo>
                      <a:lnTo>
                        <a:pt x="50" y="188"/>
                      </a:lnTo>
                      <a:lnTo>
                        <a:pt x="99" y="177"/>
                      </a:lnTo>
                      <a:lnTo>
                        <a:pt x="72" y="177"/>
                      </a:lnTo>
                      <a:lnTo>
                        <a:pt x="34" y="179"/>
                      </a:lnTo>
                      <a:lnTo>
                        <a:pt x="35" y="178"/>
                      </a:lnTo>
                      <a:lnTo>
                        <a:pt x="36" y="178"/>
                      </a:lnTo>
                      <a:lnTo>
                        <a:pt x="36" y="177"/>
                      </a:lnTo>
                      <a:lnTo>
                        <a:pt x="37" y="176"/>
                      </a:lnTo>
                      <a:lnTo>
                        <a:pt x="38" y="175"/>
                      </a:lnTo>
                      <a:lnTo>
                        <a:pt x="39" y="174"/>
                      </a:lnTo>
                      <a:lnTo>
                        <a:pt x="39" y="173"/>
                      </a:lnTo>
                      <a:lnTo>
                        <a:pt x="40" y="172"/>
                      </a:lnTo>
                      <a:lnTo>
                        <a:pt x="41" y="172"/>
                      </a:lnTo>
                      <a:lnTo>
                        <a:pt x="42" y="171"/>
                      </a:lnTo>
                      <a:lnTo>
                        <a:pt x="43" y="170"/>
                      </a:lnTo>
                      <a:lnTo>
                        <a:pt x="44" y="169"/>
                      </a:lnTo>
                      <a:lnTo>
                        <a:pt x="45" y="168"/>
                      </a:lnTo>
                      <a:lnTo>
                        <a:pt x="45" y="168"/>
                      </a:lnTo>
                      <a:lnTo>
                        <a:pt x="46" y="167"/>
                      </a:lnTo>
                      <a:lnTo>
                        <a:pt x="47" y="166"/>
                      </a:lnTo>
                      <a:lnTo>
                        <a:pt x="48" y="166"/>
                      </a:lnTo>
                      <a:lnTo>
                        <a:pt x="49" y="165"/>
                      </a:lnTo>
                      <a:lnTo>
                        <a:pt x="50" y="165"/>
                      </a:lnTo>
                      <a:lnTo>
                        <a:pt x="51" y="164"/>
                      </a:lnTo>
                      <a:lnTo>
                        <a:pt x="52" y="163"/>
                      </a:lnTo>
                      <a:lnTo>
                        <a:pt x="53" y="163"/>
                      </a:lnTo>
                      <a:lnTo>
                        <a:pt x="54" y="162"/>
                      </a:lnTo>
                      <a:lnTo>
                        <a:pt x="55" y="162"/>
                      </a:lnTo>
                      <a:lnTo>
                        <a:pt x="56" y="161"/>
                      </a:lnTo>
                      <a:lnTo>
                        <a:pt x="57" y="161"/>
                      </a:lnTo>
                      <a:lnTo>
                        <a:pt x="58" y="161"/>
                      </a:lnTo>
                      <a:lnTo>
                        <a:pt x="59" y="160"/>
                      </a:lnTo>
                      <a:lnTo>
                        <a:pt x="95" y="149"/>
                      </a:lnTo>
                      <a:lnTo>
                        <a:pt x="53" y="152"/>
                      </a:lnTo>
                      <a:lnTo>
                        <a:pt x="109" y="129"/>
                      </a:lnTo>
                      <a:lnTo>
                        <a:pt x="46" y="141"/>
                      </a:lnTo>
                      <a:lnTo>
                        <a:pt x="47" y="140"/>
                      </a:lnTo>
                      <a:lnTo>
                        <a:pt x="48" y="139"/>
                      </a:lnTo>
                      <a:lnTo>
                        <a:pt x="49" y="138"/>
                      </a:lnTo>
                      <a:lnTo>
                        <a:pt x="50" y="137"/>
                      </a:lnTo>
                      <a:lnTo>
                        <a:pt x="51" y="137"/>
                      </a:lnTo>
                      <a:lnTo>
                        <a:pt x="52" y="136"/>
                      </a:lnTo>
                      <a:lnTo>
                        <a:pt x="54" y="135"/>
                      </a:lnTo>
                      <a:lnTo>
                        <a:pt x="55" y="135"/>
                      </a:lnTo>
                      <a:lnTo>
                        <a:pt x="56" y="134"/>
                      </a:lnTo>
                      <a:lnTo>
                        <a:pt x="57" y="133"/>
                      </a:lnTo>
                      <a:lnTo>
                        <a:pt x="58" y="133"/>
                      </a:lnTo>
                      <a:lnTo>
                        <a:pt x="59" y="132"/>
                      </a:lnTo>
                      <a:lnTo>
                        <a:pt x="60" y="131"/>
                      </a:lnTo>
                      <a:lnTo>
                        <a:pt x="61" y="131"/>
                      </a:lnTo>
                      <a:lnTo>
                        <a:pt x="62" y="130"/>
                      </a:lnTo>
                      <a:lnTo>
                        <a:pt x="63" y="130"/>
                      </a:lnTo>
                      <a:lnTo>
                        <a:pt x="65" y="129"/>
                      </a:lnTo>
                      <a:lnTo>
                        <a:pt x="66" y="129"/>
                      </a:lnTo>
                      <a:lnTo>
                        <a:pt x="67" y="128"/>
                      </a:lnTo>
                      <a:lnTo>
                        <a:pt x="68" y="128"/>
                      </a:lnTo>
                      <a:lnTo>
                        <a:pt x="112" y="115"/>
                      </a:lnTo>
                      <a:lnTo>
                        <a:pt x="60" y="115"/>
                      </a:lnTo>
                      <a:lnTo>
                        <a:pt x="60" y="115"/>
                      </a:lnTo>
                      <a:lnTo>
                        <a:pt x="60" y="115"/>
                      </a:lnTo>
                      <a:lnTo>
                        <a:pt x="60" y="114"/>
                      </a:lnTo>
                      <a:lnTo>
                        <a:pt x="60" y="114"/>
                      </a:lnTo>
                      <a:lnTo>
                        <a:pt x="60" y="114"/>
                      </a:lnTo>
                      <a:lnTo>
                        <a:pt x="60" y="114"/>
                      </a:lnTo>
                      <a:lnTo>
                        <a:pt x="60" y="113"/>
                      </a:lnTo>
                      <a:lnTo>
                        <a:pt x="60" y="113"/>
                      </a:lnTo>
                      <a:lnTo>
                        <a:pt x="60" y="113"/>
                      </a:lnTo>
                      <a:lnTo>
                        <a:pt x="60" y="113"/>
                      </a:lnTo>
                      <a:lnTo>
                        <a:pt x="60" y="112"/>
                      </a:lnTo>
                      <a:lnTo>
                        <a:pt x="60" y="112"/>
                      </a:lnTo>
                      <a:lnTo>
                        <a:pt x="60" y="112"/>
                      </a:lnTo>
                      <a:lnTo>
                        <a:pt x="60" y="112"/>
                      </a:lnTo>
                      <a:lnTo>
                        <a:pt x="61" y="111"/>
                      </a:lnTo>
                      <a:lnTo>
                        <a:pt x="61" y="111"/>
                      </a:lnTo>
                      <a:lnTo>
                        <a:pt x="61" y="111"/>
                      </a:lnTo>
                      <a:lnTo>
                        <a:pt x="61" y="111"/>
                      </a:lnTo>
                      <a:lnTo>
                        <a:pt x="61" y="111"/>
                      </a:lnTo>
                      <a:lnTo>
                        <a:pt x="61" y="110"/>
                      </a:lnTo>
                      <a:lnTo>
                        <a:pt x="61" y="110"/>
                      </a:lnTo>
                      <a:lnTo>
                        <a:pt x="61" y="110"/>
                      </a:lnTo>
                      <a:lnTo>
                        <a:pt x="61" y="110"/>
                      </a:lnTo>
                      <a:lnTo>
                        <a:pt x="61" y="109"/>
                      </a:lnTo>
                      <a:lnTo>
                        <a:pt x="61" y="109"/>
                      </a:lnTo>
                      <a:lnTo>
                        <a:pt x="62" y="109"/>
                      </a:lnTo>
                      <a:lnTo>
                        <a:pt x="62" y="109"/>
                      </a:lnTo>
                      <a:lnTo>
                        <a:pt x="62" y="109"/>
                      </a:lnTo>
                      <a:lnTo>
                        <a:pt x="62" y="108"/>
                      </a:lnTo>
                      <a:lnTo>
                        <a:pt x="62" y="108"/>
                      </a:lnTo>
                      <a:lnTo>
                        <a:pt x="62" y="108"/>
                      </a:lnTo>
                      <a:lnTo>
                        <a:pt x="62" y="108"/>
                      </a:lnTo>
                      <a:lnTo>
                        <a:pt x="62" y="108"/>
                      </a:lnTo>
                      <a:lnTo>
                        <a:pt x="62" y="107"/>
                      </a:lnTo>
                      <a:lnTo>
                        <a:pt x="63" y="107"/>
                      </a:lnTo>
                      <a:lnTo>
                        <a:pt x="63" y="107"/>
                      </a:lnTo>
                      <a:lnTo>
                        <a:pt x="63" y="107"/>
                      </a:lnTo>
                      <a:lnTo>
                        <a:pt x="63" y="107"/>
                      </a:lnTo>
                      <a:lnTo>
                        <a:pt x="63" y="106"/>
                      </a:lnTo>
                      <a:lnTo>
                        <a:pt x="63" y="106"/>
                      </a:lnTo>
                      <a:lnTo>
                        <a:pt x="63" y="106"/>
                      </a:lnTo>
                      <a:lnTo>
                        <a:pt x="64" y="106"/>
                      </a:lnTo>
                      <a:lnTo>
                        <a:pt x="64" y="106"/>
                      </a:lnTo>
                      <a:lnTo>
                        <a:pt x="64" y="106"/>
                      </a:lnTo>
                      <a:lnTo>
                        <a:pt x="64" y="105"/>
                      </a:lnTo>
                      <a:lnTo>
                        <a:pt x="64" y="105"/>
                      </a:lnTo>
                      <a:lnTo>
                        <a:pt x="64" y="105"/>
                      </a:lnTo>
                      <a:lnTo>
                        <a:pt x="65" y="105"/>
                      </a:lnTo>
                      <a:lnTo>
                        <a:pt x="65" y="105"/>
                      </a:lnTo>
                      <a:lnTo>
                        <a:pt x="65" y="105"/>
                      </a:lnTo>
                      <a:lnTo>
                        <a:pt x="65" y="105"/>
                      </a:lnTo>
                      <a:lnTo>
                        <a:pt x="65" y="104"/>
                      </a:lnTo>
                      <a:lnTo>
                        <a:pt x="65" y="104"/>
                      </a:lnTo>
                      <a:lnTo>
                        <a:pt x="66" y="104"/>
                      </a:lnTo>
                      <a:lnTo>
                        <a:pt x="66" y="104"/>
                      </a:lnTo>
                      <a:lnTo>
                        <a:pt x="66" y="104"/>
                      </a:lnTo>
                      <a:lnTo>
                        <a:pt x="66" y="104"/>
                      </a:lnTo>
                      <a:lnTo>
                        <a:pt x="66" y="104"/>
                      </a:lnTo>
                      <a:lnTo>
                        <a:pt x="66" y="104"/>
                      </a:lnTo>
                      <a:lnTo>
                        <a:pt x="67" y="103"/>
                      </a:lnTo>
                      <a:lnTo>
                        <a:pt x="67" y="103"/>
                      </a:lnTo>
                      <a:lnTo>
                        <a:pt x="67" y="103"/>
                      </a:lnTo>
                      <a:lnTo>
                        <a:pt x="67" y="103"/>
                      </a:lnTo>
                      <a:lnTo>
                        <a:pt x="67" y="103"/>
                      </a:lnTo>
                      <a:lnTo>
                        <a:pt x="68" y="103"/>
                      </a:lnTo>
                      <a:lnTo>
                        <a:pt x="68" y="103"/>
                      </a:lnTo>
                      <a:lnTo>
                        <a:pt x="68" y="103"/>
                      </a:lnTo>
                      <a:lnTo>
                        <a:pt x="68" y="103"/>
                      </a:lnTo>
                      <a:lnTo>
                        <a:pt x="68" y="103"/>
                      </a:lnTo>
                      <a:lnTo>
                        <a:pt x="69" y="103"/>
                      </a:lnTo>
                      <a:lnTo>
                        <a:pt x="69" y="103"/>
                      </a:lnTo>
                      <a:lnTo>
                        <a:pt x="69" y="103"/>
                      </a:lnTo>
                      <a:lnTo>
                        <a:pt x="69" y="102"/>
                      </a:lnTo>
                      <a:lnTo>
                        <a:pt x="69" y="102"/>
                      </a:lnTo>
                      <a:lnTo>
                        <a:pt x="70" y="102"/>
                      </a:lnTo>
                      <a:lnTo>
                        <a:pt x="70" y="102"/>
                      </a:lnTo>
                      <a:lnTo>
                        <a:pt x="70" y="102"/>
                      </a:lnTo>
                      <a:lnTo>
                        <a:pt x="70" y="102"/>
                      </a:lnTo>
                      <a:lnTo>
                        <a:pt x="70" y="102"/>
                      </a:lnTo>
                      <a:lnTo>
                        <a:pt x="71" y="102"/>
                      </a:lnTo>
                      <a:lnTo>
                        <a:pt x="71" y="102"/>
                      </a:lnTo>
                      <a:lnTo>
                        <a:pt x="71" y="102"/>
                      </a:lnTo>
                      <a:lnTo>
                        <a:pt x="71" y="102"/>
                      </a:lnTo>
                      <a:lnTo>
                        <a:pt x="71" y="102"/>
                      </a:lnTo>
                      <a:lnTo>
                        <a:pt x="72" y="102"/>
                      </a:lnTo>
                      <a:lnTo>
                        <a:pt x="72" y="102"/>
                      </a:lnTo>
                      <a:lnTo>
                        <a:pt x="72" y="102"/>
                      </a:lnTo>
                      <a:lnTo>
                        <a:pt x="72" y="102"/>
                      </a:lnTo>
                      <a:lnTo>
                        <a:pt x="101" y="103"/>
                      </a:lnTo>
                      <a:lnTo>
                        <a:pt x="70" y="95"/>
                      </a:lnTo>
                      <a:lnTo>
                        <a:pt x="70" y="95"/>
                      </a:lnTo>
                      <a:lnTo>
                        <a:pt x="70" y="94"/>
                      </a:lnTo>
                      <a:lnTo>
                        <a:pt x="70" y="94"/>
                      </a:lnTo>
                      <a:lnTo>
                        <a:pt x="71" y="94"/>
                      </a:lnTo>
                      <a:lnTo>
                        <a:pt x="71" y="94"/>
                      </a:lnTo>
                      <a:lnTo>
                        <a:pt x="71" y="93"/>
                      </a:lnTo>
                      <a:lnTo>
                        <a:pt x="71" y="93"/>
                      </a:lnTo>
                      <a:lnTo>
                        <a:pt x="71" y="93"/>
                      </a:lnTo>
                      <a:lnTo>
                        <a:pt x="71" y="93"/>
                      </a:lnTo>
                      <a:lnTo>
                        <a:pt x="71" y="93"/>
                      </a:lnTo>
                      <a:lnTo>
                        <a:pt x="72" y="92"/>
                      </a:lnTo>
                      <a:lnTo>
                        <a:pt x="72" y="92"/>
                      </a:lnTo>
                      <a:lnTo>
                        <a:pt x="72" y="92"/>
                      </a:lnTo>
                      <a:lnTo>
                        <a:pt x="72" y="92"/>
                      </a:lnTo>
                      <a:lnTo>
                        <a:pt x="72" y="92"/>
                      </a:lnTo>
                      <a:lnTo>
                        <a:pt x="73" y="91"/>
                      </a:lnTo>
                      <a:lnTo>
                        <a:pt x="73" y="91"/>
                      </a:lnTo>
                      <a:lnTo>
                        <a:pt x="73" y="91"/>
                      </a:lnTo>
                      <a:lnTo>
                        <a:pt x="73" y="91"/>
                      </a:lnTo>
                      <a:lnTo>
                        <a:pt x="73" y="91"/>
                      </a:lnTo>
                      <a:lnTo>
                        <a:pt x="73" y="91"/>
                      </a:lnTo>
                      <a:lnTo>
                        <a:pt x="74" y="90"/>
                      </a:lnTo>
                      <a:lnTo>
                        <a:pt x="74" y="90"/>
                      </a:lnTo>
                      <a:lnTo>
                        <a:pt x="74" y="90"/>
                      </a:lnTo>
                      <a:lnTo>
                        <a:pt x="74" y="90"/>
                      </a:lnTo>
                      <a:lnTo>
                        <a:pt x="74" y="90"/>
                      </a:lnTo>
                      <a:lnTo>
                        <a:pt x="75" y="90"/>
                      </a:lnTo>
                      <a:lnTo>
                        <a:pt x="75" y="90"/>
                      </a:lnTo>
                      <a:lnTo>
                        <a:pt x="75" y="90"/>
                      </a:lnTo>
                      <a:lnTo>
                        <a:pt x="75" y="89"/>
                      </a:lnTo>
                      <a:lnTo>
                        <a:pt x="76" y="89"/>
                      </a:lnTo>
                      <a:lnTo>
                        <a:pt x="76" y="89"/>
                      </a:lnTo>
                      <a:lnTo>
                        <a:pt x="76" y="89"/>
                      </a:lnTo>
                      <a:lnTo>
                        <a:pt x="76" y="89"/>
                      </a:lnTo>
                      <a:lnTo>
                        <a:pt x="76" y="89"/>
                      </a:lnTo>
                      <a:lnTo>
                        <a:pt x="77" y="89"/>
                      </a:lnTo>
                      <a:lnTo>
                        <a:pt x="77" y="89"/>
                      </a:lnTo>
                      <a:lnTo>
                        <a:pt x="77" y="89"/>
                      </a:lnTo>
                      <a:lnTo>
                        <a:pt x="77" y="89"/>
                      </a:lnTo>
                      <a:lnTo>
                        <a:pt x="77" y="88"/>
                      </a:lnTo>
                      <a:lnTo>
                        <a:pt x="78" y="88"/>
                      </a:lnTo>
                      <a:lnTo>
                        <a:pt x="78" y="88"/>
                      </a:lnTo>
                      <a:lnTo>
                        <a:pt x="78" y="88"/>
                      </a:lnTo>
                      <a:lnTo>
                        <a:pt x="78" y="88"/>
                      </a:lnTo>
                      <a:lnTo>
                        <a:pt x="79" y="88"/>
                      </a:lnTo>
                      <a:lnTo>
                        <a:pt x="79" y="88"/>
                      </a:lnTo>
                      <a:lnTo>
                        <a:pt x="79" y="88"/>
                      </a:lnTo>
                      <a:lnTo>
                        <a:pt x="79" y="88"/>
                      </a:lnTo>
                      <a:lnTo>
                        <a:pt x="80" y="88"/>
                      </a:lnTo>
                      <a:lnTo>
                        <a:pt x="80" y="88"/>
                      </a:lnTo>
                      <a:lnTo>
                        <a:pt x="80" y="88"/>
                      </a:lnTo>
                      <a:lnTo>
                        <a:pt x="80" y="88"/>
                      </a:lnTo>
                      <a:lnTo>
                        <a:pt x="80" y="88"/>
                      </a:lnTo>
                      <a:lnTo>
                        <a:pt x="81" y="88"/>
                      </a:lnTo>
                      <a:lnTo>
                        <a:pt x="81" y="88"/>
                      </a:lnTo>
                      <a:lnTo>
                        <a:pt x="81" y="88"/>
                      </a:lnTo>
                      <a:lnTo>
                        <a:pt x="81" y="88"/>
                      </a:lnTo>
                      <a:lnTo>
                        <a:pt x="82" y="88"/>
                      </a:lnTo>
                      <a:lnTo>
                        <a:pt x="82" y="88"/>
                      </a:lnTo>
                      <a:lnTo>
                        <a:pt x="82" y="88"/>
                      </a:lnTo>
                      <a:lnTo>
                        <a:pt x="82" y="88"/>
                      </a:lnTo>
                      <a:lnTo>
                        <a:pt x="83" y="88"/>
                      </a:lnTo>
                      <a:lnTo>
                        <a:pt x="113" y="88"/>
                      </a:lnTo>
                      <a:lnTo>
                        <a:pt x="81" y="82"/>
                      </a:lnTo>
                      <a:lnTo>
                        <a:pt x="81" y="82"/>
                      </a:lnTo>
                      <a:lnTo>
                        <a:pt x="81" y="81"/>
                      </a:lnTo>
                      <a:lnTo>
                        <a:pt x="82" y="81"/>
                      </a:lnTo>
                      <a:lnTo>
                        <a:pt x="82" y="81"/>
                      </a:lnTo>
                      <a:lnTo>
                        <a:pt x="82" y="81"/>
                      </a:lnTo>
                      <a:lnTo>
                        <a:pt x="82" y="80"/>
                      </a:lnTo>
                      <a:lnTo>
                        <a:pt x="82" y="80"/>
                      </a:lnTo>
                      <a:lnTo>
                        <a:pt x="83" y="80"/>
                      </a:lnTo>
                      <a:lnTo>
                        <a:pt x="83" y="79"/>
                      </a:lnTo>
                      <a:lnTo>
                        <a:pt x="83" y="79"/>
                      </a:lnTo>
                      <a:lnTo>
                        <a:pt x="83" y="79"/>
                      </a:lnTo>
                      <a:lnTo>
                        <a:pt x="83" y="79"/>
                      </a:lnTo>
                      <a:lnTo>
                        <a:pt x="84" y="78"/>
                      </a:lnTo>
                      <a:lnTo>
                        <a:pt x="84" y="78"/>
                      </a:lnTo>
                      <a:lnTo>
                        <a:pt x="84" y="78"/>
                      </a:lnTo>
                      <a:lnTo>
                        <a:pt x="84" y="78"/>
                      </a:lnTo>
                      <a:lnTo>
                        <a:pt x="85" y="77"/>
                      </a:lnTo>
                      <a:lnTo>
                        <a:pt x="85" y="77"/>
                      </a:lnTo>
                      <a:lnTo>
                        <a:pt x="85" y="77"/>
                      </a:lnTo>
                      <a:lnTo>
                        <a:pt x="85" y="77"/>
                      </a:lnTo>
                      <a:lnTo>
                        <a:pt x="86" y="76"/>
                      </a:lnTo>
                      <a:lnTo>
                        <a:pt x="86" y="76"/>
                      </a:lnTo>
                      <a:lnTo>
                        <a:pt x="86" y="76"/>
                      </a:lnTo>
                      <a:lnTo>
                        <a:pt x="86" y="76"/>
                      </a:lnTo>
                      <a:lnTo>
                        <a:pt x="87" y="76"/>
                      </a:lnTo>
                      <a:lnTo>
                        <a:pt x="87" y="75"/>
                      </a:lnTo>
                      <a:lnTo>
                        <a:pt x="87" y="75"/>
                      </a:lnTo>
                      <a:lnTo>
                        <a:pt x="87" y="75"/>
                      </a:lnTo>
                      <a:lnTo>
                        <a:pt x="88" y="75"/>
                      </a:lnTo>
                      <a:lnTo>
                        <a:pt x="88" y="75"/>
                      </a:lnTo>
                      <a:lnTo>
                        <a:pt x="88" y="75"/>
                      </a:lnTo>
                      <a:lnTo>
                        <a:pt x="89" y="74"/>
                      </a:lnTo>
                      <a:lnTo>
                        <a:pt x="89" y="74"/>
                      </a:lnTo>
                      <a:lnTo>
                        <a:pt x="89" y="74"/>
                      </a:lnTo>
                      <a:lnTo>
                        <a:pt x="89" y="74"/>
                      </a:lnTo>
                      <a:lnTo>
                        <a:pt x="90" y="74"/>
                      </a:lnTo>
                      <a:lnTo>
                        <a:pt x="90" y="74"/>
                      </a:lnTo>
                      <a:lnTo>
                        <a:pt x="90" y="74"/>
                      </a:lnTo>
                      <a:lnTo>
                        <a:pt x="91" y="74"/>
                      </a:lnTo>
                      <a:lnTo>
                        <a:pt x="91" y="73"/>
                      </a:lnTo>
                      <a:lnTo>
                        <a:pt x="91" y="73"/>
                      </a:lnTo>
                      <a:lnTo>
                        <a:pt x="91" y="73"/>
                      </a:lnTo>
                      <a:lnTo>
                        <a:pt x="92" y="73"/>
                      </a:lnTo>
                      <a:lnTo>
                        <a:pt x="92" y="73"/>
                      </a:lnTo>
                      <a:lnTo>
                        <a:pt x="92" y="73"/>
                      </a:lnTo>
                      <a:lnTo>
                        <a:pt x="93" y="73"/>
                      </a:lnTo>
                      <a:lnTo>
                        <a:pt x="93" y="73"/>
                      </a:lnTo>
                      <a:lnTo>
                        <a:pt x="93" y="73"/>
                      </a:lnTo>
                      <a:lnTo>
                        <a:pt x="94" y="73"/>
                      </a:lnTo>
                      <a:lnTo>
                        <a:pt x="94" y="73"/>
                      </a:lnTo>
                      <a:lnTo>
                        <a:pt x="118" y="69"/>
                      </a:lnTo>
                      <a:lnTo>
                        <a:pt x="98" y="60"/>
                      </a:lnTo>
                      <a:lnTo>
                        <a:pt x="100" y="57"/>
                      </a:lnTo>
                      <a:lnTo>
                        <a:pt x="101" y="54"/>
                      </a:lnTo>
                      <a:lnTo>
                        <a:pt x="103" y="51"/>
                      </a:lnTo>
                      <a:lnTo>
                        <a:pt x="105" y="48"/>
                      </a:lnTo>
                      <a:lnTo>
                        <a:pt x="107" y="46"/>
                      </a:lnTo>
                      <a:lnTo>
                        <a:pt x="109" y="43"/>
                      </a:lnTo>
                      <a:lnTo>
                        <a:pt x="110" y="40"/>
                      </a:lnTo>
                      <a:lnTo>
                        <a:pt x="112" y="37"/>
                      </a:lnTo>
                      <a:lnTo>
                        <a:pt x="114" y="35"/>
                      </a:lnTo>
                      <a:lnTo>
                        <a:pt x="116" y="32"/>
                      </a:lnTo>
                      <a:lnTo>
                        <a:pt x="118" y="30"/>
                      </a:lnTo>
                      <a:lnTo>
                        <a:pt x="119" y="28"/>
                      </a:lnTo>
                      <a:lnTo>
                        <a:pt x="121" y="26"/>
                      </a:lnTo>
                      <a:lnTo>
                        <a:pt x="122" y="24"/>
                      </a:lnTo>
                      <a:lnTo>
                        <a:pt x="123" y="21"/>
                      </a:lnTo>
                      <a:lnTo>
                        <a:pt x="124" y="19"/>
                      </a:lnTo>
                      <a:lnTo>
                        <a:pt x="126" y="17"/>
                      </a:lnTo>
                      <a:lnTo>
                        <a:pt x="127" y="14"/>
                      </a:lnTo>
                      <a:lnTo>
                        <a:pt x="128" y="12"/>
                      </a:lnTo>
                      <a:lnTo>
                        <a:pt x="129" y="9"/>
                      </a:lnTo>
                      <a:lnTo>
                        <a:pt x="130" y="7"/>
                      </a:lnTo>
                      <a:lnTo>
                        <a:pt x="131" y="5"/>
                      </a:lnTo>
                      <a:lnTo>
                        <a:pt x="132" y="2"/>
                      </a:lnTo>
                      <a:lnTo>
                        <a:pt x="133" y="0"/>
                      </a:lnTo>
                    </a:path>
                  </a:pathLst>
                </a:custGeom>
                <a:solidFill>
                  <a:srgbClr val="000000">
                    <a:alpha val="8000"/>
                  </a:srgbClr>
                </a:solidFill>
                <a:ln w="9525">
                  <a:noFill/>
                  <a:round/>
                  <a:headEnd type="none" w="sm" len="sm"/>
                  <a:tailEnd type="none" w="sm" len="sm"/>
                </a:ln>
              </p:spPr>
              <p:txBody>
                <a:bodyPr/>
                <a:lstStyle/>
                <a:p>
                  <a:endParaRPr lang="nl-BE"/>
                </a:p>
              </p:txBody>
            </p:sp>
            <p:sp>
              <p:nvSpPr>
                <p:cNvPr id="7507" name="Freeform 339"/>
                <p:cNvSpPr>
                  <a:spLocks noChangeArrowheads="1"/>
                </p:cNvSpPr>
                <p:nvPr/>
              </p:nvSpPr>
              <p:spPr bwMode="auto">
                <a:xfrm>
                  <a:off x="243" y="474"/>
                  <a:ext cx="85" cy="85"/>
                </a:xfrm>
                <a:custGeom>
                  <a:avLst/>
                  <a:gdLst/>
                  <a:ahLst/>
                  <a:cxnLst>
                    <a:cxn ang="0">
                      <a:pos x="55" y="0"/>
                    </a:cxn>
                    <a:cxn ang="0">
                      <a:pos x="80" y="26"/>
                    </a:cxn>
                    <a:cxn ang="0">
                      <a:pos x="81" y="34"/>
                    </a:cxn>
                    <a:cxn ang="0">
                      <a:pos x="85" y="41"/>
                    </a:cxn>
                    <a:cxn ang="0">
                      <a:pos x="68" y="64"/>
                    </a:cxn>
                    <a:cxn ang="0">
                      <a:pos x="22" y="84"/>
                    </a:cxn>
                    <a:cxn ang="0">
                      <a:pos x="0" y="80"/>
                    </a:cxn>
                    <a:cxn ang="0">
                      <a:pos x="32" y="50"/>
                    </a:cxn>
                    <a:cxn ang="0">
                      <a:pos x="71" y="46"/>
                    </a:cxn>
                    <a:cxn ang="0">
                      <a:pos x="55" y="39"/>
                    </a:cxn>
                    <a:cxn ang="0">
                      <a:pos x="76" y="34"/>
                    </a:cxn>
                    <a:cxn ang="0">
                      <a:pos x="55" y="0"/>
                    </a:cxn>
                  </a:cxnLst>
                  <a:rect l="0" t="0" r="r" b="b"/>
                  <a:pathLst>
                    <a:path w="85" h="84">
                      <a:moveTo>
                        <a:pt x="55" y="0"/>
                      </a:moveTo>
                      <a:cubicBezTo>
                        <a:pt x="55" y="0"/>
                        <a:pt x="69" y="11"/>
                        <a:pt x="80" y="26"/>
                      </a:cubicBezTo>
                      <a:lnTo>
                        <a:pt x="81" y="34"/>
                      </a:lnTo>
                      <a:lnTo>
                        <a:pt x="85" y="41"/>
                      </a:lnTo>
                      <a:cubicBezTo>
                        <a:pt x="85" y="41"/>
                        <a:pt x="78" y="55"/>
                        <a:pt x="68" y="64"/>
                      </a:cubicBezTo>
                      <a:cubicBezTo>
                        <a:pt x="68" y="64"/>
                        <a:pt x="46" y="78"/>
                        <a:pt x="22" y="84"/>
                      </a:cubicBezTo>
                      <a:lnTo>
                        <a:pt x="0" y="80"/>
                      </a:lnTo>
                      <a:cubicBezTo>
                        <a:pt x="0" y="80"/>
                        <a:pt x="12" y="59"/>
                        <a:pt x="32" y="50"/>
                      </a:cubicBezTo>
                      <a:lnTo>
                        <a:pt x="71" y="46"/>
                      </a:lnTo>
                      <a:lnTo>
                        <a:pt x="55" y="39"/>
                      </a:lnTo>
                      <a:lnTo>
                        <a:pt x="76" y="34"/>
                      </a:lnTo>
                      <a:cubicBezTo>
                        <a:pt x="76" y="34"/>
                        <a:pt x="68" y="15"/>
                        <a:pt x="55" y="0"/>
                      </a:cubicBezTo>
                    </a:path>
                  </a:pathLst>
                </a:custGeom>
                <a:solidFill>
                  <a:srgbClr val="000000">
                    <a:alpha val="8000"/>
                  </a:srgbClr>
                </a:solidFill>
                <a:ln w="9525">
                  <a:noFill/>
                  <a:round/>
                  <a:headEnd type="none" w="sm" len="sm"/>
                  <a:tailEnd type="none" w="sm" len="sm"/>
                </a:ln>
              </p:spPr>
              <p:txBody>
                <a:bodyPr/>
                <a:lstStyle/>
                <a:p>
                  <a:endParaRPr lang="nl-BE"/>
                </a:p>
              </p:txBody>
            </p:sp>
            <p:sp>
              <p:nvSpPr>
                <p:cNvPr id="7508" name="Freeform 340"/>
                <p:cNvSpPr>
                  <a:spLocks noChangeArrowheads="1"/>
                </p:cNvSpPr>
                <p:nvPr/>
              </p:nvSpPr>
              <p:spPr bwMode="auto">
                <a:xfrm>
                  <a:off x="316" y="449"/>
                  <a:ext cx="63" cy="38"/>
                </a:xfrm>
                <a:custGeom>
                  <a:avLst/>
                  <a:gdLst/>
                  <a:ahLst/>
                  <a:cxnLst>
                    <a:cxn ang="0">
                      <a:pos x="62" y="0"/>
                    </a:cxn>
                    <a:cxn ang="0">
                      <a:pos x="24" y="26"/>
                    </a:cxn>
                    <a:cxn ang="0">
                      <a:pos x="0" y="25"/>
                    </a:cxn>
                    <a:cxn ang="0">
                      <a:pos x="16" y="38"/>
                    </a:cxn>
                    <a:cxn ang="0">
                      <a:pos x="43" y="26"/>
                    </a:cxn>
                    <a:cxn ang="0">
                      <a:pos x="62" y="0"/>
                    </a:cxn>
                  </a:cxnLst>
                  <a:rect l="0" t="0" r="r" b="b"/>
                  <a:pathLst>
                    <a:path w="62" h="38">
                      <a:moveTo>
                        <a:pt x="62" y="0"/>
                      </a:moveTo>
                      <a:cubicBezTo>
                        <a:pt x="62" y="0"/>
                        <a:pt x="45" y="17"/>
                        <a:pt x="24" y="26"/>
                      </a:cubicBezTo>
                      <a:cubicBezTo>
                        <a:pt x="24" y="26"/>
                        <a:pt x="12" y="30"/>
                        <a:pt x="0" y="25"/>
                      </a:cubicBezTo>
                      <a:lnTo>
                        <a:pt x="16" y="38"/>
                      </a:lnTo>
                      <a:cubicBezTo>
                        <a:pt x="16" y="38"/>
                        <a:pt x="31" y="38"/>
                        <a:pt x="43" y="26"/>
                      </a:cubicBezTo>
                      <a:lnTo>
                        <a:pt x="62" y="0"/>
                      </a:lnTo>
                    </a:path>
                  </a:pathLst>
                </a:custGeom>
                <a:solidFill>
                  <a:srgbClr val="000000">
                    <a:alpha val="8000"/>
                  </a:srgbClr>
                </a:solidFill>
                <a:ln w="9525">
                  <a:noFill/>
                  <a:round/>
                  <a:headEnd type="none" w="sm" len="sm"/>
                  <a:tailEnd type="none" w="sm" len="sm"/>
                </a:ln>
              </p:spPr>
              <p:txBody>
                <a:bodyPr/>
                <a:lstStyle/>
                <a:p>
                  <a:endParaRPr lang="nl-BE"/>
                </a:p>
              </p:txBody>
            </p:sp>
            <p:sp>
              <p:nvSpPr>
                <p:cNvPr id="7509" name="Freeform 341"/>
                <p:cNvSpPr>
                  <a:spLocks noChangeArrowheads="1"/>
                </p:cNvSpPr>
                <p:nvPr/>
              </p:nvSpPr>
              <p:spPr bwMode="auto">
                <a:xfrm>
                  <a:off x="195" y="391"/>
                  <a:ext cx="69" cy="128"/>
                </a:xfrm>
                <a:custGeom>
                  <a:avLst/>
                  <a:gdLst/>
                  <a:ahLst/>
                  <a:cxnLst>
                    <a:cxn ang="0">
                      <a:pos x="5" y="128"/>
                    </a:cxn>
                    <a:cxn ang="0">
                      <a:pos x="4" y="116"/>
                    </a:cxn>
                    <a:cxn ang="0">
                      <a:pos x="14" y="118"/>
                    </a:cxn>
                    <a:cxn ang="0">
                      <a:pos x="17" y="105"/>
                    </a:cxn>
                    <a:cxn ang="0">
                      <a:pos x="26" y="111"/>
                    </a:cxn>
                    <a:cxn ang="0">
                      <a:pos x="34" y="104"/>
                    </a:cxn>
                    <a:cxn ang="0">
                      <a:pos x="30" y="88"/>
                    </a:cxn>
                    <a:cxn ang="0">
                      <a:pos x="20" y="77"/>
                    </a:cxn>
                    <a:cxn ang="0">
                      <a:pos x="0" y="61"/>
                    </a:cxn>
                    <a:cxn ang="0">
                      <a:pos x="25" y="74"/>
                    </a:cxn>
                    <a:cxn ang="0">
                      <a:pos x="35" y="84"/>
                    </a:cxn>
                    <a:cxn ang="0">
                      <a:pos x="41" y="97"/>
                    </a:cxn>
                    <a:cxn ang="0">
                      <a:pos x="50" y="73"/>
                    </a:cxn>
                    <a:cxn ang="0">
                      <a:pos x="30" y="56"/>
                    </a:cxn>
                    <a:cxn ang="0">
                      <a:pos x="50" y="52"/>
                    </a:cxn>
                    <a:cxn ang="0">
                      <a:pos x="44" y="46"/>
                    </a:cxn>
                    <a:cxn ang="0">
                      <a:pos x="12" y="34"/>
                    </a:cxn>
                    <a:cxn ang="0">
                      <a:pos x="50" y="41"/>
                    </a:cxn>
                    <a:cxn ang="0">
                      <a:pos x="49" y="17"/>
                    </a:cxn>
                    <a:cxn ang="0">
                      <a:pos x="52" y="0"/>
                    </a:cxn>
                    <a:cxn ang="0">
                      <a:pos x="62" y="39"/>
                    </a:cxn>
                    <a:cxn ang="0">
                      <a:pos x="69" y="53"/>
                    </a:cxn>
                    <a:cxn ang="0">
                      <a:pos x="40" y="107"/>
                    </a:cxn>
                    <a:cxn ang="0">
                      <a:pos x="5" y="128"/>
                    </a:cxn>
                  </a:cxnLst>
                  <a:rect l="0" t="0" r="r" b="b"/>
                  <a:pathLst>
                    <a:path w="69" h="128">
                      <a:moveTo>
                        <a:pt x="5" y="128"/>
                      </a:moveTo>
                      <a:lnTo>
                        <a:pt x="4" y="116"/>
                      </a:lnTo>
                      <a:lnTo>
                        <a:pt x="14" y="118"/>
                      </a:lnTo>
                      <a:lnTo>
                        <a:pt x="17" y="105"/>
                      </a:lnTo>
                      <a:lnTo>
                        <a:pt x="26" y="111"/>
                      </a:lnTo>
                      <a:lnTo>
                        <a:pt x="34" y="104"/>
                      </a:lnTo>
                      <a:cubicBezTo>
                        <a:pt x="34" y="104"/>
                        <a:pt x="33" y="95"/>
                        <a:pt x="30" y="88"/>
                      </a:cubicBezTo>
                      <a:cubicBezTo>
                        <a:pt x="30" y="88"/>
                        <a:pt x="26" y="81"/>
                        <a:pt x="20" y="77"/>
                      </a:cubicBezTo>
                      <a:lnTo>
                        <a:pt x="0" y="61"/>
                      </a:lnTo>
                      <a:lnTo>
                        <a:pt x="25" y="74"/>
                      </a:lnTo>
                      <a:cubicBezTo>
                        <a:pt x="25" y="74"/>
                        <a:pt x="31" y="78"/>
                        <a:pt x="35" y="84"/>
                      </a:cubicBezTo>
                      <a:cubicBezTo>
                        <a:pt x="35" y="84"/>
                        <a:pt x="39" y="90"/>
                        <a:pt x="41" y="97"/>
                      </a:cubicBezTo>
                      <a:lnTo>
                        <a:pt x="50" y="73"/>
                      </a:lnTo>
                      <a:cubicBezTo>
                        <a:pt x="50" y="73"/>
                        <a:pt x="42" y="60"/>
                        <a:pt x="30" y="56"/>
                      </a:cubicBezTo>
                      <a:cubicBezTo>
                        <a:pt x="30" y="56"/>
                        <a:pt x="40" y="50"/>
                        <a:pt x="50" y="52"/>
                      </a:cubicBezTo>
                      <a:lnTo>
                        <a:pt x="44" y="46"/>
                      </a:lnTo>
                      <a:cubicBezTo>
                        <a:pt x="44" y="46"/>
                        <a:pt x="29" y="34"/>
                        <a:pt x="12" y="34"/>
                      </a:cubicBezTo>
                      <a:cubicBezTo>
                        <a:pt x="12" y="34"/>
                        <a:pt x="32" y="29"/>
                        <a:pt x="50" y="41"/>
                      </a:cubicBezTo>
                      <a:lnTo>
                        <a:pt x="49" y="17"/>
                      </a:lnTo>
                      <a:lnTo>
                        <a:pt x="52" y="0"/>
                      </a:lnTo>
                      <a:cubicBezTo>
                        <a:pt x="52" y="0"/>
                        <a:pt x="53" y="21"/>
                        <a:pt x="62" y="39"/>
                      </a:cubicBezTo>
                      <a:lnTo>
                        <a:pt x="69" y="53"/>
                      </a:lnTo>
                      <a:cubicBezTo>
                        <a:pt x="69" y="53"/>
                        <a:pt x="55" y="81"/>
                        <a:pt x="40" y="107"/>
                      </a:cubicBezTo>
                      <a:lnTo>
                        <a:pt x="5" y="128"/>
                      </a:lnTo>
                    </a:path>
                  </a:pathLst>
                </a:custGeom>
                <a:solidFill>
                  <a:srgbClr val="000000">
                    <a:alpha val="8000"/>
                  </a:srgbClr>
                </a:solidFill>
                <a:ln w="9525">
                  <a:noFill/>
                  <a:round/>
                  <a:headEnd type="none" w="sm" len="sm"/>
                  <a:tailEnd type="none" w="sm" len="sm"/>
                </a:ln>
              </p:spPr>
              <p:txBody>
                <a:bodyPr/>
                <a:lstStyle/>
                <a:p>
                  <a:endParaRPr lang="nl-BE"/>
                </a:p>
              </p:txBody>
            </p:sp>
            <p:sp>
              <p:nvSpPr>
                <p:cNvPr id="7510" name="Freeform 342"/>
                <p:cNvSpPr>
                  <a:spLocks noChangeArrowheads="1"/>
                </p:cNvSpPr>
                <p:nvPr/>
              </p:nvSpPr>
              <p:spPr bwMode="auto">
                <a:xfrm>
                  <a:off x="265" y="368"/>
                  <a:ext cx="40" cy="102"/>
                </a:xfrm>
                <a:custGeom>
                  <a:avLst/>
                  <a:gdLst/>
                  <a:ahLst/>
                  <a:cxnLst>
                    <a:cxn ang="0">
                      <a:pos x="7" y="0"/>
                    </a:cxn>
                    <a:cxn ang="0">
                      <a:pos x="17" y="21"/>
                    </a:cxn>
                    <a:cxn ang="0">
                      <a:pos x="10" y="44"/>
                    </a:cxn>
                    <a:cxn ang="0">
                      <a:pos x="15" y="70"/>
                    </a:cxn>
                    <a:cxn ang="0">
                      <a:pos x="25" y="79"/>
                    </a:cxn>
                    <a:cxn ang="0">
                      <a:pos x="30" y="56"/>
                    </a:cxn>
                    <a:cxn ang="0">
                      <a:pos x="39" y="21"/>
                    </a:cxn>
                    <a:cxn ang="0">
                      <a:pos x="38" y="71"/>
                    </a:cxn>
                    <a:cxn ang="0">
                      <a:pos x="26" y="91"/>
                    </a:cxn>
                    <a:cxn ang="0">
                      <a:pos x="11" y="102"/>
                    </a:cxn>
                    <a:cxn ang="0">
                      <a:pos x="16" y="84"/>
                    </a:cxn>
                    <a:cxn ang="0">
                      <a:pos x="7" y="60"/>
                    </a:cxn>
                    <a:cxn ang="0">
                      <a:pos x="0" y="29"/>
                    </a:cxn>
                    <a:cxn ang="0">
                      <a:pos x="7" y="0"/>
                    </a:cxn>
                  </a:cxnLst>
                  <a:rect l="0" t="0" r="r" b="b"/>
                  <a:pathLst>
                    <a:path w="39" h="102">
                      <a:moveTo>
                        <a:pt x="7" y="0"/>
                      </a:moveTo>
                      <a:lnTo>
                        <a:pt x="17" y="21"/>
                      </a:lnTo>
                      <a:lnTo>
                        <a:pt x="10" y="44"/>
                      </a:lnTo>
                      <a:lnTo>
                        <a:pt x="15" y="70"/>
                      </a:lnTo>
                      <a:lnTo>
                        <a:pt x="25" y="79"/>
                      </a:lnTo>
                      <a:lnTo>
                        <a:pt x="30" y="56"/>
                      </a:lnTo>
                      <a:lnTo>
                        <a:pt x="39" y="21"/>
                      </a:lnTo>
                      <a:lnTo>
                        <a:pt x="38" y="71"/>
                      </a:lnTo>
                      <a:lnTo>
                        <a:pt x="26" y="91"/>
                      </a:lnTo>
                      <a:lnTo>
                        <a:pt x="11" y="102"/>
                      </a:lnTo>
                      <a:lnTo>
                        <a:pt x="16" y="84"/>
                      </a:lnTo>
                      <a:lnTo>
                        <a:pt x="7" y="60"/>
                      </a:lnTo>
                      <a:lnTo>
                        <a:pt x="0" y="29"/>
                      </a:lnTo>
                      <a:lnTo>
                        <a:pt x="7" y="0"/>
                      </a:lnTo>
                    </a:path>
                  </a:pathLst>
                </a:custGeom>
                <a:solidFill>
                  <a:srgbClr val="000000">
                    <a:alpha val="8000"/>
                  </a:srgbClr>
                </a:solidFill>
                <a:ln w="9525">
                  <a:noFill/>
                  <a:round/>
                  <a:headEnd type="none" w="sm" len="sm"/>
                  <a:tailEnd type="none" w="sm" len="sm"/>
                </a:ln>
              </p:spPr>
              <p:txBody>
                <a:bodyPr/>
                <a:lstStyle/>
                <a:p>
                  <a:endParaRPr lang="nl-BE"/>
                </a:p>
              </p:txBody>
            </p:sp>
            <p:sp>
              <p:nvSpPr>
                <p:cNvPr id="7511" name="Freeform 343"/>
                <p:cNvSpPr>
                  <a:spLocks noChangeArrowheads="1"/>
                </p:cNvSpPr>
                <p:nvPr/>
              </p:nvSpPr>
              <p:spPr bwMode="auto">
                <a:xfrm>
                  <a:off x="305" y="441"/>
                  <a:ext cx="79" cy="32"/>
                </a:xfrm>
                <a:custGeom>
                  <a:avLst/>
                  <a:gdLst/>
                  <a:ahLst/>
                  <a:cxnLst>
                    <a:cxn ang="0">
                      <a:pos x="0" y="25"/>
                    </a:cxn>
                    <a:cxn ang="0">
                      <a:pos x="31" y="21"/>
                    </a:cxn>
                    <a:cxn ang="0">
                      <a:pos x="79" y="0"/>
                    </a:cxn>
                    <a:cxn ang="0">
                      <a:pos x="34" y="29"/>
                    </a:cxn>
                    <a:cxn ang="0">
                      <a:pos x="0" y="25"/>
                    </a:cxn>
                  </a:cxnLst>
                  <a:rect l="0" t="0" r="r" b="b"/>
                  <a:pathLst>
                    <a:path w="79" h="31">
                      <a:moveTo>
                        <a:pt x="0" y="25"/>
                      </a:moveTo>
                      <a:cubicBezTo>
                        <a:pt x="0" y="25"/>
                        <a:pt x="16" y="26"/>
                        <a:pt x="31" y="21"/>
                      </a:cubicBezTo>
                      <a:lnTo>
                        <a:pt x="79" y="0"/>
                      </a:lnTo>
                      <a:cubicBezTo>
                        <a:pt x="79" y="0"/>
                        <a:pt x="59" y="21"/>
                        <a:pt x="34" y="29"/>
                      </a:cubicBezTo>
                      <a:cubicBezTo>
                        <a:pt x="34" y="29"/>
                        <a:pt x="16" y="35"/>
                        <a:pt x="0" y="25"/>
                      </a:cubicBezTo>
                    </a:path>
                  </a:pathLst>
                </a:custGeom>
                <a:solidFill>
                  <a:srgbClr val="FFFFFF"/>
                </a:solidFill>
                <a:ln w="9525">
                  <a:noFill/>
                  <a:round/>
                  <a:headEnd type="none" w="sm" len="sm"/>
                  <a:tailEnd type="none" w="sm" len="sm"/>
                </a:ln>
              </p:spPr>
              <p:txBody>
                <a:bodyPr/>
                <a:lstStyle/>
                <a:p>
                  <a:endParaRPr lang="nl-BE"/>
                </a:p>
              </p:txBody>
            </p:sp>
            <p:sp>
              <p:nvSpPr>
                <p:cNvPr id="7512" name="Freeform 344"/>
                <p:cNvSpPr>
                  <a:spLocks noChangeArrowheads="1"/>
                </p:cNvSpPr>
                <p:nvPr/>
              </p:nvSpPr>
              <p:spPr bwMode="auto">
                <a:xfrm>
                  <a:off x="300" y="472"/>
                  <a:ext cx="51" cy="28"/>
                </a:xfrm>
                <a:custGeom>
                  <a:avLst/>
                  <a:gdLst/>
                  <a:ahLst/>
                  <a:cxnLst>
                    <a:cxn ang="0">
                      <a:pos x="50" y="15"/>
                    </a:cxn>
                    <a:cxn ang="0">
                      <a:pos x="41" y="25"/>
                    </a:cxn>
                    <a:cxn ang="0">
                      <a:pos x="29" y="28"/>
                    </a:cxn>
                    <a:cxn ang="0">
                      <a:pos x="0" y="0"/>
                    </a:cxn>
                    <a:cxn ang="0">
                      <a:pos x="30" y="20"/>
                    </a:cxn>
                    <a:cxn ang="0">
                      <a:pos x="50" y="15"/>
                    </a:cxn>
                  </a:cxnLst>
                  <a:rect l="0" t="0" r="r" b="b"/>
                  <a:pathLst>
                    <a:path w="50" h="28">
                      <a:moveTo>
                        <a:pt x="50" y="15"/>
                      </a:moveTo>
                      <a:cubicBezTo>
                        <a:pt x="50" y="15"/>
                        <a:pt x="47" y="21"/>
                        <a:pt x="41" y="25"/>
                      </a:cubicBezTo>
                      <a:cubicBezTo>
                        <a:pt x="41" y="25"/>
                        <a:pt x="36" y="28"/>
                        <a:pt x="29" y="28"/>
                      </a:cubicBezTo>
                      <a:lnTo>
                        <a:pt x="0" y="0"/>
                      </a:lnTo>
                      <a:lnTo>
                        <a:pt x="30" y="20"/>
                      </a:lnTo>
                      <a:cubicBezTo>
                        <a:pt x="30" y="20"/>
                        <a:pt x="41" y="21"/>
                        <a:pt x="50" y="15"/>
                      </a:cubicBezTo>
                    </a:path>
                  </a:pathLst>
                </a:custGeom>
                <a:solidFill>
                  <a:srgbClr val="FFFFFF"/>
                </a:solidFill>
                <a:ln w="9525">
                  <a:noFill/>
                  <a:round/>
                  <a:headEnd type="none" w="sm" len="sm"/>
                  <a:tailEnd type="none" w="sm" len="sm"/>
                </a:ln>
              </p:spPr>
              <p:txBody>
                <a:bodyPr/>
                <a:lstStyle/>
                <a:p>
                  <a:endParaRPr lang="nl-BE"/>
                </a:p>
              </p:txBody>
            </p:sp>
            <p:sp>
              <p:nvSpPr>
                <p:cNvPr id="7513" name="Freeform 345"/>
                <p:cNvSpPr>
                  <a:spLocks noChangeArrowheads="1"/>
                </p:cNvSpPr>
                <p:nvPr/>
              </p:nvSpPr>
              <p:spPr bwMode="auto">
                <a:xfrm>
                  <a:off x="205" y="506"/>
                  <a:ext cx="45" cy="56"/>
                </a:xfrm>
                <a:custGeom>
                  <a:avLst/>
                  <a:gdLst/>
                  <a:ahLst/>
                  <a:cxnLst>
                    <a:cxn ang="0">
                      <a:pos x="0" y="21"/>
                    </a:cxn>
                    <a:cxn ang="0">
                      <a:pos x="15" y="0"/>
                    </a:cxn>
                    <a:cxn ang="0">
                      <a:pos x="45" y="22"/>
                    </a:cxn>
                    <a:cxn ang="0">
                      <a:pos x="30" y="55"/>
                    </a:cxn>
                    <a:cxn ang="0">
                      <a:pos x="0" y="21"/>
                    </a:cxn>
                  </a:cxnLst>
                  <a:rect l="0" t="0" r="r" b="b"/>
                  <a:pathLst>
                    <a:path w="45" h="55">
                      <a:moveTo>
                        <a:pt x="0" y="21"/>
                      </a:moveTo>
                      <a:lnTo>
                        <a:pt x="15" y="0"/>
                      </a:lnTo>
                      <a:cubicBezTo>
                        <a:pt x="15" y="0"/>
                        <a:pt x="31" y="8"/>
                        <a:pt x="45" y="22"/>
                      </a:cubicBezTo>
                      <a:lnTo>
                        <a:pt x="30" y="55"/>
                      </a:lnTo>
                      <a:cubicBezTo>
                        <a:pt x="30" y="55"/>
                        <a:pt x="17" y="35"/>
                        <a:pt x="0" y="21"/>
                      </a:cubicBezTo>
                    </a:path>
                  </a:pathLst>
                </a:custGeom>
                <a:solidFill>
                  <a:srgbClr val="FFFFFF">
                    <a:alpha val="60001"/>
                  </a:srgbClr>
                </a:solidFill>
                <a:ln w="9525">
                  <a:noFill/>
                  <a:round/>
                  <a:headEnd type="none" w="sm" len="sm"/>
                  <a:tailEnd type="none" w="sm" len="sm"/>
                </a:ln>
              </p:spPr>
              <p:txBody>
                <a:bodyPr/>
                <a:lstStyle/>
                <a:p>
                  <a:endParaRPr lang="nl-BE"/>
                </a:p>
              </p:txBody>
            </p:sp>
            <p:sp>
              <p:nvSpPr>
                <p:cNvPr id="7514" name="Freeform 346"/>
                <p:cNvSpPr>
                  <a:spLocks noChangeArrowheads="1"/>
                </p:cNvSpPr>
                <p:nvPr/>
              </p:nvSpPr>
              <p:spPr bwMode="auto">
                <a:xfrm>
                  <a:off x="235" y="562"/>
                  <a:ext cx="30" cy="28"/>
                </a:xfrm>
                <a:custGeom>
                  <a:avLst/>
                  <a:gdLst/>
                  <a:ahLst/>
                  <a:cxnLst>
                    <a:cxn ang="0">
                      <a:pos x="29" y="20"/>
                    </a:cxn>
                    <a:cxn ang="0">
                      <a:pos x="28" y="0"/>
                    </a:cxn>
                    <a:cxn ang="0">
                      <a:pos x="0" y="0"/>
                    </a:cxn>
                    <a:cxn ang="0">
                      <a:pos x="9" y="28"/>
                    </a:cxn>
                    <a:cxn ang="0">
                      <a:pos x="29" y="20"/>
                    </a:cxn>
                  </a:cxnLst>
                  <a:rect l="0" t="0" r="r" b="b"/>
                  <a:pathLst>
                    <a:path w="29" h="28">
                      <a:moveTo>
                        <a:pt x="29" y="20"/>
                      </a:moveTo>
                      <a:lnTo>
                        <a:pt x="28" y="0"/>
                      </a:lnTo>
                      <a:lnTo>
                        <a:pt x="0" y="0"/>
                      </a:lnTo>
                      <a:lnTo>
                        <a:pt x="9" y="28"/>
                      </a:lnTo>
                      <a:lnTo>
                        <a:pt x="29" y="20"/>
                      </a:lnTo>
                    </a:path>
                  </a:pathLst>
                </a:custGeom>
                <a:solidFill>
                  <a:srgbClr val="000000">
                    <a:alpha val="8000"/>
                  </a:srgbClr>
                </a:solidFill>
                <a:ln w="9525">
                  <a:noFill/>
                  <a:round/>
                  <a:headEnd type="none" w="sm" len="sm"/>
                  <a:tailEnd type="none" w="sm" len="sm"/>
                </a:ln>
              </p:spPr>
              <p:txBody>
                <a:bodyPr/>
                <a:lstStyle/>
                <a:p>
                  <a:endParaRPr lang="nl-BE"/>
                </a:p>
              </p:txBody>
            </p:sp>
            <p:sp>
              <p:nvSpPr>
                <p:cNvPr id="7515" name="Freeform 347"/>
                <p:cNvSpPr>
                  <a:spLocks noChangeArrowheads="1"/>
                </p:cNvSpPr>
                <p:nvPr/>
              </p:nvSpPr>
              <p:spPr bwMode="auto">
                <a:xfrm>
                  <a:off x="124" y="488"/>
                  <a:ext cx="59" cy="62"/>
                </a:xfrm>
                <a:custGeom>
                  <a:avLst/>
                  <a:gdLst/>
                  <a:ahLst/>
                  <a:cxnLst>
                    <a:cxn ang="0">
                      <a:pos x="0" y="28"/>
                    </a:cxn>
                    <a:cxn ang="0">
                      <a:pos x="8" y="2"/>
                    </a:cxn>
                    <a:cxn ang="0">
                      <a:pos x="23" y="0"/>
                    </a:cxn>
                    <a:cxn ang="0">
                      <a:pos x="36" y="6"/>
                    </a:cxn>
                    <a:cxn ang="0">
                      <a:pos x="52" y="26"/>
                    </a:cxn>
                    <a:cxn ang="0">
                      <a:pos x="59" y="52"/>
                    </a:cxn>
                    <a:cxn ang="0">
                      <a:pos x="40" y="62"/>
                    </a:cxn>
                    <a:cxn ang="0">
                      <a:pos x="19" y="23"/>
                    </a:cxn>
                    <a:cxn ang="0">
                      <a:pos x="9" y="23"/>
                    </a:cxn>
                    <a:cxn ang="0">
                      <a:pos x="0" y="28"/>
                    </a:cxn>
                  </a:cxnLst>
                  <a:rect l="0" t="0" r="r" b="b"/>
                  <a:pathLst>
                    <a:path w="59" h="62">
                      <a:moveTo>
                        <a:pt x="0" y="28"/>
                      </a:moveTo>
                      <a:lnTo>
                        <a:pt x="8" y="2"/>
                      </a:lnTo>
                      <a:cubicBezTo>
                        <a:pt x="8" y="2"/>
                        <a:pt x="15" y="0"/>
                        <a:pt x="23" y="0"/>
                      </a:cubicBezTo>
                      <a:cubicBezTo>
                        <a:pt x="23" y="0"/>
                        <a:pt x="30" y="2"/>
                        <a:pt x="36" y="6"/>
                      </a:cubicBezTo>
                      <a:cubicBezTo>
                        <a:pt x="36" y="6"/>
                        <a:pt x="46" y="14"/>
                        <a:pt x="52" y="26"/>
                      </a:cubicBezTo>
                      <a:cubicBezTo>
                        <a:pt x="52" y="26"/>
                        <a:pt x="58" y="38"/>
                        <a:pt x="59" y="52"/>
                      </a:cubicBezTo>
                      <a:lnTo>
                        <a:pt x="40" y="62"/>
                      </a:lnTo>
                      <a:cubicBezTo>
                        <a:pt x="40" y="62"/>
                        <a:pt x="35" y="38"/>
                        <a:pt x="19" y="23"/>
                      </a:cubicBezTo>
                      <a:cubicBezTo>
                        <a:pt x="19" y="23"/>
                        <a:pt x="14" y="21"/>
                        <a:pt x="9" y="23"/>
                      </a:cubicBezTo>
                      <a:cubicBezTo>
                        <a:pt x="9" y="23"/>
                        <a:pt x="4" y="24"/>
                        <a:pt x="0" y="28"/>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516" name="Freeform 348"/>
                <p:cNvSpPr>
                  <a:spLocks noChangeArrowheads="1"/>
                </p:cNvSpPr>
                <p:nvPr/>
              </p:nvSpPr>
              <p:spPr bwMode="auto">
                <a:xfrm>
                  <a:off x="399" y="443"/>
                  <a:ext cx="28" cy="173"/>
                </a:xfrm>
                <a:custGeom>
                  <a:avLst/>
                  <a:gdLst/>
                  <a:ahLst/>
                  <a:cxnLst>
                    <a:cxn ang="0">
                      <a:pos x="7" y="0"/>
                    </a:cxn>
                    <a:cxn ang="0">
                      <a:pos x="6" y="4"/>
                    </a:cxn>
                    <a:cxn ang="0">
                      <a:pos x="6" y="9"/>
                    </a:cxn>
                    <a:cxn ang="0">
                      <a:pos x="6" y="14"/>
                    </a:cxn>
                    <a:cxn ang="0">
                      <a:pos x="5" y="19"/>
                    </a:cxn>
                    <a:cxn ang="0">
                      <a:pos x="5" y="24"/>
                    </a:cxn>
                    <a:cxn ang="0">
                      <a:pos x="5" y="29"/>
                    </a:cxn>
                    <a:cxn ang="0">
                      <a:pos x="5" y="34"/>
                    </a:cxn>
                    <a:cxn ang="0">
                      <a:pos x="5" y="39"/>
                    </a:cxn>
                    <a:cxn ang="0">
                      <a:pos x="5" y="44"/>
                    </a:cxn>
                    <a:cxn ang="0">
                      <a:pos x="6" y="48"/>
                    </a:cxn>
                    <a:cxn ang="0">
                      <a:pos x="6" y="53"/>
                    </a:cxn>
                    <a:cxn ang="0">
                      <a:pos x="6" y="58"/>
                    </a:cxn>
                    <a:cxn ang="0">
                      <a:pos x="7" y="63"/>
                    </a:cxn>
                    <a:cxn ang="0">
                      <a:pos x="7" y="68"/>
                    </a:cxn>
                    <a:cxn ang="0">
                      <a:pos x="8" y="73"/>
                    </a:cxn>
                    <a:cxn ang="0">
                      <a:pos x="19" y="136"/>
                    </a:cxn>
                    <a:cxn ang="0">
                      <a:pos x="27" y="172"/>
                    </a:cxn>
                    <a:cxn ang="0">
                      <a:pos x="11" y="172"/>
                    </a:cxn>
                    <a:cxn ang="0">
                      <a:pos x="11" y="169"/>
                    </a:cxn>
                    <a:cxn ang="0">
                      <a:pos x="11" y="166"/>
                    </a:cxn>
                    <a:cxn ang="0">
                      <a:pos x="11" y="163"/>
                    </a:cxn>
                    <a:cxn ang="0">
                      <a:pos x="11" y="160"/>
                    </a:cxn>
                    <a:cxn ang="0">
                      <a:pos x="10" y="158"/>
                    </a:cxn>
                    <a:cxn ang="0">
                      <a:pos x="10" y="155"/>
                    </a:cxn>
                    <a:cxn ang="0">
                      <a:pos x="10" y="152"/>
                    </a:cxn>
                    <a:cxn ang="0">
                      <a:pos x="10" y="149"/>
                    </a:cxn>
                    <a:cxn ang="0">
                      <a:pos x="9" y="146"/>
                    </a:cxn>
                    <a:cxn ang="0">
                      <a:pos x="9" y="143"/>
                    </a:cxn>
                    <a:cxn ang="0">
                      <a:pos x="8" y="141"/>
                    </a:cxn>
                    <a:cxn ang="0">
                      <a:pos x="8" y="138"/>
                    </a:cxn>
                    <a:cxn ang="0">
                      <a:pos x="8" y="135"/>
                    </a:cxn>
                    <a:cxn ang="0">
                      <a:pos x="7" y="132"/>
                    </a:cxn>
                    <a:cxn ang="0">
                      <a:pos x="6" y="129"/>
                    </a:cxn>
                    <a:cxn ang="0">
                      <a:pos x="6" y="127"/>
                    </a:cxn>
                    <a:cxn ang="0">
                      <a:pos x="0" y="75"/>
                    </a:cxn>
                    <a:cxn ang="0">
                      <a:pos x="0" y="70"/>
                    </a:cxn>
                    <a:cxn ang="0">
                      <a:pos x="0" y="64"/>
                    </a:cxn>
                    <a:cxn ang="0">
                      <a:pos x="0" y="59"/>
                    </a:cxn>
                    <a:cxn ang="0">
                      <a:pos x="0" y="53"/>
                    </a:cxn>
                    <a:cxn ang="0">
                      <a:pos x="0" y="48"/>
                    </a:cxn>
                    <a:cxn ang="0">
                      <a:pos x="1" y="43"/>
                    </a:cxn>
                    <a:cxn ang="0">
                      <a:pos x="1" y="37"/>
                    </a:cxn>
                    <a:cxn ang="0">
                      <a:pos x="2" y="32"/>
                    </a:cxn>
                    <a:cxn ang="0">
                      <a:pos x="2" y="26"/>
                    </a:cxn>
                    <a:cxn ang="0">
                      <a:pos x="3" y="21"/>
                    </a:cxn>
                    <a:cxn ang="0">
                      <a:pos x="4" y="15"/>
                    </a:cxn>
                    <a:cxn ang="0">
                      <a:pos x="5" y="10"/>
                    </a:cxn>
                    <a:cxn ang="0">
                      <a:pos x="6" y="5"/>
                    </a:cxn>
                    <a:cxn ang="0">
                      <a:pos x="7" y="0"/>
                    </a:cxn>
                  </a:cxnLst>
                  <a:rect l="0" t="0" r="r" b="b"/>
                  <a:pathLst>
                    <a:path w="27" h="172">
                      <a:moveTo>
                        <a:pt x="7" y="0"/>
                      </a:moveTo>
                      <a:lnTo>
                        <a:pt x="6" y="4"/>
                      </a:lnTo>
                      <a:lnTo>
                        <a:pt x="6" y="9"/>
                      </a:lnTo>
                      <a:lnTo>
                        <a:pt x="6" y="14"/>
                      </a:lnTo>
                      <a:lnTo>
                        <a:pt x="5" y="19"/>
                      </a:lnTo>
                      <a:lnTo>
                        <a:pt x="5" y="24"/>
                      </a:lnTo>
                      <a:lnTo>
                        <a:pt x="5" y="29"/>
                      </a:lnTo>
                      <a:lnTo>
                        <a:pt x="5" y="34"/>
                      </a:lnTo>
                      <a:lnTo>
                        <a:pt x="5" y="39"/>
                      </a:lnTo>
                      <a:lnTo>
                        <a:pt x="5" y="44"/>
                      </a:lnTo>
                      <a:lnTo>
                        <a:pt x="6" y="48"/>
                      </a:lnTo>
                      <a:lnTo>
                        <a:pt x="6" y="53"/>
                      </a:lnTo>
                      <a:lnTo>
                        <a:pt x="6" y="58"/>
                      </a:lnTo>
                      <a:lnTo>
                        <a:pt x="7" y="63"/>
                      </a:lnTo>
                      <a:lnTo>
                        <a:pt x="7" y="68"/>
                      </a:lnTo>
                      <a:lnTo>
                        <a:pt x="8" y="73"/>
                      </a:lnTo>
                      <a:lnTo>
                        <a:pt x="19" y="136"/>
                      </a:lnTo>
                      <a:lnTo>
                        <a:pt x="27" y="172"/>
                      </a:lnTo>
                      <a:lnTo>
                        <a:pt x="11" y="172"/>
                      </a:lnTo>
                      <a:lnTo>
                        <a:pt x="11" y="169"/>
                      </a:lnTo>
                      <a:lnTo>
                        <a:pt x="11" y="166"/>
                      </a:lnTo>
                      <a:lnTo>
                        <a:pt x="11" y="163"/>
                      </a:lnTo>
                      <a:lnTo>
                        <a:pt x="11" y="160"/>
                      </a:lnTo>
                      <a:lnTo>
                        <a:pt x="10" y="158"/>
                      </a:lnTo>
                      <a:lnTo>
                        <a:pt x="10" y="155"/>
                      </a:lnTo>
                      <a:lnTo>
                        <a:pt x="10" y="152"/>
                      </a:lnTo>
                      <a:lnTo>
                        <a:pt x="10" y="149"/>
                      </a:lnTo>
                      <a:lnTo>
                        <a:pt x="9" y="146"/>
                      </a:lnTo>
                      <a:lnTo>
                        <a:pt x="9" y="143"/>
                      </a:lnTo>
                      <a:lnTo>
                        <a:pt x="8" y="141"/>
                      </a:lnTo>
                      <a:lnTo>
                        <a:pt x="8" y="138"/>
                      </a:lnTo>
                      <a:lnTo>
                        <a:pt x="8" y="135"/>
                      </a:lnTo>
                      <a:lnTo>
                        <a:pt x="7" y="132"/>
                      </a:lnTo>
                      <a:lnTo>
                        <a:pt x="6" y="129"/>
                      </a:lnTo>
                      <a:lnTo>
                        <a:pt x="6" y="127"/>
                      </a:lnTo>
                      <a:lnTo>
                        <a:pt x="0" y="75"/>
                      </a:lnTo>
                      <a:lnTo>
                        <a:pt x="0" y="70"/>
                      </a:lnTo>
                      <a:lnTo>
                        <a:pt x="0" y="64"/>
                      </a:lnTo>
                      <a:lnTo>
                        <a:pt x="0" y="59"/>
                      </a:lnTo>
                      <a:lnTo>
                        <a:pt x="0" y="53"/>
                      </a:lnTo>
                      <a:lnTo>
                        <a:pt x="0" y="48"/>
                      </a:lnTo>
                      <a:lnTo>
                        <a:pt x="1" y="43"/>
                      </a:lnTo>
                      <a:lnTo>
                        <a:pt x="1" y="37"/>
                      </a:lnTo>
                      <a:lnTo>
                        <a:pt x="2" y="32"/>
                      </a:lnTo>
                      <a:lnTo>
                        <a:pt x="2" y="26"/>
                      </a:lnTo>
                      <a:lnTo>
                        <a:pt x="3" y="21"/>
                      </a:lnTo>
                      <a:lnTo>
                        <a:pt x="4" y="15"/>
                      </a:lnTo>
                      <a:lnTo>
                        <a:pt x="5" y="10"/>
                      </a:lnTo>
                      <a:lnTo>
                        <a:pt x="6" y="5"/>
                      </a:lnTo>
                      <a:lnTo>
                        <a:pt x="7" y="0"/>
                      </a:lnTo>
                    </a:path>
                  </a:pathLst>
                </a:custGeom>
                <a:solidFill>
                  <a:srgbClr val="FFFFFF">
                    <a:alpha val="40001"/>
                  </a:srgbClr>
                </a:solidFill>
                <a:ln w="9525">
                  <a:noFill/>
                  <a:round/>
                  <a:headEnd type="none" w="sm" len="sm"/>
                  <a:tailEnd type="none" w="sm" len="sm"/>
                </a:ln>
              </p:spPr>
              <p:txBody>
                <a:bodyPr/>
                <a:lstStyle/>
                <a:p>
                  <a:endParaRPr lang="nl-BE"/>
                </a:p>
              </p:txBody>
            </p:sp>
            <p:sp>
              <p:nvSpPr>
                <p:cNvPr id="7517" name="Freeform 349"/>
                <p:cNvSpPr>
                  <a:spLocks noChangeArrowheads="1"/>
                </p:cNvSpPr>
                <p:nvPr/>
              </p:nvSpPr>
              <p:spPr bwMode="auto">
                <a:xfrm>
                  <a:off x="152" y="460"/>
                  <a:ext cx="54" cy="39"/>
                </a:xfrm>
                <a:custGeom>
                  <a:avLst/>
                  <a:gdLst/>
                  <a:ahLst/>
                  <a:cxnLst>
                    <a:cxn ang="0">
                      <a:pos x="25" y="2"/>
                    </a:cxn>
                    <a:cxn ang="0">
                      <a:pos x="39" y="0"/>
                    </a:cxn>
                    <a:cxn ang="0">
                      <a:pos x="53" y="6"/>
                    </a:cxn>
                    <a:cxn ang="0">
                      <a:pos x="20" y="39"/>
                    </a:cxn>
                    <a:cxn ang="0">
                      <a:pos x="11" y="30"/>
                    </a:cxn>
                    <a:cxn ang="0">
                      <a:pos x="0" y="28"/>
                    </a:cxn>
                    <a:cxn ang="0">
                      <a:pos x="25" y="2"/>
                    </a:cxn>
                  </a:cxnLst>
                  <a:rect l="0" t="0" r="r" b="b"/>
                  <a:pathLst>
                    <a:path w="53" h="39">
                      <a:moveTo>
                        <a:pt x="25" y="2"/>
                      </a:moveTo>
                      <a:cubicBezTo>
                        <a:pt x="25" y="2"/>
                        <a:pt x="32" y="0"/>
                        <a:pt x="39" y="0"/>
                      </a:cubicBezTo>
                      <a:cubicBezTo>
                        <a:pt x="39" y="0"/>
                        <a:pt x="47" y="1"/>
                        <a:pt x="53" y="6"/>
                      </a:cubicBezTo>
                      <a:lnTo>
                        <a:pt x="20" y="39"/>
                      </a:lnTo>
                      <a:cubicBezTo>
                        <a:pt x="20" y="39"/>
                        <a:pt x="17" y="34"/>
                        <a:pt x="11" y="30"/>
                      </a:cubicBezTo>
                      <a:cubicBezTo>
                        <a:pt x="11" y="30"/>
                        <a:pt x="6" y="27"/>
                        <a:pt x="0" y="28"/>
                      </a:cubicBezTo>
                      <a:lnTo>
                        <a:pt x="25" y="2"/>
                      </a:lnTo>
                    </a:path>
                  </a:pathLst>
                </a:custGeom>
                <a:solidFill>
                  <a:srgbClr val="FFFFFF">
                    <a:alpha val="40001"/>
                  </a:srgbClr>
                </a:solidFill>
                <a:ln w="9525">
                  <a:noFill/>
                  <a:round/>
                  <a:headEnd type="none" w="sm" len="sm"/>
                  <a:tailEnd type="none" w="sm" len="sm"/>
                </a:ln>
              </p:spPr>
              <p:txBody>
                <a:bodyPr/>
                <a:lstStyle/>
                <a:p>
                  <a:endParaRPr lang="nl-BE"/>
                </a:p>
              </p:txBody>
            </p:sp>
            <p:sp>
              <p:nvSpPr>
                <p:cNvPr id="7518" name="Freeform 350"/>
                <p:cNvSpPr>
                  <a:spLocks noChangeArrowheads="1"/>
                </p:cNvSpPr>
                <p:nvPr/>
              </p:nvSpPr>
              <p:spPr bwMode="auto">
                <a:xfrm>
                  <a:off x="198" y="434"/>
                  <a:ext cx="24" cy="21"/>
                </a:xfrm>
                <a:custGeom>
                  <a:avLst/>
                  <a:gdLst/>
                  <a:ahLst/>
                  <a:cxnLst>
                    <a:cxn ang="0">
                      <a:pos x="9" y="1"/>
                    </a:cxn>
                    <a:cxn ang="0">
                      <a:pos x="9" y="1"/>
                    </a:cxn>
                    <a:cxn ang="0">
                      <a:pos x="8" y="1"/>
                    </a:cxn>
                    <a:cxn ang="0">
                      <a:pos x="8" y="0"/>
                    </a:cxn>
                    <a:cxn ang="0">
                      <a:pos x="8" y="0"/>
                    </a:cxn>
                    <a:cxn ang="0">
                      <a:pos x="8" y="0"/>
                    </a:cxn>
                    <a:cxn ang="0">
                      <a:pos x="7" y="0"/>
                    </a:cxn>
                    <a:cxn ang="0">
                      <a:pos x="7" y="0"/>
                    </a:cxn>
                    <a:cxn ang="0">
                      <a:pos x="7" y="0"/>
                    </a:cxn>
                    <a:cxn ang="0">
                      <a:pos x="6" y="0"/>
                    </a:cxn>
                    <a:cxn ang="0">
                      <a:pos x="6" y="0"/>
                    </a:cxn>
                    <a:cxn ang="0">
                      <a:pos x="6" y="0"/>
                    </a:cxn>
                    <a:cxn ang="0">
                      <a:pos x="5" y="0"/>
                    </a:cxn>
                    <a:cxn ang="0">
                      <a:pos x="5" y="0"/>
                    </a:cxn>
                    <a:cxn ang="0">
                      <a:pos x="5" y="0"/>
                    </a:cxn>
                    <a:cxn ang="0">
                      <a:pos x="5" y="0"/>
                    </a:cxn>
                    <a:cxn ang="0">
                      <a:pos x="4" y="0"/>
                    </a:cxn>
                    <a:cxn ang="0">
                      <a:pos x="4" y="0"/>
                    </a:cxn>
                    <a:cxn ang="0">
                      <a:pos x="4" y="0"/>
                    </a:cxn>
                    <a:cxn ang="0">
                      <a:pos x="3" y="0"/>
                    </a:cxn>
                    <a:cxn ang="0">
                      <a:pos x="3" y="0"/>
                    </a:cxn>
                    <a:cxn ang="0">
                      <a:pos x="3" y="0"/>
                    </a:cxn>
                    <a:cxn ang="0">
                      <a:pos x="2" y="0"/>
                    </a:cxn>
                    <a:cxn ang="0">
                      <a:pos x="2" y="1"/>
                    </a:cxn>
                    <a:cxn ang="0">
                      <a:pos x="2" y="1"/>
                    </a:cxn>
                    <a:cxn ang="0">
                      <a:pos x="2" y="1"/>
                    </a:cxn>
                    <a:cxn ang="0">
                      <a:pos x="1" y="1"/>
                    </a:cxn>
                    <a:cxn ang="0">
                      <a:pos x="1" y="2"/>
                    </a:cxn>
                    <a:cxn ang="0">
                      <a:pos x="1" y="2"/>
                    </a:cxn>
                    <a:cxn ang="0">
                      <a:pos x="1" y="2"/>
                    </a:cxn>
                    <a:cxn ang="0">
                      <a:pos x="1" y="2"/>
                    </a:cxn>
                    <a:cxn ang="0">
                      <a:pos x="0" y="3"/>
                    </a:cxn>
                    <a:cxn ang="0">
                      <a:pos x="0" y="3"/>
                    </a:cxn>
                    <a:cxn ang="0">
                      <a:pos x="0" y="3"/>
                    </a:cxn>
                    <a:cxn ang="0">
                      <a:pos x="0" y="4"/>
                    </a:cxn>
                    <a:cxn ang="0">
                      <a:pos x="0" y="4"/>
                    </a:cxn>
                    <a:cxn ang="0">
                      <a:pos x="0" y="5"/>
                    </a:cxn>
                    <a:cxn ang="0">
                      <a:pos x="0" y="5"/>
                    </a:cxn>
                    <a:cxn ang="0">
                      <a:pos x="0" y="5"/>
                    </a:cxn>
                    <a:cxn ang="0">
                      <a:pos x="0" y="6"/>
                    </a:cxn>
                    <a:cxn ang="0">
                      <a:pos x="0" y="6"/>
                    </a:cxn>
                    <a:cxn ang="0">
                      <a:pos x="0" y="6"/>
                    </a:cxn>
                    <a:cxn ang="0">
                      <a:pos x="0" y="7"/>
                    </a:cxn>
                    <a:cxn ang="0">
                      <a:pos x="0" y="7"/>
                    </a:cxn>
                    <a:cxn ang="0">
                      <a:pos x="0" y="8"/>
                    </a:cxn>
                    <a:cxn ang="0">
                      <a:pos x="0" y="8"/>
                    </a:cxn>
                    <a:cxn ang="0">
                      <a:pos x="0" y="8"/>
                    </a:cxn>
                    <a:cxn ang="0">
                      <a:pos x="0" y="9"/>
                    </a:cxn>
                    <a:cxn ang="0">
                      <a:pos x="0" y="9"/>
                    </a:cxn>
                    <a:cxn ang="0">
                      <a:pos x="0" y="9"/>
                    </a:cxn>
                    <a:cxn ang="0">
                      <a:pos x="0" y="10"/>
                    </a:cxn>
                    <a:cxn ang="0">
                      <a:pos x="0" y="10"/>
                    </a:cxn>
                    <a:cxn ang="0">
                      <a:pos x="0" y="11"/>
                    </a:cxn>
                    <a:cxn ang="0">
                      <a:pos x="0" y="11"/>
                    </a:cxn>
                    <a:cxn ang="0">
                      <a:pos x="1" y="11"/>
                    </a:cxn>
                  </a:cxnLst>
                  <a:rect l="0" t="0" r="r" b="b"/>
                  <a:pathLst>
                    <a:path w="23" h="20">
                      <a:moveTo>
                        <a:pt x="1" y="11"/>
                      </a:moveTo>
                      <a:lnTo>
                        <a:pt x="23" y="20"/>
                      </a:lnTo>
                      <a:lnTo>
                        <a:pt x="9" y="1"/>
                      </a:lnTo>
                      <a:lnTo>
                        <a:pt x="9" y="1"/>
                      </a:lnTo>
                      <a:lnTo>
                        <a:pt x="9" y="1"/>
                      </a:lnTo>
                      <a:lnTo>
                        <a:pt x="9" y="1"/>
                      </a:lnTo>
                      <a:lnTo>
                        <a:pt x="9" y="1"/>
                      </a:lnTo>
                      <a:lnTo>
                        <a:pt x="9" y="1"/>
                      </a:lnTo>
                      <a:lnTo>
                        <a:pt x="8" y="1"/>
                      </a:lnTo>
                      <a:lnTo>
                        <a:pt x="8" y="0"/>
                      </a:lnTo>
                      <a:lnTo>
                        <a:pt x="8" y="0"/>
                      </a:lnTo>
                      <a:lnTo>
                        <a:pt x="8" y="0"/>
                      </a:lnTo>
                      <a:lnTo>
                        <a:pt x="8" y="0"/>
                      </a:lnTo>
                      <a:lnTo>
                        <a:pt x="8" y="0"/>
                      </a:lnTo>
                      <a:lnTo>
                        <a:pt x="8" y="0"/>
                      </a:lnTo>
                      <a:lnTo>
                        <a:pt x="8" y="0"/>
                      </a:lnTo>
                      <a:lnTo>
                        <a:pt x="8" y="0"/>
                      </a:lnTo>
                      <a:lnTo>
                        <a:pt x="8" y="0"/>
                      </a:lnTo>
                      <a:lnTo>
                        <a:pt x="8" y="0"/>
                      </a:lnTo>
                      <a:lnTo>
                        <a:pt x="7" y="0"/>
                      </a:lnTo>
                      <a:lnTo>
                        <a:pt x="7" y="0"/>
                      </a:lnTo>
                      <a:lnTo>
                        <a:pt x="7" y="0"/>
                      </a:lnTo>
                      <a:lnTo>
                        <a:pt x="7" y="0"/>
                      </a:lnTo>
                      <a:lnTo>
                        <a:pt x="7" y="0"/>
                      </a:lnTo>
                      <a:lnTo>
                        <a:pt x="7" y="0"/>
                      </a:lnTo>
                      <a:lnTo>
                        <a:pt x="7" y="0"/>
                      </a:lnTo>
                      <a:lnTo>
                        <a:pt x="7" y="0"/>
                      </a:lnTo>
                      <a:lnTo>
                        <a:pt x="7" y="0"/>
                      </a:lnTo>
                      <a:lnTo>
                        <a:pt x="7" y="0"/>
                      </a:lnTo>
                      <a:lnTo>
                        <a:pt x="6" y="0"/>
                      </a:lnTo>
                      <a:lnTo>
                        <a:pt x="6" y="0"/>
                      </a:lnTo>
                      <a:lnTo>
                        <a:pt x="6" y="0"/>
                      </a:lnTo>
                      <a:lnTo>
                        <a:pt x="6" y="0"/>
                      </a:lnTo>
                      <a:lnTo>
                        <a:pt x="6" y="0"/>
                      </a:lnTo>
                      <a:lnTo>
                        <a:pt x="6" y="0"/>
                      </a:lnTo>
                      <a:lnTo>
                        <a:pt x="6" y="0"/>
                      </a:lnTo>
                      <a:lnTo>
                        <a:pt x="6" y="0"/>
                      </a:lnTo>
                      <a:lnTo>
                        <a:pt x="6" y="0"/>
                      </a:lnTo>
                      <a:lnTo>
                        <a:pt x="5" y="0"/>
                      </a:lnTo>
                      <a:lnTo>
                        <a:pt x="5" y="0"/>
                      </a:lnTo>
                      <a:lnTo>
                        <a:pt x="5" y="0"/>
                      </a:lnTo>
                      <a:lnTo>
                        <a:pt x="5" y="0"/>
                      </a:lnTo>
                      <a:lnTo>
                        <a:pt x="5" y="0"/>
                      </a:lnTo>
                      <a:lnTo>
                        <a:pt x="5" y="0"/>
                      </a:lnTo>
                      <a:lnTo>
                        <a:pt x="5" y="0"/>
                      </a:lnTo>
                      <a:lnTo>
                        <a:pt x="5" y="0"/>
                      </a:lnTo>
                      <a:lnTo>
                        <a:pt x="5" y="0"/>
                      </a:lnTo>
                      <a:lnTo>
                        <a:pt x="5" y="0"/>
                      </a:lnTo>
                      <a:lnTo>
                        <a:pt x="4" y="0"/>
                      </a:lnTo>
                      <a:lnTo>
                        <a:pt x="4" y="0"/>
                      </a:lnTo>
                      <a:lnTo>
                        <a:pt x="4"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3" y="0"/>
                      </a:lnTo>
                      <a:lnTo>
                        <a:pt x="3" y="0"/>
                      </a:lnTo>
                      <a:lnTo>
                        <a:pt x="2" y="0"/>
                      </a:lnTo>
                      <a:lnTo>
                        <a:pt x="2" y="1"/>
                      </a:lnTo>
                      <a:lnTo>
                        <a:pt x="2" y="1"/>
                      </a:lnTo>
                      <a:lnTo>
                        <a:pt x="2" y="1"/>
                      </a:lnTo>
                      <a:lnTo>
                        <a:pt x="2" y="1"/>
                      </a:lnTo>
                      <a:lnTo>
                        <a:pt x="2" y="1"/>
                      </a:lnTo>
                      <a:lnTo>
                        <a:pt x="2" y="1"/>
                      </a:lnTo>
                      <a:lnTo>
                        <a:pt x="2" y="1"/>
                      </a:lnTo>
                      <a:lnTo>
                        <a:pt x="2" y="1"/>
                      </a:lnTo>
                      <a:lnTo>
                        <a:pt x="2" y="1"/>
                      </a:lnTo>
                      <a:lnTo>
                        <a:pt x="2" y="1"/>
                      </a:lnTo>
                      <a:lnTo>
                        <a:pt x="2" y="1"/>
                      </a:lnTo>
                      <a:lnTo>
                        <a:pt x="1" y="1"/>
                      </a:lnTo>
                      <a:lnTo>
                        <a:pt x="1" y="1"/>
                      </a:lnTo>
                      <a:lnTo>
                        <a:pt x="1" y="2"/>
                      </a:lnTo>
                      <a:lnTo>
                        <a:pt x="1" y="2"/>
                      </a:lnTo>
                      <a:lnTo>
                        <a:pt x="1" y="2"/>
                      </a:lnTo>
                      <a:lnTo>
                        <a:pt x="1" y="2"/>
                      </a:lnTo>
                      <a:lnTo>
                        <a:pt x="1" y="2"/>
                      </a:lnTo>
                      <a:lnTo>
                        <a:pt x="1" y="2"/>
                      </a:lnTo>
                      <a:lnTo>
                        <a:pt x="1" y="2"/>
                      </a:lnTo>
                      <a:lnTo>
                        <a:pt x="1" y="2"/>
                      </a:lnTo>
                      <a:lnTo>
                        <a:pt x="1" y="2"/>
                      </a:lnTo>
                      <a:lnTo>
                        <a:pt x="1" y="2"/>
                      </a:lnTo>
                      <a:lnTo>
                        <a:pt x="1" y="2"/>
                      </a:lnTo>
                      <a:lnTo>
                        <a:pt x="1" y="3"/>
                      </a:lnTo>
                      <a:lnTo>
                        <a:pt x="1" y="3"/>
                      </a:lnTo>
                      <a:lnTo>
                        <a:pt x="0" y="3"/>
                      </a:lnTo>
                      <a:lnTo>
                        <a:pt x="0" y="3"/>
                      </a:lnTo>
                      <a:lnTo>
                        <a:pt x="0" y="3"/>
                      </a:lnTo>
                      <a:lnTo>
                        <a:pt x="0" y="3"/>
                      </a:lnTo>
                      <a:lnTo>
                        <a:pt x="0" y="3"/>
                      </a:lnTo>
                      <a:lnTo>
                        <a:pt x="0" y="3"/>
                      </a:lnTo>
                      <a:lnTo>
                        <a:pt x="0" y="3"/>
                      </a:lnTo>
                      <a:lnTo>
                        <a:pt x="0" y="4"/>
                      </a:lnTo>
                      <a:lnTo>
                        <a:pt x="0" y="4"/>
                      </a:lnTo>
                      <a:lnTo>
                        <a:pt x="0" y="4"/>
                      </a:lnTo>
                      <a:lnTo>
                        <a:pt x="0" y="4"/>
                      </a:lnTo>
                      <a:lnTo>
                        <a:pt x="0" y="4"/>
                      </a:lnTo>
                      <a:lnTo>
                        <a:pt x="0" y="4"/>
                      </a:lnTo>
                      <a:lnTo>
                        <a:pt x="0" y="4"/>
                      </a:lnTo>
                      <a:lnTo>
                        <a:pt x="0" y="4"/>
                      </a:lnTo>
                      <a:lnTo>
                        <a:pt x="0" y="5"/>
                      </a:lnTo>
                      <a:lnTo>
                        <a:pt x="0" y="5"/>
                      </a:lnTo>
                      <a:lnTo>
                        <a:pt x="0" y="5"/>
                      </a:lnTo>
                      <a:lnTo>
                        <a:pt x="0" y="5"/>
                      </a:lnTo>
                      <a:lnTo>
                        <a:pt x="0" y="5"/>
                      </a:lnTo>
                      <a:lnTo>
                        <a:pt x="0" y="5"/>
                      </a:lnTo>
                      <a:lnTo>
                        <a:pt x="0" y="5"/>
                      </a:lnTo>
                      <a:lnTo>
                        <a:pt x="0" y="5"/>
                      </a:lnTo>
                      <a:lnTo>
                        <a:pt x="0" y="6"/>
                      </a:lnTo>
                      <a:lnTo>
                        <a:pt x="0" y="6"/>
                      </a:lnTo>
                      <a:lnTo>
                        <a:pt x="0" y="6"/>
                      </a:lnTo>
                      <a:lnTo>
                        <a:pt x="0" y="6"/>
                      </a:lnTo>
                      <a:lnTo>
                        <a:pt x="0" y="6"/>
                      </a:lnTo>
                      <a:lnTo>
                        <a:pt x="0" y="6"/>
                      </a:lnTo>
                      <a:lnTo>
                        <a:pt x="0" y="6"/>
                      </a:lnTo>
                      <a:lnTo>
                        <a:pt x="0" y="6"/>
                      </a:lnTo>
                      <a:lnTo>
                        <a:pt x="0" y="7"/>
                      </a:lnTo>
                      <a:lnTo>
                        <a:pt x="0" y="7"/>
                      </a:lnTo>
                      <a:lnTo>
                        <a:pt x="0" y="7"/>
                      </a:lnTo>
                      <a:lnTo>
                        <a:pt x="0" y="7"/>
                      </a:lnTo>
                      <a:lnTo>
                        <a:pt x="0" y="7"/>
                      </a:lnTo>
                      <a:lnTo>
                        <a:pt x="0" y="7"/>
                      </a:lnTo>
                      <a:lnTo>
                        <a:pt x="0" y="7"/>
                      </a:lnTo>
                      <a:lnTo>
                        <a:pt x="0" y="7"/>
                      </a:lnTo>
                      <a:lnTo>
                        <a:pt x="0" y="8"/>
                      </a:lnTo>
                      <a:lnTo>
                        <a:pt x="0" y="8"/>
                      </a:lnTo>
                      <a:lnTo>
                        <a:pt x="0" y="8"/>
                      </a:lnTo>
                      <a:lnTo>
                        <a:pt x="0" y="8"/>
                      </a:lnTo>
                      <a:lnTo>
                        <a:pt x="0" y="8"/>
                      </a:lnTo>
                      <a:lnTo>
                        <a:pt x="0" y="8"/>
                      </a:lnTo>
                      <a:lnTo>
                        <a:pt x="0" y="8"/>
                      </a:lnTo>
                      <a:lnTo>
                        <a:pt x="0" y="8"/>
                      </a:lnTo>
                      <a:lnTo>
                        <a:pt x="0" y="9"/>
                      </a:lnTo>
                      <a:lnTo>
                        <a:pt x="0" y="9"/>
                      </a:lnTo>
                      <a:lnTo>
                        <a:pt x="0" y="9"/>
                      </a:lnTo>
                      <a:lnTo>
                        <a:pt x="0" y="9"/>
                      </a:lnTo>
                      <a:lnTo>
                        <a:pt x="0" y="9"/>
                      </a:lnTo>
                      <a:lnTo>
                        <a:pt x="0" y="9"/>
                      </a:lnTo>
                      <a:lnTo>
                        <a:pt x="0" y="9"/>
                      </a:lnTo>
                      <a:lnTo>
                        <a:pt x="0" y="9"/>
                      </a:lnTo>
                      <a:lnTo>
                        <a:pt x="0" y="10"/>
                      </a:lnTo>
                      <a:lnTo>
                        <a:pt x="0" y="10"/>
                      </a:lnTo>
                      <a:lnTo>
                        <a:pt x="0" y="10"/>
                      </a:lnTo>
                      <a:lnTo>
                        <a:pt x="0" y="10"/>
                      </a:lnTo>
                      <a:lnTo>
                        <a:pt x="0" y="10"/>
                      </a:lnTo>
                      <a:lnTo>
                        <a:pt x="0" y="10"/>
                      </a:lnTo>
                      <a:lnTo>
                        <a:pt x="0" y="10"/>
                      </a:lnTo>
                      <a:lnTo>
                        <a:pt x="0" y="10"/>
                      </a:lnTo>
                      <a:lnTo>
                        <a:pt x="0" y="11"/>
                      </a:lnTo>
                      <a:lnTo>
                        <a:pt x="0" y="11"/>
                      </a:lnTo>
                      <a:lnTo>
                        <a:pt x="0" y="11"/>
                      </a:lnTo>
                      <a:lnTo>
                        <a:pt x="0" y="11"/>
                      </a:lnTo>
                      <a:lnTo>
                        <a:pt x="1" y="11"/>
                      </a:lnTo>
                      <a:lnTo>
                        <a:pt x="1" y="11"/>
                      </a:lnTo>
                      <a:lnTo>
                        <a:pt x="1" y="11"/>
                      </a:lnTo>
                      <a:lnTo>
                        <a:pt x="1" y="11"/>
                      </a:lnTo>
                    </a:path>
                  </a:pathLst>
                </a:custGeom>
                <a:solidFill>
                  <a:srgbClr val="FFFFFF">
                    <a:alpha val="40001"/>
                  </a:srgbClr>
                </a:solidFill>
                <a:ln w="9525">
                  <a:noFill/>
                  <a:round/>
                  <a:headEnd type="none" w="sm" len="sm"/>
                  <a:tailEnd type="none" w="sm" len="sm"/>
                </a:ln>
              </p:spPr>
              <p:txBody>
                <a:bodyPr/>
                <a:lstStyle/>
                <a:p>
                  <a:endParaRPr lang="nl-BE"/>
                </a:p>
              </p:txBody>
            </p:sp>
            <p:sp>
              <p:nvSpPr>
                <p:cNvPr id="7519" name="Freeform 351"/>
                <p:cNvSpPr>
                  <a:spLocks noChangeArrowheads="1"/>
                </p:cNvSpPr>
                <p:nvPr/>
              </p:nvSpPr>
              <p:spPr bwMode="auto">
                <a:xfrm>
                  <a:off x="233" y="473"/>
                  <a:ext cx="59" cy="50"/>
                </a:xfrm>
                <a:custGeom>
                  <a:avLst/>
                  <a:gdLst/>
                  <a:ahLst/>
                  <a:cxnLst>
                    <a:cxn ang="0">
                      <a:pos x="16" y="49"/>
                    </a:cxn>
                    <a:cxn ang="0">
                      <a:pos x="58" y="15"/>
                    </a:cxn>
                    <a:cxn ang="0">
                      <a:pos x="59" y="10"/>
                    </a:cxn>
                    <a:cxn ang="0">
                      <a:pos x="57" y="4"/>
                    </a:cxn>
                    <a:cxn ang="0">
                      <a:pos x="54" y="1"/>
                    </a:cxn>
                    <a:cxn ang="0">
                      <a:pos x="49" y="0"/>
                    </a:cxn>
                    <a:cxn ang="0">
                      <a:pos x="0" y="37"/>
                    </a:cxn>
                    <a:cxn ang="0">
                      <a:pos x="16" y="49"/>
                    </a:cxn>
                  </a:cxnLst>
                  <a:rect l="0" t="0" r="r" b="b"/>
                  <a:pathLst>
                    <a:path w="59" h="49">
                      <a:moveTo>
                        <a:pt x="16" y="49"/>
                      </a:moveTo>
                      <a:lnTo>
                        <a:pt x="58" y="15"/>
                      </a:lnTo>
                      <a:cubicBezTo>
                        <a:pt x="58" y="15"/>
                        <a:pt x="59" y="12"/>
                        <a:pt x="59" y="10"/>
                      </a:cubicBezTo>
                      <a:cubicBezTo>
                        <a:pt x="59" y="10"/>
                        <a:pt x="58" y="7"/>
                        <a:pt x="57" y="4"/>
                      </a:cubicBezTo>
                      <a:cubicBezTo>
                        <a:pt x="57" y="4"/>
                        <a:pt x="56" y="2"/>
                        <a:pt x="54" y="1"/>
                      </a:cubicBezTo>
                      <a:cubicBezTo>
                        <a:pt x="54" y="1"/>
                        <a:pt x="52" y="0"/>
                        <a:pt x="49" y="0"/>
                      </a:cubicBezTo>
                      <a:lnTo>
                        <a:pt x="0" y="37"/>
                      </a:lnTo>
                      <a:lnTo>
                        <a:pt x="16" y="49"/>
                      </a:lnTo>
                    </a:path>
                  </a:pathLst>
                </a:custGeom>
                <a:solidFill>
                  <a:srgbClr val="FFFFFF">
                    <a:alpha val="40001"/>
                  </a:srgbClr>
                </a:solidFill>
                <a:ln w="9525">
                  <a:noFill/>
                  <a:round/>
                  <a:headEnd type="none" w="sm" len="sm"/>
                  <a:tailEnd type="none" w="sm" len="sm"/>
                </a:ln>
              </p:spPr>
              <p:txBody>
                <a:bodyPr/>
                <a:lstStyle/>
                <a:p>
                  <a:endParaRPr lang="nl-BE"/>
                </a:p>
              </p:txBody>
            </p:sp>
            <p:sp>
              <p:nvSpPr>
                <p:cNvPr id="7520" name="Freeform 352"/>
                <p:cNvSpPr>
                  <a:spLocks noChangeArrowheads="1"/>
                </p:cNvSpPr>
                <p:nvPr/>
              </p:nvSpPr>
              <p:spPr bwMode="auto">
                <a:xfrm>
                  <a:off x="301" y="275"/>
                  <a:ext cx="70" cy="185"/>
                </a:xfrm>
                <a:custGeom>
                  <a:avLst/>
                  <a:gdLst/>
                  <a:ahLst/>
                  <a:cxnLst>
                    <a:cxn ang="0">
                      <a:pos x="0" y="178"/>
                    </a:cxn>
                    <a:cxn ang="0">
                      <a:pos x="5" y="183"/>
                    </a:cxn>
                    <a:cxn ang="0">
                      <a:pos x="12" y="184"/>
                    </a:cxn>
                    <a:cxn ang="0">
                      <a:pos x="19" y="181"/>
                    </a:cxn>
                    <a:cxn ang="0">
                      <a:pos x="24" y="176"/>
                    </a:cxn>
                    <a:cxn ang="0">
                      <a:pos x="50" y="137"/>
                    </a:cxn>
                    <a:cxn ang="0">
                      <a:pos x="66" y="82"/>
                    </a:cxn>
                    <a:cxn ang="0">
                      <a:pos x="69" y="34"/>
                    </a:cxn>
                    <a:cxn ang="0">
                      <a:pos x="64" y="0"/>
                    </a:cxn>
                    <a:cxn ang="0">
                      <a:pos x="44" y="38"/>
                    </a:cxn>
                    <a:cxn ang="0">
                      <a:pos x="37" y="93"/>
                    </a:cxn>
                    <a:cxn ang="0">
                      <a:pos x="0" y="178"/>
                    </a:cxn>
                  </a:cxnLst>
                  <a:rect l="0" t="0" r="r" b="b"/>
                  <a:pathLst>
                    <a:path w="69" h="184">
                      <a:moveTo>
                        <a:pt x="0" y="178"/>
                      </a:moveTo>
                      <a:cubicBezTo>
                        <a:pt x="0" y="178"/>
                        <a:pt x="2" y="181"/>
                        <a:pt x="5" y="183"/>
                      </a:cubicBezTo>
                      <a:cubicBezTo>
                        <a:pt x="5" y="183"/>
                        <a:pt x="9" y="184"/>
                        <a:pt x="12" y="184"/>
                      </a:cubicBezTo>
                      <a:cubicBezTo>
                        <a:pt x="12" y="184"/>
                        <a:pt x="16" y="184"/>
                        <a:pt x="19" y="181"/>
                      </a:cubicBezTo>
                      <a:cubicBezTo>
                        <a:pt x="19" y="181"/>
                        <a:pt x="22" y="179"/>
                        <a:pt x="24" y="176"/>
                      </a:cubicBezTo>
                      <a:lnTo>
                        <a:pt x="50" y="137"/>
                      </a:lnTo>
                      <a:cubicBezTo>
                        <a:pt x="50" y="137"/>
                        <a:pt x="61" y="111"/>
                        <a:pt x="66" y="82"/>
                      </a:cubicBezTo>
                      <a:lnTo>
                        <a:pt x="69" y="34"/>
                      </a:lnTo>
                      <a:cubicBezTo>
                        <a:pt x="69" y="34"/>
                        <a:pt x="71" y="15"/>
                        <a:pt x="64" y="0"/>
                      </a:cubicBezTo>
                      <a:cubicBezTo>
                        <a:pt x="64" y="0"/>
                        <a:pt x="48" y="14"/>
                        <a:pt x="44" y="38"/>
                      </a:cubicBezTo>
                      <a:lnTo>
                        <a:pt x="37" y="93"/>
                      </a:lnTo>
                      <a:lnTo>
                        <a:pt x="0" y="178"/>
                      </a:lnTo>
                    </a:path>
                  </a:pathLst>
                </a:custGeom>
                <a:solidFill>
                  <a:srgbClr val="FFFFFF">
                    <a:alpha val="60001"/>
                  </a:srgbClr>
                </a:solidFill>
                <a:ln w="9525">
                  <a:noFill/>
                  <a:round/>
                  <a:headEnd type="none" w="sm" len="sm"/>
                  <a:tailEnd type="none" w="sm" len="sm"/>
                </a:ln>
              </p:spPr>
              <p:txBody>
                <a:bodyPr/>
                <a:lstStyle/>
                <a:p>
                  <a:endParaRPr lang="nl-BE"/>
                </a:p>
              </p:txBody>
            </p:sp>
            <p:sp>
              <p:nvSpPr>
                <p:cNvPr id="7521" name="Freeform 353"/>
                <p:cNvSpPr>
                  <a:spLocks noChangeArrowheads="1"/>
                </p:cNvSpPr>
                <p:nvPr/>
              </p:nvSpPr>
              <p:spPr bwMode="auto">
                <a:xfrm>
                  <a:off x="390" y="253"/>
                  <a:ext cx="44" cy="134"/>
                </a:xfrm>
                <a:custGeom>
                  <a:avLst/>
                  <a:gdLst/>
                  <a:ahLst/>
                  <a:cxnLst>
                    <a:cxn ang="0">
                      <a:pos x="23" y="0"/>
                    </a:cxn>
                    <a:cxn ang="0">
                      <a:pos x="38" y="14"/>
                    </a:cxn>
                    <a:cxn ang="0">
                      <a:pos x="45" y="35"/>
                    </a:cxn>
                    <a:cxn ang="0">
                      <a:pos x="33" y="92"/>
                    </a:cxn>
                    <a:cxn ang="0">
                      <a:pos x="10" y="133"/>
                    </a:cxn>
                    <a:cxn ang="0">
                      <a:pos x="3" y="61"/>
                    </a:cxn>
                    <a:cxn ang="0">
                      <a:pos x="23" y="0"/>
                    </a:cxn>
                  </a:cxnLst>
                  <a:rect l="0" t="0" r="r" b="b"/>
                  <a:pathLst>
                    <a:path w="43" h="133">
                      <a:moveTo>
                        <a:pt x="23" y="0"/>
                      </a:moveTo>
                      <a:cubicBezTo>
                        <a:pt x="23" y="0"/>
                        <a:pt x="32" y="4"/>
                        <a:pt x="38" y="14"/>
                      </a:cubicBezTo>
                      <a:cubicBezTo>
                        <a:pt x="38" y="14"/>
                        <a:pt x="44" y="23"/>
                        <a:pt x="45" y="35"/>
                      </a:cubicBezTo>
                      <a:cubicBezTo>
                        <a:pt x="45" y="35"/>
                        <a:pt x="47" y="66"/>
                        <a:pt x="33" y="92"/>
                      </a:cubicBezTo>
                      <a:lnTo>
                        <a:pt x="10" y="133"/>
                      </a:lnTo>
                      <a:cubicBezTo>
                        <a:pt x="10" y="133"/>
                        <a:pt x="0" y="98"/>
                        <a:pt x="3" y="61"/>
                      </a:cubicBezTo>
                      <a:cubicBezTo>
                        <a:pt x="3" y="61"/>
                        <a:pt x="4" y="26"/>
                        <a:pt x="23" y="0"/>
                      </a:cubicBezTo>
                    </a:path>
                  </a:pathLst>
                </a:custGeom>
                <a:solidFill>
                  <a:srgbClr val="FFFFFF">
                    <a:alpha val="80000"/>
                  </a:srgbClr>
                </a:solidFill>
                <a:ln w="9525">
                  <a:noFill/>
                  <a:round/>
                  <a:headEnd type="none" w="sm" len="sm"/>
                  <a:tailEnd type="none" w="sm" len="sm"/>
                </a:ln>
              </p:spPr>
              <p:txBody>
                <a:bodyPr/>
                <a:lstStyle/>
                <a:p>
                  <a:endParaRPr lang="nl-BE"/>
                </a:p>
              </p:txBody>
            </p:sp>
            <p:sp>
              <p:nvSpPr>
                <p:cNvPr id="7522" name="Freeform 354"/>
                <p:cNvSpPr>
                  <a:spLocks noChangeArrowheads="1"/>
                </p:cNvSpPr>
                <p:nvPr/>
              </p:nvSpPr>
              <p:spPr bwMode="auto">
                <a:xfrm>
                  <a:off x="314" y="245"/>
                  <a:ext cx="43" cy="57"/>
                </a:xfrm>
                <a:custGeom>
                  <a:avLst/>
                  <a:gdLst/>
                  <a:ahLst/>
                  <a:cxnLst>
                    <a:cxn ang="0">
                      <a:pos x="0" y="15"/>
                    </a:cxn>
                    <a:cxn ang="0">
                      <a:pos x="20" y="56"/>
                    </a:cxn>
                    <a:cxn ang="0">
                      <a:pos x="43" y="20"/>
                    </a:cxn>
                    <a:cxn ang="0">
                      <a:pos x="23" y="0"/>
                    </a:cxn>
                    <a:cxn ang="0">
                      <a:pos x="0" y="15"/>
                    </a:cxn>
                  </a:cxnLst>
                  <a:rect l="0" t="0" r="r" b="b"/>
                  <a:pathLst>
                    <a:path w="43" h="56">
                      <a:moveTo>
                        <a:pt x="0" y="15"/>
                      </a:moveTo>
                      <a:lnTo>
                        <a:pt x="20" y="56"/>
                      </a:lnTo>
                      <a:lnTo>
                        <a:pt x="43" y="20"/>
                      </a:lnTo>
                      <a:lnTo>
                        <a:pt x="23" y="0"/>
                      </a:lnTo>
                      <a:cubicBezTo>
                        <a:pt x="23" y="0"/>
                        <a:pt x="9" y="3"/>
                        <a:pt x="0" y="15"/>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523" name="Freeform 355"/>
                <p:cNvSpPr>
                  <a:spLocks noChangeArrowheads="1"/>
                </p:cNvSpPr>
                <p:nvPr/>
              </p:nvSpPr>
              <p:spPr bwMode="auto">
                <a:xfrm>
                  <a:off x="282" y="258"/>
                  <a:ext cx="40" cy="121"/>
                </a:xfrm>
                <a:custGeom>
                  <a:avLst/>
                  <a:gdLst/>
                  <a:ahLst/>
                  <a:cxnLst>
                    <a:cxn ang="0">
                      <a:pos x="30" y="0"/>
                    </a:cxn>
                    <a:cxn ang="0">
                      <a:pos x="22" y="31"/>
                    </a:cxn>
                    <a:cxn ang="0">
                      <a:pos x="25" y="56"/>
                    </a:cxn>
                    <a:cxn ang="0">
                      <a:pos x="0" y="109"/>
                    </a:cxn>
                    <a:cxn ang="0">
                      <a:pos x="5" y="117"/>
                    </a:cxn>
                    <a:cxn ang="0">
                      <a:pos x="12" y="120"/>
                    </a:cxn>
                    <a:cxn ang="0">
                      <a:pos x="19" y="119"/>
                    </a:cxn>
                    <a:cxn ang="0">
                      <a:pos x="25" y="114"/>
                    </a:cxn>
                    <a:cxn ang="0">
                      <a:pos x="36" y="100"/>
                    </a:cxn>
                    <a:cxn ang="0">
                      <a:pos x="40" y="82"/>
                    </a:cxn>
                    <a:cxn ang="0">
                      <a:pos x="37" y="63"/>
                    </a:cxn>
                    <a:cxn ang="0">
                      <a:pos x="29" y="28"/>
                    </a:cxn>
                    <a:cxn ang="0">
                      <a:pos x="30" y="0"/>
                    </a:cxn>
                  </a:cxnLst>
                  <a:rect l="0" t="0" r="r" b="b"/>
                  <a:pathLst>
                    <a:path w="40" h="120">
                      <a:moveTo>
                        <a:pt x="30" y="0"/>
                      </a:moveTo>
                      <a:cubicBezTo>
                        <a:pt x="30" y="0"/>
                        <a:pt x="22" y="13"/>
                        <a:pt x="22" y="31"/>
                      </a:cubicBezTo>
                      <a:lnTo>
                        <a:pt x="25" y="56"/>
                      </a:lnTo>
                      <a:lnTo>
                        <a:pt x="0" y="109"/>
                      </a:lnTo>
                      <a:cubicBezTo>
                        <a:pt x="0" y="109"/>
                        <a:pt x="1" y="114"/>
                        <a:pt x="5" y="117"/>
                      </a:cubicBezTo>
                      <a:cubicBezTo>
                        <a:pt x="5" y="117"/>
                        <a:pt x="8" y="119"/>
                        <a:pt x="12" y="120"/>
                      </a:cubicBezTo>
                      <a:cubicBezTo>
                        <a:pt x="12" y="120"/>
                        <a:pt x="15" y="121"/>
                        <a:pt x="19" y="119"/>
                      </a:cubicBezTo>
                      <a:cubicBezTo>
                        <a:pt x="19" y="119"/>
                        <a:pt x="23" y="118"/>
                        <a:pt x="25" y="114"/>
                      </a:cubicBezTo>
                      <a:cubicBezTo>
                        <a:pt x="25" y="114"/>
                        <a:pt x="32" y="109"/>
                        <a:pt x="36" y="100"/>
                      </a:cubicBezTo>
                      <a:cubicBezTo>
                        <a:pt x="36" y="100"/>
                        <a:pt x="40" y="92"/>
                        <a:pt x="40" y="82"/>
                      </a:cubicBezTo>
                      <a:cubicBezTo>
                        <a:pt x="40" y="82"/>
                        <a:pt x="40" y="72"/>
                        <a:pt x="37" y="63"/>
                      </a:cubicBezTo>
                      <a:lnTo>
                        <a:pt x="29" y="28"/>
                      </a:lnTo>
                      <a:lnTo>
                        <a:pt x="30" y="0"/>
                      </a:lnTo>
                    </a:path>
                  </a:pathLst>
                </a:custGeom>
                <a:gradFill rotWithShape="0">
                  <a:gsLst>
                    <a:gs pos="0">
                      <a:srgbClr val="EFEFEF"/>
                    </a:gs>
                    <a:gs pos="100000">
                      <a:srgbClr val="FFFFFF">
                        <a:alpha val="60001"/>
                      </a:srgbClr>
                    </a:gs>
                  </a:gsLst>
                  <a:lin ang="5400000" scaled="1"/>
                </a:gradFill>
                <a:ln w="9525">
                  <a:noFill/>
                  <a:round/>
                  <a:headEnd type="none" w="sm" len="sm"/>
                  <a:tailEnd type="none" w="sm" len="sm"/>
                </a:ln>
              </p:spPr>
              <p:txBody>
                <a:bodyPr/>
                <a:lstStyle/>
                <a:p>
                  <a:endParaRPr lang="nl-BE"/>
                </a:p>
              </p:txBody>
            </p:sp>
            <p:sp>
              <p:nvSpPr>
                <p:cNvPr id="7524" name="Freeform 356"/>
                <p:cNvSpPr>
                  <a:spLocks noChangeArrowheads="1"/>
                </p:cNvSpPr>
                <p:nvPr/>
              </p:nvSpPr>
              <p:spPr bwMode="auto">
                <a:xfrm>
                  <a:off x="308" y="171"/>
                  <a:ext cx="51" cy="88"/>
                </a:xfrm>
                <a:custGeom>
                  <a:avLst/>
                  <a:gdLst/>
                  <a:ahLst/>
                  <a:cxnLst>
                    <a:cxn ang="0">
                      <a:pos x="0" y="51"/>
                    </a:cxn>
                    <a:cxn ang="0">
                      <a:pos x="4" y="88"/>
                    </a:cxn>
                    <a:cxn ang="0">
                      <a:pos x="50" y="50"/>
                    </a:cxn>
                    <a:cxn ang="0">
                      <a:pos x="34" y="0"/>
                    </a:cxn>
                    <a:cxn ang="0">
                      <a:pos x="0" y="51"/>
                    </a:cxn>
                  </a:cxnLst>
                  <a:rect l="0" t="0" r="r" b="b"/>
                  <a:pathLst>
                    <a:path w="50" h="88">
                      <a:moveTo>
                        <a:pt x="0" y="51"/>
                      </a:moveTo>
                      <a:cubicBezTo>
                        <a:pt x="0" y="51"/>
                        <a:pt x="6" y="69"/>
                        <a:pt x="4" y="88"/>
                      </a:cubicBezTo>
                      <a:lnTo>
                        <a:pt x="50" y="50"/>
                      </a:lnTo>
                      <a:lnTo>
                        <a:pt x="34" y="0"/>
                      </a:lnTo>
                      <a:lnTo>
                        <a:pt x="0" y="51"/>
                      </a:lnTo>
                    </a:path>
                  </a:pathLst>
                </a:custGeom>
                <a:gradFill rotWithShape="0">
                  <a:gsLst>
                    <a:gs pos="0">
                      <a:srgbClr val="976644"/>
                    </a:gs>
                    <a:gs pos="100000">
                      <a:srgbClr val="CC9D6D"/>
                    </a:gs>
                  </a:gsLst>
                  <a:lin ang="5400000" scaled="1"/>
                </a:gradFill>
                <a:ln w="9525">
                  <a:noFill/>
                  <a:round/>
                  <a:headEnd type="none" w="sm" len="sm"/>
                  <a:tailEnd type="none" w="sm" len="sm"/>
                </a:ln>
              </p:spPr>
              <p:txBody>
                <a:bodyPr/>
                <a:lstStyle/>
                <a:p>
                  <a:endParaRPr lang="nl-BE"/>
                </a:p>
              </p:txBody>
            </p:sp>
            <p:sp>
              <p:nvSpPr>
                <p:cNvPr id="7525" name="Freeform 357"/>
                <p:cNvSpPr>
                  <a:spLocks noChangeArrowheads="1"/>
                </p:cNvSpPr>
                <p:nvPr/>
              </p:nvSpPr>
              <p:spPr bwMode="auto">
                <a:xfrm>
                  <a:off x="237" y="73"/>
                  <a:ext cx="74" cy="309"/>
                </a:xfrm>
                <a:custGeom>
                  <a:avLst/>
                  <a:gdLst/>
                  <a:ahLst/>
                  <a:cxnLst>
                    <a:cxn ang="0">
                      <a:pos x="4" y="187"/>
                    </a:cxn>
                    <a:cxn ang="0">
                      <a:pos x="5" y="229"/>
                    </a:cxn>
                    <a:cxn ang="0">
                      <a:pos x="8" y="270"/>
                    </a:cxn>
                    <a:cxn ang="0">
                      <a:pos x="9" y="262"/>
                    </a:cxn>
                    <a:cxn ang="0">
                      <a:pos x="9" y="227"/>
                    </a:cxn>
                    <a:cxn ang="0">
                      <a:pos x="10" y="193"/>
                    </a:cxn>
                    <a:cxn ang="0">
                      <a:pos x="24" y="115"/>
                    </a:cxn>
                    <a:cxn ang="0">
                      <a:pos x="37" y="223"/>
                    </a:cxn>
                    <a:cxn ang="0">
                      <a:pos x="37" y="230"/>
                    </a:cxn>
                    <a:cxn ang="0">
                      <a:pos x="36" y="236"/>
                    </a:cxn>
                    <a:cxn ang="0">
                      <a:pos x="35" y="242"/>
                    </a:cxn>
                    <a:cxn ang="0">
                      <a:pos x="34" y="248"/>
                    </a:cxn>
                    <a:cxn ang="0">
                      <a:pos x="32" y="254"/>
                    </a:cxn>
                    <a:cxn ang="0">
                      <a:pos x="30" y="260"/>
                    </a:cxn>
                    <a:cxn ang="0">
                      <a:pos x="28" y="266"/>
                    </a:cxn>
                    <a:cxn ang="0">
                      <a:pos x="16" y="303"/>
                    </a:cxn>
                    <a:cxn ang="0">
                      <a:pos x="24" y="288"/>
                    </a:cxn>
                    <a:cxn ang="0">
                      <a:pos x="31" y="272"/>
                    </a:cxn>
                    <a:cxn ang="0">
                      <a:pos x="37" y="258"/>
                    </a:cxn>
                    <a:cxn ang="0">
                      <a:pos x="39" y="250"/>
                    </a:cxn>
                    <a:cxn ang="0">
                      <a:pos x="42" y="242"/>
                    </a:cxn>
                    <a:cxn ang="0">
                      <a:pos x="43" y="233"/>
                    </a:cxn>
                    <a:cxn ang="0">
                      <a:pos x="45" y="225"/>
                    </a:cxn>
                    <a:cxn ang="0">
                      <a:pos x="38" y="175"/>
                    </a:cxn>
                    <a:cxn ang="0">
                      <a:pos x="38" y="170"/>
                    </a:cxn>
                    <a:cxn ang="0">
                      <a:pos x="37" y="166"/>
                    </a:cxn>
                    <a:cxn ang="0">
                      <a:pos x="37" y="161"/>
                    </a:cxn>
                    <a:cxn ang="0">
                      <a:pos x="36" y="157"/>
                    </a:cxn>
                    <a:cxn ang="0">
                      <a:pos x="36" y="152"/>
                    </a:cxn>
                    <a:cxn ang="0">
                      <a:pos x="37" y="148"/>
                    </a:cxn>
                    <a:cxn ang="0">
                      <a:pos x="50" y="193"/>
                    </a:cxn>
                    <a:cxn ang="0">
                      <a:pos x="51" y="205"/>
                    </a:cxn>
                    <a:cxn ang="0">
                      <a:pos x="51" y="216"/>
                    </a:cxn>
                    <a:cxn ang="0">
                      <a:pos x="51" y="222"/>
                    </a:cxn>
                    <a:cxn ang="0">
                      <a:pos x="53" y="217"/>
                    </a:cxn>
                    <a:cxn ang="0">
                      <a:pos x="55" y="211"/>
                    </a:cxn>
                    <a:cxn ang="0">
                      <a:pos x="57" y="206"/>
                    </a:cxn>
                    <a:cxn ang="0">
                      <a:pos x="58" y="200"/>
                    </a:cxn>
                    <a:cxn ang="0">
                      <a:pos x="59" y="194"/>
                    </a:cxn>
                    <a:cxn ang="0">
                      <a:pos x="60" y="189"/>
                    </a:cxn>
                    <a:cxn ang="0">
                      <a:pos x="60" y="184"/>
                    </a:cxn>
                    <a:cxn ang="0">
                      <a:pos x="61" y="183"/>
                    </a:cxn>
                    <a:cxn ang="0">
                      <a:pos x="61" y="182"/>
                    </a:cxn>
                    <a:cxn ang="0">
                      <a:pos x="62" y="181"/>
                    </a:cxn>
                    <a:cxn ang="0">
                      <a:pos x="63" y="179"/>
                    </a:cxn>
                    <a:cxn ang="0">
                      <a:pos x="63" y="178"/>
                    </a:cxn>
                    <a:cxn ang="0">
                      <a:pos x="64" y="177"/>
                    </a:cxn>
                    <a:cxn ang="0">
                      <a:pos x="65" y="176"/>
                    </a:cxn>
                    <a:cxn ang="0">
                      <a:pos x="66" y="175"/>
                    </a:cxn>
                    <a:cxn ang="0">
                      <a:pos x="66" y="175"/>
                    </a:cxn>
                    <a:cxn ang="0">
                      <a:pos x="67" y="174"/>
                    </a:cxn>
                    <a:cxn ang="0">
                      <a:pos x="68" y="173"/>
                    </a:cxn>
                    <a:cxn ang="0">
                      <a:pos x="69" y="172"/>
                    </a:cxn>
                    <a:cxn ang="0">
                      <a:pos x="70" y="172"/>
                    </a:cxn>
                    <a:cxn ang="0">
                      <a:pos x="71" y="171"/>
                    </a:cxn>
                    <a:cxn ang="0">
                      <a:pos x="72" y="170"/>
                    </a:cxn>
                    <a:cxn ang="0">
                      <a:pos x="73" y="170"/>
                    </a:cxn>
                    <a:cxn ang="0">
                      <a:pos x="10" y="0"/>
                    </a:cxn>
                    <a:cxn ang="0">
                      <a:pos x="0" y="52"/>
                    </a:cxn>
                    <a:cxn ang="0">
                      <a:pos x="1" y="98"/>
                    </a:cxn>
                    <a:cxn ang="0">
                      <a:pos x="3" y="144"/>
                    </a:cxn>
                  </a:cxnLst>
                  <a:rect l="0" t="0" r="r" b="b"/>
                  <a:pathLst>
                    <a:path w="74" h="309">
                      <a:moveTo>
                        <a:pt x="4" y="159"/>
                      </a:moveTo>
                      <a:lnTo>
                        <a:pt x="4" y="173"/>
                      </a:lnTo>
                      <a:lnTo>
                        <a:pt x="4" y="187"/>
                      </a:lnTo>
                      <a:lnTo>
                        <a:pt x="4" y="201"/>
                      </a:lnTo>
                      <a:lnTo>
                        <a:pt x="4" y="215"/>
                      </a:lnTo>
                      <a:lnTo>
                        <a:pt x="5" y="229"/>
                      </a:lnTo>
                      <a:lnTo>
                        <a:pt x="6" y="243"/>
                      </a:lnTo>
                      <a:lnTo>
                        <a:pt x="7" y="257"/>
                      </a:lnTo>
                      <a:lnTo>
                        <a:pt x="8" y="270"/>
                      </a:lnTo>
                      <a:lnTo>
                        <a:pt x="10" y="284"/>
                      </a:lnTo>
                      <a:lnTo>
                        <a:pt x="9" y="273"/>
                      </a:lnTo>
                      <a:lnTo>
                        <a:pt x="9" y="262"/>
                      </a:lnTo>
                      <a:lnTo>
                        <a:pt x="9" y="250"/>
                      </a:lnTo>
                      <a:lnTo>
                        <a:pt x="9" y="239"/>
                      </a:lnTo>
                      <a:lnTo>
                        <a:pt x="9" y="227"/>
                      </a:lnTo>
                      <a:lnTo>
                        <a:pt x="10" y="216"/>
                      </a:lnTo>
                      <a:lnTo>
                        <a:pt x="10" y="205"/>
                      </a:lnTo>
                      <a:lnTo>
                        <a:pt x="10" y="193"/>
                      </a:lnTo>
                      <a:lnTo>
                        <a:pt x="11" y="182"/>
                      </a:lnTo>
                      <a:lnTo>
                        <a:pt x="21" y="268"/>
                      </a:lnTo>
                      <a:lnTo>
                        <a:pt x="24" y="115"/>
                      </a:lnTo>
                      <a:lnTo>
                        <a:pt x="31" y="170"/>
                      </a:lnTo>
                      <a:lnTo>
                        <a:pt x="37" y="221"/>
                      </a:lnTo>
                      <a:lnTo>
                        <a:pt x="37" y="223"/>
                      </a:lnTo>
                      <a:lnTo>
                        <a:pt x="37" y="225"/>
                      </a:lnTo>
                      <a:lnTo>
                        <a:pt x="37" y="227"/>
                      </a:lnTo>
                      <a:lnTo>
                        <a:pt x="37" y="230"/>
                      </a:lnTo>
                      <a:lnTo>
                        <a:pt x="37" y="232"/>
                      </a:lnTo>
                      <a:lnTo>
                        <a:pt x="36" y="234"/>
                      </a:lnTo>
                      <a:lnTo>
                        <a:pt x="36" y="236"/>
                      </a:lnTo>
                      <a:lnTo>
                        <a:pt x="36" y="238"/>
                      </a:lnTo>
                      <a:lnTo>
                        <a:pt x="35" y="240"/>
                      </a:lnTo>
                      <a:lnTo>
                        <a:pt x="35" y="242"/>
                      </a:lnTo>
                      <a:lnTo>
                        <a:pt x="35" y="244"/>
                      </a:lnTo>
                      <a:lnTo>
                        <a:pt x="34" y="246"/>
                      </a:lnTo>
                      <a:lnTo>
                        <a:pt x="34" y="248"/>
                      </a:lnTo>
                      <a:lnTo>
                        <a:pt x="33" y="250"/>
                      </a:lnTo>
                      <a:lnTo>
                        <a:pt x="33" y="252"/>
                      </a:lnTo>
                      <a:lnTo>
                        <a:pt x="32" y="254"/>
                      </a:lnTo>
                      <a:lnTo>
                        <a:pt x="32" y="256"/>
                      </a:lnTo>
                      <a:lnTo>
                        <a:pt x="31" y="258"/>
                      </a:lnTo>
                      <a:lnTo>
                        <a:pt x="30" y="260"/>
                      </a:lnTo>
                      <a:lnTo>
                        <a:pt x="30" y="262"/>
                      </a:lnTo>
                      <a:lnTo>
                        <a:pt x="29" y="264"/>
                      </a:lnTo>
                      <a:lnTo>
                        <a:pt x="28" y="266"/>
                      </a:lnTo>
                      <a:lnTo>
                        <a:pt x="27" y="268"/>
                      </a:lnTo>
                      <a:lnTo>
                        <a:pt x="13" y="309"/>
                      </a:lnTo>
                      <a:lnTo>
                        <a:pt x="16" y="303"/>
                      </a:lnTo>
                      <a:lnTo>
                        <a:pt x="19" y="298"/>
                      </a:lnTo>
                      <a:lnTo>
                        <a:pt x="22" y="293"/>
                      </a:lnTo>
                      <a:lnTo>
                        <a:pt x="24" y="288"/>
                      </a:lnTo>
                      <a:lnTo>
                        <a:pt x="27" y="283"/>
                      </a:lnTo>
                      <a:lnTo>
                        <a:pt x="29" y="277"/>
                      </a:lnTo>
                      <a:lnTo>
                        <a:pt x="31" y="272"/>
                      </a:lnTo>
                      <a:lnTo>
                        <a:pt x="34" y="267"/>
                      </a:lnTo>
                      <a:lnTo>
                        <a:pt x="36" y="261"/>
                      </a:lnTo>
                      <a:lnTo>
                        <a:pt x="37" y="258"/>
                      </a:lnTo>
                      <a:lnTo>
                        <a:pt x="38" y="256"/>
                      </a:lnTo>
                      <a:lnTo>
                        <a:pt x="39" y="253"/>
                      </a:lnTo>
                      <a:lnTo>
                        <a:pt x="39" y="250"/>
                      </a:lnTo>
                      <a:lnTo>
                        <a:pt x="40" y="247"/>
                      </a:lnTo>
                      <a:lnTo>
                        <a:pt x="41" y="245"/>
                      </a:lnTo>
                      <a:lnTo>
                        <a:pt x="42" y="242"/>
                      </a:lnTo>
                      <a:lnTo>
                        <a:pt x="42" y="239"/>
                      </a:lnTo>
                      <a:lnTo>
                        <a:pt x="43" y="236"/>
                      </a:lnTo>
                      <a:lnTo>
                        <a:pt x="43" y="233"/>
                      </a:lnTo>
                      <a:lnTo>
                        <a:pt x="44" y="231"/>
                      </a:lnTo>
                      <a:lnTo>
                        <a:pt x="44" y="228"/>
                      </a:lnTo>
                      <a:lnTo>
                        <a:pt x="45" y="225"/>
                      </a:lnTo>
                      <a:lnTo>
                        <a:pt x="45" y="222"/>
                      </a:lnTo>
                      <a:lnTo>
                        <a:pt x="39" y="176"/>
                      </a:lnTo>
                      <a:lnTo>
                        <a:pt x="38" y="175"/>
                      </a:lnTo>
                      <a:lnTo>
                        <a:pt x="38" y="173"/>
                      </a:lnTo>
                      <a:lnTo>
                        <a:pt x="38" y="172"/>
                      </a:lnTo>
                      <a:lnTo>
                        <a:pt x="38" y="170"/>
                      </a:lnTo>
                      <a:lnTo>
                        <a:pt x="37" y="169"/>
                      </a:lnTo>
                      <a:lnTo>
                        <a:pt x="37" y="167"/>
                      </a:lnTo>
                      <a:lnTo>
                        <a:pt x="37" y="166"/>
                      </a:lnTo>
                      <a:lnTo>
                        <a:pt x="37" y="164"/>
                      </a:lnTo>
                      <a:lnTo>
                        <a:pt x="37" y="163"/>
                      </a:lnTo>
                      <a:lnTo>
                        <a:pt x="37" y="161"/>
                      </a:lnTo>
                      <a:lnTo>
                        <a:pt x="37" y="160"/>
                      </a:lnTo>
                      <a:lnTo>
                        <a:pt x="36" y="158"/>
                      </a:lnTo>
                      <a:lnTo>
                        <a:pt x="36" y="157"/>
                      </a:lnTo>
                      <a:lnTo>
                        <a:pt x="36" y="155"/>
                      </a:lnTo>
                      <a:lnTo>
                        <a:pt x="36" y="154"/>
                      </a:lnTo>
                      <a:lnTo>
                        <a:pt x="36" y="152"/>
                      </a:lnTo>
                      <a:lnTo>
                        <a:pt x="36" y="151"/>
                      </a:lnTo>
                      <a:lnTo>
                        <a:pt x="36" y="149"/>
                      </a:lnTo>
                      <a:lnTo>
                        <a:pt x="37" y="148"/>
                      </a:lnTo>
                      <a:lnTo>
                        <a:pt x="37" y="146"/>
                      </a:lnTo>
                      <a:lnTo>
                        <a:pt x="50" y="189"/>
                      </a:lnTo>
                      <a:lnTo>
                        <a:pt x="50" y="193"/>
                      </a:lnTo>
                      <a:lnTo>
                        <a:pt x="50" y="197"/>
                      </a:lnTo>
                      <a:lnTo>
                        <a:pt x="50" y="201"/>
                      </a:lnTo>
                      <a:lnTo>
                        <a:pt x="51" y="205"/>
                      </a:lnTo>
                      <a:lnTo>
                        <a:pt x="51" y="209"/>
                      </a:lnTo>
                      <a:lnTo>
                        <a:pt x="51" y="212"/>
                      </a:lnTo>
                      <a:lnTo>
                        <a:pt x="51" y="216"/>
                      </a:lnTo>
                      <a:lnTo>
                        <a:pt x="51" y="220"/>
                      </a:lnTo>
                      <a:lnTo>
                        <a:pt x="51" y="224"/>
                      </a:lnTo>
                      <a:lnTo>
                        <a:pt x="51" y="222"/>
                      </a:lnTo>
                      <a:lnTo>
                        <a:pt x="52" y="221"/>
                      </a:lnTo>
                      <a:lnTo>
                        <a:pt x="53" y="219"/>
                      </a:lnTo>
                      <a:lnTo>
                        <a:pt x="53" y="217"/>
                      </a:lnTo>
                      <a:lnTo>
                        <a:pt x="54" y="215"/>
                      </a:lnTo>
                      <a:lnTo>
                        <a:pt x="55" y="213"/>
                      </a:lnTo>
                      <a:lnTo>
                        <a:pt x="55" y="211"/>
                      </a:lnTo>
                      <a:lnTo>
                        <a:pt x="56" y="210"/>
                      </a:lnTo>
                      <a:lnTo>
                        <a:pt x="56" y="208"/>
                      </a:lnTo>
                      <a:lnTo>
                        <a:pt x="57" y="206"/>
                      </a:lnTo>
                      <a:lnTo>
                        <a:pt x="57" y="204"/>
                      </a:lnTo>
                      <a:lnTo>
                        <a:pt x="58" y="202"/>
                      </a:lnTo>
                      <a:lnTo>
                        <a:pt x="58" y="200"/>
                      </a:lnTo>
                      <a:lnTo>
                        <a:pt x="58" y="198"/>
                      </a:lnTo>
                      <a:lnTo>
                        <a:pt x="59" y="196"/>
                      </a:lnTo>
                      <a:lnTo>
                        <a:pt x="59" y="194"/>
                      </a:lnTo>
                      <a:lnTo>
                        <a:pt x="59" y="192"/>
                      </a:lnTo>
                      <a:lnTo>
                        <a:pt x="60" y="191"/>
                      </a:lnTo>
                      <a:lnTo>
                        <a:pt x="60" y="189"/>
                      </a:lnTo>
                      <a:lnTo>
                        <a:pt x="60" y="187"/>
                      </a:lnTo>
                      <a:lnTo>
                        <a:pt x="60" y="185"/>
                      </a:lnTo>
                      <a:lnTo>
                        <a:pt x="60" y="184"/>
                      </a:lnTo>
                      <a:lnTo>
                        <a:pt x="61" y="184"/>
                      </a:lnTo>
                      <a:lnTo>
                        <a:pt x="61" y="183"/>
                      </a:lnTo>
                      <a:lnTo>
                        <a:pt x="61" y="183"/>
                      </a:lnTo>
                      <a:lnTo>
                        <a:pt x="61" y="183"/>
                      </a:lnTo>
                      <a:lnTo>
                        <a:pt x="61" y="182"/>
                      </a:lnTo>
                      <a:lnTo>
                        <a:pt x="61" y="182"/>
                      </a:lnTo>
                      <a:lnTo>
                        <a:pt x="62" y="181"/>
                      </a:lnTo>
                      <a:lnTo>
                        <a:pt x="62" y="181"/>
                      </a:lnTo>
                      <a:lnTo>
                        <a:pt x="62" y="181"/>
                      </a:lnTo>
                      <a:lnTo>
                        <a:pt x="62" y="180"/>
                      </a:lnTo>
                      <a:lnTo>
                        <a:pt x="62" y="180"/>
                      </a:lnTo>
                      <a:lnTo>
                        <a:pt x="63" y="179"/>
                      </a:lnTo>
                      <a:lnTo>
                        <a:pt x="63" y="179"/>
                      </a:lnTo>
                      <a:lnTo>
                        <a:pt x="63" y="179"/>
                      </a:lnTo>
                      <a:lnTo>
                        <a:pt x="63" y="178"/>
                      </a:lnTo>
                      <a:lnTo>
                        <a:pt x="64" y="178"/>
                      </a:lnTo>
                      <a:lnTo>
                        <a:pt x="64" y="178"/>
                      </a:lnTo>
                      <a:lnTo>
                        <a:pt x="64" y="177"/>
                      </a:lnTo>
                      <a:lnTo>
                        <a:pt x="64" y="177"/>
                      </a:lnTo>
                      <a:lnTo>
                        <a:pt x="65" y="177"/>
                      </a:lnTo>
                      <a:lnTo>
                        <a:pt x="65" y="176"/>
                      </a:lnTo>
                      <a:lnTo>
                        <a:pt x="65" y="176"/>
                      </a:lnTo>
                      <a:lnTo>
                        <a:pt x="65" y="176"/>
                      </a:lnTo>
                      <a:lnTo>
                        <a:pt x="66" y="175"/>
                      </a:lnTo>
                      <a:lnTo>
                        <a:pt x="66" y="175"/>
                      </a:lnTo>
                      <a:lnTo>
                        <a:pt x="66" y="175"/>
                      </a:lnTo>
                      <a:lnTo>
                        <a:pt x="66" y="175"/>
                      </a:lnTo>
                      <a:lnTo>
                        <a:pt x="67" y="174"/>
                      </a:lnTo>
                      <a:lnTo>
                        <a:pt x="67" y="174"/>
                      </a:lnTo>
                      <a:lnTo>
                        <a:pt x="67" y="174"/>
                      </a:lnTo>
                      <a:lnTo>
                        <a:pt x="68" y="173"/>
                      </a:lnTo>
                      <a:lnTo>
                        <a:pt x="68" y="173"/>
                      </a:lnTo>
                      <a:lnTo>
                        <a:pt x="68" y="173"/>
                      </a:lnTo>
                      <a:lnTo>
                        <a:pt x="69" y="173"/>
                      </a:lnTo>
                      <a:lnTo>
                        <a:pt x="69" y="172"/>
                      </a:lnTo>
                      <a:lnTo>
                        <a:pt x="69" y="172"/>
                      </a:lnTo>
                      <a:lnTo>
                        <a:pt x="70" y="172"/>
                      </a:lnTo>
                      <a:lnTo>
                        <a:pt x="70" y="172"/>
                      </a:lnTo>
                      <a:lnTo>
                        <a:pt x="70" y="172"/>
                      </a:lnTo>
                      <a:lnTo>
                        <a:pt x="70" y="171"/>
                      </a:lnTo>
                      <a:lnTo>
                        <a:pt x="71" y="171"/>
                      </a:lnTo>
                      <a:lnTo>
                        <a:pt x="71" y="171"/>
                      </a:lnTo>
                      <a:lnTo>
                        <a:pt x="71" y="171"/>
                      </a:lnTo>
                      <a:lnTo>
                        <a:pt x="72" y="171"/>
                      </a:lnTo>
                      <a:lnTo>
                        <a:pt x="72" y="170"/>
                      </a:lnTo>
                      <a:lnTo>
                        <a:pt x="73" y="170"/>
                      </a:lnTo>
                      <a:lnTo>
                        <a:pt x="73" y="170"/>
                      </a:lnTo>
                      <a:lnTo>
                        <a:pt x="73" y="170"/>
                      </a:lnTo>
                      <a:lnTo>
                        <a:pt x="74" y="170"/>
                      </a:lnTo>
                      <a:lnTo>
                        <a:pt x="72" y="144"/>
                      </a:lnTo>
                      <a:lnTo>
                        <a:pt x="10" y="0"/>
                      </a:lnTo>
                      <a:lnTo>
                        <a:pt x="0" y="21"/>
                      </a:lnTo>
                      <a:lnTo>
                        <a:pt x="0" y="37"/>
                      </a:lnTo>
                      <a:lnTo>
                        <a:pt x="0" y="52"/>
                      </a:lnTo>
                      <a:lnTo>
                        <a:pt x="0" y="67"/>
                      </a:lnTo>
                      <a:lnTo>
                        <a:pt x="0" y="83"/>
                      </a:lnTo>
                      <a:lnTo>
                        <a:pt x="1" y="98"/>
                      </a:lnTo>
                      <a:lnTo>
                        <a:pt x="1" y="113"/>
                      </a:lnTo>
                      <a:lnTo>
                        <a:pt x="2" y="129"/>
                      </a:lnTo>
                      <a:lnTo>
                        <a:pt x="3" y="144"/>
                      </a:lnTo>
                      <a:lnTo>
                        <a:pt x="4" y="159"/>
                      </a:lnTo>
                    </a:path>
                  </a:pathLst>
                </a:custGeom>
                <a:gradFill rotWithShape="0">
                  <a:gsLst>
                    <a:gs pos="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526" name="Freeform 358"/>
                <p:cNvSpPr>
                  <a:spLocks noChangeArrowheads="1"/>
                </p:cNvSpPr>
                <p:nvPr/>
              </p:nvSpPr>
              <p:spPr bwMode="auto">
                <a:xfrm>
                  <a:off x="240" y="91"/>
                  <a:ext cx="73" cy="180"/>
                </a:xfrm>
                <a:custGeom>
                  <a:avLst/>
                  <a:gdLst/>
                  <a:ahLst/>
                  <a:cxnLst>
                    <a:cxn ang="0">
                      <a:pos x="0" y="2"/>
                    </a:cxn>
                    <a:cxn ang="0">
                      <a:pos x="2" y="95"/>
                    </a:cxn>
                    <a:cxn ang="0">
                      <a:pos x="10" y="71"/>
                    </a:cxn>
                    <a:cxn ang="0">
                      <a:pos x="12" y="137"/>
                    </a:cxn>
                    <a:cxn ang="0">
                      <a:pos x="20" y="85"/>
                    </a:cxn>
                    <a:cxn ang="0">
                      <a:pos x="33" y="120"/>
                    </a:cxn>
                    <a:cxn ang="0">
                      <a:pos x="35" y="117"/>
                    </a:cxn>
                    <a:cxn ang="0">
                      <a:pos x="38" y="115"/>
                    </a:cxn>
                    <a:cxn ang="0">
                      <a:pos x="52" y="145"/>
                    </a:cxn>
                    <a:cxn ang="0">
                      <a:pos x="54" y="180"/>
                    </a:cxn>
                    <a:cxn ang="0">
                      <a:pos x="56" y="167"/>
                    </a:cxn>
                    <a:cxn ang="0">
                      <a:pos x="63" y="157"/>
                    </a:cxn>
                    <a:cxn ang="0">
                      <a:pos x="73" y="151"/>
                    </a:cxn>
                    <a:cxn ang="0">
                      <a:pos x="65" y="118"/>
                    </a:cxn>
                    <a:cxn ang="0">
                      <a:pos x="59" y="69"/>
                    </a:cxn>
                    <a:cxn ang="0">
                      <a:pos x="38" y="27"/>
                    </a:cxn>
                    <a:cxn ang="0">
                      <a:pos x="6" y="0"/>
                    </a:cxn>
                    <a:cxn ang="0">
                      <a:pos x="0" y="2"/>
                    </a:cxn>
                  </a:cxnLst>
                  <a:rect l="0" t="0" r="r" b="b"/>
                  <a:pathLst>
                    <a:path w="73" h="180">
                      <a:moveTo>
                        <a:pt x="0" y="2"/>
                      </a:moveTo>
                      <a:cubicBezTo>
                        <a:pt x="0" y="2"/>
                        <a:pt x="5" y="48"/>
                        <a:pt x="2" y="95"/>
                      </a:cubicBezTo>
                      <a:cubicBezTo>
                        <a:pt x="2" y="95"/>
                        <a:pt x="5" y="82"/>
                        <a:pt x="10" y="71"/>
                      </a:cubicBezTo>
                      <a:cubicBezTo>
                        <a:pt x="10" y="71"/>
                        <a:pt x="10" y="104"/>
                        <a:pt x="12" y="137"/>
                      </a:cubicBezTo>
                      <a:cubicBezTo>
                        <a:pt x="12" y="137"/>
                        <a:pt x="12" y="110"/>
                        <a:pt x="20" y="85"/>
                      </a:cubicBezTo>
                      <a:cubicBezTo>
                        <a:pt x="20" y="85"/>
                        <a:pt x="24" y="104"/>
                        <a:pt x="33" y="120"/>
                      </a:cubicBezTo>
                      <a:cubicBezTo>
                        <a:pt x="33" y="120"/>
                        <a:pt x="34" y="118"/>
                        <a:pt x="35" y="117"/>
                      </a:cubicBezTo>
                      <a:cubicBezTo>
                        <a:pt x="35" y="117"/>
                        <a:pt x="36" y="116"/>
                        <a:pt x="38" y="115"/>
                      </a:cubicBezTo>
                      <a:cubicBezTo>
                        <a:pt x="38" y="115"/>
                        <a:pt x="47" y="128"/>
                        <a:pt x="52" y="145"/>
                      </a:cubicBezTo>
                      <a:cubicBezTo>
                        <a:pt x="52" y="145"/>
                        <a:pt x="56" y="162"/>
                        <a:pt x="54" y="180"/>
                      </a:cubicBezTo>
                      <a:cubicBezTo>
                        <a:pt x="54" y="180"/>
                        <a:pt x="54" y="173"/>
                        <a:pt x="56" y="167"/>
                      </a:cubicBezTo>
                      <a:cubicBezTo>
                        <a:pt x="56" y="167"/>
                        <a:pt x="59" y="161"/>
                        <a:pt x="63" y="157"/>
                      </a:cubicBezTo>
                      <a:cubicBezTo>
                        <a:pt x="63" y="157"/>
                        <a:pt x="67" y="152"/>
                        <a:pt x="73" y="151"/>
                      </a:cubicBezTo>
                      <a:cubicBezTo>
                        <a:pt x="73" y="151"/>
                        <a:pt x="73" y="132"/>
                        <a:pt x="65" y="118"/>
                      </a:cubicBezTo>
                      <a:cubicBezTo>
                        <a:pt x="65" y="118"/>
                        <a:pt x="66" y="93"/>
                        <a:pt x="59" y="69"/>
                      </a:cubicBezTo>
                      <a:cubicBezTo>
                        <a:pt x="59" y="69"/>
                        <a:pt x="52" y="46"/>
                        <a:pt x="38" y="27"/>
                      </a:cubicBezTo>
                      <a:cubicBezTo>
                        <a:pt x="38" y="27"/>
                        <a:pt x="24" y="9"/>
                        <a:pt x="6" y="0"/>
                      </a:cubicBezTo>
                      <a:lnTo>
                        <a:pt x="0" y="2"/>
                      </a:lnTo>
                    </a:path>
                  </a:pathLst>
                </a:custGeom>
                <a:solidFill>
                  <a:srgbClr val="500000">
                    <a:alpha val="80000"/>
                  </a:srgbClr>
                </a:solidFill>
                <a:ln w="9525">
                  <a:noFill/>
                  <a:round/>
                  <a:headEnd type="none" w="sm" len="sm"/>
                  <a:tailEnd type="none" w="sm" len="sm"/>
                </a:ln>
              </p:spPr>
              <p:txBody>
                <a:bodyPr/>
                <a:lstStyle/>
                <a:p>
                  <a:endParaRPr lang="nl-BE"/>
                </a:p>
              </p:txBody>
            </p:sp>
            <p:sp>
              <p:nvSpPr>
                <p:cNvPr id="7527" name="Freeform 359"/>
                <p:cNvSpPr>
                  <a:spLocks noChangeArrowheads="1"/>
                </p:cNvSpPr>
                <p:nvPr/>
              </p:nvSpPr>
              <p:spPr bwMode="auto">
                <a:xfrm>
                  <a:off x="244" y="63"/>
                  <a:ext cx="89" cy="168"/>
                </a:xfrm>
                <a:custGeom>
                  <a:avLst/>
                  <a:gdLst/>
                  <a:ahLst/>
                  <a:cxnLst>
                    <a:cxn ang="0">
                      <a:pos x="84" y="137"/>
                    </a:cxn>
                    <a:cxn ang="0">
                      <a:pos x="76" y="150"/>
                    </a:cxn>
                    <a:cxn ang="0">
                      <a:pos x="68" y="158"/>
                    </a:cxn>
                    <a:cxn ang="0">
                      <a:pos x="62" y="162"/>
                    </a:cxn>
                    <a:cxn ang="0">
                      <a:pos x="54" y="166"/>
                    </a:cxn>
                    <a:cxn ang="0">
                      <a:pos x="49" y="167"/>
                    </a:cxn>
                    <a:cxn ang="0">
                      <a:pos x="47" y="166"/>
                    </a:cxn>
                    <a:cxn ang="0">
                      <a:pos x="46" y="165"/>
                    </a:cxn>
                    <a:cxn ang="0">
                      <a:pos x="44" y="164"/>
                    </a:cxn>
                    <a:cxn ang="0">
                      <a:pos x="43" y="162"/>
                    </a:cxn>
                    <a:cxn ang="0">
                      <a:pos x="42" y="160"/>
                    </a:cxn>
                    <a:cxn ang="0">
                      <a:pos x="41" y="158"/>
                    </a:cxn>
                    <a:cxn ang="0">
                      <a:pos x="40" y="155"/>
                    </a:cxn>
                    <a:cxn ang="0">
                      <a:pos x="39" y="150"/>
                    </a:cxn>
                    <a:cxn ang="0">
                      <a:pos x="37" y="146"/>
                    </a:cxn>
                    <a:cxn ang="0">
                      <a:pos x="35" y="142"/>
                    </a:cxn>
                    <a:cxn ang="0">
                      <a:pos x="33" y="140"/>
                    </a:cxn>
                    <a:cxn ang="0">
                      <a:pos x="32" y="140"/>
                    </a:cxn>
                    <a:cxn ang="0">
                      <a:pos x="31" y="139"/>
                    </a:cxn>
                    <a:cxn ang="0">
                      <a:pos x="30" y="139"/>
                    </a:cxn>
                    <a:cxn ang="0">
                      <a:pos x="30" y="138"/>
                    </a:cxn>
                    <a:cxn ang="0">
                      <a:pos x="29" y="137"/>
                    </a:cxn>
                    <a:cxn ang="0">
                      <a:pos x="28" y="136"/>
                    </a:cxn>
                    <a:cxn ang="0">
                      <a:pos x="28" y="135"/>
                    </a:cxn>
                    <a:cxn ang="0">
                      <a:pos x="27" y="134"/>
                    </a:cxn>
                    <a:cxn ang="0">
                      <a:pos x="27" y="133"/>
                    </a:cxn>
                    <a:cxn ang="0">
                      <a:pos x="27" y="132"/>
                    </a:cxn>
                    <a:cxn ang="0">
                      <a:pos x="27" y="131"/>
                    </a:cxn>
                    <a:cxn ang="0">
                      <a:pos x="27" y="129"/>
                    </a:cxn>
                    <a:cxn ang="0">
                      <a:pos x="27" y="129"/>
                    </a:cxn>
                    <a:cxn ang="0">
                      <a:pos x="26" y="128"/>
                    </a:cxn>
                    <a:cxn ang="0">
                      <a:pos x="25" y="128"/>
                    </a:cxn>
                    <a:cxn ang="0">
                      <a:pos x="24" y="127"/>
                    </a:cxn>
                    <a:cxn ang="0">
                      <a:pos x="23" y="126"/>
                    </a:cxn>
                    <a:cxn ang="0">
                      <a:pos x="23" y="125"/>
                    </a:cxn>
                    <a:cxn ang="0">
                      <a:pos x="22" y="124"/>
                    </a:cxn>
                    <a:cxn ang="0">
                      <a:pos x="21" y="110"/>
                    </a:cxn>
                    <a:cxn ang="0">
                      <a:pos x="20" y="110"/>
                    </a:cxn>
                    <a:cxn ang="0">
                      <a:pos x="19" y="109"/>
                    </a:cxn>
                    <a:cxn ang="0">
                      <a:pos x="17" y="109"/>
                    </a:cxn>
                    <a:cxn ang="0">
                      <a:pos x="16" y="108"/>
                    </a:cxn>
                    <a:cxn ang="0">
                      <a:pos x="15" y="107"/>
                    </a:cxn>
                    <a:cxn ang="0">
                      <a:pos x="14" y="106"/>
                    </a:cxn>
                    <a:cxn ang="0">
                      <a:pos x="13" y="105"/>
                    </a:cxn>
                    <a:cxn ang="0">
                      <a:pos x="12" y="104"/>
                    </a:cxn>
                    <a:cxn ang="0">
                      <a:pos x="11" y="102"/>
                    </a:cxn>
                    <a:cxn ang="0">
                      <a:pos x="11" y="101"/>
                    </a:cxn>
                    <a:cxn ang="0">
                      <a:pos x="11" y="99"/>
                    </a:cxn>
                    <a:cxn ang="0">
                      <a:pos x="13" y="68"/>
                    </a:cxn>
                    <a:cxn ang="0">
                      <a:pos x="12" y="66"/>
                    </a:cxn>
                    <a:cxn ang="0">
                      <a:pos x="10" y="64"/>
                    </a:cxn>
                    <a:cxn ang="0">
                      <a:pos x="9" y="62"/>
                    </a:cxn>
                    <a:cxn ang="0">
                      <a:pos x="7" y="61"/>
                    </a:cxn>
                    <a:cxn ang="0">
                      <a:pos x="3" y="49"/>
                    </a:cxn>
                    <a:cxn ang="0">
                      <a:pos x="0" y="36"/>
                    </a:cxn>
                    <a:cxn ang="0">
                      <a:pos x="0" y="23"/>
                    </a:cxn>
                    <a:cxn ang="0">
                      <a:pos x="0" y="18"/>
                    </a:cxn>
                    <a:cxn ang="0">
                      <a:pos x="2" y="14"/>
                    </a:cxn>
                    <a:cxn ang="0">
                      <a:pos x="4" y="11"/>
                    </a:cxn>
                    <a:cxn ang="0">
                      <a:pos x="6" y="7"/>
                    </a:cxn>
                    <a:cxn ang="0">
                      <a:pos x="8" y="5"/>
                    </a:cxn>
                    <a:cxn ang="0">
                      <a:pos x="11" y="2"/>
                    </a:cxn>
                    <a:cxn ang="0">
                      <a:pos x="14" y="0"/>
                    </a:cxn>
                  </a:cxnLst>
                  <a:rect l="0" t="0" r="r" b="b"/>
                  <a:pathLst>
                    <a:path w="89" h="168">
                      <a:moveTo>
                        <a:pt x="16" y="0"/>
                      </a:moveTo>
                      <a:lnTo>
                        <a:pt x="75" y="12"/>
                      </a:lnTo>
                      <a:lnTo>
                        <a:pt x="89" y="129"/>
                      </a:lnTo>
                      <a:lnTo>
                        <a:pt x="88" y="130"/>
                      </a:lnTo>
                      <a:lnTo>
                        <a:pt x="87" y="132"/>
                      </a:lnTo>
                      <a:lnTo>
                        <a:pt x="86" y="134"/>
                      </a:lnTo>
                      <a:lnTo>
                        <a:pt x="85" y="136"/>
                      </a:lnTo>
                      <a:lnTo>
                        <a:pt x="84" y="137"/>
                      </a:lnTo>
                      <a:lnTo>
                        <a:pt x="83" y="139"/>
                      </a:lnTo>
                      <a:lnTo>
                        <a:pt x="82" y="140"/>
                      </a:lnTo>
                      <a:lnTo>
                        <a:pt x="81" y="142"/>
                      </a:lnTo>
                      <a:lnTo>
                        <a:pt x="80" y="144"/>
                      </a:lnTo>
                      <a:lnTo>
                        <a:pt x="79" y="145"/>
                      </a:lnTo>
                      <a:lnTo>
                        <a:pt x="78" y="147"/>
                      </a:lnTo>
                      <a:lnTo>
                        <a:pt x="77" y="148"/>
                      </a:lnTo>
                      <a:lnTo>
                        <a:pt x="76" y="150"/>
                      </a:lnTo>
                      <a:lnTo>
                        <a:pt x="75" y="151"/>
                      </a:lnTo>
                      <a:lnTo>
                        <a:pt x="74" y="152"/>
                      </a:lnTo>
                      <a:lnTo>
                        <a:pt x="72" y="154"/>
                      </a:lnTo>
                      <a:lnTo>
                        <a:pt x="72" y="155"/>
                      </a:lnTo>
                      <a:lnTo>
                        <a:pt x="71" y="155"/>
                      </a:lnTo>
                      <a:lnTo>
                        <a:pt x="70" y="156"/>
                      </a:lnTo>
                      <a:lnTo>
                        <a:pt x="69" y="157"/>
                      </a:lnTo>
                      <a:lnTo>
                        <a:pt x="68" y="158"/>
                      </a:lnTo>
                      <a:lnTo>
                        <a:pt x="68" y="158"/>
                      </a:lnTo>
                      <a:lnTo>
                        <a:pt x="67" y="159"/>
                      </a:lnTo>
                      <a:lnTo>
                        <a:pt x="66" y="160"/>
                      </a:lnTo>
                      <a:lnTo>
                        <a:pt x="65" y="160"/>
                      </a:lnTo>
                      <a:lnTo>
                        <a:pt x="64" y="161"/>
                      </a:lnTo>
                      <a:lnTo>
                        <a:pt x="63" y="161"/>
                      </a:lnTo>
                      <a:lnTo>
                        <a:pt x="63" y="162"/>
                      </a:lnTo>
                      <a:lnTo>
                        <a:pt x="62" y="162"/>
                      </a:lnTo>
                      <a:lnTo>
                        <a:pt x="61" y="163"/>
                      </a:lnTo>
                      <a:lnTo>
                        <a:pt x="60" y="163"/>
                      </a:lnTo>
                      <a:lnTo>
                        <a:pt x="59" y="164"/>
                      </a:lnTo>
                      <a:lnTo>
                        <a:pt x="58" y="164"/>
                      </a:lnTo>
                      <a:lnTo>
                        <a:pt x="57" y="165"/>
                      </a:lnTo>
                      <a:lnTo>
                        <a:pt x="56" y="165"/>
                      </a:lnTo>
                      <a:lnTo>
                        <a:pt x="55" y="166"/>
                      </a:lnTo>
                      <a:lnTo>
                        <a:pt x="54" y="166"/>
                      </a:lnTo>
                      <a:lnTo>
                        <a:pt x="53" y="166"/>
                      </a:lnTo>
                      <a:lnTo>
                        <a:pt x="52" y="167"/>
                      </a:lnTo>
                      <a:lnTo>
                        <a:pt x="52" y="167"/>
                      </a:lnTo>
                      <a:lnTo>
                        <a:pt x="51" y="167"/>
                      </a:lnTo>
                      <a:lnTo>
                        <a:pt x="50" y="168"/>
                      </a:lnTo>
                      <a:lnTo>
                        <a:pt x="49" y="167"/>
                      </a:lnTo>
                      <a:lnTo>
                        <a:pt x="49" y="167"/>
                      </a:lnTo>
                      <a:lnTo>
                        <a:pt x="49" y="167"/>
                      </a:lnTo>
                      <a:lnTo>
                        <a:pt x="49" y="167"/>
                      </a:lnTo>
                      <a:lnTo>
                        <a:pt x="49" y="167"/>
                      </a:lnTo>
                      <a:lnTo>
                        <a:pt x="48" y="167"/>
                      </a:lnTo>
                      <a:lnTo>
                        <a:pt x="48" y="167"/>
                      </a:lnTo>
                      <a:lnTo>
                        <a:pt x="48" y="167"/>
                      </a:lnTo>
                      <a:lnTo>
                        <a:pt x="48" y="167"/>
                      </a:lnTo>
                      <a:lnTo>
                        <a:pt x="47" y="167"/>
                      </a:lnTo>
                      <a:lnTo>
                        <a:pt x="47" y="166"/>
                      </a:lnTo>
                      <a:lnTo>
                        <a:pt x="47" y="166"/>
                      </a:lnTo>
                      <a:lnTo>
                        <a:pt x="47" y="166"/>
                      </a:lnTo>
                      <a:lnTo>
                        <a:pt x="47" y="166"/>
                      </a:lnTo>
                      <a:lnTo>
                        <a:pt x="46" y="166"/>
                      </a:lnTo>
                      <a:lnTo>
                        <a:pt x="46" y="166"/>
                      </a:lnTo>
                      <a:lnTo>
                        <a:pt x="46" y="166"/>
                      </a:lnTo>
                      <a:lnTo>
                        <a:pt x="46" y="165"/>
                      </a:lnTo>
                      <a:lnTo>
                        <a:pt x="46" y="165"/>
                      </a:lnTo>
                      <a:lnTo>
                        <a:pt x="45" y="165"/>
                      </a:lnTo>
                      <a:lnTo>
                        <a:pt x="45" y="165"/>
                      </a:lnTo>
                      <a:lnTo>
                        <a:pt x="45" y="165"/>
                      </a:lnTo>
                      <a:lnTo>
                        <a:pt x="45" y="165"/>
                      </a:lnTo>
                      <a:lnTo>
                        <a:pt x="45" y="164"/>
                      </a:lnTo>
                      <a:lnTo>
                        <a:pt x="45" y="164"/>
                      </a:lnTo>
                      <a:lnTo>
                        <a:pt x="44" y="164"/>
                      </a:lnTo>
                      <a:lnTo>
                        <a:pt x="44" y="164"/>
                      </a:lnTo>
                      <a:lnTo>
                        <a:pt x="44" y="164"/>
                      </a:lnTo>
                      <a:lnTo>
                        <a:pt x="44" y="163"/>
                      </a:lnTo>
                      <a:lnTo>
                        <a:pt x="44" y="163"/>
                      </a:lnTo>
                      <a:lnTo>
                        <a:pt x="43" y="163"/>
                      </a:lnTo>
                      <a:lnTo>
                        <a:pt x="43" y="163"/>
                      </a:lnTo>
                      <a:lnTo>
                        <a:pt x="43" y="163"/>
                      </a:lnTo>
                      <a:lnTo>
                        <a:pt x="43" y="162"/>
                      </a:lnTo>
                      <a:lnTo>
                        <a:pt x="43" y="162"/>
                      </a:lnTo>
                      <a:lnTo>
                        <a:pt x="43" y="162"/>
                      </a:lnTo>
                      <a:lnTo>
                        <a:pt x="43" y="162"/>
                      </a:lnTo>
                      <a:lnTo>
                        <a:pt x="42" y="161"/>
                      </a:lnTo>
                      <a:lnTo>
                        <a:pt x="42" y="161"/>
                      </a:lnTo>
                      <a:lnTo>
                        <a:pt x="42" y="161"/>
                      </a:lnTo>
                      <a:lnTo>
                        <a:pt x="42" y="161"/>
                      </a:lnTo>
                      <a:lnTo>
                        <a:pt x="42" y="160"/>
                      </a:lnTo>
                      <a:lnTo>
                        <a:pt x="42" y="160"/>
                      </a:lnTo>
                      <a:lnTo>
                        <a:pt x="42" y="160"/>
                      </a:lnTo>
                      <a:lnTo>
                        <a:pt x="42" y="160"/>
                      </a:lnTo>
                      <a:lnTo>
                        <a:pt x="41" y="159"/>
                      </a:lnTo>
                      <a:lnTo>
                        <a:pt x="41" y="159"/>
                      </a:lnTo>
                      <a:lnTo>
                        <a:pt x="41" y="159"/>
                      </a:lnTo>
                      <a:lnTo>
                        <a:pt x="41" y="159"/>
                      </a:lnTo>
                      <a:lnTo>
                        <a:pt x="41" y="158"/>
                      </a:lnTo>
                      <a:lnTo>
                        <a:pt x="41" y="158"/>
                      </a:lnTo>
                      <a:lnTo>
                        <a:pt x="41" y="158"/>
                      </a:lnTo>
                      <a:lnTo>
                        <a:pt x="41" y="158"/>
                      </a:lnTo>
                      <a:lnTo>
                        <a:pt x="41" y="157"/>
                      </a:lnTo>
                      <a:lnTo>
                        <a:pt x="41" y="157"/>
                      </a:lnTo>
                      <a:lnTo>
                        <a:pt x="41" y="156"/>
                      </a:lnTo>
                      <a:lnTo>
                        <a:pt x="40" y="156"/>
                      </a:lnTo>
                      <a:lnTo>
                        <a:pt x="40" y="155"/>
                      </a:lnTo>
                      <a:lnTo>
                        <a:pt x="40" y="155"/>
                      </a:lnTo>
                      <a:lnTo>
                        <a:pt x="40" y="154"/>
                      </a:lnTo>
                      <a:lnTo>
                        <a:pt x="40" y="153"/>
                      </a:lnTo>
                      <a:lnTo>
                        <a:pt x="40" y="153"/>
                      </a:lnTo>
                      <a:lnTo>
                        <a:pt x="40" y="152"/>
                      </a:lnTo>
                      <a:lnTo>
                        <a:pt x="40" y="152"/>
                      </a:lnTo>
                      <a:lnTo>
                        <a:pt x="39" y="151"/>
                      </a:lnTo>
                      <a:lnTo>
                        <a:pt x="39" y="151"/>
                      </a:lnTo>
                      <a:lnTo>
                        <a:pt x="39" y="150"/>
                      </a:lnTo>
                      <a:lnTo>
                        <a:pt x="39" y="150"/>
                      </a:lnTo>
                      <a:lnTo>
                        <a:pt x="39" y="149"/>
                      </a:lnTo>
                      <a:lnTo>
                        <a:pt x="38" y="149"/>
                      </a:lnTo>
                      <a:lnTo>
                        <a:pt x="38" y="148"/>
                      </a:lnTo>
                      <a:lnTo>
                        <a:pt x="38" y="148"/>
                      </a:lnTo>
                      <a:lnTo>
                        <a:pt x="38" y="147"/>
                      </a:lnTo>
                      <a:lnTo>
                        <a:pt x="38" y="147"/>
                      </a:lnTo>
                      <a:lnTo>
                        <a:pt x="37" y="146"/>
                      </a:lnTo>
                      <a:lnTo>
                        <a:pt x="37" y="146"/>
                      </a:lnTo>
                      <a:lnTo>
                        <a:pt x="37" y="145"/>
                      </a:lnTo>
                      <a:lnTo>
                        <a:pt x="37" y="145"/>
                      </a:lnTo>
                      <a:lnTo>
                        <a:pt x="36" y="144"/>
                      </a:lnTo>
                      <a:lnTo>
                        <a:pt x="36" y="144"/>
                      </a:lnTo>
                      <a:lnTo>
                        <a:pt x="36" y="143"/>
                      </a:lnTo>
                      <a:lnTo>
                        <a:pt x="36" y="143"/>
                      </a:lnTo>
                      <a:lnTo>
                        <a:pt x="35" y="142"/>
                      </a:lnTo>
                      <a:lnTo>
                        <a:pt x="35" y="142"/>
                      </a:lnTo>
                      <a:lnTo>
                        <a:pt x="35" y="142"/>
                      </a:lnTo>
                      <a:lnTo>
                        <a:pt x="34" y="141"/>
                      </a:lnTo>
                      <a:lnTo>
                        <a:pt x="34" y="141"/>
                      </a:lnTo>
                      <a:lnTo>
                        <a:pt x="34" y="140"/>
                      </a:lnTo>
                      <a:lnTo>
                        <a:pt x="33" y="140"/>
                      </a:lnTo>
                      <a:lnTo>
                        <a:pt x="33" y="140"/>
                      </a:lnTo>
                      <a:lnTo>
                        <a:pt x="33" y="140"/>
                      </a:lnTo>
                      <a:lnTo>
                        <a:pt x="33" y="140"/>
                      </a:lnTo>
                      <a:lnTo>
                        <a:pt x="33" y="140"/>
                      </a:lnTo>
                      <a:lnTo>
                        <a:pt x="33" y="140"/>
                      </a:lnTo>
                      <a:lnTo>
                        <a:pt x="33" y="140"/>
                      </a:lnTo>
                      <a:lnTo>
                        <a:pt x="33" y="140"/>
                      </a:lnTo>
                      <a:lnTo>
                        <a:pt x="32" y="140"/>
                      </a:lnTo>
                      <a:lnTo>
                        <a:pt x="32" y="140"/>
                      </a:lnTo>
                      <a:lnTo>
                        <a:pt x="32" y="140"/>
                      </a:lnTo>
                      <a:lnTo>
                        <a:pt x="32" y="140"/>
                      </a:lnTo>
                      <a:lnTo>
                        <a:pt x="32" y="140"/>
                      </a:lnTo>
                      <a:lnTo>
                        <a:pt x="32" y="140"/>
                      </a:lnTo>
                      <a:lnTo>
                        <a:pt x="32" y="140"/>
                      </a:lnTo>
                      <a:lnTo>
                        <a:pt x="32" y="139"/>
                      </a:lnTo>
                      <a:lnTo>
                        <a:pt x="32" y="139"/>
                      </a:lnTo>
                      <a:lnTo>
                        <a:pt x="31" y="139"/>
                      </a:lnTo>
                      <a:lnTo>
                        <a:pt x="31" y="139"/>
                      </a:lnTo>
                      <a:lnTo>
                        <a:pt x="31" y="139"/>
                      </a:lnTo>
                      <a:lnTo>
                        <a:pt x="31" y="139"/>
                      </a:lnTo>
                      <a:lnTo>
                        <a:pt x="31" y="139"/>
                      </a:lnTo>
                      <a:lnTo>
                        <a:pt x="31" y="139"/>
                      </a:lnTo>
                      <a:lnTo>
                        <a:pt x="31" y="139"/>
                      </a:lnTo>
                      <a:lnTo>
                        <a:pt x="31" y="139"/>
                      </a:lnTo>
                      <a:lnTo>
                        <a:pt x="31" y="139"/>
                      </a:lnTo>
                      <a:lnTo>
                        <a:pt x="30" y="139"/>
                      </a:lnTo>
                      <a:lnTo>
                        <a:pt x="30" y="139"/>
                      </a:lnTo>
                      <a:lnTo>
                        <a:pt x="30" y="139"/>
                      </a:lnTo>
                      <a:lnTo>
                        <a:pt x="30" y="139"/>
                      </a:lnTo>
                      <a:lnTo>
                        <a:pt x="30" y="138"/>
                      </a:lnTo>
                      <a:lnTo>
                        <a:pt x="30" y="138"/>
                      </a:lnTo>
                      <a:lnTo>
                        <a:pt x="30" y="138"/>
                      </a:lnTo>
                      <a:lnTo>
                        <a:pt x="30" y="138"/>
                      </a:lnTo>
                      <a:lnTo>
                        <a:pt x="30" y="138"/>
                      </a:lnTo>
                      <a:lnTo>
                        <a:pt x="30" y="138"/>
                      </a:lnTo>
                      <a:lnTo>
                        <a:pt x="29" y="138"/>
                      </a:lnTo>
                      <a:lnTo>
                        <a:pt x="29" y="138"/>
                      </a:lnTo>
                      <a:lnTo>
                        <a:pt x="29" y="138"/>
                      </a:lnTo>
                      <a:lnTo>
                        <a:pt x="29" y="138"/>
                      </a:lnTo>
                      <a:lnTo>
                        <a:pt x="29" y="137"/>
                      </a:lnTo>
                      <a:lnTo>
                        <a:pt x="29" y="137"/>
                      </a:lnTo>
                      <a:lnTo>
                        <a:pt x="29" y="137"/>
                      </a:lnTo>
                      <a:lnTo>
                        <a:pt x="29" y="137"/>
                      </a:lnTo>
                      <a:lnTo>
                        <a:pt x="29" y="137"/>
                      </a:lnTo>
                      <a:lnTo>
                        <a:pt x="29" y="137"/>
                      </a:lnTo>
                      <a:lnTo>
                        <a:pt x="29" y="137"/>
                      </a:lnTo>
                      <a:lnTo>
                        <a:pt x="28" y="137"/>
                      </a:lnTo>
                      <a:lnTo>
                        <a:pt x="28" y="137"/>
                      </a:lnTo>
                      <a:lnTo>
                        <a:pt x="28" y="136"/>
                      </a:lnTo>
                      <a:lnTo>
                        <a:pt x="28" y="136"/>
                      </a:lnTo>
                      <a:lnTo>
                        <a:pt x="28" y="136"/>
                      </a:lnTo>
                      <a:lnTo>
                        <a:pt x="28" y="136"/>
                      </a:lnTo>
                      <a:lnTo>
                        <a:pt x="28" y="136"/>
                      </a:lnTo>
                      <a:lnTo>
                        <a:pt x="28" y="136"/>
                      </a:lnTo>
                      <a:lnTo>
                        <a:pt x="28" y="136"/>
                      </a:lnTo>
                      <a:lnTo>
                        <a:pt x="28" y="136"/>
                      </a:lnTo>
                      <a:lnTo>
                        <a:pt x="28" y="135"/>
                      </a:lnTo>
                      <a:lnTo>
                        <a:pt x="28" y="135"/>
                      </a:lnTo>
                      <a:lnTo>
                        <a:pt x="28" y="135"/>
                      </a:lnTo>
                      <a:lnTo>
                        <a:pt x="28" y="135"/>
                      </a:lnTo>
                      <a:lnTo>
                        <a:pt x="28" y="135"/>
                      </a:lnTo>
                      <a:lnTo>
                        <a:pt x="28" y="135"/>
                      </a:lnTo>
                      <a:lnTo>
                        <a:pt x="28" y="135"/>
                      </a:lnTo>
                      <a:lnTo>
                        <a:pt x="27" y="134"/>
                      </a:lnTo>
                      <a:lnTo>
                        <a:pt x="27" y="134"/>
                      </a:lnTo>
                      <a:lnTo>
                        <a:pt x="27" y="134"/>
                      </a:lnTo>
                      <a:lnTo>
                        <a:pt x="27" y="134"/>
                      </a:lnTo>
                      <a:lnTo>
                        <a:pt x="27" y="134"/>
                      </a:lnTo>
                      <a:lnTo>
                        <a:pt x="27" y="134"/>
                      </a:lnTo>
                      <a:lnTo>
                        <a:pt x="27" y="134"/>
                      </a:lnTo>
                      <a:lnTo>
                        <a:pt x="27" y="133"/>
                      </a:lnTo>
                      <a:lnTo>
                        <a:pt x="27" y="133"/>
                      </a:lnTo>
                      <a:lnTo>
                        <a:pt x="27" y="133"/>
                      </a:lnTo>
                      <a:lnTo>
                        <a:pt x="27" y="133"/>
                      </a:lnTo>
                      <a:lnTo>
                        <a:pt x="27" y="133"/>
                      </a:lnTo>
                      <a:lnTo>
                        <a:pt x="27" y="133"/>
                      </a:lnTo>
                      <a:lnTo>
                        <a:pt x="27" y="133"/>
                      </a:lnTo>
                      <a:lnTo>
                        <a:pt x="27" y="132"/>
                      </a:lnTo>
                      <a:lnTo>
                        <a:pt x="27" y="132"/>
                      </a:lnTo>
                      <a:lnTo>
                        <a:pt x="27" y="132"/>
                      </a:lnTo>
                      <a:lnTo>
                        <a:pt x="27" y="132"/>
                      </a:lnTo>
                      <a:lnTo>
                        <a:pt x="27" y="132"/>
                      </a:lnTo>
                      <a:lnTo>
                        <a:pt x="27" y="132"/>
                      </a:lnTo>
                      <a:lnTo>
                        <a:pt x="27" y="132"/>
                      </a:lnTo>
                      <a:lnTo>
                        <a:pt x="27" y="131"/>
                      </a:lnTo>
                      <a:lnTo>
                        <a:pt x="27" y="131"/>
                      </a:lnTo>
                      <a:lnTo>
                        <a:pt x="27" y="131"/>
                      </a:lnTo>
                      <a:lnTo>
                        <a:pt x="27" y="131"/>
                      </a:lnTo>
                      <a:lnTo>
                        <a:pt x="27" y="131"/>
                      </a:lnTo>
                      <a:lnTo>
                        <a:pt x="27" y="131"/>
                      </a:lnTo>
                      <a:lnTo>
                        <a:pt x="27" y="130"/>
                      </a:lnTo>
                      <a:lnTo>
                        <a:pt x="27" y="130"/>
                      </a:lnTo>
                      <a:lnTo>
                        <a:pt x="27" y="130"/>
                      </a:lnTo>
                      <a:lnTo>
                        <a:pt x="27" y="130"/>
                      </a:lnTo>
                      <a:lnTo>
                        <a:pt x="27" y="130"/>
                      </a:lnTo>
                      <a:lnTo>
                        <a:pt x="27" y="130"/>
                      </a:lnTo>
                      <a:lnTo>
                        <a:pt x="27" y="130"/>
                      </a:lnTo>
                      <a:lnTo>
                        <a:pt x="27" y="129"/>
                      </a:lnTo>
                      <a:lnTo>
                        <a:pt x="27" y="129"/>
                      </a:lnTo>
                      <a:lnTo>
                        <a:pt x="27" y="129"/>
                      </a:lnTo>
                      <a:lnTo>
                        <a:pt x="27" y="129"/>
                      </a:lnTo>
                      <a:lnTo>
                        <a:pt x="27" y="129"/>
                      </a:lnTo>
                      <a:lnTo>
                        <a:pt x="27" y="129"/>
                      </a:lnTo>
                      <a:lnTo>
                        <a:pt x="27" y="129"/>
                      </a:lnTo>
                      <a:lnTo>
                        <a:pt x="27" y="129"/>
                      </a:lnTo>
                      <a:lnTo>
                        <a:pt x="27" y="129"/>
                      </a:lnTo>
                      <a:lnTo>
                        <a:pt x="27" y="129"/>
                      </a:lnTo>
                      <a:lnTo>
                        <a:pt x="27" y="129"/>
                      </a:lnTo>
                      <a:lnTo>
                        <a:pt x="27" y="128"/>
                      </a:lnTo>
                      <a:lnTo>
                        <a:pt x="26" y="128"/>
                      </a:lnTo>
                      <a:lnTo>
                        <a:pt x="26" y="128"/>
                      </a:lnTo>
                      <a:lnTo>
                        <a:pt x="26" y="128"/>
                      </a:lnTo>
                      <a:lnTo>
                        <a:pt x="26" y="128"/>
                      </a:lnTo>
                      <a:lnTo>
                        <a:pt x="26" y="128"/>
                      </a:lnTo>
                      <a:lnTo>
                        <a:pt x="26" y="128"/>
                      </a:lnTo>
                      <a:lnTo>
                        <a:pt x="26" y="128"/>
                      </a:lnTo>
                      <a:lnTo>
                        <a:pt x="26" y="128"/>
                      </a:lnTo>
                      <a:lnTo>
                        <a:pt x="26" y="128"/>
                      </a:lnTo>
                      <a:lnTo>
                        <a:pt x="25" y="128"/>
                      </a:lnTo>
                      <a:lnTo>
                        <a:pt x="25" y="128"/>
                      </a:lnTo>
                      <a:lnTo>
                        <a:pt x="25" y="128"/>
                      </a:lnTo>
                      <a:lnTo>
                        <a:pt x="25" y="128"/>
                      </a:lnTo>
                      <a:lnTo>
                        <a:pt x="25" y="128"/>
                      </a:lnTo>
                      <a:lnTo>
                        <a:pt x="25" y="128"/>
                      </a:lnTo>
                      <a:lnTo>
                        <a:pt x="25" y="127"/>
                      </a:lnTo>
                      <a:lnTo>
                        <a:pt x="25" y="127"/>
                      </a:lnTo>
                      <a:lnTo>
                        <a:pt x="24" y="127"/>
                      </a:lnTo>
                      <a:lnTo>
                        <a:pt x="24" y="127"/>
                      </a:lnTo>
                      <a:lnTo>
                        <a:pt x="24" y="127"/>
                      </a:lnTo>
                      <a:lnTo>
                        <a:pt x="24" y="127"/>
                      </a:lnTo>
                      <a:lnTo>
                        <a:pt x="24" y="127"/>
                      </a:lnTo>
                      <a:lnTo>
                        <a:pt x="24" y="127"/>
                      </a:lnTo>
                      <a:lnTo>
                        <a:pt x="24" y="127"/>
                      </a:lnTo>
                      <a:lnTo>
                        <a:pt x="24" y="127"/>
                      </a:lnTo>
                      <a:lnTo>
                        <a:pt x="24" y="126"/>
                      </a:lnTo>
                      <a:lnTo>
                        <a:pt x="24" y="126"/>
                      </a:lnTo>
                      <a:lnTo>
                        <a:pt x="23" y="126"/>
                      </a:lnTo>
                      <a:lnTo>
                        <a:pt x="23" y="126"/>
                      </a:lnTo>
                      <a:lnTo>
                        <a:pt x="23" y="126"/>
                      </a:lnTo>
                      <a:lnTo>
                        <a:pt x="23" y="126"/>
                      </a:lnTo>
                      <a:lnTo>
                        <a:pt x="23" y="126"/>
                      </a:lnTo>
                      <a:lnTo>
                        <a:pt x="23" y="126"/>
                      </a:lnTo>
                      <a:lnTo>
                        <a:pt x="23" y="126"/>
                      </a:lnTo>
                      <a:lnTo>
                        <a:pt x="23" y="125"/>
                      </a:lnTo>
                      <a:lnTo>
                        <a:pt x="23" y="125"/>
                      </a:lnTo>
                      <a:lnTo>
                        <a:pt x="23" y="125"/>
                      </a:lnTo>
                      <a:lnTo>
                        <a:pt x="23" y="125"/>
                      </a:lnTo>
                      <a:lnTo>
                        <a:pt x="23" y="125"/>
                      </a:lnTo>
                      <a:lnTo>
                        <a:pt x="22" y="125"/>
                      </a:lnTo>
                      <a:lnTo>
                        <a:pt x="22" y="125"/>
                      </a:lnTo>
                      <a:lnTo>
                        <a:pt x="22" y="125"/>
                      </a:lnTo>
                      <a:lnTo>
                        <a:pt x="22" y="124"/>
                      </a:lnTo>
                      <a:lnTo>
                        <a:pt x="22" y="124"/>
                      </a:lnTo>
                      <a:lnTo>
                        <a:pt x="22" y="124"/>
                      </a:lnTo>
                      <a:lnTo>
                        <a:pt x="22" y="124"/>
                      </a:lnTo>
                      <a:lnTo>
                        <a:pt x="22" y="124"/>
                      </a:lnTo>
                      <a:lnTo>
                        <a:pt x="22" y="124"/>
                      </a:lnTo>
                      <a:lnTo>
                        <a:pt x="22" y="124"/>
                      </a:lnTo>
                      <a:lnTo>
                        <a:pt x="22" y="123"/>
                      </a:lnTo>
                      <a:lnTo>
                        <a:pt x="22" y="123"/>
                      </a:lnTo>
                      <a:lnTo>
                        <a:pt x="22" y="123"/>
                      </a:lnTo>
                      <a:lnTo>
                        <a:pt x="21" y="110"/>
                      </a:lnTo>
                      <a:lnTo>
                        <a:pt x="21" y="110"/>
                      </a:lnTo>
                      <a:lnTo>
                        <a:pt x="21" y="110"/>
                      </a:lnTo>
                      <a:lnTo>
                        <a:pt x="21" y="110"/>
                      </a:lnTo>
                      <a:lnTo>
                        <a:pt x="21" y="110"/>
                      </a:lnTo>
                      <a:lnTo>
                        <a:pt x="20" y="110"/>
                      </a:lnTo>
                      <a:lnTo>
                        <a:pt x="20" y="110"/>
                      </a:lnTo>
                      <a:lnTo>
                        <a:pt x="20" y="110"/>
                      </a:lnTo>
                      <a:lnTo>
                        <a:pt x="20" y="110"/>
                      </a:lnTo>
                      <a:lnTo>
                        <a:pt x="20" y="110"/>
                      </a:lnTo>
                      <a:lnTo>
                        <a:pt x="20" y="110"/>
                      </a:lnTo>
                      <a:lnTo>
                        <a:pt x="19" y="110"/>
                      </a:lnTo>
                      <a:lnTo>
                        <a:pt x="19" y="110"/>
                      </a:lnTo>
                      <a:lnTo>
                        <a:pt x="19" y="109"/>
                      </a:lnTo>
                      <a:lnTo>
                        <a:pt x="19" y="109"/>
                      </a:lnTo>
                      <a:lnTo>
                        <a:pt x="19" y="109"/>
                      </a:lnTo>
                      <a:lnTo>
                        <a:pt x="19" y="109"/>
                      </a:lnTo>
                      <a:lnTo>
                        <a:pt x="18" y="109"/>
                      </a:lnTo>
                      <a:lnTo>
                        <a:pt x="18" y="109"/>
                      </a:lnTo>
                      <a:lnTo>
                        <a:pt x="18" y="109"/>
                      </a:lnTo>
                      <a:lnTo>
                        <a:pt x="18" y="109"/>
                      </a:lnTo>
                      <a:lnTo>
                        <a:pt x="18" y="109"/>
                      </a:lnTo>
                      <a:lnTo>
                        <a:pt x="18" y="109"/>
                      </a:lnTo>
                      <a:lnTo>
                        <a:pt x="17" y="109"/>
                      </a:lnTo>
                      <a:lnTo>
                        <a:pt x="17" y="109"/>
                      </a:lnTo>
                      <a:lnTo>
                        <a:pt x="17" y="109"/>
                      </a:lnTo>
                      <a:lnTo>
                        <a:pt x="17" y="109"/>
                      </a:lnTo>
                      <a:lnTo>
                        <a:pt x="17" y="109"/>
                      </a:lnTo>
                      <a:lnTo>
                        <a:pt x="17" y="109"/>
                      </a:lnTo>
                      <a:lnTo>
                        <a:pt x="16" y="109"/>
                      </a:lnTo>
                      <a:lnTo>
                        <a:pt x="16" y="108"/>
                      </a:lnTo>
                      <a:lnTo>
                        <a:pt x="16" y="108"/>
                      </a:lnTo>
                      <a:lnTo>
                        <a:pt x="16" y="108"/>
                      </a:lnTo>
                      <a:lnTo>
                        <a:pt x="16" y="108"/>
                      </a:lnTo>
                      <a:lnTo>
                        <a:pt x="16" y="108"/>
                      </a:lnTo>
                      <a:lnTo>
                        <a:pt x="16" y="108"/>
                      </a:lnTo>
                      <a:lnTo>
                        <a:pt x="15" y="108"/>
                      </a:lnTo>
                      <a:lnTo>
                        <a:pt x="15" y="108"/>
                      </a:lnTo>
                      <a:lnTo>
                        <a:pt x="15" y="108"/>
                      </a:lnTo>
                      <a:lnTo>
                        <a:pt x="15" y="108"/>
                      </a:lnTo>
                      <a:lnTo>
                        <a:pt x="15" y="107"/>
                      </a:lnTo>
                      <a:lnTo>
                        <a:pt x="15" y="107"/>
                      </a:lnTo>
                      <a:lnTo>
                        <a:pt x="15" y="107"/>
                      </a:lnTo>
                      <a:lnTo>
                        <a:pt x="14" y="107"/>
                      </a:lnTo>
                      <a:lnTo>
                        <a:pt x="14" y="107"/>
                      </a:lnTo>
                      <a:lnTo>
                        <a:pt x="14" y="107"/>
                      </a:lnTo>
                      <a:lnTo>
                        <a:pt x="14" y="107"/>
                      </a:lnTo>
                      <a:lnTo>
                        <a:pt x="14" y="106"/>
                      </a:lnTo>
                      <a:lnTo>
                        <a:pt x="14" y="106"/>
                      </a:lnTo>
                      <a:lnTo>
                        <a:pt x="14" y="106"/>
                      </a:lnTo>
                      <a:lnTo>
                        <a:pt x="14" y="106"/>
                      </a:lnTo>
                      <a:lnTo>
                        <a:pt x="13" y="106"/>
                      </a:lnTo>
                      <a:lnTo>
                        <a:pt x="13" y="106"/>
                      </a:lnTo>
                      <a:lnTo>
                        <a:pt x="13" y="106"/>
                      </a:lnTo>
                      <a:lnTo>
                        <a:pt x="13" y="105"/>
                      </a:lnTo>
                      <a:lnTo>
                        <a:pt x="13" y="105"/>
                      </a:lnTo>
                      <a:lnTo>
                        <a:pt x="13" y="105"/>
                      </a:lnTo>
                      <a:lnTo>
                        <a:pt x="13" y="105"/>
                      </a:lnTo>
                      <a:lnTo>
                        <a:pt x="13" y="105"/>
                      </a:lnTo>
                      <a:lnTo>
                        <a:pt x="13" y="105"/>
                      </a:lnTo>
                      <a:lnTo>
                        <a:pt x="12" y="104"/>
                      </a:lnTo>
                      <a:lnTo>
                        <a:pt x="12" y="104"/>
                      </a:lnTo>
                      <a:lnTo>
                        <a:pt x="12" y="104"/>
                      </a:lnTo>
                      <a:lnTo>
                        <a:pt x="12" y="104"/>
                      </a:lnTo>
                      <a:lnTo>
                        <a:pt x="12" y="104"/>
                      </a:lnTo>
                      <a:lnTo>
                        <a:pt x="12" y="104"/>
                      </a:lnTo>
                      <a:lnTo>
                        <a:pt x="12" y="103"/>
                      </a:lnTo>
                      <a:lnTo>
                        <a:pt x="12" y="103"/>
                      </a:lnTo>
                      <a:lnTo>
                        <a:pt x="12" y="103"/>
                      </a:lnTo>
                      <a:lnTo>
                        <a:pt x="12" y="103"/>
                      </a:lnTo>
                      <a:lnTo>
                        <a:pt x="12" y="103"/>
                      </a:lnTo>
                      <a:lnTo>
                        <a:pt x="12" y="102"/>
                      </a:lnTo>
                      <a:lnTo>
                        <a:pt x="11" y="102"/>
                      </a:lnTo>
                      <a:lnTo>
                        <a:pt x="11" y="102"/>
                      </a:lnTo>
                      <a:lnTo>
                        <a:pt x="11" y="102"/>
                      </a:lnTo>
                      <a:lnTo>
                        <a:pt x="11" y="102"/>
                      </a:lnTo>
                      <a:lnTo>
                        <a:pt x="11" y="101"/>
                      </a:lnTo>
                      <a:lnTo>
                        <a:pt x="11" y="101"/>
                      </a:lnTo>
                      <a:lnTo>
                        <a:pt x="11" y="101"/>
                      </a:lnTo>
                      <a:lnTo>
                        <a:pt x="11" y="101"/>
                      </a:lnTo>
                      <a:lnTo>
                        <a:pt x="11" y="101"/>
                      </a:lnTo>
                      <a:lnTo>
                        <a:pt x="11" y="100"/>
                      </a:lnTo>
                      <a:lnTo>
                        <a:pt x="11" y="100"/>
                      </a:lnTo>
                      <a:lnTo>
                        <a:pt x="11" y="100"/>
                      </a:lnTo>
                      <a:lnTo>
                        <a:pt x="11" y="100"/>
                      </a:lnTo>
                      <a:lnTo>
                        <a:pt x="11" y="100"/>
                      </a:lnTo>
                      <a:lnTo>
                        <a:pt x="11" y="99"/>
                      </a:lnTo>
                      <a:lnTo>
                        <a:pt x="11" y="99"/>
                      </a:lnTo>
                      <a:lnTo>
                        <a:pt x="11" y="99"/>
                      </a:lnTo>
                      <a:lnTo>
                        <a:pt x="11" y="99"/>
                      </a:lnTo>
                      <a:lnTo>
                        <a:pt x="11" y="98"/>
                      </a:lnTo>
                      <a:lnTo>
                        <a:pt x="11" y="98"/>
                      </a:lnTo>
                      <a:lnTo>
                        <a:pt x="14" y="69"/>
                      </a:lnTo>
                      <a:lnTo>
                        <a:pt x="14" y="69"/>
                      </a:lnTo>
                      <a:lnTo>
                        <a:pt x="14" y="69"/>
                      </a:lnTo>
                      <a:lnTo>
                        <a:pt x="13" y="68"/>
                      </a:lnTo>
                      <a:lnTo>
                        <a:pt x="13" y="68"/>
                      </a:lnTo>
                      <a:lnTo>
                        <a:pt x="13" y="68"/>
                      </a:lnTo>
                      <a:lnTo>
                        <a:pt x="13" y="67"/>
                      </a:lnTo>
                      <a:lnTo>
                        <a:pt x="13" y="67"/>
                      </a:lnTo>
                      <a:lnTo>
                        <a:pt x="13" y="67"/>
                      </a:lnTo>
                      <a:lnTo>
                        <a:pt x="13" y="67"/>
                      </a:lnTo>
                      <a:lnTo>
                        <a:pt x="12" y="66"/>
                      </a:lnTo>
                      <a:lnTo>
                        <a:pt x="12" y="66"/>
                      </a:lnTo>
                      <a:lnTo>
                        <a:pt x="12" y="66"/>
                      </a:lnTo>
                      <a:lnTo>
                        <a:pt x="12" y="66"/>
                      </a:lnTo>
                      <a:lnTo>
                        <a:pt x="12" y="65"/>
                      </a:lnTo>
                      <a:lnTo>
                        <a:pt x="11" y="65"/>
                      </a:lnTo>
                      <a:lnTo>
                        <a:pt x="11" y="65"/>
                      </a:lnTo>
                      <a:lnTo>
                        <a:pt x="11" y="65"/>
                      </a:lnTo>
                      <a:lnTo>
                        <a:pt x="11" y="64"/>
                      </a:lnTo>
                      <a:lnTo>
                        <a:pt x="11" y="64"/>
                      </a:lnTo>
                      <a:lnTo>
                        <a:pt x="10" y="64"/>
                      </a:lnTo>
                      <a:lnTo>
                        <a:pt x="10" y="64"/>
                      </a:lnTo>
                      <a:lnTo>
                        <a:pt x="10" y="63"/>
                      </a:lnTo>
                      <a:lnTo>
                        <a:pt x="10" y="63"/>
                      </a:lnTo>
                      <a:lnTo>
                        <a:pt x="10" y="63"/>
                      </a:lnTo>
                      <a:lnTo>
                        <a:pt x="9" y="63"/>
                      </a:lnTo>
                      <a:lnTo>
                        <a:pt x="9" y="63"/>
                      </a:lnTo>
                      <a:lnTo>
                        <a:pt x="9" y="62"/>
                      </a:lnTo>
                      <a:lnTo>
                        <a:pt x="9" y="62"/>
                      </a:lnTo>
                      <a:lnTo>
                        <a:pt x="8" y="62"/>
                      </a:lnTo>
                      <a:lnTo>
                        <a:pt x="8" y="62"/>
                      </a:lnTo>
                      <a:lnTo>
                        <a:pt x="8" y="62"/>
                      </a:lnTo>
                      <a:lnTo>
                        <a:pt x="8" y="62"/>
                      </a:lnTo>
                      <a:lnTo>
                        <a:pt x="7" y="61"/>
                      </a:lnTo>
                      <a:lnTo>
                        <a:pt x="7" y="61"/>
                      </a:lnTo>
                      <a:lnTo>
                        <a:pt x="7" y="61"/>
                      </a:lnTo>
                      <a:lnTo>
                        <a:pt x="7" y="61"/>
                      </a:lnTo>
                      <a:lnTo>
                        <a:pt x="6" y="59"/>
                      </a:lnTo>
                      <a:lnTo>
                        <a:pt x="6" y="58"/>
                      </a:lnTo>
                      <a:lnTo>
                        <a:pt x="5" y="57"/>
                      </a:lnTo>
                      <a:lnTo>
                        <a:pt x="5" y="55"/>
                      </a:lnTo>
                      <a:lnTo>
                        <a:pt x="4" y="53"/>
                      </a:lnTo>
                      <a:lnTo>
                        <a:pt x="4" y="52"/>
                      </a:lnTo>
                      <a:lnTo>
                        <a:pt x="3" y="50"/>
                      </a:lnTo>
                      <a:lnTo>
                        <a:pt x="3" y="49"/>
                      </a:lnTo>
                      <a:lnTo>
                        <a:pt x="2" y="47"/>
                      </a:lnTo>
                      <a:lnTo>
                        <a:pt x="2" y="46"/>
                      </a:lnTo>
                      <a:lnTo>
                        <a:pt x="2" y="44"/>
                      </a:lnTo>
                      <a:lnTo>
                        <a:pt x="1" y="43"/>
                      </a:lnTo>
                      <a:lnTo>
                        <a:pt x="1" y="41"/>
                      </a:lnTo>
                      <a:lnTo>
                        <a:pt x="1" y="39"/>
                      </a:lnTo>
                      <a:lnTo>
                        <a:pt x="1" y="38"/>
                      </a:lnTo>
                      <a:lnTo>
                        <a:pt x="0" y="36"/>
                      </a:lnTo>
                      <a:lnTo>
                        <a:pt x="0" y="35"/>
                      </a:lnTo>
                      <a:lnTo>
                        <a:pt x="0" y="33"/>
                      </a:lnTo>
                      <a:lnTo>
                        <a:pt x="0" y="31"/>
                      </a:lnTo>
                      <a:lnTo>
                        <a:pt x="0" y="30"/>
                      </a:lnTo>
                      <a:lnTo>
                        <a:pt x="0" y="28"/>
                      </a:lnTo>
                      <a:lnTo>
                        <a:pt x="0" y="27"/>
                      </a:lnTo>
                      <a:lnTo>
                        <a:pt x="0" y="25"/>
                      </a:lnTo>
                      <a:lnTo>
                        <a:pt x="0" y="23"/>
                      </a:lnTo>
                      <a:lnTo>
                        <a:pt x="0" y="22"/>
                      </a:lnTo>
                      <a:lnTo>
                        <a:pt x="0" y="21"/>
                      </a:lnTo>
                      <a:lnTo>
                        <a:pt x="0" y="21"/>
                      </a:lnTo>
                      <a:lnTo>
                        <a:pt x="0" y="20"/>
                      </a:lnTo>
                      <a:lnTo>
                        <a:pt x="0" y="20"/>
                      </a:lnTo>
                      <a:lnTo>
                        <a:pt x="0" y="19"/>
                      </a:lnTo>
                      <a:lnTo>
                        <a:pt x="0" y="19"/>
                      </a:lnTo>
                      <a:lnTo>
                        <a:pt x="0" y="18"/>
                      </a:lnTo>
                      <a:lnTo>
                        <a:pt x="0" y="18"/>
                      </a:lnTo>
                      <a:lnTo>
                        <a:pt x="1" y="17"/>
                      </a:lnTo>
                      <a:lnTo>
                        <a:pt x="1" y="17"/>
                      </a:lnTo>
                      <a:lnTo>
                        <a:pt x="1" y="16"/>
                      </a:lnTo>
                      <a:lnTo>
                        <a:pt x="1" y="16"/>
                      </a:lnTo>
                      <a:lnTo>
                        <a:pt x="1" y="15"/>
                      </a:lnTo>
                      <a:lnTo>
                        <a:pt x="2" y="15"/>
                      </a:lnTo>
                      <a:lnTo>
                        <a:pt x="2" y="14"/>
                      </a:lnTo>
                      <a:lnTo>
                        <a:pt x="2" y="14"/>
                      </a:lnTo>
                      <a:lnTo>
                        <a:pt x="2" y="13"/>
                      </a:lnTo>
                      <a:lnTo>
                        <a:pt x="2" y="13"/>
                      </a:lnTo>
                      <a:lnTo>
                        <a:pt x="3" y="12"/>
                      </a:lnTo>
                      <a:lnTo>
                        <a:pt x="3" y="12"/>
                      </a:lnTo>
                      <a:lnTo>
                        <a:pt x="3" y="11"/>
                      </a:lnTo>
                      <a:lnTo>
                        <a:pt x="3" y="11"/>
                      </a:lnTo>
                      <a:lnTo>
                        <a:pt x="4" y="11"/>
                      </a:lnTo>
                      <a:lnTo>
                        <a:pt x="4" y="10"/>
                      </a:lnTo>
                      <a:lnTo>
                        <a:pt x="4" y="10"/>
                      </a:lnTo>
                      <a:lnTo>
                        <a:pt x="4" y="9"/>
                      </a:lnTo>
                      <a:lnTo>
                        <a:pt x="5" y="9"/>
                      </a:lnTo>
                      <a:lnTo>
                        <a:pt x="5" y="9"/>
                      </a:lnTo>
                      <a:lnTo>
                        <a:pt x="5" y="8"/>
                      </a:lnTo>
                      <a:lnTo>
                        <a:pt x="5" y="8"/>
                      </a:lnTo>
                      <a:lnTo>
                        <a:pt x="6" y="7"/>
                      </a:lnTo>
                      <a:lnTo>
                        <a:pt x="6" y="7"/>
                      </a:lnTo>
                      <a:lnTo>
                        <a:pt x="6" y="7"/>
                      </a:lnTo>
                      <a:lnTo>
                        <a:pt x="7" y="6"/>
                      </a:lnTo>
                      <a:lnTo>
                        <a:pt x="7" y="6"/>
                      </a:lnTo>
                      <a:lnTo>
                        <a:pt x="7" y="6"/>
                      </a:lnTo>
                      <a:lnTo>
                        <a:pt x="8" y="5"/>
                      </a:lnTo>
                      <a:lnTo>
                        <a:pt x="8" y="5"/>
                      </a:lnTo>
                      <a:lnTo>
                        <a:pt x="8" y="5"/>
                      </a:lnTo>
                      <a:lnTo>
                        <a:pt x="9" y="4"/>
                      </a:lnTo>
                      <a:lnTo>
                        <a:pt x="9" y="4"/>
                      </a:lnTo>
                      <a:lnTo>
                        <a:pt x="9" y="4"/>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path>
                  </a:pathLst>
                </a:custGeom>
                <a:gradFill rotWithShape="0">
                  <a:gsLst>
                    <a:gs pos="0">
                      <a:srgbClr val="FFD0A0"/>
                    </a:gs>
                    <a:gs pos="100000">
                      <a:srgbClr val="B27A50"/>
                    </a:gs>
                  </a:gsLst>
                  <a:path path="rect">
                    <a:fillToRect l="50000" t="50000" r="50000" b="50000"/>
                  </a:path>
                </a:gradFill>
                <a:ln w="9525">
                  <a:noFill/>
                  <a:round/>
                  <a:headEnd type="none" w="sm" len="sm"/>
                  <a:tailEnd type="none" w="sm" len="sm"/>
                </a:ln>
              </p:spPr>
              <p:txBody>
                <a:bodyPr/>
                <a:lstStyle/>
                <a:p>
                  <a:endParaRPr lang="nl-BE"/>
                </a:p>
              </p:txBody>
            </p:sp>
            <p:sp>
              <p:nvSpPr>
                <p:cNvPr id="7528" name="Freeform 360"/>
                <p:cNvSpPr>
                  <a:spLocks noChangeArrowheads="1"/>
                </p:cNvSpPr>
                <p:nvPr/>
              </p:nvSpPr>
              <p:spPr bwMode="auto">
                <a:xfrm>
                  <a:off x="279" y="180"/>
                  <a:ext cx="23" cy="32"/>
                </a:xfrm>
                <a:custGeom>
                  <a:avLst/>
                  <a:gdLst/>
                  <a:ahLst/>
                  <a:cxnLst>
                    <a:cxn ang="0">
                      <a:pos x="5" y="30"/>
                    </a:cxn>
                    <a:cxn ang="0">
                      <a:pos x="5" y="29"/>
                    </a:cxn>
                    <a:cxn ang="0">
                      <a:pos x="5" y="27"/>
                    </a:cxn>
                    <a:cxn ang="0">
                      <a:pos x="6" y="26"/>
                    </a:cxn>
                    <a:cxn ang="0">
                      <a:pos x="7" y="25"/>
                    </a:cxn>
                    <a:cxn ang="0">
                      <a:pos x="7" y="24"/>
                    </a:cxn>
                    <a:cxn ang="0">
                      <a:pos x="8" y="22"/>
                    </a:cxn>
                    <a:cxn ang="0">
                      <a:pos x="9" y="21"/>
                    </a:cxn>
                    <a:cxn ang="0">
                      <a:pos x="10" y="20"/>
                    </a:cxn>
                    <a:cxn ang="0">
                      <a:pos x="11" y="20"/>
                    </a:cxn>
                    <a:cxn ang="0">
                      <a:pos x="12" y="19"/>
                    </a:cxn>
                    <a:cxn ang="0">
                      <a:pos x="13" y="18"/>
                    </a:cxn>
                    <a:cxn ang="0">
                      <a:pos x="15" y="18"/>
                    </a:cxn>
                    <a:cxn ang="0">
                      <a:pos x="16" y="18"/>
                    </a:cxn>
                    <a:cxn ang="0">
                      <a:pos x="17" y="17"/>
                    </a:cxn>
                    <a:cxn ang="0">
                      <a:pos x="17" y="17"/>
                    </a:cxn>
                    <a:cxn ang="0">
                      <a:pos x="18" y="16"/>
                    </a:cxn>
                    <a:cxn ang="0">
                      <a:pos x="19" y="15"/>
                    </a:cxn>
                    <a:cxn ang="0">
                      <a:pos x="20" y="14"/>
                    </a:cxn>
                    <a:cxn ang="0">
                      <a:pos x="20" y="14"/>
                    </a:cxn>
                    <a:cxn ang="0">
                      <a:pos x="21" y="13"/>
                    </a:cxn>
                    <a:cxn ang="0">
                      <a:pos x="21" y="12"/>
                    </a:cxn>
                    <a:cxn ang="0">
                      <a:pos x="22" y="11"/>
                    </a:cxn>
                    <a:cxn ang="0">
                      <a:pos x="22" y="10"/>
                    </a:cxn>
                    <a:cxn ang="0">
                      <a:pos x="22" y="9"/>
                    </a:cxn>
                    <a:cxn ang="0">
                      <a:pos x="22" y="7"/>
                    </a:cxn>
                    <a:cxn ang="0">
                      <a:pos x="23" y="6"/>
                    </a:cxn>
                    <a:cxn ang="0">
                      <a:pos x="23" y="5"/>
                    </a:cxn>
                    <a:cxn ang="0">
                      <a:pos x="22" y="4"/>
                    </a:cxn>
                    <a:cxn ang="0">
                      <a:pos x="22" y="3"/>
                    </a:cxn>
                    <a:cxn ang="0">
                      <a:pos x="21" y="2"/>
                    </a:cxn>
                    <a:cxn ang="0">
                      <a:pos x="21" y="2"/>
                    </a:cxn>
                    <a:cxn ang="0">
                      <a:pos x="20" y="1"/>
                    </a:cxn>
                    <a:cxn ang="0">
                      <a:pos x="19" y="1"/>
                    </a:cxn>
                    <a:cxn ang="0">
                      <a:pos x="19" y="0"/>
                    </a:cxn>
                    <a:cxn ang="0">
                      <a:pos x="18" y="0"/>
                    </a:cxn>
                    <a:cxn ang="0">
                      <a:pos x="17" y="0"/>
                    </a:cxn>
                    <a:cxn ang="0">
                      <a:pos x="16" y="0"/>
                    </a:cxn>
                    <a:cxn ang="0">
                      <a:pos x="16" y="0"/>
                    </a:cxn>
                    <a:cxn ang="0">
                      <a:pos x="15" y="0"/>
                    </a:cxn>
                    <a:cxn ang="0">
                      <a:pos x="14" y="0"/>
                    </a:cxn>
                    <a:cxn ang="0">
                      <a:pos x="13" y="0"/>
                    </a:cxn>
                    <a:cxn ang="0">
                      <a:pos x="12" y="0"/>
                    </a:cxn>
                    <a:cxn ang="0">
                      <a:pos x="12" y="0"/>
                    </a:cxn>
                    <a:cxn ang="0">
                      <a:pos x="11" y="1"/>
                    </a:cxn>
                    <a:cxn ang="0">
                      <a:pos x="10" y="3"/>
                    </a:cxn>
                    <a:cxn ang="0">
                      <a:pos x="9" y="6"/>
                    </a:cxn>
                    <a:cxn ang="0">
                      <a:pos x="8" y="10"/>
                    </a:cxn>
                    <a:cxn ang="0">
                      <a:pos x="7" y="13"/>
                    </a:cxn>
                    <a:cxn ang="0">
                      <a:pos x="6" y="15"/>
                    </a:cxn>
                    <a:cxn ang="0">
                      <a:pos x="4" y="18"/>
                    </a:cxn>
                    <a:cxn ang="0">
                      <a:pos x="2" y="21"/>
                    </a:cxn>
                    <a:cxn ang="0">
                      <a:pos x="0" y="23"/>
                    </a:cxn>
                  </a:cxnLst>
                  <a:rect l="0" t="0" r="r" b="b"/>
                  <a:pathLst>
                    <a:path w="23" h="32">
                      <a:moveTo>
                        <a:pt x="4" y="32"/>
                      </a:moveTo>
                      <a:lnTo>
                        <a:pt x="4" y="31"/>
                      </a:lnTo>
                      <a:lnTo>
                        <a:pt x="4" y="31"/>
                      </a:lnTo>
                      <a:lnTo>
                        <a:pt x="5" y="31"/>
                      </a:lnTo>
                      <a:lnTo>
                        <a:pt x="5" y="30"/>
                      </a:lnTo>
                      <a:lnTo>
                        <a:pt x="5" y="30"/>
                      </a:lnTo>
                      <a:lnTo>
                        <a:pt x="5" y="30"/>
                      </a:lnTo>
                      <a:lnTo>
                        <a:pt x="5" y="29"/>
                      </a:lnTo>
                      <a:lnTo>
                        <a:pt x="5" y="29"/>
                      </a:lnTo>
                      <a:lnTo>
                        <a:pt x="5" y="29"/>
                      </a:lnTo>
                      <a:lnTo>
                        <a:pt x="5" y="29"/>
                      </a:lnTo>
                      <a:lnTo>
                        <a:pt x="5" y="28"/>
                      </a:lnTo>
                      <a:lnTo>
                        <a:pt x="5" y="28"/>
                      </a:lnTo>
                      <a:lnTo>
                        <a:pt x="5" y="28"/>
                      </a:lnTo>
                      <a:lnTo>
                        <a:pt x="5" y="27"/>
                      </a:lnTo>
                      <a:lnTo>
                        <a:pt x="6" y="27"/>
                      </a:lnTo>
                      <a:lnTo>
                        <a:pt x="6" y="27"/>
                      </a:lnTo>
                      <a:lnTo>
                        <a:pt x="6" y="27"/>
                      </a:lnTo>
                      <a:lnTo>
                        <a:pt x="6" y="26"/>
                      </a:lnTo>
                      <a:lnTo>
                        <a:pt x="6" y="26"/>
                      </a:lnTo>
                      <a:lnTo>
                        <a:pt x="6" y="26"/>
                      </a:lnTo>
                      <a:lnTo>
                        <a:pt x="6" y="26"/>
                      </a:lnTo>
                      <a:lnTo>
                        <a:pt x="6" y="25"/>
                      </a:lnTo>
                      <a:lnTo>
                        <a:pt x="6" y="25"/>
                      </a:lnTo>
                      <a:lnTo>
                        <a:pt x="7" y="25"/>
                      </a:lnTo>
                      <a:lnTo>
                        <a:pt x="7" y="25"/>
                      </a:lnTo>
                      <a:lnTo>
                        <a:pt x="7" y="24"/>
                      </a:lnTo>
                      <a:lnTo>
                        <a:pt x="7" y="24"/>
                      </a:lnTo>
                      <a:lnTo>
                        <a:pt x="7" y="24"/>
                      </a:lnTo>
                      <a:lnTo>
                        <a:pt x="7" y="24"/>
                      </a:lnTo>
                      <a:lnTo>
                        <a:pt x="8" y="23"/>
                      </a:lnTo>
                      <a:lnTo>
                        <a:pt x="8" y="23"/>
                      </a:lnTo>
                      <a:lnTo>
                        <a:pt x="8" y="23"/>
                      </a:lnTo>
                      <a:lnTo>
                        <a:pt x="8" y="23"/>
                      </a:lnTo>
                      <a:lnTo>
                        <a:pt x="8" y="22"/>
                      </a:lnTo>
                      <a:lnTo>
                        <a:pt x="8" y="22"/>
                      </a:lnTo>
                      <a:lnTo>
                        <a:pt x="9" y="22"/>
                      </a:lnTo>
                      <a:lnTo>
                        <a:pt x="9" y="22"/>
                      </a:lnTo>
                      <a:lnTo>
                        <a:pt x="9" y="22"/>
                      </a:lnTo>
                      <a:lnTo>
                        <a:pt x="9" y="21"/>
                      </a:lnTo>
                      <a:lnTo>
                        <a:pt x="9" y="21"/>
                      </a:lnTo>
                      <a:lnTo>
                        <a:pt x="9" y="21"/>
                      </a:lnTo>
                      <a:lnTo>
                        <a:pt x="10" y="21"/>
                      </a:lnTo>
                      <a:lnTo>
                        <a:pt x="10" y="21"/>
                      </a:lnTo>
                      <a:lnTo>
                        <a:pt x="10" y="20"/>
                      </a:lnTo>
                      <a:lnTo>
                        <a:pt x="10" y="20"/>
                      </a:lnTo>
                      <a:lnTo>
                        <a:pt x="11" y="20"/>
                      </a:lnTo>
                      <a:lnTo>
                        <a:pt x="11" y="20"/>
                      </a:lnTo>
                      <a:lnTo>
                        <a:pt x="11" y="20"/>
                      </a:lnTo>
                      <a:lnTo>
                        <a:pt x="11" y="20"/>
                      </a:lnTo>
                      <a:lnTo>
                        <a:pt x="11" y="19"/>
                      </a:lnTo>
                      <a:lnTo>
                        <a:pt x="12" y="19"/>
                      </a:lnTo>
                      <a:lnTo>
                        <a:pt x="12" y="19"/>
                      </a:lnTo>
                      <a:lnTo>
                        <a:pt x="12" y="19"/>
                      </a:lnTo>
                      <a:lnTo>
                        <a:pt x="12" y="19"/>
                      </a:lnTo>
                      <a:lnTo>
                        <a:pt x="12" y="19"/>
                      </a:lnTo>
                      <a:lnTo>
                        <a:pt x="13" y="19"/>
                      </a:lnTo>
                      <a:lnTo>
                        <a:pt x="13" y="19"/>
                      </a:lnTo>
                      <a:lnTo>
                        <a:pt x="13" y="18"/>
                      </a:lnTo>
                      <a:lnTo>
                        <a:pt x="13" y="18"/>
                      </a:lnTo>
                      <a:lnTo>
                        <a:pt x="14" y="18"/>
                      </a:lnTo>
                      <a:lnTo>
                        <a:pt x="14" y="18"/>
                      </a:lnTo>
                      <a:lnTo>
                        <a:pt x="14" y="18"/>
                      </a:lnTo>
                      <a:lnTo>
                        <a:pt x="14" y="18"/>
                      </a:lnTo>
                      <a:lnTo>
                        <a:pt x="15" y="18"/>
                      </a:lnTo>
                      <a:lnTo>
                        <a:pt x="15" y="18"/>
                      </a:lnTo>
                      <a:lnTo>
                        <a:pt x="15" y="18"/>
                      </a:lnTo>
                      <a:lnTo>
                        <a:pt x="15" y="18"/>
                      </a:lnTo>
                      <a:lnTo>
                        <a:pt x="16" y="18"/>
                      </a:lnTo>
                      <a:lnTo>
                        <a:pt x="16" y="18"/>
                      </a:lnTo>
                      <a:lnTo>
                        <a:pt x="16" y="17"/>
                      </a:lnTo>
                      <a:lnTo>
                        <a:pt x="16" y="17"/>
                      </a:lnTo>
                      <a:lnTo>
                        <a:pt x="16" y="17"/>
                      </a:lnTo>
                      <a:lnTo>
                        <a:pt x="16" y="17"/>
                      </a:lnTo>
                      <a:lnTo>
                        <a:pt x="17" y="17"/>
                      </a:lnTo>
                      <a:lnTo>
                        <a:pt x="17" y="17"/>
                      </a:lnTo>
                      <a:lnTo>
                        <a:pt x="17" y="17"/>
                      </a:lnTo>
                      <a:lnTo>
                        <a:pt x="17" y="17"/>
                      </a:lnTo>
                      <a:lnTo>
                        <a:pt x="17" y="17"/>
                      </a:lnTo>
                      <a:lnTo>
                        <a:pt x="17" y="17"/>
                      </a:lnTo>
                      <a:lnTo>
                        <a:pt x="18" y="16"/>
                      </a:lnTo>
                      <a:lnTo>
                        <a:pt x="18" y="16"/>
                      </a:lnTo>
                      <a:lnTo>
                        <a:pt x="18" y="16"/>
                      </a:lnTo>
                      <a:lnTo>
                        <a:pt x="18" y="16"/>
                      </a:lnTo>
                      <a:lnTo>
                        <a:pt x="18" y="16"/>
                      </a:lnTo>
                      <a:lnTo>
                        <a:pt x="18" y="16"/>
                      </a:lnTo>
                      <a:lnTo>
                        <a:pt x="18" y="16"/>
                      </a:lnTo>
                      <a:lnTo>
                        <a:pt x="19" y="16"/>
                      </a:lnTo>
                      <a:lnTo>
                        <a:pt x="19" y="15"/>
                      </a:lnTo>
                      <a:lnTo>
                        <a:pt x="19" y="15"/>
                      </a:lnTo>
                      <a:lnTo>
                        <a:pt x="19" y="15"/>
                      </a:lnTo>
                      <a:lnTo>
                        <a:pt x="19" y="15"/>
                      </a:lnTo>
                      <a:lnTo>
                        <a:pt x="19" y="15"/>
                      </a:lnTo>
                      <a:lnTo>
                        <a:pt x="19" y="15"/>
                      </a:lnTo>
                      <a:lnTo>
                        <a:pt x="20" y="14"/>
                      </a:lnTo>
                      <a:lnTo>
                        <a:pt x="20" y="14"/>
                      </a:lnTo>
                      <a:lnTo>
                        <a:pt x="20" y="14"/>
                      </a:lnTo>
                      <a:lnTo>
                        <a:pt x="20" y="14"/>
                      </a:lnTo>
                      <a:lnTo>
                        <a:pt x="20" y="14"/>
                      </a:lnTo>
                      <a:lnTo>
                        <a:pt x="20" y="14"/>
                      </a:lnTo>
                      <a:lnTo>
                        <a:pt x="20" y="13"/>
                      </a:lnTo>
                      <a:lnTo>
                        <a:pt x="20" y="13"/>
                      </a:lnTo>
                      <a:lnTo>
                        <a:pt x="21" y="13"/>
                      </a:lnTo>
                      <a:lnTo>
                        <a:pt x="21" y="13"/>
                      </a:lnTo>
                      <a:lnTo>
                        <a:pt x="21" y="13"/>
                      </a:lnTo>
                      <a:lnTo>
                        <a:pt x="21" y="13"/>
                      </a:lnTo>
                      <a:lnTo>
                        <a:pt x="21" y="12"/>
                      </a:lnTo>
                      <a:lnTo>
                        <a:pt x="21" y="12"/>
                      </a:lnTo>
                      <a:lnTo>
                        <a:pt x="21" y="12"/>
                      </a:lnTo>
                      <a:lnTo>
                        <a:pt x="21" y="12"/>
                      </a:lnTo>
                      <a:lnTo>
                        <a:pt x="21" y="12"/>
                      </a:lnTo>
                      <a:lnTo>
                        <a:pt x="21" y="11"/>
                      </a:lnTo>
                      <a:lnTo>
                        <a:pt x="21" y="11"/>
                      </a:lnTo>
                      <a:lnTo>
                        <a:pt x="22" y="11"/>
                      </a:lnTo>
                      <a:lnTo>
                        <a:pt x="22" y="11"/>
                      </a:lnTo>
                      <a:lnTo>
                        <a:pt x="22" y="11"/>
                      </a:lnTo>
                      <a:lnTo>
                        <a:pt x="22" y="10"/>
                      </a:lnTo>
                      <a:lnTo>
                        <a:pt x="22" y="10"/>
                      </a:lnTo>
                      <a:lnTo>
                        <a:pt x="22" y="10"/>
                      </a:lnTo>
                      <a:lnTo>
                        <a:pt x="22" y="10"/>
                      </a:lnTo>
                      <a:lnTo>
                        <a:pt x="22" y="9"/>
                      </a:lnTo>
                      <a:lnTo>
                        <a:pt x="22" y="9"/>
                      </a:lnTo>
                      <a:lnTo>
                        <a:pt x="22" y="9"/>
                      </a:lnTo>
                      <a:lnTo>
                        <a:pt x="22" y="9"/>
                      </a:lnTo>
                      <a:lnTo>
                        <a:pt x="22" y="9"/>
                      </a:lnTo>
                      <a:lnTo>
                        <a:pt x="22" y="8"/>
                      </a:lnTo>
                      <a:lnTo>
                        <a:pt x="22" y="8"/>
                      </a:lnTo>
                      <a:lnTo>
                        <a:pt x="22" y="8"/>
                      </a:lnTo>
                      <a:lnTo>
                        <a:pt x="22" y="8"/>
                      </a:lnTo>
                      <a:lnTo>
                        <a:pt x="22" y="7"/>
                      </a:lnTo>
                      <a:lnTo>
                        <a:pt x="22" y="7"/>
                      </a:lnTo>
                      <a:lnTo>
                        <a:pt x="22" y="7"/>
                      </a:lnTo>
                      <a:lnTo>
                        <a:pt x="22" y="7"/>
                      </a:lnTo>
                      <a:lnTo>
                        <a:pt x="23" y="7"/>
                      </a:lnTo>
                      <a:lnTo>
                        <a:pt x="23" y="6"/>
                      </a:lnTo>
                      <a:lnTo>
                        <a:pt x="23" y="6"/>
                      </a:lnTo>
                      <a:lnTo>
                        <a:pt x="23" y="6"/>
                      </a:lnTo>
                      <a:lnTo>
                        <a:pt x="23" y="6"/>
                      </a:lnTo>
                      <a:lnTo>
                        <a:pt x="23" y="5"/>
                      </a:lnTo>
                      <a:lnTo>
                        <a:pt x="23" y="5"/>
                      </a:lnTo>
                      <a:lnTo>
                        <a:pt x="23" y="5"/>
                      </a:lnTo>
                      <a:lnTo>
                        <a:pt x="23" y="5"/>
                      </a:lnTo>
                      <a:lnTo>
                        <a:pt x="23" y="4"/>
                      </a:lnTo>
                      <a:lnTo>
                        <a:pt x="23" y="4"/>
                      </a:lnTo>
                      <a:lnTo>
                        <a:pt x="22" y="4"/>
                      </a:lnTo>
                      <a:lnTo>
                        <a:pt x="22" y="4"/>
                      </a:lnTo>
                      <a:lnTo>
                        <a:pt x="22" y="4"/>
                      </a:lnTo>
                      <a:lnTo>
                        <a:pt x="22" y="3"/>
                      </a:lnTo>
                      <a:lnTo>
                        <a:pt x="22" y="3"/>
                      </a:lnTo>
                      <a:lnTo>
                        <a:pt x="22" y="3"/>
                      </a:lnTo>
                      <a:lnTo>
                        <a:pt x="22" y="3"/>
                      </a:lnTo>
                      <a:lnTo>
                        <a:pt x="22" y="3"/>
                      </a:lnTo>
                      <a:lnTo>
                        <a:pt x="22" y="3"/>
                      </a:lnTo>
                      <a:lnTo>
                        <a:pt x="22" y="3"/>
                      </a:lnTo>
                      <a:lnTo>
                        <a:pt x="21" y="2"/>
                      </a:lnTo>
                      <a:lnTo>
                        <a:pt x="21" y="2"/>
                      </a:lnTo>
                      <a:lnTo>
                        <a:pt x="21" y="2"/>
                      </a:lnTo>
                      <a:lnTo>
                        <a:pt x="21" y="2"/>
                      </a:lnTo>
                      <a:lnTo>
                        <a:pt x="21" y="2"/>
                      </a:lnTo>
                      <a:lnTo>
                        <a:pt x="21" y="2"/>
                      </a:lnTo>
                      <a:lnTo>
                        <a:pt x="21" y="2"/>
                      </a:lnTo>
                      <a:lnTo>
                        <a:pt x="21" y="2"/>
                      </a:lnTo>
                      <a:lnTo>
                        <a:pt x="20" y="1"/>
                      </a:lnTo>
                      <a:lnTo>
                        <a:pt x="20" y="1"/>
                      </a:lnTo>
                      <a:lnTo>
                        <a:pt x="20" y="1"/>
                      </a:lnTo>
                      <a:lnTo>
                        <a:pt x="20" y="1"/>
                      </a:lnTo>
                      <a:lnTo>
                        <a:pt x="20" y="1"/>
                      </a:lnTo>
                      <a:lnTo>
                        <a:pt x="20" y="1"/>
                      </a:lnTo>
                      <a:lnTo>
                        <a:pt x="20" y="1"/>
                      </a:lnTo>
                      <a:lnTo>
                        <a:pt x="19" y="1"/>
                      </a:lnTo>
                      <a:lnTo>
                        <a:pt x="19" y="1"/>
                      </a:lnTo>
                      <a:lnTo>
                        <a:pt x="19" y="1"/>
                      </a:lnTo>
                      <a:lnTo>
                        <a:pt x="19" y="0"/>
                      </a:lnTo>
                      <a:lnTo>
                        <a:pt x="19" y="0"/>
                      </a:lnTo>
                      <a:lnTo>
                        <a:pt x="19" y="0"/>
                      </a:lnTo>
                      <a:lnTo>
                        <a:pt x="19" y="0"/>
                      </a:lnTo>
                      <a:lnTo>
                        <a:pt x="18" y="0"/>
                      </a:lnTo>
                      <a:lnTo>
                        <a:pt x="18" y="0"/>
                      </a:lnTo>
                      <a:lnTo>
                        <a:pt x="18" y="0"/>
                      </a:lnTo>
                      <a:lnTo>
                        <a:pt x="18" y="0"/>
                      </a:lnTo>
                      <a:lnTo>
                        <a:pt x="18" y="0"/>
                      </a:lnTo>
                      <a:lnTo>
                        <a:pt x="18" y="0"/>
                      </a:lnTo>
                      <a:lnTo>
                        <a:pt x="18" y="0"/>
                      </a:lnTo>
                      <a:lnTo>
                        <a:pt x="17" y="0"/>
                      </a:lnTo>
                      <a:lnTo>
                        <a:pt x="17" y="0"/>
                      </a:lnTo>
                      <a:lnTo>
                        <a:pt x="17" y="0"/>
                      </a:lnTo>
                      <a:lnTo>
                        <a:pt x="17" y="0"/>
                      </a:lnTo>
                      <a:lnTo>
                        <a:pt x="17" y="0"/>
                      </a:lnTo>
                      <a:lnTo>
                        <a:pt x="17" y="0"/>
                      </a:lnTo>
                      <a:lnTo>
                        <a:pt x="16" y="0"/>
                      </a:lnTo>
                      <a:lnTo>
                        <a:pt x="16" y="0"/>
                      </a:lnTo>
                      <a:lnTo>
                        <a:pt x="16" y="0"/>
                      </a:lnTo>
                      <a:lnTo>
                        <a:pt x="16" y="0"/>
                      </a:lnTo>
                      <a:lnTo>
                        <a:pt x="16" y="0"/>
                      </a:lnTo>
                      <a:lnTo>
                        <a:pt x="16" y="0"/>
                      </a:lnTo>
                      <a:lnTo>
                        <a:pt x="15" y="0"/>
                      </a:lnTo>
                      <a:lnTo>
                        <a:pt x="15" y="0"/>
                      </a:lnTo>
                      <a:lnTo>
                        <a:pt x="15" y="0"/>
                      </a:lnTo>
                      <a:lnTo>
                        <a:pt x="15" y="0"/>
                      </a:lnTo>
                      <a:lnTo>
                        <a:pt x="15" y="0"/>
                      </a:lnTo>
                      <a:lnTo>
                        <a:pt x="15" y="0"/>
                      </a:lnTo>
                      <a:lnTo>
                        <a:pt x="14" y="0"/>
                      </a:lnTo>
                      <a:lnTo>
                        <a:pt x="14" y="0"/>
                      </a:lnTo>
                      <a:lnTo>
                        <a:pt x="14" y="0"/>
                      </a:lnTo>
                      <a:lnTo>
                        <a:pt x="14" y="0"/>
                      </a:lnTo>
                      <a:lnTo>
                        <a:pt x="14" y="0"/>
                      </a:lnTo>
                      <a:lnTo>
                        <a:pt x="14" y="0"/>
                      </a:lnTo>
                      <a:lnTo>
                        <a:pt x="13" y="0"/>
                      </a:lnTo>
                      <a:lnTo>
                        <a:pt x="13" y="0"/>
                      </a:lnTo>
                      <a:lnTo>
                        <a:pt x="13" y="0"/>
                      </a:lnTo>
                      <a:lnTo>
                        <a:pt x="13" y="0"/>
                      </a:lnTo>
                      <a:lnTo>
                        <a:pt x="13" y="0"/>
                      </a:lnTo>
                      <a:lnTo>
                        <a:pt x="13" y="0"/>
                      </a:lnTo>
                      <a:lnTo>
                        <a:pt x="13" y="0"/>
                      </a:lnTo>
                      <a:lnTo>
                        <a:pt x="12" y="0"/>
                      </a:lnTo>
                      <a:lnTo>
                        <a:pt x="12" y="0"/>
                      </a:lnTo>
                      <a:lnTo>
                        <a:pt x="12" y="0"/>
                      </a:lnTo>
                      <a:lnTo>
                        <a:pt x="12" y="0"/>
                      </a:lnTo>
                      <a:lnTo>
                        <a:pt x="12" y="0"/>
                      </a:lnTo>
                      <a:lnTo>
                        <a:pt x="12" y="0"/>
                      </a:lnTo>
                      <a:lnTo>
                        <a:pt x="11" y="1"/>
                      </a:lnTo>
                      <a:lnTo>
                        <a:pt x="11" y="1"/>
                      </a:lnTo>
                      <a:lnTo>
                        <a:pt x="11" y="1"/>
                      </a:lnTo>
                      <a:lnTo>
                        <a:pt x="11" y="1"/>
                      </a:lnTo>
                      <a:lnTo>
                        <a:pt x="11" y="1"/>
                      </a:lnTo>
                      <a:lnTo>
                        <a:pt x="11" y="1"/>
                      </a:lnTo>
                      <a:lnTo>
                        <a:pt x="11" y="1"/>
                      </a:lnTo>
                      <a:lnTo>
                        <a:pt x="11" y="2"/>
                      </a:lnTo>
                      <a:lnTo>
                        <a:pt x="10" y="2"/>
                      </a:lnTo>
                      <a:lnTo>
                        <a:pt x="10" y="3"/>
                      </a:lnTo>
                      <a:lnTo>
                        <a:pt x="10" y="4"/>
                      </a:lnTo>
                      <a:lnTo>
                        <a:pt x="10" y="4"/>
                      </a:lnTo>
                      <a:lnTo>
                        <a:pt x="10" y="5"/>
                      </a:lnTo>
                      <a:lnTo>
                        <a:pt x="10" y="6"/>
                      </a:lnTo>
                      <a:lnTo>
                        <a:pt x="9" y="6"/>
                      </a:lnTo>
                      <a:lnTo>
                        <a:pt x="9" y="7"/>
                      </a:lnTo>
                      <a:lnTo>
                        <a:pt x="9" y="8"/>
                      </a:lnTo>
                      <a:lnTo>
                        <a:pt x="9" y="8"/>
                      </a:lnTo>
                      <a:lnTo>
                        <a:pt x="9" y="9"/>
                      </a:lnTo>
                      <a:lnTo>
                        <a:pt x="8" y="10"/>
                      </a:lnTo>
                      <a:lnTo>
                        <a:pt x="8" y="10"/>
                      </a:lnTo>
                      <a:lnTo>
                        <a:pt x="8" y="11"/>
                      </a:lnTo>
                      <a:lnTo>
                        <a:pt x="8" y="11"/>
                      </a:lnTo>
                      <a:lnTo>
                        <a:pt x="7" y="12"/>
                      </a:lnTo>
                      <a:lnTo>
                        <a:pt x="7" y="13"/>
                      </a:lnTo>
                      <a:lnTo>
                        <a:pt x="7" y="13"/>
                      </a:lnTo>
                      <a:lnTo>
                        <a:pt x="7" y="14"/>
                      </a:lnTo>
                      <a:lnTo>
                        <a:pt x="6" y="14"/>
                      </a:lnTo>
                      <a:lnTo>
                        <a:pt x="6" y="15"/>
                      </a:lnTo>
                      <a:lnTo>
                        <a:pt x="6" y="15"/>
                      </a:lnTo>
                      <a:lnTo>
                        <a:pt x="5" y="16"/>
                      </a:lnTo>
                      <a:lnTo>
                        <a:pt x="5" y="17"/>
                      </a:lnTo>
                      <a:lnTo>
                        <a:pt x="5" y="17"/>
                      </a:lnTo>
                      <a:lnTo>
                        <a:pt x="4" y="18"/>
                      </a:lnTo>
                      <a:lnTo>
                        <a:pt x="4" y="18"/>
                      </a:lnTo>
                      <a:lnTo>
                        <a:pt x="4" y="19"/>
                      </a:lnTo>
                      <a:lnTo>
                        <a:pt x="3" y="19"/>
                      </a:lnTo>
                      <a:lnTo>
                        <a:pt x="3" y="20"/>
                      </a:lnTo>
                      <a:lnTo>
                        <a:pt x="2" y="20"/>
                      </a:lnTo>
                      <a:lnTo>
                        <a:pt x="2" y="21"/>
                      </a:lnTo>
                      <a:lnTo>
                        <a:pt x="2" y="21"/>
                      </a:lnTo>
                      <a:lnTo>
                        <a:pt x="1" y="22"/>
                      </a:lnTo>
                      <a:lnTo>
                        <a:pt x="1" y="22"/>
                      </a:lnTo>
                      <a:lnTo>
                        <a:pt x="0" y="22"/>
                      </a:lnTo>
                      <a:lnTo>
                        <a:pt x="0" y="23"/>
                      </a:lnTo>
                      <a:lnTo>
                        <a:pt x="0" y="23"/>
                      </a:lnTo>
                      <a:lnTo>
                        <a:pt x="4" y="32"/>
                      </a:lnTo>
                    </a:path>
                  </a:pathLst>
                </a:custGeom>
                <a:solidFill>
                  <a:srgbClr val="A06F50">
                    <a:alpha val="20001"/>
                  </a:srgbClr>
                </a:solidFill>
                <a:ln w="9525">
                  <a:noFill/>
                  <a:round/>
                  <a:headEnd type="none" w="sm" len="sm"/>
                  <a:tailEnd type="none" w="sm" len="sm"/>
                </a:ln>
              </p:spPr>
              <p:txBody>
                <a:bodyPr/>
                <a:lstStyle/>
                <a:p>
                  <a:endParaRPr lang="nl-BE"/>
                </a:p>
              </p:txBody>
            </p:sp>
            <p:sp>
              <p:nvSpPr>
                <p:cNvPr id="7529" name="Freeform 361"/>
                <p:cNvSpPr>
                  <a:spLocks noChangeArrowheads="1"/>
                </p:cNvSpPr>
                <p:nvPr/>
              </p:nvSpPr>
              <p:spPr bwMode="auto">
                <a:xfrm>
                  <a:off x="271" y="184"/>
                  <a:ext cx="16" cy="19"/>
                </a:xfrm>
                <a:custGeom>
                  <a:avLst/>
                  <a:gdLst/>
                  <a:ahLst/>
                  <a:cxnLst>
                    <a:cxn ang="0">
                      <a:pos x="16" y="1"/>
                    </a:cxn>
                    <a:cxn ang="0">
                      <a:pos x="16" y="3"/>
                    </a:cxn>
                    <a:cxn ang="0">
                      <a:pos x="15" y="5"/>
                    </a:cxn>
                    <a:cxn ang="0">
                      <a:pos x="15" y="6"/>
                    </a:cxn>
                    <a:cxn ang="0">
                      <a:pos x="14" y="8"/>
                    </a:cxn>
                    <a:cxn ang="0">
                      <a:pos x="13" y="10"/>
                    </a:cxn>
                    <a:cxn ang="0">
                      <a:pos x="12" y="11"/>
                    </a:cxn>
                    <a:cxn ang="0">
                      <a:pos x="11" y="13"/>
                    </a:cxn>
                    <a:cxn ang="0">
                      <a:pos x="10" y="14"/>
                    </a:cxn>
                    <a:cxn ang="0">
                      <a:pos x="9" y="16"/>
                    </a:cxn>
                    <a:cxn ang="0">
                      <a:pos x="8" y="17"/>
                    </a:cxn>
                    <a:cxn ang="0">
                      <a:pos x="7" y="18"/>
                    </a:cxn>
                    <a:cxn ang="0">
                      <a:pos x="7" y="18"/>
                    </a:cxn>
                    <a:cxn ang="0">
                      <a:pos x="6" y="18"/>
                    </a:cxn>
                    <a:cxn ang="0">
                      <a:pos x="6" y="18"/>
                    </a:cxn>
                    <a:cxn ang="0">
                      <a:pos x="5" y="18"/>
                    </a:cxn>
                    <a:cxn ang="0">
                      <a:pos x="5" y="18"/>
                    </a:cxn>
                    <a:cxn ang="0">
                      <a:pos x="4" y="18"/>
                    </a:cxn>
                    <a:cxn ang="0">
                      <a:pos x="4" y="18"/>
                    </a:cxn>
                    <a:cxn ang="0">
                      <a:pos x="3" y="18"/>
                    </a:cxn>
                    <a:cxn ang="0">
                      <a:pos x="3" y="18"/>
                    </a:cxn>
                    <a:cxn ang="0">
                      <a:pos x="3" y="17"/>
                    </a:cxn>
                    <a:cxn ang="0">
                      <a:pos x="2" y="17"/>
                    </a:cxn>
                    <a:cxn ang="0">
                      <a:pos x="2" y="17"/>
                    </a:cxn>
                    <a:cxn ang="0">
                      <a:pos x="2" y="16"/>
                    </a:cxn>
                    <a:cxn ang="0">
                      <a:pos x="1" y="16"/>
                    </a:cxn>
                    <a:cxn ang="0">
                      <a:pos x="1" y="15"/>
                    </a:cxn>
                    <a:cxn ang="0">
                      <a:pos x="1" y="15"/>
                    </a:cxn>
                    <a:cxn ang="0">
                      <a:pos x="0" y="15"/>
                    </a:cxn>
                    <a:cxn ang="0">
                      <a:pos x="0" y="14"/>
                    </a:cxn>
                    <a:cxn ang="0">
                      <a:pos x="0" y="14"/>
                    </a:cxn>
                    <a:cxn ang="0">
                      <a:pos x="0" y="13"/>
                    </a:cxn>
                    <a:cxn ang="0">
                      <a:pos x="0" y="13"/>
                    </a:cxn>
                    <a:cxn ang="0">
                      <a:pos x="0" y="12"/>
                    </a:cxn>
                    <a:cxn ang="0">
                      <a:pos x="0" y="11"/>
                    </a:cxn>
                    <a:cxn ang="0">
                      <a:pos x="0" y="11"/>
                    </a:cxn>
                    <a:cxn ang="0">
                      <a:pos x="0" y="10"/>
                    </a:cxn>
                    <a:cxn ang="0">
                      <a:pos x="0" y="10"/>
                    </a:cxn>
                    <a:cxn ang="0">
                      <a:pos x="0" y="9"/>
                    </a:cxn>
                    <a:cxn ang="0">
                      <a:pos x="0" y="9"/>
                    </a:cxn>
                    <a:cxn ang="0">
                      <a:pos x="0" y="8"/>
                    </a:cxn>
                    <a:cxn ang="0">
                      <a:pos x="0" y="8"/>
                    </a:cxn>
                    <a:cxn ang="0">
                      <a:pos x="1" y="7"/>
                    </a:cxn>
                    <a:cxn ang="0">
                      <a:pos x="2" y="5"/>
                    </a:cxn>
                    <a:cxn ang="0">
                      <a:pos x="4" y="4"/>
                    </a:cxn>
                    <a:cxn ang="0">
                      <a:pos x="5" y="3"/>
                    </a:cxn>
                    <a:cxn ang="0">
                      <a:pos x="7" y="2"/>
                    </a:cxn>
                    <a:cxn ang="0">
                      <a:pos x="9" y="1"/>
                    </a:cxn>
                    <a:cxn ang="0">
                      <a:pos x="10" y="1"/>
                    </a:cxn>
                    <a:cxn ang="0">
                      <a:pos x="12" y="0"/>
                    </a:cxn>
                    <a:cxn ang="0">
                      <a:pos x="14" y="0"/>
                    </a:cxn>
                    <a:cxn ang="0">
                      <a:pos x="16" y="0"/>
                    </a:cxn>
                  </a:cxnLst>
                  <a:rect l="0" t="0" r="r" b="b"/>
                  <a:pathLst>
                    <a:path w="16" h="18">
                      <a:moveTo>
                        <a:pt x="16" y="0"/>
                      </a:moveTo>
                      <a:lnTo>
                        <a:pt x="16" y="0"/>
                      </a:lnTo>
                      <a:lnTo>
                        <a:pt x="16" y="0"/>
                      </a:lnTo>
                      <a:lnTo>
                        <a:pt x="16" y="1"/>
                      </a:lnTo>
                      <a:lnTo>
                        <a:pt x="16" y="1"/>
                      </a:lnTo>
                      <a:lnTo>
                        <a:pt x="16" y="2"/>
                      </a:lnTo>
                      <a:lnTo>
                        <a:pt x="16" y="2"/>
                      </a:lnTo>
                      <a:lnTo>
                        <a:pt x="16" y="3"/>
                      </a:lnTo>
                      <a:lnTo>
                        <a:pt x="15" y="3"/>
                      </a:lnTo>
                      <a:lnTo>
                        <a:pt x="15" y="4"/>
                      </a:lnTo>
                      <a:lnTo>
                        <a:pt x="15" y="4"/>
                      </a:lnTo>
                      <a:lnTo>
                        <a:pt x="15" y="5"/>
                      </a:lnTo>
                      <a:lnTo>
                        <a:pt x="15" y="5"/>
                      </a:lnTo>
                      <a:lnTo>
                        <a:pt x="15" y="6"/>
                      </a:lnTo>
                      <a:lnTo>
                        <a:pt x="15" y="6"/>
                      </a:lnTo>
                      <a:lnTo>
                        <a:pt x="15" y="6"/>
                      </a:lnTo>
                      <a:lnTo>
                        <a:pt x="14" y="7"/>
                      </a:lnTo>
                      <a:lnTo>
                        <a:pt x="14" y="7"/>
                      </a:lnTo>
                      <a:lnTo>
                        <a:pt x="14" y="8"/>
                      </a:lnTo>
                      <a:lnTo>
                        <a:pt x="14" y="8"/>
                      </a:lnTo>
                      <a:lnTo>
                        <a:pt x="14" y="9"/>
                      </a:lnTo>
                      <a:lnTo>
                        <a:pt x="14" y="9"/>
                      </a:lnTo>
                      <a:lnTo>
                        <a:pt x="13" y="9"/>
                      </a:lnTo>
                      <a:lnTo>
                        <a:pt x="13" y="10"/>
                      </a:lnTo>
                      <a:lnTo>
                        <a:pt x="13" y="10"/>
                      </a:lnTo>
                      <a:lnTo>
                        <a:pt x="13" y="11"/>
                      </a:lnTo>
                      <a:lnTo>
                        <a:pt x="13" y="11"/>
                      </a:lnTo>
                      <a:lnTo>
                        <a:pt x="12" y="11"/>
                      </a:lnTo>
                      <a:lnTo>
                        <a:pt x="12" y="12"/>
                      </a:lnTo>
                      <a:lnTo>
                        <a:pt x="12" y="12"/>
                      </a:lnTo>
                      <a:lnTo>
                        <a:pt x="12" y="13"/>
                      </a:lnTo>
                      <a:lnTo>
                        <a:pt x="11" y="13"/>
                      </a:lnTo>
                      <a:lnTo>
                        <a:pt x="11" y="13"/>
                      </a:lnTo>
                      <a:lnTo>
                        <a:pt x="11" y="14"/>
                      </a:lnTo>
                      <a:lnTo>
                        <a:pt x="11" y="14"/>
                      </a:lnTo>
                      <a:lnTo>
                        <a:pt x="10" y="14"/>
                      </a:lnTo>
                      <a:lnTo>
                        <a:pt x="10" y="15"/>
                      </a:lnTo>
                      <a:lnTo>
                        <a:pt x="10" y="15"/>
                      </a:lnTo>
                      <a:lnTo>
                        <a:pt x="10" y="15"/>
                      </a:lnTo>
                      <a:lnTo>
                        <a:pt x="9" y="16"/>
                      </a:lnTo>
                      <a:lnTo>
                        <a:pt x="9" y="16"/>
                      </a:lnTo>
                      <a:lnTo>
                        <a:pt x="9" y="16"/>
                      </a:lnTo>
                      <a:lnTo>
                        <a:pt x="9" y="17"/>
                      </a:lnTo>
                      <a:lnTo>
                        <a:pt x="8" y="17"/>
                      </a:lnTo>
                      <a:lnTo>
                        <a:pt x="8" y="17"/>
                      </a:lnTo>
                      <a:lnTo>
                        <a:pt x="8" y="18"/>
                      </a:lnTo>
                      <a:lnTo>
                        <a:pt x="7" y="18"/>
                      </a:lnTo>
                      <a:lnTo>
                        <a:pt x="7" y="18"/>
                      </a:lnTo>
                      <a:lnTo>
                        <a:pt x="7" y="18"/>
                      </a:lnTo>
                      <a:lnTo>
                        <a:pt x="7" y="18"/>
                      </a:lnTo>
                      <a:lnTo>
                        <a:pt x="7" y="18"/>
                      </a:lnTo>
                      <a:lnTo>
                        <a:pt x="7" y="18"/>
                      </a:lnTo>
                      <a:lnTo>
                        <a:pt x="6" y="18"/>
                      </a:lnTo>
                      <a:lnTo>
                        <a:pt x="6" y="18"/>
                      </a:lnTo>
                      <a:lnTo>
                        <a:pt x="6" y="18"/>
                      </a:lnTo>
                      <a:lnTo>
                        <a:pt x="6" y="18"/>
                      </a:lnTo>
                      <a:lnTo>
                        <a:pt x="6" y="18"/>
                      </a:lnTo>
                      <a:lnTo>
                        <a:pt x="6" y="18"/>
                      </a:lnTo>
                      <a:lnTo>
                        <a:pt x="6" y="18"/>
                      </a:lnTo>
                      <a:lnTo>
                        <a:pt x="6" y="18"/>
                      </a:lnTo>
                      <a:lnTo>
                        <a:pt x="6" y="18"/>
                      </a:lnTo>
                      <a:lnTo>
                        <a:pt x="5" y="18"/>
                      </a:lnTo>
                      <a:lnTo>
                        <a:pt x="5" y="18"/>
                      </a:lnTo>
                      <a:lnTo>
                        <a:pt x="5" y="18"/>
                      </a:lnTo>
                      <a:lnTo>
                        <a:pt x="5" y="18"/>
                      </a:lnTo>
                      <a:lnTo>
                        <a:pt x="5" y="18"/>
                      </a:lnTo>
                      <a:lnTo>
                        <a:pt x="5" y="18"/>
                      </a:lnTo>
                      <a:lnTo>
                        <a:pt x="5" y="18"/>
                      </a:lnTo>
                      <a:lnTo>
                        <a:pt x="5" y="18"/>
                      </a:lnTo>
                      <a:lnTo>
                        <a:pt x="5" y="18"/>
                      </a:lnTo>
                      <a:lnTo>
                        <a:pt x="4" y="18"/>
                      </a:lnTo>
                      <a:lnTo>
                        <a:pt x="4" y="18"/>
                      </a:lnTo>
                      <a:lnTo>
                        <a:pt x="4" y="18"/>
                      </a:lnTo>
                      <a:lnTo>
                        <a:pt x="4" y="18"/>
                      </a:lnTo>
                      <a:lnTo>
                        <a:pt x="4" y="18"/>
                      </a:lnTo>
                      <a:lnTo>
                        <a:pt x="4" y="18"/>
                      </a:lnTo>
                      <a:lnTo>
                        <a:pt x="4" y="18"/>
                      </a:lnTo>
                      <a:lnTo>
                        <a:pt x="4" y="18"/>
                      </a:lnTo>
                      <a:lnTo>
                        <a:pt x="4" y="18"/>
                      </a:lnTo>
                      <a:lnTo>
                        <a:pt x="3" y="18"/>
                      </a:lnTo>
                      <a:lnTo>
                        <a:pt x="3" y="18"/>
                      </a:lnTo>
                      <a:lnTo>
                        <a:pt x="3" y="18"/>
                      </a:lnTo>
                      <a:lnTo>
                        <a:pt x="3" y="18"/>
                      </a:lnTo>
                      <a:lnTo>
                        <a:pt x="3" y="18"/>
                      </a:lnTo>
                      <a:lnTo>
                        <a:pt x="3" y="17"/>
                      </a:lnTo>
                      <a:lnTo>
                        <a:pt x="3" y="17"/>
                      </a:lnTo>
                      <a:lnTo>
                        <a:pt x="3" y="17"/>
                      </a:lnTo>
                      <a:lnTo>
                        <a:pt x="3" y="17"/>
                      </a:lnTo>
                      <a:lnTo>
                        <a:pt x="3" y="17"/>
                      </a:lnTo>
                      <a:lnTo>
                        <a:pt x="2" y="17"/>
                      </a:lnTo>
                      <a:lnTo>
                        <a:pt x="2" y="17"/>
                      </a:lnTo>
                      <a:lnTo>
                        <a:pt x="2" y="17"/>
                      </a:lnTo>
                      <a:lnTo>
                        <a:pt x="2" y="17"/>
                      </a:lnTo>
                      <a:lnTo>
                        <a:pt x="2" y="17"/>
                      </a:lnTo>
                      <a:lnTo>
                        <a:pt x="2" y="17"/>
                      </a:lnTo>
                      <a:lnTo>
                        <a:pt x="2" y="17"/>
                      </a:lnTo>
                      <a:lnTo>
                        <a:pt x="2" y="17"/>
                      </a:lnTo>
                      <a:lnTo>
                        <a:pt x="2" y="16"/>
                      </a:lnTo>
                      <a:lnTo>
                        <a:pt x="2" y="16"/>
                      </a:lnTo>
                      <a:lnTo>
                        <a:pt x="2" y="16"/>
                      </a:lnTo>
                      <a:lnTo>
                        <a:pt x="1" y="16"/>
                      </a:lnTo>
                      <a:lnTo>
                        <a:pt x="1" y="16"/>
                      </a:lnTo>
                      <a:lnTo>
                        <a:pt x="1" y="16"/>
                      </a:lnTo>
                      <a:lnTo>
                        <a:pt x="1" y="16"/>
                      </a:lnTo>
                      <a:lnTo>
                        <a:pt x="1" y="16"/>
                      </a:lnTo>
                      <a:lnTo>
                        <a:pt x="1" y="16"/>
                      </a:lnTo>
                      <a:lnTo>
                        <a:pt x="1" y="16"/>
                      </a:lnTo>
                      <a:lnTo>
                        <a:pt x="1" y="15"/>
                      </a:lnTo>
                      <a:lnTo>
                        <a:pt x="1" y="15"/>
                      </a:lnTo>
                      <a:lnTo>
                        <a:pt x="1" y="15"/>
                      </a:lnTo>
                      <a:lnTo>
                        <a:pt x="1" y="15"/>
                      </a:lnTo>
                      <a:lnTo>
                        <a:pt x="1" y="15"/>
                      </a:lnTo>
                      <a:lnTo>
                        <a:pt x="1" y="15"/>
                      </a:lnTo>
                      <a:lnTo>
                        <a:pt x="1" y="15"/>
                      </a:lnTo>
                      <a:lnTo>
                        <a:pt x="0" y="15"/>
                      </a:lnTo>
                      <a:lnTo>
                        <a:pt x="0" y="15"/>
                      </a:lnTo>
                      <a:lnTo>
                        <a:pt x="0" y="14"/>
                      </a:lnTo>
                      <a:lnTo>
                        <a:pt x="0" y="14"/>
                      </a:lnTo>
                      <a:lnTo>
                        <a:pt x="0" y="14"/>
                      </a:lnTo>
                      <a:lnTo>
                        <a:pt x="0" y="14"/>
                      </a:lnTo>
                      <a:lnTo>
                        <a:pt x="0" y="14"/>
                      </a:lnTo>
                      <a:lnTo>
                        <a:pt x="0" y="14"/>
                      </a:lnTo>
                      <a:lnTo>
                        <a:pt x="0" y="14"/>
                      </a:lnTo>
                      <a:lnTo>
                        <a:pt x="0" y="14"/>
                      </a:lnTo>
                      <a:lnTo>
                        <a:pt x="0" y="13"/>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7"/>
                      </a:lnTo>
                      <a:lnTo>
                        <a:pt x="0" y="7"/>
                      </a:lnTo>
                      <a:lnTo>
                        <a:pt x="0" y="7"/>
                      </a:lnTo>
                      <a:lnTo>
                        <a:pt x="1" y="7"/>
                      </a:lnTo>
                      <a:lnTo>
                        <a:pt x="1" y="6"/>
                      </a:lnTo>
                      <a:lnTo>
                        <a:pt x="1" y="6"/>
                      </a:lnTo>
                      <a:lnTo>
                        <a:pt x="2" y="6"/>
                      </a:lnTo>
                      <a:lnTo>
                        <a:pt x="2" y="5"/>
                      </a:lnTo>
                      <a:lnTo>
                        <a:pt x="2" y="5"/>
                      </a:lnTo>
                      <a:lnTo>
                        <a:pt x="3" y="5"/>
                      </a:lnTo>
                      <a:lnTo>
                        <a:pt x="3" y="4"/>
                      </a:lnTo>
                      <a:lnTo>
                        <a:pt x="4" y="4"/>
                      </a:lnTo>
                      <a:lnTo>
                        <a:pt x="4" y="4"/>
                      </a:lnTo>
                      <a:lnTo>
                        <a:pt x="4" y="3"/>
                      </a:lnTo>
                      <a:lnTo>
                        <a:pt x="5" y="3"/>
                      </a:lnTo>
                      <a:lnTo>
                        <a:pt x="5" y="3"/>
                      </a:lnTo>
                      <a:lnTo>
                        <a:pt x="6" y="3"/>
                      </a:lnTo>
                      <a:lnTo>
                        <a:pt x="6" y="2"/>
                      </a:lnTo>
                      <a:lnTo>
                        <a:pt x="6" y="2"/>
                      </a:lnTo>
                      <a:lnTo>
                        <a:pt x="7" y="2"/>
                      </a:lnTo>
                      <a:lnTo>
                        <a:pt x="7" y="2"/>
                      </a:lnTo>
                      <a:lnTo>
                        <a:pt x="8" y="2"/>
                      </a:lnTo>
                      <a:lnTo>
                        <a:pt x="8" y="1"/>
                      </a:lnTo>
                      <a:lnTo>
                        <a:pt x="9" y="1"/>
                      </a:lnTo>
                      <a:lnTo>
                        <a:pt x="9" y="1"/>
                      </a:lnTo>
                      <a:lnTo>
                        <a:pt x="9" y="1"/>
                      </a:lnTo>
                      <a:lnTo>
                        <a:pt x="10" y="1"/>
                      </a:lnTo>
                      <a:lnTo>
                        <a:pt x="10" y="1"/>
                      </a:lnTo>
                      <a:lnTo>
                        <a:pt x="11" y="0"/>
                      </a:lnTo>
                      <a:lnTo>
                        <a:pt x="11" y="0"/>
                      </a:lnTo>
                      <a:lnTo>
                        <a:pt x="12" y="0"/>
                      </a:lnTo>
                      <a:lnTo>
                        <a:pt x="12" y="0"/>
                      </a:lnTo>
                      <a:lnTo>
                        <a:pt x="12" y="0"/>
                      </a:lnTo>
                      <a:lnTo>
                        <a:pt x="13" y="0"/>
                      </a:lnTo>
                      <a:lnTo>
                        <a:pt x="13" y="0"/>
                      </a:lnTo>
                      <a:lnTo>
                        <a:pt x="14" y="0"/>
                      </a:lnTo>
                      <a:lnTo>
                        <a:pt x="14" y="0"/>
                      </a:lnTo>
                      <a:lnTo>
                        <a:pt x="15" y="0"/>
                      </a:lnTo>
                      <a:lnTo>
                        <a:pt x="15" y="0"/>
                      </a:lnTo>
                      <a:lnTo>
                        <a:pt x="16" y="0"/>
                      </a:lnTo>
                      <a:lnTo>
                        <a:pt x="16" y="0"/>
                      </a:lnTo>
                    </a:path>
                  </a:pathLst>
                </a:custGeom>
                <a:gradFill rotWithShape="0">
                  <a:gsLst>
                    <a:gs pos="0">
                      <a:srgbClr val="783851"/>
                    </a:gs>
                    <a:gs pos="100000">
                      <a:srgbClr val="D06F50"/>
                    </a:gs>
                  </a:gsLst>
                  <a:path path="rect">
                    <a:fillToRect l="100000" t="100000"/>
                  </a:path>
                </a:gradFill>
                <a:ln w="9525">
                  <a:noFill/>
                  <a:round/>
                  <a:headEnd type="none" w="sm" len="sm"/>
                  <a:tailEnd type="none" w="sm" len="sm"/>
                </a:ln>
              </p:spPr>
              <p:txBody>
                <a:bodyPr/>
                <a:lstStyle/>
                <a:p>
                  <a:endParaRPr lang="nl-BE"/>
                </a:p>
              </p:txBody>
            </p:sp>
            <p:sp>
              <p:nvSpPr>
                <p:cNvPr id="7530" name="Freeform 362"/>
                <p:cNvSpPr>
                  <a:spLocks noChangeArrowheads="1"/>
                </p:cNvSpPr>
                <p:nvPr/>
              </p:nvSpPr>
              <p:spPr bwMode="auto">
                <a:xfrm>
                  <a:off x="267" y="182"/>
                  <a:ext cx="20" cy="10"/>
                </a:xfrm>
                <a:custGeom>
                  <a:avLst/>
                  <a:gdLst/>
                  <a:ahLst/>
                  <a:cxnLst>
                    <a:cxn ang="0">
                      <a:pos x="4" y="0"/>
                    </a:cxn>
                    <a:cxn ang="0">
                      <a:pos x="8" y="0"/>
                    </a:cxn>
                    <a:cxn ang="0">
                      <a:pos x="12" y="0"/>
                    </a:cxn>
                    <a:cxn ang="0">
                      <a:pos x="16" y="1"/>
                    </a:cxn>
                    <a:cxn ang="0">
                      <a:pos x="19" y="2"/>
                    </a:cxn>
                    <a:cxn ang="0">
                      <a:pos x="17" y="2"/>
                    </a:cxn>
                    <a:cxn ang="0">
                      <a:pos x="16" y="2"/>
                    </a:cxn>
                    <a:cxn ang="0">
                      <a:pos x="14" y="3"/>
                    </a:cxn>
                    <a:cxn ang="0">
                      <a:pos x="13" y="4"/>
                    </a:cxn>
                    <a:cxn ang="0">
                      <a:pos x="11" y="5"/>
                    </a:cxn>
                    <a:cxn ang="0">
                      <a:pos x="10" y="6"/>
                    </a:cxn>
                    <a:cxn ang="0">
                      <a:pos x="8" y="7"/>
                    </a:cxn>
                    <a:cxn ang="0">
                      <a:pos x="7" y="8"/>
                    </a:cxn>
                    <a:cxn ang="0">
                      <a:pos x="6" y="9"/>
                    </a:cxn>
                    <a:cxn ang="0">
                      <a:pos x="5" y="9"/>
                    </a:cxn>
                    <a:cxn ang="0">
                      <a:pos x="5" y="10"/>
                    </a:cxn>
                    <a:cxn ang="0">
                      <a:pos x="5" y="10"/>
                    </a:cxn>
                    <a:cxn ang="0">
                      <a:pos x="4" y="10"/>
                    </a:cxn>
                    <a:cxn ang="0">
                      <a:pos x="4" y="10"/>
                    </a:cxn>
                    <a:cxn ang="0">
                      <a:pos x="4" y="10"/>
                    </a:cxn>
                    <a:cxn ang="0">
                      <a:pos x="3" y="10"/>
                    </a:cxn>
                    <a:cxn ang="0">
                      <a:pos x="3" y="10"/>
                    </a:cxn>
                    <a:cxn ang="0">
                      <a:pos x="3" y="10"/>
                    </a:cxn>
                    <a:cxn ang="0">
                      <a:pos x="2" y="9"/>
                    </a:cxn>
                    <a:cxn ang="0">
                      <a:pos x="2" y="9"/>
                    </a:cxn>
                    <a:cxn ang="0">
                      <a:pos x="2" y="9"/>
                    </a:cxn>
                    <a:cxn ang="0">
                      <a:pos x="2" y="9"/>
                    </a:cxn>
                    <a:cxn ang="0">
                      <a:pos x="1" y="9"/>
                    </a:cxn>
                    <a:cxn ang="0">
                      <a:pos x="1" y="9"/>
                    </a:cxn>
                    <a:cxn ang="0">
                      <a:pos x="1" y="8"/>
                    </a:cxn>
                    <a:cxn ang="0">
                      <a:pos x="1" y="8"/>
                    </a:cxn>
                    <a:cxn ang="0">
                      <a:pos x="0" y="8"/>
                    </a:cxn>
                    <a:cxn ang="0">
                      <a:pos x="0" y="7"/>
                    </a:cxn>
                    <a:cxn ang="0">
                      <a:pos x="0" y="7"/>
                    </a:cxn>
                    <a:cxn ang="0">
                      <a:pos x="0" y="7"/>
                    </a:cxn>
                    <a:cxn ang="0">
                      <a:pos x="0" y="6"/>
                    </a:cxn>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0" y="1"/>
                    </a:cxn>
                    <a:cxn ang="0">
                      <a:pos x="0" y="1"/>
                    </a:cxn>
                    <a:cxn ang="0">
                      <a:pos x="1" y="1"/>
                    </a:cxn>
                    <a:cxn ang="0">
                      <a:pos x="1" y="0"/>
                    </a:cxn>
                    <a:cxn ang="0">
                      <a:pos x="1" y="0"/>
                    </a:cxn>
                    <a:cxn ang="0">
                      <a:pos x="1" y="0"/>
                    </a:cxn>
                  </a:cxnLst>
                  <a:rect l="0" t="0" r="r" b="b"/>
                  <a:pathLst>
                    <a:path w="19" h="10">
                      <a:moveTo>
                        <a:pt x="1" y="0"/>
                      </a:move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1"/>
                      </a:lnTo>
                      <a:lnTo>
                        <a:pt x="17" y="1"/>
                      </a:lnTo>
                      <a:lnTo>
                        <a:pt x="18" y="1"/>
                      </a:lnTo>
                      <a:lnTo>
                        <a:pt x="19" y="2"/>
                      </a:lnTo>
                      <a:lnTo>
                        <a:pt x="19" y="2"/>
                      </a:lnTo>
                      <a:lnTo>
                        <a:pt x="19" y="2"/>
                      </a:lnTo>
                      <a:lnTo>
                        <a:pt x="18" y="2"/>
                      </a:lnTo>
                      <a:lnTo>
                        <a:pt x="18" y="2"/>
                      </a:lnTo>
                      <a:lnTo>
                        <a:pt x="17" y="2"/>
                      </a:lnTo>
                      <a:lnTo>
                        <a:pt x="17" y="2"/>
                      </a:lnTo>
                      <a:lnTo>
                        <a:pt x="17" y="2"/>
                      </a:lnTo>
                      <a:lnTo>
                        <a:pt x="16" y="2"/>
                      </a:lnTo>
                      <a:lnTo>
                        <a:pt x="16" y="2"/>
                      </a:lnTo>
                      <a:lnTo>
                        <a:pt x="15" y="2"/>
                      </a:lnTo>
                      <a:lnTo>
                        <a:pt x="15" y="3"/>
                      </a:lnTo>
                      <a:lnTo>
                        <a:pt x="15" y="3"/>
                      </a:lnTo>
                      <a:lnTo>
                        <a:pt x="14" y="3"/>
                      </a:lnTo>
                      <a:lnTo>
                        <a:pt x="14" y="3"/>
                      </a:lnTo>
                      <a:lnTo>
                        <a:pt x="13" y="3"/>
                      </a:lnTo>
                      <a:lnTo>
                        <a:pt x="13" y="3"/>
                      </a:lnTo>
                      <a:lnTo>
                        <a:pt x="13" y="4"/>
                      </a:lnTo>
                      <a:lnTo>
                        <a:pt x="12" y="4"/>
                      </a:lnTo>
                      <a:lnTo>
                        <a:pt x="12" y="4"/>
                      </a:lnTo>
                      <a:lnTo>
                        <a:pt x="11" y="4"/>
                      </a:lnTo>
                      <a:lnTo>
                        <a:pt x="11" y="5"/>
                      </a:lnTo>
                      <a:lnTo>
                        <a:pt x="11" y="5"/>
                      </a:lnTo>
                      <a:lnTo>
                        <a:pt x="10" y="5"/>
                      </a:lnTo>
                      <a:lnTo>
                        <a:pt x="10" y="5"/>
                      </a:lnTo>
                      <a:lnTo>
                        <a:pt x="10" y="6"/>
                      </a:lnTo>
                      <a:lnTo>
                        <a:pt x="9" y="6"/>
                      </a:lnTo>
                      <a:lnTo>
                        <a:pt x="9" y="6"/>
                      </a:lnTo>
                      <a:lnTo>
                        <a:pt x="8" y="6"/>
                      </a:lnTo>
                      <a:lnTo>
                        <a:pt x="8" y="7"/>
                      </a:lnTo>
                      <a:lnTo>
                        <a:pt x="8" y="7"/>
                      </a:lnTo>
                      <a:lnTo>
                        <a:pt x="7" y="7"/>
                      </a:lnTo>
                      <a:lnTo>
                        <a:pt x="7" y="8"/>
                      </a:lnTo>
                      <a:lnTo>
                        <a:pt x="7" y="8"/>
                      </a:lnTo>
                      <a:lnTo>
                        <a:pt x="6" y="8"/>
                      </a:lnTo>
                      <a:lnTo>
                        <a:pt x="6" y="9"/>
                      </a:lnTo>
                      <a:lnTo>
                        <a:pt x="6" y="9"/>
                      </a:lnTo>
                      <a:lnTo>
                        <a:pt x="6" y="9"/>
                      </a:lnTo>
                      <a:lnTo>
                        <a:pt x="5" y="9"/>
                      </a:lnTo>
                      <a:lnTo>
                        <a:pt x="5" y="9"/>
                      </a:lnTo>
                      <a:lnTo>
                        <a:pt x="5" y="9"/>
                      </a:lnTo>
                      <a:lnTo>
                        <a:pt x="5" y="9"/>
                      </a:lnTo>
                      <a:lnTo>
                        <a:pt x="5" y="10"/>
                      </a:lnTo>
                      <a:lnTo>
                        <a:pt x="5" y="10"/>
                      </a:lnTo>
                      <a:lnTo>
                        <a:pt x="5" y="10"/>
                      </a:lnTo>
                      <a:lnTo>
                        <a:pt x="5" y="10"/>
                      </a:lnTo>
                      <a:lnTo>
                        <a:pt x="5" y="10"/>
                      </a:lnTo>
                      <a:lnTo>
                        <a:pt x="5" y="10"/>
                      </a:lnTo>
                      <a:lnTo>
                        <a:pt x="5" y="10"/>
                      </a:lnTo>
                      <a:lnTo>
                        <a:pt x="5" y="10"/>
                      </a:lnTo>
                      <a:lnTo>
                        <a:pt x="5"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3" y="10"/>
                      </a:lnTo>
                      <a:lnTo>
                        <a:pt x="3" y="10"/>
                      </a:lnTo>
                      <a:lnTo>
                        <a:pt x="3" y="10"/>
                      </a:lnTo>
                      <a:lnTo>
                        <a:pt x="3" y="10"/>
                      </a:lnTo>
                      <a:lnTo>
                        <a:pt x="3" y="10"/>
                      </a:lnTo>
                      <a:lnTo>
                        <a:pt x="3" y="10"/>
                      </a:lnTo>
                      <a:lnTo>
                        <a:pt x="3" y="10"/>
                      </a:lnTo>
                      <a:lnTo>
                        <a:pt x="3" y="10"/>
                      </a:lnTo>
                      <a:lnTo>
                        <a:pt x="3" y="10"/>
                      </a:lnTo>
                      <a:lnTo>
                        <a:pt x="3" y="10"/>
                      </a:lnTo>
                      <a:lnTo>
                        <a:pt x="3" y="10"/>
                      </a:lnTo>
                      <a:lnTo>
                        <a:pt x="3" y="10"/>
                      </a:lnTo>
                      <a:lnTo>
                        <a:pt x="3"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8"/>
                      </a:lnTo>
                      <a:lnTo>
                        <a:pt x="1" y="8"/>
                      </a:lnTo>
                      <a:lnTo>
                        <a:pt x="1" y="8"/>
                      </a:lnTo>
                      <a:lnTo>
                        <a:pt x="0" y="8"/>
                      </a:lnTo>
                      <a:lnTo>
                        <a:pt x="0" y="8"/>
                      </a:lnTo>
                      <a:lnTo>
                        <a:pt x="0" y="8"/>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1"/>
                      </a:lnTo>
                      <a:lnTo>
                        <a:pt x="0" y="1"/>
                      </a:lnTo>
                      <a:lnTo>
                        <a:pt x="0" y="1"/>
                      </a:lnTo>
                      <a:lnTo>
                        <a:pt x="0" y="1"/>
                      </a:lnTo>
                      <a:lnTo>
                        <a:pt x="0" y="1"/>
                      </a:lnTo>
                      <a:lnTo>
                        <a:pt x="0" y="1"/>
                      </a:lnTo>
                      <a:lnTo>
                        <a:pt x="0" y="1"/>
                      </a:lnTo>
                      <a:lnTo>
                        <a:pt x="0" y="1"/>
                      </a:lnTo>
                      <a:lnTo>
                        <a:pt x="0" y="1"/>
                      </a:lnTo>
                      <a:lnTo>
                        <a:pt x="0" y="1"/>
                      </a:lnTo>
                      <a:lnTo>
                        <a:pt x="1" y="1"/>
                      </a:lnTo>
                      <a:lnTo>
                        <a:pt x="1" y="1"/>
                      </a:lnTo>
                      <a:lnTo>
                        <a:pt x="1" y="1"/>
                      </a:lnTo>
                      <a:lnTo>
                        <a:pt x="1" y="0"/>
                      </a:lnTo>
                      <a:lnTo>
                        <a:pt x="1" y="0"/>
                      </a:lnTo>
                      <a:lnTo>
                        <a:pt x="1" y="0"/>
                      </a:lnTo>
                      <a:lnTo>
                        <a:pt x="1" y="0"/>
                      </a:lnTo>
                      <a:lnTo>
                        <a:pt x="1" y="0"/>
                      </a:lnTo>
                      <a:lnTo>
                        <a:pt x="1" y="0"/>
                      </a:lnTo>
                      <a:lnTo>
                        <a:pt x="1" y="0"/>
                      </a:lnTo>
                      <a:lnTo>
                        <a:pt x="1" y="0"/>
                      </a:lnTo>
                      <a:lnTo>
                        <a:pt x="1" y="0"/>
                      </a:lnTo>
                      <a:lnTo>
                        <a:pt x="1" y="0"/>
                      </a:lnTo>
                      <a:lnTo>
                        <a:pt x="1" y="0"/>
                      </a:lnTo>
                      <a:lnTo>
                        <a:pt x="1" y="0"/>
                      </a:lnTo>
                    </a:path>
                  </a:pathLst>
                </a:custGeom>
                <a:gradFill rotWithShape="0">
                  <a:gsLst>
                    <a:gs pos="0">
                      <a:srgbClr val="A03B33"/>
                    </a:gs>
                    <a:gs pos="100000">
                      <a:srgbClr val="500000"/>
                    </a:gs>
                  </a:gsLst>
                  <a:lin ang="0" scaled="1"/>
                </a:gradFill>
                <a:ln w="9525">
                  <a:noFill/>
                  <a:round/>
                  <a:headEnd type="none" w="sm" len="sm"/>
                  <a:tailEnd type="none" w="sm" len="sm"/>
                </a:ln>
              </p:spPr>
              <p:txBody>
                <a:bodyPr/>
                <a:lstStyle/>
                <a:p>
                  <a:endParaRPr lang="nl-BE"/>
                </a:p>
              </p:txBody>
            </p:sp>
            <p:sp>
              <p:nvSpPr>
                <p:cNvPr id="7531" name="Freeform 363"/>
                <p:cNvSpPr>
                  <a:spLocks noChangeArrowheads="1"/>
                </p:cNvSpPr>
                <p:nvPr/>
              </p:nvSpPr>
              <p:spPr bwMode="auto">
                <a:xfrm>
                  <a:off x="271" y="147"/>
                  <a:ext cx="23" cy="23"/>
                </a:xfrm>
                <a:custGeom>
                  <a:avLst/>
                  <a:gdLst/>
                  <a:ahLst/>
                  <a:cxnLst>
                    <a:cxn ang="0">
                      <a:pos x="0" y="22"/>
                    </a:cxn>
                    <a:cxn ang="0">
                      <a:pos x="4" y="20"/>
                    </a:cxn>
                    <a:cxn ang="0">
                      <a:pos x="8" y="15"/>
                    </a:cxn>
                    <a:cxn ang="0">
                      <a:pos x="4" y="0"/>
                    </a:cxn>
                    <a:cxn ang="0">
                      <a:pos x="15" y="2"/>
                    </a:cxn>
                    <a:cxn ang="0">
                      <a:pos x="22" y="11"/>
                    </a:cxn>
                    <a:cxn ang="0">
                      <a:pos x="19" y="18"/>
                    </a:cxn>
                    <a:cxn ang="0">
                      <a:pos x="13" y="23"/>
                    </a:cxn>
                    <a:cxn ang="0">
                      <a:pos x="0" y="22"/>
                    </a:cxn>
                  </a:cxnLst>
                  <a:rect l="0" t="0" r="r" b="b"/>
                  <a:pathLst>
                    <a:path w="22" h="22">
                      <a:moveTo>
                        <a:pt x="0" y="22"/>
                      </a:moveTo>
                      <a:cubicBezTo>
                        <a:pt x="0" y="22"/>
                        <a:pt x="2" y="22"/>
                        <a:pt x="4" y="20"/>
                      </a:cubicBezTo>
                      <a:cubicBezTo>
                        <a:pt x="4" y="20"/>
                        <a:pt x="6" y="18"/>
                        <a:pt x="8" y="15"/>
                      </a:cubicBezTo>
                      <a:cubicBezTo>
                        <a:pt x="8" y="15"/>
                        <a:pt x="8" y="7"/>
                        <a:pt x="4" y="0"/>
                      </a:cubicBezTo>
                      <a:cubicBezTo>
                        <a:pt x="4" y="0"/>
                        <a:pt x="10" y="0"/>
                        <a:pt x="15" y="2"/>
                      </a:cubicBezTo>
                      <a:cubicBezTo>
                        <a:pt x="15" y="2"/>
                        <a:pt x="19" y="5"/>
                        <a:pt x="22" y="11"/>
                      </a:cubicBezTo>
                      <a:cubicBezTo>
                        <a:pt x="22" y="11"/>
                        <a:pt x="21" y="15"/>
                        <a:pt x="19" y="18"/>
                      </a:cubicBezTo>
                      <a:cubicBezTo>
                        <a:pt x="19" y="18"/>
                        <a:pt x="16" y="21"/>
                        <a:pt x="13" y="23"/>
                      </a:cubicBezTo>
                      <a:lnTo>
                        <a:pt x="0" y="22"/>
                      </a:lnTo>
                    </a:path>
                  </a:pathLst>
                </a:custGeom>
                <a:gradFill rotWithShape="0">
                  <a:gsLst>
                    <a:gs pos="0">
                      <a:srgbClr val="A06F50">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532" name="Freeform 364"/>
                <p:cNvSpPr>
                  <a:spLocks noChangeArrowheads="1"/>
                </p:cNvSpPr>
                <p:nvPr/>
              </p:nvSpPr>
              <p:spPr bwMode="auto">
                <a:xfrm>
                  <a:off x="265" y="97"/>
                  <a:ext cx="29" cy="37"/>
                </a:xfrm>
                <a:custGeom>
                  <a:avLst/>
                  <a:gdLst/>
                  <a:ahLst/>
                  <a:cxnLst>
                    <a:cxn ang="0">
                      <a:pos x="0" y="19"/>
                    </a:cxn>
                    <a:cxn ang="0">
                      <a:pos x="0" y="17"/>
                    </a:cxn>
                    <a:cxn ang="0">
                      <a:pos x="1" y="15"/>
                    </a:cxn>
                    <a:cxn ang="0">
                      <a:pos x="2" y="13"/>
                    </a:cxn>
                    <a:cxn ang="0">
                      <a:pos x="3" y="12"/>
                    </a:cxn>
                    <a:cxn ang="0">
                      <a:pos x="4" y="10"/>
                    </a:cxn>
                    <a:cxn ang="0">
                      <a:pos x="5" y="8"/>
                    </a:cxn>
                    <a:cxn ang="0">
                      <a:pos x="6" y="7"/>
                    </a:cxn>
                    <a:cxn ang="0">
                      <a:pos x="7" y="5"/>
                    </a:cxn>
                    <a:cxn ang="0">
                      <a:pos x="9" y="4"/>
                    </a:cxn>
                    <a:cxn ang="0">
                      <a:pos x="10" y="3"/>
                    </a:cxn>
                    <a:cxn ang="0">
                      <a:pos x="11" y="2"/>
                    </a:cxn>
                    <a:cxn ang="0">
                      <a:pos x="13" y="1"/>
                    </a:cxn>
                    <a:cxn ang="0">
                      <a:pos x="15" y="0"/>
                    </a:cxn>
                    <a:cxn ang="0">
                      <a:pos x="16" y="0"/>
                    </a:cxn>
                    <a:cxn ang="0">
                      <a:pos x="17" y="0"/>
                    </a:cxn>
                    <a:cxn ang="0">
                      <a:pos x="18" y="0"/>
                    </a:cxn>
                    <a:cxn ang="0">
                      <a:pos x="19" y="0"/>
                    </a:cxn>
                    <a:cxn ang="0">
                      <a:pos x="20" y="0"/>
                    </a:cxn>
                    <a:cxn ang="0">
                      <a:pos x="20" y="0"/>
                    </a:cxn>
                    <a:cxn ang="0">
                      <a:pos x="21" y="1"/>
                    </a:cxn>
                    <a:cxn ang="0">
                      <a:pos x="22" y="1"/>
                    </a:cxn>
                    <a:cxn ang="0">
                      <a:pos x="23" y="2"/>
                    </a:cxn>
                    <a:cxn ang="0">
                      <a:pos x="23" y="2"/>
                    </a:cxn>
                    <a:cxn ang="0">
                      <a:pos x="24" y="3"/>
                    </a:cxn>
                    <a:cxn ang="0">
                      <a:pos x="25" y="4"/>
                    </a:cxn>
                    <a:cxn ang="0">
                      <a:pos x="25" y="4"/>
                    </a:cxn>
                    <a:cxn ang="0">
                      <a:pos x="26" y="5"/>
                    </a:cxn>
                    <a:cxn ang="0">
                      <a:pos x="26" y="6"/>
                    </a:cxn>
                    <a:cxn ang="0">
                      <a:pos x="27" y="7"/>
                    </a:cxn>
                    <a:cxn ang="0">
                      <a:pos x="27" y="8"/>
                    </a:cxn>
                    <a:cxn ang="0">
                      <a:pos x="27" y="9"/>
                    </a:cxn>
                    <a:cxn ang="0">
                      <a:pos x="28" y="10"/>
                    </a:cxn>
                    <a:cxn ang="0">
                      <a:pos x="28" y="11"/>
                    </a:cxn>
                    <a:cxn ang="0">
                      <a:pos x="28" y="12"/>
                    </a:cxn>
                    <a:cxn ang="0">
                      <a:pos x="28" y="13"/>
                    </a:cxn>
                    <a:cxn ang="0">
                      <a:pos x="28" y="14"/>
                    </a:cxn>
                    <a:cxn ang="0">
                      <a:pos x="28" y="15"/>
                    </a:cxn>
                    <a:cxn ang="0">
                      <a:pos x="28" y="16"/>
                    </a:cxn>
                    <a:cxn ang="0">
                      <a:pos x="28" y="17"/>
                    </a:cxn>
                    <a:cxn ang="0">
                      <a:pos x="28" y="18"/>
                    </a:cxn>
                    <a:cxn ang="0">
                      <a:pos x="28" y="19"/>
                    </a:cxn>
                    <a:cxn ang="0">
                      <a:pos x="27" y="20"/>
                    </a:cxn>
                    <a:cxn ang="0">
                      <a:pos x="27" y="22"/>
                    </a:cxn>
                    <a:cxn ang="0">
                      <a:pos x="25" y="24"/>
                    </a:cxn>
                    <a:cxn ang="0">
                      <a:pos x="24" y="26"/>
                    </a:cxn>
                    <a:cxn ang="0">
                      <a:pos x="23" y="27"/>
                    </a:cxn>
                    <a:cxn ang="0">
                      <a:pos x="21" y="29"/>
                    </a:cxn>
                    <a:cxn ang="0">
                      <a:pos x="20" y="31"/>
                    </a:cxn>
                    <a:cxn ang="0">
                      <a:pos x="18" y="32"/>
                    </a:cxn>
                    <a:cxn ang="0">
                      <a:pos x="16" y="33"/>
                    </a:cxn>
                    <a:cxn ang="0">
                      <a:pos x="15" y="34"/>
                    </a:cxn>
                    <a:cxn ang="0">
                      <a:pos x="13" y="35"/>
                    </a:cxn>
                    <a:cxn ang="0">
                      <a:pos x="11" y="36"/>
                    </a:cxn>
                    <a:cxn ang="0">
                      <a:pos x="9" y="36"/>
                    </a:cxn>
                    <a:cxn ang="0">
                      <a:pos x="7" y="34"/>
                    </a:cxn>
                    <a:cxn ang="0">
                      <a:pos x="6" y="30"/>
                    </a:cxn>
                    <a:cxn ang="0">
                      <a:pos x="4" y="27"/>
                    </a:cxn>
                    <a:cxn ang="0">
                      <a:pos x="2" y="24"/>
                    </a:cxn>
                    <a:cxn ang="0">
                      <a:pos x="0" y="21"/>
                    </a:cxn>
                  </a:cxnLst>
                  <a:rect l="0" t="0" r="r" b="b"/>
                  <a:pathLst>
                    <a:path w="28" h="36">
                      <a:moveTo>
                        <a:pt x="0" y="21"/>
                      </a:moveTo>
                      <a:lnTo>
                        <a:pt x="0" y="20"/>
                      </a:lnTo>
                      <a:lnTo>
                        <a:pt x="0" y="20"/>
                      </a:lnTo>
                      <a:lnTo>
                        <a:pt x="0" y="19"/>
                      </a:lnTo>
                      <a:lnTo>
                        <a:pt x="0" y="19"/>
                      </a:lnTo>
                      <a:lnTo>
                        <a:pt x="0" y="18"/>
                      </a:lnTo>
                      <a:lnTo>
                        <a:pt x="0" y="18"/>
                      </a:lnTo>
                      <a:lnTo>
                        <a:pt x="0" y="17"/>
                      </a:lnTo>
                      <a:lnTo>
                        <a:pt x="1" y="17"/>
                      </a:lnTo>
                      <a:lnTo>
                        <a:pt x="1" y="16"/>
                      </a:lnTo>
                      <a:lnTo>
                        <a:pt x="1" y="16"/>
                      </a:lnTo>
                      <a:lnTo>
                        <a:pt x="1" y="15"/>
                      </a:lnTo>
                      <a:lnTo>
                        <a:pt x="1" y="15"/>
                      </a:lnTo>
                      <a:lnTo>
                        <a:pt x="1" y="14"/>
                      </a:lnTo>
                      <a:lnTo>
                        <a:pt x="2" y="14"/>
                      </a:lnTo>
                      <a:lnTo>
                        <a:pt x="2" y="13"/>
                      </a:lnTo>
                      <a:lnTo>
                        <a:pt x="2" y="13"/>
                      </a:lnTo>
                      <a:lnTo>
                        <a:pt x="2" y="13"/>
                      </a:lnTo>
                      <a:lnTo>
                        <a:pt x="3" y="12"/>
                      </a:lnTo>
                      <a:lnTo>
                        <a:pt x="3" y="12"/>
                      </a:lnTo>
                      <a:lnTo>
                        <a:pt x="3" y="11"/>
                      </a:lnTo>
                      <a:lnTo>
                        <a:pt x="3" y="11"/>
                      </a:lnTo>
                      <a:lnTo>
                        <a:pt x="3" y="10"/>
                      </a:lnTo>
                      <a:lnTo>
                        <a:pt x="4" y="10"/>
                      </a:lnTo>
                      <a:lnTo>
                        <a:pt x="4" y="9"/>
                      </a:lnTo>
                      <a:lnTo>
                        <a:pt x="4" y="9"/>
                      </a:lnTo>
                      <a:lnTo>
                        <a:pt x="5" y="9"/>
                      </a:lnTo>
                      <a:lnTo>
                        <a:pt x="5" y="8"/>
                      </a:lnTo>
                      <a:lnTo>
                        <a:pt x="5" y="8"/>
                      </a:lnTo>
                      <a:lnTo>
                        <a:pt x="5" y="8"/>
                      </a:lnTo>
                      <a:lnTo>
                        <a:pt x="6" y="7"/>
                      </a:lnTo>
                      <a:lnTo>
                        <a:pt x="6" y="7"/>
                      </a:lnTo>
                      <a:lnTo>
                        <a:pt x="6" y="6"/>
                      </a:lnTo>
                      <a:lnTo>
                        <a:pt x="7" y="6"/>
                      </a:lnTo>
                      <a:lnTo>
                        <a:pt x="7" y="6"/>
                      </a:lnTo>
                      <a:lnTo>
                        <a:pt x="7" y="5"/>
                      </a:lnTo>
                      <a:lnTo>
                        <a:pt x="8" y="5"/>
                      </a:lnTo>
                      <a:lnTo>
                        <a:pt x="8" y="5"/>
                      </a:lnTo>
                      <a:lnTo>
                        <a:pt x="8" y="4"/>
                      </a:lnTo>
                      <a:lnTo>
                        <a:pt x="9" y="4"/>
                      </a:lnTo>
                      <a:lnTo>
                        <a:pt x="9" y="4"/>
                      </a:lnTo>
                      <a:lnTo>
                        <a:pt x="9" y="3"/>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lnTo>
                        <a:pt x="16" y="0"/>
                      </a:lnTo>
                      <a:lnTo>
                        <a:pt x="17" y="0"/>
                      </a:lnTo>
                      <a:lnTo>
                        <a:pt x="17" y="0"/>
                      </a:lnTo>
                      <a:lnTo>
                        <a:pt x="17" y="0"/>
                      </a:lnTo>
                      <a:lnTo>
                        <a:pt x="17" y="0"/>
                      </a:lnTo>
                      <a:lnTo>
                        <a:pt x="17" y="0"/>
                      </a:lnTo>
                      <a:lnTo>
                        <a:pt x="18" y="0"/>
                      </a:lnTo>
                      <a:lnTo>
                        <a:pt x="18" y="0"/>
                      </a:lnTo>
                      <a:lnTo>
                        <a:pt x="18" y="0"/>
                      </a:lnTo>
                      <a:lnTo>
                        <a:pt x="18" y="0"/>
                      </a:lnTo>
                      <a:lnTo>
                        <a:pt x="19" y="0"/>
                      </a:lnTo>
                      <a:lnTo>
                        <a:pt x="19" y="0"/>
                      </a:lnTo>
                      <a:lnTo>
                        <a:pt x="19" y="0"/>
                      </a:lnTo>
                      <a:lnTo>
                        <a:pt x="19" y="0"/>
                      </a:lnTo>
                      <a:lnTo>
                        <a:pt x="19" y="0"/>
                      </a:lnTo>
                      <a:lnTo>
                        <a:pt x="20" y="0"/>
                      </a:lnTo>
                      <a:lnTo>
                        <a:pt x="20" y="0"/>
                      </a:lnTo>
                      <a:lnTo>
                        <a:pt x="20" y="0"/>
                      </a:lnTo>
                      <a:lnTo>
                        <a:pt x="20" y="0"/>
                      </a:lnTo>
                      <a:lnTo>
                        <a:pt x="20" y="0"/>
                      </a:lnTo>
                      <a:lnTo>
                        <a:pt x="21" y="0"/>
                      </a:lnTo>
                      <a:lnTo>
                        <a:pt x="21" y="1"/>
                      </a:lnTo>
                      <a:lnTo>
                        <a:pt x="21" y="1"/>
                      </a:lnTo>
                      <a:lnTo>
                        <a:pt x="21" y="1"/>
                      </a:lnTo>
                      <a:lnTo>
                        <a:pt x="21" y="1"/>
                      </a:lnTo>
                      <a:lnTo>
                        <a:pt x="22" y="1"/>
                      </a:lnTo>
                      <a:lnTo>
                        <a:pt x="22" y="1"/>
                      </a:lnTo>
                      <a:lnTo>
                        <a:pt x="22" y="1"/>
                      </a:lnTo>
                      <a:lnTo>
                        <a:pt x="22" y="1"/>
                      </a:lnTo>
                      <a:lnTo>
                        <a:pt x="22" y="1"/>
                      </a:lnTo>
                      <a:lnTo>
                        <a:pt x="22" y="2"/>
                      </a:lnTo>
                      <a:lnTo>
                        <a:pt x="23" y="2"/>
                      </a:lnTo>
                      <a:lnTo>
                        <a:pt x="23" y="2"/>
                      </a:lnTo>
                      <a:lnTo>
                        <a:pt x="23" y="2"/>
                      </a:lnTo>
                      <a:lnTo>
                        <a:pt x="23" y="2"/>
                      </a:lnTo>
                      <a:lnTo>
                        <a:pt x="23" y="2"/>
                      </a:lnTo>
                      <a:lnTo>
                        <a:pt x="24" y="2"/>
                      </a:lnTo>
                      <a:lnTo>
                        <a:pt x="24" y="3"/>
                      </a:lnTo>
                      <a:lnTo>
                        <a:pt x="24" y="3"/>
                      </a:lnTo>
                      <a:lnTo>
                        <a:pt x="24" y="3"/>
                      </a:lnTo>
                      <a:lnTo>
                        <a:pt x="24" y="3"/>
                      </a:lnTo>
                      <a:lnTo>
                        <a:pt x="24" y="3"/>
                      </a:lnTo>
                      <a:lnTo>
                        <a:pt x="25" y="3"/>
                      </a:lnTo>
                      <a:lnTo>
                        <a:pt x="25" y="4"/>
                      </a:lnTo>
                      <a:lnTo>
                        <a:pt x="25" y="4"/>
                      </a:lnTo>
                      <a:lnTo>
                        <a:pt x="25" y="4"/>
                      </a:lnTo>
                      <a:lnTo>
                        <a:pt x="25" y="4"/>
                      </a:lnTo>
                      <a:lnTo>
                        <a:pt x="25" y="4"/>
                      </a:lnTo>
                      <a:lnTo>
                        <a:pt x="25" y="5"/>
                      </a:lnTo>
                      <a:lnTo>
                        <a:pt x="26" y="5"/>
                      </a:lnTo>
                      <a:lnTo>
                        <a:pt x="26" y="5"/>
                      </a:lnTo>
                      <a:lnTo>
                        <a:pt x="26" y="5"/>
                      </a:lnTo>
                      <a:lnTo>
                        <a:pt x="26" y="5"/>
                      </a:lnTo>
                      <a:lnTo>
                        <a:pt x="26" y="6"/>
                      </a:lnTo>
                      <a:lnTo>
                        <a:pt x="26" y="6"/>
                      </a:lnTo>
                      <a:lnTo>
                        <a:pt x="26" y="6"/>
                      </a:lnTo>
                      <a:lnTo>
                        <a:pt x="26" y="6"/>
                      </a:lnTo>
                      <a:lnTo>
                        <a:pt x="27" y="6"/>
                      </a:lnTo>
                      <a:lnTo>
                        <a:pt x="27" y="7"/>
                      </a:lnTo>
                      <a:lnTo>
                        <a:pt x="27" y="7"/>
                      </a:lnTo>
                      <a:lnTo>
                        <a:pt x="27" y="7"/>
                      </a:lnTo>
                      <a:lnTo>
                        <a:pt x="27" y="7"/>
                      </a:lnTo>
                      <a:lnTo>
                        <a:pt x="27" y="8"/>
                      </a:lnTo>
                      <a:lnTo>
                        <a:pt x="27" y="8"/>
                      </a:lnTo>
                      <a:lnTo>
                        <a:pt x="27" y="8"/>
                      </a:lnTo>
                      <a:lnTo>
                        <a:pt x="27" y="8"/>
                      </a:lnTo>
                      <a:lnTo>
                        <a:pt x="27" y="9"/>
                      </a:lnTo>
                      <a:lnTo>
                        <a:pt x="27" y="9"/>
                      </a:lnTo>
                      <a:lnTo>
                        <a:pt x="28" y="9"/>
                      </a:lnTo>
                      <a:lnTo>
                        <a:pt x="28" y="9"/>
                      </a:lnTo>
                      <a:lnTo>
                        <a:pt x="28" y="10"/>
                      </a:lnTo>
                      <a:lnTo>
                        <a:pt x="28" y="10"/>
                      </a:lnTo>
                      <a:lnTo>
                        <a:pt x="28" y="10"/>
                      </a:lnTo>
                      <a:lnTo>
                        <a:pt x="28" y="10"/>
                      </a:lnTo>
                      <a:lnTo>
                        <a:pt x="28" y="11"/>
                      </a:lnTo>
                      <a:lnTo>
                        <a:pt x="28" y="11"/>
                      </a:lnTo>
                      <a:lnTo>
                        <a:pt x="28" y="11"/>
                      </a:lnTo>
                      <a:lnTo>
                        <a:pt x="28" y="11"/>
                      </a:lnTo>
                      <a:lnTo>
                        <a:pt x="28" y="12"/>
                      </a:lnTo>
                      <a:lnTo>
                        <a:pt x="28" y="12"/>
                      </a:lnTo>
                      <a:lnTo>
                        <a:pt x="28" y="12"/>
                      </a:lnTo>
                      <a:lnTo>
                        <a:pt x="28" y="12"/>
                      </a:lnTo>
                      <a:lnTo>
                        <a:pt x="28" y="13"/>
                      </a:lnTo>
                      <a:lnTo>
                        <a:pt x="28" y="13"/>
                      </a:lnTo>
                      <a:lnTo>
                        <a:pt x="28" y="13"/>
                      </a:lnTo>
                      <a:lnTo>
                        <a:pt x="28" y="13"/>
                      </a:lnTo>
                      <a:lnTo>
                        <a:pt x="28" y="14"/>
                      </a:lnTo>
                      <a:lnTo>
                        <a:pt x="28" y="14"/>
                      </a:lnTo>
                      <a:lnTo>
                        <a:pt x="28" y="14"/>
                      </a:lnTo>
                      <a:lnTo>
                        <a:pt x="28" y="14"/>
                      </a:lnTo>
                      <a:lnTo>
                        <a:pt x="28" y="15"/>
                      </a:lnTo>
                      <a:lnTo>
                        <a:pt x="28" y="15"/>
                      </a:lnTo>
                      <a:lnTo>
                        <a:pt x="28" y="15"/>
                      </a:lnTo>
                      <a:lnTo>
                        <a:pt x="28" y="16"/>
                      </a:lnTo>
                      <a:lnTo>
                        <a:pt x="28" y="16"/>
                      </a:lnTo>
                      <a:lnTo>
                        <a:pt x="28" y="16"/>
                      </a:lnTo>
                      <a:lnTo>
                        <a:pt x="28" y="16"/>
                      </a:lnTo>
                      <a:lnTo>
                        <a:pt x="28" y="17"/>
                      </a:lnTo>
                      <a:lnTo>
                        <a:pt x="28" y="17"/>
                      </a:lnTo>
                      <a:lnTo>
                        <a:pt x="28" y="17"/>
                      </a:lnTo>
                      <a:lnTo>
                        <a:pt x="28" y="17"/>
                      </a:lnTo>
                      <a:lnTo>
                        <a:pt x="28" y="18"/>
                      </a:lnTo>
                      <a:lnTo>
                        <a:pt x="28" y="18"/>
                      </a:lnTo>
                      <a:lnTo>
                        <a:pt x="28" y="18"/>
                      </a:lnTo>
                      <a:lnTo>
                        <a:pt x="28" y="18"/>
                      </a:lnTo>
                      <a:lnTo>
                        <a:pt x="28" y="19"/>
                      </a:lnTo>
                      <a:lnTo>
                        <a:pt x="28" y="19"/>
                      </a:lnTo>
                      <a:lnTo>
                        <a:pt x="28" y="19"/>
                      </a:lnTo>
                      <a:lnTo>
                        <a:pt x="28" y="19"/>
                      </a:lnTo>
                      <a:lnTo>
                        <a:pt x="28" y="20"/>
                      </a:lnTo>
                      <a:lnTo>
                        <a:pt x="28" y="20"/>
                      </a:lnTo>
                      <a:lnTo>
                        <a:pt x="27" y="20"/>
                      </a:lnTo>
                      <a:lnTo>
                        <a:pt x="27" y="20"/>
                      </a:lnTo>
                      <a:lnTo>
                        <a:pt x="27" y="21"/>
                      </a:lnTo>
                      <a:lnTo>
                        <a:pt x="27" y="21"/>
                      </a:lnTo>
                      <a:lnTo>
                        <a:pt x="27" y="22"/>
                      </a:lnTo>
                      <a:lnTo>
                        <a:pt x="26" y="22"/>
                      </a:lnTo>
                      <a:lnTo>
                        <a:pt x="26" y="23"/>
                      </a:lnTo>
                      <a:lnTo>
                        <a:pt x="26" y="23"/>
                      </a:lnTo>
                      <a:lnTo>
                        <a:pt x="25" y="24"/>
                      </a:lnTo>
                      <a:lnTo>
                        <a:pt x="25" y="24"/>
                      </a:lnTo>
                      <a:lnTo>
                        <a:pt x="25" y="25"/>
                      </a:lnTo>
                      <a:lnTo>
                        <a:pt x="24" y="25"/>
                      </a:lnTo>
                      <a:lnTo>
                        <a:pt x="24" y="26"/>
                      </a:lnTo>
                      <a:lnTo>
                        <a:pt x="24" y="26"/>
                      </a:lnTo>
                      <a:lnTo>
                        <a:pt x="23" y="27"/>
                      </a:lnTo>
                      <a:lnTo>
                        <a:pt x="23" y="27"/>
                      </a:lnTo>
                      <a:lnTo>
                        <a:pt x="23" y="27"/>
                      </a:lnTo>
                      <a:lnTo>
                        <a:pt x="22" y="28"/>
                      </a:lnTo>
                      <a:lnTo>
                        <a:pt x="22" y="28"/>
                      </a:lnTo>
                      <a:lnTo>
                        <a:pt x="22" y="29"/>
                      </a:lnTo>
                      <a:lnTo>
                        <a:pt x="21" y="29"/>
                      </a:lnTo>
                      <a:lnTo>
                        <a:pt x="21" y="29"/>
                      </a:lnTo>
                      <a:lnTo>
                        <a:pt x="21" y="30"/>
                      </a:lnTo>
                      <a:lnTo>
                        <a:pt x="20" y="30"/>
                      </a:lnTo>
                      <a:lnTo>
                        <a:pt x="20" y="31"/>
                      </a:lnTo>
                      <a:lnTo>
                        <a:pt x="19" y="31"/>
                      </a:lnTo>
                      <a:lnTo>
                        <a:pt x="19" y="31"/>
                      </a:lnTo>
                      <a:lnTo>
                        <a:pt x="19" y="32"/>
                      </a:lnTo>
                      <a:lnTo>
                        <a:pt x="18" y="32"/>
                      </a:lnTo>
                      <a:lnTo>
                        <a:pt x="18" y="32"/>
                      </a:lnTo>
                      <a:lnTo>
                        <a:pt x="17" y="33"/>
                      </a:lnTo>
                      <a:lnTo>
                        <a:pt x="17" y="33"/>
                      </a:lnTo>
                      <a:lnTo>
                        <a:pt x="16" y="33"/>
                      </a:lnTo>
                      <a:lnTo>
                        <a:pt x="16" y="33"/>
                      </a:lnTo>
                      <a:lnTo>
                        <a:pt x="16" y="34"/>
                      </a:lnTo>
                      <a:lnTo>
                        <a:pt x="15" y="34"/>
                      </a:lnTo>
                      <a:lnTo>
                        <a:pt x="15" y="34"/>
                      </a:lnTo>
                      <a:lnTo>
                        <a:pt x="14" y="34"/>
                      </a:lnTo>
                      <a:lnTo>
                        <a:pt x="14" y="35"/>
                      </a:lnTo>
                      <a:lnTo>
                        <a:pt x="13" y="35"/>
                      </a:lnTo>
                      <a:lnTo>
                        <a:pt x="13" y="35"/>
                      </a:lnTo>
                      <a:lnTo>
                        <a:pt x="12" y="35"/>
                      </a:lnTo>
                      <a:lnTo>
                        <a:pt x="12" y="35"/>
                      </a:lnTo>
                      <a:lnTo>
                        <a:pt x="11" y="36"/>
                      </a:lnTo>
                      <a:lnTo>
                        <a:pt x="11" y="36"/>
                      </a:lnTo>
                      <a:lnTo>
                        <a:pt x="10" y="36"/>
                      </a:lnTo>
                      <a:lnTo>
                        <a:pt x="10" y="36"/>
                      </a:lnTo>
                      <a:lnTo>
                        <a:pt x="10" y="36"/>
                      </a:lnTo>
                      <a:lnTo>
                        <a:pt x="9" y="36"/>
                      </a:lnTo>
                      <a:lnTo>
                        <a:pt x="9" y="36"/>
                      </a:lnTo>
                      <a:lnTo>
                        <a:pt x="8" y="35"/>
                      </a:lnTo>
                      <a:lnTo>
                        <a:pt x="8" y="35"/>
                      </a:lnTo>
                      <a:lnTo>
                        <a:pt x="7" y="34"/>
                      </a:lnTo>
                      <a:lnTo>
                        <a:pt x="7" y="33"/>
                      </a:lnTo>
                      <a:lnTo>
                        <a:pt x="7" y="32"/>
                      </a:lnTo>
                      <a:lnTo>
                        <a:pt x="6" y="31"/>
                      </a:lnTo>
                      <a:lnTo>
                        <a:pt x="6" y="30"/>
                      </a:lnTo>
                      <a:lnTo>
                        <a:pt x="5" y="29"/>
                      </a:lnTo>
                      <a:lnTo>
                        <a:pt x="5" y="28"/>
                      </a:lnTo>
                      <a:lnTo>
                        <a:pt x="4" y="28"/>
                      </a:lnTo>
                      <a:lnTo>
                        <a:pt x="4" y="27"/>
                      </a:lnTo>
                      <a:lnTo>
                        <a:pt x="3" y="26"/>
                      </a:lnTo>
                      <a:lnTo>
                        <a:pt x="3" y="25"/>
                      </a:lnTo>
                      <a:lnTo>
                        <a:pt x="2" y="24"/>
                      </a:lnTo>
                      <a:lnTo>
                        <a:pt x="2" y="24"/>
                      </a:lnTo>
                      <a:lnTo>
                        <a:pt x="1" y="23"/>
                      </a:lnTo>
                      <a:lnTo>
                        <a:pt x="1" y="22"/>
                      </a:lnTo>
                      <a:lnTo>
                        <a:pt x="0" y="21"/>
                      </a:lnTo>
                      <a:lnTo>
                        <a:pt x="0" y="21"/>
                      </a:lnTo>
                    </a:path>
                  </a:pathLst>
                </a:custGeom>
                <a:solidFill>
                  <a:srgbClr val="A06F50">
                    <a:alpha val="20001"/>
                  </a:srgbClr>
                </a:solidFill>
                <a:ln w="9525">
                  <a:noFill/>
                  <a:round/>
                  <a:headEnd type="none" w="sm" len="sm"/>
                  <a:tailEnd type="none" w="sm" len="sm"/>
                </a:ln>
              </p:spPr>
              <p:txBody>
                <a:bodyPr/>
                <a:lstStyle/>
                <a:p>
                  <a:endParaRPr lang="nl-BE"/>
                </a:p>
              </p:txBody>
            </p:sp>
            <p:sp>
              <p:nvSpPr>
                <p:cNvPr id="7533" name="Freeform 365"/>
                <p:cNvSpPr>
                  <a:spLocks noChangeArrowheads="1"/>
                </p:cNvSpPr>
                <p:nvPr/>
              </p:nvSpPr>
              <p:spPr bwMode="auto">
                <a:xfrm>
                  <a:off x="261" y="96"/>
                  <a:ext cx="26" cy="22"/>
                </a:xfrm>
                <a:custGeom>
                  <a:avLst/>
                  <a:gdLst/>
                  <a:ahLst/>
                  <a:cxnLst>
                    <a:cxn ang="0">
                      <a:pos x="0" y="20"/>
                    </a:cxn>
                    <a:cxn ang="0">
                      <a:pos x="7" y="6"/>
                    </a:cxn>
                    <a:cxn ang="0">
                      <a:pos x="25" y="1"/>
                    </a:cxn>
                    <a:cxn ang="0">
                      <a:pos x="17" y="3"/>
                    </a:cxn>
                    <a:cxn ang="0">
                      <a:pos x="11" y="7"/>
                    </a:cxn>
                    <a:cxn ang="0">
                      <a:pos x="4" y="22"/>
                    </a:cxn>
                    <a:cxn ang="0">
                      <a:pos x="3" y="23"/>
                    </a:cxn>
                    <a:cxn ang="0">
                      <a:pos x="1" y="22"/>
                    </a:cxn>
                    <a:cxn ang="0">
                      <a:pos x="0" y="21"/>
                    </a:cxn>
                    <a:cxn ang="0">
                      <a:pos x="0" y="20"/>
                    </a:cxn>
                  </a:cxnLst>
                  <a:rect l="0" t="0" r="r" b="b"/>
                  <a:pathLst>
                    <a:path w="25" h="21">
                      <a:moveTo>
                        <a:pt x="0" y="20"/>
                      </a:moveTo>
                      <a:cubicBezTo>
                        <a:pt x="0" y="20"/>
                        <a:pt x="2" y="12"/>
                        <a:pt x="7" y="6"/>
                      </a:cubicBezTo>
                      <a:cubicBezTo>
                        <a:pt x="7" y="6"/>
                        <a:pt x="16" y="0"/>
                        <a:pt x="25" y="1"/>
                      </a:cubicBezTo>
                      <a:cubicBezTo>
                        <a:pt x="25" y="1"/>
                        <a:pt x="21" y="1"/>
                        <a:pt x="17" y="3"/>
                      </a:cubicBezTo>
                      <a:cubicBezTo>
                        <a:pt x="17" y="3"/>
                        <a:pt x="14" y="4"/>
                        <a:pt x="11" y="7"/>
                      </a:cubicBezTo>
                      <a:cubicBezTo>
                        <a:pt x="11" y="7"/>
                        <a:pt x="5" y="13"/>
                        <a:pt x="4" y="22"/>
                      </a:cubicBezTo>
                      <a:cubicBezTo>
                        <a:pt x="4" y="22"/>
                        <a:pt x="3" y="23"/>
                        <a:pt x="3" y="23"/>
                      </a:cubicBezTo>
                      <a:cubicBezTo>
                        <a:pt x="3" y="23"/>
                        <a:pt x="2" y="23"/>
                        <a:pt x="1" y="22"/>
                      </a:cubicBezTo>
                      <a:cubicBezTo>
                        <a:pt x="1" y="22"/>
                        <a:pt x="1" y="22"/>
                        <a:pt x="0" y="21"/>
                      </a:cubicBezTo>
                      <a:cubicBezTo>
                        <a:pt x="0" y="21"/>
                        <a:pt x="0" y="20"/>
                        <a:pt x="0" y="20"/>
                      </a:cubicBezTo>
                    </a:path>
                  </a:pathLst>
                </a:custGeom>
                <a:solidFill>
                  <a:srgbClr val="A06F50"/>
                </a:solidFill>
                <a:ln w="9525">
                  <a:noFill/>
                  <a:round/>
                  <a:headEnd type="none" w="sm" len="sm"/>
                  <a:tailEnd type="none" w="sm" len="sm"/>
                </a:ln>
              </p:spPr>
              <p:txBody>
                <a:bodyPr/>
                <a:lstStyle/>
                <a:p>
                  <a:endParaRPr lang="nl-BE"/>
                </a:p>
              </p:txBody>
            </p:sp>
            <p:sp>
              <p:nvSpPr>
                <p:cNvPr id="7534" name="Freeform 366"/>
                <p:cNvSpPr>
                  <a:spLocks noChangeArrowheads="1"/>
                </p:cNvSpPr>
                <p:nvPr/>
              </p:nvSpPr>
              <p:spPr bwMode="auto">
                <a:xfrm>
                  <a:off x="251" y="124"/>
                  <a:ext cx="8" cy="9"/>
                </a:xfrm>
                <a:custGeom>
                  <a:avLst/>
                  <a:gdLst/>
                  <a:ahLst/>
                  <a:cxnLst>
                    <a:cxn ang="0">
                      <a:pos x="7" y="3"/>
                    </a:cxn>
                    <a:cxn ang="0">
                      <a:pos x="7" y="2"/>
                    </a:cxn>
                    <a:cxn ang="0">
                      <a:pos x="7" y="2"/>
                    </a:cxn>
                    <a:cxn ang="0">
                      <a:pos x="6" y="2"/>
                    </a:cxn>
                    <a:cxn ang="0">
                      <a:pos x="6" y="2"/>
                    </a:cxn>
                    <a:cxn ang="0">
                      <a:pos x="6" y="2"/>
                    </a:cxn>
                    <a:cxn ang="0">
                      <a:pos x="6" y="1"/>
                    </a:cxn>
                    <a:cxn ang="0">
                      <a:pos x="6" y="1"/>
                    </a:cxn>
                    <a:cxn ang="0">
                      <a:pos x="5" y="1"/>
                    </a:cxn>
                    <a:cxn ang="0">
                      <a:pos x="5" y="1"/>
                    </a:cxn>
                    <a:cxn ang="0">
                      <a:pos x="5" y="1"/>
                    </a:cxn>
                    <a:cxn ang="0">
                      <a:pos x="5" y="0"/>
                    </a:cxn>
                    <a:cxn ang="0">
                      <a:pos x="4" y="0"/>
                    </a:cxn>
                    <a:cxn ang="0">
                      <a:pos x="4" y="0"/>
                    </a:cxn>
                    <a:cxn ang="0">
                      <a:pos x="4" y="0"/>
                    </a:cxn>
                    <a:cxn ang="0">
                      <a:pos x="4" y="0"/>
                    </a:cxn>
                    <a:cxn ang="0">
                      <a:pos x="3" y="0"/>
                    </a:cxn>
                    <a:cxn ang="0">
                      <a:pos x="3" y="0"/>
                    </a:cxn>
                    <a:cxn ang="0">
                      <a:pos x="3" y="0"/>
                    </a:cxn>
                    <a:cxn ang="0">
                      <a:pos x="3" y="0"/>
                    </a:cxn>
                    <a:cxn ang="0">
                      <a:pos x="2" y="0"/>
                    </a:cxn>
                    <a:cxn ang="0">
                      <a:pos x="2" y="0"/>
                    </a:cxn>
                    <a:cxn ang="0">
                      <a:pos x="2" y="0"/>
                    </a:cxn>
                    <a:cxn ang="0">
                      <a:pos x="1" y="0"/>
                    </a:cxn>
                    <a:cxn ang="0">
                      <a:pos x="1" y="0"/>
                    </a:cxn>
                    <a:cxn ang="0">
                      <a:pos x="1" y="0"/>
                    </a:cxn>
                    <a:cxn ang="0">
                      <a:pos x="1" y="0"/>
                    </a:cxn>
                    <a:cxn ang="0">
                      <a:pos x="0" y="0"/>
                    </a:cxn>
                    <a:cxn ang="0">
                      <a:pos x="0" y="0"/>
                    </a:cxn>
                    <a:cxn ang="0">
                      <a:pos x="0" y="0"/>
                    </a:cxn>
                    <a:cxn ang="0">
                      <a:pos x="0" y="0"/>
                    </a:cxn>
                    <a:cxn ang="0">
                      <a:pos x="1" y="1"/>
                    </a:cxn>
                    <a:cxn ang="0">
                      <a:pos x="3" y="3"/>
                    </a:cxn>
                    <a:cxn ang="0">
                      <a:pos x="4" y="5"/>
                    </a:cxn>
                    <a:cxn ang="0">
                      <a:pos x="6" y="7"/>
                    </a:cxn>
                    <a:cxn ang="0">
                      <a:pos x="7" y="8"/>
                    </a:cxn>
                  </a:cxnLst>
                  <a:rect l="0" t="0" r="r" b="b"/>
                  <a:pathLst>
                    <a:path w="7" h="8">
                      <a:moveTo>
                        <a:pt x="7" y="3"/>
                      </a:moveTo>
                      <a:lnTo>
                        <a:pt x="7" y="3"/>
                      </a:lnTo>
                      <a:lnTo>
                        <a:pt x="7" y="3"/>
                      </a:lnTo>
                      <a:lnTo>
                        <a:pt x="7" y="2"/>
                      </a:lnTo>
                      <a:lnTo>
                        <a:pt x="7" y="2"/>
                      </a:lnTo>
                      <a:lnTo>
                        <a:pt x="7" y="2"/>
                      </a:lnTo>
                      <a:lnTo>
                        <a:pt x="7" y="2"/>
                      </a:lnTo>
                      <a:lnTo>
                        <a:pt x="6" y="2"/>
                      </a:lnTo>
                      <a:lnTo>
                        <a:pt x="6" y="2"/>
                      </a:lnTo>
                      <a:lnTo>
                        <a:pt x="6" y="2"/>
                      </a:lnTo>
                      <a:lnTo>
                        <a:pt x="6" y="2"/>
                      </a:lnTo>
                      <a:lnTo>
                        <a:pt x="6" y="2"/>
                      </a:lnTo>
                      <a:lnTo>
                        <a:pt x="6" y="1"/>
                      </a:lnTo>
                      <a:lnTo>
                        <a:pt x="6" y="1"/>
                      </a:lnTo>
                      <a:lnTo>
                        <a:pt x="6" y="1"/>
                      </a:lnTo>
                      <a:lnTo>
                        <a:pt x="6" y="1"/>
                      </a:lnTo>
                      <a:lnTo>
                        <a:pt x="5" y="1"/>
                      </a:lnTo>
                      <a:lnTo>
                        <a:pt x="5" y="1"/>
                      </a:lnTo>
                      <a:lnTo>
                        <a:pt x="5" y="1"/>
                      </a:lnTo>
                      <a:lnTo>
                        <a:pt x="5" y="1"/>
                      </a:lnTo>
                      <a:lnTo>
                        <a:pt x="5" y="1"/>
                      </a:lnTo>
                      <a:lnTo>
                        <a:pt x="5" y="1"/>
                      </a:lnTo>
                      <a:lnTo>
                        <a:pt x="5" y="1"/>
                      </a:lnTo>
                      <a:lnTo>
                        <a:pt x="5" y="0"/>
                      </a:lnTo>
                      <a:lnTo>
                        <a:pt x="5"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2" y="0"/>
                      </a:lnTo>
                      <a:lnTo>
                        <a:pt x="2" y="0"/>
                      </a:lnTo>
                      <a:lnTo>
                        <a:pt x="2" y="0"/>
                      </a:lnTo>
                      <a:lnTo>
                        <a:pt x="2" y="0"/>
                      </a:lnTo>
                      <a:lnTo>
                        <a:pt x="2" y="0"/>
                      </a:lnTo>
                      <a:lnTo>
                        <a:pt x="2" y="0"/>
                      </a:lnTo>
                      <a:lnTo>
                        <a:pt x="2" y="0"/>
                      </a:lnTo>
                      <a:lnTo>
                        <a:pt x="1" y="0"/>
                      </a:lnTo>
                      <a:lnTo>
                        <a:pt x="1" y="0"/>
                      </a:lnTo>
                      <a:lnTo>
                        <a:pt x="1" y="0"/>
                      </a:lnTo>
                      <a:lnTo>
                        <a:pt x="1" y="0"/>
                      </a:lnTo>
                      <a:lnTo>
                        <a:pt x="1" y="0"/>
                      </a:lnTo>
                      <a:lnTo>
                        <a:pt x="1" y="0"/>
                      </a:lnTo>
                      <a:lnTo>
                        <a:pt x="1" y="0"/>
                      </a:lnTo>
                      <a:lnTo>
                        <a:pt x="0" y="0"/>
                      </a:lnTo>
                      <a:lnTo>
                        <a:pt x="0" y="0"/>
                      </a:lnTo>
                      <a:lnTo>
                        <a:pt x="0" y="0"/>
                      </a:lnTo>
                      <a:lnTo>
                        <a:pt x="0" y="0"/>
                      </a:lnTo>
                      <a:lnTo>
                        <a:pt x="0" y="0"/>
                      </a:lnTo>
                      <a:lnTo>
                        <a:pt x="0" y="0"/>
                      </a:lnTo>
                      <a:lnTo>
                        <a:pt x="0" y="0"/>
                      </a:lnTo>
                      <a:lnTo>
                        <a:pt x="0" y="0"/>
                      </a:lnTo>
                      <a:lnTo>
                        <a:pt x="0" y="1"/>
                      </a:lnTo>
                      <a:lnTo>
                        <a:pt x="1" y="1"/>
                      </a:lnTo>
                      <a:lnTo>
                        <a:pt x="2" y="2"/>
                      </a:lnTo>
                      <a:lnTo>
                        <a:pt x="3" y="3"/>
                      </a:lnTo>
                      <a:lnTo>
                        <a:pt x="4" y="4"/>
                      </a:lnTo>
                      <a:lnTo>
                        <a:pt x="4" y="5"/>
                      </a:lnTo>
                      <a:lnTo>
                        <a:pt x="5" y="6"/>
                      </a:lnTo>
                      <a:lnTo>
                        <a:pt x="6" y="7"/>
                      </a:lnTo>
                      <a:lnTo>
                        <a:pt x="6" y="8"/>
                      </a:lnTo>
                      <a:lnTo>
                        <a:pt x="7" y="8"/>
                      </a:lnTo>
                      <a:lnTo>
                        <a:pt x="7" y="3"/>
                      </a:lnTo>
                    </a:path>
                  </a:pathLst>
                </a:custGeom>
                <a:solidFill>
                  <a:srgbClr val="A06F50"/>
                </a:solidFill>
                <a:ln w="9525">
                  <a:noFill/>
                  <a:round/>
                  <a:headEnd type="none" w="sm" len="sm"/>
                  <a:tailEnd type="none" w="sm" len="sm"/>
                </a:ln>
              </p:spPr>
              <p:txBody>
                <a:bodyPr/>
                <a:lstStyle/>
                <a:p>
                  <a:endParaRPr lang="nl-BE"/>
                </a:p>
              </p:txBody>
            </p:sp>
            <p:sp>
              <p:nvSpPr>
                <p:cNvPr id="7535" name="Freeform 367"/>
                <p:cNvSpPr>
                  <a:spLocks noChangeArrowheads="1"/>
                </p:cNvSpPr>
                <p:nvPr/>
              </p:nvSpPr>
              <p:spPr bwMode="auto">
                <a:xfrm>
                  <a:off x="288" y="173"/>
                  <a:ext cx="42" cy="58"/>
                </a:xfrm>
                <a:custGeom>
                  <a:avLst/>
                  <a:gdLst/>
                  <a:ahLst/>
                  <a:cxnLst>
                    <a:cxn ang="0">
                      <a:pos x="0" y="52"/>
                    </a:cxn>
                    <a:cxn ang="0">
                      <a:pos x="22" y="34"/>
                    </a:cxn>
                    <a:cxn ang="0">
                      <a:pos x="35" y="0"/>
                    </a:cxn>
                    <a:cxn ang="0">
                      <a:pos x="41" y="28"/>
                    </a:cxn>
                    <a:cxn ang="0">
                      <a:pos x="27" y="47"/>
                    </a:cxn>
                    <a:cxn ang="0">
                      <a:pos x="10" y="57"/>
                    </a:cxn>
                    <a:cxn ang="0">
                      <a:pos x="4" y="56"/>
                    </a:cxn>
                    <a:cxn ang="0">
                      <a:pos x="0" y="52"/>
                    </a:cxn>
                  </a:cxnLst>
                  <a:rect l="0" t="0" r="r" b="b"/>
                  <a:pathLst>
                    <a:path w="41" h="57">
                      <a:moveTo>
                        <a:pt x="0" y="52"/>
                      </a:moveTo>
                      <a:cubicBezTo>
                        <a:pt x="0" y="52"/>
                        <a:pt x="13" y="46"/>
                        <a:pt x="22" y="34"/>
                      </a:cubicBezTo>
                      <a:cubicBezTo>
                        <a:pt x="22" y="34"/>
                        <a:pt x="31" y="18"/>
                        <a:pt x="35" y="0"/>
                      </a:cubicBezTo>
                      <a:lnTo>
                        <a:pt x="41" y="28"/>
                      </a:lnTo>
                      <a:cubicBezTo>
                        <a:pt x="41" y="28"/>
                        <a:pt x="36" y="39"/>
                        <a:pt x="27" y="47"/>
                      </a:cubicBezTo>
                      <a:cubicBezTo>
                        <a:pt x="27" y="47"/>
                        <a:pt x="19" y="54"/>
                        <a:pt x="10" y="57"/>
                      </a:cubicBezTo>
                      <a:cubicBezTo>
                        <a:pt x="10" y="57"/>
                        <a:pt x="7" y="57"/>
                        <a:pt x="4" y="56"/>
                      </a:cubicBezTo>
                      <a:cubicBezTo>
                        <a:pt x="4" y="56"/>
                        <a:pt x="1" y="54"/>
                        <a:pt x="0" y="52"/>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536" name="Freeform 368"/>
                <p:cNvSpPr>
                  <a:spLocks noChangeArrowheads="1"/>
                </p:cNvSpPr>
                <p:nvPr/>
              </p:nvSpPr>
              <p:spPr bwMode="auto">
                <a:xfrm>
                  <a:off x="248" y="63"/>
                  <a:ext cx="30" cy="42"/>
                </a:xfrm>
                <a:custGeom>
                  <a:avLst/>
                  <a:gdLst/>
                  <a:ahLst/>
                  <a:cxnLst>
                    <a:cxn ang="0">
                      <a:pos x="16" y="0"/>
                    </a:cxn>
                    <a:cxn ang="0">
                      <a:pos x="1" y="22"/>
                    </a:cxn>
                    <a:cxn ang="0">
                      <a:pos x="0" y="28"/>
                    </a:cxn>
                    <a:cxn ang="0">
                      <a:pos x="0" y="34"/>
                    </a:cxn>
                    <a:cxn ang="0">
                      <a:pos x="3" y="39"/>
                    </a:cxn>
                    <a:cxn ang="0">
                      <a:pos x="7" y="42"/>
                    </a:cxn>
                    <a:cxn ang="0">
                      <a:pos x="30" y="19"/>
                    </a:cxn>
                    <a:cxn ang="0">
                      <a:pos x="29" y="12"/>
                    </a:cxn>
                    <a:cxn ang="0">
                      <a:pos x="26" y="6"/>
                    </a:cxn>
                    <a:cxn ang="0">
                      <a:pos x="21" y="1"/>
                    </a:cxn>
                    <a:cxn ang="0">
                      <a:pos x="16" y="0"/>
                    </a:cxn>
                  </a:cxnLst>
                  <a:rect l="0" t="0" r="r" b="b"/>
                  <a:pathLst>
                    <a:path w="30" h="42">
                      <a:moveTo>
                        <a:pt x="16" y="0"/>
                      </a:moveTo>
                      <a:cubicBezTo>
                        <a:pt x="16" y="0"/>
                        <a:pt x="6" y="9"/>
                        <a:pt x="1" y="22"/>
                      </a:cubicBezTo>
                      <a:cubicBezTo>
                        <a:pt x="1" y="22"/>
                        <a:pt x="0" y="25"/>
                        <a:pt x="0" y="28"/>
                      </a:cubicBezTo>
                      <a:cubicBezTo>
                        <a:pt x="0" y="28"/>
                        <a:pt x="0" y="31"/>
                        <a:pt x="0" y="34"/>
                      </a:cubicBezTo>
                      <a:cubicBezTo>
                        <a:pt x="0" y="34"/>
                        <a:pt x="1" y="36"/>
                        <a:pt x="3" y="39"/>
                      </a:cubicBezTo>
                      <a:cubicBezTo>
                        <a:pt x="3" y="39"/>
                        <a:pt x="4" y="41"/>
                        <a:pt x="7" y="42"/>
                      </a:cubicBezTo>
                      <a:cubicBezTo>
                        <a:pt x="7" y="42"/>
                        <a:pt x="21" y="34"/>
                        <a:pt x="30" y="19"/>
                      </a:cubicBezTo>
                      <a:cubicBezTo>
                        <a:pt x="30" y="19"/>
                        <a:pt x="30" y="15"/>
                        <a:pt x="29" y="12"/>
                      </a:cubicBezTo>
                      <a:cubicBezTo>
                        <a:pt x="29" y="12"/>
                        <a:pt x="28" y="8"/>
                        <a:pt x="26" y="6"/>
                      </a:cubicBezTo>
                      <a:cubicBezTo>
                        <a:pt x="26" y="6"/>
                        <a:pt x="24" y="3"/>
                        <a:pt x="21" y="1"/>
                      </a:cubicBezTo>
                      <a:cubicBezTo>
                        <a:pt x="21" y="1"/>
                        <a:pt x="19" y="0"/>
                        <a:pt x="16" y="0"/>
                      </a:cubicBez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537" name="Freeform 369"/>
                <p:cNvSpPr>
                  <a:spLocks noChangeArrowheads="1"/>
                </p:cNvSpPr>
                <p:nvPr/>
              </p:nvSpPr>
              <p:spPr bwMode="auto">
                <a:xfrm>
                  <a:off x="265" y="161"/>
                  <a:ext cx="7" cy="8"/>
                </a:xfrm>
                <a:custGeom>
                  <a:avLst/>
                  <a:gdLst/>
                  <a:ahLst/>
                  <a:cxnLst>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1" y="1"/>
                    </a:cxn>
                    <a:cxn ang="0">
                      <a:pos x="1" y="1"/>
                    </a:cxn>
                    <a:cxn ang="0">
                      <a:pos x="1" y="1"/>
                    </a:cxn>
                    <a:cxn ang="0">
                      <a:pos x="1" y="1"/>
                    </a:cxn>
                    <a:cxn ang="0">
                      <a:pos x="1" y="0"/>
                    </a:cxn>
                    <a:cxn ang="0">
                      <a:pos x="2" y="0"/>
                    </a:cxn>
                    <a:cxn ang="0">
                      <a:pos x="2" y="0"/>
                    </a:cxn>
                    <a:cxn ang="0">
                      <a:pos x="2" y="0"/>
                    </a:cxn>
                    <a:cxn ang="0">
                      <a:pos x="3" y="0"/>
                    </a:cxn>
                    <a:cxn ang="0">
                      <a:pos x="3" y="0"/>
                    </a:cxn>
                    <a:cxn ang="0">
                      <a:pos x="3" y="0"/>
                    </a:cxn>
                    <a:cxn ang="0">
                      <a:pos x="3" y="0"/>
                    </a:cxn>
                    <a:cxn ang="0">
                      <a:pos x="4" y="0"/>
                    </a:cxn>
                    <a:cxn ang="0">
                      <a:pos x="4" y="0"/>
                    </a:cxn>
                    <a:cxn ang="0">
                      <a:pos x="4" y="0"/>
                    </a:cxn>
                    <a:cxn ang="0">
                      <a:pos x="5" y="0"/>
                    </a:cxn>
                    <a:cxn ang="0">
                      <a:pos x="5" y="0"/>
                    </a:cxn>
                    <a:cxn ang="0">
                      <a:pos x="5" y="0"/>
                    </a:cxn>
                    <a:cxn ang="0">
                      <a:pos x="6" y="0"/>
                    </a:cxn>
                    <a:cxn ang="0">
                      <a:pos x="6" y="0"/>
                    </a:cxn>
                    <a:cxn ang="0">
                      <a:pos x="6" y="0"/>
                    </a:cxn>
                    <a:cxn ang="0">
                      <a:pos x="6" y="0"/>
                    </a:cxn>
                    <a:cxn ang="0">
                      <a:pos x="7" y="1"/>
                    </a:cxn>
                    <a:cxn ang="0">
                      <a:pos x="7" y="1"/>
                    </a:cxn>
                    <a:cxn ang="0">
                      <a:pos x="7" y="1"/>
                    </a:cxn>
                    <a:cxn ang="0">
                      <a:pos x="7" y="2"/>
                    </a:cxn>
                    <a:cxn ang="0">
                      <a:pos x="7" y="2"/>
                    </a:cxn>
                    <a:cxn ang="0">
                      <a:pos x="7" y="3"/>
                    </a:cxn>
                    <a:cxn ang="0">
                      <a:pos x="6" y="3"/>
                    </a:cxn>
                    <a:cxn ang="0">
                      <a:pos x="6" y="4"/>
                    </a:cxn>
                    <a:cxn ang="0">
                      <a:pos x="6" y="4"/>
                    </a:cxn>
                    <a:cxn ang="0">
                      <a:pos x="6" y="4"/>
                    </a:cxn>
                    <a:cxn ang="0">
                      <a:pos x="5" y="5"/>
                    </a:cxn>
                    <a:cxn ang="0">
                      <a:pos x="5" y="5"/>
                    </a:cxn>
                    <a:cxn ang="0">
                      <a:pos x="5" y="5"/>
                    </a:cxn>
                    <a:cxn ang="0">
                      <a:pos x="4" y="6"/>
                    </a:cxn>
                    <a:cxn ang="0">
                      <a:pos x="4" y="6"/>
                    </a:cxn>
                    <a:cxn ang="0">
                      <a:pos x="4" y="6"/>
                    </a:cxn>
                    <a:cxn ang="0">
                      <a:pos x="3" y="6"/>
                    </a:cxn>
                    <a:cxn ang="0">
                      <a:pos x="3" y="6"/>
                    </a:cxn>
                    <a:cxn ang="0">
                      <a:pos x="2" y="7"/>
                    </a:cxn>
                    <a:cxn ang="0">
                      <a:pos x="2" y="7"/>
                    </a:cxn>
                    <a:cxn ang="0">
                      <a:pos x="2" y="7"/>
                    </a:cxn>
                    <a:cxn ang="0">
                      <a:pos x="1" y="7"/>
                    </a:cxn>
                    <a:cxn ang="0">
                      <a:pos x="1" y="7"/>
                    </a:cxn>
                    <a:cxn ang="0">
                      <a:pos x="0" y="7"/>
                    </a:cxn>
                    <a:cxn ang="0">
                      <a:pos x="0" y="6"/>
                    </a:cxn>
                  </a:cxnLst>
                  <a:rect l="0" t="0" r="r" b="b"/>
                  <a:pathLst>
                    <a:path w="7" h="7">
                      <a:moveTo>
                        <a:pt x="0" y="6"/>
                      </a:move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0"/>
                      </a:lnTo>
                      <a:lnTo>
                        <a:pt x="1" y="0"/>
                      </a:lnTo>
                      <a:lnTo>
                        <a:pt x="1"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1"/>
                      </a:lnTo>
                      <a:lnTo>
                        <a:pt x="6" y="1"/>
                      </a:lnTo>
                      <a:lnTo>
                        <a:pt x="7" y="1"/>
                      </a:lnTo>
                      <a:lnTo>
                        <a:pt x="7" y="1"/>
                      </a:lnTo>
                      <a:lnTo>
                        <a:pt x="7" y="1"/>
                      </a:lnTo>
                      <a:lnTo>
                        <a:pt x="7" y="1"/>
                      </a:lnTo>
                      <a:lnTo>
                        <a:pt x="7" y="1"/>
                      </a:lnTo>
                      <a:lnTo>
                        <a:pt x="7" y="1"/>
                      </a:lnTo>
                      <a:lnTo>
                        <a:pt x="7" y="1"/>
                      </a:lnTo>
                      <a:lnTo>
                        <a:pt x="7" y="1"/>
                      </a:lnTo>
                      <a:lnTo>
                        <a:pt x="7" y="1"/>
                      </a:lnTo>
                      <a:lnTo>
                        <a:pt x="7" y="1"/>
                      </a:lnTo>
                      <a:lnTo>
                        <a:pt x="7" y="1"/>
                      </a:lnTo>
                      <a:lnTo>
                        <a:pt x="7" y="2"/>
                      </a:lnTo>
                      <a:lnTo>
                        <a:pt x="7" y="2"/>
                      </a:lnTo>
                      <a:lnTo>
                        <a:pt x="7" y="2"/>
                      </a:lnTo>
                      <a:lnTo>
                        <a:pt x="7" y="2"/>
                      </a:lnTo>
                      <a:lnTo>
                        <a:pt x="7" y="2"/>
                      </a:lnTo>
                      <a:lnTo>
                        <a:pt x="7" y="2"/>
                      </a:lnTo>
                      <a:lnTo>
                        <a:pt x="7" y="2"/>
                      </a:lnTo>
                      <a:lnTo>
                        <a:pt x="7" y="2"/>
                      </a:lnTo>
                      <a:lnTo>
                        <a:pt x="7" y="2"/>
                      </a:lnTo>
                      <a:lnTo>
                        <a:pt x="7" y="3"/>
                      </a:lnTo>
                      <a:lnTo>
                        <a:pt x="7" y="3"/>
                      </a:lnTo>
                      <a:lnTo>
                        <a:pt x="6" y="3"/>
                      </a:lnTo>
                      <a:lnTo>
                        <a:pt x="6" y="3"/>
                      </a:lnTo>
                      <a:lnTo>
                        <a:pt x="6" y="3"/>
                      </a:lnTo>
                      <a:lnTo>
                        <a:pt x="6" y="3"/>
                      </a:lnTo>
                      <a:lnTo>
                        <a:pt x="6" y="3"/>
                      </a:lnTo>
                      <a:lnTo>
                        <a:pt x="6" y="3"/>
                      </a:lnTo>
                      <a:lnTo>
                        <a:pt x="6" y="3"/>
                      </a:lnTo>
                      <a:lnTo>
                        <a:pt x="6" y="4"/>
                      </a:lnTo>
                      <a:lnTo>
                        <a:pt x="6" y="4"/>
                      </a:lnTo>
                      <a:lnTo>
                        <a:pt x="6" y="4"/>
                      </a:lnTo>
                      <a:lnTo>
                        <a:pt x="6" y="4"/>
                      </a:lnTo>
                      <a:lnTo>
                        <a:pt x="6" y="4"/>
                      </a:lnTo>
                      <a:lnTo>
                        <a:pt x="6" y="4"/>
                      </a:lnTo>
                      <a:lnTo>
                        <a:pt x="6" y="4"/>
                      </a:lnTo>
                      <a:lnTo>
                        <a:pt x="6" y="4"/>
                      </a:lnTo>
                      <a:lnTo>
                        <a:pt x="6" y="4"/>
                      </a:lnTo>
                      <a:lnTo>
                        <a:pt x="6" y="4"/>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4" y="6"/>
                      </a:lnTo>
                      <a:lnTo>
                        <a:pt x="4" y="6"/>
                      </a:lnTo>
                      <a:lnTo>
                        <a:pt x="4" y="6"/>
                      </a:lnTo>
                      <a:lnTo>
                        <a:pt x="4" y="6"/>
                      </a:lnTo>
                      <a:lnTo>
                        <a:pt x="4" y="6"/>
                      </a:lnTo>
                      <a:lnTo>
                        <a:pt x="4" y="6"/>
                      </a:lnTo>
                      <a:lnTo>
                        <a:pt x="4" y="6"/>
                      </a:lnTo>
                      <a:lnTo>
                        <a:pt x="4" y="6"/>
                      </a:lnTo>
                      <a:lnTo>
                        <a:pt x="4" y="6"/>
                      </a:lnTo>
                      <a:lnTo>
                        <a:pt x="4" y="6"/>
                      </a:lnTo>
                      <a:lnTo>
                        <a:pt x="4" y="6"/>
                      </a:lnTo>
                      <a:lnTo>
                        <a:pt x="3" y="6"/>
                      </a:lnTo>
                      <a:lnTo>
                        <a:pt x="3" y="6"/>
                      </a:lnTo>
                      <a:lnTo>
                        <a:pt x="3" y="6"/>
                      </a:lnTo>
                      <a:lnTo>
                        <a:pt x="3" y="6"/>
                      </a:lnTo>
                      <a:lnTo>
                        <a:pt x="3" y="6"/>
                      </a:lnTo>
                      <a:lnTo>
                        <a:pt x="3" y="6"/>
                      </a:lnTo>
                      <a:lnTo>
                        <a:pt x="3" y="6"/>
                      </a:lnTo>
                      <a:lnTo>
                        <a:pt x="3" y="6"/>
                      </a:lnTo>
                      <a:lnTo>
                        <a:pt x="3" y="6"/>
                      </a:lnTo>
                      <a:lnTo>
                        <a:pt x="3" y="7"/>
                      </a:lnTo>
                      <a:lnTo>
                        <a:pt x="3" y="7"/>
                      </a:lnTo>
                      <a:lnTo>
                        <a:pt x="2" y="7"/>
                      </a:lnTo>
                      <a:lnTo>
                        <a:pt x="2" y="7"/>
                      </a:lnTo>
                      <a:lnTo>
                        <a:pt x="2" y="7"/>
                      </a:lnTo>
                      <a:lnTo>
                        <a:pt x="2" y="7"/>
                      </a:lnTo>
                      <a:lnTo>
                        <a:pt x="2" y="7"/>
                      </a:lnTo>
                      <a:lnTo>
                        <a:pt x="2" y="7"/>
                      </a:lnTo>
                      <a:lnTo>
                        <a:pt x="2" y="7"/>
                      </a:lnTo>
                      <a:lnTo>
                        <a:pt x="2" y="7"/>
                      </a:lnTo>
                      <a:lnTo>
                        <a:pt x="2" y="7"/>
                      </a:lnTo>
                      <a:lnTo>
                        <a:pt x="1" y="7"/>
                      </a:lnTo>
                      <a:lnTo>
                        <a:pt x="1" y="7"/>
                      </a:lnTo>
                      <a:lnTo>
                        <a:pt x="1" y="7"/>
                      </a:lnTo>
                      <a:lnTo>
                        <a:pt x="1" y="7"/>
                      </a:lnTo>
                      <a:lnTo>
                        <a:pt x="1" y="7"/>
                      </a:lnTo>
                      <a:lnTo>
                        <a:pt x="1" y="7"/>
                      </a:lnTo>
                      <a:lnTo>
                        <a:pt x="1" y="7"/>
                      </a:lnTo>
                      <a:lnTo>
                        <a:pt x="1" y="7"/>
                      </a:lnTo>
                      <a:lnTo>
                        <a:pt x="1" y="7"/>
                      </a:lnTo>
                      <a:lnTo>
                        <a:pt x="1" y="7"/>
                      </a:lnTo>
                      <a:lnTo>
                        <a:pt x="0" y="7"/>
                      </a:lnTo>
                      <a:lnTo>
                        <a:pt x="0" y="7"/>
                      </a:lnTo>
                      <a:lnTo>
                        <a:pt x="0" y="7"/>
                      </a:lnTo>
                      <a:lnTo>
                        <a:pt x="0" y="7"/>
                      </a:lnTo>
                      <a:lnTo>
                        <a:pt x="0" y="7"/>
                      </a:lnTo>
                      <a:lnTo>
                        <a:pt x="0" y="6"/>
                      </a:lnTo>
                      <a:lnTo>
                        <a:pt x="0" y="6"/>
                      </a:lnTo>
                      <a:lnTo>
                        <a:pt x="0" y="6"/>
                      </a:lnTo>
                      <a:lnTo>
                        <a:pt x="0" y="6"/>
                      </a:lnTo>
                    </a:path>
                  </a:pathLst>
                </a:custGeom>
                <a:solidFill>
                  <a:srgbClr val="500000">
                    <a:alpha val="60001"/>
                  </a:srgbClr>
                </a:solidFill>
                <a:ln w="9525">
                  <a:noFill/>
                  <a:round/>
                  <a:headEnd type="none" w="sm" len="sm"/>
                  <a:tailEnd type="none" w="sm" len="sm"/>
                </a:ln>
              </p:spPr>
              <p:txBody>
                <a:bodyPr/>
                <a:lstStyle/>
                <a:p>
                  <a:endParaRPr lang="nl-BE"/>
                </a:p>
              </p:txBody>
            </p:sp>
            <p:sp>
              <p:nvSpPr>
                <p:cNvPr id="7538" name="Freeform 370"/>
                <p:cNvSpPr>
                  <a:spLocks noChangeArrowheads="1"/>
                </p:cNvSpPr>
                <p:nvPr/>
              </p:nvSpPr>
              <p:spPr bwMode="auto">
                <a:xfrm>
                  <a:off x="259" y="128"/>
                  <a:ext cx="18" cy="35"/>
                </a:xfrm>
                <a:custGeom>
                  <a:avLst/>
                  <a:gdLst/>
                  <a:ahLst/>
                  <a:cxnLst>
                    <a:cxn ang="0">
                      <a:pos x="3" y="0"/>
                    </a:cxn>
                    <a:cxn ang="0">
                      <a:pos x="11" y="23"/>
                    </a:cxn>
                    <a:cxn ang="0">
                      <a:pos x="13" y="23"/>
                    </a:cxn>
                    <a:cxn ang="0">
                      <a:pos x="15" y="24"/>
                    </a:cxn>
                    <a:cxn ang="0">
                      <a:pos x="17" y="26"/>
                    </a:cxn>
                    <a:cxn ang="0">
                      <a:pos x="18" y="29"/>
                    </a:cxn>
                    <a:cxn ang="0">
                      <a:pos x="18" y="32"/>
                    </a:cxn>
                    <a:cxn ang="0">
                      <a:pos x="8" y="30"/>
                    </a:cxn>
                    <a:cxn ang="0">
                      <a:pos x="0" y="34"/>
                    </a:cxn>
                    <a:cxn ang="0">
                      <a:pos x="3" y="0"/>
                    </a:cxn>
                  </a:cxnLst>
                  <a:rect l="0" t="0" r="r" b="b"/>
                  <a:pathLst>
                    <a:path w="18" h="34">
                      <a:moveTo>
                        <a:pt x="3" y="0"/>
                      </a:moveTo>
                      <a:cubicBezTo>
                        <a:pt x="3" y="0"/>
                        <a:pt x="10" y="9"/>
                        <a:pt x="11" y="23"/>
                      </a:cubicBezTo>
                      <a:cubicBezTo>
                        <a:pt x="11" y="23"/>
                        <a:pt x="12" y="23"/>
                        <a:pt x="13" y="23"/>
                      </a:cubicBezTo>
                      <a:cubicBezTo>
                        <a:pt x="13" y="23"/>
                        <a:pt x="14" y="23"/>
                        <a:pt x="15" y="24"/>
                      </a:cubicBezTo>
                      <a:cubicBezTo>
                        <a:pt x="15" y="24"/>
                        <a:pt x="16" y="25"/>
                        <a:pt x="17" y="26"/>
                      </a:cubicBezTo>
                      <a:cubicBezTo>
                        <a:pt x="17" y="26"/>
                        <a:pt x="18" y="27"/>
                        <a:pt x="18" y="29"/>
                      </a:cubicBezTo>
                      <a:cubicBezTo>
                        <a:pt x="18" y="29"/>
                        <a:pt x="18" y="30"/>
                        <a:pt x="18" y="32"/>
                      </a:cubicBezTo>
                      <a:cubicBezTo>
                        <a:pt x="18" y="32"/>
                        <a:pt x="13" y="29"/>
                        <a:pt x="8" y="30"/>
                      </a:cubicBezTo>
                      <a:cubicBezTo>
                        <a:pt x="8" y="30"/>
                        <a:pt x="3" y="31"/>
                        <a:pt x="0" y="34"/>
                      </a:cubicBezTo>
                      <a:lnTo>
                        <a:pt x="3" y="0"/>
                      </a:ln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539" name="Freeform 371"/>
                <p:cNvSpPr>
                  <a:spLocks noChangeArrowheads="1"/>
                </p:cNvSpPr>
                <p:nvPr/>
              </p:nvSpPr>
              <p:spPr bwMode="auto">
                <a:xfrm>
                  <a:off x="285" y="122"/>
                  <a:ext cx="32" cy="66"/>
                </a:xfrm>
                <a:custGeom>
                  <a:avLst/>
                  <a:gdLst/>
                  <a:ahLst/>
                  <a:cxnLst>
                    <a:cxn ang="0">
                      <a:pos x="0" y="14"/>
                    </a:cxn>
                    <a:cxn ang="0">
                      <a:pos x="3" y="7"/>
                    </a:cxn>
                    <a:cxn ang="0">
                      <a:pos x="8" y="1"/>
                    </a:cxn>
                    <a:cxn ang="0">
                      <a:pos x="15" y="0"/>
                    </a:cxn>
                    <a:cxn ang="0">
                      <a:pos x="32" y="41"/>
                    </a:cxn>
                    <a:cxn ang="0">
                      <a:pos x="25" y="66"/>
                    </a:cxn>
                    <a:cxn ang="0">
                      <a:pos x="21" y="45"/>
                    </a:cxn>
                    <a:cxn ang="0">
                      <a:pos x="11" y="27"/>
                    </a:cxn>
                    <a:cxn ang="0">
                      <a:pos x="0" y="14"/>
                    </a:cxn>
                  </a:cxnLst>
                  <a:rect l="0" t="0" r="r" b="b"/>
                  <a:pathLst>
                    <a:path w="32" h="65">
                      <a:moveTo>
                        <a:pt x="0" y="14"/>
                      </a:moveTo>
                      <a:cubicBezTo>
                        <a:pt x="0" y="14"/>
                        <a:pt x="0" y="10"/>
                        <a:pt x="3" y="7"/>
                      </a:cubicBezTo>
                      <a:cubicBezTo>
                        <a:pt x="3" y="7"/>
                        <a:pt x="5" y="3"/>
                        <a:pt x="8" y="1"/>
                      </a:cubicBezTo>
                      <a:cubicBezTo>
                        <a:pt x="8" y="1"/>
                        <a:pt x="12" y="0"/>
                        <a:pt x="15" y="0"/>
                      </a:cubicBezTo>
                      <a:lnTo>
                        <a:pt x="32" y="41"/>
                      </a:lnTo>
                      <a:lnTo>
                        <a:pt x="25" y="66"/>
                      </a:lnTo>
                      <a:cubicBezTo>
                        <a:pt x="25" y="66"/>
                        <a:pt x="25" y="55"/>
                        <a:pt x="21" y="45"/>
                      </a:cubicBezTo>
                      <a:cubicBezTo>
                        <a:pt x="21" y="45"/>
                        <a:pt x="17" y="35"/>
                        <a:pt x="11" y="27"/>
                      </a:cubicBezTo>
                      <a:cubicBezTo>
                        <a:pt x="11" y="27"/>
                        <a:pt x="3" y="24"/>
                        <a:pt x="0" y="14"/>
                      </a:cubicBezTo>
                    </a:path>
                  </a:pathLst>
                </a:custGeom>
                <a:gradFill rotWithShape="0">
                  <a:gsLst>
                    <a:gs pos="0">
                      <a:srgbClr val="FFFFFF">
                        <a:alpha val="20001"/>
                      </a:srgbClr>
                    </a:gs>
                    <a:gs pos="100000">
                      <a:srgbClr val="FFFFFF">
                        <a:alpha val="7001"/>
                      </a:srgbClr>
                    </a:gs>
                  </a:gsLst>
                  <a:lin ang="5400000" scaled="1"/>
                </a:gradFill>
                <a:ln w="9525">
                  <a:noFill/>
                  <a:round/>
                  <a:headEnd type="none" w="sm" len="sm"/>
                  <a:tailEnd type="none" w="sm" len="sm"/>
                </a:ln>
              </p:spPr>
              <p:txBody>
                <a:bodyPr/>
                <a:lstStyle/>
                <a:p>
                  <a:endParaRPr lang="nl-BE"/>
                </a:p>
              </p:txBody>
            </p:sp>
            <p:sp>
              <p:nvSpPr>
                <p:cNvPr id="7540" name="Freeform 372"/>
                <p:cNvSpPr>
                  <a:spLocks noChangeArrowheads="1"/>
                </p:cNvSpPr>
                <p:nvPr/>
              </p:nvSpPr>
              <p:spPr bwMode="auto">
                <a:xfrm>
                  <a:off x="272" y="109"/>
                  <a:ext cx="19" cy="13"/>
                </a:xfrm>
                <a:custGeom>
                  <a:avLst/>
                  <a:gdLst/>
                  <a:ahLst/>
                  <a:cxnLst>
                    <a:cxn ang="0">
                      <a:pos x="0" y="13"/>
                    </a:cxn>
                    <a:cxn ang="0">
                      <a:pos x="1" y="7"/>
                    </a:cxn>
                    <a:cxn ang="0">
                      <a:pos x="4" y="2"/>
                    </a:cxn>
                    <a:cxn ang="0">
                      <a:pos x="9" y="0"/>
                    </a:cxn>
                    <a:cxn ang="0">
                      <a:pos x="14" y="1"/>
                    </a:cxn>
                    <a:cxn ang="0">
                      <a:pos x="18" y="4"/>
                    </a:cxn>
                    <a:cxn ang="0">
                      <a:pos x="16" y="8"/>
                    </a:cxn>
                    <a:cxn ang="0">
                      <a:pos x="0" y="13"/>
                    </a:cxn>
                  </a:cxnLst>
                  <a:rect l="0" t="0" r="r" b="b"/>
                  <a:pathLst>
                    <a:path w="18" h="12">
                      <a:moveTo>
                        <a:pt x="0" y="13"/>
                      </a:moveTo>
                      <a:cubicBezTo>
                        <a:pt x="0" y="13"/>
                        <a:pt x="0" y="10"/>
                        <a:pt x="1" y="7"/>
                      </a:cubicBezTo>
                      <a:cubicBezTo>
                        <a:pt x="1" y="7"/>
                        <a:pt x="2" y="4"/>
                        <a:pt x="4" y="2"/>
                      </a:cubicBezTo>
                      <a:cubicBezTo>
                        <a:pt x="4" y="2"/>
                        <a:pt x="6" y="0"/>
                        <a:pt x="9" y="0"/>
                      </a:cubicBezTo>
                      <a:cubicBezTo>
                        <a:pt x="9" y="0"/>
                        <a:pt x="12" y="0"/>
                        <a:pt x="14" y="1"/>
                      </a:cubicBezTo>
                      <a:cubicBezTo>
                        <a:pt x="14" y="1"/>
                        <a:pt x="17" y="2"/>
                        <a:pt x="18" y="4"/>
                      </a:cubicBezTo>
                      <a:cubicBezTo>
                        <a:pt x="18" y="4"/>
                        <a:pt x="18" y="6"/>
                        <a:pt x="16" y="8"/>
                      </a:cubicBezTo>
                      <a:cubicBezTo>
                        <a:pt x="16" y="8"/>
                        <a:pt x="8" y="12"/>
                        <a:pt x="0" y="13"/>
                      </a:cubicBezTo>
                    </a:path>
                  </a:pathLst>
                </a:custGeom>
                <a:gradFill rotWithShape="0">
                  <a:gsLst>
                    <a:gs pos="0">
                      <a:srgbClr val="A06F50"/>
                    </a:gs>
                    <a:gs pos="100000">
                      <a:srgbClr val="640000">
                        <a:alpha val="20001"/>
                      </a:srgbClr>
                    </a:gs>
                  </a:gsLst>
                  <a:lin ang="0" scaled="1"/>
                </a:gradFill>
                <a:ln w="9525">
                  <a:noFill/>
                  <a:round/>
                  <a:headEnd type="none" w="sm" len="sm"/>
                  <a:tailEnd type="none" w="sm" len="sm"/>
                </a:ln>
              </p:spPr>
              <p:txBody>
                <a:bodyPr/>
                <a:lstStyle/>
                <a:p>
                  <a:endParaRPr lang="nl-BE"/>
                </a:p>
              </p:txBody>
            </p:sp>
            <p:sp>
              <p:nvSpPr>
                <p:cNvPr id="7541" name="Freeform 373"/>
                <p:cNvSpPr>
                  <a:spLocks noChangeArrowheads="1"/>
                </p:cNvSpPr>
                <p:nvPr/>
              </p:nvSpPr>
              <p:spPr bwMode="auto">
                <a:xfrm>
                  <a:off x="272" y="117"/>
                  <a:ext cx="18" cy="13"/>
                </a:xfrm>
                <a:custGeom>
                  <a:avLst/>
                  <a:gdLst/>
                  <a:ahLst/>
                  <a:cxnLst>
                    <a:cxn ang="0">
                      <a:pos x="1" y="11"/>
                    </a:cxn>
                    <a:cxn ang="0">
                      <a:pos x="0" y="9"/>
                    </a:cxn>
                    <a:cxn ang="0">
                      <a:pos x="0" y="7"/>
                    </a:cxn>
                    <a:cxn ang="0">
                      <a:pos x="0" y="4"/>
                    </a:cxn>
                    <a:cxn ang="0">
                      <a:pos x="1" y="2"/>
                    </a:cxn>
                    <a:cxn ang="0">
                      <a:pos x="3" y="1"/>
                    </a:cxn>
                    <a:cxn ang="0">
                      <a:pos x="17" y="0"/>
                    </a:cxn>
                    <a:cxn ang="0">
                      <a:pos x="10" y="9"/>
                    </a:cxn>
                    <a:cxn ang="0">
                      <a:pos x="6" y="12"/>
                    </a:cxn>
                    <a:cxn ang="0">
                      <a:pos x="1" y="11"/>
                    </a:cxn>
                  </a:cxnLst>
                  <a:rect l="0" t="0" r="r" b="b"/>
                  <a:pathLst>
                    <a:path w="17" h="12">
                      <a:moveTo>
                        <a:pt x="1" y="11"/>
                      </a:moveTo>
                      <a:cubicBezTo>
                        <a:pt x="1" y="11"/>
                        <a:pt x="0" y="10"/>
                        <a:pt x="0" y="9"/>
                      </a:cubicBezTo>
                      <a:cubicBezTo>
                        <a:pt x="0" y="9"/>
                        <a:pt x="0" y="8"/>
                        <a:pt x="0" y="7"/>
                      </a:cubicBezTo>
                      <a:cubicBezTo>
                        <a:pt x="0" y="7"/>
                        <a:pt x="0" y="5"/>
                        <a:pt x="0" y="4"/>
                      </a:cubicBezTo>
                      <a:cubicBezTo>
                        <a:pt x="0" y="4"/>
                        <a:pt x="0" y="3"/>
                        <a:pt x="1" y="2"/>
                      </a:cubicBezTo>
                      <a:cubicBezTo>
                        <a:pt x="1" y="2"/>
                        <a:pt x="2" y="1"/>
                        <a:pt x="3" y="1"/>
                      </a:cubicBezTo>
                      <a:cubicBezTo>
                        <a:pt x="3" y="1"/>
                        <a:pt x="10" y="0"/>
                        <a:pt x="17" y="0"/>
                      </a:cubicBezTo>
                      <a:cubicBezTo>
                        <a:pt x="17" y="0"/>
                        <a:pt x="14" y="5"/>
                        <a:pt x="10" y="9"/>
                      </a:cubicBezTo>
                      <a:cubicBezTo>
                        <a:pt x="10" y="9"/>
                        <a:pt x="8" y="11"/>
                        <a:pt x="6" y="12"/>
                      </a:cubicBezTo>
                      <a:cubicBezTo>
                        <a:pt x="6" y="12"/>
                        <a:pt x="3" y="12"/>
                        <a:pt x="1" y="11"/>
                      </a:cubicBezTo>
                    </a:path>
                  </a:pathLst>
                </a:custGeom>
                <a:solidFill>
                  <a:srgbClr val="000000">
                    <a:alpha val="60001"/>
                  </a:srgbClr>
                </a:solidFill>
                <a:ln w="9525">
                  <a:noFill/>
                  <a:round/>
                  <a:headEnd type="none" w="sm" len="sm"/>
                  <a:tailEnd type="none" w="sm" len="sm"/>
                </a:ln>
              </p:spPr>
              <p:txBody>
                <a:bodyPr/>
                <a:lstStyle/>
                <a:p>
                  <a:endParaRPr lang="nl-BE"/>
                </a:p>
              </p:txBody>
            </p:sp>
            <p:sp>
              <p:nvSpPr>
                <p:cNvPr id="7542" name="Freeform 374"/>
                <p:cNvSpPr>
                  <a:spLocks noChangeArrowheads="1"/>
                </p:cNvSpPr>
                <p:nvPr/>
              </p:nvSpPr>
              <p:spPr bwMode="auto">
                <a:xfrm>
                  <a:off x="277" y="121"/>
                  <a:ext cx="5" cy="8"/>
                </a:xfrm>
                <a:custGeom>
                  <a:avLst/>
                  <a:gdLst/>
                  <a:ahLst/>
                  <a:cxnLst>
                    <a:cxn ang="0">
                      <a:pos x="0" y="0"/>
                    </a:cxn>
                    <a:cxn ang="0">
                      <a:pos x="1" y="1"/>
                    </a:cxn>
                    <a:cxn ang="0">
                      <a:pos x="1" y="3"/>
                    </a:cxn>
                    <a:cxn ang="0">
                      <a:pos x="2" y="4"/>
                    </a:cxn>
                    <a:cxn ang="0">
                      <a:pos x="1" y="6"/>
                    </a:cxn>
                    <a:cxn ang="0">
                      <a:pos x="0" y="7"/>
                    </a:cxn>
                    <a:cxn ang="0">
                      <a:pos x="2" y="7"/>
                    </a:cxn>
                    <a:cxn ang="0">
                      <a:pos x="3" y="7"/>
                    </a:cxn>
                    <a:cxn ang="0">
                      <a:pos x="4" y="5"/>
                    </a:cxn>
                    <a:cxn ang="0">
                      <a:pos x="4" y="4"/>
                    </a:cxn>
                    <a:cxn ang="0">
                      <a:pos x="4" y="2"/>
                    </a:cxn>
                    <a:cxn ang="0">
                      <a:pos x="3" y="1"/>
                    </a:cxn>
                    <a:cxn ang="0">
                      <a:pos x="2" y="0"/>
                    </a:cxn>
                    <a:cxn ang="0">
                      <a:pos x="1" y="0"/>
                    </a:cxn>
                    <a:cxn ang="0">
                      <a:pos x="0" y="0"/>
                    </a:cxn>
                  </a:cxnLst>
                  <a:rect l="0" t="0" r="r" b="b"/>
                  <a:pathLst>
                    <a:path w="4" h="7">
                      <a:moveTo>
                        <a:pt x="0" y="0"/>
                      </a:moveTo>
                      <a:cubicBezTo>
                        <a:pt x="0" y="0"/>
                        <a:pt x="0" y="0"/>
                        <a:pt x="1" y="1"/>
                      </a:cubicBezTo>
                      <a:cubicBezTo>
                        <a:pt x="1" y="1"/>
                        <a:pt x="1" y="2"/>
                        <a:pt x="1" y="3"/>
                      </a:cubicBezTo>
                      <a:cubicBezTo>
                        <a:pt x="1" y="3"/>
                        <a:pt x="2" y="3"/>
                        <a:pt x="2" y="4"/>
                      </a:cubicBezTo>
                      <a:cubicBezTo>
                        <a:pt x="2" y="4"/>
                        <a:pt x="2" y="5"/>
                        <a:pt x="1" y="6"/>
                      </a:cubicBezTo>
                      <a:cubicBezTo>
                        <a:pt x="1" y="6"/>
                        <a:pt x="1" y="7"/>
                        <a:pt x="0" y="7"/>
                      </a:cubicBezTo>
                      <a:cubicBezTo>
                        <a:pt x="0" y="7"/>
                        <a:pt x="1" y="8"/>
                        <a:pt x="2" y="7"/>
                      </a:cubicBezTo>
                      <a:cubicBezTo>
                        <a:pt x="2" y="7"/>
                        <a:pt x="2" y="7"/>
                        <a:pt x="3" y="7"/>
                      </a:cubicBezTo>
                      <a:cubicBezTo>
                        <a:pt x="3" y="7"/>
                        <a:pt x="4" y="6"/>
                        <a:pt x="4" y="5"/>
                      </a:cubicBezTo>
                      <a:cubicBezTo>
                        <a:pt x="4" y="5"/>
                        <a:pt x="4" y="5"/>
                        <a:pt x="4" y="4"/>
                      </a:cubicBezTo>
                      <a:cubicBezTo>
                        <a:pt x="4" y="4"/>
                        <a:pt x="4" y="3"/>
                        <a:pt x="4" y="2"/>
                      </a:cubicBezTo>
                      <a:cubicBezTo>
                        <a:pt x="4" y="2"/>
                        <a:pt x="4" y="1"/>
                        <a:pt x="3" y="1"/>
                      </a:cubicBezTo>
                      <a:cubicBezTo>
                        <a:pt x="3" y="1"/>
                        <a:pt x="3" y="0"/>
                        <a:pt x="2" y="0"/>
                      </a:cubicBezTo>
                      <a:cubicBezTo>
                        <a:pt x="2" y="0"/>
                        <a:pt x="2" y="0"/>
                        <a:pt x="1" y="0"/>
                      </a:cubicBezTo>
                      <a:cubicBezTo>
                        <a:pt x="1" y="0"/>
                        <a:pt x="0" y="0"/>
                        <a:pt x="0" y="0"/>
                      </a:cubicBezTo>
                    </a:path>
                  </a:pathLst>
                </a:custGeom>
                <a:gradFill rotWithShape="0">
                  <a:gsLst>
                    <a:gs pos="0">
                      <a:srgbClr val="500000">
                        <a:alpha val="0"/>
                      </a:srgbClr>
                    </a:gs>
                    <a:gs pos="100000">
                      <a:srgbClr val="EFEFEF">
                        <a:alpha val="80000"/>
                      </a:srgbClr>
                    </a:gs>
                  </a:gsLst>
                  <a:lin ang="5400000" scaled="1"/>
                </a:gradFill>
                <a:ln w="9525">
                  <a:noFill/>
                  <a:round/>
                  <a:headEnd type="none" w="sm" len="sm"/>
                  <a:tailEnd type="none" w="sm" len="sm"/>
                </a:ln>
              </p:spPr>
              <p:txBody>
                <a:bodyPr/>
                <a:lstStyle/>
                <a:p>
                  <a:endParaRPr lang="nl-BE"/>
                </a:p>
              </p:txBody>
            </p:sp>
            <p:sp>
              <p:nvSpPr>
                <p:cNvPr id="7543" name="Freeform 375"/>
                <p:cNvSpPr>
                  <a:spLocks noChangeArrowheads="1"/>
                </p:cNvSpPr>
                <p:nvPr/>
              </p:nvSpPr>
              <p:spPr bwMode="auto">
                <a:xfrm>
                  <a:off x="233" y="0"/>
                  <a:ext cx="209" cy="441"/>
                </a:xfrm>
                <a:custGeom>
                  <a:avLst/>
                  <a:gdLst/>
                  <a:ahLst/>
                  <a:cxnLst>
                    <a:cxn ang="0">
                      <a:pos x="1" y="120"/>
                    </a:cxn>
                    <a:cxn ang="0">
                      <a:pos x="5" y="236"/>
                    </a:cxn>
                    <a:cxn ang="0">
                      <a:pos x="8" y="109"/>
                    </a:cxn>
                    <a:cxn ang="0">
                      <a:pos x="14" y="77"/>
                    </a:cxn>
                    <a:cxn ang="0">
                      <a:pos x="20" y="69"/>
                    </a:cxn>
                    <a:cxn ang="0">
                      <a:pos x="39" y="83"/>
                    </a:cxn>
                    <a:cxn ang="0">
                      <a:pos x="70" y="158"/>
                    </a:cxn>
                    <a:cxn ang="0">
                      <a:pos x="79" y="187"/>
                    </a:cxn>
                    <a:cxn ang="0">
                      <a:pos x="77" y="151"/>
                    </a:cxn>
                    <a:cxn ang="0">
                      <a:pos x="89" y="196"/>
                    </a:cxn>
                    <a:cxn ang="0">
                      <a:pos x="93" y="239"/>
                    </a:cxn>
                    <a:cxn ang="0">
                      <a:pos x="85" y="296"/>
                    </a:cxn>
                    <a:cxn ang="0">
                      <a:pos x="76" y="343"/>
                    </a:cxn>
                    <a:cxn ang="0">
                      <a:pos x="73" y="358"/>
                    </a:cxn>
                    <a:cxn ang="0">
                      <a:pos x="88" y="315"/>
                    </a:cxn>
                    <a:cxn ang="0">
                      <a:pos x="101" y="254"/>
                    </a:cxn>
                    <a:cxn ang="0">
                      <a:pos x="109" y="225"/>
                    </a:cxn>
                    <a:cxn ang="0">
                      <a:pos x="111" y="201"/>
                    </a:cxn>
                    <a:cxn ang="0">
                      <a:pos x="116" y="234"/>
                    </a:cxn>
                    <a:cxn ang="0">
                      <a:pos x="112" y="264"/>
                    </a:cxn>
                    <a:cxn ang="0">
                      <a:pos x="90" y="328"/>
                    </a:cxn>
                    <a:cxn ang="0">
                      <a:pos x="75" y="365"/>
                    </a:cxn>
                    <a:cxn ang="0">
                      <a:pos x="67" y="400"/>
                    </a:cxn>
                    <a:cxn ang="0">
                      <a:pos x="66" y="433"/>
                    </a:cxn>
                    <a:cxn ang="0">
                      <a:pos x="96" y="376"/>
                    </a:cxn>
                    <a:cxn ang="0">
                      <a:pos x="106" y="320"/>
                    </a:cxn>
                    <a:cxn ang="0">
                      <a:pos x="116" y="279"/>
                    </a:cxn>
                    <a:cxn ang="0">
                      <a:pos x="130" y="251"/>
                    </a:cxn>
                    <a:cxn ang="0">
                      <a:pos x="141" y="260"/>
                    </a:cxn>
                    <a:cxn ang="0">
                      <a:pos x="147" y="292"/>
                    </a:cxn>
                    <a:cxn ang="0">
                      <a:pos x="149" y="342"/>
                    </a:cxn>
                    <a:cxn ang="0">
                      <a:pos x="146" y="365"/>
                    </a:cxn>
                    <a:cxn ang="0">
                      <a:pos x="139" y="386"/>
                    </a:cxn>
                    <a:cxn ang="0">
                      <a:pos x="129" y="406"/>
                    </a:cxn>
                    <a:cxn ang="0">
                      <a:pos x="116" y="422"/>
                    </a:cxn>
                    <a:cxn ang="0">
                      <a:pos x="119" y="422"/>
                    </a:cxn>
                    <a:cxn ang="0">
                      <a:pos x="137" y="406"/>
                    </a:cxn>
                    <a:cxn ang="0">
                      <a:pos x="157" y="372"/>
                    </a:cxn>
                    <a:cxn ang="0">
                      <a:pos x="158" y="410"/>
                    </a:cxn>
                    <a:cxn ang="0">
                      <a:pos x="163" y="414"/>
                    </a:cxn>
                    <a:cxn ang="0">
                      <a:pos x="171" y="379"/>
                    </a:cxn>
                    <a:cxn ang="0">
                      <a:pos x="177" y="303"/>
                    </a:cxn>
                    <a:cxn ang="0">
                      <a:pos x="172" y="239"/>
                    </a:cxn>
                    <a:cxn ang="0">
                      <a:pos x="191" y="288"/>
                    </a:cxn>
                    <a:cxn ang="0">
                      <a:pos x="200" y="341"/>
                    </a:cxn>
                    <a:cxn ang="0">
                      <a:pos x="199" y="325"/>
                    </a:cxn>
                    <a:cxn ang="0">
                      <a:pos x="186" y="260"/>
                    </a:cxn>
                    <a:cxn ang="0">
                      <a:pos x="185" y="242"/>
                    </a:cxn>
                    <a:cxn ang="0">
                      <a:pos x="203" y="272"/>
                    </a:cxn>
                    <a:cxn ang="0">
                      <a:pos x="199" y="259"/>
                    </a:cxn>
                    <a:cxn ang="0">
                      <a:pos x="176" y="198"/>
                    </a:cxn>
                    <a:cxn ang="0">
                      <a:pos x="154" y="79"/>
                    </a:cxn>
                    <a:cxn ang="0">
                      <a:pos x="137" y="29"/>
                    </a:cxn>
                    <a:cxn ang="0">
                      <a:pos x="128" y="16"/>
                    </a:cxn>
                    <a:cxn ang="0">
                      <a:pos x="117" y="6"/>
                    </a:cxn>
                    <a:cxn ang="0">
                      <a:pos x="105" y="0"/>
                    </a:cxn>
                    <a:cxn ang="0">
                      <a:pos x="92" y="0"/>
                    </a:cxn>
                    <a:cxn ang="0">
                      <a:pos x="80" y="3"/>
                    </a:cxn>
                    <a:cxn ang="0">
                      <a:pos x="32" y="29"/>
                    </a:cxn>
                    <a:cxn ang="0">
                      <a:pos x="22" y="39"/>
                    </a:cxn>
                    <a:cxn ang="0">
                      <a:pos x="14" y="52"/>
                    </a:cxn>
                  </a:cxnLst>
                  <a:rect l="0" t="0" r="r" b="b"/>
                  <a:pathLst>
                    <a:path w="209" h="441">
                      <a:moveTo>
                        <a:pt x="8" y="66"/>
                      </a:moveTo>
                      <a:lnTo>
                        <a:pt x="8" y="68"/>
                      </a:lnTo>
                      <a:lnTo>
                        <a:pt x="7" y="71"/>
                      </a:lnTo>
                      <a:lnTo>
                        <a:pt x="6" y="74"/>
                      </a:lnTo>
                      <a:lnTo>
                        <a:pt x="6" y="77"/>
                      </a:lnTo>
                      <a:lnTo>
                        <a:pt x="5" y="79"/>
                      </a:lnTo>
                      <a:lnTo>
                        <a:pt x="4" y="82"/>
                      </a:lnTo>
                      <a:lnTo>
                        <a:pt x="4" y="85"/>
                      </a:lnTo>
                      <a:lnTo>
                        <a:pt x="3" y="88"/>
                      </a:lnTo>
                      <a:lnTo>
                        <a:pt x="3" y="90"/>
                      </a:lnTo>
                      <a:lnTo>
                        <a:pt x="2" y="105"/>
                      </a:lnTo>
                      <a:lnTo>
                        <a:pt x="1" y="120"/>
                      </a:lnTo>
                      <a:lnTo>
                        <a:pt x="0" y="135"/>
                      </a:lnTo>
                      <a:lnTo>
                        <a:pt x="0" y="149"/>
                      </a:lnTo>
                      <a:lnTo>
                        <a:pt x="0" y="164"/>
                      </a:lnTo>
                      <a:lnTo>
                        <a:pt x="0" y="179"/>
                      </a:lnTo>
                      <a:lnTo>
                        <a:pt x="0" y="194"/>
                      </a:lnTo>
                      <a:lnTo>
                        <a:pt x="0" y="209"/>
                      </a:lnTo>
                      <a:lnTo>
                        <a:pt x="0" y="223"/>
                      </a:lnTo>
                      <a:lnTo>
                        <a:pt x="6" y="308"/>
                      </a:lnTo>
                      <a:lnTo>
                        <a:pt x="5" y="290"/>
                      </a:lnTo>
                      <a:lnTo>
                        <a:pt x="5" y="272"/>
                      </a:lnTo>
                      <a:lnTo>
                        <a:pt x="5" y="254"/>
                      </a:lnTo>
                      <a:lnTo>
                        <a:pt x="5" y="236"/>
                      </a:lnTo>
                      <a:lnTo>
                        <a:pt x="5" y="218"/>
                      </a:lnTo>
                      <a:lnTo>
                        <a:pt x="5" y="200"/>
                      </a:lnTo>
                      <a:lnTo>
                        <a:pt x="6" y="182"/>
                      </a:lnTo>
                      <a:lnTo>
                        <a:pt x="6" y="164"/>
                      </a:lnTo>
                      <a:lnTo>
                        <a:pt x="7" y="146"/>
                      </a:lnTo>
                      <a:lnTo>
                        <a:pt x="7" y="141"/>
                      </a:lnTo>
                      <a:lnTo>
                        <a:pt x="7" y="135"/>
                      </a:lnTo>
                      <a:lnTo>
                        <a:pt x="7" y="130"/>
                      </a:lnTo>
                      <a:lnTo>
                        <a:pt x="7" y="125"/>
                      </a:lnTo>
                      <a:lnTo>
                        <a:pt x="8" y="119"/>
                      </a:lnTo>
                      <a:lnTo>
                        <a:pt x="8" y="114"/>
                      </a:lnTo>
                      <a:lnTo>
                        <a:pt x="8" y="109"/>
                      </a:lnTo>
                      <a:lnTo>
                        <a:pt x="9" y="104"/>
                      </a:lnTo>
                      <a:lnTo>
                        <a:pt x="9" y="98"/>
                      </a:lnTo>
                      <a:lnTo>
                        <a:pt x="10" y="93"/>
                      </a:lnTo>
                      <a:lnTo>
                        <a:pt x="11" y="88"/>
                      </a:lnTo>
                      <a:lnTo>
                        <a:pt x="12" y="83"/>
                      </a:lnTo>
                      <a:lnTo>
                        <a:pt x="12" y="82"/>
                      </a:lnTo>
                      <a:lnTo>
                        <a:pt x="12" y="81"/>
                      </a:lnTo>
                      <a:lnTo>
                        <a:pt x="13" y="80"/>
                      </a:lnTo>
                      <a:lnTo>
                        <a:pt x="13" y="80"/>
                      </a:lnTo>
                      <a:lnTo>
                        <a:pt x="13" y="79"/>
                      </a:lnTo>
                      <a:lnTo>
                        <a:pt x="14" y="78"/>
                      </a:lnTo>
                      <a:lnTo>
                        <a:pt x="14" y="77"/>
                      </a:lnTo>
                      <a:lnTo>
                        <a:pt x="14" y="76"/>
                      </a:lnTo>
                      <a:lnTo>
                        <a:pt x="15" y="76"/>
                      </a:lnTo>
                      <a:lnTo>
                        <a:pt x="15" y="75"/>
                      </a:lnTo>
                      <a:lnTo>
                        <a:pt x="16" y="74"/>
                      </a:lnTo>
                      <a:lnTo>
                        <a:pt x="16" y="73"/>
                      </a:lnTo>
                      <a:lnTo>
                        <a:pt x="17" y="73"/>
                      </a:lnTo>
                      <a:lnTo>
                        <a:pt x="17" y="72"/>
                      </a:lnTo>
                      <a:lnTo>
                        <a:pt x="18" y="71"/>
                      </a:lnTo>
                      <a:lnTo>
                        <a:pt x="18" y="71"/>
                      </a:lnTo>
                      <a:lnTo>
                        <a:pt x="19" y="70"/>
                      </a:lnTo>
                      <a:lnTo>
                        <a:pt x="19" y="69"/>
                      </a:lnTo>
                      <a:lnTo>
                        <a:pt x="20" y="69"/>
                      </a:lnTo>
                      <a:lnTo>
                        <a:pt x="20" y="68"/>
                      </a:lnTo>
                      <a:lnTo>
                        <a:pt x="21" y="67"/>
                      </a:lnTo>
                      <a:lnTo>
                        <a:pt x="21" y="67"/>
                      </a:lnTo>
                      <a:lnTo>
                        <a:pt x="22" y="66"/>
                      </a:lnTo>
                      <a:lnTo>
                        <a:pt x="22" y="65"/>
                      </a:lnTo>
                      <a:lnTo>
                        <a:pt x="23" y="65"/>
                      </a:lnTo>
                      <a:lnTo>
                        <a:pt x="23" y="64"/>
                      </a:lnTo>
                      <a:lnTo>
                        <a:pt x="24" y="64"/>
                      </a:lnTo>
                      <a:lnTo>
                        <a:pt x="28" y="69"/>
                      </a:lnTo>
                      <a:lnTo>
                        <a:pt x="31" y="73"/>
                      </a:lnTo>
                      <a:lnTo>
                        <a:pt x="35" y="78"/>
                      </a:lnTo>
                      <a:lnTo>
                        <a:pt x="39" y="83"/>
                      </a:lnTo>
                      <a:lnTo>
                        <a:pt x="42" y="88"/>
                      </a:lnTo>
                      <a:lnTo>
                        <a:pt x="46" y="93"/>
                      </a:lnTo>
                      <a:lnTo>
                        <a:pt x="49" y="99"/>
                      </a:lnTo>
                      <a:lnTo>
                        <a:pt x="52" y="104"/>
                      </a:lnTo>
                      <a:lnTo>
                        <a:pt x="56" y="109"/>
                      </a:lnTo>
                      <a:lnTo>
                        <a:pt x="58" y="116"/>
                      </a:lnTo>
                      <a:lnTo>
                        <a:pt x="60" y="123"/>
                      </a:lnTo>
                      <a:lnTo>
                        <a:pt x="62" y="130"/>
                      </a:lnTo>
                      <a:lnTo>
                        <a:pt x="64" y="137"/>
                      </a:lnTo>
                      <a:lnTo>
                        <a:pt x="66" y="144"/>
                      </a:lnTo>
                      <a:lnTo>
                        <a:pt x="68" y="151"/>
                      </a:lnTo>
                      <a:lnTo>
                        <a:pt x="70" y="158"/>
                      </a:lnTo>
                      <a:lnTo>
                        <a:pt x="71" y="166"/>
                      </a:lnTo>
                      <a:lnTo>
                        <a:pt x="73" y="173"/>
                      </a:lnTo>
                      <a:lnTo>
                        <a:pt x="74" y="180"/>
                      </a:lnTo>
                      <a:lnTo>
                        <a:pt x="75" y="187"/>
                      </a:lnTo>
                      <a:lnTo>
                        <a:pt x="76" y="195"/>
                      </a:lnTo>
                      <a:lnTo>
                        <a:pt x="77" y="202"/>
                      </a:lnTo>
                      <a:lnTo>
                        <a:pt x="78" y="210"/>
                      </a:lnTo>
                      <a:lnTo>
                        <a:pt x="79" y="205"/>
                      </a:lnTo>
                      <a:lnTo>
                        <a:pt x="79" y="201"/>
                      </a:lnTo>
                      <a:lnTo>
                        <a:pt x="79" y="196"/>
                      </a:lnTo>
                      <a:lnTo>
                        <a:pt x="79" y="192"/>
                      </a:lnTo>
                      <a:lnTo>
                        <a:pt x="79" y="187"/>
                      </a:lnTo>
                      <a:lnTo>
                        <a:pt x="79" y="183"/>
                      </a:lnTo>
                      <a:lnTo>
                        <a:pt x="79" y="179"/>
                      </a:lnTo>
                      <a:lnTo>
                        <a:pt x="78" y="174"/>
                      </a:lnTo>
                      <a:lnTo>
                        <a:pt x="78" y="170"/>
                      </a:lnTo>
                      <a:lnTo>
                        <a:pt x="78" y="165"/>
                      </a:lnTo>
                      <a:lnTo>
                        <a:pt x="77" y="161"/>
                      </a:lnTo>
                      <a:lnTo>
                        <a:pt x="77" y="157"/>
                      </a:lnTo>
                      <a:lnTo>
                        <a:pt x="76" y="152"/>
                      </a:lnTo>
                      <a:lnTo>
                        <a:pt x="76" y="148"/>
                      </a:lnTo>
                      <a:lnTo>
                        <a:pt x="75" y="144"/>
                      </a:lnTo>
                      <a:lnTo>
                        <a:pt x="76" y="148"/>
                      </a:lnTo>
                      <a:lnTo>
                        <a:pt x="77" y="151"/>
                      </a:lnTo>
                      <a:lnTo>
                        <a:pt x="78" y="155"/>
                      </a:lnTo>
                      <a:lnTo>
                        <a:pt x="79" y="159"/>
                      </a:lnTo>
                      <a:lnTo>
                        <a:pt x="81" y="163"/>
                      </a:lnTo>
                      <a:lnTo>
                        <a:pt x="82" y="167"/>
                      </a:lnTo>
                      <a:lnTo>
                        <a:pt x="83" y="171"/>
                      </a:lnTo>
                      <a:lnTo>
                        <a:pt x="84" y="175"/>
                      </a:lnTo>
                      <a:lnTo>
                        <a:pt x="85" y="179"/>
                      </a:lnTo>
                      <a:lnTo>
                        <a:pt x="86" y="183"/>
                      </a:lnTo>
                      <a:lnTo>
                        <a:pt x="86" y="186"/>
                      </a:lnTo>
                      <a:lnTo>
                        <a:pt x="87" y="189"/>
                      </a:lnTo>
                      <a:lnTo>
                        <a:pt x="88" y="193"/>
                      </a:lnTo>
                      <a:lnTo>
                        <a:pt x="89" y="196"/>
                      </a:lnTo>
                      <a:lnTo>
                        <a:pt x="89" y="200"/>
                      </a:lnTo>
                      <a:lnTo>
                        <a:pt x="90" y="203"/>
                      </a:lnTo>
                      <a:lnTo>
                        <a:pt x="91" y="207"/>
                      </a:lnTo>
                      <a:lnTo>
                        <a:pt x="91" y="210"/>
                      </a:lnTo>
                      <a:lnTo>
                        <a:pt x="91" y="214"/>
                      </a:lnTo>
                      <a:lnTo>
                        <a:pt x="92" y="217"/>
                      </a:lnTo>
                      <a:lnTo>
                        <a:pt x="92" y="221"/>
                      </a:lnTo>
                      <a:lnTo>
                        <a:pt x="93" y="224"/>
                      </a:lnTo>
                      <a:lnTo>
                        <a:pt x="93" y="228"/>
                      </a:lnTo>
                      <a:lnTo>
                        <a:pt x="93" y="232"/>
                      </a:lnTo>
                      <a:lnTo>
                        <a:pt x="93" y="235"/>
                      </a:lnTo>
                      <a:lnTo>
                        <a:pt x="93" y="239"/>
                      </a:lnTo>
                      <a:lnTo>
                        <a:pt x="93" y="242"/>
                      </a:lnTo>
                      <a:lnTo>
                        <a:pt x="93" y="246"/>
                      </a:lnTo>
                      <a:lnTo>
                        <a:pt x="93" y="249"/>
                      </a:lnTo>
                      <a:lnTo>
                        <a:pt x="93" y="253"/>
                      </a:lnTo>
                      <a:lnTo>
                        <a:pt x="92" y="258"/>
                      </a:lnTo>
                      <a:lnTo>
                        <a:pt x="91" y="264"/>
                      </a:lnTo>
                      <a:lnTo>
                        <a:pt x="89" y="269"/>
                      </a:lnTo>
                      <a:lnTo>
                        <a:pt x="88" y="274"/>
                      </a:lnTo>
                      <a:lnTo>
                        <a:pt x="87" y="280"/>
                      </a:lnTo>
                      <a:lnTo>
                        <a:pt x="86" y="285"/>
                      </a:lnTo>
                      <a:lnTo>
                        <a:pt x="85" y="291"/>
                      </a:lnTo>
                      <a:lnTo>
                        <a:pt x="85" y="296"/>
                      </a:lnTo>
                      <a:lnTo>
                        <a:pt x="84" y="302"/>
                      </a:lnTo>
                      <a:lnTo>
                        <a:pt x="84" y="305"/>
                      </a:lnTo>
                      <a:lnTo>
                        <a:pt x="83" y="309"/>
                      </a:lnTo>
                      <a:lnTo>
                        <a:pt x="82" y="313"/>
                      </a:lnTo>
                      <a:lnTo>
                        <a:pt x="82" y="317"/>
                      </a:lnTo>
                      <a:lnTo>
                        <a:pt x="81" y="321"/>
                      </a:lnTo>
                      <a:lnTo>
                        <a:pt x="80" y="325"/>
                      </a:lnTo>
                      <a:lnTo>
                        <a:pt x="80" y="328"/>
                      </a:lnTo>
                      <a:lnTo>
                        <a:pt x="79" y="332"/>
                      </a:lnTo>
                      <a:lnTo>
                        <a:pt x="78" y="336"/>
                      </a:lnTo>
                      <a:lnTo>
                        <a:pt x="77" y="339"/>
                      </a:lnTo>
                      <a:lnTo>
                        <a:pt x="76" y="343"/>
                      </a:lnTo>
                      <a:lnTo>
                        <a:pt x="75" y="347"/>
                      </a:lnTo>
                      <a:lnTo>
                        <a:pt x="74" y="350"/>
                      </a:lnTo>
                      <a:lnTo>
                        <a:pt x="73" y="354"/>
                      </a:lnTo>
                      <a:lnTo>
                        <a:pt x="71" y="358"/>
                      </a:lnTo>
                      <a:lnTo>
                        <a:pt x="70" y="361"/>
                      </a:lnTo>
                      <a:lnTo>
                        <a:pt x="69" y="365"/>
                      </a:lnTo>
                      <a:lnTo>
                        <a:pt x="67" y="368"/>
                      </a:lnTo>
                      <a:lnTo>
                        <a:pt x="66" y="372"/>
                      </a:lnTo>
                      <a:lnTo>
                        <a:pt x="68" y="368"/>
                      </a:lnTo>
                      <a:lnTo>
                        <a:pt x="69" y="365"/>
                      </a:lnTo>
                      <a:lnTo>
                        <a:pt x="71" y="362"/>
                      </a:lnTo>
                      <a:lnTo>
                        <a:pt x="73" y="358"/>
                      </a:lnTo>
                      <a:lnTo>
                        <a:pt x="74" y="355"/>
                      </a:lnTo>
                      <a:lnTo>
                        <a:pt x="76" y="351"/>
                      </a:lnTo>
                      <a:lnTo>
                        <a:pt x="77" y="348"/>
                      </a:lnTo>
                      <a:lnTo>
                        <a:pt x="79" y="344"/>
                      </a:lnTo>
                      <a:lnTo>
                        <a:pt x="80" y="341"/>
                      </a:lnTo>
                      <a:lnTo>
                        <a:pt x="81" y="337"/>
                      </a:lnTo>
                      <a:lnTo>
                        <a:pt x="83" y="334"/>
                      </a:lnTo>
                      <a:lnTo>
                        <a:pt x="84" y="330"/>
                      </a:lnTo>
                      <a:lnTo>
                        <a:pt x="85" y="326"/>
                      </a:lnTo>
                      <a:lnTo>
                        <a:pt x="86" y="323"/>
                      </a:lnTo>
                      <a:lnTo>
                        <a:pt x="87" y="319"/>
                      </a:lnTo>
                      <a:lnTo>
                        <a:pt x="88" y="315"/>
                      </a:lnTo>
                      <a:lnTo>
                        <a:pt x="89" y="311"/>
                      </a:lnTo>
                      <a:lnTo>
                        <a:pt x="90" y="306"/>
                      </a:lnTo>
                      <a:lnTo>
                        <a:pt x="91" y="301"/>
                      </a:lnTo>
                      <a:lnTo>
                        <a:pt x="91" y="296"/>
                      </a:lnTo>
                      <a:lnTo>
                        <a:pt x="92" y="290"/>
                      </a:lnTo>
                      <a:lnTo>
                        <a:pt x="93" y="285"/>
                      </a:lnTo>
                      <a:lnTo>
                        <a:pt x="94" y="280"/>
                      </a:lnTo>
                      <a:lnTo>
                        <a:pt x="96" y="275"/>
                      </a:lnTo>
                      <a:lnTo>
                        <a:pt x="97" y="270"/>
                      </a:lnTo>
                      <a:lnTo>
                        <a:pt x="98" y="264"/>
                      </a:lnTo>
                      <a:lnTo>
                        <a:pt x="99" y="259"/>
                      </a:lnTo>
                      <a:lnTo>
                        <a:pt x="101" y="254"/>
                      </a:lnTo>
                      <a:lnTo>
                        <a:pt x="103" y="249"/>
                      </a:lnTo>
                      <a:lnTo>
                        <a:pt x="104" y="244"/>
                      </a:lnTo>
                      <a:lnTo>
                        <a:pt x="105" y="242"/>
                      </a:lnTo>
                      <a:lnTo>
                        <a:pt x="105" y="241"/>
                      </a:lnTo>
                      <a:lnTo>
                        <a:pt x="106" y="239"/>
                      </a:lnTo>
                      <a:lnTo>
                        <a:pt x="106" y="237"/>
                      </a:lnTo>
                      <a:lnTo>
                        <a:pt x="107" y="235"/>
                      </a:lnTo>
                      <a:lnTo>
                        <a:pt x="107" y="233"/>
                      </a:lnTo>
                      <a:lnTo>
                        <a:pt x="108" y="231"/>
                      </a:lnTo>
                      <a:lnTo>
                        <a:pt x="108" y="229"/>
                      </a:lnTo>
                      <a:lnTo>
                        <a:pt x="109" y="227"/>
                      </a:lnTo>
                      <a:lnTo>
                        <a:pt x="109" y="225"/>
                      </a:lnTo>
                      <a:lnTo>
                        <a:pt x="109" y="223"/>
                      </a:lnTo>
                      <a:lnTo>
                        <a:pt x="110" y="221"/>
                      </a:lnTo>
                      <a:lnTo>
                        <a:pt x="110" y="219"/>
                      </a:lnTo>
                      <a:lnTo>
                        <a:pt x="110" y="217"/>
                      </a:lnTo>
                      <a:lnTo>
                        <a:pt x="111" y="215"/>
                      </a:lnTo>
                      <a:lnTo>
                        <a:pt x="111" y="213"/>
                      </a:lnTo>
                      <a:lnTo>
                        <a:pt x="111" y="211"/>
                      </a:lnTo>
                      <a:lnTo>
                        <a:pt x="111" y="209"/>
                      </a:lnTo>
                      <a:lnTo>
                        <a:pt x="111" y="207"/>
                      </a:lnTo>
                      <a:lnTo>
                        <a:pt x="111" y="205"/>
                      </a:lnTo>
                      <a:lnTo>
                        <a:pt x="111" y="203"/>
                      </a:lnTo>
                      <a:lnTo>
                        <a:pt x="111" y="201"/>
                      </a:lnTo>
                      <a:lnTo>
                        <a:pt x="111" y="199"/>
                      </a:lnTo>
                      <a:lnTo>
                        <a:pt x="111" y="197"/>
                      </a:lnTo>
                      <a:lnTo>
                        <a:pt x="111" y="195"/>
                      </a:lnTo>
                      <a:lnTo>
                        <a:pt x="111" y="193"/>
                      </a:lnTo>
                      <a:lnTo>
                        <a:pt x="111" y="190"/>
                      </a:lnTo>
                      <a:lnTo>
                        <a:pt x="111" y="188"/>
                      </a:lnTo>
                      <a:lnTo>
                        <a:pt x="110" y="186"/>
                      </a:lnTo>
                      <a:lnTo>
                        <a:pt x="116" y="223"/>
                      </a:lnTo>
                      <a:lnTo>
                        <a:pt x="116" y="226"/>
                      </a:lnTo>
                      <a:lnTo>
                        <a:pt x="116" y="229"/>
                      </a:lnTo>
                      <a:lnTo>
                        <a:pt x="116" y="231"/>
                      </a:lnTo>
                      <a:lnTo>
                        <a:pt x="116" y="234"/>
                      </a:lnTo>
                      <a:lnTo>
                        <a:pt x="116" y="236"/>
                      </a:lnTo>
                      <a:lnTo>
                        <a:pt x="116" y="239"/>
                      </a:lnTo>
                      <a:lnTo>
                        <a:pt x="115" y="242"/>
                      </a:lnTo>
                      <a:lnTo>
                        <a:pt x="115" y="244"/>
                      </a:lnTo>
                      <a:lnTo>
                        <a:pt x="115" y="247"/>
                      </a:lnTo>
                      <a:lnTo>
                        <a:pt x="115" y="249"/>
                      </a:lnTo>
                      <a:lnTo>
                        <a:pt x="114" y="252"/>
                      </a:lnTo>
                      <a:lnTo>
                        <a:pt x="114" y="254"/>
                      </a:lnTo>
                      <a:lnTo>
                        <a:pt x="113" y="257"/>
                      </a:lnTo>
                      <a:lnTo>
                        <a:pt x="113" y="259"/>
                      </a:lnTo>
                      <a:lnTo>
                        <a:pt x="113" y="262"/>
                      </a:lnTo>
                      <a:lnTo>
                        <a:pt x="112" y="264"/>
                      </a:lnTo>
                      <a:lnTo>
                        <a:pt x="111" y="267"/>
                      </a:lnTo>
                      <a:lnTo>
                        <a:pt x="111" y="269"/>
                      </a:lnTo>
                      <a:lnTo>
                        <a:pt x="110" y="272"/>
                      </a:lnTo>
                      <a:lnTo>
                        <a:pt x="109" y="274"/>
                      </a:lnTo>
                      <a:lnTo>
                        <a:pt x="107" y="281"/>
                      </a:lnTo>
                      <a:lnTo>
                        <a:pt x="105" y="288"/>
                      </a:lnTo>
                      <a:lnTo>
                        <a:pt x="103" y="295"/>
                      </a:lnTo>
                      <a:lnTo>
                        <a:pt x="101" y="302"/>
                      </a:lnTo>
                      <a:lnTo>
                        <a:pt x="98" y="308"/>
                      </a:lnTo>
                      <a:lnTo>
                        <a:pt x="96" y="315"/>
                      </a:lnTo>
                      <a:lnTo>
                        <a:pt x="93" y="322"/>
                      </a:lnTo>
                      <a:lnTo>
                        <a:pt x="90" y="328"/>
                      </a:lnTo>
                      <a:lnTo>
                        <a:pt x="87" y="335"/>
                      </a:lnTo>
                      <a:lnTo>
                        <a:pt x="86" y="337"/>
                      </a:lnTo>
                      <a:lnTo>
                        <a:pt x="85" y="340"/>
                      </a:lnTo>
                      <a:lnTo>
                        <a:pt x="84" y="342"/>
                      </a:lnTo>
                      <a:lnTo>
                        <a:pt x="82" y="345"/>
                      </a:lnTo>
                      <a:lnTo>
                        <a:pt x="81" y="348"/>
                      </a:lnTo>
                      <a:lnTo>
                        <a:pt x="80" y="351"/>
                      </a:lnTo>
                      <a:lnTo>
                        <a:pt x="79" y="353"/>
                      </a:lnTo>
                      <a:lnTo>
                        <a:pt x="78" y="356"/>
                      </a:lnTo>
                      <a:lnTo>
                        <a:pt x="77" y="359"/>
                      </a:lnTo>
                      <a:lnTo>
                        <a:pt x="76" y="362"/>
                      </a:lnTo>
                      <a:lnTo>
                        <a:pt x="75" y="365"/>
                      </a:lnTo>
                      <a:lnTo>
                        <a:pt x="74" y="368"/>
                      </a:lnTo>
                      <a:lnTo>
                        <a:pt x="73" y="371"/>
                      </a:lnTo>
                      <a:lnTo>
                        <a:pt x="72" y="373"/>
                      </a:lnTo>
                      <a:lnTo>
                        <a:pt x="72" y="376"/>
                      </a:lnTo>
                      <a:lnTo>
                        <a:pt x="71" y="379"/>
                      </a:lnTo>
                      <a:lnTo>
                        <a:pt x="70" y="382"/>
                      </a:lnTo>
                      <a:lnTo>
                        <a:pt x="70" y="385"/>
                      </a:lnTo>
                      <a:lnTo>
                        <a:pt x="69" y="388"/>
                      </a:lnTo>
                      <a:lnTo>
                        <a:pt x="68" y="391"/>
                      </a:lnTo>
                      <a:lnTo>
                        <a:pt x="68" y="394"/>
                      </a:lnTo>
                      <a:lnTo>
                        <a:pt x="68" y="397"/>
                      </a:lnTo>
                      <a:lnTo>
                        <a:pt x="67" y="400"/>
                      </a:lnTo>
                      <a:lnTo>
                        <a:pt x="67" y="403"/>
                      </a:lnTo>
                      <a:lnTo>
                        <a:pt x="67" y="405"/>
                      </a:lnTo>
                      <a:lnTo>
                        <a:pt x="66" y="408"/>
                      </a:lnTo>
                      <a:lnTo>
                        <a:pt x="66" y="411"/>
                      </a:lnTo>
                      <a:lnTo>
                        <a:pt x="66" y="414"/>
                      </a:lnTo>
                      <a:lnTo>
                        <a:pt x="66" y="416"/>
                      </a:lnTo>
                      <a:lnTo>
                        <a:pt x="66" y="419"/>
                      </a:lnTo>
                      <a:lnTo>
                        <a:pt x="66" y="422"/>
                      </a:lnTo>
                      <a:lnTo>
                        <a:pt x="66" y="425"/>
                      </a:lnTo>
                      <a:lnTo>
                        <a:pt x="66" y="427"/>
                      </a:lnTo>
                      <a:lnTo>
                        <a:pt x="66" y="430"/>
                      </a:lnTo>
                      <a:lnTo>
                        <a:pt x="66" y="433"/>
                      </a:lnTo>
                      <a:lnTo>
                        <a:pt x="66" y="436"/>
                      </a:lnTo>
                      <a:lnTo>
                        <a:pt x="67" y="438"/>
                      </a:lnTo>
                      <a:lnTo>
                        <a:pt x="67" y="441"/>
                      </a:lnTo>
                      <a:lnTo>
                        <a:pt x="85" y="403"/>
                      </a:lnTo>
                      <a:lnTo>
                        <a:pt x="87" y="400"/>
                      </a:lnTo>
                      <a:lnTo>
                        <a:pt x="88" y="396"/>
                      </a:lnTo>
                      <a:lnTo>
                        <a:pt x="90" y="393"/>
                      </a:lnTo>
                      <a:lnTo>
                        <a:pt x="91" y="390"/>
                      </a:lnTo>
                      <a:lnTo>
                        <a:pt x="92" y="386"/>
                      </a:lnTo>
                      <a:lnTo>
                        <a:pt x="93" y="383"/>
                      </a:lnTo>
                      <a:lnTo>
                        <a:pt x="95" y="379"/>
                      </a:lnTo>
                      <a:lnTo>
                        <a:pt x="96" y="376"/>
                      </a:lnTo>
                      <a:lnTo>
                        <a:pt x="97" y="372"/>
                      </a:lnTo>
                      <a:lnTo>
                        <a:pt x="98" y="369"/>
                      </a:lnTo>
                      <a:lnTo>
                        <a:pt x="99" y="365"/>
                      </a:lnTo>
                      <a:lnTo>
                        <a:pt x="100" y="361"/>
                      </a:lnTo>
                      <a:lnTo>
                        <a:pt x="100" y="358"/>
                      </a:lnTo>
                      <a:lnTo>
                        <a:pt x="101" y="354"/>
                      </a:lnTo>
                      <a:lnTo>
                        <a:pt x="102" y="348"/>
                      </a:lnTo>
                      <a:lnTo>
                        <a:pt x="102" y="343"/>
                      </a:lnTo>
                      <a:lnTo>
                        <a:pt x="103" y="337"/>
                      </a:lnTo>
                      <a:lnTo>
                        <a:pt x="104" y="331"/>
                      </a:lnTo>
                      <a:lnTo>
                        <a:pt x="105" y="325"/>
                      </a:lnTo>
                      <a:lnTo>
                        <a:pt x="106" y="320"/>
                      </a:lnTo>
                      <a:lnTo>
                        <a:pt x="107" y="314"/>
                      </a:lnTo>
                      <a:lnTo>
                        <a:pt x="108" y="308"/>
                      </a:lnTo>
                      <a:lnTo>
                        <a:pt x="109" y="302"/>
                      </a:lnTo>
                      <a:lnTo>
                        <a:pt x="110" y="300"/>
                      </a:lnTo>
                      <a:lnTo>
                        <a:pt x="110" y="297"/>
                      </a:lnTo>
                      <a:lnTo>
                        <a:pt x="111" y="294"/>
                      </a:lnTo>
                      <a:lnTo>
                        <a:pt x="112" y="292"/>
                      </a:lnTo>
                      <a:lnTo>
                        <a:pt x="113" y="289"/>
                      </a:lnTo>
                      <a:lnTo>
                        <a:pt x="113" y="287"/>
                      </a:lnTo>
                      <a:lnTo>
                        <a:pt x="114" y="284"/>
                      </a:lnTo>
                      <a:lnTo>
                        <a:pt x="115" y="282"/>
                      </a:lnTo>
                      <a:lnTo>
                        <a:pt x="116" y="279"/>
                      </a:lnTo>
                      <a:lnTo>
                        <a:pt x="117" y="277"/>
                      </a:lnTo>
                      <a:lnTo>
                        <a:pt x="118" y="274"/>
                      </a:lnTo>
                      <a:lnTo>
                        <a:pt x="119" y="272"/>
                      </a:lnTo>
                      <a:lnTo>
                        <a:pt x="120" y="269"/>
                      </a:lnTo>
                      <a:lnTo>
                        <a:pt x="121" y="267"/>
                      </a:lnTo>
                      <a:lnTo>
                        <a:pt x="123" y="264"/>
                      </a:lnTo>
                      <a:lnTo>
                        <a:pt x="124" y="262"/>
                      </a:lnTo>
                      <a:lnTo>
                        <a:pt x="125" y="260"/>
                      </a:lnTo>
                      <a:lnTo>
                        <a:pt x="126" y="257"/>
                      </a:lnTo>
                      <a:lnTo>
                        <a:pt x="128" y="255"/>
                      </a:lnTo>
                      <a:lnTo>
                        <a:pt x="129" y="253"/>
                      </a:lnTo>
                      <a:lnTo>
                        <a:pt x="130" y="251"/>
                      </a:lnTo>
                      <a:lnTo>
                        <a:pt x="132" y="249"/>
                      </a:lnTo>
                      <a:lnTo>
                        <a:pt x="133" y="246"/>
                      </a:lnTo>
                      <a:lnTo>
                        <a:pt x="135" y="244"/>
                      </a:lnTo>
                      <a:lnTo>
                        <a:pt x="135" y="246"/>
                      </a:lnTo>
                      <a:lnTo>
                        <a:pt x="136" y="248"/>
                      </a:lnTo>
                      <a:lnTo>
                        <a:pt x="137" y="250"/>
                      </a:lnTo>
                      <a:lnTo>
                        <a:pt x="138" y="251"/>
                      </a:lnTo>
                      <a:lnTo>
                        <a:pt x="139" y="253"/>
                      </a:lnTo>
                      <a:lnTo>
                        <a:pt x="139" y="255"/>
                      </a:lnTo>
                      <a:lnTo>
                        <a:pt x="140" y="257"/>
                      </a:lnTo>
                      <a:lnTo>
                        <a:pt x="141" y="259"/>
                      </a:lnTo>
                      <a:lnTo>
                        <a:pt x="141" y="260"/>
                      </a:lnTo>
                      <a:lnTo>
                        <a:pt x="142" y="262"/>
                      </a:lnTo>
                      <a:lnTo>
                        <a:pt x="142" y="264"/>
                      </a:lnTo>
                      <a:lnTo>
                        <a:pt x="143" y="266"/>
                      </a:lnTo>
                      <a:lnTo>
                        <a:pt x="143" y="268"/>
                      </a:lnTo>
                      <a:lnTo>
                        <a:pt x="144" y="270"/>
                      </a:lnTo>
                      <a:lnTo>
                        <a:pt x="144" y="272"/>
                      </a:lnTo>
                      <a:lnTo>
                        <a:pt x="145" y="274"/>
                      </a:lnTo>
                      <a:lnTo>
                        <a:pt x="145" y="276"/>
                      </a:lnTo>
                      <a:lnTo>
                        <a:pt x="146" y="278"/>
                      </a:lnTo>
                      <a:lnTo>
                        <a:pt x="146" y="280"/>
                      </a:lnTo>
                      <a:lnTo>
                        <a:pt x="147" y="286"/>
                      </a:lnTo>
                      <a:lnTo>
                        <a:pt x="147" y="292"/>
                      </a:lnTo>
                      <a:lnTo>
                        <a:pt x="148" y="297"/>
                      </a:lnTo>
                      <a:lnTo>
                        <a:pt x="148" y="303"/>
                      </a:lnTo>
                      <a:lnTo>
                        <a:pt x="148" y="309"/>
                      </a:lnTo>
                      <a:lnTo>
                        <a:pt x="149" y="315"/>
                      </a:lnTo>
                      <a:lnTo>
                        <a:pt x="149" y="321"/>
                      </a:lnTo>
                      <a:lnTo>
                        <a:pt x="149" y="327"/>
                      </a:lnTo>
                      <a:lnTo>
                        <a:pt x="149" y="333"/>
                      </a:lnTo>
                      <a:lnTo>
                        <a:pt x="149" y="335"/>
                      </a:lnTo>
                      <a:lnTo>
                        <a:pt x="149" y="337"/>
                      </a:lnTo>
                      <a:lnTo>
                        <a:pt x="149" y="339"/>
                      </a:lnTo>
                      <a:lnTo>
                        <a:pt x="149" y="340"/>
                      </a:lnTo>
                      <a:lnTo>
                        <a:pt x="149" y="342"/>
                      </a:lnTo>
                      <a:lnTo>
                        <a:pt x="149" y="344"/>
                      </a:lnTo>
                      <a:lnTo>
                        <a:pt x="148" y="346"/>
                      </a:lnTo>
                      <a:lnTo>
                        <a:pt x="148" y="348"/>
                      </a:lnTo>
                      <a:lnTo>
                        <a:pt x="148" y="350"/>
                      </a:lnTo>
                      <a:lnTo>
                        <a:pt x="148" y="352"/>
                      </a:lnTo>
                      <a:lnTo>
                        <a:pt x="148" y="354"/>
                      </a:lnTo>
                      <a:lnTo>
                        <a:pt x="147" y="356"/>
                      </a:lnTo>
                      <a:lnTo>
                        <a:pt x="147" y="358"/>
                      </a:lnTo>
                      <a:lnTo>
                        <a:pt x="147" y="359"/>
                      </a:lnTo>
                      <a:lnTo>
                        <a:pt x="147" y="361"/>
                      </a:lnTo>
                      <a:lnTo>
                        <a:pt x="146" y="363"/>
                      </a:lnTo>
                      <a:lnTo>
                        <a:pt x="146" y="365"/>
                      </a:lnTo>
                      <a:lnTo>
                        <a:pt x="145" y="367"/>
                      </a:lnTo>
                      <a:lnTo>
                        <a:pt x="145" y="369"/>
                      </a:lnTo>
                      <a:lnTo>
                        <a:pt x="145" y="371"/>
                      </a:lnTo>
                      <a:lnTo>
                        <a:pt x="144" y="372"/>
                      </a:lnTo>
                      <a:lnTo>
                        <a:pt x="144" y="374"/>
                      </a:lnTo>
                      <a:lnTo>
                        <a:pt x="143" y="376"/>
                      </a:lnTo>
                      <a:lnTo>
                        <a:pt x="142" y="378"/>
                      </a:lnTo>
                      <a:lnTo>
                        <a:pt x="142" y="380"/>
                      </a:lnTo>
                      <a:lnTo>
                        <a:pt x="141" y="381"/>
                      </a:lnTo>
                      <a:lnTo>
                        <a:pt x="141" y="383"/>
                      </a:lnTo>
                      <a:lnTo>
                        <a:pt x="140" y="385"/>
                      </a:lnTo>
                      <a:lnTo>
                        <a:pt x="139" y="386"/>
                      </a:lnTo>
                      <a:lnTo>
                        <a:pt x="138" y="388"/>
                      </a:lnTo>
                      <a:lnTo>
                        <a:pt x="138" y="390"/>
                      </a:lnTo>
                      <a:lnTo>
                        <a:pt x="137" y="392"/>
                      </a:lnTo>
                      <a:lnTo>
                        <a:pt x="136" y="393"/>
                      </a:lnTo>
                      <a:lnTo>
                        <a:pt x="135" y="395"/>
                      </a:lnTo>
                      <a:lnTo>
                        <a:pt x="135" y="396"/>
                      </a:lnTo>
                      <a:lnTo>
                        <a:pt x="134" y="398"/>
                      </a:lnTo>
                      <a:lnTo>
                        <a:pt x="133" y="400"/>
                      </a:lnTo>
                      <a:lnTo>
                        <a:pt x="132" y="401"/>
                      </a:lnTo>
                      <a:lnTo>
                        <a:pt x="131" y="403"/>
                      </a:lnTo>
                      <a:lnTo>
                        <a:pt x="130" y="404"/>
                      </a:lnTo>
                      <a:lnTo>
                        <a:pt x="129" y="406"/>
                      </a:lnTo>
                      <a:lnTo>
                        <a:pt x="128" y="407"/>
                      </a:lnTo>
                      <a:lnTo>
                        <a:pt x="127" y="409"/>
                      </a:lnTo>
                      <a:lnTo>
                        <a:pt x="126" y="410"/>
                      </a:lnTo>
                      <a:lnTo>
                        <a:pt x="125" y="411"/>
                      </a:lnTo>
                      <a:lnTo>
                        <a:pt x="124" y="413"/>
                      </a:lnTo>
                      <a:lnTo>
                        <a:pt x="123" y="414"/>
                      </a:lnTo>
                      <a:lnTo>
                        <a:pt x="122" y="415"/>
                      </a:lnTo>
                      <a:lnTo>
                        <a:pt x="121" y="417"/>
                      </a:lnTo>
                      <a:lnTo>
                        <a:pt x="119" y="418"/>
                      </a:lnTo>
                      <a:lnTo>
                        <a:pt x="118" y="419"/>
                      </a:lnTo>
                      <a:lnTo>
                        <a:pt x="117" y="420"/>
                      </a:lnTo>
                      <a:lnTo>
                        <a:pt x="116" y="422"/>
                      </a:lnTo>
                      <a:lnTo>
                        <a:pt x="115" y="423"/>
                      </a:lnTo>
                      <a:lnTo>
                        <a:pt x="113" y="424"/>
                      </a:lnTo>
                      <a:lnTo>
                        <a:pt x="112" y="425"/>
                      </a:lnTo>
                      <a:lnTo>
                        <a:pt x="111" y="426"/>
                      </a:lnTo>
                      <a:lnTo>
                        <a:pt x="110" y="427"/>
                      </a:lnTo>
                      <a:lnTo>
                        <a:pt x="108" y="428"/>
                      </a:lnTo>
                      <a:lnTo>
                        <a:pt x="110" y="427"/>
                      </a:lnTo>
                      <a:lnTo>
                        <a:pt x="112" y="426"/>
                      </a:lnTo>
                      <a:lnTo>
                        <a:pt x="113" y="426"/>
                      </a:lnTo>
                      <a:lnTo>
                        <a:pt x="115" y="425"/>
                      </a:lnTo>
                      <a:lnTo>
                        <a:pt x="117" y="423"/>
                      </a:lnTo>
                      <a:lnTo>
                        <a:pt x="119" y="422"/>
                      </a:lnTo>
                      <a:lnTo>
                        <a:pt x="120" y="421"/>
                      </a:lnTo>
                      <a:lnTo>
                        <a:pt x="122" y="420"/>
                      </a:lnTo>
                      <a:lnTo>
                        <a:pt x="123" y="419"/>
                      </a:lnTo>
                      <a:lnTo>
                        <a:pt x="125" y="418"/>
                      </a:lnTo>
                      <a:lnTo>
                        <a:pt x="127" y="416"/>
                      </a:lnTo>
                      <a:lnTo>
                        <a:pt x="128" y="415"/>
                      </a:lnTo>
                      <a:lnTo>
                        <a:pt x="130" y="414"/>
                      </a:lnTo>
                      <a:lnTo>
                        <a:pt x="131" y="412"/>
                      </a:lnTo>
                      <a:lnTo>
                        <a:pt x="133" y="411"/>
                      </a:lnTo>
                      <a:lnTo>
                        <a:pt x="134" y="409"/>
                      </a:lnTo>
                      <a:lnTo>
                        <a:pt x="136" y="408"/>
                      </a:lnTo>
                      <a:lnTo>
                        <a:pt x="137" y="406"/>
                      </a:lnTo>
                      <a:lnTo>
                        <a:pt x="138" y="405"/>
                      </a:lnTo>
                      <a:lnTo>
                        <a:pt x="140" y="403"/>
                      </a:lnTo>
                      <a:lnTo>
                        <a:pt x="141" y="402"/>
                      </a:lnTo>
                      <a:lnTo>
                        <a:pt x="143" y="399"/>
                      </a:lnTo>
                      <a:lnTo>
                        <a:pt x="145" y="395"/>
                      </a:lnTo>
                      <a:lnTo>
                        <a:pt x="147" y="392"/>
                      </a:lnTo>
                      <a:lnTo>
                        <a:pt x="148" y="389"/>
                      </a:lnTo>
                      <a:lnTo>
                        <a:pt x="150" y="386"/>
                      </a:lnTo>
                      <a:lnTo>
                        <a:pt x="152" y="382"/>
                      </a:lnTo>
                      <a:lnTo>
                        <a:pt x="153" y="379"/>
                      </a:lnTo>
                      <a:lnTo>
                        <a:pt x="155" y="375"/>
                      </a:lnTo>
                      <a:lnTo>
                        <a:pt x="157" y="372"/>
                      </a:lnTo>
                      <a:lnTo>
                        <a:pt x="158" y="369"/>
                      </a:lnTo>
                      <a:lnTo>
                        <a:pt x="159" y="365"/>
                      </a:lnTo>
                      <a:lnTo>
                        <a:pt x="161" y="361"/>
                      </a:lnTo>
                      <a:lnTo>
                        <a:pt x="162" y="358"/>
                      </a:lnTo>
                      <a:lnTo>
                        <a:pt x="163" y="354"/>
                      </a:lnTo>
                      <a:lnTo>
                        <a:pt x="163" y="362"/>
                      </a:lnTo>
                      <a:lnTo>
                        <a:pt x="163" y="370"/>
                      </a:lnTo>
                      <a:lnTo>
                        <a:pt x="162" y="378"/>
                      </a:lnTo>
                      <a:lnTo>
                        <a:pt x="161" y="386"/>
                      </a:lnTo>
                      <a:lnTo>
                        <a:pt x="160" y="394"/>
                      </a:lnTo>
                      <a:lnTo>
                        <a:pt x="159" y="402"/>
                      </a:lnTo>
                      <a:lnTo>
                        <a:pt x="158" y="410"/>
                      </a:lnTo>
                      <a:lnTo>
                        <a:pt x="157" y="417"/>
                      </a:lnTo>
                      <a:lnTo>
                        <a:pt x="156" y="425"/>
                      </a:lnTo>
                      <a:lnTo>
                        <a:pt x="154" y="433"/>
                      </a:lnTo>
                      <a:lnTo>
                        <a:pt x="155" y="431"/>
                      </a:lnTo>
                      <a:lnTo>
                        <a:pt x="156" y="429"/>
                      </a:lnTo>
                      <a:lnTo>
                        <a:pt x="157" y="427"/>
                      </a:lnTo>
                      <a:lnTo>
                        <a:pt x="158" y="425"/>
                      </a:lnTo>
                      <a:lnTo>
                        <a:pt x="159" y="423"/>
                      </a:lnTo>
                      <a:lnTo>
                        <a:pt x="160" y="420"/>
                      </a:lnTo>
                      <a:lnTo>
                        <a:pt x="161" y="418"/>
                      </a:lnTo>
                      <a:lnTo>
                        <a:pt x="162" y="416"/>
                      </a:lnTo>
                      <a:lnTo>
                        <a:pt x="163" y="414"/>
                      </a:lnTo>
                      <a:lnTo>
                        <a:pt x="163" y="412"/>
                      </a:lnTo>
                      <a:lnTo>
                        <a:pt x="164" y="409"/>
                      </a:lnTo>
                      <a:lnTo>
                        <a:pt x="165" y="407"/>
                      </a:lnTo>
                      <a:lnTo>
                        <a:pt x="166" y="405"/>
                      </a:lnTo>
                      <a:lnTo>
                        <a:pt x="166" y="403"/>
                      </a:lnTo>
                      <a:lnTo>
                        <a:pt x="167" y="400"/>
                      </a:lnTo>
                      <a:lnTo>
                        <a:pt x="167" y="398"/>
                      </a:lnTo>
                      <a:lnTo>
                        <a:pt x="168" y="396"/>
                      </a:lnTo>
                      <a:lnTo>
                        <a:pt x="168" y="393"/>
                      </a:lnTo>
                      <a:lnTo>
                        <a:pt x="169" y="391"/>
                      </a:lnTo>
                      <a:lnTo>
                        <a:pt x="170" y="385"/>
                      </a:lnTo>
                      <a:lnTo>
                        <a:pt x="171" y="379"/>
                      </a:lnTo>
                      <a:lnTo>
                        <a:pt x="172" y="372"/>
                      </a:lnTo>
                      <a:lnTo>
                        <a:pt x="173" y="366"/>
                      </a:lnTo>
                      <a:lnTo>
                        <a:pt x="174" y="360"/>
                      </a:lnTo>
                      <a:lnTo>
                        <a:pt x="174" y="354"/>
                      </a:lnTo>
                      <a:lnTo>
                        <a:pt x="175" y="348"/>
                      </a:lnTo>
                      <a:lnTo>
                        <a:pt x="176" y="341"/>
                      </a:lnTo>
                      <a:lnTo>
                        <a:pt x="176" y="335"/>
                      </a:lnTo>
                      <a:lnTo>
                        <a:pt x="176" y="329"/>
                      </a:lnTo>
                      <a:lnTo>
                        <a:pt x="176" y="322"/>
                      </a:lnTo>
                      <a:lnTo>
                        <a:pt x="177" y="316"/>
                      </a:lnTo>
                      <a:lnTo>
                        <a:pt x="177" y="310"/>
                      </a:lnTo>
                      <a:lnTo>
                        <a:pt x="177" y="303"/>
                      </a:lnTo>
                      <a:lnTo>
                        <a:pt x="176" y="297"/>
                      </a:lnTo>
                      <a:lnTo>
                        <a:pt x="176" y="291"/>
                      </a:lnTo>
                      <a:lnTo>
                        <a:pt x="176" y="285"/>
                      </a:lnTo>
                      <a:lnTo>
                        <a:pt x="175" y="278"/>
                      </a:lnTo>
                      <a:lnTo>
                        <a:pt x="175" y="272"/>
                      </a:lnTo>
                      <a:lnTo>
                        <a:pt x="174" y="266"/>
                      </a:lnTo>
                      <a:lnTo>
                        <a:pt x="173" y="260"/>
                      </a:lnTo>
                      <a:lnTo>
                        <a:pt x="173" y="253"/>
                      </a:lnTo>
                      <a:lnTo>
                        <a:pt x="172" y="247"/>
                      </a:lnTo>
                      <a:lnTo>
                        <a:pt x="171" y="241"/>
                      </a:lnTo>
                      <a:lnTo>
                        <a:pt x="170" y="235"/>
                      </a:lnTo>
                      <a:lnTo>
                        <a:pt x="172" y="239"/>
                      </a:lnTo>
                      <a:lnTo>
                        <a:pt x="173" y="242"/>
                      </a:lnTo>
                      <a:lnTo>
                        <a:pt x="175" y="246"/>
                      </a:lnTo>
                      <a:lnTo>
                        <a:pt x="177" y="250"/>
                      </a:lnTo>
                      <a:lnTo>
                        <a:pt x="179" y="254"/>
                      </a:lnTo>
                      <a:lnTo>
                        <a:pt x="181" y="259"/>
                      </a:lnTo>
                      <a:lnTo>
                        <a:pt x="182" y="263"/>
                      </a:lnTo>
                      <a:lnTo>
                        <a:pt x="184" y="267"/>
                      </a:lnTo>
                      <a:lnTo>
                        <a:pt x="185" y="271"/>
                      </a:lnTo>
                      <a:lnTo>
                        <a:pt x="187" y="275"/>
                      </a:lnTo>
                      <a:lnTo>
                        <a:pt x="188" y="279"/>
                      </a:lnTo>
                      <a:lnTo>
                        <a:pt x="189" y="284"/>
                      </a:lnTo>
                      <a:lnTo>
                        <a:pt x="191" y="288"/>
                      </a:lnTo>
                      <a:lnTo>
                        <a:pt x="192" y="292"/>
                      </a:lnTo>
                      <a:lnTo>
                        <a:pt x="193" y="297"/>
                      </a:lnTo>
                      <a:lnTo>
                        <a:pt x="194" y="301"/>
                      </a:lnTo>
                      <a:lnTo>
                        <a:pt x="195" y="305"/>
                      </a:lnTo>
                      <a:lnTo>
                        <a:pt x="196" y="310"/>
                      </a:lnTo>
                      <a:lnTo>
                        <a:pt x="197" y="314"/>
                      </a:lnTo>
                      <a:lnTo>
                        <a:pt x="197" y="319"/>
                      </a:lnTo>
                      <a:lnTo>
                        <a:pt x="198" y="323"/>
                      </a:lnTo>
                      <a:lnTo>
                        <a:pt x="199" y="328"/>
                      </a:lnTo>
                      <a:lnTo>
                        <a:pt x="199" y="332"/>
                      </a:lnTo>
                      <a:lnTo>
                        <a:pt x="200" y="337"/>
                      </a:lnTo>
                      <a:lnTo>
                        <a:pt x="200" y="341"/>
                      </a:lnTo>
                      <a:lnTo>
                        <a:pt x="201" y="346"/>
                      </a:lnTo>
                      <a:lnTo>
                        <a:pt x="201" y="350"/>
                      </a:lnTo>
                      <a:lnTo>
                        <a:pt x="201" y="355"/>
                      </a:lnTo>
                      <a:lnTo>
                        <a:pt x="202" y="360"/>
                      </a:lnTo>
                      <a:lnTo>
                        <a:pt x="202" y="364"/>
                      </a:lnTo>
                      <a:lnTo>
                        <a:pt x="202" y="358"/>
                      </a:lnTo>
                      <a:lnTo>
                        <a:pt x="201" y="353"/>
                      </a:lnTo>
                      <a:lnTo>
                        <a:pt x="201" y="347"/>
                      </a:lnTo>
                      <a:lnTo>
                        <a:pt x="201" y="342"/>
                      </a:lnTo>
                      <a:lnTo>
                        <a:pt x="200" y="336"/>
                      </a:lnTo>
                      <a:lnTo>
                        <a:pt x="200" y="331"/>
                      </a:lnTo>
                      <a:lnTo>
                        <a:pt x="199" y="325"/>
                      </a:lnTo>
                      <a:lnTo>
                        <a:pt x="199" y="319"/>
                      </a:lnTo>
                      <a:lnTo>
                        <a:pt x="198" y="314"/>
                      </a:lnTo>
                      <a:lnTo>
                        <a:pt x="197" y="308"/>
                      </a:lnTo>
                      <a:lnTo>
                        <a:pt x="196" y="303"/>
                      </a:lnTo>
                      <a:lnTo>
                        <a:pt x="195" y="298"/>
                      </a:lnTo>
                      <a:lnTo>
                        <a:pt x="194" y="292"/>
                      </a:lnTo>
                      <a:lnTo>
                        <a:pt x="193" y="287"/>
                      </a:lnTo>
                      <a:lnTo>
                        <a:pt x="191" y="281"/>
                      </a:lnTo>
                      <a:lnTo>
                        <a:pt x="190" y="276"/>
                      </a:lnTo>
                      <a:lnTo>
                        <a:pt x="189" y="271"/>
                      </a:lnTo>
                      <a:lnTo>
                        <a:pt x="187" y="265"/>
                      </a:lnTo>
                      <a:lnTo>
                        <a:pt x="186" y="260"/>
                      </a:lnTo>
                      <a:lnTo>
                        <a:pt x="184" y="255"/>
                      </a:lnTo>
                      <a:lnTo>
                        <a:pt x="182" y="250"/>
                      </a:lnTo>
                      <a:lnTo>
                        <a:pt x="180" y="245"/>
                      </a:lnTo>
                      <a:lnTo>
                        <a:pt x="178" y="240"/>
                      </a:lnTo>
                      <a:lnTo>
                        <a:pt x="177" y="235"/>
                      </a:lnTo>
                      <a:lnTo>
                        <a:pt x="174" y="230"/>
                      </a:lnTo>
                      <a:lnTo>
                        <a:pt x="176" y="232"/>
                      </a:lnTo>
                      <a:lnTo>
                        <a:pt x="178" y="234"/>
                      </a:lnTo>
                      <a:lnTo>
                        <a:pt x="180" y="236"/>
                      </a:lnTo>
                      <a:lnTo>
                        <a:pt x="182" y="238"/>
                      </a:lnTo>
                      <a:lnTo>
                        <a:pt x="183" y="240"/>
                      </a:lnTo>
                      <a:lnTo>
                        <a:pt x="185" y="242"/>
                      </a:lnTo>
                      <a:lnTo>
                        <a:pt x="187" y="244"/>
                      </a:lnTo>
                      <a:lnTo>
                        <a:pt x="188" y="247"/>
                      </a:lnTo>
                      <a:lnTo>
                        <a:pt x="190" y="249"/>
                      </a:lnTo>
                      <a:lnTo>
                        <a:pt x="192" y="251"/>
                      </a:lnTo>
                      <a:lnTo>
                        <a:pt x="193" y="254"/>
                      </a:lnTo>
                      <a:lnTo>
                        <a:pt x="195" y="256"/>
                      </a:lnTo>
                      <a:lnTo>
                        <a:pt x="196" y="259"/>
                      </a:lnTo>
                      <a:lnTo>
                        <a:pt x="198" y="261"/>
                      </a:lnTo>
                      <a:lnTo>
                        <a:pt x="199" y="264"/>
                      </a:lnTo>
                      <a:lnTo>
                        <a:pt x="200" y="266"/>
                      </a:lnTo>
                      <a:lnTo>
                        <a:pt x="202" y="269"/>
                      </a:lnTo>
                      <a:lnTo>
                        <a:pt x="203" y="272"/>
                      </a:lnTo>
                      <a:lnTo>
                        <a:pt x="204" y="274"/>
                      </a:lnTo>
                      <a:lnTo>
                        <a:pt x="205" y="277"/>
                      </a:lnTo>
                      <a:lnTo>
                        <a:pt x="206" y="280"/>
                      </a:lnTo>
                      <a:lnTo>
                        <a:pt x="208" y="282"/>
                      </a:lnTo>
                      <a:lnTo>
                        <a:pt x="209" y="285"/>
                      </a:lnTo>
                      <a:lnTo>
                        <a:pt x="207" y="281"/>
                      </a:lnTo>
                      <a:lnTo>
                        <a:pt x="206" y="277"/>
                      </a:lnTo>
                      <a:lnTo>
                        <a:pt x="205" y="274"/>
                      </a:lnTo>
                      <a:lnTo>
                        <a:pt x="203" y="270"/>
                      </a:lnTo>
                      <a:lnTo>
                        <a:pt x="202" y="266"/>
                      </a:lnTo>
                      <a:lnTo>
                        <a:pt x="201" y="262"/>
                      </a:lnTo>
                      <a:lnTo>
                        <a:pt x="199" y="259"/>
                      </a:lnTo>
                      <a:lnTo>
                        <a:pt x="197" y="255"/>
                      </a:lnTo>
                      <a:lnTo>
                        <a:pt x="196" y="252"/>
                      </a:lnTo>
                      <a:lnTo>
                        <a:pt x="194" y="248"/>
                      </a:lnTo>
                      <a:lnTo>
                        <a:pt x="192" y="244"/>
                      </a:lnTo>
                      <a:lnTo>
                        <a:pt x="191" y="241"/>
                      </a:lnTo>
                      <a:lnTo>
                        <a:pt x="189" y="238"/>
                      </a:lnTo>
                      <a:lnTo>
                        <a:pt x="187" y="234"/>
                      </a:lnTo>
                      <a:lnTo>
                        <a:pt x="185" y="231"/>
                      </a:lnTo>
                      <a:lnTo>
                        <a:pt x="183" y="228"/>
                      </a:lnTo>
                      <a:lnTo>
                        <a:pt x="181" y="224"/>
                      </a:lnTo>
                      <a:lnTo>
                        <a:pt x="178" y="211"/>
                      </a:lnTo>
                      <a:lnTo>
                        <a:pt x="176" y="198"/>
                      </a:lnTo>
                      <a:lnTo>
                        <a:pt x="173" y="185"/>
                      </a:lnTo>
                      <a:lnTo>
                        <a:pt x="171" y="172"/>
                      </a:lnTo>
                      <a:lnTo>
                        <a:pt x="169" y="159"/>
                      </a:lnTo>
                      <a:lnTo>
                        <a:pt x="166" y="146"/>
                      </a:lnTo>
                      <a:lnTo>
                        <a:pt x="164" y="133"/>
                      </a:lnTo>
                      <a:lnTo>
                        <a:pt x="162" y="119"/>
                      </a:lnTo>
                      <a:lnTo>
                        <a:pt x="160" y="106"/>
                      </a:lnTo>
                      <a:lnTo>
                        <a:pt x="159" y="101"/>
                      </a:lnTo>
                      <a:lnTo>
                        <a:pt x="158" y="95"/>
                      </a:lnTo>
                      <a:lnTo>
                        <a:pt x="157" y="90"/>
                      </a:lnTo>
                      <a:lnTo>
                        <a:pt x="156" y="85"/>
                      </a:lnTo>
                      <a:lnTo>
                        <a:pt x="154" y="79"/>
                      </a:lnTo>
                      <a:lnTo>
                        <a:pt x="153" y="74"/>
                      </a:lnTo>
                      <a:lnTo>
                        <a:pt x="151" y="68"/>
                      </a:lnTo>
                      <a:lnTo>
                        <a:pt x="150" y="63"/>
                      </a:lnTo>
                      <a:lnTo>
                        <a:pt x="148" y="58"/>
                      </a:lnTo>
                      <a:lnTo>
                        <a:pt x="146" y="53"/>
                      </a:lnTo>
                      <a:lnTo>
                        <a:pt x="145" y="48"/>
                      </a:lnTo>
                      <a:lnTo>
                        <a:pt x="143" y="43"/>
                      </a:lnTo>
                      <a:lnTo>
                        <a:pt x="141" y="38"/>
                      </a:lnTo>
                      <a:lnTo>
                        <a:pt x="139" y="32"/>
                      </a:lnTo>
                      <a:lnTo>
                        <a:pt x="138" y="31"/>
                      </a:lnTo>
                      <a:lnTo>
                        <a:pt x="138" y="30"/>
                      </a:lnTo>
                      <a:lnTo>
                        <a:pt x="137" y="29"/>
                      </a:lnTo>
                      <a:lnTo>
                        <a:pt x="136" y="28"/>
                      </a:lnTo>
                      <a:lnTo>
                        <a:pt x="136" y="27"/>
                      </a:lnTo>
                      <a:lnTo>
                        <a:pt x="135" y="25"/>
                      </a:lnTo>
                      <a:lnTo>
                        <a:pt x="134" y="24"/>
                      </a:lnTo>
                      <a:lnTo>
                        <a:pt x="134" y="23"/>
                      </a:lnTo>
                      <a:lnTo>
                        <a:pt x="133" y="22"/>
                      </a:lnTo>
                      <a:lnTo>
                        <a:pt x="132" y="21"/>
                      </a:lnTo>
                      <a:lnTo>
                        <a:pt x="131" y="20"/>
                      </a:lnTo>
                      <a:lnTo>
                        <a:pt x="130" y="19"/>
                      </a:lnTo>
                      <a:lnTo>
                        <a:pt x="130" y="18"/>
                      </a:lnTo>
                      <a:lnTo>
                        <a:pt x="129" y="17"/>
                      </a:lnTo>
                      <a:lnTo>
                        <a:pt x="128" y="16"/>
                      </a:lnTo>
                      <a:lnTo>
                        <a:pt x="127" y="15"/>
                      </a:lnTo>
                      <a:lnTo>
                        <a:pt x="126" y="14"/>
                      </a:lnTo>
                      <a:lnTo>
                        <a:pt x="125" y="13"/>
                      </a:lnTo>
                      <a:lnTo>
                        <a:pt x="125" y="12"/>
                      </a:lnTo>
                      <a:lnTo>
                        <a:pt x="124" y="11"/>
                      </a:lnTo>
                      <a:lnTo>
                        <a:pt x="123" y="11"/>
                      </a:lnTo>
                      <a:lnTo>
                        <a:pt x="122" y="10"/>
                      </a:lnTo>
                      <a:lnTo>
                        <a:pt x="121" y="9"/>
                      </a:lnTo>
                      <a:lnTo>
                        <a:pt x="120" y="8"/>
                      </a:lnTo>
                      <a:lnTo>
                        <a:pt x="119" y="7"/>
                      </a:lnTo>
                      <a:lnTo>
                        <a:pt x="118" y="7"/>
                      </a:lnTo>
                      <a:lnTo>
                        <a:pt x="117" y="6"/>
                      </a:lnTo>
                      <a:lnTo>
                        <a:pt x="116" y="5"/>
                      </a:lnTo>
                      <a:lnTo>
                        <a:pt x="115" y="4"/>
                      </a:lnTo>
                      <a:lnTo>
                        <a:pt x="114" y="4"/>
                      </a:lnTo>
                      <a:lnTo>
                        <a:pt x="113" y="3"/>
                      </a:lnTo>
                      <a:lnTo>
                        <a:pt x="112" y="3"/>
                      </a:lnTo>
                      <a:lnTo>
                        <a:pt x="111" y="2"/>
                      </a:lnTo>
                      <a:lnTo>
                        <a:pt x="110" y="2"/>
                      </a:lnTo>
                      <a:lnTo>
                        <a:pt x="109" y="1"/>
                      </a:lnTo>
                      <a:lnTo>
                        <a:pt x="108" y="1"/>
                      </a:lnTo>
                      <a:lnTo>
                        <a:pt x="107" y="1"/>
                      </a:lnTo>
                      <a:lnTo>
                        <a:pt x="106" y="1"/>
                      </a:lnTo>
                      <a:lnTo>
                        <a:pt x="105" y="0"/>
                      </a:lnTo>
                      <a:lnTo>
                        <a:pt x="104" y="0"/>
                      </a:lnTo>
                      <a:lnTo>
                        <a:pt x="103" y="0"/>
                      </a:lnTo>
                      <a:lnTo>
                        <a:pt x="102" y="0"/>
                      </a:lnTo>
                      <a:lnTo>
                        <a:pt x="101" y="0"/>
                      </a:lnTo>
                      <a:lnTo>
                        <a:pt x="99" y="0"/>
                      </a:lnTo>
                      <a:lnTo>
                        <a:pt x="98" y="0"/>
                      </a:lnTo>
                      <a:lnTo>
                        <a:pt x="97" y="0"/>
                      </a:lnTo>
                      <a:lnTo>
                        <a:pt x="96" y="0"/>
                      </a:lnTo>
                      <a:lnTo>
                        <a:pt x="95" y="0"/>
                      </a:lnTo>
                      <a:lnTo>
                        <a:pt x="94" y="0"/>
                      </a:lnTo>
                      <a:lnTo>
                        <a:pt x="93" y="0"/>
                      </a:lnTo>
                      <a:lnTo>
                        <a:pt x="92" y="0"/>
                      </a:lnTo>
                      <a:lnTo>
                        <a:pt x="91" y="0"/>
                      </a:lnTo>
                      <a:lnTo>
                        <a:pt x="90" y="0"/>
                      </a:lnTo>
                      <a:lnTo>
                        <a:pt x="89" y="0"/>
                      </a:lnTo>
                      <a:lnTo>
                        <a:pt x="88" y="0"/>
                      </a:lnTo>
                      <a:lnTo>
                        <a:pt x="87" y="0"/>
                      </a:lnTo>
                      <a:lnTo>
                        <a:pt x="86" y="1"/>
                      </a:lnTo>
                      <a:lnTo>
                        <a:pt x="85" y="1"/>
                      </a:lnTo>
                      <a:lnTo>
                        <a:pt x="84" y="1"/>
                      </a:lnTo>
                      <a:lnTo>
                        <a:pt x="83" y="1"/>
                      </a:lnTo>
                      <a:lnTo>
                        <a:pt x="82" y="2"/>
                      </a:lnTo>
                      <a:lnTo>
                        <a:pt x="81" y="2"/>
                      </a:lnTo>
                      <a:lnTo>
                        <a:pt x="80" y="3"/>
                      </a:lnTo>
                      <a:lnTo>
                        <a:pt x="79" y="3"/>
                      </a:lnTo>
                      <a:lnTo>
                        <a:pt x="78" y="3"/>
                      </a:lnTo>
                      <a:lnTo>
                        <a:pt x="72" y="6"/>
                      </a:lnTo>
                      <a:lnTo>
                        <a:pt x="67" y="8"/>
                      </a:lnTo>
                      <a:lnTo>
                        <a:pt x="62" y="11"/>
                      </a:lnTo>
                      <a:lnTo>
                        <a:pt x="57" y="13"/>
                      </a:lnTo>
                      <a:lnTo>
                        <a:pt x="52" y="16"/>
                      </a:lnTo>
                      <a:lnTo>
                        <a:pt x="47" y="19"/>
                      </a:lnTo>
                      <a:lnTo>
                        <a:pt x="43" y="22"/>
                      </a:lnTo>
                      <a:lnTo>
                        <a:pt x="38" y="25"/>
                      </a:lnTo>
                      <a:lnTo>
                        <a:pt x="33" y="28"/>
                      </a:lnTo>
                      <a:lnTo>
                        <a:pt x="32" y="29"/>
                      </a:lnTo>
                      <a:lnTo>
                        <a:pt x="31" y="30"/>
                      </a:lnTo>
                      <a:lnTo>
                        <a:pt x="30" y="31"/>
                      </a:lnTo>
                      <a:lnTo>
                        <a:pt x="29" y="31"/>
                      </a:lnTo>
                      <a:lnTo>
                        <a:pt x="28" y="32"/>
                      </a:lnTo>
                      <a:lnTo>
                        <a:pt x="28" y="33"/>
                      </a:lnTo>
                      <a:lnTo>
                        <a:pt x="27" y="34"/>
                      </a:lnTo>
                      <a:lnTo>
                        <a:pt x="26" y="35"/>
                      </a:lnTo>
                      <a:lnTo>
                        <a:pt x="25" y="36"/>
                      </a:lnTo>
                      <a:lnTo>
                        <a:pt x="24" y="37"/>
                      </a:lnTo>
                      <a:lnTo>
                        <a:pt x="23" y="38"/>
                      </a:lnTo>
                      <a:lnTo>
                        <a:pt x="23" y="39"/>
                      </a:lnTo>
                      <a:lnTo>
                        <a:pt x="22" y="39"/>
                      </a:lnTo>
                      <a:lnTo>
                        <a:pt x="21" y="40"/>
                      </a:lnTo>
                      <a:lnTo>
                        <a:pt x="20" y="41"/>
                      </a:lnTo>
                      <a:lnTo>
                        <a:pt x="20" y="42"/>
                      </a:lnTo>
                      <a:lnTo>
                        <a:pt x="19" y="44"/>
                      </a:lnTo>
                      <a:lnTo>
                        <a:pt x="18" y="45"/>
                      </a:lnTo>
                      <a:lnTo>
                        <a:pt x="18" y="46"/>
                      </a:lnTo>
                      <a:lnTo>
                        <a:pt x="17" y="47"/>
                      </a:lnTo>
                      <a:lnTo>
                        <a:pt x="16" y="48"/>
                      </a:lnTo>
                      <a:lnTo>
                        <a:pt x="16" y="49"/>
                      </a:lnTo>
                      <a:lnTo>
                        <a:pt x="15" y="50"/>
                      </a:lnTo>
                      <a:lnTo>
                        <a:pt x="14" y="51"/>
                      </a:lnTo>
                      <a:lnTo>
                        <a:pt x="14" y="52"/>
                      </a:lnTo>
                      <a:lnTo>
                        <a:pt x="13" y="54"/>
                      </a:lnTo>
                      <a:lnTo>
                        <a:pt x="13" y="55"/>
                      </a:lnTo>
                      <a:lnTo>
                        <a:pt x="12" y="56"/>
                      </a:lnTo>
                      <a:lnTo>
                        <a:pt x="12" y="57"/>
                      </a:lnTo>
                      <a:lnTo>
                        <a:pt x="11" y="58"/>
                      </a:lnTo>
                      <a:lnTo>
                        <a:pt x="11" y="60"/>
                      </a:lnTo>
                      <a:lnTo>
                        <a:pt x="10" y="61"/>
                      </a:lnTo>
                      <a:lnTo>
                        <a:pt x="10" y="62"/>
                      </a:lnTo>
                      <a:lnTo>
                        <a:pt x="9" y="63"/>
                      </a:lnTo>
                      <a:lnTo>
                        <a:pt x="9" y="65"/>
                      </a:lnTo>
                      <a:lnTo>
                        <a:pt x="8" y="66"/>
                      </a:lnTo>
                    </a:path>
                  </a:pathLst>
                </a:custGeom>
                <a:gradFill rotWithShape="0">
                  <a:gsLst>
                    <a:gs pos="0">
                      <a:srgbClr val="A03B33"/>
                    </a:gs>
                    <a:gs pos="5000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544" name="Freeform 376"/>
                <p:cNvSpPr>
                  <a:spLocks noChangeArrowheads="1"/>
                </p:cNvSpPr>
                <p:nvPr/>
              </p:nvSpPr>
              <p:spPr bwMode="auto">
                <a:xfrm>
                  <a:off x="262" y="10"/>
                  <a:ext cx="142" cy="330"/>
                </a:xfrm>
                <a:custGeom>
                  <a:avLst/>
                  <a:gdLst/>
                  <a:ahLst/>
                  <a:cxnLst>
                    <a:cxn ang="0">
                      <a:pos x="82" y="5"/>
                    </a:cxn>
                    <a:cxn ang="0">
                      <a:pos x="105" y="26"/>
                    </a:cxn>
                    <a:cxn ang="0">
                      <a:pos x="117" y="59"/>
                    </a:cxn>
                    <a:cxn ang="0">
                      <a:pos x="137" y="203"/>
                    </a:cxn>
                    <a:cxn ang="0">
                      <a:pos x="114" y="140"/>
                    </a:cxn>
                    <a:cxn ang="0">
                      <a:pos x="142" y="263"/>
                    </a:cxn>
                    <a:cxn ang="0">
                      <a:pos x="112" y="178"/>
                    </a:cxn>
                    <a:cxn ang="0">
                      <a:pos x="142" y="316"/>
                    </a:cxn>
                    <a:cxn ang="0">
                      <a:pos x="110" y="208"/>
                    </a:cxn>
                    <a:cxn ang="0">
                      <a:pos x="129" y="329"/>
                    </a:cxn>
                    <a:cxn ang="0">
                      <a:pos x="103" y="210"/>
                    </a:cxn>
                    <a:cxn ang="0">
                      <a:pos x="89" y="256"/>
                    </a:cxn>
                    <a:cxn ang="0">
                      <a:pos x="86" y="179"/>
                    </a:cxn>
                    <a:cxn ang="0">
                      <a:pos x="70" y="119"/>
                    </a:cxn>
                    <a:cxn ang="0">
                      <a:pos x="70" y="235"/>
                    </a:cxn>
                    <a:cxn ang="0">
                      <a:pos x="49" y="79"/>
                    </a:cxn>
                    <a:cxn ang="0">
                      <a:pos x="51" y="126"/>
                    </a:cxn>
                    <a:cxn ang="0">
                      <a:pos x="44" y="84"/>
                    </a:cxn>
                    <a:cxn ang="0">
                      <a:pos x="20" y="53"/>
                    </a:cxn>
                    <a:cxn ang="0">
                      <a:pos x="28" y="86"/>
                    </a:cxn>
                    <a:cxn ang="0">
                      <a:pos x="0" y="45"/>
                    </a:cxn>
                    <a:cxn ang="0">
                      <a:pos x="41" y="5"/>
                    </a:cxn>
                    <a:cxn ang="0">
                      <a:pos x="61" y="0"/>
                    </a:cxn>
                    <a:cxn ang="0">
                      <a:pos x="82" y="5"/>
                    </a:cxn>
                  </a:cxnLst>
                  <a:rect l="0" t="0" r="r" b="b"/>
                  <a:pathLst>
                    <a:path w="142" h="329">
                      <a:moveTo>
                        <a:pt x="82" y="5"/>
                      </a:moveTo>
                      <a:cubicBezTo>
                        <a:pt x="82" y="5"/>
                        <a:pt x="96" y="12"/>
                        <a:pt x="105" y="26"/>
                      </a:cubicBezTo>
                      <a:cubicBezTo>
                        <a:pt x="105" y="26"/>
                        <a:pt x="114" y="41"/>
                        <a:pt x="117" y="59"/>
                      </a:cubicBezTo>
                      <a:cubicBezTo>
                        <a:pt x="117" y="59"/>
                        <a:pt x="122" y="132"/>
                        <a:pt x="137" y="203"/>
                      </a:cubicBezTo>
                      <a:cubicBezTo>
                        <a:pt x="137" y="203"/>
                        <a:pt x="122" y="173"/>
                        <a:pt x="114" y="140"/>
                      </a:cubicBezTo>
                      <a:cubicBezTo>
                        <a:pt x="114" y="140"/>
                        <a:pt x="128" y="202"/>
                        <a:pt x="142" y="263"/>
                      </a:cubicBezTo>
                      <a:cubicBezTo>
                        <a:pt x="142" y="263"/>
                        <a:pt x="130" y="219"/>
                        <a:pt x="112" y="178"/>
                      </a:cubicBezTo>
                      <a:cubicBezTo>
                        <a:pt x="112" y="178"/>
                        <a:pt x="138" y="244"/>
                        <a:pt x="142" y="316"/>
                      </a:cubicBezTo>
                      <a:cubicBezTo>
                        <a:pt x="142" y="316"/>
                        <a:pt x="137" y="257"/>
                        <a:pt x="110" y="208"/>
                      </a:cubicBezTo>
                      <a:cubicBezTo>
                        <a:pt x="110" y="208"/>
                        <a:pt x="134" y="265"/>
                        <a:pt x="129" y="329"/>
                      </a:cubicBezTo>
                      <a:cubicBezTo>
                        <a:pt x="129" y="329"/>
                        <a:pt x="132" y="264"/>
                        <a:pt x="103" y="210"/>
                      </a:cubicBezTo>
                      <a:cubicBezTo>
                        <a:pt x="103" y="210"/>
                        <a:pt x="96" y="233"/>
                        <a:pt x="89" y="256"/>
                      </a:cubicBezTo>
                      <a:cubicBezTo>
                        <a:pt x="89" y="256"/>
                        <a:pt x="97" y="217"/>
                        <a:pt x="86" y="179"/>
                      </a:cubicBezTo>
                      <a:cubicBezTo>
                        <a:pt x="86" y="179"/>
                        <a:pt x="75" y="150"/>
                        <a:pt x="70" y="119"/>
                      </a:cubicBezTo>
                      <a:lnTo>
                        <a:pt x="70" y="235"/>
                      </a:lnTo>
                      <a:cubicBezTo>
                        <a:pt x="70" y="235"/>
                        <a:pt x="70" y="155"/>
                        <a:pt x="49" y="79"/>
                      </a:cubicBezTo>
                      <a:cubicBezTo>
                        <a:pt x="49" y="79"/>
                        <a:pt x="49" y="103"/>
                        <a:pt x="51" y="126"/>
                      </a:cubicBezTo>
                      <a:cubicBezTo>
                        <a:pt x="51" y="126"/>
                        <a:pt x="52" y="104"/>
                        <a:pt x="44" y="84"/>
                      </a:cubicBezTo>
                      <a:cubicBezTo>
                        <a:pt x="44" y="84"/>
                        <a:pt x="36" y="65"/>
                        <a:pt x="20" y="53"/>
                      </a:cubicBezTo>
                      <a:cubicBezTo>
                        <a:pt x="20" y="53"/>
                        <a:pt x="27" y="69"/>
                        <a:pt x="28" y="86"/>
                      </a:cubicBezTo>
                      <a:cubicBezTo>
                        <a:pt x="28" y="86"/>
                        <a:pt x="17" y="63"/>
                        <a:pt x="0" y="45"/>
                      </a:cubicBezTo>
                      <a:cubicBezTo>
                        <a:pt x="0" y="45"/>
                        <a:pt x="14" y="15"/>
                        <a:pt x="41" y="5"/>
                      </a:cubicBezTo>
                      <a:cubicBezTo>
                        <a:pt x="41" y="5"/>
                        <a:pt x="50" y="0"/>
                        <a:pt x="61" y="0"/>
                      </a:cubicBezTo>
                      <a:cubicBezTo>
                        <a:pt x="61" y="0"/>
                        <a:pt x="72" y="0"/>
                        <a:pt x="82" y="5"/>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545" name="Freeform 377"/>
                <p:cNvSpPr>
                  <a:spLocks noChangeArrowheads="1"/>
                </p:cNvSpPr>
                <p:nvPr/>
              </p:nvSpPr>
              <p:spPr bwMode="auto">
                <a:xfrm>
                  <a:off x="306" y="331"/>
                  <a:ext cx="25" cy="83"/>
                </a:xfrm>
                <a:custGeom>
                  <a:avLst/>
                  <a:gdLst/>
                  <a:ahLst/>
                  <a:cxnLst>
                    <a:cxn ang="0">
                      <a:pos x="24" y="0"/>
                    </a:cxn>
                    <a:cxn ang="0">
                      <a:pos x="0" y="83"/>
                    </a:cxn>
                    <a:cxn ang="0">
                      <a:pos x="24" y="0"/>
                    </a:cxn>
                  </a:cxnLst>
                  <a:rect l="0" t="0" r="r" b="b"/>
                  <a:pathLst>
                    <a:path w="24" h="83">
                      <a:moveTo>
                        <a:pt x="24" y="0"/>
                      </a:moveTo>
                      <a:cubicBezTo>
                        <a:pt x="24" y="0"/>
                        <a:pt x="20" y="45"/>
                        <a:pt x="0" y="83"/>
                      </a:cubicBezTo>
                      <a:cubicBezTo>
                        <a:pt x="0" y="83"/>
                        <a:pt x="1" y="36"/>
                        <a:pt x="24" y="0"/>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546" name="Freeform 378"/>
                <p:cNvSpPr>
                  <a:spLocks noChangeArrowheads="1"/>
                </p:cNvSpPr>
                <p:nvPr/>
              </p:nvSpPr>
              <p:spPr bwMode="auto">
                <a:xfrm>
                  <a:off x="407" y="382"/>
                  <a:ext cx="26" cy="41"/>
                </a:xfrm>
                <a:custGeom>
                  <a:avLst/>
                  <a:gdLst/>
                  <a:ahLst/>
                  <a:cxnLst>
                    <a:cxn ang="0">
                      <a:pos x="25" y="0"/>
                    </a:cxn>
                    <a:cxn ang="0">
                      <a:pos x="19" y="12"/>
                    </a:cxn>
                    <a:cxn ang="0">
                      <a:pos x="26" y="21"/>
                    </a:cxn>
                    <a:cxn ang="0">
                      <a:pos x="8" y="21"/>
                    </a:cxn>
                    <a:cxn ang="0">
                      <a:pos x="17" y="34"/>
                    </a:cxn>
                    <a:cxn ang="0">
                      <a:pos x="21" y="41"/>
                    </a:cxn>
                    <a:cxn ang="0">
                      <a:pos x="0" y="29"/>
                    </a:cxn>
                    <a:cxn ang="0">
                      <a:pos x="25" y="0"/>
                    </a:cxn>
                  </a:cxnLst>
                  <a:rect l="0" t="0" r="r" b="b"/>
                  <a:pathLst>
                    <a:path w="26" h="41">
                      <a:moveTo>
                        <a:pt x="25" y="0"/>
                      </a:moveTo>
                      <a:lnTo>
                        <a:pt x="19" y="12"/>
                      </a:lnTo>
                      <a:lnTo>
                        <a:pt x="26" y="21"/>
                      </a:lnTo>
                      <a:cubicBezTo>
                        <a:pt x="26" y="21"/>
                        <a:pt x="17" y="19"/>
                        <a:pt x="8" y="21"/>
                      </a:cubicBezTo>
                      <a:cubicBezTo>
                        <a:pt x="8" y="21"/>
                        <a:pt x="11" y="30"/>
                        <a:pt x="17" y="34"/>
                      </a:cubicBezTo>
                      <a:lnTo>
                        <a:pt x="21" y="41"/>
                      </a:lnTo>
                      <a:lnTo>
                        <a:pt x="0" y="29"/>
                      </a:lnTo>
                      <a:lnTo>
                        <a:pt x="25" y="0"/>
                      </a:lnTo>
                    </a:path>
                  </a:pathLst>
                </a:custGeom>
                <a:solidFill>
                  <a:srgbClr val="000000">
                    <a:alpha val="8000"/>
                  </a:srgbClr>
                </a:solidFill>
                <a:ln w="9525">
                  <a:noFill/>
                  <a:round/>
                  <a:headEnd type="none" w="sm" len="sm"/>
                  <a:tailEnd type="none" w="sm" len="sm"/>
                </a:ln>
              </p:spPr>
              <p:txBody>
                <a:bodyPr/>
                <a:lstStyle/>
                <a:p>
                  <a:endParaRPr lang="nl-BE"/>
                </a:p>
              </p:txBody>
            </p:sp>
            <p:sp>
              <p:nvSpPr>
                <p:cNvPr id="7547" name="Freeform 379"/>
                <p:cNvSpPr>
                  <a:spLocks noChangeArrowheads="1"/>
                </p:cNvSpPr>
                <p:nvPr/>
              </p:nvSpPr>
              <p:spPr bwMode="auto">
                <a:xfrm>
                  <a:off x="273" y="265"/>
                  <a:ext cx="28" cy="54"/>
                </a:xfrm>
                <a:custGeom>
                  <a:avLst/>
                  <a:gdLst/>
                  <a:ahLst/>
                  <a:cxnLst>
                    <a:cxn ang="0">
                      <a:pos x="19" y="0"/>
                    </a:cxn>
                    <a:cxn ang="0">
                      <a:pos x="21" y="14"/>
                    </a:cxn>
                    <a:cxn ang="0">
                      <a:pos x="28" y="25"/>
                    </a:cxn>
                    <a:cxn ang="0">
                      <a:pos x="0" y="53"/>
                    </a:cxn>
                    <a:cxn ang="0">
                      <a:pos x="8" y="21"/>
                    </a:cxn>
                    <a:cxn ang="0">
                      <a:pos x="19" y="0"/>
                    </a:cxn>
                  </a:cxnLst>
                  <a:rect l="0" t="0" r="r" b="b"/>
                  <a:pathLst>
                    <a:path w="28" h="53">
                      <a:moveTo>
                        <a:pt x="19" y="0"/>
                      </a:moveTo>
                      <a:lnTo>
                        <a:pt x="21" y="14"/>
                      </a:lnTo>
                      <a:lnTo>
                        <a:pt x="28" y="25"/>
                      </a:lnTo>
                      <a:cubicBezTo>
                        <a:pt x="28" y="25"/>
                        <a:pt x="11" y="34"/>
                        <a:pt x="0" y="53"/>
                      </a:cubicBezTo>
                      <a:lnTo>
                        <a:pt x="8" y="21"/>
                      </a:lnTo>
                      <a:lnTo>
                        <a:pt x="19" y="0"/>
                      </a:lnTo>
                    </a:path>
                  </a:pathLst>
                </a:custGeom>
                <a:solidFill>
                  <a:srgbClr val="000000">
                    <a:alpha val="8000"/>
                  </a:srgbClr>
                </a:solidFill>
                <a:ln w="9525">
                  <a:noFill/>
                  <a:round/>
                  <a:headEnd type="none" w="sm" len="sm"/>
                  <a:tailEnd type="none" w="sm" len="sm"/>
                </a:ln>
              </p:spPr>
              <p:txBody>
                <a:bodyPr/>
                <a:lstStyle/>
                <a:p>
                  <a:endParaRPr lang="nl-BE"/>
                </a:p>
              </p:txBody>
            </p:sp>
            <p:sp>
              <p:nvSpPr>
                <p:cNvPr id="7548" name="Freeform 380"/>
                <p:cNvSpPr>
                  <a:spLocks noChangeArrowheads="1"/>
                </p:cNvSpPr>
                <p:nvPr/>
              </p:nvSpPr>
              <p:spPr bwMode="auto">
                <a:xfrm>
                  <a:off x="257" y="323"/>
                  <a:ext cx="29" cy="73"/>
                </a:xfrm>
                <a:custGeom>
                  <a:avLst/>
                  <a:gdLst/>
                  <a:ahLst/>
                  <a:cxnLst>
                    <a:cxn ang="0">
                      <a:pos x="28" y="0"/>
                    </a:cxn>
                    <a:cxn ang="0">
                      <a:pos x="12" y="44"/>
                    </a:cxn>
                    <a:cxn ang="0">
                      <a:pos x="5" y="73"/>
                    </a:cxn>
                    <a:cxn ang="0">
                      <a:pos x="0" y="44"/>
                    </a:cxn>
                    <a:cxn ang="0">
                      <a:pos x="28" y="0"/>
                    </a:cxn>
                  </a:cxnLst>
                  <a:rect l="0" t="0" r="r" b="b"/>
                  <a:pathLst>
                    <a:path w="28" h="73">
                      <a:moveTo>
                        <a:pt x="28" y="0"/>
                      </a:moveTo>
                      <a:lnTo>
                        <a:pt x="12" y="44"/>
                      </a:lnTo>
                      <a:lnTo>
                        <a:pt x="5" y="73"/>
                      </a:lnTo>
                      <a:lnTo>
                        <a:pt x="0" y="44"/>
                      </a:lnTo>
                      <a:lnTo>
                        <a:pt x="28" y="0"/>
                      </a:lnTo>
                    </a:path>
                  </a:pathLst>
                </a:custGeom>
                <a:solidFill>
                  <a:srgbClr val="FFFFFF">
                    <a:alpha val="40001"/>
                  </a:srgbClr>
                </a:solidFill>
                <a:ln w="9525">
                  <a:noFill/>
                  <a:round/>
                  <a:headEnd type="none" w="sm" len="sm"/>
                  <a:tailEnd type="none" w="sm" len="sm"/>
                </a:ln>
              </p:spPr>
              <p:txBody>
                <a:bodyPr/>
                <a:lstStyle/>
                <a:p>
                  <a:endParaRPr lang="nl-BE"/>
                </a:p>
              </p:txBody>
            </p:sp>
            <p:sp>
              <p:nvSpPr>
                <p:cNvPr id="7549" name="Freeform 381"/>
                <p:cNvSpPr>
                  <a:spLocks noChangeArrowheads="1"/>
                </p:cNvSpPr>
                <p:nvPr/>
              </p:nvSpPr>
              <p:spPr bwMode="auto">
                <a:xfrm>
                  <a:off x="220" y="366"/>
                  <a:ext cx="24" cy="55"/>
                </a:xfrm>
                <a:custGeom>
                  <a:avLst/>
                  <a:gdLst/>
                  <a:ahLst/>
                  <a:cxnLst>
                    <a:cxn ang="0">
                      <a:pos x="13" y="45"/>
                    </a:cxn>
                    <a:cxn ang="0">
                      <a:pos x="13" y="46"/>
                    </a:cxn>
                    <a:cxn ang="0">
                      <a:pos x="13" y="47"/>
                    </a:cxn>
                    <a:cxn ang="0">
                      <a:pos x="13" y="47"/>
                    </a:cxn>
                    <a:cxn ang="0">
                      <a:pos x="13" y="48"/>
                    </a:cxn>
                    <a:cxn ang="0">
                      <a:pos x="13" y="48"/>
                    </a:cxn>
                    <a:cxn ang="0">
                      <a:pos x="13" y="49"/>
                    </a:cxn>
                    <a:cxn ang="0">
                      <a:pos x="12" y="49"/>
                    </a:cxn>
                    <a:cxn ang="0">
                      <a:pos x="12" y="50"/>
                    </a:cxn>
                    <a:cxn ang="0">
                      <a:pos x="12" y="51"/>
                    </a:cxn>
                    <a:cxn ang="0">
                      <a:pos x="12" y="51"/>
                    </a:cxn>
                    <a:cxn ang="0">
                      <a:pos x="11" y="51"/>
                    </a:cxn>
                    <a:cxn ang="0">
                      <a:pos x="11" y="52"/>
                    </a:cxn>
                    <a:cxn ang="0">
                      <a:pos x="11" y="52"/>
                    </a:cxn>
                    <a:cxn ang="0">
                      <a:pos x="10" y="53"/>
                    </a:cxn>
                    <a:cxn ang="0">
                      <a:pos x="10" y="53"/>
                    </a:cxn>
                    <a:cxn ang="0">
                      <a:pos x="10" y="53"/>
                    </a:cxn>
                    <a:cxn ang="0">
                      <a:pos x="9" y="54"/>
                    </a:cxn>
                    <a:cxn ang="0">
                      <a:pos x="9" y="54"/>
                    </a:cxn>
                    <a:cxn ang="0">
                      <a:pos x="8" y="54"/>
                    </a:cxn>
                    <a:cxn ang="0">
                      <a:pos x="8" y="54"/>
                    </a:cxn>
                    <a:cxn ang="0">
                      <a:pos x="7" y="54"/>
                    </a:cxn>
                    <a:cxn ang="0">
                      <a:pos x="7" y="54"/>
                    </a:cxn>
                    <a:cxn ang="0">
                      <a:pos x="6" y="54"/>
                    </a:cxn>
                    <a:cxn ang="0">
                      <a:pos x="6" y="54"/>
                    </a:cxn>
                    <a:cxn ang="0">
                      <a:pos x="5" y="54"/>
                    </a:cxn>
                    <a:cxn ang="0">
                      <a:pos x="5" y="54"/>
                    </a:cxn>
                    <a:cxn ang="0">
                      <a:pos x="4" y="54"/>
                    </a:cxn>
                    <a:cxn ang="0">
                      <a:pos x="4" y="54"/>
                    </a:cxn>
                    <a:cxn ang="0">
                      <a:pos x="4" y="54"/>
                    </a:cxn>
                    <a:cxn ang="0">
                      <a:pos x="3" y="53"/>
                    </a:cxn>
                    <a:cxn ang="0">
                      <a:pos x="3" y="53"/>
                    </a:cxn>
                    <a:cxn ang="0">
                      <a:pos x="2" y="53"/>
                    </a:cxn>
                    <a:cxn ang="0">
                      <a:pos x="2" y="52"/>
                    </a:cxn>
                    <a:cxn ang="0">
                      <a:pos x="2" y="52"/>
                    </a:cxn>
                    <a:cxn ang="0">
                      <a:pos x="1" y="52"/>
                    </a:cxn>
                    <a:cxn ang="0">
                      <a:pos x="1" y="51"/>
                    </a:cxn>
                    <a:cxn ang="0">
                      <a:pos x="1" y="51"/>
                    </a:cxn>
                    <a:cxn ang="0">
                      <a:pos x="0" y="50"/>
                    </a:cxn>
                    <a:cxn ang="0">
                      <a:pos x="0" y="50"/>
                    </a:cxn>
                    <a:cxn ang="0">
                      <a:pos x="0" y="49"/>
                    </a:cxn>
                    <a:cxn ang="0">
                      <a:pos x="0" y="49"/>
                    </a:cxn>
                    <a:cxn ang="0">
                      <a:pos x="0" y="48"/>
                    </a:cxn>
                    <a:cxn ang="0">
                      <a:pos x="0" y="47"/>
                    </a:cxn>
                    <a:cxn ang="0">
                      <a:pos x="0" y="47"/>
                    </a:cxn>
                    <a:cxn ang="0">
                      <a:pos x="0" y="46"/>
                    </a:cxn>
                    <a:cxn ang="0">
                      <a:pos x="0" y="46"/>
                    </a:cxn>
                    <a:cxn ang="0">
                      <a:pos x="0" y="45"/>
                    </a:cxn>
                    <a:cxn ang="0">
                      <a:pos x="0" y="45"/>
                    </a:cxn>
                    <a:cxn ang="0">
                      <a:pos x="0" y="44"/>
                    </a:cxn>
                    <a:cxn ang="0">
                      <a:pos x="0" y="43"/>
                    </a:cxn>
                  </a:cxnLst>
                  <a:rect l="0" t="0" r="r" b="b"/>
                  <a:pathLst>
                    <a:path w="23" h="54">
                      <a:moveTo>
                        <a:pt x="0" y="43"/>
                      </a:moveTo>
                      <a:lnTo>
                        <a:pt x="23" y="0"/>
                      </a:lnTo>
                      <a:lnTo>
                        <a:pt x="13" y="45"/>
                      </a:lnTo>
                      <a:lnTo>
                        <a:pt x="13" y="45"/>
                      </a:lnTo>
                      <a:lnTo>
                        <a:pt x="13" y="46"/>
                      </a:lnTo>
                      <a:lnTo>
                        <a:pt x="13" y="46"/>
                      </a:lnTo>
                      <a:lnTo>
                        <a:pt x="13" y="46"/>
                      </a:lnTo>
                      <a:lnTo>
                        <a:pt x="13" y="46"/>
                      </a:lnTo>
                      <a:lnTo>
                        <a:pt x="13" y="46"/>
                      </a:lnTo>
                      <a:lnTo>
                        <a:pt x="13" y="46"/>
                      </a:lnTo>
                      <a:lnTo>
                        <a:pt x="13" y="46"/>
                      </a:lnTo>
                      <a:lnTo>
                        <a:pt x="13" y="47"/>
                      </a:lnTo>
                      <a:lnTo>
                        <a:pt x="13" y="47"/>
                      </a:lnTo>
                      <a:lnTo>
                        <a:pt x="13" y="47"/>
                      </a:lnTo>
                      <a:lnTo>
                        <a:pt x="13" y="47"/>
                      </a:lnTo>
                      <a:lnTo>
                        <a:pt x="13" y="47"/>
                      </a:lnTo>
                      <a:lnTo>
                        <a:pt x="13" y="47"/>
                      </a:lnTo>
                      <a:lnTo>
                        <a:pt x="13" y="48"/>
                      </a:lnTo>
                      <a:lnTo>
                        <a:pt x="13" y="48"/>
                      </a:lnTo>
                      <a:lnTo>
                        <a:pt x="13" y="48"/>
                      </a:lnTo>
                      <a:lnTo>
                        <a:pt x="13" y="48"/>
                      </a:lnTo>
                      <a:lnTo>
                        <a:pt x="13" y="48"/>
                      </a:lnTo>
                      <a:lnTo>
                        <a:pt x="13" y="48"/>
                      </a:lnTo>
                      <a:lnTo>
                        <a:pt x="13" y="48"/>
                      </a:lnTo>
                      <a:lnTo>
                        <a:pt x="13" y="49"/>
                      </a:lnTo>
                      <a:lnTo>
                        <a:pt x="13" y="49"/>
                      </a:lnTo>
                      <a:lnTo>
                        <a:pt x="13" y="49"/>
                      </a:lnTo>
                      <a:lnTo>
                        <a:pt x="13" y="49"/>
                      </a:lnTo>
                      <a:lnTo>
                        <a:pt x="13" y="49"/>
                      </a:lnTo>
                      <a:lnTo>
                        <a:pt x="12" y="49"/>
                      </a:lnTo>
                      <a:lnTo>
                        <a:pt x="12" y="49"/>
                      </a:lnTo>
                      <a:lnTo>
                        <a:pt x="12" y="49"/>
                      </a:lnTo>
                      <a:lnTo>
                        <a:pt x="12" y="50"/>
                      </a:lnTo>
                      <a:lnTo>
                        <a:pt x="12" y="50"/>
                      </a:lnTo>
                      <a:lnTo>
                        <a:pt x="12" y="50"/>
                      </a:lnTo>
                      <a:lnTo>
                        <a:pt x="12" y="50"/>
                      </a:lnTo>
                      <a:lnTo>
                        <a:pt x="12" y="50"/>
                      </a:lnTo>
                      <a:lnTo>
                        <a:pt x="12" y="50"/>
                      </a:lnTo>
                      <a:lnTo>
                        <a:pt x="12" y="50"/>
                      </a:lnTo>
                      <a:lnTo>
                        <a:pt x="12" y="51"/>
                      </a:lnTo>
                      <a:lnTo>
                        <a:pt x="12" y="51"/>
                      </a:lnTo>
                      <a:lnTo>
                        <a:pt x="12" y="51"/>
                      </a:lnTo>
                      <a:lnTo>
                        <a:pt x="12" y="51"/>
                      </a:lnTo>
                      <a:lnTo>
                        <a:pt x="12" y="51"/>
                      </a:lnTo>
                      <a:lnTo>
                        <a:pt x="12" y="51"/>
                      </a:lnTo>
                      <a:lnTo>
                        <a:pt x="11" y="51"/>
                      </a:lnTo>
                      <a:lnTo>
                        <a:pt x="11" y="51"/>
                      </a:lnTo>
                      <a:lnTo>
                        <a:pt x="11" y="51"/>
                      </a:lnTo>
                      <a:lnTo>
                        <a:pt x="11" y="52"/>
                      </a:lnTo>
                      <a:lnTo>
                        <a:pt x="11" y="52"/>
                      </a:lnTo>
                      <a:lnTo>
                        <a:pt x="11" y="52"/>
                      </a:lnTo>
                      <a:lnTo>
                        <a:pt x="11" y="52"/>
                      </a:lnTo>
                      <a:lnTo>
                        <a:pt x="11" y="52"/>
                      </a:lnTo>
                      <a:lnTo>
                        <a:pt x="11" y="52"/>
                      </a:lnTo>
                      <a:lnTo>
                        <a:pt x="11" y="52"/>
                      </a:lnTo>
                      <a:lnTo>
                        <a:pt x="11" y="52"/>
                      </a:lnTo>
                      <a:lnTo>
                        <a:pt x="11" y="52"/>
                      </a:lnTo>
                      <a:lnTo>
                        <a:pt x="10" y="52"/>
                      </a:lnTo>
                      <a:lnTo>
                        <a:pt x="10" y="53"/>
                      </a:lnTo>
                      <a:lnTo>
                        <a:pt x="10" y="53"/>
                      </a:lnTo>
                      <a:lnTo>
                        <a:pt x="10" y="53"/>
                      </a:lnTo>
                      <a:lnTo>
                        <a:pt x="10" y="53"/>
                      </a:lnTo>
                      <a:lnTo>
                        <a:pt x="10" y="53"/>
                      </a:lnTo>
                      <a:lnTo>
                        <a:pt x="10" y="53"/>
                      </a:lnTo>
                      <a:lnTo>
                        <a:pt x="10" y="53"/>
                      </a:lnTo>
                      <a:lnTo>
                        <a:pt x="10" y="53"/>
                      </a:lnTo>
                      <a:lnTo>
                        <a:pt x="10" y="53"/>
                      </a:lnTo>
                      <a:lnTo>
                        <a:pt x="10" y="53"/>
                      </a:lnTo>
                      <a:lnTo>
                        <a:pt x="9" y="53"/>
                      </a:lnTo>
                      <a:lnTo>
                        <a:pt x="9" y="53"/>
                      </a:lnTo>
                      <a:lnTo>
                        <a:pt x="9" y="54"/>
                      </a:lnTo>
                      <a:lnTo>
                        <a:pt x="9" y="54"/>
                      </a:lnTo>
                      <a:lnTo>
                        <a:pt x="9" y="54"/>
                      </a:lnTo>
                      <a:lnTo>
                        <a:pt x="9" y="54"/>
                      </a:lnTo>
                      <a:lnTo>
                        <a:pt x="9" y="54"/>
                      </a:lnTo>
                      <a:lnTo>
                        <a:pt x="9" y="54"/>
                      </a:lnTo>
                      <a:lnTo>
                        <a:pt x="9" y="54"/>
                      </a:lnTo>
                      <a:lnTo>
                        <a:pt x="8" y="54"/>
                      </a:lnTo>
                      <a:lnTo>
                        <a:pt x="8" y="54"/>
                      </a:lnTo>
                      <a:lnTo>
                        <a:pt x="8" y="54"/>
                      </a:lnTo>
                      <a:lnTo>
                        <a:pt x="8" y="54"/>
                      </a:lnTo>
                      <a:lnTo>
                        <a:pt x="8" y="54"/>
                      </a:lnTo>
                      <a:lnTo>
                        <a:pt x="8" y="54"/>
                      </a:lnTo>
                      <a:lnTo>
                        <a:pt x="8" y="54"/>
                      </a:lnTo>
                      <a:lnTo>
                        <a:pt x="8" y="54"/>
                      </a:lnTo>
                      <a:lnTo>
                        <a:pt x="8" y="54"/>
                      </a:lnTo>
                      <a:lnTo>
                        <a:pt x="7" y="54"/>
                      </a:lnTo>
                      <a:lnTo>
                        <a:pt x="7" y="54"/>
                      </a:lnTo>
                      <a:lnTo>
                        <a:pt x="7" y="54"/>
                      </a:lnTo>
                      <a:lnTo>
                        <a:pt x="7" y="54"/>
                      </a:lnTo>
                      <a:lnTo>
                        <a:pt x="7" y="54"/>
                      </a:lnTo>
                      <a:lnTo>
                        <a:pt x="7" y="54"/>
                      </a:lnTo>
                      <a:lnTo>
                        <a:pt x="7" y="54"/>
                      </a:lnTo>
                      <a:lnTo>
                        <a:pt x="7" y="54"/>
                      </a:lnTo>
                      <a:lnTo>
                        <a:pt x="6" y="54"/>
                      </a:lnTo>
                      <a:lnTo>
                        <a:pt x="6" y="54"/>
                      </a:lnTo>
                      <a:lnTo>
                        <a:pt x="6" y="54"/>
                      </a:lnTo>
                      <a:lnTo>
                        <a:pt x="6" y="54"/>
                      </a:lnTo>
                      <a:lnTo>
                        <a:pt x="6" y="54"/>
                      </a:lnTo>
                      <a:lnTo>
                        <a:pt x="6" y="54"/>
                      </a:lnTo>
                      <a:lnTo>
                        <a:pt x="6" y="54"/>
                      </a:lnTo>
                      <a:lnTo>
                        <a:pt x="6" y="54"/>
                      </a:lnTo>
                      <a:lnTo>
                        <a:pt x="6" y="54"/>
                      </a:lnTo>
                      <a:lnTo>
                        <a:pt x="5" y="54"/>
                      </a:lnTo>
                      <a:lnTo>
                        <a:pt x="5" y="54"/>
                      </a:lnTo>
                      <a:lnTo>
                        <a:pt x="5" y="54"/>
                      </a:lnTo>
                      <a:lnTo>
                        <a:pt x="5" y="54"/>
                      </a:lnTo>
                      <a:lnTo>
                        <a:pt x="5" y="54"/>
                      </a:lnTo>
                      <a:lnTo>
                        <a:pt x="5" y="54"/>
                      </a:lnTo>
                      <a:lnTo>
                        <a:pt x="5" y="54"/>
                      </a:lnTo>
                      <a:lnTo>
                        <a:pt x="5" y="54"/>
                      </a:lnTo>
                      <a:lnTo>
                        <a:pt x="4" y="54"/>
                      </a:lnTo>
                      <a:lnTo>
                        <a:pt x="4" y="54"/>
                      </a:lnTo>
                      <a:lnTo>
                        <a:pt x="4" y="54"/>
                      </a:lnTo>
                      <a:lnTo>
                        <a:pt x="4" y="54"/>
                      </a:lnTo>
                      <a:lnTo>
                        <a:pt x="4" y="54"/>
                      </a:lnTo>
                      <a:lnTo>
                        <a:pt x="4" y="54"/>
                      </a:lnTo>
                      <a:lnTo>
                        <a:pt x="4" y="54"/>
                      </a:lnTo>
                      <a:lnTo>
                        <a:pt x="4" y="54"/>
                      </a:lnTo>
                      <a:lnTo>
                        <a:pt x="4" y="54"/>
                      </a:lnTo>
                      <a:lnTo>
                        <a:pt x="3" y="54"/>
                      </a:lnTo>
                      <a:lnTo>
                        <a:pt x="3" y="54"/>
                      </a:lnTo>
                      <a:lnTo>
                        <a:pt x="3" y="54"/>
                      </a:lnTo>
                      <a:lnTo>
                        <a:pt x="3" y="53"/>
                      </a:lnTo>
                      <a:lnTo>
                        <a:pt x="3" y="53"/>
                      </a:lnTo>
                      <a:lnTo>
                        <a:pt x="3" y="53"/>
                      </a:lnTo>
                      <a:lnTo>
                        <a:pt x="3" y="53"/>
                      </a:lnTo>
                      <a:lnTo>
                        <a:pt x="3" y="53"/>
                      </a:lnTo>
                      <a:lnTo>
                        <a:pt x="3" y="53"/>
                      </a:lnTo>
                      <a:lnTo>
                        <a:pt x="3" y="53"/>
                      </a:lnTo>
                      <a:lnTo>
                        <a:pt x="2" y="53"/>
                      </a:lnTo>
                      <a:lnTo>
                        <a:pt x="2" y="53"/>
                      </a:lnTo>
                      <a:lnTo>
                        <a:pt x="2" y="53"/>
                      </a:lnTo>
                      <a:lnTo>
                        <a:pt x="2" y="53"/>
                      </a:lnTo>
                      <a:lnTo>
                        <a:pt x="2" y="53"/>
                      </a:lnTo>
                      <a:lnTo>
                        <a:pt x="2" y="52"/>
                      </a:lnTo>
                      <a:lnTo>
                        <a:pt x="2" y="52"/>
                      </a:lnTo>
                      <a:lnTo>
                        <a:pt x="2" y="52"/>
                      </a:lnTo>
                      <a:lnTo>
                        <a:pt x="2" y="52"/>
                      </a:lnTo>
                      <a:lnTo>
                        <a:pt x="2" y="52"/>
                      </a:lnTo>
                      <a:lnTo>
                        <a:pt x="2" y="52"/>
                      </a:lnTo>
                      <a:lnTo>
                        <a:pt x="1" y="52"/>
                      </a:lnTo>
                      <a:lnTo>
                        <a:pt x="1" y="52"/>
                      </a:lnTo>
                      <a:lnTo>
                        <a:pt x="1" y="52"/>
                      </a:lnTo>
                      <a:lnTo>
                        <a:pt x="1" y="52"/>
                      </a:lnTo>
                      <a:lnTo>
                        <a:pt x="1" y="51"/>
                      </a:lnTo>
                      <a:lnTo>
                        <a:pt x="1" y="51"/>
                      </a:lnTo>
                      <a:lnTo>
                        <a:pt x="1" y="51"/>
                      </a:lnTo>
                      <a:lnTo>
                        <a:pt x="1" y="51"/>
                      </a:lnTo>
                      <a:lnTo>
                        <a:pt x="1" y="51"/>
                      </a:lnTo>
                      <a:lnTo>
                        <a:pt x="1" y="51"/>
                      </a:lnTo>
                      <a:lnTo>
                        <a:pt x="1" y="51"/>
                      </a:lnTo>
                      <a:lnTo>
                        <a:pt x="1" y="51"/>
                      </a:lnTo>
                      <a:lnTo>
                        <a:pt x="1" y="50"/>
                      </a:lnTo>
                      <a:lnTo>
                        <a:pt x="0" y="50"/>
                      </a:lnTo>
                      <a:lnTo>
                        <a:pt x="0" y="50"/>
                      </a:lnTo>
                      <a:lnTo>
                        <a:pt x="0" y="50"/>
                      </a:lnTo>
                      <a:lnTo>
                        <a:pt x="0" y="50"/>
                      </a:lnTo>
                      <a:lnTo>
                        <a:pt x="0" y="50"/>
                      </a:lnTo>
                      <a:lnTo>
                        <a:pt x="0" y="50"/>
                      </a:lnTo>
                      <a:lnTo>
                        <a:pt x="0" y="50"/>
                      </a:lnTo>
                      <a:lnTo>
                        <a:pt x="0" y="49"/>
                      </a:lnTo>
                      <a:lnTo>
                        <a:pt x="0" y="49"/>
                      </a:lnTo>
                      <a:lnTo>
                        <a:pt x="0" y="49"/>
                      </a:lnTo>
                      <a:lnTo>
                        <a:pt x="0" y="49"/>
                      </a:lnTo>
                      <a:lnTo>
                        <a:pt x="0" y="49"/>
                      </a:lnTo>
                      <a:lnTo>
                        <a:pt x="0" y="49"/>
                      </a:lnTo>
                      <a:lnTo>
                        <a:pt x="0" y="49"/>
                      </a:lnTo>
                      <a:lnTo>
                        <a:pt x="0" y="48"/>
                      </a:lnTo>
                      <a:lnTo>
                        <a:pt x="0" y="48"/>
                      </a:lnTo>
                      <a:lnTo>
                        <a:pt x="0" y="48"/>
                      </a:lnTo>
                      <a:lnTo>
                        <a:pt x="0" y="48"/>
                      </a:lnTo>
                      <a:lnTo>
                        <a:pt x="0" y="48"/>
                      </a:lnTo>
                      <a:lnTo>
                        <a:pt x="0" y="48"/>
                      </a:lnTo>
                      <a:lnTo>
                        <a:pt x="0" y="48"/>
                      </a:lnTo>
                      <a:lnTo>
                        <a:pt x="0" y="47"/>
                      </a:lnTo>
                      <a:lnTo>
                        <a:pt x="0" y="47"/>
                      </a:lnTo>
                      <a:lnTo>
                        <a:pt x="0" y="47"/>
                      </a:lnTo>
                      <a:lnTo>
                        <a:pt x="0" y="47"/>
                      </a:lnTo>
                      <a:lnTo>
                        <a:pt x="0" y="47"/>
                      </a:lnTo>
                      <a:lnTo>
                        <a:pt x="0" y="47"/>
                      </a:lnTo>
                      <a:lnTo>
                        <a:pt x="0" y="47"/>
                      </a:lnTo>
                      <a:lnTo>
                        <a:pt x="0" y="46"/>
                      </a:lnTo>
                      <a:lnTo>
                        <a:pt x="0" y="46"/>
                      </a:lnTo>
                      <a:lnTo>
                        <a:pt x="0" y="46"/>
                      </a:lnTo>
                      <a:lnTo>
                        <a:pt x="0" y="46"/>
                      </a:lnTo>
                      <a:lnTo>
                        <a:pt x="0" y="46"/>
                      </a:lnTo>
                      <a:lnTo>
                        <a:pt x="0" y="46"/>
                      </a:lnTo>
                      <a:lnTo>
                        <a:pt x="0" y="46"/>
                      </a:lnTo>
                      <a:lnTo>
                        <a:pt x="0" y="45"/>
                      </a:lnTo>
                      <a:lnTo>
                        <a:pt x="0" y="45"/>
                      </a:lnTo>
                      <a:lnTo>
                        <a:pt x="0" y="45"/>
                      </a:lnTo>
                      <a:lnTo>
                        <a:pt x="0" y="45"/>
                      </a:lnTo>
                      <a:lnTo>
                        <a:pt x="0" y="45"/>
                      </a:lnTo>
                      <a:lnTo>
                        <a:pt x="0" y="45"/>
                      </a:lnTo>
                      <a:lnTo>
                        <a:pt x="0" y="45"/>
                      </a:lnTo>
                      <a:lnTo>
                        <a:pt x="0" y="44"/>
                      </a:lnTo>
                      <a:lnTo>
                        <a:pt x="0" y="44"/>
                      </a:lnTo>
                      <a:lnTo>
                        <a:pt x="0" y="44"/>
                      </a:lnTo>
                      <a:lnTo>
                        <a:pt x="0" y="44"/>
                      </a:lnTo>
                      <a:lnTo>
                        <a:pt x="0" y="44"/>
                      </a:lnTo>
                      <a:lnTo>
                        <a:pt x="0" y="44"/>
                      </a:lnTo>
                      <a:lnTo>
                        <a:pt x="0" y="44"/>
                      </a:lnTo>
                      <a:lnTo>
                        <a:pt x="0" y="43"/>
                      </a:lnTo>
                      <a:lnTo>
                        <a:pt x="0" y="43"/>
                      </a:lnTo>
                      <a:lnTo>
                        <a:pt x="0" y="43"/>
                      </a:lnTo>
                      <a:lnTo>
                        <a:pt x="0" y="43"/>
                      </a:lnTo>
                    </a:path>
                  </a:pathLst>
                </a:custGeom>
                <a:solidFill>
                  <a:srgbClr val="FFFFFF">
                    <a:alpha val="40001"/>
                  </a:srgbClr>
                </a:solidFill>
                <a:ln w="9525">
                  <a:noFill/>
                  <a:round/>
                  <a:headEnd type="none" w="sm" len="sm"/>
                  <a:tailEnd type="none" w="sm" len="sm"/>
                </a:ln>
              </p:spPr>
              <p:txBody>
                <a:bodyPr/>
                <a:lstStyle/>
                <a:p>
                  <a:endParaRPr lang="nl-BE"/>
                </a:p>
              </p:txBody>
            </p:sp>
            <p:sp>
              <p:nvSpPr>
                <p:cNvPr id="7550" name="Freeform 382"/>
                <p:cNvSpPr>
                  <a:spLocks noChangeArrowheads="1"/>
                </p:cNvSpPr>
                <p:nvPr/>
              </p:nvSpPr>
              <p:spPr bwMode="auto">
                <a:xfrm>
                  <a:off x="278" y="296"/>
                  <a:ext cx="28" cy="61"/>
                </a:xfrm>
                <a:custGeom>
                  <a:avLst/>
                  <a:gdLst/>
                  <a:ahLst/>
                  <a:cxnLst>
                    <a:cxn ang="0">
                      <a:pos x="26" y="0"/>
                    </a:cxn>
                    <a:cxn ang="0">
                      <a:pos x="0" y="61"/>
                    </a:cxn>
                    <a:cxn ang="0">
                      <a:pos x="28" y="18"/>
                    </a:cxn>
                    <a:cxn ang="0">
                      <a:pos x="26" y="0"/>
                    </a:cxn>
                  </a:cxnLst>
                  <a:rect l="0" t="0" r="r" b="b"/>
                  <a:pathLst>
                    <a:path w="28" h="61">
                      <a:moveTo>
                        <a:pt x="26" y="0"/>
                      </a:moveTo>
                      <a:cubicBezTo>
                        <a:pt x="26" y="0"/>
                        <a:pt x="13" y="30"/>
                        <a:pt x="0" y="61"/>
                      </a:cubicBezTo>
                      <a:cubicBezTo>
                        <a:pt x="0" y="61"/>
                        <a:pt x="16" y="41"/>
                        <a:pt x="28" y="18"/>
                      </a:cubicBezTo>
                      <a:cubicBezTo>
                        <a:pt x="28" y="18"/>
                        <a:pt x="29" y="8"/>
                        <a:pt x="26" y="0"/>
                      </a:cubicBezTo>
                    </a:path>
                  </a:pathLst>
                </a:custGeom>
                <a:gradFill rotWithShape="0">
                  <a:gsLst>
                    <a:gs pos="0">
                      <a:srgbClr val="976644"/>
                    </a:gs>
                    <a:gs pos="100000">
                      <a:srgbClr val="FFD0A0"/>
                    </a:gs>
                  </a:gsLst>
                  <a:lin ang="5400000" scaled="1"/>
                </a:gradFill>
                <a:ln w="9525">
                  <a:noFill/>
                  <a:round/>
                  <a:headEnd type="none" w="sm" len="sm"/>
                  <a:tailEnd type="none" w="sm" len="sm"/>
                </a:ln>
              </p:spPr>
              <p:txBody>
                <a:bodyPr/>
                <a:lstStyle/>
                <a:p>
                  <a:endParaRPr lang="nl-BE"/>
                </a:p>
              </p:txBody>
            </p:sp>
            <p:sp>
              <p:nvSpPr>
                <p:cNvPr id="7551" name="Freeform 383"/>
                <p:cNvSpPr>
                  <a:spLocks noChangeArrowheads="1"/>
                </p:cNvSpPr>
                <p:nvPr/>
              </p:nvSpPr>
              <p:spPr bwMode="auto">
                <a:xfrm>
                  <a:off x="228" y="575"/>
                  <a:ext cx="19" cy="16"/>
                </a:xfrm>
                <a:custGeom>
                  <a:avLst/>
                  <a:gdLst/>
                  <a:ahLst/>
                  <a:cxnLst>
                    <a:cxn ang="0">
                      <a:pos x="18" y="16"/>
                    </a:cxn>
                    <a:cxn ang="0">
                      <a:pos x="10" y="0"/>
                    </a:cxn>
                    <a:cxn ang="0">
                      <a:pos x="0" y="1"/>
                    </a:cxn>
                    <a:cxn ang="0">
                      <a:pos x="18" y="16"/>
                    </a:cxn>
                  </a:cxnLst>
                  <a:rect l="0" t="0" r="r" b="b"/>
                  <a:pathLst>
                    <a:path w="18" h="16">
                      <a:moveTo>
                        <a:pt x="18" y="16"/>
                      </a:moveTo>
                      <a:cubicBezTo>
                        <a:pt x="18" y="16"/>
                        <a:pt x="14" y="8"/>
                        <a:pt x="10" y="0"/>
                      </a:cubicBezTo>
                      <a:cubicBezTo>
                        <a:pt x="10" y="0"/>
                        <a:pt x="5" y="2"/>
                        <a:pt x="0" y="1"/>
                      </a:cubicBezTo>
                      <a:cubicBezTo>
                        <a:pt x="0" y="1"/>
                        <a:pt x="8" y="11"/>
                        <a:pt x="18" y="16"/>
                      </a:cubicBezTo>
                    </a:path>
                  </a:pathLst>
                </a:custGeom>
                <a:solidFill>
                  <a:srgbClr val="8F8F8F"/>
                </a:solidFill>
                <a:ln w="9525">
                  <a:noFill/>
                  <a:round/>
                  <a:headEnd type="none" w="sm" len="sm"/>
                  <a:tailEnd type="none" w="sm" len="sm"/>
                </a:ln>
              </p:spPr>
              <p:txBody>
                <a:bodyPr/>
                <a:lstStyle/>
                <a:p>
                  <a:endParaRPr lang="nl-BE"/>
                </a:p>
              </p:txBody>
            </p:sp>
            <p:sp>
              <p:nvSpPr>
                <p:cNvPr id="7552" name="Freeform 384"/>
                <p:cNvSpPr>
                  <a:spLocks noChangeArrowheads="1"/>
                </p:cNvSpPr>
                <p:nvPr/>
              </p:nvSpPr>
              <p:spPr bwMode="auto">
                <a:xfrm>
                  <a:off x="260" y="616"/>
                  <a:ext cx="183" cy="28"/>
                </a:xfrm>
                <a:custGeom>
                  <a:avLst/>
                  <a:gdLst/>
                  <a:ahLst/>
                  <a:cxnLst>
                    <a:cxn ang="0">
                      <a:pos x="183" y="2"/>
                    </a:cxn>
                    <a:cxn ang="0">
                      <a:pos x="112" y="8"/>
                    </a:cxn>
                    <a:cxn ang="0">
                      <a:pos x="27" y="28"/>
                    </a:cxn>
                    <a:cxn ang="0">
                      <a:pos x="0" y="19"/>
                    </a:cxn>
                    <a:cxn ang="0">
                      <a:pos x="3" y="7"/>
                    </a:cxn>
                    <a:cxn ang="0">
                      <a:pos x="23" y="12"/>
                    </a:cxn>
                    <a:cxn ang="0">
                      <a:pos x="120" y="0"/>
                    </a:cxn>
                    <a:cxn ang="0">
                      <a:pos x="183" y="2"/>
                    </a:cxn>
                  </a:cxnLst>
                  <a:rect l="0" t="0" r="r" b="b"/>
                  <a:pathLst>
                    <a:path w="183" h="28">
                      <a:moveTo>
                        <a:pt x="183" y="2"/>
                      </a:moveTo>
                      <a:lnTo>
                        <a:pt x="112" y="8"/>
                      </a:lnTo>
                      <a:lnTo>
                        <a:pt x="27" y="28"/>
                      </a:lnTo>
                      <a:lnTo>
                        <a:pt x="0" y="19"/>
                      </a:lnTo>
                      <a:lnTo>
                        <a:pt x="3" y="7"/>
                      </a:lnTo>
                      <a:lnTo>
                        <a:pt x="23" y="12"/>
                      </a:lnTo>
                      <a:lnTo>
                        <a:pt x="120" y="0"/>
                      </a:lnTo>
                      <a:lnTo>
                        <a:pt x="183" y="2"/>
                      </a:lnTo>
                    </a:path>
                  </a:pathLst>
                </a:custGeom>
                <a:gradFill rotWithShape="0">
                  <a:gsLst>
                    <a:gs pos="0">
                      <a:srgbClr val="2F2F2F"/>
                    </a:gs>
                    <a:gs pos="100000">
                      <a:srgbClr val="3F3F3F"/>
                    </a:gs>
                  </a:gsLst>
                  <a:lin ang="5400000" scaled="1"/>
                </a:gradFill>
                <a:ln w="9525">
                  <a:noFill/>
                  <a:round/>
                  <a:headEnd type="none" w="sm" len="sm"/>
                  <a:tailEnd type="none" w="sm" len="sm"/>
                </a:ln>
              </p:spPr>
              <p:txBody>
                <a:bodyPr/>
                <a:lstStyle/>
                <a:p>
                  <a:endParaRPr lang="nl-BE"/>
                </a:p>
              </p:txBody>
            </p:sp>
            <p:sp>
              <p:nvSpPr>
                <p:cNvPr id="7553" name="Freeform 385"/>
                <p:cNvSpPr>
                  <a:spLocks noChangeArrowheads="1"/>
                </p:cNvSpPr>
                <p:nvPr/>
              </p:nvSpPr>
              <p:spPr bwMode="auto">
                <a:xfrm>
                  <a:off x="286" y="632"/>
                  <a:ext cx="149" cy="26"/>
                </a:xfrm>
                <a:custGeom>
                  <a:avLst/>
                  <a:gdLst/>
                  <a:ahLst/>
                  <a:cxnLst>
                    <a:cxn ang="0">
                      <a:pos x="0" y="3"/>
                    </a:cxn>
                    <a:cxn ang="0">
                      <a:pos x="78" y="0"/>
                    </a:cxn>
                    <a:cxn ang="0">
                      <a:pos x="137" y="14"/>
                    </a:cxn>
                    <a:cxn ang="0">
                      <a:pos x="148" y="26"/>
                    </a:cxn>
                    <a:cxn ang="0">
                      <a:pos x="122" y="16"/>
                    </a:cxn>
                    <a:cxn ang="0">
                      <a:pos x="72" y="8"/>
                    </a:cxn>
                    <a:cxn ang="0">
                      <a:pos x="0" y="3"/>
                    </a:cxn>
                  </a:cxnLst>
                  <a:rect l="0" t="0" r="r" b="b"/>
                  <a:pathLst>
                    <a:path w="148" h="26">
                      <a:moveTo>
                        <a:pt x="0" y="3"/>
                      </a:moveTo>
                      <a:lnTo>
                        <a:pt x="78" y="0"/>
                      </a:lnTo>
                      <a:lnTo>
                        <a:pt x="137" y="14"/>
                      </a:lnTo>
                      <a:lnTo>
                        <a:pt x="148" y="26"/>
                      </a:lnTo>
                      <a:lnTo>
                        <a:pt x="122" y="16"/>
                      </a:lnTo>
                      <a:lnTo>
                        <a:pt x="72" y="8"/>
                      </a:lnTo>
                      <a:lnTo>
                        <a:pt x="0" y="3"/>
                      </a:lnTo>
                    </a:path>
                  </a:pathLst>
                </a:custGeom>
                <a:gradFill rotWithShape="0">
                  <a:gsLst>
                    <a:gs pos="0">
                      <a:srgbClr val="1F1F1F"/>
                    </a:gs>
                    <a:gs pos="100000">
                      <a:srgbClr val="000000"/>
                    </a:gs>
                  </a:gsLst>
                  <a:lin ang="5400000" scaled="1"/>
                </a:gradFill>
                <a:ln w="9525">
                  <a:noFill/>
                  <a:round/>
                  <a:headEnd type="none" w="sm" len="sm"/>
                  <a:tailEnd type="none" w="sm" len="sm"/>
                </a:ln>
              </p:spPr>
              <p:txBody>
                <a:bodyPr/>
                <a:lstStyle/>
                <a:p>
                  <a:endParaRPr lang="nl-BE"/>
                </a:p>
              </p:txBody>
            </p:sp>
          </p:grpSp>
        </p:grpSp>
        <p:grpSp>
          <p:nvGrpSpPr>
            <p:cNvPr id="7554" name="Group 386"/>
            <p:cNvGrpSpPr>
              <a:grpSpLocks/>
            </p:cNvGrpSpPr>
            <p:nvPr/>
          </p:nvGrpSpPr>
          <p:grpSpPr bwMode="auto">
            <a:xfrm>
              <a:off x="3096" y="3444"/>
              <a:ext cx="635" cy="725"/>
              <a:chOff x="0" y="0"/>
              <a:chExt cx="636" cy="726"/>
            </a:xfrm>
          </p:grpSpPr>
          <p:grpSp>
            <p:nvGrpSpPr>
              <p:cNvPr id="7555" name="Group 387"/>
              <p:cNvGrpSpPr>
                <a:grpSpLocks/>
              </p:cNvGrpSpPr>
              <p:nvPr/>
            </p:nvGrpSpPr>
            <p:grpSpPr bwMode="auto">
              <a:xfrm>
                <a:off x="0" y="559"/>
                <a:ext cx="490" cy="166"/>
                <a:chOff x="0" y="0"/>
                <a:chExt cx="491" cy="167"/>
              </a:xfrm>
            </p:grpSpPr>
            <p:sp>
              <p:nvSpPr>
                <p:cNvPr id="7556" name="Freeform 388"/>
                <p:cNvSpPr>
                  <a:spLocks noChangeArrowheads="1"/>
                </p:cNvSpPr>
                <p:nvPr/>
              </p:nvSpPr>
              <p:spPr bwMode="auto">
                <a:xfrm>
                  <a:off x="0" y="0"/>
                  <a:ext cx="490" cy="138"/>
                </a:xfrm>
                <a:custGeom>
                  <a:avLst/>
                  <a:gdLst/>
                  <a:ahLst/>
                  <a:cxnLst>
                    <a:cxn ang="0">
                      <a:pos x="0" y="10"/>
                    </a:cxn>
                    <a:cxn ang="0">
                      <a:pos x="247" y="0"/>
                    </a:cxn>
                    <a:cxn ang="0">
                      <a:pos x="490" y="93"/>
                    </a:cxn>
                    <a:cxn ang="0">
                      <a:pos x="57" y="138"/>
                    </a:cxn>
                    <a:cxn ang="0">
                      <a:pos x="0" y="10"/>
                    </a:cxn>
                  </a:cxnLst>
                  <a:rect l="0" t="0" r="r" b="b"/>
                  <a:pathLst>
                    <a:path w="490" h="138">
                      <a:moveTo>
                        <a:pt x="0" y="10"/>
                      </a:moveTo>
                      <a:lnTo>
                        <a:pt x="247" y="0"/>
                      </a:lnTo>
                      <a:lnTo>
                        <a:pt x="490" y="93"/>
                      </a:lnTo>
                      <a:lnTo>
                        <a:pt x="57" y="138"/>
                      </a:lnTo>
                      <a:lnTo>
                        <a:pt x="0" y="10"/>
                      </a:lnTo>
                    </a:path>
                  </a:pathLst>
                </a:custGeom>
                <a:gradFill rotWithShape="0">
                  <a:gsLst>
                    <a:gs pos="0">
                      <a:srgbClr val="CFCFCF"/>
                    </a:gs>
                    <a:gs pos="100000">
                      <a:srgbClr val="A06F50"/>
                    </a:gs>
                  </a:gsLst>
                  <a:lin ang="5400000" scaled="1"/>
                </a:gradFill>
                <a:ln w="9525">
                  <a:noFill/>
                  <a:round/>
                  <a:headEnd type="none" w="sm" len="sm"/>
                  <a:tailEnd type="none" w="sm" len="sm"/>
                </a:ln>
              </p:spPr>
              <p:txBody>
                <a:bodyPr/>
                <a:lstStyle/>
                <a:p>
                  <a:endParaRPr lang="nl-BE"/>
                </a:p>
              </p:txBody>
            </p:sp>
            <p:sp>
              <p:nvSpPr>
                <p:cNvPr id="7557" name="Freeform 389"/>
                <p:cNvSpPr>
                  <a:spLocks noChangeArrowheads="1"/>
                </p:cNvSpPr>
                <p:nvPr/>
              </p:nvSpPr>
              <p:spPr bwMode="auto">
                <a:xfrm>
                  <a:off x="0" y="9"/>
                  <a:ext cx="57" cy="157"/>
                </a:xfrm>
                <a:custGeom>
                  <a:avLst/>
                  <a:gdLst/>
                  <a:ahLst/>
                  <a:cxnLst>
                    <a:cxn ang="0">
                      <a:pos x="57" y="129"/>
                    </a:cxn>
                    <a:cxn ang="0">
                      <a:pos x="56" y="157"/>
                    </a:cxn>
                    <a:cxn ang="0">
                      <a:pos x="2" y="21"/>
                    </a:cxn>
                    <a:cxn ang="0">
                      <a:pos x="0" y="0"/>
                    </a:cxn>
                    <a:cxn ang="0">
                      <a:pos x="57" y="129"/>
                    </a:cxn>
                  </a:cxnLst>
                  <a:rect l="0" t="0" r="r" b="b"/>
                  <a:pathLst>
                    <a:path w="57" h="157">
                      <a:moveTo>
                        <a:pt x="57" y="129"/>
                      </a:moveTo>
                      <a:lnTo>
                        <a:pt x="56" y="157"/>
                      </a:lnTo>
                      <a:lnTo>
                        <a:pt x="2" y="21"/>
                      </a:lnTo>
                      <a:lnTo>
                        <a:pt x="0" y="0"/>
                      </a:lnTo>
                      <a:lnTo>
                        <a:pt x="57" y="129"/>
                      </a:lnTo>
                    </a:path>
                  </a:pathLst>
                </a:custGeom>
                <a:gradFill rotWithShape="0">
                  <a:gsLst>
                    <a:gs pos="0">
                      <a:srgbClr val="7C4D34"/>
                    </a:gs>
                    <a:gs pos="100000">
                      <a:srgbClr val="A06F50"/>
                    </a:gs>
                  </a:gsLst>
                  <a:lin ang="0" scaled="1"/>
                </a:gradFill>
                <a:ln w="9525">
                  <a:noFill/>
                  <a:round/>
                  <a:headEnd type="none" w="sm" len="sm"/>
                  <a:tailEnd type="none" w="sm" len="sm"/>
                </a:ln>
              </p:spPr>
              <p:txBody>
                <a:bodyPr/>
                <a:lstStyle/>
                <a:p>
                  <a:endParaRPr lang="nl-BE"/>
                </a:p>
              </p:txBody>
            </p:sp>
            <p:sp>
              <p:nvSpPr>
                <p:cNvPr id="7558" name="Freeform 390"/>
                <p:cNvSpPr>
                  <a:spLocks noChangeArrowheads="1"/>
                </p:cNvSpPr>
                <p:nvPr/>
              </p:nvSpPr>
              <p:spPr bwMode="auto">
                <a:xfrm>
                  <a:off x="56" y="93"/>
                  <a:ext cx="434" cy="72"/>
                </a:xfrm>
                <a:custGeom>
                  <a:avLst/>
                  <a:gdLst/>
                  <a:ahLst/>
                  <a:cxnLst>
                    <a:cxn ang="0">
                      <a:pos x="433" y="21"/>
                    </a:cxn>
                    <a:cxn ang="0">
                      <a:pos x="0" y="72"/>
                    </a:cxn>
                    <a:cxn ang="0">
                      <a:pos x="1" y="43"/>
                    </a:cxn>
                    <a:cxn ang="0">
                      <a:pos x="433" y="0"/>
                    </a:cxn>
                    <a:cxn ang="0">
                      <a:pos x="433" y="21"/>
                    </a:cxn>
                  </a:cxnLst>
                  <a:rect l="0" t="0" r="r" b="b"/>
                  <a:pathLst>
                    <a:path w="433" h="72">
                      <a:moveTo>
                        <a:pt x="433" y="21"/>
                      </a:moveTo>
                      <a:lnTo>
                        <a:pt x="0" y="72"/>
                      </a:lnTo>
                      <a:lnTo>
                        <a:pt x="1" y="43"/>
                      </a:lnTo>
                      <a:lnTo>
                        <a:pt x="433" y="0"/>
                      </a:lnTo>
                      <a:lnTo>
                        <a:pt x="433" y="21"/>
                      </a:lnTo>
                    </a:path>
                  </a:pathLst>
                </a:custGeom>
                <a:gradFill rotWithShape="0">
                  <a:gsLst>
                    <a:gs pos="0">
                      <a:srgbClr val="7C4D34"/>
                    </a:gs>
                    <a:gs pos="100000">
                      <a:srgbClr val="A0A0A0"/>
                    </a:gs>
                  </a:gsLst>
                  <a:lin ang="0" scaled="1"/>
                </a:gradFill>
                <a:ln w="9525">
                  <a:noFill/>
                  <a:round/>
                  <a:headEnd type="none" w="sm" len="sm"/>
                  <a:tailEnd type="none" w="sm" len="sm"/>
                </a:ln>
              </p:spPr>
              <p:txBody>
                <a:bodyPr/>
                <a:lstStyle/>
                <a:p>
                  <a:endParaRPr lang="nl-BE"/>
                </a:p>
              </p:txBody>
            </p:sp>
          </p:grpSp>
          <p:grpSp>
            <p:nvGrpSpPr>
              <p:cNvPr id="7559" name="Group 391"/>
              <p:cNvGrpSpPr>
                <a:grpSpLocks/>
              </p:cNvGrpSpPr>
              <p:nvPr/>
            </p:nvGrpSpPr>
            <p:grpSpPr bwMode="auto">
              <a:xfrm>
                <a:off x="97" y="345"/>
                <a:ext cx="272" cy="346"/>
                <a:chOff x="0" y="0"/>
                <a:chExt cx="273" cy="347"/>
              </a:xfrm>
            </p:grpSpPr>
            <p:sp>
              <p:nvSpPr>
                <p:cNvPr id="7560" name="Freeform 392"/>
                <p:cNvSpPr>
                  <a:spLocks noChangeArrowheads="1"/>
                </p:cNvSpPr>
                <p:nvPr/>
              </p:nvSpPr>
              <p:spPr bwMode="auto">
                <a:xfrm>
                  <a:off x="0" y="276"/>
                  <a:ext cx="271" cy="70"/>
                </a:xfrm>
                <a:custGeom>
                  <a:avLst/>
                  <a:gdLst/>
                  <a:ahLst/>
                  <a:cxnLst>
                    <a:cxn ang="0">
                      <a:pos x="0" y="0"/>
                    </a:cxn>
                    <a:cxn ang="0">
                      <a:pos x="0" y="69"/>
                    </a:cxn>
                    <a:cxn ang="0">
                      <a:pos x="271" y="42"/>
                    </a:cxn>
                    <a:cxn ang="0">
                      <a:pos x="270" y="33"/>
                    </a:cxn>
                    <a:cxn ang="0">
                      <a:pos x="266" y="25"/>
                    </a:cxn>
                    <a:cxn ang="0">
                      <a:pos x="236" y="14"/>
                    </a:cxn>
                    <a:cxn ang="0">
                      <a:pos x="0" y="0"/>
                    </a:cxn>
                  </a:cxnLst>
                  <a:rect l="0" t="0" r="r" b="b"/>
                  <a:pathLst>
                    <a:path w="271" h="69">
                      <a:moveTo>
                        <a:pt x="0" y="0"/>
                      </a:moveTo>
                      <a:lnTo>
                        <a:pt x="0" y="69"/>
                      </a:lnTo>
                      <a:lnTo>
                        <a:pt x="271" y="42"/>
                      </a:lnTo>
                      <a:cubicBezTo>
                        <a:pt x="271" y="42"/>
                        <a:pt x="272" y="37"/>
                        <a:pt x="270" y="33"/>
                      </a:cubicBezTo>
                      <a:cubicBezTo>
                        <a:pt x="270" y="33"/>
                        <a:pt x="269" y="28"/>
                        <a:pt x="266" y="25"/>
                      </a:cubicBezTo>
                      <a:lnTo>
                        <a:pt x="236" y="14"/>
                      </a:lnTo>
                      <a:lnTo>
                        <a:pt x="0" y="0"/>
                      </a:lnTo>
                    </a:path>
                  </a:pathLst>
                </a:custGeom>
                <a:gradFill rotWithShape="0">
                  <a:gsLst>
                    <a:gs pos="0">
                      <a:srgbClr val="4F4F4F"/>
                    </a:gs>
                    <a:gs pos="100000">
                      <a:srgbClr val="6F6F6F">
                        <a:alpha val="20001"/>
                      </a:srgbClr>
                    </a:gs>
                  </a:gsLst>
                  <a:lin ang="5400000" scaled="1"/>
                </a:gradFill>
                <a:ln w="9525">
                  <a:noFill/>
                  <a:round/>
                  <a:headEnd type="none" w="sm" len="sm"/>
                  <a:tailEnd type="none" w="sm" len="sm"/>
                </a:ln>
              </p:spPr>
              <p:txBody>
                <a:bodyPr/>
                <a:lstStyle/>
                <a:p>
                  <a:endParaRPr lang="nl-BE"/>
                </a:p>
              </p:txBody>
            </p:sp>
            <p:sp>
              <p:nvSpPr>
                <p:cNvPr id="7561" name="Freeform 393"/>
                <p:cNvSpPr>
                  <a:spLocks noChangeArrowheads="1"/>
                </p:cNvSpPr>
                <p:nvPr/>
              </p:nvSpPr>
              <p:spPr bwMode="auto">
                <a:xfrm>
                  <a:off x="0" y="0"/>
                  <a:ext cx="268" cy="304"/>
                </a:xfrm>
                <a:custGeom>
                  <a:avLst/>
                  <a:gdLst/>
                  <a:ahLst/>
                  <a:cxnLst>
                    <a:cxn ang="0">
                      <a:pos x="6" y="3"/>
                    </a:cxn>
                    <a:cxn ang="0">
                      <a:pos x="15" y="1"/>
                    </a:cxn>
                    <a:cxn ang="0">
                      <a:pos x="24" y="0"/>
                    </a:cxn>
                    <a:cxn ang="0">
                      <a:pos x="33" y="0"/>
                    </a:cxn>
                    <a:cxn ang="0">
                      <a:pos x="42" y="0"/>
                    </a:cxn>
                    <a:cxn ang="0">
                      <a:pos x="51" y="0"/>
                    </a:cxn>
                    <a:cxn ang="0">
                      <a:pos x="60" y="2"/>
                    </a:cxn>
                    <a:cxn ang="0">
                      <a:pos x="74" y="7"/>
                    </a:cxn>
                    <a:cxn ang="0">
                      <a:pos x="263" y="265"/>
                    </a:cxn>
                    <a:cxn ang="0">
                      <a:pos x="264" y="266"/>
                    </a:cxn>
                    <a:cxn ang="0">
                      <a:pos x="264" y="266"/>
                    </a:cxn>
                    <a:cxn ang="0">
                      <a:pos x="264" y="267"/>
                    </a:cxn>
                    <a:cxn ang="0">
                      <a:pos x="265" y="267"/>
                    </a:cxn>
                    <a:cxn ang="0">
                      <a:pos x="265" y="268"/>
                    </a:cxn>
                    <a:cxn ang="0">
                      <a:pos x="265" y="269"/>
                    </a:cxn>
                    <a:cxn ang="0">
                      <a:pos x="266" y="269"/>
                    </a:cxn>
                    <a:cxn ang="0">
                      <a:pos x="266" y="270"/>
                    </a:cxn>
                    <a:cxn ang="0">
                      <a:pos x="266" y="271"/>
                    </a:cxn>
                    <a:cxn ang="0">
                      <a:pos x="267" y="271"/>
                    </a:cxn>
                    <a:cxn ang="0">
                      <a:pos x="267" y="272"/>
                    </a:cxn>
                    <a:cxn ang="0">
                      <a:pos x="267" y="273"/>
                    </a:cxn>
                    <a:cxn ang="0">
                      <a:pos x="267" y="274"/>
                    </a:cxn>
                    <a:cxn ang="0">
                      <a:pos x="267" y="274"/>
                    </a:cxn>
                    <a:cxn ang="0">
                      <a:pos x="267" y="275"/>
                    </a:cxn>
                    <a:cxn ang="0">
                      <a:pos x="267" y="276"/>
                    </a:cxn>
                    <a:cxn ang="0">
                      <a:pos x="267" y="277"/>
                    </a:cxn>
                    <a:cxn ang="0">
                      <a:pos x="267" y="277"/>
                    </a:cxn>
                    <a:cxn ang="0">
                      <a:pos x="267" y="278"/>
                    </a:cxn>
                    <a:cxn ang="0">
                      <a:pos x="267" y="278"/>
                    </a:cxn>
                    <a:cxn ang="0">
                      <a:pos x="267" y="279"/>
                    </a:cxn>
                    <a:cxn ang="0">
                      <a:pos x="267" y="279"/>
                    </a:cxn>
                    <a:cxn ang="0">
                      <a:pos x="267" y="280"/>
                    </a:cxn>
                    <a:cxn ang="0">
                      <a:pos x="266" y="280"/>
                    </a:cxn>
                    <a:cxn ang="0">
                      <a:pos x="266" y="281"/>
                    </a:cxn>
                    <a:cxn ang="0">
                      <a:pos x="266" y="281"/>
                    </a:cxn>
                    <a:cxn ang="0">
                      <a:pos x="266" y="281"/>
                    </a:cxn>
                    <a:cxn ang="0">
                      <a:pos x="266" y="282"/>
                    </a:cxn>
                    <a:cxn ang="0">
                      <a:pos x="265" y="282"/>
                    </a:cxn>
                    <a:cxn ang="0">
                      <a:pos x="265" y="282"/>
                    </a:cxn>
                    <a:cxn ang="0">
                      <a:pos x="265" y="283"/>
                    </a:cxn>
                    <a:cxn ang="0">
                      <a:pos x="264" y="283"/>
                    </a:cxn>
                    <a:cxn ang="0">
                      <a:pos x="264" y="283"/>
                    </a:cxn>
                    <a:cxn ang="0">
                      <a:pos x="264" y="283"/>
                    </a:cxn>
                    <a:cxn ang="0">
                      <a:pos x="263" y="284"/>
                    </a:cxn>
                    <a:cxn ang="0">
                      <a:pos x="263" y="284"/>
                    </a:cxn>
                    <a:cxn ang="0">
                      <a:pos x="263" y="284"/>
                    </a:cxn>
                    <a:cxn ang="0">
                      <a:pos x="262" y="284"/>
                    </a:cxn>
                    <a:cxn ang="0">
                      <a:pos x="2" y="279"/>
                    </a:cxn>
                    <a:cxn ang="0">
                      <a:pos x="3" y="248"/>
                    </a:cxn>
                  </a:cxnLst>
                  <a:rect l="0" t="0" r="r" b="b"/>
                  <a:pathLst>
                    <a:path w="267" h="304">
                      <a:moveTo>
                        <a:pt x="0" y="5"/>
                      </a:moveTo>
                      <a:lnTo>
                        <a:pt x="3" y="4"/>
                      </a:lnTo>
                      <a:lnTo>
                        <a:pt x="6" y="3"/>
                      </a:lnTo>
                      <a:lnTo>
                        <a:pt x="9" y="2"/>
                      </a:lnTo>
                      <a:lnTo>
                        <a:pt x="12" y="2"/>
                      </a:lnTo>
                      <a:lnTo>
                        <a:pt x="15" y="1"/>
                      </a:lnTo>
                      <a:lnTo>
                        <a:pt x="18" y="1"/>
                      </a:lnTo>
                      <a:lnTo>
                        <a:pt x="21" y="0"/>
                      </a:lnTo>
                      <a:lnTo>
                        <a:pt x="24" y="0"/>
                      </a:lnTo>
                      <a:lnTo>
                        <a:pt x="27" y="0"/>
                      </a:lnTo>
                      <a:lnTo>
                        <a:pt x="30" y="0"/>
                      </a:lnTo>
                      <a:lnTo>
                        <a:pt x="33" y="0"/>
                      </a:lnTo>
                      <a:lnTo>
                        <a:pt x="36" y="0"/>
                      </a:lnTo>
                      <a:lnTo>
                        <a:pt x="39" y="0"/>
                      </a:lnTo>
                      <a:lnTo>
                        <a:pt x="42" y="0"/>
                      </a:lnTo>
                      <a:lnTo>
                        <a:pt x="45" y="0"/>
                      </a:lnTo>
                      <a:lnTo>
                        <a:pt x="48" y="0"/>
                      </a:lnTo>
                      <a:lnTo>
                        <a:pt x="51" y="0"/>
                      </a:lnTo>
                      <a:lnTo>
                        <a:pt x="54" y="1"/>
                      </a:lnTo>
                      <a:lnTo>
                        <a:pt x="57" y="1"/>
                      </a:lnTo>
                      <a:lnTo>
                        <a:pt x="60" y="2"/>
                      </a:lnTo>
                      <a:lnTo>
                        <a:pt x="63" y="2"/>
                      </a:lnTo>
                      <a:lnTo>
                        <a:pt x="66" y="3"/>
                      </a:lnTo>
                      <a:lnTo>
                        <a:pt x="74" y="7"/>
                      </a:lnTo>
                      <a:lnTo>
                        <a:pt x="76" y="243"/>
                      </a:lnTo>
                      <a:lnTo>
                        <a:pt x="190" y="234"/>
                      </a:lnTo>
                      <a:lnTo>
                        <a:pt x="263" y="265"/>
                      </a:lnTo>
                      <a:lnTo>
                        <a:pt x="263" y="265"/>
                      </a:lnTo>
                      <a:lnTo>
                        <a:pt x="263" y="265"/>
                      </a:lnTo>
                      <a:lnTo>
                        <a:pt x="264" y="266"/>
                      </a:lnTo>
                      <a:lnTo>
                        <a:pt x="264" y="266"/>
                      </a:lnTo>
                      <a:lnTo>
                        <a:pt x="264" y="266"/>
                      </a:lnTo>
                      <a:lnTo>
                        <a:pt x="264" y="266"/>
                      </a:lnTo>
                      <a:lnTo>
                        <a:pt x="264" y="266"/>
                      </a:lnTo>
                      <a:lnTo>
                        <a:pt x="264" y="267"/>
                      </a:lnTo>
                      <a:lnTo>
                        <a:pt x="264" y="267"/>
                      </a:lnTo>
                      <a:lnTo>
                        <a:pt x="265" y="267"/>
                      </a:lnTo>
                      <a:lnTo>
                        <a:pt x="265" y="267"/>
                      </a:lnTo>
                      <a:lnTo>
                        <a:pt x="265" y="267"/>
                      </a:lnTo>
                      <a:lnTo>
                        <a:pt x="265" y="268"/>
                      </a:lnTo>
                      <a:lnTo>
                        <a:pt x="265" y="268"/>
                      </a:lnTo>
                      <a:lnTo>
                        <a:pt x="265" y="268"/>
                      </a:lnTo>
                      <a:lnTo>
                        <a:pt x="265" y="268"/>
                      </a:lnTo>
                      <a:lnTo>
                        <a:pt x="265" y="268"/>
                      </a:lnTo>
                      <a:lnTo>
                        <a:pt x="265" y="269"/>
                      </a:lnTo>
                      <a:lnTo>
                        <a:pt x="266" y="269"/>
                      </a:lnTo>
                      <a:lnTo>
                        <a:pt x="266" y="269"/>
                      </a:lnTo>
                      <a:lnTo>
                        <a:pt x="266" y="269"/>
                      </a:lnTo>
                      <a:lnTo>
                        <a:pt x="266" y="270"/>
                      </a:lnTo>
                      <a:lnTo>
                        <a:pt x="266" y="270"/>
                      </a:lnTo>
                      <a:lnTo>
                        <a:pt x="266" y="270"/>
                      </a:lnTo>
                      <a:lnTo>
                        <a:pt x="266" y="270"/>
                      </a:lnTo>
                      <a:lnTo>
                        <a:pt x="266" y="270"/>
                      </a:lnTo>
                      <a:lnTo>
                        <a:pt x="266" y="271"/>
                      </a:lnTo>
                      <a:lnTo>
                        <a:pt x="266" y="271"/>
                      </a:lnTo>
                      <a:lnTo>
                        <a:pt x="267" y="271"/>
                      </a:lnTo>
                      <a:lnTo>
                        <a:pt x="267" y="271"/>
                      </a:lnTo>
                      <a:lnTo>
                        <a:pt x="267" y="272"/>
                      </a:lnTo>
                      <a:lnTo>
                        <a:pt x="267" y="272"/>
                      </a:lnTo>
                      <a:lnTo>
                        <a:pt x="267" y="272"/>
                      </a:lnTo>
                      <a:lnTo>
                        <a:pt x="267" y="272"/>
                      </a:lnTo>
                      <a:lnTo>
                        <a:pt x="267" y="273"/>
                      </a:lnTo>
                      <a:lnTo>
                        <a:pt x="267" y="273"/>
                      </a:lnTo>
                      <a:lnTo>
                        <a:pt x="267" y="273"/>
                      </a:lnTo>
                      <a:lnTo>
                        <a:pt x="267" y="273"/>
                      </a:lnTo>
                      <a:lnTo>
                        <a:pt x="267" y="274"/>
                      </a:lnTo>
                      <a:lnTo>
                        <a:pt x="267" y="274"/>
                      </a:lnTo>
                      <a:lnTo>
                        <a:pt x="267" y="274"/>
                      </a:lnTo>
                      <a:lnTo>
                        <a:pt x="267" y="274"/>
                      </a:lnTo>
                      <a:lnTo>
                        <a:pt x="267" y="275"/>
                      </a:lnTo>
                      <a:lnTo>
                        <a:pt x="267" y="275"/>
                      </a:lnTo>
                      <a:lnTo>
                        <a:pt x="267" y="275"/>
                      </a:lnTo>
                      <a:lnTo>
                        <a:pt x="267" y="275"/>
                      </a:lnTo>
                      <a:lnTo>
                        <a:pt x="267" y="276"/>
                      </a:lnTo>
                      <a:lnTo>
                        <a:pt x="267" y="276"/>
                      </a:lnTo>
                      <a:lnTo>
                        <a:pt x="267" y="276"/>
                      </a:lnTo>
                      <a:lnTo>
                        <a:pt x="267" y="276"/>
                      </a:lnTo>
                      <a:lnTo>
                        <a:pt x="267" y="277"/>
                      </a:lnTo>
                      <a:lnTo>
                        <a:pt x="267" y="277"/>
                      </a:lnTo>
                      <a:lnTo>
                        <a:pt x="267" y="277"/>
                      </a:lnTo>
                      <a:lnTo>
                        <a:pt x="267" y="277"/>
                      </a:lnTo>
                      <a:lnTo>
                        <a:pt x="267" y="278"/>
                      </a:lnTo>
                      <a:lnTo>
                        <a:pt x="267" y="278"/>
                      </a:lnTo>
                      <a:lnTo>
                        <a:pt x="267" y="278"/>
                      </a:lnTo>
                      <a:lnTo>
                        <a:pt x="267" y="278"/>
                      </a:lnTo>
                      <a:lnTo>
                        <a:pt x="267" y="278"/>
                      </a:lnTo>
                      <a:lnTo>
                        <a:pt x="267" y="278"/>
                      </a:lnTo>
                      <a:lnTo>
                        <a:pt x="267" y="278"/>
                      </a:lnTo>
                      <a:lnTo>
                        <a:pt x="267" y="279"/>
                      </a:lnTo>
                      <a:lnTo>
                        <a:pt x="267" y="279"/>
                      </a:lnTo>
                      <a:lnTo>
                        <a:pt x="267" y="279"/>
                      </a:lnTo>
                      <a:lnTo>
                        <a:pt x="267" y="279"/>
                      </a:lnTo>
                      <a:lnTo>
                        <a:pt x="267" y="279"/>
                      </a:lnTo>
                      <a:lnTo>
                        <a:pt x="267" y="279"/>
                      </a:lnTo>
                      <a:lnTo>
                        <a:pt x="267" y="280"/>
                      </a:lnTo>
                      <a:lnTo>
                        <a:pt x="267" y="280"/>
                      </a:lnTo>
                      <a:lnTo>
                        <a:pt x="267" y="280"/>
                      </a:lnTo>
                      <a:lnTo>
                        <a:pt x="266" y="280"/>
                      </a:lnTo>
                      <a:lnTo>
                        <a:pt x="266" y="280"/>
                      </a:lnTo>
                      <a:lnTo>
                        <a:pt x="266" y="280"/>
                      </a:lnTo>
                      <a:lnTo>
                        <a:pt x="266" y="280"/>
                      </a:lnTo>
                      <a:lnTo>
                        <a:pt x="266" y="281"/>
                      </a:lnTo>
                      <a:lnTo>
                        <a:pt x="266" y="281"/>
                      </a:lnTo>
                      <a:lnTo>
                        <a:pt x="266" y="281"/>
                      </a:lnTo>
                      <a:lnTo>
                        <a:pt x="266" y="281"/>
                      </a:lnTo>
                      <a:lnTo>
                        <a:pt x="266" y="281"/>
                      </a:lnTo>
                      <a:lnTo>
                        <a:pt x="266" y="281"/>
                      </a:lnTo>
                      <a:lnTo>
                        <a:pt x="266" y="281"/>
                      </a:lnTo>
                      <a:lnTo>
                        <a:pt x="266" y="281"/>
                      </a:lnTo>
                      <a:lnTo>
                        <a:pt x="266" y="282"/>
                      </a:lnTo>
                      <a:lnTo>
                        <a:pt x="266" y="282"/>
                      </a:lnTo>
                      <a:lnTo>
                        <a:pt x="265" y="282"/>
                      </a:lnTo>
                      <a:lnTo>
                        <a:pt x="265" y="282"/>
                      </a:lnTo>
                      <a:lnTo>
                        <a:pt x="265" y="282"/>
                      </a:lnTo>
                      <a:lnTo>
                        <a:pt x="265" y="282"/>
                      </a:lnTo>
                      <a:lnTo>
                        <a:pt x="265" y="282"/>
                      </a:lnTo>
                      <a:lnTo>
                        <a:pt x="265" y="282"/>
                      </a:lnTo>
                      <a:lnTo>
                        <a:pt x="265" y="282"/>
                      </a:lnTo>
                      <a:lnTo>
                        <a:pt x="265" y="283"/>
                      </a:lnTo>
                      <a:lnTo>
                        <a:pt x="265" y="283"/>
                      </a:lnTo>
                      <a:lnTo>
                        <a:pt x="265" y="283"/>
                      </a:lnTo>
                      <a:lnTo>
                        <a:pt x="264" y="283"/>
                      </a:lnTo>
                      <a:lnTo>
                        <a:pt x="264" y="283"/>
                      </a:lnTo>
                      <a:lnTo>
                        <a:pt x="264" y="283"/>
                      </a:lnTo>
                      <a:lnTo>
                        <a:pt x="264" y="283"/>
                      </a:lnTo>
                      <a:lnTo>
                        <a:pt x="264" y="283"/>
                      </a:lnTo>
                      <a:lnTo>
                        <a:pt x="264" y="283"/>
                      </a:lnTo>
                      <a:lnTo>
                        <a:pt x="264" y="283"/>
                      </a:lnTo>
                      <a:lnTo>
                        <a:pt x="264" y="283"/>
                      </a:lnTo>
                      <a:lnTo>
                        <a:pt x="264" y="284"/>
                      </a:lnTo>
                      <a:lnTo>
                        <a:pt x="264" y="284"/>
                      </a:lnTo>
                      <a:lnTo>
                        <a:pt x="263" y="284"/>
                      </a:lnTo>
                      <a:lnTo>
                        <a:pt x="263" y="284"/>
                      </a:lnTo>
                      <a:lnTo>
                        <a:pt x="263" y="284"/>
                      </a:lnTo>
                      <a:lnTo>
                        <a:pt x="263" y="284"/>
                      </a:lnTo>
                      <a:lnTo>
                        <a:pt x="263" y="284"/>
                      </a:lnTo>
                      <a:lnTo>
                        <a:pt x="263" y="284"/>
                      </a:lnTo>
                      <a:lnTo>
                        <a:pt x="263" y="284"/>
                      </a:lnTo>
                      <a:lnTo>
                        <a:pt x="263" y="284"/>
                      </a:lnTo>
                      <a:lnTo>
                        <a:pt x="262" y="284"/>
                      </a:lnTo>
                      <a:lnTo>
                        <a:pt x="262" y="284"/>
                      </a:lnTo>
                      <a:lnTo>
                        <a:pt x="233" y="292"/>
                      </a:lnTo>
                      <a:lnTo>
                        <a:pt x="67" y="304"/>
                      </a:lnTo>
                      <a:lnTo>
                        <a:pt x="2" y="279"/>
                      </a:lnTo>
                      <a:lnTo>
                        <a:pt x="0" y="275"/>
                      </a:lnTo>
                      <a:lnTo>
                        <a:pt x="0" y="249"/>
                      </a:lnTo>
                      <a:lnTo>
                        <a:pt x="3" y="248"/>
                      </a:lnTo>
                      <a:lnTo>
                        <a:pt x="2" y="241"/>
                      </a:lnTo>
                      <a:lnTo>
                        <a:pt x="0" y="5"/>
                      </a:lnTo>
                    </a:path>
                  </a:pathLst>
                </a:custGeom>
                <a:gradFill rotWithShape="0">
                  <a:gsLst>
                    <a:gs pos="0">
                      <a:srgbClr val="5F5F5F"/>
                    </a:gs>
                    <a:gs pos="100000">
                      <a:srgbClr val="3F3F3F"/>
                    </a:gs>
                  </a:gsLst>
                  <a:lin ang="5400000" scaled="1"/>
                </a:gradFill>
                <a:ln w="9525">
                  <a:noFill/>
                  <a:round/>
                  <a:headEnd type="none" w="sm" len="sm"/>
                  <a:tailEnd type="none" w="sm" len="sm"/>
                </a:ln>
              </p:spPr>
              <p:txBody>
                <a:bodyPr/>
                <a:lstStyle/>
                <a:p>
                  <a:endParaRPr lang="nl-BE"/>
                </a:p>
              </p:txBody>
            </p:sp>
            <p:sp>
              <p:nvSpPr>
                <p:cNvPr id="7562" name="Freeform 394"/>
                <p:cNvSpPr>
                  <a:spLocks noChangeArrowheads="1"/>
                </p:cNvSpPr>
                <p:nvPr/>
              </p:nvSpPr>
              <p:spPr bwMode="auto">
                <a:xfrm>
                  <a:off x="0" y="0"/>
                  <a:ext cx="69" cy="267"/>
                </a:xfrm>
                <a:custGeom>
                  <a:avLst/>
                  <a:gdLst/>
                  <a:ahLst/>
                  <a:cxnLst>
                    <a:cxn ang="0">
                      <a:pos x="14" y="251"/>
                    </a:cxn>
                    <a:cxn ang="0">
                      <a:pos x="51" y="263"/>
                    </a:cxn>
                    <a:cxn ang="0">
                      <a:pos x="52" y="254"/>
                    </a:cxn>
                    <a:cxn ang="0">
                      <a:pos x="61" y="257"/>
                    </a:cxn>
                    <a:cxn ang="0">
                      <a:pos x="61" y="268"/>
                    </a:cxn>
                    <a:cxn ang="0">
                      <a:pos x="69" y="270"/>
                    </a:cxn>
                    <a:cxn ang="0">
                      <a:pos x="66" y="7"/>
                    </a:cxn>
                    <a:cxn ang="0">
                      <a:pos x="0" y="9"/>
                    </a:cxn>
                    <a:cxn ang="0">
                      <a:pos x="2" y="249"/>
                    </a:cxn>
                    <a:cxn ang="0">
                      <a:pos x="6" y="250"/>
                    </a:cxn>
                    <a:cxn ang="0">
                      <a:pos x="6" y="240"/>
                    </a:cxn>
                    <a:cxn ang="0">
                      <a:pos x="14" y="242"/>
                    </a:cxn>
                    <a:cxn ang="0">
                      <a:pos x="14" y="251"/>
                    </a:cxn>
                  </a:cxnLst>
                  <a:rect l="0" t="0" r="r" b="b"/>
                  <a:pathLst>
                    <a:path w="69" h="266">
                      <a:moveTo>
                        <a:pt x="14" y="251"/>
                      </a:moveTo>
                      <a:lnTo>
                        <a:pt x="51" y="263"/>
                      </a:lnTo>
                      <a:lnTo>
                        <a:pt x="52" y="254"/>
                      </a:lnTo>
                      <a:lnTo>
                        <a:pt x="61" y="257"/>
                      </a:lnTo>
                      <a:lnTo>
                        <a:pt x="61" y="268"/>
                      </a:lnTo>
                      <a:lnTo>
                        <a:pt x="69" y="270"/>
                      </a:lnTo>
                      <a:lnTo>
                        <a:pt x="66" y="7"/>
                      </a:lnTo>
                      <a:cubicBezTo>
                        <a:pt x="66" y="7"/>
                        <a:pt x="32" y="0"/>
                        <a:pt x="0" y="9"/>
                      </a:cubicBezTo>
                      <a:lnTo>
                        <a:pt x="2" y="249"/>
                      </a:lnTo>
                      <a:lnTo>
                        <a:pt x="6" y="250"/>
                      </a:lnTo>
                      <a:lnTo>
                        <a:pt x="6" y="240"/>
                      </a:lnTo>
                      <a:lnTo>
                        <a:pt x="14" y="242"/>
                      </a:lnTo>
                      <a:lnTo>
                        <a:pt x="14" y="251"/>
                      </a:lnTo>
                    </a:path>
                  </a:pathLst>
                </a:custGeom>
                <a:gradFill rotWithShape="0">
                  <a:gsLst>
                    <a:gs pos="0">
                      <a:srgbClr val="8F8F8F"/>
                    </a:gs>
                    <a:gs pos="100000">
                      <a:srgbClr val="5F5F5F"/>
                    </a:gs>
                  </a:gsLst>
                  <a:path path="rect">
                    <a:fillToRect t="100000" r="100000"/>
                  </a:path>
                </a:gradFill>
                <a:ln w="9525">
                  <a:noFill/>
                  <a:round/>
                  <a:headEnd type="none" w="sm" len="sm"/>
                  <a:tailEnd type="none" w="sm" len="sm"/>
                </a:ln>
              </p:spPr>
              <p:txBody>
                <a:bodyPr/>
                <a:lstStyle/>
                <a:p>
                  <a:endParaRPr lang="nl-BE"/>
                </a:p>
              </p:txBody>
            </p:sp>
            <p:sp>
              <p:nvSpPr>
                <p:cNvPr id="7563" name="Freeform 395"/>
                <p:cNvSpPr>
                  <a:spLocks noChangeArrowheads="1"/>
                </p:cNvSpPr>
                <p:nvPr/>
              </p:nvSpPr>
              <p:spPr bwMode="auto">
                <a:xfrm>
                  <a:off x="68" y="265"/>
                  <a:ext cx="200" cy="36"/>
                </a:xfrm>
                <a:custGeom>
                  <a:avLst/>
                  <a:gdLst/>
                  <a:ahLst/>
                  <a:cxnLst>
                    <a:cxn ang="0">
                      <a:pos x="0" y="8"/>
                    </a:cxn>
                    <a:cxn ang="0">
                      <a:pos x="194" y="0"/>
                    </a:cxn>
                    <a:cxn ang="0">
                      <a:pos x="198" y="4"/>
                    </a:cxn>
                    <a:cxn ang="0">
                      <a:pos x="199" y="11"/>
                    </a:cxn>
                    <a:cxn ang="0">
                      <a:pos x="198" y="15"/>
                    </a:cxn>
                    <a:cxn ang="0">
                      <a:pos x="195" y="18"/>
                    </a:cxn>
                    <a:cxn ang="0">
                      <a:pos x="0" y="36"/>
                    </a:cxn>
                    <a:cxn ang="0">
                      <a:pos x="0" y="8"/>
                    </a:cxn>
                  </a:cxnLst>
                  <a:rect l="0" t="0" r="r" b="b"/>
                  <a:pathLst>
                    <a:path w="199" h="36">
                      <a:moveTo>
                        <a:pt x="0" y="8"/>
                      </a:moveTo>
                      <a:lnTo>
                        <a:pt x="194" y="0"/>
                      </a:lnTo>
                      <a:cubicBezTo>
                        <a:pt x="194" y="0"/>
                        <a:pt x="196" y="1"/>
                        <a:pt x="198" y="4"/>
                      </a:cubicBezTo>
                      <a:cubicBezTo>
                        <a:pt x="198" y="4"/>
                        <a:pt x="199" y="7"/>
                        <a:pt x="199" y="11"/>
                      </a:cubicBezTo>
                      <a:cubicBezTo>
                        <a:pt x="199" y="11"/>
                        <a:pt x="199" y="14"/>
                        <a:pt x="198" y="15"/>
                      </a:cubicBezTo>
                      <a:cubicBezTo>
                        <a:pt x="198" y="15"/>
                        <a:pt x="197" y="17"/>
                        <a:pt x="195" y="18"/>
                      </a:cubicBezTo>
                      <a:lnTo>
                        <a:pt x="0" y="36"/>
                      </a:lnTo>
                      <a:lnTo>
                        <a:pt x="0" y="8"/>
                      </a:lnTo>
                    </a:path>
                  </a:pathLst>
                </a:custGeom>
                <a:solidFill>
                  <a:srgbClr val="8F8F8F"/>
                </a:solidFill>
                <a:ln w="9525">
                  <a:noFill/>
                  <a:round/>
                  <a:headEnd type="none" w="sm" len="sm"/>
                  <a:tailEnd type="none" w="sm" len="sm"/>
                </a:ln>
              </p:spPr>
              <p:txBody>
                <a:bodyPr/>
                <a:lstStyle/>
                <a:p>
                  <a:endParaRPr lang="nl-BE"/>
                </a:p>
              </p:txBody>
            </p:sp>
            <p:sp>
              <p:nvSpPr>
                <p:cNvPr id="7564" name="Freeform 396"/>
                <p:cNvSpPr>
                  <a:spLocks noChangeArrowheads="1"/>
                </p:cNvSpPr>
                <p:nvPr/>
              </p:nvSpPr>
              <p:spPr bwMode="auto">
                <a:xfrm>
                  <a:off x="69" y="235"/>
                  <a:ext cx="193" cy="39"/>
                </a:xfrm>
                <a:custGeom>
                  <a:avLst/>
                  <a:gdLst/>
                  <a:ahLst/>
                  <a:cxnLst>
                    <a:cxn ang="0">
                      <a:pos x="0" y="32"/>
                    </a:cxn>
                    <a:cxn ang="0">
                      <a:pos x="8" y="25"/>
                    </a:cxn>
                    <a:cxn ang="0">
                      <a:pos x="8" y="8"/>
                    </a:cxn>
                    <a:cxn ang="0">
                      <a:pos x="121" y="0"/>
                    </a:cxn>
                    <a:cxn ang="0">
                      <a:pos x="192" y="30"/>
                    </a:cxn>
                    <a:cxn ang="0">
                      <a:pos x="0" y="39"/>
                    </a:cxn>
                    <a:cxn ang="0">
                      <a:pos x="0" y="32"/>
                    </a:cxn>
                  </a:cxnLst>
                  <a:rect l="0" t="0" r="r" b="b"/>
                  <a:pathLst>
                    <a:path w="192" h="39">
                      <a:moveTo>
                        <a:pt x="0" y="32"/>
                      </a:moveTo>
                      <a:lnTo>
                        <a:pt x="8" y="25"/>
                      </a:lnTo>
                      <a:lnTo>
                        <a:pt x="8" y="8"/>
                      </a:lnTo>
                      <a:lnTo>
                        <a:pt x="121" y="0"/>
                      </a:lnTo>
                      <a:lnTo>
                        <a:pt x="192" y="30"/>
                      </a:lnTo>
                      <a:lnTo>
                        <a:pt x="0" y="39"/>
                      </a:lnTo>
                      <a:lnTo>
                        <a:pt x="0" y="32"/>
                      </a:lnTo>
                    </a:path>
                  </a:pathLst>
                </a:custGeom>
                <a:solidFill>
                  <a:srgbClr val="AFAFAF"/>
                </a:solidFill>
                <a:ln w="9525">
                  <a:noFill/>
                  <a:round/>
                  <a:headEnd type="none" w="sm" len="sm"/>
                  <a:tailEnd type="none" w="sm" len="sm"/>
                </a:ln>
              </p:spPr>
              <p:txBody>
                <a:bodyPr/>
                <a:lstStyle/>
                <a:p>
                  <a:endParaRPr lang="nl-BE"/>
                </a:p>
              </p:txBody>
            </p:sp>
            <p:sp>
              <p:nvSpPr>
                <p:cNvPr id="7565" name="Freeform 397"/>
                <p:cNvSpPr>
                  <a:spLocks noChangeArrowheads="1"/>
                </p:cNvSpPr>
                <p:nvPr/>
              </p:nvSpPr>
              <p:spPr bwMode="auto">
                <a:xfrm>
                  <a:off x="0" y="239"/>
                  <a:ext cx="67" cy="61"/>
                </a:xfrm>
                <a:custGeom>
                  <a:avLst/>
                  <a:gdLst/>
                  <a:ahLst/>
                  <a:cxnLst>
                    <a:cxn ang="0">
                      <a:pos x="13" y="11"/>
                    </a:cxn>
                    <a:cxn ang="0">
                      <a:pos x="53" y="25"/>
                    </a:cxn>
                    <a:cxn ang="0">
                      <a:pos x="53" y="14"/>
                    </a:cxn>
                    <a:cxn ang="0">
                      <a:pos x="60" y="16"/>
                    </a:cxn>
                    <a:cxn ang="0">
                      <a:pos x="60" y="28"/>
                    </a:cxn>
                    <a:cxn ang="0">
                      <a:pos x="67" y="30"/>
                    </a:cxn>
                    <a:cxn ang="0">
                      <a:pos x="66" y="61"/>
                    </a:cxn>
                    <a:cxn ang="0">
                      <a:pos x="0" y="34"/>
                    </a:cxn>
                    <a:cxn ang="0">
                      <a:pos x="0" y="11"/>
                    </a:cxn>
                    <a:cxn ang="0">
                      <a:pos x="7" y="9"/>
                    </a:cxn>
                    <a:cxn ang="0">
                      <a:pos x="7" y="0"/>
                    </a:cxn>
                    <a:cxn ang="0">
                      <a:pos x="13" y="1"/>
                    </a:cxn>
                    <a:cxn ang="0">
                      <a:pos x="13" y="11"/>
                    </a:cxn>
                  </a:cxnLst>
                  <a:rect l="0" t="0" r="r" b="b"/>
                  <a:pathLst>
                    <a:path w="67" h="61">
                      <a:moveTo>
                        <a:pt x="13" y="11"/>
                      </a:moveTo>
                      <a:lnTo>
                        <a:pt x="53" y="25"/>
                      </a:lnTo>
                      <a:lnTo>
                        <a:pt x="53" y="14"/>
                      </a:lnTo>
                      <a:lnTo>
                        <a:pt x="60" y="16"/>
                      </a:lnTo>
                      <a:lnTo>
                        <a:pt x="60" y="28"/>
                      </a:lnTo>
                      <a:lnTo>
                        <a:pt x="67" y="30"/>
                      </a:lnTo>
                      <a:lnTo>
                        <a:pt x="66" y="61"/>
                      </a:lnTo>
                      <a:lnTo>
                        <a:pt x="0" y="34"/>
                      </a:lnTo>
                      <a:lnTo>
                        <a:pt x="0" y="11"/>
                      </a:lnTo>
                      <a:lnTo>
                        <a:pt x="7" y="9"/>
                      </a:lnTo>
                      <a:lnTo>
                        <a:pt x="7" y="0"/>
                      </a:lnTo>
                      <a:lnTo>
                        <a:pt x="13" y="1"/>
                      </a:lnTo>
                      <a:lnTo>
                        <a:pt x="13" y="11"/>
                      </a:lnTo>
                    </a:path>
                  </a:pathLst>
                </a:custGeom>
                <a:gradFill rotWithShape="0">
                  <a:gsLst>
                    <a:gs pos="0">
                      <a:srgbClr val="BFBFBF"/>
                    </a:gs>
                    <a:gs pos="100000">
                      <a:srgbClr val="7F7F7F"/>
                    </a:gs>
                  </a:gsLst>
                  <a:lin ang="5400000" scaled="1"/>
                </a:gradFill>
                <a:ln w="9525">
                  <a:noFill/>
                  <a:round/>
                  <a:headEnd type="none" w="sm" len="sm"/>
                  <a:tailEnd type="none" w="sm" len="sm"/>
                </a:ln>
              </p:spPr>
              <p:txBody>
                <a:bodyPr/>
                <a:lstStyle/>
                <a:p>
                  <a:endParaRPr lang="nl-BE"/>
                </a:p>
              </p:txBody>
            </p:sp>
            <p:sp>
              <p:nvSpPr>
                <p:cNvPr id="7566" name="Freeform 398"/>
                <p:cNvSpPr>
                  <a:spLocks noChangeArrowheads="1"/>
                </p:cNvSpPr>
                <p:nvPr/>
              </p:nvSpPr>
              <p:spPr bwMode="auto">
                <a:xfrm>
                  <a:off x="50" y="277"/>
                  <a:ext cx="13" cy="18"/>
                </a:xfrm>
                <a:custGeom>
                  <a:avLst/>
                  <a:gdLst/>
                  <a:ahLst/>
                  <a:cxnLst>
                    <a:cxn ang="0">
                      <a:pos x="0" y="0"/>
                    </a:cxn>
                    <a:cxn ang="0">
                      <a:pos x="13" y="4"/>
                    </a:cxn>
                    <a:cxn ang="0">
                      <a:pos x="13" y="18"/>
                    </a:cxn>
                    <a:cxn ang="0">
                      <a:pos x="0" y="13"/>
                    </a:cxn>
                    <a:cxn ang="0">
                      <a:pos x="0" y="0"/>
                    </a:cxn>
                  </a:cxnLst>
                  <a:rect l="0" t="0" r="r" b="b"/>
                  <a:pathLst>
                    <a:path w="13" h="18">
                      <a:moveTo>
                        <a:pt x="0" y="0"/>
                      </a:moveTo>
                      <a:lnTo>
                        <a:pt x="13" y="4"/>
                      </a:lnTo>
                      <a:lnTo>
                        <a:pt x="13" y="18"/>
                      </a:lnTo>
                      <a:lnTo>
                        <a:pt x="0" y="13"/>
                      </a:lnTo>
                      <a:lnTo>
                        <a:pt x="0" y="0"/>
                      </a:lnTo>
                    </a:path>
                  </a:pathLst>
                </a:custGeom>
                <a:solidFill>
                  <a:srgbClr val="5F5F5F"/>
                </a:solidFill>
                <a:ln w="9525">
                  <a:noFill/>
                  <a:round/>
                  <a:headEnd type="none" w="sm" len="sm"/>
                  <a:tailEnd type="none" w="sm" len="sm"/>
                </a:ln>
              </p:spPr>
              <p:txBody>
                <a:bodyPr/>
                <a:lstStyle/>
                <a:p>
                  <a:endParaRPr lang="nl-BE"/>
                </a:p>
              </p:txBody>
            </p:sp>
            <p:sp>
              <p:nvSpPr>
                <p:cNvPr id="7567" name="Freeform 399"/>
                <p:cNvSpPr>
                  <a:spLocks noChangeArrowheads="1"/>
                </p:cNvSpPr>
                <p:nvPr/>
              </p:nvSpPr>
              <p:spPr bwMode="auto">
                <a:xfrm>
                  <a:off x="93" y="276"/>
                  <a:ext cx="35" cy="13"/>
                </a:xfrm>
                <a:custGeom>
                  <a:avLst/>
                  <a:gdLst/>
                  <a:ahLst/>
                  <a:cxnLst>
                    <a:cxn ang="0">
                      <a:pos x="0" y="2"/>
                    </a:cxn>
                    <a:cxn ang="0">
                      <a:pos x="34" y="0"/>
                    </a:cxn>
                    <a:cxn ang="0">
                      <a:pos x="34" y="10"/>
                    </a:cxn>
                    <a:cxn ang="0">
                      <a:pos x="0" y="13"/>
                    </a:cxn>
                    <a:cxn ang="0">
                      <a:pos x="0" y="2"/>
                    </a:cxn>
                  </a:cxnLst>
                  <a:rect l="0" t="0" r="r" b="b"/>
                  <a:pathLst>
                    <a:path w="34" h="13">
                      <a:moveTo>
                        <a:pt x="0" y="2"/>
                      </a:moveTo>
                      <a:lnTo>
                        <a:pt x="34" y="0"/>
                      </a:lnTo>
                      <a:lnTo>
                        <a:pt x="34" y="10"/>
                      </a:lnTo>
                      <a:lnTo>
                        <a:pt x="0" y="13"/>
                      </a:lnTo>
                      <a:lnTo>
                        <a:pt x="0" y="2"/>
                      </a:lnTo>
                    </a:path>
                  </a:pathLst>
                </a:custGeom>
                <a:solidFill>
                  <a:srgbClr val="4F4F4F"/>
                </a:solidFill>
                <a:ln w="9525">
                  <a:noFill/>
                  <a:round/>
                  <a:headEnd type="none" w="sm" len="sm"/>
                  <a:tailEnd type="none" w="sm" len="sm"/>
                </a:ln>
              </p:spPr>
              <p:txBody>
                <a:bodyPr/>
                <a:lstStyle/>
                <a:p>
                  <a:endParaRPr lang="nl-BE"/>
                </a:p>
              </p:txBody>
            </p:sp>
            <p:sp>
              <p:nvSpPr>
                <p:cNvPr id="7568" name="Freeform 400"/>
                <p:cNvSpPr>
                  <a:spLocks noChangeArrowheads="1"/>
                </p:cNvSpPr>
                <p:nvPr/>
              </p:nvSpPr>
              <p:spPr bwMode="auto">
                <a:xfrm>
                  <a:off x="74" y="289"/>
                  <a:ext cx="7" cy="5"/>
                </a:xfrm>
                <a:custGeom>
                  <a:avLst/>
                  <a:gdLst/>
                  <a:ahLst/>
                  <a:cxnLst>
                    <a:cxn ang="0">
                      <a:pos x="0" y="0"/>
                    </a:cxn>
                    <a:cxn ang="0">
                      <a:pos x="6" y="0"/>
                    </a:cxn>
                    <a:cxn ang="0">
                      <a:pos x="6" y="5"/>
                    </a:cxn>
                    <a:cxn ang="0">
                      <a:pos x="0" y="5"/>
                    </a:cxn>
                    <a:cxn ang="0">
                      <a:pos x="0" y="0"/>
                    </a:cxn>
                  </a:cxnLst>
                  <a:rect l="0" t="0" r="r" b="b"/>
                  <a:pathLst>
                    <a:path w="6" h="5">
                      <a:moveTo>
                        <a:pt x="0" y="0"/>
                      </a:moveTo>
                      <a:lnTo>
                        <a:pt x="6" y="0"/>
                      </a:lnTo>
                      <a:lnTo>
                        <a:pt x="6" y="5"/>
                      </a:lnTo>
                      <a:lnTo>
                        <a:pt x="0" y="5"/>
                      </a:lnTo>
                      <a:lnTo>
                        <a:pt x="0" y="0"/>
                      </a:lnTo>
                    </a:path>
                  </a:pathLst>
                </a:custGeom>
                <a:solidFill>
                  <a:srgbClr val="4F4F4F"/>
                </a:solidFill>
                <a:ln w="9525">
                  <a:noFill/>
                  <a:round/>
                  <a:headEnd type="none" w="sm" len="sm"/>
                  <a:tailEnd type="none" w="sm" len="sm"/>
                </a:ln>
              </p:spPr>
              <p:txBody>
                <a:bodyPr/>
                <a:lstStyle/>
                <a:p>
                  <a:endParaRPr lang="nl-BE"/>
                </a:p>
              </p:txBody>
            </p:sp>
            <p:sp>
              <p:nvSpPr>
                <p:cNvPr id="7569" name="Freeform 401"/>
                <p:cNvSpPr>
                  <a:spLocks noChangeArrowheads="1"/>
                </p:cNvSpPr>
                <p:nvPr/>
              </p:nvSpPr>
              <p:spPr bwMode="auto">
                <a:xfrm>
                  <a:off x="136" y="282"/>
                  <a:ext cx="9" cy="10"/>
                </a:xfrm>
                <a:custGeom>
                  <a:avLst/>
                  <a:gdLst/>
                  <a:ahLst/>
                  <a:cxnLst>
                    <a:cxn ang="0">
                      <a:pos x="0" y="0"/>
                    </a:cxn>
                    <a:cxn ang="0">
                      <a:pos x="9" y="0"/>
                    </a:cxn>
                    <a:cxn ang="0">
                      <a:pos x="8" y="7"/>
                    </a:cxn>
                    <a:cxn ang="0">
                      <a:pos x="7" y="9"/>
                    </a:cxn>
                    <a:cxn ang="0">
                      <a:pos x="5" y="10"/>
                    </a:cxn>
                    <a:cxn ang="0">
                      <a:pos x="3" y="10"/>
                    </a:cxn>
                    <a:cxn ang="0">
                      <a:pos x="1" y="9"/>
                    </a:cxn>
                    <a:cxn ang="0">
                      <a:pos x="0" y="7"/>
                    </a:cxn>
                    <a:cxn ang="0">
                      <a:pos x="0" y="0"/>
                    </a:cxn>
                  </a:cxnLst>
                  <a:rect l="0" t="0" r="r" b="b"/>
                  <a:pathLst>
                    <a:path w="9" h="10">
                      <a:moveTo>
                        <a:pt x="0" y="0"/>
                      </a:moveTo>
                      <a:lnTo>
                        <a:pt x="9" y="0"/>
                      </a:lnTo>
                      <a:lnTo>
                        <a:pt x="8" y="7"/>
                      </a:lnTo>
                      <a:cubicBezTo>
                        <a:pt x="8" y="7"/>
                        <a:pt x="8" y="8"/>
                        <a:pt x="7" y="9"/>
                      </a:cubicBezTo>
                      <a:cubicBezTo>
                        <a:pt x="7" y="9"/>
                        <a:pt x="6" y="10"/>
                        <a:pt x="5" y="10"/>
                      </a:cubicBezTo>
                      <a:cubicBezTo>
                        <a:pt x="5" y="10"/>
                        <a:pt x="4" y="10"/>
                        <a:pt x="3" y="10"/>
                      </a:cubicBezTo>
                      <a:cubicBezTo>
                        <a:pt x="3" y="10"/>
                        <a:pt x="2" y="10"/>
                        <a:pt x="1" y="9"/>
                      </a:cubicBezTo>
                      <a:cubicBezTo>
                        <a:pt x="1" y="9"/>
                        <a:pt x="0" y="8"/>
                        <a:pt x="0" y="7"/>
                      </a:cubicBezTo>
                      <a:lnTo>
                        <a:pt x="0" y="0"/>
                      </a:lnTo>
                    </a:path>
                  </a:pathLst>
                </a:custGeom>
                <a:solidFill>
                  <a:srgbClr val="2F2F2F"/>
                </a:solidFill>
                <a:ln w="9525">
                  <a:noFill/>
                  <a:round/>
                  <a:headEnd type="none" w="sm" len="sm"/>
                  <a:tailEnd type="none" w="sm" len="sm"/>
                </a:ln>
              </p:spPr>
              <p:txBody>
                <a:bodyPr/>
                <a:lstStyle/>
                <a:p>
                  <a:endParaRPr lang="nl-BE"/>
                </a:p>
              </p:txBody>
            </p:sp>
            <p:sp>
              <p:nvSpPr>
                <p:cNvPr id="7570" name="Freeform 402"/>
                <p:cNvSpPr>
                  <a:spLocks noChangeArrowheads="1"/>
                </p:cNvSpPr>
                <p:nvPr/>
              </p:nvSpPr>
              <p:spPr bwMode="auto">
                <a:xfrm>
                  <a:off x="149" y="278"/>
                  <a:ext cx="49" cy="9"/>
                </a:xfrm>
                <a:custGeom>
                  <a:avLst/>
                  <a:gdLst/>
                  <a:ahLst/>
                  <a:cxnLst>
                    <a:cxn ang="0">
                      <a:pos x="0" y="3"/>
                    </a:cxn>
                    <a:cxn ang="0">
                      <a:pos x="48" y="0"/>
                    </a:cxn>
                    <a:cxn ang="0">
                      <a:pos x="48" y="5"/>
                    </a:cxn>
                    <a:cxn ang="0">
                      <a:pos x="0" y="8"/>
                    </a:cxn>
                    <a:cxn ang="0">
                      <a:pos x="0" y="3"/>
                    </a:cxn>
                  </a:cxnLst>
                  <a:rect l="0" t="0" r="r" b="b"/>
                  <a:pathLst>
                    <a:path w="48" h="8">
                      <a:moveTo>
                        <a:pt x="0" y="3"/>
                      </a:moveTo>
                      <a:lnTo>
                        <a:pt x="48" y="0"/>
                      </a:lnTo>
                      <a:lnTo>
                        <a:pt x="48" y="5"/>
                      </a:lnTo>
                      <a:lnTo>
                        <a:pt x="0" y="8"/>
                      </a:lnTo>
                      <a:lnTo>
                        <a:pt x="0" y="3"/>
                      </a:lnTo>
                    </a:path>
                  </a:pathLst>
                </a:custGeom>
                <a:solidFill>
                  <a:srgbClr val="4F4F4F"/>
                </a:solidFill>
                <a:ln w="9525">
                  <a:noFill/>
                  <a:round/>
                  <a:headEnd type="none" w="sm" len="sm"/>
                  <a:tailEnd type="none" w="sm" len="sm"/>
                </a:ln>
              </p:spPr>
              <p:txBody>
                <a:bodyPr/>
                <a:lstStyle/>
                <a:p>
                  <a:endParaRPr lang="nl-BE"/>
                </a:p>
              </p:txBody>
            </p:sp>
            <p:sp>
              <p:nvSpPr>
                <p:cNvPr id="7571" name="Freeform 403"/>
                <p:cNvSpPr>
                  <a:spLocks noChangeArrowheads="1"/>
                </p:cNvSpPr>
                <p:nvPr/>
              </p:nvSpPr>
              <p:spPr bwMode="auto">
                <a:xfrm>
                  <a:off x="6" y="262"/>
                  <a:ext cx="5" cy="11"/>
                </a:xfrm>
                <a:custGeom>
                  <a:avLst/>
                  <a:gdLst/>
                  <a:ahLst/>
                  <a:cxnLst>
                    <a:cxn ang="0">
                      <a:pos x="0" y="0"/>
                    </a:cxn>
                    <a:cxn ang="0">
                      <a:pos x="0" y="8"/>
                    </a:cxn>
                    <a:cxn ang="0">
                      <a:pos x="4" y="11"/>
                    </a:cxn>
                    <a:cxn ang="0">
                      <a:pos x="4" y="1"/>
                    </a:cxn>
                    <a:cxn ang="0">
                      <a:pos x="0" y="0"/>
                    </a:cxn>
                  </a:cxnLst>
                  <a:rect l="0" t="0" r="r" b="b"/>
                  <a:pathLst>
                    <a:path w="4" h="11">
                      <a:moveTo>
                        <a:pt x="0" y="0"/>
                      </a:moveTo>
                      <a:lnTo>
                        <a:pt x="0" y="8"/>
                      </a:lnTo>
                      <a:lnTo>
                        <a:pt x="4" y="11"/>
                      </a:lnTo>
                      <a:lnTo>
                        <a:pt x="4" y="1"/>
                      </a:lnTo>
                      <a:lnTo>
                        <a:pt x="0" y="0"/>
                      </a:lnTo>
                    </a:path>
                  </a:pathLst>
                </a:custGeom>
                <a:solidFill>
                  <a:srgbClr val="4F4F4F"/>
                </a:solidFill>
                <a:ln w="9525">
                  <a:noFill/>
                  <a:round/>
                  <a:headEnd type="none" w="sm" len="sm"/>
                  <a:tailEnd type="none" w="sm" len="sm"/>
                </a:ln>
              </p:spPr>
              <p:txBody>
                <a:bodyPr/>
                <a:lstStyle/>
                <a:p>
                  <a:endParaRPr lang="nl-BE"/>
                </a:p>
              </p:txBody>
            </p:sp>
            <p:sp>
              <p:nvSpPr>
                <p:cNvPr id="7572" name="Freeform 404"/>
                <p:cNvSpPr>
                  <a:spLocks noChangeArrowheads="1"/>
                </p:cNvSpPr>
                <p:nvPr/>
              </p:nvSpPr>
              <p:spPr bwMode="auto">
                <a:xfrm>
                  <a:off x="14" y="261"/>
                  <a:ext cx="11" cy="20"/>
                </a:xfrm>
                <a:custGeom>
                  <a:avLst/>
                  <a:gdLst/>
                  <a:ahLst/>
                  <a:cxnLst>
                    <a:cxn ang="0">
                      <a:pos x="0" y="0"/>
                    </a:cxn>
                    <a:cxn ang="0">
                      <a:pos x="11" y="4"/>
                    </a:cxn>
                    <a:cxn ang="0">
                      <a:pos x="11" y="19"/>
                    </a:cxn>
                    <a:cxn ang="0">
                      <a:pos x="0" y="14"/>
                    </a:cxn>
                    <a:cxn ang="0">
                      <a:pos x="0" y="0"/>
                    </a:cxn>
                  </a:cxnLst>
                  <a:rect l="0" t="0" r="r" b="b"/>
                  <a:pathLst>
                    <a:path w="11" h="19">
                      <a:moveTo>
                        <a:pt x="0" y="0"/>
                      </a:moveTo>
                      <a:lnTo>
                        <a:pt x="11" y="4"/>
                      </a:lnTo>
                      <a:lnTo>
                        <a:pt x="11" y="19"/>
                      </a:lnTo>
                      <a:lnTo>
                        <a:pt x="0" y="14"/>
                      </a:lnTo>
                      <a:lnTo>
                        <a:pt x="0" y="0"/>
                      </a:lnTo>
                    </a:path>
                  </a:pathLst>
                </a:custGeom>
                <a:solidFill>
                  <a:srgbClr val="5F5F5F"/>
                </a:solidFill>
                <a:ln w="9525">
                  <a:noFill/>
                  <a:round/>
                  <a:headEnd type="none" w="sm" len="sm"/>
                  <a:tailEnd type="none" w="sm" len="sm"/>
                </a:ln>
              </p:spPr>
              <p:txBody>
                <a:bodyPr/>
                <a:lstStyle/>
                <a:p>
                  <a:endParaRPr lang="nl-BE"/>
                </a:p>
              </p:txBody>
            </p:sp>
            <p:sp>
              <p:nvSpPr>
                <p:cNvPr id="7573" name="Freeform 405"/>
                <p:cNvSpPr>
                  <a:spLocks noChangeArrowheads="1"/>
                </p:cNvSpPr>
                <p:nvPr/>
              </p:nvSpPr>
              <p:spPr bwMode="auto">
                <a:xfrm>
                  <a:off x="30" y="265"/>
                  <a:ext cx="16" cy="22"/>
                </a:xfrm>
                <a:custGeom>
                  <a:avLst/>
                  <a:gdLst/>
                  <a:ahLst/>
                  <a:cxnLst>
                    <a:cxn ang="0">
                      <a:pos x="0" y="0"/>
                    </a:cxn>
                    <a:cxn ang="0">
                      <a:pos x="0" y="14"/>
                    </a:cxn>
                    <a:cxn ang="0">
                      <a:pos x="16" y="21"/>
                    </a:cxn>
                    <a:cxn ang="0">
                      <a:pos x="16" y="6"/>
                    </a:cxn>
                    <a:cxn ang="0">
                      <a:pos x="0" y="0"/>
                    </a:cxn>
                  </a:cxnLst>
                  <a:rect l="0" t="0" r="r" b="b"/>
                  <a:pathLst>
                    <a:path w="16" h="21">
                      <a:moveTo>
                        <a:pt x="0" y="0"/>
                      </a:moveTo>
                      <a:lnTo>
                        <a:pt x="0" y="14"/>
                      </a:lnTo>
                      <a:lnTo>
                        <a:pt x="16" y="21"/>
                      </a:lnTo>
                      <a:lnTo>
                        <a:pt x="16" y="6"/>
                      </a:lnTo>
                      <a:lnTo>
                        <a:pt x="0" y="0"/>
                      </a:lnTo>
                    </a:path>
                  </a:pathLst>
                </a:custGeom>
                <a:solidFill>
                  <a:srgbClr val="4F4F4F"/>
                </a:solidFill>
                <a:ln w="9525">
                  <a:noFill/>
                  <a:round/>
                  <a:headEnd type="none" w="sm" len="sm"/>
                  <a:tailEnd type="none" w="sm" len="sm"/>
                </a:ln>
              </p:spPr>
              <p:txBody>
                <a:bodyPr/>
                <a:lstStyle/>
                <a:p>
                  <a:endParaRPr lang="nl-BE"/>
                </a:p>
              </p:txBody>
            </p:sp>
            <p:sp>
              <p:nvSpPr>
                <p:cNvPr id="7574" name="Freeform 406"/>
                <p:cNvSpPr>
                  <a:spLocks noChangeArrowheads="1"/>
                </p:cNvSpPr>
                <p:nvPr/>
              </p:nvSpPr>
              <p:spPr bwMode="auto">
                <a:xfrm>
                  <a:off x="202" y="267"/>
                  <a:ext cx="58" cy="20"/>
                </a:xfrm>
                <a:custGeom>
                  <a:avLst/>
                  <a:gdLst/>
                  <a:ahLst/>
                  <a:cxnLst>
                    <a:cxn ang="0">
                      <a:pos x="0" y="19"/>
                    </a:cxn>
                    <a:cxn ang="0">
                      <a:pos x="0" y="3"/>
                    </a:cxn>
                    <a:cxn ang="0">
                      <a:pos x="57" y="0"/>
                    </a:cxn>
                    <a:cxn ang="0">
                      <a:pos x="57" y="15"/>
                    </a:cxn>
                    <a:cxn ang="0">
                      <a:pos x="0" y="19"/>
                    </a:cxn>
                  </a:cxnLst>
                  <a:rect l="0" t="0" r="r" b="b"/>
                  <a:pathLst>
                    <a:path w="57" h="19">
                      <a:moveTo>
                        <a:pt x="0" y="19"/>
                      </a:moveTo>
                      <a:lnTo>
                        <a:pt x="0" y="3"/>
                      </a:lnTo>
                      <a:lnTo>
                        <a:pt x="57" y="0"/>
                      </a:lnTo>
                      <a:lnTo>
                        <a:pt x="57" y="15"/>
                      </a:lnTo>
                      <a:lnTo>
                        <a:pt x="0" y="19"/>
                      </a:lnTo>
                    </a:path>
                  </a:pathLst>
                </a:custGeom>
                <a:solidFill>
                  <a:srgbClr val="AFAFAF"/>
                </a:solidFill>
                <a:ln w="9525">
                  <a:noFill/>
                  <a:round/>
                  <a:headEnd type="none" w="sm" len="sm"/>
                  <a:tailEnd type="none" w="sm" len="sm"/>
                </a:ln>
              </p:spPr>
              <p:txBody>
                <a:bodyPr/>
                <a:lstStyle/>
                <a:p>
                  <a:endParaRPr lang="nl-BE"/>
                </a:p>
              </p:txBody>
            </p:sp>
            <p:sp>
              <p:nvSpPr>
                <p:cNvPr id="7575" name="Freeform 407"/>
                <p:cNvSpPr>
                  <a:spLocks noChangeArrowheads="1"/>
                </p:cNvSpPr>
                <p:nvPr/>
              </p:nvSpPr>
              <p:spPr bwMode="auto">
                <a:xfrm>
                  <a:off x="77" y="260"/>
                  <a:ext cx="20" cy="7"/>
                </a:xfrm>
                <a:custGeom>
                  <a:avLst/>
                  <a:gdLst/>
                  <a:ahLst/>
                  <a:cxnLst>
                    <a:cxn ang="0">
                      <a:pos x="0" y="0"/>
                    </a:cxn>
                    <a:cxn ang="0">
                      <a:pos x="20" y="6"/>
                    </a:cxn>
                    <a:cxn ang="0">
                      <a:pos x="15" y="6"/>
                    </a:cxn>
                    <a:cxn ang="0">
                      <a:pos x="0" y="0"/>
                    </a:cxn>
                  </a:cxnLst>
                  <a:rect l="0" t="0" r="r" b="b"/>
                  <a:pathLst>
                    <a:path w="20" h="6">
                      <a:moveTo>
                        <a:pt x="0" y="0"/>
                      </a:moveTo>
                      <a:lnTo>
                        <a:pt x="20" y="6"/>
                      </a:lnTo>
                      <a:lnTo>
                        <a:pt x="15" y="6"/>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576" name="Freeform 408"/>
                <p:cNvSpPr>
                  <a:spLocks noChangeArrowheads="1"/>
                </p:cNvSpPr>
                <p:nvPr/>
              </p:nvSpPr>
              <p:spPr bwMode="auto">
                <a:xfrm>
                  <a:off x="81" y="251"/>
                  <a:ext cx="41" cy="15"/>
                </a:xfrm>
                <a:custGeom>
                  <a:avLst/>
                  <a:gdLst/>
                  <a:ahLst/>
                  <a:cxnLst>
                    <a:cxn ang="0">
                      <a:pos x="0" y="0"/>
                    </a:cxn>
                    <a:cxn ang="0">
                      <a:pos x="34" y="15"/>
                    </a:cxn>
                    <a:cxn ang="0">
                      <a:pos x="41" y="14"/>
                    </a:cxn>
                    <a:cxn ang="0">
                      <a:pos x="0" y="0"/>
                    </a:cxn>
                  </a:cxnLst>
                  <a:rect l="0" t="0" r="r" b="b"/>
                  <a:pathLst>
                    <a:path w="41" h="15">
                      <a:moveTo>
                        <a:pt x="0" y="0"/>
                      </a:moveTo>
                      <a:lnTo>
                        <a:pt x="34" y="15"/>
                      </a:lnTo>
                      <a:lnTo>
                        <a:pt x="41" y="14"/>
                      </a:lnTo>
                      <a:lnTo>
                        <a:pt x="0" y="0"/>
                      </a:lnTo>
                    </a:path>
                  </a:pathLst>
                </a:custGeom>
                <a:solidFill>
                  <a:srgbClr val="2F2F2F">
                    <a:alpha val="20001"/>
                  </a:srgbClr>
                </a:solidFill>
                <a:ln w="9525">
                  <a:noFill/>
                  <a:round/>
                  <a:headEnd type="none" w="sm" len="sm"/>
                  <a:tailEnd type="none" w="sm" len="sm"/>
                </a:ln>
              </p:spPr>
              <p:txBody>
                <a:bodyPr/>
                <a:lstStyle/>
                <a:p>
                  <a:endParaRPr lang="nl-BE"/>
                </a:p>
              </p:txBody>
            </p:sp>
            <p:sp>
              <p:nvSpPr>
                <p:cNvPr id="7577" name="Freeform 409"/>
                <p:cNvSpPr>
                  <a:spLocks noChangeArrowheads="1"/>
                </p:cNvSpPr>
                <p:nvPr/>
              </p:nvSpPr>
              <p:spPr bwMode="auto">
                <a:xfrm>
                  <a:off x="86" y="239"/>
                  <a:ext cx="159" cy="26"/>
                </a:xfrm>
                <a:custGeom>
                  <a:avLst/>
                  <a:gdLst/>
                  <a:ahLst/>
                  <a:cxnLst>
                    <a:cxn ang="0">
                      <a:pos x="0" y="8"/>
                    </a:cxn>
                    <a:cxn ang="0">
                      <a:pos x="1" y="9"/>
                    </a:cxn>
                    <a:cxn ang="0">
                      <a:pos x="3" y="10"/>
                    </a:cxn>
                    <a:cxn ang="0">
                      <a:pos x="4" y="11"/>
                    </a:cxn>
                    <a:cxn ang="0">
                      <a:pos x="5" y="12"/>
                    </a:cxn>
                    <a:cxn ang="0">
                      <a:pos x="6" y="12"/>
                    </a:cxn>
                    <a:cxn ang="0">
                      <a:pos x="8" y="13"/>
                    </a:cxn>
                    <a:cxn ang="0">
                      <a:pos x="9" y="13"/>
                    </a:cxn>
                    <a:cxn ang="0">
                      <a:pos x="11" y="14"/>
                    </a:cxn>
                    <a:cxn ang="0">
                      <a:pos x="12" y="14"/>
                    </a:cxn>
                    <a:cxn ang="0">
                      <a:pos x="13" y="14"/>
                    </a:cxn>
                    <a:cxn ang="0">
                      <a:pos x="16" y="14"/>
                    </a:cxn>
                    <a:cxn ang="0">
                      <a:pos x="20" y="13"/>
                    </a:cxn>
                    <a:cxn ang="0">
                      <a:pos x="25" y="13"/>
                    </a:cxn>
                    <a:cxn ang="0">
                      <a:pos x="26" y="13"/>
                    </a:cxn>
                    <a:cxn ang="0">
                      <a:pos x="28" y="13"/>
                    </a:cxn>
                    <a:cxn ang="0">
                      <a:pos x="29" y="13"/>
                    </a:cxn>
                    <a:cxn ang="0">
                      <a:pos x="30" y="13"/>
                    </a:cxn>
                    <a:cxn ang="0">
                      <a:pos x="31" y="14"/>
                    </a:cxn>
                    <a:cxn ang="0">
                      <a:pos x="32" y="14"/>
                    </a:cxn>
                    <a:cxn ang="0">
                      <a:pos x="33" y="15"/>
                    </a:cxn>
                    <a:cxn ang="0">
                      <a:pos x="35" y="15"/>
                    </a:cxn>
                    <a:cxn ang="0">
                      <a:pos x="36" y="16"/>
                    </a:cxn>
                    <a:cxn ang="0">
                      <a:pos x="37" y="17"/>
                    </a:cxn>
                    <a:cxn ang="0">
                      <a:pos x="38" y="18"/>
                    </a:cxn>
                    <a:cxn ang="0">
                      <a:pos x="38" y="19"/>
                    </a:cxn>
                    <a:cxn ang="0">
                      <a:pos x="41" y="20"/>
                    </a:cxn>
                    <a:cxn ang="0">
                      <a:pos x="47" y="23"/>
                    </a:cxn>
                    <a:cxn ang="0">
                      <a:pos x="52" y="24"/>
                    </a:cxn>
                    <a:cxn ang="0">
                      <a:pos x="58" y="25"/>
                    </a:cxn>
                    <a:cxn ang="0">
                      <a:pos x="63" y="26"/>
                    </a:cxn>
                    <a:cxn ang="0">
                      <a:pos x="69" y="26"/>
                    </a:cxn>
                    <a:cxn ang="0">
                      <a:pos x="74" y="25"/>
                    </a:cxn>
                    <a:cxn ang="0">
                      <a:pos x="80" y="24"/>
                    </a:cxn>
                    <a:cxn ang="0">
                      <a:pos x="86" y="23"/>
                    </a:cxn>
                    <a:cxn ang="0">
                      <a:pos x="91" y="22"/>
                    </a:cxn>
                    <a:cxn ang="0">
                      <a:pos x="97" y="21"/>
                    </a:cxn>
                    <a:cxn ang="0">
                      <a:pos x="103" y="21"/>
                    </a:cxn>
                    <a:cxn ang="0">
                      <a:pos x="109" y="21"/>
                    </a:cxn>
                    <a:cxn ang="0">
                      <a:pos x="125" y="22"/>
                    </a:cxn>
                    <a:cxn ang="0">
                      <a:pos x="142" y="22"/>
                    </a:cxn>
                    <a:cxn ang="0">
                      <a:pos x="158" y="19"/>
                    </a:cxn>
                    <a:cxn ang="0">
                      <a:pos x="149" y="15"/>
                    </a:cxn>
                    <a:cxn ang="0">
                      <a:pos x="140" y="11"/>
                    </a:cxn>
                    <a:cxn ang="0">
                      <a:pos x="131" y="8"/>
                    </a:cxn>
                    <a:cxn ang="0">
                      <a:pos x="122" y="5"/>
                    </a:cxn>
                    <a:cxn ang="0">
                      <a:pos x="112" y="4"/>
                    </a:cxn>
                    <a:cxn ang="0">
                      <a:pos x="99" y="3"/>
                    </a:cxn>
                    <a:cxn ang="0">
                      <a:pos x="77" y="0"/>
                    </a:cxn>
                    <a:cxn ang="0">
                      <a:pos x="55" y="0"/>
                    </a:cxn>
                    <a:cxn ang="0">
                      <a:pos x="33" y="1"/>
                    </a:cxn>
                    <a:cxn ang="0">
                      <a:pos x="10" y="5"/>
                    </a:cxn>
                  </a:cxnLst>
                  <a:rect l="0" t="0" r="r" b="b"/>
                  <a:pathLst>
                    <a:path w="158" h="26">
                      <a:moveTo>
                        <a:pt x="0" y="7"/>
                      </a:moveTo>
                      <a:lnTo>
                        <a:pt x="0" y="7"/>
                      </a:lnTo>
                      <a:lnTo>
                        <a:pt x="0" y="8"/>
                      </a:lnTo>
                      <a:lnTo>
                        <a:pt x="0" y="8"/>
                      </a:lnTo>
                      <a:lnTo>
                        <a:pt x="1" y="8"/>
                      </a:lnTo>
                      <a:lnTo>
                        <a:pt x="1" y="9"/>
                      </a:lnTo>
                      <a:lnTo>
                        <a:pt x="1" y="9"/>
                      </a:lnTo>
                      <a:lnTo>
                        <a:pt x="1" y="9"/>
                      </a:lnTo>
                      <a:lnTo>
                        <a:pt x="2" y="9"/>
                      </a:lnTo>
                      <a:lnTo>
                        <a:pt x="2" y="10"/>
                      </a:lnTo>
                      <a:lnTo>
                        <a:pt x="2" y="10"/>
                      </a:lnTo>
                      <a:lnTo>
                        <a:pt x="3" y="10"/>
                      </a:lnTo>
                      <a:lnTo>
                        <a:pt x="3" y="10"/>
                      </a:lnTo>
                      <a:lnTo>
                        <a:pt x="3" y="11"/>
                      </a:lnTo>
                      <a:lnTo>
                        <a:pt x="4" y="11"/>
                      </a:lnTo>
                      <a:lnTo>
                        <a:pt x="4" y="11"/>
                      </a:lnTo>
                      <a:lnTo>
                        <a:pt x="4" y="11"/>
                      </a:lnTo>
                      <a:lnTo>
                        <a:pt x="4" y="11"/>
                      </a:lnTo>
                      <a:lnTo>
                        <a:pt x="5" y="12"/>
                      </a:lnTo>
                      <a:lnTo>
                        <a:pt x="5" y="12"/>
                      </a:lnTo>
                      <a:lnTo>
                        <a:pt x="5" y="12"/>
                      </a:lnTo>
                      <a:lnTo>
                        <a:pt x="6" y="12"/>
                      </a:lnTo>
                      <a:lnTo>
                        <a:pt x="6" y="12"/>
                      </a:lnTo>
                      <a:lnTo>
                        <a:pt x="6" y="12"/>
                      </a:lnTo>
                      <a:lnTo>
                        <a:pt x="7" y="13"/>
                      </a:lnTo>
                      <a:lnTo>
                        <a:pt x="7" y="13"/>
                      </a:lnTo>
                      <a:lnTo>
                        <a:pt x="7" y="13"/>
                      </a:lnTo>
                      <a:lnTo>
                        <a:pt x="8" y="13"/>
                      </a:lnTo>
                      <a:lnTo>
                        <a:pt x="8" y="13"/>
                      </a:lnTo>
                      <a:lnTo>
                        <a:pt x="8" y="13"/>
                      </a:lnTo>
                      <a:lnTo>
                        <a:pt x="9" y="13"/>
                      </a:lnTo>
                      <a:lnTo>
                        <a:pt x="9" y="13"/>
                      </a:lnTo>
                      <a:lnTo>
                        <a:pt x="10" y="13"/>
                      </a:lnTo>
                      <a:lnTo>
                        <a:pt x="10" y="13"/>
                      </a:lnTo>
                      <a:lnTo>
                        <a:pt x="10" y="13"/>
                      </a:lnTo>
                      <a:lnTo>
                        <a:pt x="11" y="14"/>
                      </a:lnTo>
                      <a:lnTo>
                        <a:pt x="11" y="14"/>
                      </a:lnTo>
                      <a:lnTo>
                        <a:pt x="11" y="14"/>
                      </a:lnTo>
                      <a:lnTo>
                        <a:pt x="12" y="14"/>
                      </a:lnTo>
                      <a:lnTo>
                        <a:pt x="12" y="14"/>
                      </a:lnTo>
                      <a:lnTo>
                        <a:pt x="12" y="14"/>
                      </a:lnTo>
                      <a:lnTo>
                        <a:pt x="13" y="14"/>
                      </a:lnTo>
                      <a:lnTo>
                        <a:pt x="13" y="14"/>
                      </a:lnTo>
                      <a:lnTo>
                        <a:pt x="13" y="14"/>
                      </a:lnTo>
                      <a:lnTo>
                        <a:pt x="14" y="14"/>
                      </a:lnTo>
                      <a:lnTo>
                        <a:pt x="14" y="14"/>
                      </a:lnTo>
                      <a:lnTo>
                        <a:pt x="14" y="14"/>
                      </a:lnTo>
                      <a:lnTo>
                        <a:pt x="16" y="14"/>
                      </a:lnTo>
                      <a:lnTo>
                        <a:pt x="17" y="13"/>
                      </a:lnTo>
                      <a:lnTo>
                        <a:pt x="18" y="13"/>
                      </a:lnTo>
                      <a:lnTo>
                        <a:pt x="19" y="13"/>
                      </a:lnTo>
                      <a:lnTo>
                        <a:pt x="20" y="13"/>
                      </a:lnTo>
                      <a:lnTo>
                        <a:pt x="22" y="13"/>
                      </a:lnTo>
                      <a:lnTo>
                        <a:pt x="23" y="13"/>
                      </a:lnTo>
                      <a:lnTo>
                        <a:pt x="24" y="13"/>
                      </a:lnTo>
                      <a:lnTo>
                        <a:pt x="25" y="13"/>
                      </a:lnTo>
                      <a:lnTo>
                        <a:pt x="26" y="13"/>
                      </a:lnTo>
                      <a:lnTo>
                        <a:pt x="26" y="13"/>
                      </a:lnTo>
                      <a:lnTo>
                        <a:pt x="26" y="13"/>
                      </a:lnTo>
                      <a:lnTo>
                        <a:pt x="26" y="13"/>
                      </a:lnTo>
                      <a:lnTo>
                        <a:pt x="27" y="13"/>
                      </a:lnTo>
                      <a:lnTo>
                        <a:pt x="27" y="13"/>
                      </a:lnTo>
                      <a:lnTo>
                        <a:pt x="27" y="13"/>
                      </a:lnTo>
                      <a:lnTo>
                        <a:pt x="28" y="13"/>
                      </a:lnTo>
                      <a:lnTo>
                        <a:pt x="28" y="13"/>
                      </a:lnTo>
                      <a:lnTo>
                        <a:pt x="28" y="13"/>
                      </a:lnTo>
                      <a:lnTo>
                        <a:pt x="29" y="13"/>
                      </a:lnTo>
                      <a:lnTo>
                        <a:pt x="29" y="13"/>
                      </a:lnTo>
                      <a:lnTo>
                        <a:pt x="29" y="13"/>
                      </a:lnTo>
                      <a:lnTo>
                        <a:pt x="29" y="13"/>
                      </a:lnTo>
                      <a:lnTo>
                        <a:pt x="30" y="13"/>
                      </a:lnTo>
                      <a:lnTo>
                        <a:pt x="30" y="13"/>
                      </a:lnTo>
                      <a:lnTo>
                        <a:pt x="30" y="14"/>
                      </a:lnTo>
                      <a:lnTo>
                        <a:pt x="31" y="14"/>
                      </a:lnTo>
                      <a:lnTo>
                        <a:pt x="31" y="14"/>
                      </a:lnTo>
                      <a:lnTo>
                        <a:pt x="31" y="14"/>
                      </a:lnTo>
                      <a:lnTo>
                        <a:pt x="31" y="14"/>
                      </a:lnTo>
                      <a:lnTo>
                        <a:pt x="32" y="14"/>
                      </a:lnTo>
                      <a:lnTo>
                        <a:pt x="32" y="14"/>
                      </a:lnTo>
                      <a:lnTo>
                        <a:pt x="32" y="14"/>
                      </a:lnTo>
                      <a:lnTo>
                        <a:pt x="33" y="14"/>
                      </a:lnTo>
                      <a:lnTo>
                        <a:pt x="33" y="14"/>
                      </a:lnTo>
                      <a:lnTo>
                        <a:pt x="33" y="15"/>
                      </a:lnTo>
                      <a:lnTo>
                        <a:pt x="33" y="15"/>
                      </a:lnTo>
                      <a:lnTo>
                        <a:pt x="34" y="15"/>
                      </a:lnTo>
                      <a:lnTo>
                        <a:pt x="34" y="15"/>
                      </a:lnTo>
                      <a:lnTo>
                        <a:pt x="34" y="15"/>
                      </a:lnTo>
                      <a:lnTo>
                        <a:pt x="35" y="15"/>
                      </a:lnTo>
                      <a:lnTo>
                        <a:pt x="35" y="16"/>
                      </a:lnTo>
                      <a:lnTo>
                        <a:pt x="35" y="16"/>
                      </a:lnTo>
                      <a:lnTo>
                        <a:pt x="35" y="16"/>
                      </a:lnTo>
                      <a:lnTo>
                        <a:pt x="36" y="16"/>
                      </a:lnTo>
                      <a:lnTo>
                        <a:pt x="36" y="16"/>
                      </a:lnTo>
                      <a:lnTo>
                        <a:pt x="36" y="16"/>
                      </a:lnTo>
                      <a:lnTo>
                        <a:pt x="36" y="17"/>
                      </a:lnTo>
                      <a:lnTo>
                        <a:pt x="37" y="17"/>
                      </a:lnTo>
                      <a:lnTo>
                        <a:pt x="37" y="17"/>
                      </a:lnTo>
                      <a:lnTo>
                        <a:pt x="37" y="17"/>
                      </a:lnTo>
                      <a:lnTo>
                        <a:pt x="37" y="18"/>
                      </a:lnTo>
                      <a:lnTo>
                        <a:pt x="38" y="18"/>
                      </a:lnTo>
                      <a:lnTo>
                        <a:pt x="38" y="18"/>
                      </a:lnTo>
                      <a:lnTo>
                        <a:pt x="38" y="18"/>
                      </a:lnTo>
                      <a:lnTo>
                        <a:pt x="38" y="19"/>
                      </a:lnTo>
                      <a:lnTo>
                        <a:pt x="38" y="19"/>
                      </a:lnTo>
                      <a:lnTo>
                        <a:pt x="39" y="19"/>
                      </a:lnTo>
                      <a:lnTo>
                        <a:pt x="39" y="19"/>
                      </a:lnTo>
                      <a:lnTo>
                        <a:pt x="40" y="20"/>
                      </a:lnTo>
                      <a:lnTo>
                        <a:pt x="41" y="20"/>
                      </a:lnTo>
                      <a:lnTo>
                        <a:pt x="43" y="21"/>
                      </a:lnTo>
                      <a:lnTo>
                        <a:pt x="44" y="22"/>
                      </a:lnTo>
                      <a:lnTo>
                        <a:pt x="45" y="22"/>
                      </a:lnTo>
                      <a:lnTo>
                        <a:pt x="47" y="23"/>
                      </a:lnTo>
                      <a:lnTo>
                        <a:pt x="48" y="23"/>
                      </a:lnTo>
                      <a:lnTo>
                        <a:pt x="50" y="23"/>
                      </a:lnTo>
                      <a:lnTo>
                        <a:pt x="51" y="24"/>
                      </a:lnTo>
                      <a:lnTo>
                        <a:pt x="52" y="24"/>
                      </a:lnTo>
                      <a:lnTo>
                        <a:pt x="54" y="24"/>
                      </a:lnTo>
                      <a:lnTo>
                        <a:pt x="55" y="25"/>
                      </a:lnTo>
                      <a:lnTo>
                        <a:pt x="56" y="25"/>
                      </a:lnTo>
                      <a:lnTo>
                        <a:pt x="58" y="25"/>
                      </a:lnTo>
                      <a:lnTo>
                        <a:pt x="59" y="25"/>
                      </a:lnTo>
                      <a:lnTo>
                        <a:pt x="61" y="25"/>
                      </a:lnTo>
                      <a:lnTo>
                        <a:pt x="62" y="26"/>
                      </a:lnTo>
                      <a:lnTo>
                        <a:pt x="63" y="26"/>
                      </a:lnTo>
                      <a:lnTo>
                        <a:pt x="65" y="26"/>
                      </a:lnTo>
                      <a:lnTo>
                        <a:pt x="66" y="26"/>
                      </a:lnTo>
                      <a:lnTo>
                        <a:pt x="68" y="26"/>
                      </a:lnTo>
                      <a:lnTo>
                        <a:pt x="69" y="26"/>
                      </a:lnTo>
                      <a:lnTo>
                        <a:pt x="70" y="26"/>
                      </a:lnTo>
                      <a:lnTo>
                        <a:pt x="72" y="25"/>
                      </a:lnTo>
                      <a:lnTo>
                        <a:pt x="73" y="25"/>
                      </a:lnTo>
                      <a:lnTo>
                        <a:pt x="74" y="25"/>
                      </a:lnTo>
                      <a:lnTo>
                        <a:pt x="76" y="25"/>
                      </a:lnTo>
                      <a:lnTo>
                        <a:pt x="77" y="25"/>
                      </a:lnTo>
                      <a:lnTo>
                        <a:pt x="79" y="25"/>
                      </a:lnTo>
                      <a:lnTo>
                        <a:pt x="80" y="24"/>
                      </a:lnTo>
                      <a:lnTo>
                        <a:pt x="81" y="24"/>
                      </a:lnTo>
                      <a:lnTo>
                        <a:pt x="83" y="24"/>
                      </a:lnTo>
                      <a:lnTo>
                        <a:pt x="84" y="23"/>
                      </a:lnTo>
                      <a:lnTo>
                        <a:pt x="86" y="23"/>
                      </a:lnTo>
                      <a:lnTo>
                        <a:pt x="87" y="22"/>
                      </a:lnTo>
                      <a:lnTo>
                        <a:pt x="88" y="22"/>
                      </a:lnTo>
                      <a:lnTo>
                        <a:pt x="90" y="22"/>
                      </a:lnTo>
                      <a:lnTo>
                        <a:pt x="91" y="22"/>
                      </a:lnTo>
                      <a:lnTo>
                        <a:pt x="93" y="21"/>
                      </a:lnTo>
                      <a:lnTo>
                        <a:pt x="94" y="21"/>
                      </a:lnTo>
                      <a:lnTo>
                        <a:pt x="96" y="21"/>
                      </a:lnTo>
                      <a:lnTo>
                        <a:pt x="97" y="21"/>
                      </a:lnTo>
                      <a:lnTo>
                        <a:pt x="99" y="21"/>
                      </a:lnTo>
                      <a:lnTo>
                        <a:pt x="100" y="21"/>
                      </a:lnTo>
                      <a:lnTo>
                        <a:pt x="102" y="21"/>
                      </a:lnTo>
                      <a:lnTo>
                        <a:pt x="103" y="21"/>
                      </a:lnTo>
                      <a:lnTo>
                        <a:pt x="104" y="21"/>
                      </a:lnTo>
                      <a:lnTo>
                        <a:pt x="106" y="21"/>
                      </a:lnTo>
                      <a:lnTo>
                        <a:pt x="107" y="21"/>
                      </a:lnTo>
                      <a:lnTo>
                        <a:pt x="109" y="21"/>
                      </a:lnTo>
                      <a:lnTo>
                        <a:pt x="113" y="22"/>
                      </a:lnTo>
                      <a:lnTo>
                        <a:pt x="117" y="22"/>
                      </a:lnTo>
                      <a:lnTo>
                        <a:pt x="121" y="22"/>
                      </a:lnTo>
                      <a:lnTo>
                        <a:pt x="125" y="22"/>
                      </a:lnTo>
                      <a:lnTo>
                        <a:pt x="129" y="22"/>
                      </a:lnTo>
                      <a:lnTo>
                        <a:pt x="134" y="22"/>
                      </a:lnTo>
                      <a:lnTo>
                        <a:pt x="138" y="22"/>
                      </a:lnTo>
                      <a:lnTo>
                        <a:pt x="142" y="22"/>
                      </a:lnTo>
                      <a:lnTo>
                        <a:pt x="146" y="21"/>
                      </a:lnTo>
                      <a:lnTo>
                        <a:pt x="150" y="21"/>
                      </a:lnTo>
                      <a:lnTo>
                        <a:pt x="154" y="20"/>
                      </a:lnTo>
                      <a:lnTo>
                        <a:pt x="158" y="19"/>
                      </a:lnTo>
                      <a:lnTo>
                        <a:pt x="156" y="18"/>
                      </a:lnTo>
                      <a:lnTo>
                        <a:pt x="154" y="17"/>
                      </a:lnTo>
                      <a:lnTo>
                        <a:pt x="152" y="16"/>
                      </a:lnTo>
                      <a:lnTo>
                        <a:pt x="149" y="15"/>
                      </a:lnTo>
                      <a:lnTo>
                        <a:pt x="147" y="14"/>
                      </a:lnTo>
                      <a:lnTo>
                        <a:pt x="145" y="13"/>
                      </a:lnTo>
                      <a:lnTo>
                        <a:pt x="143" y="12"/>
                      </a:lnTo>
                      <a:lnTo>
                        <a:pt x="140" y="11"/>
                      </a:lnTo>
                      <a:lnTo>
                        <a:pt x="138" y="10"/>
                      </a:lnTo>
                      <a:lnTo>
                        <a:pt x="136" y="9"/>
                      </a:lnTo>
                      <a:lnTo>
                        <a:pt x="133" y="8"/>
                      </a:lnTo>
                      <a:lnTo>
                        <a:pt x="131" y="8"/>
                      </a:lnTo>
                      <a:lnTo>
                        <a:pt x="129" y="7"/>
                      </a:lnTo>
                      <a:lnTo>
                        <a:pt x="126" y="6"/>
                      </a:lnTo>
                      <a:lnTo>
                        <a:pt x="124" y="6"/>
                      </a:lnTo>
                      <a:lnTo>
                        <a:pt x="122" y="5"/>
                      </a:lnTo>
                      <a:lnTo>
                        <a:pt x="119" y="5"/>
                      </a:lnTo>
                      <a:lnTo>
                        <a:pt x="117" y="5"/>
                      </a:lnTo>
                      <a:lnTo>
                        <a:pt x="115" y="4"/>
                      </a:lnTo>
                      <a:lnTo>
                        <a:pt x="112" y="4"/>
                      </a:lnTo>
                      <a:lnTo>
                        <a:pt x="110" y="4"/>
                      </a:lnTo>
                      <a:lnTo>
                        <a:pt x="107" y="4"/>
                      </a:lnTo>
                      <a:lnTo>
                        <a:pt x="105" y="4"/>
                      </a:lnTo>
                      <a:lnTo>
                        <a:pt x="99" y="3"/>
                      </a:lnTo>
                      <a:lnTo>
                        <a:pt x="94" y="2"/>
                      </a:lnTo>
                      <a:lnTo>
                        <a:pt x="88" y="1"/>
                      </a:lnTo>
                      <a:lnTo>
                        <a:pt x="83" y="1"/>
                      </a:lnTo>
                      <a:lnTo>
                        <a:pt x="77" y="0"/>
                      </a:lnTo>
                      <a:lnTo>
                        <a:pt x="72" y="0"/>
                      </a:lnTo>
                      <a:lnTo>
                        <a:pt x="66" y="0"/>
                      </a:lnTo>
                      <a:lnTo>
                        <a:pt x="60" y="0"/>
                      </a:lnTo>
                      <a:lnTo>
                        <a:pt x="55" y="0"/>
                      </a:lnTo>
                      <a:lnTo>
                        <a:pt x="49" y="0"/>
                      </a:lnTo>
                      <a:lnTo>
                        <a:pt x="44" y="0"/>
                      </a:lnTo>
                      <a:lnTo>
                        <a:pt x="38" y="0"/>
                      </a:lnTo>
                      <a:lnTo>
                        <a:pt x="33" y="1"/>
                      </a:lnTo>
                      <a:lnTo>
                        <a:pt x="27" y="2"/>
                      </a:lnTo>
                      <a:lnTo>
                        <a:pt x="22" y="3"/>
                      </a:lnTo>
                      <a:lnTo>
                        <a:pt x="16" y="4"/>
                      </a:lnTo>
                      <a:lnTo>
                        <a:pt x="10" y="5"/>
                      </a:lnTo>
                      <a:lnTo>
                        <a:pt x="5" y="6"/>
                      </a:lnTo>
                      <a:lnTo>
                        <a:pt x="0" y="7"/>
                      </a:lnTo>
                    </a:path>
                  </a:pathLst>
                </a:custGeom>
                <a:solidFill>
                  <a:srgbClr val="2F2F2F">
                    <a:alpha val="40001"/>
                  </a:srgbClr>
                </a:solidFill>
                <a:ln w="9525">
                  <a:noFill/>
                  <a:round/>
                  <a:headEnd type="none" w="sm" len="sm"/>
                  <a:tailEnd type="none" w="sm" len="sm"/>
                </a:ln>
              </p:spPr>
              <p:txBody>
                <a:bodyPr/>
                <a:lstStyle/>
                <a:p>
                  <a:endParaRPr lang="nl-BE"/>
                </a:p>
              </p:txBody>
            </p:sp>
            <p:sp>
              <p:nvSpPr>
                <p:cNvPr id="7578" name="Freeform 410"/>
                <p:cNvSpPr>
                  <a:spLocks noChangeArrowheads="1"/>
                </p:cNvSpPr>
                <p:nvPr/>
              </p:nvSpPr>
              <p:spPr bwMode="auto">
                <a:xfrm>
                  <a:off x="32" y="238"/>
                  <a:ext cx="10" cy="14"/>
                </a:xfrm>
                <a:custGeom>
                  <a:avLst/>
                  <a:gdLst/>
                  <a:ahLst/>
                  <a:cxnLst>
                    <a:cxn ang="0">
                      <a:pos x="0" y="0"/>
                    </a:cxn>
                    <a:cxn ang="0">
                      <a:pos x="0" y="10"/>
                    </a:cxn>
                    <a:cxn ang="0">
                      <a:pos x="10" y="13"/>
                    </a:cxn>
                    <a:cxn ang="0">
                      <a:pos x="10" y="3"/>
                    </a:cxn>
                    <a:cxn ang="0">
                      <a:pos x="0" y="0"/>
                    </a:cxn>
                  </a:cxnLst>
                  <a:rect l="0" t="0" r="r" b="b"/>
                  <a:pathLst>
                    <a:path w="10" h="13">
                      <a:moveTo>
                        <a:pt x="0" y="0"/>
                      </a:moveTo>
                      <a:lnTo>
                        <a:pt x="0" y="10"/>
                      </a:lnTo>
                      <a:lnTo>
                        <a:pt x="10" y="13"/>
                      </a:lnTo>
                      <a:lnTo>
                        <a:pt x="10" y="3"/>
                      </a:lnTo>
                      <a:lnTo>
                        <a:pt x="0" y="0"/>
                      </a:lnTo>
                    </a:path>
                  </a:pathLst>
                </a:custGeom>
                <a:solidFill>
                  <a:srgbClr val="5F5F5F"/>
                </a:solidFill>
                <a:ln w="9525">
                  <a:noFill/>
                  <a:round/>
                  <a:headEnd type="none" w="sm" len="sm"/>
                  <a:tailEnd type="none" w="sm" len="sm"/>
                </a:ln>
              </p:spPr>
              <p:txBody>
                <a:bodyPr/>
                <a:lstStyle/>
                <a:p>
                  <a:endParaRPr lang="nl-BE"/>
                </a:p>
              </p:txBody>
            </p:sp>
            <p:sp>
              <p:nvSpPr>
                <p:cNvPr id="7579" name="Freeform 411"/>
                <p:cNvSpPr>
                  <a:spLocks noChangeArrowheads="1"/>
                </p:cNvSpPr>
                <p:nvPr/>
              </p:nvSpPr>
              <p:spPr bwMode="auto">
                <a:xfrm>
                  <a:off x="0" y="249"/>
                  <a:ext cx="69" cy="27"/>
                </a:xfrm>
                <a:custGeom>
                  <a:avLst/>
                  <a:gdLst/>
                  <a:ahLst/>
                  <a:cxnLst>
                    <a:cxn ang="0">
                      <a:pos x="0" y="2"/>
                    </a:cxn>
                    <a:cxn ang="0">
                      <a:pos x="68" y="26"/>
                    </a:cxn>
                    <a:cxn ang="0">
                      <a:pos x="68" y="23"/>
                    </a:cxn>
                    <a:cxn ang="0">
                      <a:pos x="0" y="0"/>
                    </a:cxn>
                    <a:cxn ang="0">
                      <a:pos x="0" y="2"/>
                    </a:cxn>
                  </a:cxnLst>
                  <a:rect l="0" t="0" r="r" b="b"/>
                  <a:pathLst>
                    <a:path w="68" h="26">
                      <a:moveTo>
                        <a:pt x="0" y="2"/>
                      </a:moveTo>
                      <a:lnTo>
                        <a:pt x="68" y="26"/>
                      </a:lnTo>
                      <a:lnTo>
                        <a:pt x="68" y="23"/>
                      </a:lnTo>
                      <a:lnTo>
                        <a:pt x="0" y="0"/>
                      </a:lnTo>
                      <a:lnTo>
                        <a:pt x="0" y="2"/>
                      </a:lnTo>
                    </a:path>
                  </a:pathLst>
                </a:custGeom>
                <a:solidFill>
                  <a:srgbClr val="BFBFBF"/>
                </a:solidFill>
                <a:ln w="9525">
                  <a:noFill/>
                  <a:round/>
                  <a:headEnd type="none" w="sm" len="sm"/>
                  <a:tailEnd type="none" w="sm" len="sm"/>
                </a:ln>
              </p:spPr>
              <p:txBody>
                <a:bodyPr/>
                <a:lstStyle/>
                <a:p>
                  <a:endParaRPr lang="nl-BE"/>
                </a:p>
              </p:txBody>
            </p:sp>
            <p:sp>
              <p:nvSpPr>
                <p:cNvPr id="7580" name="Freeform 412"/>
                <p:cNvSpPr>
                  <a:spLocks noChangeArrowheads="1"/>
                </p:cNvSpPr>
                <p:nvPr/>
              </p:nvSpPr>
              <p:spPr bwMode="auto">
                <a:xfrm>
                  <a:off x="68" y="262"/>
                  <a:ext cx="195" cy="13"/>
                </a:xfrm>
                <a:custGeom>
                  <a:avLst/>
                  <a:gdLst/>
                  <a:ahLst/>
                  <a:cxnLst>
                    <a:cxn ang="0">
                      <a:pos x="186" y="0"/>
                    </a:cxn>
                    <a:cxn ang="0">
                      <a:pos x="1" y="12"/>
                    </a:cxn>
                    <a:cxn ang="0">
                      <a:pos x="1" y="12"/>
                    </a:cxn>
                    <a:cxn ang="0">
                      <a:pos x="1" y="12"/>
                    </a:cxn>
                    <a:cxn ang="0">
                      <a:pos x="0" y="12"/>
                    </a:cxn>
                    <a:cxn ang="0">
                      <a:pos x="0" y="12"/>
                    </a:cxn>
                    <a:cxn ang="0">
                      <a:pos x="0" y="12"/>
                    </a:cxn>
                    <a:cxn ang="0">
                      <a:pos x="0" y="12"/>
                    </a:cxn>
                    <a:cxn ang="0">
                      <a:pos x="0" y="12"/>
                    </a:cxn>
                    <a:cxn ang="0">
                      <a:pos x="0" y="12"/>
                    </a:cxn>
                    <a:cxn ang="0">
                      <a:pos x="0" y="12"/>
                    </a:cxn>
                    <a:cxn ang="0">
                      <a:pos x="0" y="12"/>
                    </a:cxn>
                    <a:cxn ang="0">
                      <a:pos x="0" y="12"/>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1"/>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1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8"/>
                    </a:cxn>
                    <a:cxn ang="0">
                      <a:pos x="0" y="8"/>
                    </a:cxn>
                    <a:cxn ang="0">
                      <a:pos x="0" y="8"/>
                    </a:cxn>
                  </a:cxnLst>
                  <a:rect l="0" t="0" r="r" b="b"/>
                  <a:pathLst>
                    <a:path w="194" h="12">
                      <a:moveTo>
                        <a:pt x="0" y="8"/>
                      </a:moveTo>
                      <a:lnTo>
                        <a:pt x="186" y="0"/>
                      </a:lnTo>
                      <a:lnTo>
                        <a:pt x="194" y="2"/>
                      </a:lnTo>
                      <a:lnTo>
                        <a:pt x="1" y="12"/>
                      </a:lnTo>
                      <a:lnTo>
                        <a:pt x="1" y="12"/>
                      </a:lnTo>
                      <a:lnTo>
                        <a:pt x="1" y="12"/>
                      </a:lnTo>
                      <a:lnTo>
                        <a:pt x="1" y="12"/>
                      </a:lnTo>
                      <a:lnTo>
                        <a:pt x="1"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path>
                  </a:pathLst>
                </a:custGeom>
                <a:solidFill>
                  <a:srgbClr val="CFCFCF"/>
                </a:solidFill>
                <a:ln w="9525">
                  <a:noFill/>
                  <a:round/>
                  <a:headEnd type="none" w="sm" len="sm"/>
                  <a:tailEnd type="none" w="sm" len="sm"/>
                </a:ln>
              </p:spPr>
              <p:txBody>
                <a:bodyPr/>
                <a:lstStyle/>
                <a:p>
                  <a:endParaRPr lang="nl-BE"/>
                </a:p>
              </p:txBody>
            </p:sp>
          </p:grpSp>
          <p:grpSp>
            <p:nvGrpSpPr>
              <p:cNvPr id="7581" name="Group 413"/>
              <p:cNvGrpSpPr>
                <a:grpSpLocks/>
              </p:cNvGrpSpPr>
              <p:nvPr/>
            </p:nvGrpSpPr>
            <p:grpSpPr bwMode="auto">
              <a:xfrm>
                <a:off x="185" y="0"/>
                <a:ext cx="449" cy="692"/>
                <a:chOff x="0" y="0"/>
                <a:chExt cx="450" cy="693"/>
              </a:xfrm>
            </p:grpSpPr>
            <p:sp>
              <p:nvSpPr>
                <p:cNvPr id="7582" name="Freeform 414"/>
                <p:cNvSpPr>
                  <a:spLocks noChangeArrowheads="1"/>
                </p:cNvSpPr>
                <p:nvPr/>
              </p:nvSpPr>
              <p:spPr bwMode="auto">
                <a:xfrm>
                  <a:off x="259" y="602"/>
                  <a:ext cx="188" cy="90"/>
                </a:xfrm>
                <a:custGeom>
                  <a:avLst/>
                  <a:gdLst/>
                  <a:ahLst/>
                  <a:cxnLst>
                    <a:cxn ang="0">
                      <a:pos x="5" y="19"/>
                    </a:cxn>
                    <a:cxn ang="0">
                      <a:pos x="139" y="0"/>
                    </a:cxn>
                    <a:cxn ang="0">
                      <a:pos x="184" y="13"/>
                    </a:cxn>
                    <a:cxn ang="0">
                      <a:pos x="188" y="31"/>
                    </a:cxn>
                    <a:cxn ang="0">
                      <a:pos x="187" y="49"/>
                    </a:cxn>
                    <a:cxn ang="0">
                      <a:pos x="177" y="74"/>
                    </a:cxn>
                    <a:cxn ang="0">
                      <a:pos x="152" y="89"/>
                    </a:cxn>
                    <a:cxn ang="0">
                      <a:pos x="46" y="73"/>
                    </a:cxn>
                    <a:cxn ang="0">
                      <a:pos x="45" y="49"/>
                    </a:cxn>
                    <a:cxn ang="0">
                      <a:pos x="0" y="33"/>
                    </a:cxn>
                    <a:cxn ang="0">
                      <a:pos x="5" y="19"/>
                    </a:cxn>
                  </a:cxnLst>
                  <a:rect l="0" t="0" r="r" b="b"/>
                  <a:pathLst>
                    <a:path w="188" h="89">
                      <a:moveTo>
                        <a:pt x="5" y="19"/>
                      </a:moveTo>
                      <a:lnTo>
                        <a:pt x="139" y="0"/>
                      </a:lnTo>
                      <a:lnTo>
                        <a:pt x="184" y="13"/>
                      </a:lnTo>
                      <a:lnTo>
                        <a:pt x="188" y="31"/>
                      </a:lnTo>
                      <a:lnTo>
                        <a:pt x="187" y="49"/>
                      </a:lnTo>
                      <a:lnTo>
                        <a:pt x="177" y="74"/>
                      </a:lnTo>
                      <a:lnTo>
                        <a:pt x="152" y="89"/>
                      </a:lnTo>
                      <a:lnTo>
                        <a:pt x="46" y="73"/>
                      </a:lnTo>
                      <a:lnTo>
                        <a:pt x="45" y="49"/>
                      </a:lnTo>
                      <a:lnTo>
                        <a:pt x="0" y="33"/>
                      </a:lnTo>
                      <a:lnTo>
                        <a:pt x="5" y="19"/>
                      </a:lnTo>
                    </a:path>
                  </a:pathLst>
                </a:custGeom>
                <a:gradFill rotWithShape="0">
                  <a:gsLst>
                    <a:gs pos="0">
                      <a:srgbClr val="5F5F5F"/>
                    </a:gs>
                    <a:gs pos="100000">
                      <a:srgbClr val="1F1F1F"/>
                    </a:gs>
                  </a:gsLst>
                  <a:lin ang="5400000" scaled="1"/>
                </a:gradFill>
                <a:ln w="9525">
                  <a:noFill/>
                  <a:round/>
                  <a:headEnd type="none" w="sm" len="sm"/>
                  <a:tailEnd type="none" w="sm" len="sm"/>
                </a:ln>
              </p:spPr>
              <p:txBody>
                <a:bodyPr/>
                <a:lstStyle/>
                <a:p>
                  <a:endParaRPr lang="nl-BE"/>
                </a:p>
              </p:txBody>
            </p:sp>
            <p:sp>
              <p:nvSpPr>
                <p:cNvPr id="7583" name="Freeform 415"/>
                <p:cNvSpPr>
                  <a:spLocks noChangeArrowheads="1"/>
                </p:cNvSpPr>
                <p:nvPr/>
              </p:nvSpPr>
              <p:spPr bwMode="auto">
                <a:xfrm>
                  <a:off x="0" y="510"/>
                  <a:ext cx="239" cy="99"/>
                </a:xfrm>
                <a:custGeom>
                  <a:avLst/>
                  <a:gdLst/>
                  <a:ahLst/>
                  <a:cxnLst>
                    <a:cxn ang="0">
                      <a:pos x="204" y="18"/>
                    </a:cxn>
                    <a:cxn ang="0">
                      <a:pos x="162" y="40"/>
                    </a:cxn>
                    <a:cxn ang="0">
                      <a:pos x="155" y="10"/>
                    </a:cxn>
                    <a:cxn ang="0">
                      <a:pos x="147" y="2"/>
                    </a:cxn>
                    <a:cxn ang="0">
                      <a:pos x="137" y="0"/>
                    </a:cxn>
                    <a:cxn ang="0">
                      <a:pos x="127" y="4"/>
                    </a:cxn>
                    <a:cxn ang="0">
                      <a:pos x="89" y="43"/>
                    </a:cxn>
                    <a:cxn ang="0">
                      <a:pos x="58" y="42"/>
                    </a:cxn>
                    <a:cxn ang="0">
                      <a:pos x="49" y="42"/>
                    </a:cxn>
                    <a:cxn ang="0">
                      <a:pos x="18" y="47"/>
                    </a:cxn>
                    <a:cxn ang="0">
                      <a:pos x="0" y="81"/>
                    </a:cxn>
                    <a:cxn ang="0">
                      <a:pos x="1" y="84"/>
                    </a:cxn>
                    <a:cxn ang="0">
                      <a:pos x="3" y="85"/>
                    </a:cxn>
                    <a:cxn ang="0">
                      <a:pos x="6" y="85"/>
                    </a:cxn>
                    <a:cxn ang="0">
                      <a:pos x="8" y="84"/>
                    </a:cxn>
                    <a:cxn ang="0">
                      <a:pos x="10" y="86"/>
                    </a:cxn>
                    <a:cxn ang="0">
                      <a:pos x="13" y="88"/>
                    </a:cxn>
                    <a:cxn ang="0">
                      <a:pos x="15" y="87"/>
                    </a:cxn>
                    <a:cxn ang="0">
                      <a:pos x="18" y="86"/>
                    </a:cxn>
                    <a:cxn ang="0">
                      <a:pos x="26" y="71"/>
                    </a:cxn>
                    <a:cxn ang="0">
                      <a:pos x="47" y="73"/>
                    </a:cxn>
                    <a:cxn ang="0">
                      <a:pos x="33" y="92"/>
                    </a:cxn>
                    <a:cxn ang="0">
                      <a:pos x="35" y="94"/>
                    </a:cxn>
                    <a:cxn ang="0">
                      <a:pos x="37" y="96"/>
                    </a:cxn>
                    <a:cxn ang="0">
                      <a:pos x="40" y="96"/>
                    </a:cxn>
                    <a:cxn ang="0">
                      <a:pos x="42" y="94"/>
                    </a:cxn>
                    <a:cxn ang="0">
                      <a:pos x="46" y="97"/>
                    </a:cxn>
                    <a:cxn ang="0">
                      <a:pos x="50" y="98"/>
                    </a:cxn>
                    <a:cxn ang="0">
                      <a:pos x="55" y="96"/>
                    </a:cxn>
                    <a:cxn ang="0">
                      <a:pos x="59" y="93"/>
                    </a:cxn>
                    <a:cxn ang="0">
                      <a:pos x="61" y="97"/>
                    </a:cxn>
                    <a:cxn ang="0">
                      <a:pos x="65" y="99"/>
                    </a:cxn>
                    <a:cxn ang="0">
                      <a:pos x="68" y="99"/>
                    </a:cxn>
                    <a:cxn ang="0">
                      <a:pos x="83" y="91"/>
                    </a:cxn>
                    <a:cxn ang="0">
                      <a:pos x="98" y="86"/>
                    </a:cxn>
                    <a:cxn ang="0">
                      <a:pos x="114" y="94"/>
                    </a:cxn>
                    <a:cxn ang="0">
                      <a:pos x="143" y="94"/>
                    </a:cxn>
                    <a:cxn ang="0">
                      <a:pos x="158" y="84"/>
                    </a:cxn>
                    <a:cxn ang="0">
                      <a:pos x="230" y="67"/>
                    </a:cxn>
                    <a:cxn ang="0">
                      <a:pos x="239" y="65"/>
                    </a:cxn>
                    <a:cxn ang="0">
                      <a:pos x="204" y="18"/>
                    </a:cxn>
                  </a:cxnLst>
                  <a:rect l="0" t="0" r="r" b="b"/>
                  <a:pathLst>
                    <a:path w="239" h="99">
                      <a:moveTo>
                        <a:pt x="204" y="18"/>
                      </a:moveTo>
                      <a:lnTo>
                        <a:pt x="162" y="40"/>
                      </a:lnTo>
                      <a:cubicBezTo>
                        <a:pt x="162" y="40"/>
                        <a:pt x="162" y="24"/>
                        <a:pt x="155" y="10"/>
                      </a:cubicBezTo>
                      <a:cubicBezTo>
                        <a:pt x="155" y="10"/>
                        <a:pt x="152" y="5"/>
                        <a:pt x="147" y="2"/>
                      </a:cubicBezTo>
                      <a:cubicBezTo>
                        <a:pt x="147" y="2"/>
                        <a:pt x="142" y="0"/>
                        <a:pt x="137" y="0"/>
                      </a:cubicBezTo>
                      <a:cubicBezTo>
                        <a:pt x="137" y="0"/>
                        <a:pt x="131" y="1"/>
                        <a:pt x="127" y="4"/>
                      </a:cubicBezTo>
                      <a:cubicBezTo>
                        <a:pt x="127" y="4"/>
                        <a:pt x="109" y="25"/>
                        <a:pt x="89" y="43"/>
                      </a:cubicBezTo>
                      <a:cubicBezTo>
                        <a:pt x="89" y="43"/>
                        <a:pt x="73" y="44"/>
                        <a:pt x="58" y="42"/>
                      </a:cubicBezTo>
                      <a:cubicBezTo>
                        <a:pt x="58" y="42"/>
                        <a:pt x="53" y="41"/>
                        <a:pt x="49" y="42"/>
                      </a:cubicBezTo>
                      <a:cubicBezTo>
                        <a:pt x="49" y="42"/>
                        <a:pt x="33" y="44"/>
                        <a:pt x="18" y="47"/>
                      </a:cubicBezTo>
                      <a:cubicBezTo>
                        <a:pt x="18" y="47"/>
                        <a:pt x="7" y="63"/>
                        <a:pt x="0" y="81"/>
                      </a:cubicBezTo>
                      <a:cubicBezTo>
                        <a:pt x="0" y="81"/>
                        <a:pt x="0" y="83"/>
                        <a:pt x="1" y="84"/>
                      </a:cubicBezTo>
                      <a:cubicBezTo>
                        <a:pt x="1" y="84"/>
                        <a:pt x="2" y="85"/>
                        <a:pt x="3" y="85"/>
                      </a:cubicBezTo>
                      <a:cubicBezTo>
                        <a:pt x="3" y="85"/>
                        <a:pt x="5" y="86"/>
                        <a:pt x="6" y="85"/>
                      </a:cubicBezTo>
                      <a:cubicBezTo>
                        <a:pt x="6" y="85"/>
                        <a:pt x="7" y="85"/>
                        <a:pt x="8" y="84"/>
                      </a:cubicBezTo>
                      <a:cubicBezTo>
                        <a:pt x="8" y="84"/>
                        <a:pt x="9" y="86"/>
                        <a:pt x="10" y="86"/>
                      </a:cubicBezTo>
                      <a:cubicBezTo>
                        <a:pt x="10" y="86"/>
                        <a:pt x="11" y="87"/>
                        <a:pt x="13" y="88"/>
                      </a:cubicBezTo>
                      <a:cubicBezTo>
                        <a:pt x="13" y="88"/>
                        <a:pt x="14" y="88"/>
                        <a:pt x="15" y="87"/>
                      </a:cubicBezTo>
                      <a:cubicBezTo>
                        <a:pt x="15" y="87"/>
                        <a:pt x="17" y="87"/>
                        <a:pt x="18" y="86"/>
                      </a:cubicBezTo>
                      <a:cubicBezTo>
                        <a:pt x="18" y="86"/>
                        <a:pt x="23" y="79"/>
                        <a:pt x="26" y="71"/>
                      </a:cubicBezTo>
                      <a:cubicBezTo>
                        <a:pt x="26" y="71"/>
                        <a:pt x="37" y="70"/>
                        <a:pt x="47" y="73"/>
                      </a:cubicBezTo>
                      <a:cubicBezTo>
                        <a:pt x="47" y="73"/>
                        <a:pt x="39" y="81"/>
                        <a:pt x="33" y="92"/>
                      </a:cubicBezTo>
                      <a:cubicBezTo>
                        <a:pt x="33" y="92"/>
                        <a:pt x="34" y="93"/>
                        <a:pt x="35" y="94"/>
                      </a:cubicBezTo>
                      <a:cubicBezTo>
                        <a:pt x="35" y="94"/>
                        <a:pt x="36" y="95"/>
                        <a:pt x="37" y="96"/>
                      </a:cubicBezTo>
                      <a:cubicBezTo>
                        <a:pt x="37" y="96"/>
                        <a:pt x="39" y="96"/>
                        <a:pt x="40" y="96"/>
                      </a:cubicBezTo>
                      <a:cubicBezTo>
                        <a:pt x="40" y="96"/>
                        <a:pt x="41" y="95"/>
                        <a:pt x="42" y="94"/>
                      </a:cubicBezTo>
                      <a:cubicBezTo>
                        <a:pt x="42" y="94"/>
                        <a:pt x="44" y="96"/>
                        <a:pt x="46" y="97"/>
                      </a:cubicBezTo>
                      <a:cubicBezTo>
                        <a:pt x="46" y="97"/>
                        <a:pt x="48" y="98"/>
                        <a:pt x="50" y="98"/>
                      </a:cubicBezTo>
                      <a:cubicBezTo>
                        <a:pt x="50" y="98"/>
                        <a:pt x="53" y="98"/>
                        <a:pt x="55" y="96"/>
                      </a:cubicBezTo>
                      <a:lnTo>
                        <a:pt x="59" y="93"/>
                      </a:lnTo>
                      <a:cubicBezTo>
                        <a:pt x="59" y="93"/>
                        <a:pt x="60" y="95"/>
                        <a:pt x="61" y="97"/>
                      </a:cubicBezTo>
                      <a:cubicBezTo>
                        <a:pt x="61" y="97"/>
                        <a:pt x="63" y="98"/>
                        <a:pt x="65" y="99"/>
                      </a:cubicBezTo>
                      <a:cubicBezTo>
                        <a:pt x="65" y="99"/>
                        <a:pt x="66" y="99"/>
                        <a:pt x="68" y="99"/>
                      </a:cubicBezTo>
                      <a:cubicBezTo>
                        <a:pt x="68" y="99"/>
                        <a:pt x="76" y="97"/>
                        <a:pt x="83" y="91"/>
                      </a:cubicBezTo>
                      <a:cubicBezTo>
                        <a:pt x="83" y="91"/>
                        <a:pt x="91" y="91"/>
                        <a:pt x="98" y="86"/>
                      </a:cubicBezTo>
                      <a:cubicBezTo>
                        <a:pt x="98" y="86"/>
                        <a:pt x="106" y="91"/>
                        <a:pt x="114" y="94"/>
                      </a:cubicBezTo>
                      <a:cubicBezTo>
                        <a:pt x="114" y="94"/>
                        <a:pt x="128" y="97"/>
                        <a:pt x="143" y="94"/>
                      </a:cubicBezTo>
                      <a:cubicBezTo>
                        <a:pt x="143" y="94"/>
                        <a:pt x="151" y="92"/>
                        <a:pt x="158" y="84"/>
                      </a:cubicBezTo>
                      <a:cubicBezTo>
                        <a:pt x="158" y="84"/>
                        <a:pt x="193" y="73"/>
                        <a:pt x="230" y="67"/>
                      </a:cubicBezTo>
                      <a:lnTo>
                        <a:pt x="239" y="65"/>
                      </a:lnTo>
                      <a:cubicBezTo>
                        <a:pt x="239" y="65"/>
                        <a:pt x="226" y="37"/>
                        <a:pt x="204" y="18"/>
                      </a:cubicBezTo>
                    </a:path>
                  </a:pathLst>
                </a:custGeom>
                <a:gradFill rotWithShape="0">
                  <a:gsLst>
                    <a:gs pos="0">
                      <a:srgbClr val="FFD0A0"/>
                    </a:gs>
                    <a:gs pos="100000">
                      <a:srgbClr val="D3A283"/>
                    </a:gs>
                  </a:gsLst>
                  <a:lin ang="5400000" scaled="1"/>
                </a:gradFill>
                <a:ln w="9525">
                  <a:noFill/>
                  <a:round/>
                  <a:headEnd type="none" w="sm" len="sm"/>
                  <a:tailEnd type="none" w="sm" len="sm"/>
                </a:ln>
              </p:spPr>
              <p:txBody>
                <a:bodyPr/>
                <a:lstStyle/>
                <a:p>
                  <a:endParaRPr lang="nl-BE"/>
                </a:p>
              </p:txBody>
            </p:sp>
            <p:sp>
              <p:nvSpPr>
                <p:cNvPr id="7584" name="Freeform 416"/>
                <p:cNvSpPr>
                  <a:spLocks noChangeArrowheads="1"/>
                </p:cNvSpPr>
                <p:nvPr/>
              </p:nvSpPr>
              <p:spPr bwMode="auto">
                <a:xfrm>
                  <a:off x="118" y="532"/>
                  <a:ext cx="43" cy="29"/>
                </a:xfrm>
                <a:custGeom>
                  <a:avLst/>
                  <a:gdLst/>
                  <a:ahLst/>
                  <a:cxnLst>
                    <a:cxn ang="0">
                      <a:pos x="43" y="18"/>
                    </a:cxn>
                    <a:cxn ang="0">
                      <a:pos x="24" y="29"/>
                    </a:cxn>
                    <a:cxn ang="0">
                      <a:pos x="0" y="27"/>
                    </a:cxn>
                    <a:cxn ang="0">
                      <a:pos x="39" y="0"/>
                    </a:cxn>
                    <a:cxn ang="0">
                      <a:pos x="43" y="18"/>
                    </a:cxn>
                  </a:cxnLst>
                  <a:rect l="0" t="0" r="r" b="b"/>
                  <a:pathLst>
                    <a:path w="43" h="29">
                      <a:moveTo>
                        <a:pt x="43" y="18"/>
                      </a:moveTo>
                      <a:lnTo>
                        <a:pt x="24" y="29"/>
                      </a:lnTo>
                      <a:lnTo>
                        <a:pt x="0" y="27"/>
                      </a:lnTo>
                      <a:lnTo>
                        <a:pt x="39" y="0"/>
                      </a:lnTo>
                      <a:cubicBezTo>
                        <a:pt x="39" y="0"/>
                        <a:pt x="42" y="8"/>
                        <a:pt x="43" y="18"/>
                      </a:cubicBezTo>
                    </a:path>
                  </a:pathLst>
                </a:custGeom>
                <a:gradFill rotWithShape="0">
                  <a:gsLst>
                    <a:gs pos="0">
                      <a:srgbClr val="A06F50">
                        <a:alpha val="20001"/>
                      </a:srgbClr>
                    </a:gs>
                    <a:gs pos="100000">
                      <a:srgbClr val="A06F50">
                        <a:alpha val="40001"/>
                      </a:srgbClr>
                    </a:gs>
                  </a:gsLst>
                  <a:lin ang="5400000" scaled="1"/>
                </a:gradFill>
                <a:ln w="9525">
                  <a:noFill/>
                  <a:round/>
                  <a:headEnd type="none" w="sm" len="sm"/>
                  <a:tailEnd type="none" w="sm" len="sm"/>
                </a:ln>
              </p:spPr>
              <p:txBody>
                <a:bodyPr/>
                <a:lstStyle/>
                <a:p>
                  <a:endParaRPr lang="nl-BE"/>
                </a:p>
              </p:txBody>
            </p:sp>
            <p:sp>
              <p:nvSpPr>
                <p:cNvPr id="7585" name="Freeform 417"/>
                <p:cNvSpPr>
                  <a:spLocks noChangeArrowheads="1"/>
                </p:cNvSpPr>
                <p:nvPr/>
              </p:nvSpPr>
              <p:spPr bwMode="auto">
                <a:xfrm>
                  <a:off x="88" y="510"/>
                  <a:ext cx="52" cy="43"/>
                </a:xfrm>
                <a:custGeom>
                  <a:avLst/>
                  <a:gdLst/>
                  <a:ahLst/>
                  <a:cxnLst>
                    <a:cxn ang="0">
                      <a:pos x="52" y="0"/>
                    </a:cxn>
                    <a:cxn ang="0">
                      <a:pos x="7" y="40"/>
                    </a:cxn>
                    <a:cxn ang="0">
                      <a:pos x="0" y="43"/>
                    </a:cxn>
                    <a:cxn ang="0">
                      <a:pos x="38" y="4"/>
                    </a:cxn>
                    <a:cxn ang="0">
                      <a:pos x="52" y="0"/>
                    </a:cxn>
                  </a:cxnLst>
                  <a:rect l="0" t="0" r="r" b="b"/>
                  <a:pathLst>
                    <a:path w="52" h="42">
                      <a:moveTo>
                        <a:pt x="52" y="0"/>
                      </a:moveTo>
                      <a:lnTo>
                        <a:pt x="7" y="40"/>
                      </a:lnTo>
                      <a:lnTo>
                        <a:pt x="0" y="43"/>
                      </a:lnTo>
                      <a:cubicBezTo>
                        <a:pt x="0" y="43"/>
                        <a:pt x="20" y="25"/>
                        <a:pt x="38" y="4"/>
                      </a:cubicBezTo>
                      <a:cubicBezTo>
                        <a:pt x="38" y="4"/>
                        <a:pt x="45" y="0"/>
                        <a:pt x="52" y="0"/>
                      </a:cubicBezTo>
                    </a:path>
                  </a:pathLst>
                </a:custGeom>
                <a:solidFill>
                  <a:srgbClr val="A06F50">
                    <a:alpha val="40001"/>
                  </a:srgbClr>
                </a:solidFill>
                <a:ln w="9525">
                  <a:noFill/>
                  <a:round/>
                  <a:headEnd type="none" w="sm" len="sm"/>
                  <a:tailEnd type="none" w="sm" len="sm"/>
                </a:ln>
              </p:spPr>
              <p:txBody>
                <a:bodyPr/>
                <a:lstStyle/>
                <a:p>
                  <a:endParaRPr lang="nl-BE"/>
                </a:p>
              </p:txBody>
            </p:sp>
            <p:sp>
              <p:nvSpPr>
                <p:cNvPr id="7586" name="Freeform 418"/>
                <p:cNvSpPr>
                  <a:spLocks noChangeArrowheads="1"/>
                </p:cNvSpPr>
                <p:nvPr/>
              </p:nvSpPr>
              <p:spPr bwMode="auto">
                <a:xfrm>
                  <a:off x="26" y="568"/>
                  <a:ext cx="32" cy="15"/>
                </a:xfrm>
                <a:custGeom>
                  <a:avLst/>
                  <a:gdLst/>
                  <a:ahLst/>
                  <a:cxnLst>
                    <a:cxn ang="0">
                      <a:pos x="0" y="12"/>
                    </a:cxn>
                    <a:cxn ang="0">
                      <a:pos x="10" y="1"/>
                    </a:cxn>
                    <a:cxn ang="0">
                      <a:pos x="23" y="0"/>
                    </a:cxn>
                    <a:cxn ang="0">
                      <a:pos x="32" y="0"/>
                    </a:cxn>
                    <a:cxn ang="0">
                      <a:pos x="21" y="14"/>
                    </a:cxn>
                    <a:cxn ang="0">
                      <a:pos x="0" y="12"/>
                    </a:cxn>
                  </a:cxnLst>
                  <a:rect l="0" t="0" r="r" b="b"/>
                  <a:pathLst>
                    <a:path w="32" h="14">
                      <a:moveTo>
                        <a:pt x="0" y="12"/>
                      </a:moveTo>
                      <a:lnTo>
                        <a:pt x="10" y="1"/>
                      </a:lnTo>
                      <a:lnTo>
                        <a:pt x="23" y="0"/>
                      </a:lnTo>
                      <a:lnTo>
                        <a:pt x="32" y="0"/>
                      </a:lnTo>
                      <a:lnTo>
                        <a:pt x="21" y="14"/>
                      </a:lnTo>
                      <a:cubicBezTo>
                        <a:pt x="21" y="14"/>
                        <a:pt x="10" y="11"/>
                        <a:pt x="0" y="12"/>
                      </a:cubicBezTo>
                    </a:path>
                  </a:pathLst>
                </a:custGeom>
                <a:gradFill rotWithShape="0">
                  <a:gsLst>
                    <a:gs pos="0">
                      <a:srgbClr val="A06F50">
                        <a:alpha val="20001"/>
                      </a:srgbClr>
                    </a:gs>
                    <a:gs pos="100000">
                      <a:srgbClr val="501F00">
                        <a:alpha val="40001"/>
                      </a:srgbClr>
                    </a:gs>
                  </a:gsLst>
                  <a:lin ang="5400000" scaled="1"/>
                </a:gradFill>
                <a:ln w="9525">
                  <a:noFill/>
                  <a:round/>
                  <a:headEnd type="none" w="sm" len="sm"/>
                  <a:tailEnd type="none" w="sm" len="sm"/>
                </a:ln>
              </p:spPr>
              <p:txBody>
                <a:bodyPr/>
                <a:lstStyle/>
                <a:p>
                  <a:endParaRPr lang="nl-BE"/>
                </a:p>
              </p:txBody>
            </p:sp>
            <p:sp>
              <p:nvSpPr>
                <p:cNvPr id="7587" name="Freeform 419"/>
                <p:cNvSpPr>
                  <a:spLocks noChangeArrowheads="1"/>
                </p:cNvSpPr>
                <p:nvPr/>
              </p:nvSpPr>
              <p:spPr bwMode="auto">
                <a:xfrm>
                  <a:off x="8" y="564"/>
                  <a:ext cx="16" cy="30"/>
                </a:xfrm>
                <a:custGeom>
                  <a:avLst/>
                  <a:gdLst/>
                  <a:ahLst/>
                  <a:cxnLst>
                    <a:cxn ang="0">
                      <a:pos x="15" y="0"/>
                    </a:cxn>
                    <a:cxn ang="0">
                      <a:pos x="7" y="13"/>
                    </a:cxn>
                    <a:cxn ang="0">
                      <a:pos x="0" y="29"/>
                    </a:cxn>
                    <a:cxn ang="0">
                      <a:pos x="5" y="13"/>
                    </a:cxn>
                    <a:cxn ang="0">
                      <a:pos x="15" y="0"/>
                    </a:cxn>
                  </a:cxnLst>
                  <a:rect l="0" t="0" r="r" b="b"/>
                  <a:pathLst>
                    <a:path w="15" h="29">
                      <a:moveTo>
                        <a:pt x="15" y="0"/>
                      </a:moveTo>
                      <a:lnTo>
                        <a:pt x="7" y="13"/>
                      </a:lnTo>
                      <a:lnTo>
                        <a:pt x="0" y="29"/>
                      </a:lnTo>
                      <a:lnTo>
                        <a:pt x="5" y="13"/>
                      </a:lnTo>
                      <a:lnTo>
                        <a:pt x="15" y="0"/>
                      </a:lnTo>
                    </a:path>
                  </a:pathLst>
                </a:custGeom>
                <a:solidFill>
                  <a:srgbClr val="A06F50">
                    <a:alpha val="60001"/>
                  </a:srgbClr>
                </a:solidFill>
                <a:ln w="9525">
                  <a:noFill/>
                  <a:round/>
                  <a:headEnd type="none" w="sm" len="sm"/>
                  <a:tailEnd type="none" w="sm" len="sm"/>
                </a:ln>
              </p:spPr>
              <p:txBody>
                <a:bodyPr/>
                <a:lstStyle/>
                <a:p>
                  <a:endParaRPr lang="nl-BE"/>
                </a:p>
              </p:txBody>
            </p:sp>
            <p:sp>
              <p:nvSpPr>
                <p:cNvPr id="7588" name="Freeform 420"/>
                <p:cNvSpPr>
                  <a:spLocks noChangeArrowheads="1"/>
                </p:cNvSpPr>
                <p:nvPr/>
              </p:nvSpPr>
              <p:spPr bwMode="auto">
                <a:xfrm>
                  <a:off x="61" y="558"/>
                  <a:ext cx="78" cy="10"/>
                </a:xfrm>
                <a:custGeom>
                  <a:avLst/>
                  <a:gdLst/>
                  <a:ahLst/>
                  <a:cxnLst>
                    <a:cxn ang="0">
                      <a:pos x="2" y="5"/>
                    </a:cxn>
                    <a:cxn ang="0">
                      <a:pos x="7" y="4"/>
                    </a:cxn>
                    <a:cxn ang="0">
                      <a:pos x="11" y="2"/>
                    </a:cxn>
                    <a:cxn ang="0">
                      <a:pos x="16" y="1"/>
                    </a:cxn>
                    <a:cxn ang="0">
                      <a:pos x="21" y="0"/>
                    </a:cxn>
                    <a:cxn ang="0">
                      <a:pos x="28" y="0"/>
                    </a:cxn>
                    <a:cxn ang="0">
                      <a:pos x="36" y="0"/>
                    </a:cxn>
                    <a:cxn ang="0">
                      <a:pos x="44" y="0"/>
                    </a:cxn>
                    <a:cxn ang="0">
                      <a:pos x="52" y="0"/>
                    </a:cxn>
                    <a:cxn ang="0">
                      <a:pos x="77" y="3"/>
                    </a:cxn>
                    <a:cxn ang="0">
                      <a:pos x="76" y="4"/>
                    </a:cxn>
                    <a:cxn ang="0">
                      <a:pos x="74" y="5"/>
                    </a:cxn>
                    <a:cxn ang="0">
                      <a:pos x="72" y="6"/>
                    </a:cxn>
                    <a:cxn ang="0">
                      <a:pos x="70" y="6"/>
                    </a:cxn>
                    <a:cxn ang="0">
                      <a:pos x="67" y="7"/>
                    </a:cxn>
                    <a:cxn ang="0">
                      <a:pos x="65" y="8"/>
                    </a:cxn>
                    <a:cxn ang="0">
                      <a:pos x="63" y="8"/>
                    </a:cxn>
                    <a:cxn ang="0">
                      <a:pos x="61" y="9"/>
                    </a:cxn>
                    <a:cxn ang="0">
                      <a:pos x="59" y="9"/>
                    </a:cxn>
                    <a:cxn ang="0">
                      <a:pos x="57" y="9"/>
                    </a:cxn>
                    <a:cxn ang="0">
                      <a:pos x="55" y="9"/>
                    </a:cxn>
                    <a:cxn ang="0">
                      <a:pos x="53" y="9"/>
                    </a:cxn>
                    <a:cxn ang="0">
                      <a:pos x="51" y="9"/>
                    </a:cxn>
                    <a:cxn ang="0">
                      <a:pos x="50" y="8"/>
                    </a:cxn>
                    <a:cxn ang="0">
                      <a:pos x="48" y="7"/>
                    </a:cxn>
                    <a:cxn ang="0">
                      <a:pos x="47" y="7"/>
                    </a:cxn>
                    <a:cxn ang="0">
                      <a:pos x="45" y="6"/>
                    </a:cxn>
                    <a:cxn ang="0">
                      <a:pos x="44" y="6"/>
                    </a:cxn>
                    <a:cxn ang="0">
                      <a:pos x="42" y="6"/>
                    </a:cxn>
                    <a:cxn ang="0">
                      <a:pos x="41" y="5"/>
                    </a:cxn>
                    <a:cxn ang="0">
                      <a:pos x="39" y="5"/>
                    </a:cxn>
                    <a:cxn ang="0">
                      <a:pos x="38" y="5"/>
                    </a:cxn>
                    <a:cxn ang="0">
                      <a:pos x="36" y="5"/>
                    </a:cxn>
                    <a:cxn ang="0">
                      <a:pos x="35" y="5"/>
                    </a:cxn>
                    <a:cxn ang="0">
                      <a:pos x="33" y="5"/>
                    </a:cxn>
                    <a:cxn ang="0">
                      <a:pos x="31" y="5"/>
                    </a:cxn>
                    <a:cxn ang="0">
                      <a:pos x="28" y="6"/>
                    </a:cxn>
                    <a:cxn ang="0">
                      <a:pos x="25" y="7"/>
                    </a:cxn>
                    <a:cxn ang="0">
                      <a:pos x="22" y="7"/>
                    </a:cxn>
                    <a:cxn ang="0">
                      <a:pos x="18" y="8"/>
                    </a:cxn>
                    <a:cxn ang="0">
                      <a:pos x="14" y="8"/>
                    </a:cxn>
                    <a:cxn ang="0">
                      <a:pos x="10" y="7"/>
                    </a:cxn>
                    <a:cxn ang="0">
                      <a:pos x="6" y="7"/>
                    </a:cxn>
                    <a:cxn ang="0">
                      <a:pos x="2" y="6"/>
                    </a:cxn>
                  </a:cxnLst>
                  <a:rect l="0" t="0" r="r" b="b"/>
                  <a:pathLst>
                    <a:path w="77" h="9">
                      <a:moveTo>
                        <a:pt x="0" y="6"/>
                      </a:moveTo>
                      <a:lnTo>
                        <a:pt x="2" y="5"/>
                      </a:lnTo>
                      <a:lnTo>
                        <a:pt x="4" y="4"/>
                      </a:lnTo>
                      <a:lnTo>
                        <a:pt x="7" y="4"/>
                      </a:lnTo>
                      <a:lnTo>
                        <a:pt x="9" y="3"/>
                      </a:lnTo>
                      <a:lnTo>
                        <a:pt x="11" y="2"/>
                      </a:lnTo>
                      <a:lnTo>
                        <a:pt x="14" y="2"/>
                      </a:lnTo>
                      <a:lnTo>
                        <a:pt x="16" y="1"/>
                      </a:lnTo>
                      <a:lnTo>
                        <a:pt x="18" y="0"/>
                      </a:lnTo>
                      <a:lnTo>
                        <a:pt x="21" y="0"/>
                      </a:lnTo>
                      <a:lnTo>
                        <a:pt x="25" y="0"/>
                      </a:lnTo>
                      <a:lnTo>
                        <a:pt x="28" y="0"/>
                      </a:lnTo>
                      <a:lnTo>
                        <a:pt x="32" y="0"/>
                      </a:lnTo>
                      <a:lnTo>
                        <a:pt x="36" y="0"/>
                      </a:lnTo>
                      <a:lnTo>
                        <a:pt x="40" y="0"/>
                      </a:lnTo>
                      <a:lnTo>
                        <a:pt x="44" y="0"/>
                      </a:lnTo>
                      <a:lnTo>
                        <a:pt x="48" y="0"/>
                      </a:lnTo>
                      <a:lnTo>
                        <a:pt x="52" y="0"/>
                      </a:lnTo>
                      <a:lnTo>
                        <a:pt x="56" y="0"/>
                      </a:lnTo>
                      <a:lnTo>
                        <a:pt x="77" y="3"/>
                      </a:lnTo>
                      <a:lnTo>
                        <a:pt x="77" y="3"/>
                      </a:lnTo>
                      <a:lnTo>
                        <a:pt x="76" y="4"/>
                      </a:lnTo>
                      <a:lnTo>
                        <a:pt x="75" y="4"/>
                      </a:lnTo>
                      <a:lnTo>
                        <a:pt x="74" y="5"/>
                      </a:lnTo>
                      <a:lnTo>
                        <a:pt x="73" y="5"/>
                      </a:lnTo>
                      <a:lnTo>
                        <a:pt x="72" y="6"/>
                      </a:lnTo>
                      <a:lnTo>
                        <a:pt x="71" y="6"/>
                      </a:lnTo>
                      <a:lnTo>
                        <a:pt x="70" y="6"/>
                      </a:lnTo>
                      <a:lnTo>
                        <a:pt x="69" y="7"/>
                      </a:lnTo>
                      <a:lnTo>
                        <a:pt x="67" y="7"/>
                      </a:lnTo>
                      <a:lnTo>
                        <a:pt x="66" y="7"/>
                      </a:lnTo>
                      <a:lnTo>
                        <a:pt x="65" y="8"/>
                      </a:lnTo>
                      <a:lnTo>
                        <a:pt x="64" y="8"/>
                      </a:lnTo>
                      <a:lnTo>
                        <a:pt x="63" y="8"/>
                      </a:lnTo>
                      <a:lnTo>
                        <a:pt x="62" y="8"/>
                      </a:lnTo>
                      <a:lnTo>
                        <a:pt x="61" y="9"/>
                      </a:lnTo>
                      <a:lnTo>
                        <a:pt x="60" y="9"/>
                      </a:lnTo>
                      <a:lnTo>
                        <a:pt x="59" y="9"/>
                      </a:lnTo>
                      <a:lnTo>
                        <a:pt x="58" y="9"/>
                      </a:lnTo>
                      <a:lnTo>
                        <a:pt x="57" y="9"/>
                      </a:lnTo>
                      <a:lnTo>
                        <a:pt x="56" y="9"/>
                      </a:lnTo>
                      <a:lnTo>
                        <a:pt x="55" y="9"/>
                      </a:lnTo>
                      <a:lnTo>
                        <a:pt x="54" y="9"/>
                      </a:lnTo>
                      <a:lnTo>
                        <a:pt x="53" y="9"/>
                      </a:lnTo>
                      <a:lnTo>
                        <a:pt x="52" y="9"/>
                      </a:lnTo>
                      <a:lnTo>
                        <a:pt x="51" y="9"/>
                      </a:lnTo>
                      <a:lnTo>
                        <a:pt x="50" y="8"/>
                      </a:lnTo>
                      <a:lnTo>
                        <a:pt x="50" y="8"/>
                      </a:lnTo>
                      <a:lnTo>
                        <a:pt x="49" y="8"/>
                      </a:lnTo>
                      <a:lnTo>
                        <a:pt x="48" y="7"/>
                      </a:lnTo>
                      <a:lnTo>
                        <a:pt x="47" y="7"/>
                      </a:lnTo>
                      <a:lnTo>
                        <a:pt x="47" y="7"/>
                      </a:lnTo>
                      <a:lnTo>
                        <a:pt x="46" y="7"/>
                      </a:lnTo>
                      <a:lnTo>
                        <a:pt x="45" y="6"/>
                      </a:lnTo>
                      <a:lnTo>
                        <a:pt x="45" y="6"/>
                      </a:lnTo>
                      <a:lnTo>
                        <a:pt x="44" y="6"/>
                      </a:lnTo>
                      <a:lnTo>
                        <a:pt x="43" y="6"/>
                      </a:lnTo>
                      <a:lnTo>
                        <a:pt x="42" y="6"/>
                      </a:lnTo>
                      <a:lnTo>
                        <a:pt x="42" y="5"/>
                      </a:lnTo>
                      <a:lnTo>
                        <a:pt x="41" y="5"/>
                      </a:lnTo>
                      <a:lnTo>
                        <a:pt x="40" y="5"/>
                      </a:lnTo>
                      <a:lnTo>
                        <a:pt x="39" y="5"/>
                      </a:lnTo>
                      <a:lnTo>
                        <a:pt x="39" y="5"/>
                      </a:lnTo>
                      <a:lnTo>
                        <a:pt x="38" y="5"/>
                      </a:lnTo>
                      <a:lnTo>
                        <a:pt x="37" y="5"/>
                      </a:lnTo>
                      <a:lnTo>
                        <a:pt x="36" y="5"/>
                      </a:lnTo>
                      <a:lnTo>
                        <a:pt x="36" y="5"/>
                      </a:lnTo>
                      <a:lnTo>
                        <a:pt x="35" y="5"/>
                      </a:lnTo>
                      <a:lnTo>
                        <a:pt x="34" y="5"/>
                      </a:lnTo>
                      <a:lnTo>
                        <a:pt x="33" y="5"/>
                      </a:lnTo>
                      <a:lnTo>
                        <a:pt x="33" y="5"/>
                      </a:lnTo>
                      <a:lnTo>
                        <a:pt x="31" y="5"/>
                      </a:lnTo>
                      <a:lnTo>
                        <a:pt x="29" y="6"/>
                      </a:lnTo>
                      <a:lnTo>
                        <a:pt x="28" y="6"/>
                      </a:lnTo>
                      <a:lnTo>
                        <a:pt x="26" y="7"/>
                      </a:lnTo>
                      <a:lnTo>
                        <a:pt x="25" y="7"/>
                      </a:lnTo>
                      <a:lnTo>
                        <a:pt x="23" y="7"/>
                      </a:lnTo>
                      <a:lnTo>
                        <a:pt x="22" y="7"/>
                      </a:lnTo>
                      <a:lnTo>
                        <a:pt x="20" y="8"/>
                      </a:lnTo>
                      <a:lnTo>
                        <a:pt x="18" y="8"/>
                      </a:lnTo>
                      <a:lnTo>
                        <a:pt x="16" y="8"/>
                      </a:lnTo>
                      <a:lnTo>
                        <a:pt x="14" y="8"/>
                      </a:lnTo>
                      <a:lnTo>
                        <a:pt x="12" y="7"/>
                      </a:lnTo>
                      <a:lnTo>
                        <a:pt x="10" y="7"/>
                      </a:lnTo>
                      <a:lnTo>
                        <a:pt x="8" y="7"/>
                      </a:lnTo>
                      <a:lnTo>
                        <a:pt x="6" y="7"/>
                      </a:lnTo>
                      <a:lnTo>
                        <a:pt x="4" y="6"/>
                      </a:lnTo>
                      <a:lnTo>
                        <a:pt x="2" y="6"/>
                      </a:lnTo>
                      <a:lnTo>
                        <a:pt x="0" y="6"/>
                      </a:lnTo>
                    </a:path>
                  </a:pathLst>
                </a:custGeom>
                <a:gradFill rotWithShape="0">
                  <a:gsLst>
                    <a:gs pos="0">
                      <a:srgbClr val="FFFFFF">
                        <a:alpha val="40001"/>
                      </a:srgbClr>
                    </a:gs>
                    <a:gs pos="100000">
                      <a:srgbClr val="FFFFFF">
                        <a:alpha val="0"/>
                      </a:srgbClr>
                    </a:gs>
                  </a:gsLst>
                  <a:lin ang="5400000" scaled="1"/>
                </a:gradFill>
                <a:ln w="9525">
                  <a:noFill/>
                  <a:round/>
                  <a:headEnd type="none" w="sm" len="sm"/>
                  <a:tailEnd type="none" w="sm" len="sm"/>
                </a:ln>
              </p:spPr>
              <p:txBody>
                <a:bodyPr/>
                <a:lstStyle/>
                <a:p>
                  <a:endParaRPr lang="nl-BE"/>
                </a:p>
              </p:txBody>
            </p:sp>
            <p:sp>
              <p:nvSpPr>
                <p:cNvPr id="7589" name="Freeform 421"/>
                <p:cNvSpPr>
                  <a:spLocks noChangeArrowheads="1"/>
                </p:cNvSpPr>
                <p:nvPr/>
              </p:nvSpPr>
              <p:spPr bwMode="auto">
                <a:xfrm>
                  <a:off x="106" y="581"/>
                  <a:ext cx="45" cy="15"/>
                </a:xfrm>
                <a:custGeom>
                  <a:avLst/>
                  <a:gdLst/>
                  <a:ahLst/>
                  <a:cxnLst>
                    <a:cxn ang="0">
                      <a:pos x="0" y="10"/>
                    </a:cxn>
                    <a:cxn ang="0">
                      <a:pos x="17" y="1"/>
                    </a:cxn>
                    <a:cxn ang="0">
                      <a:pos x="34" y="0"/>
                    </a:cxn>
                    <a:cxn ang="0">
                      <a:pos x="44" y="10"/>
                    </a:cxn>
                    <a:cxn ang="0">
                      <a:pos x="17" y="14"/>
                    </a:cxn>
                    <a:cxn ang="0">
                      <a:pos x="0" y="10"/>
                    </a:cxn>
                  </a:cxnLst>
                  <a:rect l="0" t="0" r="r" b="b"/>
                  <a:pathLst>
                    <a:path w="44" h="15">
                      <a:moveTo>
                        <a:pt x="0" y="10"/>
                      </a:moveTo>
                      <a:cubicBezTo>
                        <a:pt x="0" y="10"/>
                        <a:pt x="8" y="4"/>
                        <a:pt x="17" y="1"/>
                      </a:cubicBezTo>
                      <a:lnTo>
                        <a:pt x="34" y="0"/>
                      </a:lnTo>
                      <a:cubicBezTo>
                        <a:pt x="34" y="0"/>
                        <a:pt x="40" y="3"/>
                        <a:pt x="44" y="10"/>
                      </a:cubicBezTo>
                      <a:cubicBezTo>
                        <a:pt x="44" y="10"/>
                        <a:pt x="31" y="17"/>
                        <a:pt x="17" y="14"/>
                      </a:cubicBezTo>
                      <a:lnTo>
                        <a:pt x="0" y="10"/>
                      </a:lnTo>
                    </a:path>
                  </a:pathLst>
                </a:custGeom>
                <a:solidFill>
                  <a:srgbClr val="FFFFFF">
                    <a:alpha val="20001"/>
                  </a:srgbClr>
                </a:solidFill>
                <a:ln w="9525">
                  <a:noFill/>
                  <a:round/>
                  <a:headEnd type="none" w="sm" len="sm"/>
                  <a:tailEnd type="none" w="sm" len="sm"/>
                </a:ln>
              </p:spPr>
              <p:txBody>
                <a:bodyPr/>
                <a:lstStyle/>
                <a:p>
                  <a:endParaRPr lang="nl-BE"/>
                </a:p>
              </p:txBody>
            </p:sp>
            <p:sp>
              <p:nvSpPr>
                <p:cNvPr id="7590" name="Freeform 422"/>
                <p:cNvSpPr>
                  <a:spLocks noChangeArrowheads="1"/>
                </p:cNvSpPr>
                <p:nvPr/>
              </p:nvSpPr>
              <p:spPr bwMode="auto">
                <a:xfrm>
                  <a:off x="43" y="572"/>
                  <a:ext cx="29" cy="29"/>
                </a:xfrm>
                <a:custGeom>
                  <a:avLst/>
                  <a:gdLst/>
                  <a:ahLst/>
                  <a:cxnLst>
                    <a:cxn ang="0">
                      <a:pos x="0" y="28"/>
                    </a:cxn>
                    <a:cxn ang="0">
                      <a:pos x="12" y="12"/>
                    </a:cxn>
                    <a:cxn ang="0">
                      <a:pos x="28" y="0"/>
                    </a:cxn>
                    <a:cxn ang="0">
                      <a:pos x="0" y="28"/>
                    </a:cxn>
                  </a:cxnLst>
                  <a:rect l="0" t="0" r="r" b="b"/>
                  <a:pathLst>
                    <a:path w="28" h="28">
                      <a:moveTo>
                        <a:pt x="0" y="28"/>
                      </a:moveTo>
                      <a:lnTo>
                        <a:pt x="12" y="12"/>
                      </a:lnTo>
                      <a:lnTo>
                        <a:pt x="28" y="0"/>
                      </a:lnTo>
                      <a:lnTo>
                        <a:pt x="0" y="28"/>
                      </a:lnTo>
                    </a:path>
                  </a:pathLst>
                </a:custGeom>
                <a:solidFill>
                  <a:srgbClr val="A06F50">
                    <a:alpha val="60001"/>
                  </a:srgbClr>
                </a:solidFill>
                <a:ln w="9525">
                  <a:noFill/>
                  <a:round/>
                  <a:headEnd type="none" w="sm" len="sm"/>
                  <a:tailEnd type="none" w="sm" len="sm"/>
                </a:ln>
              </p:spPr>
              <p:txBody>
                <a:bodyPr/>
                <a:lstStyle/>
                <a:p>
                  <a:endParaRPr lang="nl-BE"/>
                </a:p>
              </p:txBody>
            </p:sp>
            <p:sp>
              <p:nvSpPr>
                <p:cNvPr id="7591" name="Freeform 423"/>
                <p:cNvSpPr>
                  <a:spLocks noChangeArrowheads="1"/>
                </p:cNvSpPr>
                <p:nvPr/>
              </p:nvSpPr>
              <p:spPr bwMode="auto">
                <a:xfrm>
                  <a:off x="53" y="576"/>
                  <a:ext cx="48" cy="30"/>
                </a:xfrm>
                <a:custGeom>
                  <a:avLst/>
                  <a:gdLst/>
                  <a:ahLst/>
                  <a:cxnLst>
                    <a:cxn ang="0">
                      <a:pos x="48" y="0"/>
                    </a:cxn>
                    <a:cxn ang="0">
                      <a:pos x="25" y="6"/>
                    </a:cxn>
                    <a:cxn ang="0">
                      <a:pos x="4" y="23"/>
                    </a:cxn>
                    <a:cxn ang="0">
                      <a:pos x="0" y="29"/>
                    </a:cxn>
                    <a:cxn ang="0">
                      <a:pos x="6" y="26"/>
                    </a:cxn>
                    <a:cxn ang="0">
                      <a:pos x="27" y="10"/>
                    </a:cxn>
                    <a:cxn ang="0">
                      <a:pos x="48" y="0"/>
                    </a:cxn>
                  </a:cxnLst>
                  <a:rect l="0" t="0" r="r" b="b"/>
                  <a:pathLst>
                    <a:path w="48" h="29">
                      <a:moveTo>
                        <a:pt x="48" y="0"/>
                      </a:moveTo>
                      <a:cubicBezTo>
                        <a:pt x="48" y="0"/>
                        <a:pt x="36" y="1"/>
                        <a:pt x="25" y="6"/>
                      </a:cubicBezTo>
                      <a:cubicBezTo>
                        <a:pt x="25" y="6"/>
                        <a:pt x="15" y="15"/>
                        <a:pt x="4" y="23"/>
                      </a:cubicBezTo>
                      <a:lnTo>
                        <a:pt x="0" y="29"/>
                      </a:lnTo>
                      <a:lnTo>
                        <a:pt x="6" y="26"/>
                      </a:lnTo>
                      <a:lnTo>
                        <a:pt x="27" y="10"/>
                      </a:lnTo>
                      <a:lnTo>
                        <a:pt x="4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592" name="Freeform 424"/>
                <p:cNvSpPr>
                  <a:spLocks noChangeArrowheads="1"/>
                </p:cNvSpPr>
                <p:nvPr/>
              </p:nvSpPr>
              <p:spPr bwMode="auto">
                <a:xfrm>
                  <a:off x="99" y="587"/>
                  <a:ext cx="58" cy="20"/>
                </a:xfrm>
                <a:custGeom>
                  <a:avLst/>
                  <a:gdLst/>
                  <a:ahLst/>
                  <a:cxnLst>
                    <a:cxn ang="0">
                      <a:pos x="0" y="10"/>
                    </a:cxn>
                    <a:cxn ang="0">
                      <a:pos x="19" y="12"/>
                    </a:cxn>
                    <a:cxn ang="0">
                      <a:pos x="46" y="10"/>
                    </a:cxn>
                    <a:cxn ang="0">
                      <a:pos x="55" y="0"/>
                    </a:cxn>
                    <a:cxn ang="0">
                      <a:pos x="57" y="3"/>
                    </a:cxn>
                    <a:cxn ang="0">
                      <a:pos x="58" y="6"/>
                    </a:cxn>
                    <a:cxn ang="0">
                      <a:pos x="57" y="10"/>
                    </a:cxn>
                    <a:cxn ang="0">
                      <a:pos x="46" y="19"/>
                    </a:cxn>
                    <a:cxn ang="0">
                      <a:pos x="16" y="19"/>
                    </a:cxn>
                    <a:cxn ang="0">
                      <a:pos x="0" y="10"/>
                    </a:cxn>
                  </a:cxnLst>
                  <a:rect l="0" t="0" r="r" b="b"/>
                  <a:pathLst>
                    <a:path w="58" h="19">
                      <a:moveTo>
                        <a:pt x="0" y="10"/>
                      </a:moveTo>
                      <a:lnTo>
                        <a:pt x="19" y="12"/>
                      </a:lnTo>
                      <a:cubicBezTo>
                        <a:pt x="19" y="12"/>
                        <a:pt x="33" y="14"/>
                        <a:pt x="46" y="10"/>
                      </a:cubicBezTo>
                      <a:cubicBezTo>
                        <a:pt x="46" y="10"/>
                        <a:pt x="52" y="6"/>
                        <a:pt x="55" y="0"/>
                      </a:cubicBezTo>
                      <a:cubicBezTo>
                        <a:pt x="55" y="0"/>
                        <a:pt x="56" y="1"/>
                        <a:pt x="57" y="3"/>
                      </a:cubicBezTo>
                      <a:cubicBezTo>
                        <a:pt x="57" y="3"/>
                        <a:pt x="58" y="4"/>
                        <a:pt x="58" y="6"/>
                      </a:cubicBezTo>
                      <a:cubicBezTo>
                        <a:pt x="58" y="6"/>
                        <a:pt x="58" y="8"/>
                        <a:pt x="57" y="10"/>
                      </a:cubicBezTo>
                      <a:lnTo>
                        <a:pt x="46" y="19"/>
                      </a:lnTo>
                      <a:lnTo>
                        <a:pt x="16" y="19"/>
                      </a:lnTo>
                      <a:lnTo>
                        <a:pt x="0" y="10"/>
                      </a:lnTo>
                    </a:path>
                  </a:pathLst>
                </a:custGeom>
                <a:solidFill>
                  <a:srgbClr val="A06F50">
                    <a:alpha val="20001"/>
                  </a:srgbClr>
                </a:solidFill>
                <a:ln w="9525">
                  <a:noFill/>
                  <a:round/>
                  <a:headEnd type="none" w="sm" len="sm"/>
                  <a:tailEnd type="none" w="sm" len="sm"/>
                </a:ln>
              </p:spPr>
              <p:txBody>
                <a:bodyPr/>
                <a:lstStyle/>
                <a:p>
                  <a:endParaRPr lang="nl-BE"/>
                </a:p>
              </p:txBody>
            </p:sp>
            <p:sp>
              <p:nvSpPr>
                <p:cNvPr id="7593" name="Freeform 425"/>
                <p:cNvSpPr>
                  <a:spLocks noChangeArrowheads="1"/>
                </p:cNvSpPr>
                <p:nvPr/>
              </p:nvSpPr>
              <p:spPr bwMode="auto">
                <a:xfrm>
                  <a:off x="98" y="595"/>
                  <a:ext cx="26" cy="10"/>
                </a:xfrm>
                <a:custGeom>
                  <a:avLst/>
                  <a:gdLst/>
                  <a:ahLst/>
                  <a:cxnLst>
                    <a:cxn ang="0">
                      <a:pos x="25" y="10"/>
                    </a:cxn>
                    <a:cxn ang="0">
                      <a:pos x="9" y="3"/>
                    </a:cxn>
                    <a:cxn ang="0">
                      <a:pos x="0" y="0"/>
                    </a:cxn>
                    <a:cxn ang="0">
                      <a:pos x="18" y="9"/>
                    </a:cxn>
                    <a:cxn ang="0">
                      <a:pos x="25" y="10"/>
                    </a:cxn>
                  </a:cxnLst>
                  <a:rect l="0" t="0" r="r" b="b"/>
                  <a:pathLst>
                    <a:path w="25" h="10">
                      <a:moveTo>
                        <a:pt x="25" y="10"/>
                      </a:moveTo>
                      <a:lnTo>
                        <a:pt x="9" y="3"/>
                      </a:lnTo>
                      <a:cubicBezTo>
                        <a:pt x="9" y="3"/>
                        <a:pt x="5" y="0"/>
                        <a:pt x="0" y="0"/>
                      </a:cubicBezTo>
                      <a:cubicBezTo>
                        <a:pt x="0" y="0"/>
                        <a:pt x="8" y="6"/>
                        <a:pt x="18" y="9"/>
                      </a:cubicBezTo>
                      <a:lnTo>
                        <a:pt x="25" y="10"/>
                      </a:lnTo>
                    </a:path>
                  </a:pathLst>
                </a:custGeom>
                <a:solidFill>
                  <a:srgbClr val="A06F50">
                    <a:alpha val="40001"/>
                  </a:srgbClr>
                </a:solidFill>
                <a:ln w="9525">
                  <a:noFill/>
                  <a:round/>
                  <a:headEnd type="none" w="sm" len="sm"/>
                  <a:tailEnd type="none" w="sm" len="sm"/>
                </a:ln>
              </p:spPr>
              <p:txBody>
                <a:bodyPr/>
                <a:lstStyle/>
                <a:p>
                  <a:endParaRPr lang="nl-BE"/>
                </a:p>
              </p:txBody>
            </p:sp>
            <p:sp>
              <p:nvSpPr>
                <p:cNvPr id="7594" name="Freeform 426"/>
                <p:cNvSpPr>
                  <a:spLocks noChangeArrowheads="1"/>
                </p:cNvSpPr>
                <p:nvPr/>
              </p:nvSpPr>
              <p:spPr bwMode="auto">
                <a:xfrm>
                  <a:off x="157" y="535"/>
                  <a:ext cx="80" cy="58"/>
                </a:xfrm>
                <a:custGeom>
                  <a:avLst/>
                  <a:gdLst/>
                  <a:ahLst/>
                  <a:cxnLst>
                    <a:cxn ang="0">
                      <a:pos x="54" y="0"/>
                    </a:cxn>
                    <a:cxn ang="0">
                      <a:pos x="59" y="8"/>
                    </a:cxn>
                    <a:cxn ang="0">
                      <a:pos x="60" y="18"/>
                    </a:cxn>
                    <a:cxn ang="0">
                      <a:pos x="56" y="28"/>
                    </a:cxn>
                    <a:cxn ang="0">
                      <a:pos x="12" y="43"/>
                    </a:cxn>
                    <a:cxn ang="0">
                      <a:pos x="9" y="44"/>
                    </a:cxn>
                    <a:cxn ang="0">
                      <a:pos x="6" y="47"/>
                    </a:cxn>
                    <a:cxn ang="0">
                      <a:pos x="4" y="51"/>
                    </a:cxn>
                    <a:cxn ang="0">
                      <a:pos x="0" y="58"/>
                    </a:cxn>
                    <a:cxn ang="0">
                      <a:pos x="80" y="39"/>
                    </a:cxn>
                    <a:cxn ang="0">
                      <a:pos x="54" y="0"/>
                    </a:cxn>
                  </a:cxnLst>
                  <a:rect l="0" t="0" r="r" b="b"/>
                  <a:pathLst>
                    <a:path w="80" h="58">
                      <a:moveTo>
                        <a:pt x="54" y="0"/>
                      </a:moveTo>
                      <a:cubicBezTo>
                        <a:pt x="54" y="0"/>
                        <a:pt x="57" y="3"/>
                        <a:pt x="59" y="8"/>
                      </a:cubicBezTo>
                      <a:cubicBezTo>
                        <a:pt x="59" y="8"/>
                        <a:pt x="60" y="13"/>
                        <a:pt x="60" y="18"/>
                      </a:cubicBezTo>
                      <a:cubicBezTo>
                        <a:pt x="60" y="18"/>
                        <a:pt x="59" y="24"/>
                        <a:pt x="56" y="28"/>
                      </a:cubicBezTo>
                      <a:cubicBezTo>
                        <a:pt x="56" y="28"/>
                        <a:pt x="35" y="39"/>
                        <a:pt x="12" y="43"/>
                      </a:cubicBezTo>
                      <a:cubicBezTo>
                        <a:pt x="12" y="43"/>
                        <a:pt x="11" y="43"/>
                        <a:pt x="9" y="44"/>
                      </a:cubicBezTo>
                      <a:cubicBezTo>
                        <a:pt x="9" y="44"/>
                        <a:pt x="7" y="45"/>
                        <a:pt x="6" y="47"/>
                      </a:cubicBezTo>
                      <a:cubicBezTo>
                        <a:pt x="6" y="47"/>
                        <a:pt x="5" y="49"/>
                        <a:pt x="4" y="51"/>
                      </a:cubicBezTo>
                      <a:cubicBezTo>
                        <a:pt x="4" y="51"/>
                        <a:pt x="2" y="54"/>
                        <a:pt x="0" y="58"/>
                      </a:cubicBezTo>
                      <a:lnTo>
                        <a:pt x="80" y="39"/>
                      </a:lnTo>
                      <a:cubicBezTo>
                        <a:pt x="80" y="39"/>
                        <a:pt x="70" y="16"/>
                        <a:pt x="54" y="0"/>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595" name="Freeform 427"/>
                <p:cNvSpPr>
                  <a:spLocks noChangeArrowheads="1"/>
                </p:cNvSpPr>
                <p:nvPr/>
              </p:nvSpPr>
              <p:spPr bwMode="auto">
                <a:xfrm>
                  <a:off x="144" y="533"/>
                  <a:ext cx="67" cy="39"/>
                </a:xfrm>
                <a:custGeom>
                  <a:avLst/>
                  <a:gdLst/>
                  <a:ahLst/>
                  <a:cxnLst>
                    <a:cxn ang="0">
                      <a:pos x="0" y="29"/>
                    </a:cxn>
                    <a:cxn ang="0">
                      <a:pos x="60" y="0"/>
                    </a:cxn>
                    <a:cxn ang="0">
                      <a:pos x="65" y="9"/>
                    </a:cxn>
                    <a:cxn ang="0">
                      <a:pos x="66" y="21"/>
                    </a:cxn>
                    <a:cxn ang="0">
                      <a:pos x="10" y="38"/>
                    </a:cxn>
                    <a:cxn ang="0">
                      <a:pos x="0" y="29"/>
                    </a:cxn>
                  </a:cxnLst>
                  <a:rect l="0" t="0" r="r" b="b"/>
                  <a:pathLst>
                    <a:path w="66" h="38">
                      <a:moveTo>
                        <a:pt x="0" y="29"/>
                      </a:moveTo>
                      <a:cubicBezTo>
                        <a:pt x="0" y="29"/>
                        <a:pt x="29" y="12"/>
                        <a:pt x="60" y="0"/>
                      </a:cubicBezTo>
                      <a:cubicBezTo>
                        <a:pt x="60" y="0"/>
                        <a:pt x="64" y="4"/>
                        <a:pt x="65" y="9"/>
                      </a:cubicBezTo>
                      <a:cubicBezTo>
                        <a:pt x="65" y="9"/>
                        <a:pt x="67" y="15"/>
                        <a:pt x="66" y="21"/>
                      </a:cubicBezTo>
                      <a:cubicBezTo>
                        <a:pt x="66" y="21"/>
                        <a:pt x="40" y="38"/>
                        <a:pt x="10" y="38"/>
                      </a:cubicBezTo>
                      <a:cubicBezTo>
                        <a:pt x="10" y="38"/>
                        <a:pt x="4" y="36"/>
                        <a:pt x="0" y="29"/>
                      </a:cubicBezTo>
                    </a:path>
                  </a:pathLst>
                </a:custGeom>
                <a:gradFill rotWithShape="0">
                  <a:gsLst>
                    <a:gs pos="0">
                      <a:srgbClr val="FFFFFF">
                        <a:alpha val="11000"/>
                      </a:srgbClr>
                    </a:gs>
                    <a:gs pos="100000">
                      <a:srgbClr val="FFFFFF">
                        <a:alpha val="20001"/>
                      </a:srgbClr>
                    </a:gs>
                  </a:gsLst>
                  <a:path path="rect">
                    <a:fillToRect t="100000" r="100000"/>
                  </a:path>
                </a:gradFill>
                <a:ln w="9525">
                  <a:noFill/>
                  <a:round/>
                  <a:headEnd type="none" w="sm" len="sm"/>
                  <a:tailEnd type="none" w="sm" len="sm"/>
                </a:ln>
              </p:spPr>
              <p:txBody>
                <a:bodyPr/>
                <a:lstStyle/>
                <a:p>
                  <a:endParaRPr lang="nl-BE"/>
                </a:p>
              </p:txBody>
            </p:sp>
            <p:sp>
              <p:nvSpPr>
                <p:cNvPr id="7596" name="Freeform 428"/>
                <p:cNvSpPr>
                  <a:spLocks noChangeArrowheads="1"/>
                </p:cNvSpPr>
                <p:nvPr/>
              </p:nvSpPr>
              <p:spPr bwMode="auto">
                <a:xfrm>
                  <a:off x="103" y="514"/>
                  <a:ext cx="49" cy="38"/>
                </a:xfrm>
                <a:custGeom>
                  <a:avLst/>
                  <a:gdLst/>
                  <a:ahLst/>
                  <a:cxnLst>
                    <a:cxn ang="0">
                      <a:pos x="38" y="0"/>
                    </a:cxn>
                    <a:cxn ang="0">
                      <a:pos x="0" y="36"/>
                    </a:cxn>
                    <a:cxn ang="0">
                      <a:pos x="13" y="36"/>
                    </a:cxn>
                    <a:cxn ang="0">
                      <a:pos x="48" y="10"/>
                    </a:cxn>
                    <a:cxn ang="0">
                      <a:pos x="38" y="0"/>
                    </a:cxn>
                  </a:cxnLst>
                  <a:rect l="0" t="0" r="r" b="b"/>
                  <a:pathLst>
                    <a:path w="48" h="37">
                      <a:moveTo>
                        <a:pt x="38" y="0"/>
                      </a:moveTo>
                      <a:lnTo>
                        <a:pt x="0" y="36"/>
                      </a:lnTo>
                      <a:cubicBezTo>
                        <a:pt x="0" y="36"/>
                        <a:pt x="6" y="39"/>
                        <a:pt x="13" y="36"/>
                      </a:cubicBezTo>
                      <a:cubicBezTo>
                        <a:pt x="13" y="36"/>
                        <a:pt x="31" y="24"/>
                        <a:pt x="48" y="10"/>
                      </a:cubicBezTo>
                      <a:cubicBezTo>
                        <a:pt x="48" y="10"/>
                        <a:pt x="45" y="2"/>
                        <a:pt x="38" y="0"/>
                      </a:cubicBezTo>
                    </a:path>
                  </a:pathLst>
                </a:custGeom>
                <a:gradFill rotWithShape="0">
                  <a:gsLst>
                    <a:gs pos="0">
                      <a:srgbClr val="FFFFFF">
                        <a:alpha val="20001"/>
                      </a:srgbClr>
                    </a:gs>
                    <a:gs pos="100000">
                      <a:srgbClr val="FFFFFF">
                        <a:alpha val="9001"/>
                      </a:srgbClr>
                    </a:gs>
                  </a:gsLst>
                  <a:lin ang="5400000" scaled="1"/>
                </a:gradFill>
                <a:ln w="9525">
                  <a:noFill/>
                  <a:round/>
                  <a:headEnd type="none" w="sm" len="sm"/>
                  <a:tailEnd type="none" w="sm" len="sm"/>
                </a:ln>
              </p:spPr>
              <p:txBody>
                <a:bodyPr/>
                <a:lstStyle/>
                <a:p>
                  <a:endParaRPr lang="nl-BE"/>
                </a:p>
              </p:txBody>
            </p:sp>
            <p:sp>
              <p:nvSpPr>
                <p:cNvPr id="7597" name="Freeform 429"/>
                <p:cNvSpPr>
                  <a:spLocks noChangeArrowheads="1"/>
                </p:cNvSpPr>
                <p:nvPr/>
              </p:nvSpPr>
              <p:spPr bwMode="auto">
                <a:xfrm>
                  <a:off x="161" y="568"/>
                  <a:ext cx="79" cy="24"/>
                </a:xfrm>
                <a:custGeom>
                  <a:avLst/>
                  <a:gdLst/>
                  <a:ahLst/>
                  <a:cxnLst>
                    <a:cxn ang="0">
                      <a:pos x="0" y="24"/>
                    </a:cxn>
                    <a:cxn ang="0">
                      <a:pos x="59" y="4"/>
                    </a:cxn>
                    <a:cxn ang="0">
                      <a:pos x="75" y="0"/>
                    </a:cxn>
                    <a:cxn ang="0">
                      <a:pos x="79" y="7"/>
                    </a:cxn>
                    <a:cxn ang="0">
                      <a:pos x="0" y="24"/>
                    </a:cxn>
                  </a:cxnLst>
                  <a:rect l="0" t="0" r="r" b="b"/>
                  <a:pathLst>
                    <a:path w="79" h="24">
                      <a:moveTo>
                        <a:pt x="0" y="24"/>
                      </a:moveTo>
                      <a:lnTo>
                        <a:pt x="59" y="4"/>
                      </a:lnTo>
                      <a:lnTo>
                        <a:pt x="75" y="0"/>
                      </a:lnTo>
                      <a:lnTo>
                        <a:pt x="79" y="7"/>
                      </a:lnTo>
                      <a:lnTo>
                        <a:pt x="0" y="24"/>
                      </a:lnTo>
                    </a:path>
                  </a:pathLst>
                </a:custGeom>
                <a:solidFill>
                  <a:srgbClr val="A06F50">
                    <a:alpha val="60001"/>
                  </a:srgbClr>
                </a:solidFill>
                <a:ln w="9525">
                  <a:noFill/>
                  <a:round/>
                  <a:headEnd type="none" w="sm" len="sm"/>
                  <a:tailEnd type="none" w="sm" len="sm"/>
                </a:ln>
              </p:spPr>
              <p:txBody>
                <a:bodyPr/>
                <a:lstStyle/>
                <a:p>
                  <a:endParaRPr lang="nl-BE"/>
                </a:p>
              </p:txBody>
            </p:sp>
            <p:sp>
              <p:nvSpPr>
                <p:cNvPr id="7598" name="Freeform 430"/>
                <p:cNvSpPr>
                  <a:spLocks noChangeArrowheads="1"/>
                </p:cNvSpPr>
                <p:nvPr/>
              </p:nvSpPr>
              <p:spPr bwMode="auto">
                <a:xfrm>
                  <a:off x="131" y="543"/>
                  <a:ext cx="31" cy="18"/>
                </a:xfrm>
                <a:custGeom>
                  <a:avLst/>
                  <a:gdLst/>
                  <a:ahLst/>
                  <a:cxnLst>
                    <a:cxn ang="0">
                      <a:pos x="28" y="0"/>
                    </a:cxn>
                    <a:cxn ang="0">
                      <a:pos x="0" y="16"/>
                    </a:cxn>
                    <a:cxn ang="0">
                      <a:pos x="10" y="18"/>
                    </a:cxn>
                    <a:cxn ang="0">
                      <a:pos x="30" y="6"/>
                    </a:cxn>
                    <a:cxn ang="0">
                      <a:pos x="28" y="0"/>
                    </a:cxn>
                  </a:cxnLst>
                  <a:rect l="0" t="0" r="r" b="b"/>
                  <a:pathLst>
                    <a:path w="30" h="18">
                      <a:moveTo>
                        <a:pt x="28" y="0"/>
                      </a:moveTo>
                      <a:lnTo>
                        <a:pt x="0" y="16"/>
                      </a:lnTo>
                      <a:lnTo>
                        <a:pt x="10" y="18"/>
                      </a:lnTo>
                      <a:lnTo>
                        <a:pt x="30" y="6"/>
                      </a:lnTo>
                      <a:lnTo>
                        <a:pt x="28" y="0"/>
                      </a:lnTo>
                    </a:path>
                  </a:pathLst>
                </a:custGeom>
                <a:solidFill>
                  <a:srgbClr val="A06F50">
                    <a:alpha val="60001"/>
                  </a:srgbClr>
                </a:solidFill>
                <a:ln w="9525">
                  <a:noFill/>
                  <a:round/>
                  <a:headEnd type="none" w="sm" len="sm"/>
                  <a:tailEnd type="none" w="sm" len="sm"/>
                </a:ln>
              </p:spPr>
              <p:txBody>
                <a:bodyPr/>
                <a:lstStyle/>
                <a:p>
                  <a:endParaRPr lang="nl-BE"/>
                </a:p>
              </p:txBody>
            </p:sp>
            <p:sp>
              <p:nvSpPr>
                <p:cNvPr id="7599" name="Freeform 431"/>
                <p:cNvSpPr>
                  <a:spLocks noChangeArrowheads="1"/>
                </p:cNvSpPr>
                <p:nvPr/>
              </p:nvSpPr>
              <p:spPr bwMode="auto">
                <a:xfrm>
                  <a:off x="124" y="221"/>
                  <a:ext cx="325" cy="409"/>
                </a:xfrm>
                <a:custGeom>
                  <a:avLst/>
                  <a:gdLst/>
                  <a:ahLst/>
                  <a:cxnLst>
                    <a:cxn ang="0">
                      <a:pos x="186" y="19"/>
                    </a:cxn>
                    <a:cxn ang="0">
                      <a:pos x="157" y="48"/>
                    </a:cxn>
                    <a:cxn ang="0">
                      <a:pos x="96" y="182"/>
                    </a:cxn>
                    <a:cxn ang="0">
                      <a:pos x="63" y="226"/>
                    </a:cxn>
                    <a:cxn ang="0">
                      <a:pos x="27" y="264"/>
                    </a:cxn>
                    <a:cxn ang="0">
                      <a:pos x="6" y="271"/>
                    </a:cxn>
                    <a:cxn ang="0">
                      <a:pos x="0" y="297"/>
                    </a:cxn>
                    <a:cxn ang="0">
                      <a:pos x="5" y="291"/>
                    </a:cxn>
                    <a:cxn ang="0">
                      <a:pos x="12" y="288"/>
                    </a:cxn>
                    <a:cxn ang="0">
                      <a:pos x="20" y="290"/>
                    </a:cxn>
                    <a:cxn ang="0">
                      <a:pos x="33" y="306"/>
                    </a:cxn>
                    <a:cxn ang="0">
                      <a:pos x="38" y="329"/>
                    </a:cxn>
                    <a:cxn ang="0">
                      <a:pos x="78" y="307"/>
                    </a:cxn>
                    <a:cxn ang="0">
                      <a:pos x="113" y="276"/>
                    </a:cxn>
                    <a:cxn ang="0">
                      <a:pos x="140" y="227"/>
                    </a:cxn>
                    <a:cxn ang="0">
                      <a:pos x="150" y="254"/>
                    </a:cxn>
                    <a:cxn ang="0">
                      <a:pos x="79" y="305"/>
                    </a:cxn>
                    <a:cxn ang="0">
                      <a:pos x="111" y="347"/>
                    </a:cxn>
                    <a:cxn ang="0">
                      <a:pos x="122" y="370"/>
                    </a:cxn>
                    <a:cxn ang="0">
                      <a:pos x="143" y="359"/>
                    </a:cxn>
                    <a:cxn ang="0">
                      <a:pos x="154" y="353"/>
                    </a:cxn>
                    <a:cxn ang="0">
                      <a:pos x="141" y="403"/>
                    </a:cxn>
                    <a:cxn ang="0">
                      <a:pos x="157" y="408"/>
                    </a:cxn>
                    <a:cxn ang="0">
                      <a:pos x="258" y="394"/>
                    </a:cxn>
                    <a:cxn ang="0">
                      <a:pos x="311" y="395"/>
                    </a:cxn>
                    <a:cxn ang="0">
                      <a:pos x="318" y="391"/>
                    </a:cxn>
                    <a:cxn ang="0">
                      <a:pos x="301" y="347"/>
                    </a:cxn>
                    <a:cxn ang="0">
                      <a:pos x="304" y="212"/>
                    </a:cxn>
                    <a:cxn ang="0">
                      <a:pos x="325" y="107"/>
                    </a:cxn>
                    <a:cxn ang="0">
                      <a:pos x="316" y="57"/>
                    </a:cxn>
                    <a:cxn ang="0">
                      <a:pos x="281" y="0"/>
                    </a:cxn>
                    <a:cxn ang="0">
                      <a:pos x="230" y="6"/>
                    </a:cxn>
                    <a:cxn ang="0">
                      <a:pos x="189" y="38"/>
                    </a:cxn>
                    <a:cxn ang="0">
                      <a:pos x="186" y="19"/>
                    </a:cxn>
                  </a:cxnLst>
                  <a:rect l="0" t="0" r="r" b="b"/>
                  <a:pathLst>
                    <a:path w="325" h="408">
                      <a:moveTo>
                        <a:pt x="186" y="19"/>
                      </a:moveTo>
                      <a:cubicBezTo>
                        <a:pt x="186" y="19"/>
                        <a:pt x="168" y="28"/>
                        <a:pt x="157" y="48"/>
                      </a:cubicBezTo>
                      <a:cubicBezTo>
                        <a:pt x="157" y="48"/>
                        <a:pt x="121" y="111"/>
                        <a:pt x="96" y="182"/>
                      </a:cubicBezTo>
                      <a:cubicBezTo>
                        <a:pt x="96" y="182"/>
                        <a:pt x="79" y="203"/>
                        <a:pt x="63" y="226"/>
                      </a:cubicBezTo>
                      <a:lnTo>
                        <a:pt x="27" y="264"/>
                      </a:lnTo>
                      <a:lnTo>
                        <a:pt x="6" y="271"/>
                      </a:lnTo>
                      <a:lnTo>
                        <a:pt x="0" y="297"/>
                      </a:lnTo>
                      <a:cubicBezTo>
                        <a:pt x="0" y="297"/>
                        <a:pt x="2" y="293"/>
                        <a:pt x="5" y="291"/>
                      </a:cubicBezTo>
                      <a:cubicBezTo>
                        <a:pt x="5" y="291"/>
                        <a:pt x="8" y="288"/>
                        <a:pt x="12" y="288"/>
                      </a:cubicBezTo>
                      <a:cubicBezTo>
                        <a:pt x="12" y="288"/>
                        <a:pt x="16" y="288"/>
                        <a:pt x="20" y="290"/>
                      </a:cubicBezTo>
                      <a:cubicBezTo>
                        <a:pt x="20" y="290"/>
                        <a:pt x="28" y="296"/>
                        <a:pt x="33" y="306"/>
                      </a:cubicBezTo>
                      <a:cubicBezTo>
                        <a:pt x="33" y="306"/>
                        <a:pt x="38" y="317"/>
                        <a:pt x="38" y="329"/>
                      </a:cubicBezTo>
                      <a:lnTo>
                        <a:pt x="78" y="307"/>
                      </a:lnTo>
                      <a:cubicBezTo>
                        <a:pt x="78" y="307"/>
                        <a:pt x="97" y="295"/>
                        <a:pt x="113" y="276"/>
                      </a:cubicBezTo>
                      <a:lnTo>
                        <a:pt x="140" y="227"/>
                      </a:lnTo>
                      <a:lnTo>
                        <a:pt x="150" y="254"/>
                      </a:lnTo>
                      <a:lnTo>
                        <a:pt x="79" y="305"/>
                      </a:lnTo>
                      <a:cubicBezTo>
                        <a:pt x="79" y="305"/>
                        <a:pt x="98" y="322"/>
                        <a:pt x="111" y="347"/>
                      </a:cubicBezTo>
                      <a:lnTo>
                        <a:pt x="122" y="370"/>
                      </a:lnTo>
                      <a:lnTo>
                        <a:pt x="143" y="359"/>
                      </a:lnTo>
                      <a:lnTo>
                        <a:pt x="154" y="353"/>
                      </a:lnTo>
                      <a:lnTo>
                        <a:pt x="141" y="403"/>
                      </a:lnTo>
                      <a:lnTo>
                        <a:pt x="157" y="408"/>
                      </a:lnTo>
                      <a:lnTo>
                        <a:pt x="258" y="394"/>
                      </a:lnTo>
                      <a:lnTo>
                        <a:pt x="311" y="395"/>
                      </a:lnTo>
                      <a:lnTo>
                        <a:pt x="318" y="391"/>
                      </a:lnTo>
                      <a:lnTo>
                        <a:pt x="301" y="347"/>
                      </a:lnTo>
                      <a:cubicBezTo>
                        <a:pt x="301" y="347"/>
                        <a:pt x="287" y="279"/>
                        <a:pt x="304" y="212"/>
                      </a:cubicBezTo>
                      <a:cubicBezTo>
                        <a:pt x="304" y="212"/>
                        <a:pt x="317" y="161"/>
                        <a:pt x="325" y="107"/>
                      </a:cubicBezTo>
                      <a:cubicBezTo>
                        <a:pt x="325" y="107"/>
                        <a:pt x="324" y="81"/>
                        <a:pt x="316" y="57"/>
                      </a:cubicBezTo>
                      <a:cubicBezTo>
                        <a:pt x="316" y="57"/>
                        <a:pt x="304" y="23"/>
                        <a:pt x="281" y="0"/>
                      </a:cubicBezTo>
                      <a:lnTo>
                        <a:pt x="230" y="6"/>
                      </a:lnTo>
                      <a:lnTo>
                        <a:pt x="189" y="38"/>
                      </a:lnTo>
                      <a:lnTo>
                        <a:pt x="186" y="19"/>
                      </a:lnTo>
                    </a:path>
                  </a:pathLst>
                </a:custGeom>
                <a:gradFill rotWithShape="0">
                  <a:gsLst>
                    <a:gs pos="0">
                      <a:srgbClr val="F6F6F6"/>
                    </a:gs>
                    <a:gs pos="100000">
                      <a:srgbClr val="CFCFCF"/>
                    </a:gs>
                  </a:gsLst>
                  <a:path path="rect">
                    <a:fillToRect l="100000" b="100000"/>
                  </a:path>
                </a:gradFill>
                <a:ln w="9525">
                  <a:noFill/>
                  <a:round/>
                  <a:headEnd type="none" w="sm" len="sm"/>
                  <a:tailEnd type="none" w="sm" len="sm"/>
                </a:ln>
              </p:spPr>
              <p:txBody>
                <a:bodyPr/>
                <a:lstStyle/>
                <a:p>
                  <a:endParaRPr lang="nl-BE"/>
                </a:p>
              </p:txBody>
            </p:sp>
            <p:sp>
              <p:nvSpPr>
                <p:cNvPr id="7600" name="Freeform 432"/>
                <p:cNvSpPr>
                  <a:spLocks noChangeArrowheads="1"/>
                </p:cNvSpPr>
                <p:nvPr/>
              </p:nvSpPr>
              <p:spPr bwMode="auto">
                <a:xfrm>
                  <a:off x="275" y="415"/>
                  <a:ext cx="134" cy="211"/>
                </a:xfrm>
                <a:custGeom>
                  <a:avLst/>
                  <a:gdLst/>
                  <a:ahLst/>
                  <a:cxnLst>
                    <a:cxn ang="0">
                      <a:pos x="1" y="185"/>
                    </a:cxn>
                    <a:cxn ang="0">
                      <a:pos x="0" y="187"/>
                    </a:cxn>
                    <a:cxn ang="0">
                      <a:pos x="0" y="190"/>
                    </a:cxn>
                    <a:cxn ang="0">
                      <a:pos x="0" y="192"/>
                    </a:cxn>
                    <a:cxn ang="0">
                      <a:pos x="0" y="195"/>
                    </a:cxn>
                    <a:cxn ang="0">
                      <a:pos x="0" y="197"/>
                    </a:cxn>
                    <a:cxn ang="0">
                      <a:pos x="0" y="199"/>
                    </a:cxn>
                    <a:cxn ang="0">
                      <a:pos x="1" y="202"/>
                    </a:cxn>
                    <a:cxn ang="0">
                      <a:pos x="2" y="204"/>
                    </a:cxn>
                    <a:cxn ang="0">
                      <a:pos x="3" y="206"/>
                    </a:cxn>
                    <a:cxn ang="0">
                      <a:pos x="4" y="208"/>
                    </a:cxn>
                    <a:cxn ang="0">
                      <a:pos x="5" y="210"/>
                    </a:cxn>
                    <a:cxn ang="0">
                      <a:pos x="34" y="179"/>
                    </a:cxn>
                    <a:cxn ang="0">
                      <a:pos x="39" y="174"/>
                    </a:cxn>
                    <a:cxn ang="0">
                      <a:pos x="44" y="169"/>
                    </a:cxn>
                    <a:cxn ang="0">
                      <a:pos x="49" y="165"/>
                    </a:cxn>
                    <a:cxn ang="0">
                      <a:pos x="55" y="162"/>
                    </a:cxn>
                    <a:cxn ang="0">
                      <a:pos x="53" y="152"/>
                    </a:cxn>
                    <a:cxn ang="0">
                      <a:pos x="50" y="137"/>
                    </a:cxn>
                    <a:cxn ang="0">
                      <a:pos x="57" y="133"/>
                    </a:cxn>
                    <a:cxn ang="0">
                      <a:pos x="63" y="130"/>
                    </a:cxn>
                    <a:cxn ang="0">
                      <a:pos x="60" y="115"/>
                    </a:cxn>
                    <a:cxn ang="0">
                      <a:pos x="60" y="114"/>
                    </a:cxn>
                    <a:cxn ang="0">
                      <a:pos x="60" y="112"/>
                    </a:cxn>
                    <a:cxn ang="0">
                      <a:pos x="61" y="111"/>
                    </a:cxn>
                    <a:cxn ang="0">
                      <a:pos x="61" y="109"/>
                    </a:cxn>
                    <a:cxn ang="0">
                      <a:pos x="62" y="108"/>
                    </a:cxn>
                    <a:cxn ang="0">
                      <a:pos x="63" y="107"/>
                    </a:cxn>
                    <a:cxn ang="0">
                      <a:pos x="64" y="106"/>
                    </a:cxn>
                    <a:cxn ang="0">
                      <a:pos x="65" y="105"/>
                    </a:cxn>
                    <a:cxn ang="0">
                      <a:pos x="66" y="104"/>
                    </a:cxn>
                    <a:cxn ang="0">
                      <a:pos x="67" y="103"/>
                    </a:cxn>
                    <a:cxn ang="0">
                      <a:pos x="68" y="103"/>
                    </a:cxn>
                    <a:cxn ang="0">
                      <a:pos x="69" y="103"/>
                    </a:cxn>
                    <a:cxn ang="0">
                      <a:pos x="70" y="102"/>
                    </a:cxn>
                    <a:cxn ang="0">
                      <a:pos x="71" y="102"/>
                    </a:cxn>
                    <a:cxn ang="0">
                      <a:pos x="70" y="95"/>
                    </a:cxn>
                    <a:cxn ang="0">
                      <a:pos x="71" y="93"/>
                    </a:cxn>
                    <a:cxn ang="0">
                      <a:pos x="72" y="92"/>
                    </a:cxn>
                    <a:cxn ang="0">
                      <a:pos x="73" y="91"/>
                    </a:cxn>
                    <a:cxn ang="0">
                      <a:pos x="74" y="90"/>
                    </a:cxn>
                    <a:cxn ang="0">
                      <a:pos x="75" y="89"/>
                    </a:cxn>
                    <a:cxn ang="0">
                      <a:pos x="77" y="89"/>
                    </a:cxn>
                    <a:cxn ang="0">
                      <a:pos x="78" y="88"/>
                    </a:cxn>
                    <a:cxn ang="0">
                      <a:pos x="79" y="88"/>
                    </a:cxn>
                    <a:cxn ang="0">
                      <a:pos x="81" y="88"/>
                    </a:cxn>
                    <a:cxn ang="0">
                      <a:pos x="82" y="88"/>
                    </a:cxn>
                    <a:cxn ang="0">
                      <a:pos x="81" y="81"/>
                    </a:cxn>
                    <a:cxn ang="0">
                      <a:pos x="83" y="80"/>
                    </a:cxn>
                    <a:cxn ang="0">
                      <a:pos x="84" y="78"/>
                    </a:cxn>
                    <a:cxn ang="0">
                      <a:pos x="85" y="77"/>
                    </a:cxn>
                    <a:cxn ang="0">
                      <a:pos x="87" y="75"/>
                    </a:cxn>
                    <a:cxn ang="0">
                      <a:pos x="89" y="74"/>
                    </a:cxn>
                    <a:cxn ang="0">
                      <a:pos x="90" y="74"/>
                    </a:cxn>
                    <a:cxn ang="0">
                      <a:pos x="92" y="73"/>
                    </a:cxn>
                    <a:cxn ang="0">
                      <a:pos x="94" y="73"/>
                    </a:cxn>
                    <a:cxn ang="0">
                      <a:pos x="105" y="48"/>
                    </a:cxn>
                    <a:cxn ang="0">
                      <a:pos x="116" y="32"/>
                    </a:cxn>
                    <a:cxn ang="0">
                      <a:pos x="124" y="19"/>
                    </a:cxn>
                    <a:cxn ang="0">
                      <a:pos x="131" y="5"/>
                    </a:cxn>
                  </a:cxnLst>
                  <a:rect l="0" t="0" r="r" b="b"/>
                  <a:pathLst>
                    <a:path w="133" h="210">
                      <a:moveTo>
                        <a:pt x="133" y="0"/>
                      </a:moveTo>
                      <a:lnTo>
                        <a:pt x="112" y="21"/>
                      </a:lnTo>
                      <a:lnTo>
                        <a:pt x="69" y="87"/>
                      </a:lnTo>
                      <a:lnTo>
                        <a:pt x="41" y="123"/>
                      </a:lnTo>
                      <a:lnTo>
                        <a:pt x="7" y="154"/>
                      </a:lnTo>
                      <a:lnTo>
                        <a:pt x="1" y="185"/>
                      </a:lnTo>
                      <a:lnTo>
                        <a:pt x="1" y="185"/>
                      </a:lnTo>
                      <a:lnTo>
                        <a:pt x="1" y="186"/>
                      </a:lnTo>
                      <a:lnTo>
                        <a:pt x="0" y="186"/>
                      </a:lnTo>
                      <a:lnTo>
                        <a:pt x="0" y="186"/>
                      </a:lnTo>
                      <a:lnTo>
                        <a:pt x="0" y="187"/>
                      </a:lnTo>
                      <a:lnTo>
                        <a:pt x="0" y="187"/>
                      </a:lnTo>
                      <a:lnTo>
                        <a:pt x="0" y="188"/>
                      </a:lnTo>
                      <a:lnTo>
                        <a:pt x="0" y="188"/>
                      </a:lnTo>
                      <a:lnTo>
                        <a:pt x="0" y="188"/>
                      </a:lnTo>
                      <a:lnTo>
                        <a:pt x="0" y="189"/>
                      </a:lnTo>
                      <a:lnTo>
                        <a:pt x="0" y="189"/>
                      </a:lnTo>
                      <a:lnTo>
                        <a:pt x="0" y="190"/>
                      </a:lnTo>
                      <a:lnTo>
                        <a:pt x="0" y="190"/>
                      </a:lnTo>
                      <a:lnTo>
                        <a:pt x="0" y="190"/>
                      </a:lnTo>
                      <a:lnTo>
                        <a:pt x="0" y="191"/>
                      </a:lnTo>
                      <a:lnTo>
                        <a:pt x="0" y="191"/>
                      </a:lnTo>
                      <a:lnTo>
                        <a:pt x="0" y="192"/>
                      </a:lnTo>
                      <a:lnTo>
                        <a:pt x="0" y="192"/>
                      </a:lnTo>
                      <a:lnTo>
                        <a:pt x="0" y="192"/>
                      </a:lnTo>
                      <a:lnTo>
                        <a:pt x="0" y="193"/>
                      </a:lnTo>
                      <a:lnTo>
                        <a:pt x="0" y="193"/>
                      </a:lnTo>
                      <a:lnTo>
                        <a:pt x="0" y="194"/>
                      </a:lnTo>
                      <a:lnTo>
                        <a:pt x="0" y="194"/>
                      </a:lnTo>
                      <a:lnTo>
                        <a:pt x="0" y="195"/>
                      </a:lnTo>
                      <a:lnTo>
                        <a:pt x="0" y="195"/>
                      </a:lnTo>
                      <a:lnTo>
                        <a:pt x="0" y="195"/>
                      </a:lnTo>
                      <a:lnTo>
                        <a:pt x="0" y="196"/>
                      </a:lnTo>
                      <a:lnTo>
                        <a:pt x="0" y="196"/>
                      </a:lnTo>
                      <a:lnTo>
                        <a:pt x="0" y="197"/>
                      </a:lnTo>
                      <a:lnTo>
                        <a:pt x="0" y="197"/>
                      </a:lnTo>
                      <a:lnTo>
                        <a:pt x="0" y="197"/>
                      </a:lnTo>
                      <a:lnTo>
                        <a:pt x="0" y="198"/>
                      </a:lnTo>
                      <a:lnTo>
                        <a:pt x="0" y="198"/>
                      </a:lnTo>
                      <a:lnTo>
                        <a:pt x="0" y="199"/>
                      </a:lnTo>
                      <a:lnTo>
                        <a:pt x="0" y="199"/>
                      </a:lnTo>
                      <a:lnTo>
                        <a:pt x="0" y="199"/>
                      </a:lnTo>
                      <a:lnTo>
                        <a:pt x="0" y="200"/>
                      </a:lnTo>
                      <a:lnTo>
                        <a:pt x="0" y="200"/>
                      </a:lnTo>
                      <a:lnTo>
                        <a:pt x="0" y="201"/>
                      </a:lnTo>
                      <a:lnTo>
                        <a:pt x="1" y="201"/>
                      </a:lnTo>
                      <a:lnTo>
                        <a:pt x="1" y="201"/>
                      </a:lnTo>
                      <a:lnTo>
                        <a:pt x="1" y="202"/>
                      </a:lnTo>
                      <a:lnTo>
                        <a:pt x="1" y="202"/>
                      </a:lnTo>
                      <a:lnTo>
                        <a:pt x="1" y="203"/>
                      </a:lnTo>
                      <a:lnTo>
                        <a:pt x="1" y="203"/>
                      </a:lnTo>
                      <a:lnTo>
                        <a:pt x="1" y="203"/>
                      </a:lnTo>
                      <a:lnTo>
                        <a:pt x="1" y="204"/>
                      </a:lnTo>
                      <a:lnTo>
                        <a:pt x="2" y="204"/>
                      </a:lnTo>
                      <a:lnTo>
                        <a:pt x="2" y="204"/>
                      </a:lnTo>
                      <a:lnTo>
                        <a:pt x="2" y="205"/>
                      </a:lnTo>
                      <a:lnTo>
                        <a:pt x="2" y="205"/>
                      </a:lnTo>
                      <a:lnTo>
                        <a:pt x="2" y="205"/>
                      </a:lnTo>
                      <a:lnTo>
                        <a:pt x="2" y="206"/>
                      </a:lnTo>
                      <a:lnTo>
                        <a:pt x="3" y="206"/>
                      </a:lnTo>
                      <a:lnTo>
                        <a:pt x="3" y="206"/>
                      </a:lnTo>
                      <a:lnTo>
                        <a:pt x="3" y="207"/>
                      </a:lnTo>
                      <a:lnTo>
                        <a:pt x="3" y="207"/>
                      </a:lnTo>
                      <a:lnTo>
                        <a:pt x="3" y="207"/>
                      </a:lnTo>
                      <a:lnTo>
                        <a:pt x="4" y="208"/>
                      </a:lnTo>
                      <a:lnTo>
                        <a:pt x="4" y="208"/>
                      </a:lnTo>
                      <a:lnTo>
                        <a:pt x="4" y="208"/>
                      </a:lnTo>
                      <a:lnTo>
                        <a:pt x="4" y="209"/>
                      </a:lnTo>
                      <a:lnTo>
                        <a:pt x="5" y="209"/>
                      </a:lnTo>
                      <a:lnTo>
                        <a:pt x="5" y="209"/>
                      </a:lnTo>
                      <a:lnTo>
                        <a:pt x="5" y="210"/>
                      </a:lnTo>
                      <a:lnTo>
                        <a:pt x="5" y="210"/>
                      </a:lnTo>
                      <a:lnTo>
                        <a:pt x="31" y="209"/>
                      </a:lnTo>
                      <a:lnTo>
                        <a:pt x="80" y="195"/>
                      </a:lnTo>
                      <a:lnTo>
                        <a:pt x="50" y="188"/>
                      </a:lnTo>
                      <a:lnTo>
                        <a:pt x="99" y="177"/>
                      </a:lnTo>
                      <a:lnTo>
                        <a:pt x="72" y="177"/>
                      </a:lnTo>
                      <a:lnTo>
                        <a:pt x="34" y="179"/>
                      </a:lnTo>
                      <a:lnTo>
                        <a:pt x="35" y="178"/>
                      </a:lnTo>
                      <a:lnTo>
                        <a:pt x="36" y="178"/>
                      </a:lnTo>
                      <a:lnTo>
                        <a:pt x="36" y="177"/>
                      </a:lnTo>
                      <a:lnTo>
                        <a:pt x="37" y="176"/>
                      </a:lnTo>
                      <a:lnTo>
                        <a:pt x="38" y="175"/>
                      </a:lnTo>
                      <a:lnTo>
                        <a:pt x="39" y="174"/>
                      </a:lnTo>
                      <a:lnTo>
                        <a:pt x="39" y="173"/>
                      </a:lnTo>
                      <a:lnTo>
                        <a:pt x="40" y="172"/>
                      </a:lnTo>
                      <a:lnTo>
                        <a:pt x="41" y="172"/>
                      </a:lnTo>
                      <a:lnTo>
                        <a:pt x="42" y="171"/>
                      </a:lnTo>
                      <a:lnTo>
                        <a:pt x="43" y="170"/>
                      </a:lnTo>
                      <a:lnTo>
                        <a:pt x="44" y="169"/>
                      </a:lnTo>
                      <a:lnTo>
                        <a:pt x="45" y="168"/>
                      </a:lnTo>
                      <a:lnTo>
                        <a:pt x="45" y="168"/>
                      </a:lnTo>
                      <a:lnTo>
                        <a:pt x="46" y="167"/>
                      </a:lnTo>
                      <a:lnTo>
                        <a:pt x="47" y="166"/>
                      </a:lnTo>
                      <a:lnTo>
                        <a:pt x="48" y="166"/>
                      </a:lnTo>
                      <a:lnTo>
                        <a:pt x="49" y="165"/>
                      </a:lnTo>
                      <a:lnTo>
                        <a:pt x="50" y="165"/>
                      </a:lnTo>
                      <a:lnTo>
                        <a:pt x="51" y="164"/>
                      </a:lnTo>
                      <a:lnTo>
                        <a:pt x="52" y="163"/>
                      </a:lnTo>
                      <a:lnTo>
                        <a:pt x="53" y="163"/>
                      </a:lnTo>
                      <a:lnTo>
                        <a:pt x="54" y="162"/>
                      </a:lnTo>
                      <a:lnTo>
                        <a:pt x="55" y="162"/>
                      </a:lnTo>
                      <a:lnTo>
                        <a:pt x="56" y="161"/>
                      </a:lnTo>
                      <a:lnTo>
                        <a:pt x="57" y="161"/>
                      </a:lnTo>
                      <a:lnTo>
                        <a:pt x="58" y="161"/>
                      </a:lnTo>
                      <a:lnTo>
                        <a:pt x="59" y="160"/>
                      </a:lnTo>
                      <a:lnTo>
                        <a:pt x="95" y="149"/>
                      </a:lnTo>
                      <a:lnTo>
                        <a:pt x="53" y="152"/>
                      </a:lnTo>
                      <a:lnTo>
                        <a:pt x="109" y="129"/>
                      </a:lnTo>
                      <a:lnTo>
                        <a:pt x="46" y="141"/>
                      </a:lnTo>
                      <a:lnTo>
                        <a:pt x="47" y="140"/>
                      </a:lnTo>
                      <a:lnTo>
                        <a:pt x="48" y="139"/>
                      </a:lnTo>
                      <a:lnTo>
                        <a:pt x="49" y="138"/>
                      </a:lnTo>
                      <a:lnTo>
                        <a:pt x="50" y="137"/>
                      </a:lnTo>
                      <a:lnTo>
                        <a:pt x="51" y="137"/>
                      </a:lnTo>
                      <a:lnTo>
                        <a:pt x="52" y="136"/>
                      </a:lnTo>
                      <a:lnTo>
                        <a:pt x="54" y="135"/>
                      </a:lnTo>
                      <a:lnTo>
                        <a:pt x="55" y="135"/>
                      </a:lnTo>
                      <a:lnTo>
                        <a:pt x="56" y="134"/>
                      </a:lnTo>
                      <a:lnTo>
                        <a:pt x="57" y="133"/>
                      </a:lnTo>
                      <a:lnTo>
                        <a:pt x="58" y="133"/>
                      </a:lnTo>
                      <a:lnTo>
                        <a:pt x="59" y="132"/>
                      </a:lnTo>
                      <a:lnTo>
                        <a:pt x="60" y="131"/>
                      </a:lnTo>
                      <a:lnTo>
                        <a:pt x="61" y="131"/>
                      </a:lnTo>
                      <a:lnTo>
                        <a:pt x="62" y="130"/>
                      </a:lnTo>
                      <a:lnTo>
                        <a:pt x="63" y="130"/>
                      </a:lnTo>
                      <a:lnTo>
                        <a:pt x="65" y="129"/>
                      </a:lnTo>
                      <a:lnTo>
                        <a:pt x="66" y="129"/>
                      </a:lnTo>
                      <a:lnTo>
                        <a:pt x="67" y="128"/>
                      </a:lnTo>
                      <a:lnTo>
                        <a:pt x="68" y="128"/>
                      </a:lnTo>
                      <a:lnTo>
                        <a:pt x="112" y="115"/>
                      </a:lnTo>
                      <a:lnTo>
                        <a:pt x="60" y="115"/>
                      </a:lnTo>
                      <a:lnTo>
                        <a:pt x="60" y="115"/>
                      </a:lnTo>
                      <a:lnTo>
                        <a:pt x="60" y="115"/>
                      </a:lnTo>
                      <a:lnTo>
                        <a:pt x="60" y="114"/>
                      </a:lnTo>
                      <a:lnTo>
                        <a:pt x="60" y="114"/>
                      </a:lnTo>
                      <a:lnTo>
                        <a:pt x="60" y="114"/>
                      </a:lnTo>
                      <a:lnTo>
                        <a:pt x="60" y="114"/>
                      </a:lnTo>
                      <a:lnTo>
                        <a:pt x="60" y="113"/>
                      </a:lnTo>
                      <a:lnTo>
                        <a:pt x="60" y="113"/>
                      </a:lnTo>
                      <a:lnTo>
                        <a:pt x="60" y="113"/>
                      </a:lnTo>
                      <a:lnTo>
                        <a:pt x="60" y="113"/>
                      </a:lnTo>
                      <a:lnTo>
                        <a:pt x="60" y="112"/>
                      </a:lnTo>
                      <a:lnTo>
                        <a:pt x="60" y="112"/>
                      </a:lnTo>
                      <a:lnTo>
                        <a:pt x="60" y="112"/>
                      </a:lnTo>
                      <a:lnTo>
                        <a:pt x="60" y="112"/>
                      </a:lnTo>
                      <a:lnTo>
                        <a:pt x="61" y="111"/>
                      </a:lnTo>
                      <a:lnTo>
                        <a:pt x="61" y="111"/>
                      </a:lnTo>
                      <a:lnTo>
                        <a:pt x="61" y="111"/>
                      </a:lnTo>
                      <a:lnTo>
                        <a:pt x="61" y="111"/>
                      </a:lnTo>
                      <a:lnTo>
                        <a:pt x="61" y="111"/>
                      </a:lnTo>
                      <a:lnTo>
                        <a:pt x="61" y="110"/>
                      </a:lnTo>
                      <a:lnTo>
                        <a:pt x="61" y="110"/>
                      </a:lnTo>
                      <a:lnTo>
                        <a:pt x="61" y="110"/>
                      </a:lnTo>
                      <a:lnTo>
                        <a:pt x="61" y="110"/>
                      </a:lnTo>
                      <a:lnTo>
                        <a:pt x="61" y="109"/>
                      </a:lnTo>
                      <a:lnTo>
                        <a:pt x="61" y="109"/>
                      </a:lnTo>
                      <a:lnTo>
                        <a:pt x="62" y="109"/>
                      </a:lnTo>
                      <a:lnTo>
                        <a:pt x="62" y="109"/>
                      </a:lnTo>
                      <a:lnTo>
                        <a:pt x="62" y="109"/>
                      </a:lnTo>
                      <a:lnTo>
                        <a:pt x="62" y="108"/>
                      </a:lnTo>
                      <a:lnTo>
                        <a:pt x="62" y="108"/>
                      </a:lnTo>
                      <a:lnTo>
                        <a:pt x="62" y="108"/>
                      </a:lnTo>
                      <a:lnTo>
                        <a:pt x="62" y="108"/>
                      </a:lnTo>
                      <a:lnTo>
                        <a:pt x="62" y="108"/>
                      </a:lnTo>
                      <a:lnTo>
                        <a:pt x="62" y="107"/>
                      </a:lnTo>
                      <a:lnTo>
                        <a:pt x="63" y="107"/>
                      </a:lnTo>
                      <a:lnTo>
                        <a:pt x="63" y="107"/>
                      </a:lnTo>
                      <a:lnTo>
                        <a:pt x="63" y="107"/>
                      </a:lnTo>
                      <a:lnTo>
                        <a:pt x="63" y="107"/>
                      </a:lnTo>
                      <a:lnTo>
                        <a:pt x="63" y="106"/>
                      </a:lnTo>
                      <a:lnTo>
                        <a:pt x="63" y="106"/>
                      </a:lnTo>
                      <a:lnTo>
                        <a:pt x="63" y="106"/>
                      </a:lnTo>
                      <a:lnTo>
                        <a:pt x="64" y="106"/>
                      </a:lnTo>
                      <a:lnTo>
                        <a:pt x="64" y="106"/>
                      </a:lnTo>
                      <a:lnTo>
                        <a:pt x="64" y="106"/>
                      </a:lnTo>
                      <a:lnTo>
                        <a:pt x="64" y="105"/>
                      </a:lnTo>
                      <a:lnTo>
                        <a:pt x="64" y="105"/>
                      </a:lnTo>
                      <a:lnTo>
                        <a:pt x="64" y="105"/>
                      </a:lnTo>
                      <a:lnTo>
                        <a:pt x="65" y="105"/>
                      </a:lnTo>
                      <a:lnTo>
                        <a:pt x="65" y="105"/>
                      </a:lnTo>
                      <a:lnTo>
                        <a:pt x="65" y="105"/>
                      </a:lnTo>
                      <a:lnTo>
                        <a:pt x="65" y="105"/>
                      </a:lnTo>
                      <a:lnTo>
                        <a:pt x="65" y="104"/>
                      </a:lnTo>
                      <a:lnTo>
                        <a:pt x="65" y="104"/>
                      </a:lnTo>
                      <a:lnTo>
                        <a:pt x="66" y="104"/>
                      </a:lnTo>
                      <a:lnTo>
                        <a:pt x="66" y="104"/>
                      </a:lnTo>
                      <a:lnTo>
                        <a:pt x="66" y="104"/>
                      </a:lnTo>
                      <a:lnTo>
                        <a:pt x="66" y="104"/>
                      </a:lnTo>
                      <a:lnTo>
                        <a:pt x="66" y="104"/>
                      </a:lnTo>
                      <a:lnTo>
                        <a:pt x="66" y="104"/>
                      </a:lnTo>
                      <a:lnTo>
                        <a:pt x="67" y="103"/>
                      </a:lnTo>
                      <a:lnTo>
                        <a:pt x="67" y="103"/>
                      </a:lnTo>
                      <a:lnTo>
                        <a:pt x="67" y="103"/>
                      </a:lnTo>
                      <a:lnTo>
                        <a:pt x="67" y="103"/>
                      </a:lnTo>
                      <a:lnTo>
                        <a:pt x="67" y="103"/>
                      </a:lnTo>
                      <a:lnTo>
                        <a:pt x="68" y="103"/>
                      </a:lnTo>
                      <a:lnTo>
                        <a:pt x="68" y="103"/>
                      </a:lnTo>
                      <a:lnTo>
                        <a:pt x="68" y="103"/>
                      </a:lnTo>
                      <a:lnTo>
                        <a:pt x="68" y="103"/>
                      </a:lnTo>
                      <a:lnTo>
                        <a:pt x="68" y="103"/>
                      </a:lnTo>
                      <a:lnTo>
                        <a:pt x="69" y="103"/>
                      </a:lnTo>
                      <a:lnTo>
                        <a:pt x="69" y="103"/>
                      </a:lnTo>
                      <a:lnTo>
                        <a:pt x="69" y="103"/>
                      </a:lnTo>
                      <a:lnTo>
                        <a:pt x="69" y="102"/>
                      </a:lnTo>
                      <a:lnTo>
                        <a:pt x="69" y="102"/>
                      </a:lnTo>
                      <a:lnTo>
                        <a:pt x="70" y="102"/>
                      </a:lnTo>
                      <a:lnTo>
                        <a:pt x="70" y="102"/>
                      </a:lnTo>
                      <a:lnTo>
                        <a:pt x="70" y="102"/>
                      </a:lnTo>
                      <a:lnTo>
                        <a:pt x="70" y="102"/>
                      </a:lnTo>
                      <a:lnTo>
                        <a:pt x="70" y="102"/>
                      </a:lnTo>
                      <a:lnTo>
                        <a:pt x="71" y="102"/>
                      </a:lnTo>
                      <a:lnTo>
                        <a:pt x="71" y="102"/>
                      </a:lnTo>
                      <a:lnTo>
                        <a:pt x="71" y="102"/>
                      </a:lnTo>
                      <a:lnTo>
                        <a:pt x="71" y="102"/>
                      </a:lnTo>
                      <a:lnTo>
                        <a:pt x="71" y="102"/>
                      </a:lnTo>
                      <a:lnTo>
                        <a:pt x="72" y="102"/>
                      </a:lnTo>
                      <a:lnTo>
                        <a:pt x="72" y="102"/>
                      </a:lnTo>
                      <a:lnTo>
                        <a:pt x="72" y="102"/>
                      </a:lnTo>
                      <a:lnTo>
                        <a:pt x="72" y="102"/>
                      </a:lnTo>
                      <a:lnTo>
                        <a:pt x="101" y="103"/>
                      </a:lnTo>
                      <a:lnTo>
                        <a:pt x="70" y="95"/>
                      </a:lnTo>
                      <a:lnTo>
                        <a:pt x="70" y="95"/>
                      </a:lnTo>
                      <a:lnTo>
                        <a:pt x="70" y="94"/>
                      </a:lnTo>
                      <a:lnTo>
                        <a:pt x="70" y="94"/>
                      </a:lnTo>
                      <a:lnTo>
                        <a:pt x="71" y="94"/>
                      </a:lnTo>
                      <a:lnTo>
                        <a:pt x="71" y="94"/>
                      </a:lnTo>
                      <a:lnTo>
                        <a:pt x="71" y="93"/>
                      </a:lnTo>
                      <a:lnTo>
                        <a:pt x="71" y="93"/>
                      </a:lnTo>
                      <a:lnTo>
                        <a:pt x="71" y="93"/>
                      </a:lnTo>
                      <a:lnTo>
                        <a:pt x="71" y="93"/>
                      </a:lnTo>
                      <a:lnTo>
                        <a:pt x="71" y="93"/>
                      </a:lnTo>
                      <a:lnTo>
                        <a:pt x="72" y="92"/>
                      </a:lnTo>
                      <a:lnTo>
                        <a:pt x="72" y="92"/>
                      </a:lnTo>
                      <a:lnTo>
                        <a:pt x="72" y="92"/>
                      </a:lnTo>
                      <a:lnTo>
                        <a:pt x="72" y="92"/>
                      </a:lnTo>
                      <a:lnTo>
                        <a:pt x="72" y="92"/>
                      </a:lnTo>
                      <a:lnTo>
                        <a:pt x="73" y="91"/>
                      </a:lnTo>
                      <a:lnTo>
                        <a:pt x="73" y="91"/>
                      </a:lnTo>
                      <a:lnTo>
                        <a:pt x="73" y="91"/>
                      </a:lnTo>
                      <a:lnTo>
                        <a:pt x="73" y="91"/>
                      </a:lnTo>
                      <a:lnTo>
                        <a:pt x="73" y="91"/>
                      </a:lnTo>
                      <a:lnTo>
                        <a:pt x="73" y="91"/>
                      </a:lnTo>
                      <a:lnTo>
                        <a:pt x="74" y="90"/>
                      </a:lnTo>
                      <a:lnTo>
                        <a:pt x="74" y="90"/>
                      </a:lnTo>
                      <a:lnTo>
                        <a:pt x="74" y="90"/>
                      </a:lnTo>
                      <a:lnTo>
                        <a:pt x="74" y="90"/>
                      </a:lnTo>
                      <a:lnTo>
                        <a:pt x="74" y="90"/>
                      </a:lnTo>
                      <a:lnTo>
                        <a:pt x="75" y="90"/>
                      </a:lnTo>
                      <a:lnTo>
                        <a:pt x="75" y="90"/>
                      </a:lnTo>
                      <a:lnTo>
                        <a:pt x="75" y="90"/>
                      </a:lnTo>
                      <a:lnTo>
                        <a:pt x="75" y="89"/>
                      </a:lnTo>
                      <a:lnTo>
                        <a:pt x="76" y="89"/>
                      </a:lnTo>
                      <a:lnTo>
                        <a:pt x="76" y="89"/>
                      </a:lnTo>
                      <a:lnTo>
                        <a:pt x="76" y="89"/>
                      </a:lnTo>
                      <a:lnTo>
                        <a:pt x="76" y="89"/>
                      </a:lnTo>
                      <a:lnTo>
                        <a:pt x="76" y="89"/>
                      </a:lnTo>
                      <a:lnTo>
                        <a:pt x="77" y="89"/>
                      </a:lnTo>
                      <a:lnTo>
                        <a:pt x="77" y="89"/>
                      </a:lnTo>
                      <a:lnTo>
                        <a:pt x="77" y="89"/>
                      </a:lnTo>
                      <a:lnTo>
                        <a:pt x="77" y="89"/>
                      </a:lnTo>
                      <a:lnTo>
                        <a:pt x="77" y="88"/>
                      </a:lnTo>
                      <a:lnTo>
                        <a:pt x="78" y="88"/>
                      </a:lnTo>
                      <a:lnTo>
                        <a:pt x="78" y="88"/>
                      </a:lnTo>
                      <a:lnTo>
                        <a:pt x="78" y="88"/>
                      </a:lnTo>
                      <a:lnTo>
                        <a:pt x="78" y="88"/>
                      </a:lnTo>
                      <a:lnTo>
                        <a:pt x="79" y="88"/>
                      </a:lnTo>
                      <a:lnTo>
                        <a:pt x="79" y="88"/>
                      </a:lnTo>
                      <a:lnTo>
                        <a:pt x="79" y="88"/>
                      </a:lnTo>
                      <a:lnTo>
                        <a:pt x="79" y="88"/>
                      </a:lnTo>
                      <a:lnTo>
                        <a:pt x="80" y="88"/>
                      </a:lnTo>
                      <a:lnTo>
                        <a:pt x="80" y="88"/>
                      </a:lnTo>
                      <a:lnTo>
                        <a:pt x="80" y="88"/>
                      </a:lnTo>
                      <a:lnTo>
                        <a:pt x="80" y="88"/>
                      </a:lnTo>
                      <a:lnTo>
                        <a:pt x="80" y="88"/>
                      </a:lnTo>
                      <a:lnTo>
                        <a:pt x="81" y="88"/>
                      </a:lnTo>
                      <a:lnTo>
                        <a:pt x="81" y="88"/>
                      </a:lnTo>
                      <a:lnTo>
                        <a:pt x="81" y="88"/>
                      </a:lnTo>
                      <a:lnTo>
                        <a:pt x="81" y="88"/>
                      </a:lnTo>
                      <a:lnTo>
                        <a:pt x="82" y="88"/>
                      </a:lnTo>
                      <a:lnTo>
                        <a:pt x="82" y="88"/>
                      </a:lnTo>
                      <a:lnTo>
                        <a:pt x="82" y="88"/>
                      </a:lnTo>
                      <a:lnTo>
                        <a:pt x="82" y="88"/>
                      </a:lnTo>
                      <a:lnTo>
                        <a:pt x="83" y="88"/>
                      </a:lnTo>
                      <a:lnTo>
                        <a:pt x="113" y="88"/>
                      </a:lnTo>
                      <a:lnTo>
                        <a:pt x="81" y="82"/>
                      </a:lnTo>
                      <a:lnTo>
                        <a:pt x="81" y="82"/>
                      </a:lnTo>
                      <a:lnTo>
                        <a:pt x="81" y="81"/>
                      </a:lnTo>
                      <a:lnTo>
                        <a:pt x="82" y="81"/>
                      </a:lnTo>
                      <a:lnTo>
                        <a:pt x="82" y="81"/>
                      </a:lnTo>
                      <a:lnTo>
                        <a:pt x="82" y="81"/>
                      </a:lnTo>
                      <a:lnTo>
                        <a:pt x="82" y="80"/>
                      </a:lnTo>
                      <a:lnTo>
                        <a:pt x="82" y="80"/>
                      </a:lnTo>
                      <a:lnTo>
                        <a:pt x="83" y="80"/>
                      </a:lnTo>
                      <a:lnTo>
                        <a:pt x="83" y="79"/>
                      </a:lnTo>
                      <a:lnTo>
                        <a:pt x="83" y="79"/>
                      </a:lnTo>
                      <a:lnTo>
                        <a:pt x="83" y="79"/>
                      </a:lnTo>
                      <a:lnTo>
                        <a:pt x="83" y="79"/>
                      </a:lnTo>
                      <a:lnTo>
                        <a:pt x="84" y="78"/>
                      </a:lnTo>
                      <a:lnTo>
                        <a:pt x="84" y="78"/>
                      </a:lnTo>
                      <a:lnTo>
                        <a:pt x="84" y="78"/>
                      </a:lnTo>
                      <a:lnTo>
                        <a:pt x="84" y="78"/>
                      </a:lnTo>
                      <a:lnTo>
                        <a:pt x="85" y="77"/>
                      </a:lnTo>
                      <a:lnTo>
                        <a:pt x="85" y="77"/>
                      </a:lnTo>
                      <a:lnTo>
                        <a:pt x="85" y="77"/>
                      </a:lnTo>
                      <a:lnTo>
                        <a:pt x="85" y="77"/>
                      </a:lnTo>
                      <a:lnTo>
                        <a:pt x="86" y="76"/>
                      </a:lnTo>
                      <a:lnTo>
                        <a:pt x="86" y="76"/>
                      </a:lnTo>
                      <a:lnTo>
                        <a:pt x="86" y="76"/>
                      </a:lnTo>
                      <a:lnTo>
                        <a:pt x="86" y="76"/>
                      </a:lnTo>
                      <a:lnTo>
                        <a:pt x="87" y="76"/>
                      </a:lnTo>
                      <a:lnTo>
                        <a:pt x="87" y="75"/>
                      </a:lnTo>
                      <a:lnTo>
                        <a:pt x="87" y="75"/>
                      </a:lnTo>
                      <a:lnTo>
                        <a:pt x="87" y="75"/>
                      </a:lnTo>
                      <a:lnTo>
                        <a:pt x="88" y="75"/>
                      </a:lnTo>
                      <a:lnTo>
                        <a:pt x="88" y="75"/>
                      </a:lnTo>
                      <a:lnTo>
                        <a:pt x="88" y="75"/>
                      </a:lnTo>
                      <a:lnTo>
                        <a:pt x="89" y="74"/>
                      </a:lnTo>
                      <a:lnTo>
                        <a:pt x="89" y="74"/>
                      </a:lnTo>
                      <a:lnTo>
                        <a:pt x="89" y="74"/>
                      </a:lnTo>
                      <a:lnTo>
                        <a:pt x="89" y="74"/>
                      </a:lnTo>
                      <a:lnTo>
                        <a:pt x="90" y="74"/>
                      </a:lnTo>
                      <a:lnTo>
                        <a:pt x="90" y="74"/>
                      </a:lnTo>
                      <a:lnTo>
                        <a:pt x="90" y="74"/>
                      </a:lnTo>
                      <a:lnTo>
                        <a:pt x="91" y="74"/>
                      </a:lnTo>
                      <a:lnTo>
                        <a:pt x="91" y="73"/>
                      </a:lnTo>
                      <a:lnTo>
                        <a:pt x="91" y="73"/>
                      </a:lnTo>
                      <a:lnTo>
                        <a:pt x="91" y="73"/>
                      </a:lnTo>
                      <a:lnTo>
                        <a:pt x="92" y="73"/>
                      </a:lnTo>
                      <a:lnTo>
                        <a:pt x="92" y="73"/>
                      </a:lnTo>
                      <a:lnTo>
                        <a:pt x="92" y="73"/>
                      </a:lnTo>
                      <a:lnTo>
                        <a:pt x="93" y="73"/>
                      </a:lnTo>
                      <a:lnTo>
                        <a:pt x="93" y="73"/>
                      </a:lnTo>
                      <a:lnTo>
                        <a:pt x="93" y="73"/>
                      </a:lnTo>
                      <a:lnTo>
                        <a:pt x="94" y="73"/>
                      </a:lnTo>
                      <a:lnTo>
                        <a:pt x="94" y="73"/>
                      </a:lnTo>
                      <a:lnTo>
                        <a:pt x="118" y="69"/>
                      </a:lnTo>
                      <a:lnTo>
                        <a:pt x="98" y="60"/>
                      </a:lnTo>
                      <a:lnTo>
                        <a:pt x="100" y="57"/>
                      </a:lnTo>
                      <a:lnTo>
                        <a:pt x="101" y="54"/>
                      </a:lnTo>
                      <a:lnTo>
                        <a:pt x="103" y="51"/>
                      </a:lnTo>
                      <a:lnTo>
                        <a:pt x="105" y="48"/>
                      </a:lnTo>
                      <a:lnTo>
                        <a:pt x="107" y="46"/>
                      </a:lnTo>
                      <a:lnTo>
                        <a:pt x="109" y="43"/>
                      </a:lnTo>
                      <a:lnTo>
                        <a:pt x="110" y="40"/>
                      </a:lnTo>
                      <a:lnTo>
                        <a:pt x="112" y="37"/>
                      </a:lnTo>
                      <a:lnTo>
                        <a:pt x="114" y="35"/>
                      </a:lnTo>
                      <a:lnTo>
                        <a:pt x="116" y="32"/>
                      </a:lnTo>
                      <a:lnTo>
                        <a:pt x="118" y="30"/>
                      </a:lnTo>
                      <a:lnTo>
                        <a:pt x="119" y="28"/>
                      </a:lnTo>
                      <a:lnTo>
                        <a:pt x="121" y="26"/>
                      </a:lnTo>
                      <a:lnTo>
                        <a:pt x="122" y="24"/>
                      </a:lnTo>
                      <a:lnTo>
                        <a:pt x="123" y="21"/>
                      </a:lnTo>
                      <a:lnTo>
                        <a:pt x="124" y="19"/>
                      </a:lnTo>
                      <a:lnTo>
                        <a:pt x="126" y="17"/>
                      </a:lnTo>
                      <a:lnTo>
                        <a:pt x="127" y="14"/>
                      </a:lnTo>
                      <a:lnTo>
                        <a:pt x="128" y="12"/>
                      </a:lnTo>
                      <a:lnTo>
                        <a:pt x="129" y="9"/>
                      </a:lnTo>
                      <a:lnTo>
                        <a:pt x="130" y="7"/>
                      </a:lnTo>
                      <a:lnTo>
                        <a:pt x="131" y="5"/>
                      </a:lnTo>
                      <a:lnTo>
                        <a:pt x="132" y="2"/>
                      </a:lnTo>
                      <a:lnTo>
                        <a:pt x="133" y="0"/>
                      </a:lnTo>
                    </a:path>
                  </a:pathLst>
                </a:custGeom>
                <a:solidFill>
                  <a:srgbClr val="000000">
                    <a:alpha val="8000"/>
                  </a:srgbClr>
                </a:solidFill>
                <a:ln w="9525">
                  <a:noFill/>
                  <a:round/>
                  <a:headEnd type="none" w="sm" len="sm"/>
                  <a:tailEnd type="none" w="sm" len="sm"/>
                </a:ln>
              </p:spPr>
              <p:txBody>
                <a:bodyPr/>
                <a:lstStyle/>
                <a:p>
                  <a:endParaRPr lang="nl-BE"/>
                </a:p>
              </p:txBody>
            </p:sp>
            <p:sp>
              <p:nvSpPr>
                <p:cNvPr id="7601" name="Freeform 433"/>
                <p:cNvSpPr>
                  <a:spLocks noChangeArrowheads="1"/>
                </p:cNvSpPr>
                <p:nvPr/>
              </p:nvSpPr>
              <p:spPr bwMode="auto">
                <a:xfrm>
                  <a:off x="243" y="474"/>
                  <a:ext cx="85" cy="85"/>
                </a:xfrm>
                <a:custGeom>
                  <a:avLst/>
                  <a:gdLst/>
                  <a:ahLst/>
                  <a:cxnLst>
                    <a:cxn ang="0">
                      <a:pos x="55" y="0"/>
                    </a:cxn>
                    <a:cxn ang="0">
                      <a:pos x="80" y="26"/>
                    </a:cxn>
                    <a:cxn ang="0">
                      <a:pos x="81" y="34"/>
                    </a:cxn>
                    <a:cxn ang="0">
                      <a:pos x="85" y="41"/>
                    </a:cxn>
                    <a:cxn ang="0">
                      <a:pos x="68" y="64"/>
                    </a:cxn>
                    <a:cxn ang="0">
                      <a:pos x="22" y="84"/>
                    </a:cxn>
                    <a:cxn ang="0">
                      <a:pos x="0" y="80"/>
                    </a:cxn>
                    <a:cxn ang="0">
                      <a:pos x="32" y="50"/>
                    </a:cxn>
                    <a:cxn ang="0">
                      <a:pos x="71" y="46"/>
                    </a:cxn>
                    <a:cxn ang="0">
                      <a:pos x="55" y="39"/>
                    </a:cxn>
                    <a:cxn ang="0">
                      <a:pos x="76" y="34"/>
                    </a:cxn>
                    <a:cxn ang="0">
                      <a:pos x="55" y="0"/>
                    </a:cxn>
                  </a:cxnLst>
                  <a:rect l="0" t="0" r="r" b="b"/>
                  <a:pathLst>
                    <a:path w="85" h="84">
                      <a:moveTo>
                        <a:pt x="55" y="0"/>
                      </a:moveTo>
                      <a:cubicBezTo>
                        <a:pt x="55" y="0"/>
                        <a:pt x="69" y="11"/>
                        <a:pt x="80" y="26"/>
                      </a:cubicBezTo>
                      <a:lnTo>
                        <a:pt x="81" y="34"/>
                      </a:lnTo>
                      <a:lnTo>
                        <a:pt x="85" y="41"/>
                      </a:lnTo>
                      <a:cubicBezTo>
                        <a:pt x="85" y="41"/>
                        <a:pt x="78" y="55"/>
                        <a:pt x="68" y="64"/>
                      </a:cubicBezTo>
                      <a:cubicBezTo>
                        <a:pt x="68" y="64"/>
                        <a:pt x="46" y="78"/>
                        <a:pt x="22" y="84"/>
                      </a:cubicBezTo>
                      <a:lnTo>
                        <a:pt x="0" y="80"/>
                      </a:lnTo>
                      <a:cubicBezTo>
                        <a:pt x="0" y="80"/>
                        <a:pt x="12" y="59"/>
                        <a:pt x="32" y="50"/>
                      </a:cubicBezTo>
                      <a:lnTo>
                        <a:pt x="71" y="46"/>
                      </a:lnTo>
                      <a:lnTo>
                        <a:pt x="55" y="39"/>
                      </a:lnTo>
                      <a:lnTo>
                        <a:pt x="76" y="34"/>
                      </a:lnTo>
                      <a:cubicBezTo>
                        <a:pt x="76" y="34"/>
                        <a:pt x="68" y="15"/>
                        <a:pt x="55" y="0"/>
                      </a:cubicBezTo>
                    </a:path>
                  </a:pathLst>
                </a:custGeom>
                <a:solidFill>
                  <a:srgbClr val="000000">
                    <a:alpha val="8000"/>
                  </a:srgbClr>
                </a:solidFill>
                <a:ln w="9525">
                  <a:noFill/>
                  <a:round/>
                  <a:headEnd type="none" w="sm" len="sm"/>
                  <a:tailEnd type="none" w="sm" len="sm"/>
                </a:ln>
              </p:spPr>
              <p:txBody>
                <a:bodyPr/>
                <a:lstStyle/>
                <a:p>
                  <a:endParaRPr lang="nl-BE"/>
                </a:p>
              </p:txBody>
            </p:sp>
            <p:sp>
              <p:nvSpPr>
                <p:cNvPr id="7602" name="Freeform 434"/>
                <p:cNvSpPr>
                  <a:spLocks noChangeArrowheads="1"/>
                </p:cNvSpPr>
                <p:nvPr/>
              </p:nvSpPr>
              <p:spPr bwMode="auto">
                <a:xfrm>
                  <a:off x="316" y="449"/>
                  <a:ext cx="63" cy="38"/>
                </a:xfrm>
                <a:custGeom>
                  <a:avLst/>
                  <a:gdLst/>
                  <a:ahLst/>
                  <a:cxnLst>
                    <a:cxn ang="0">
                      <a:pos x="62" y="0"/>
                    </a:cxn>
                    <a:cxn ang="0">
                      <a:pos x="24" y="26"/>
                    </a:cxn>
                    <a:cxn ang="0">
                      <a:pos x="0" y="25"/>
                    </a:cxn>
                    <a:cxn ang="0">
                      <a:pos x="16" y="38"/>
                    </a:cxn>
                    <a:cxn ang="0">
                      <a:pos x="43" y="26"/>
                    </a:cxn>
                    <a:cxn ang="0">
                      <a:pos x="62" y="0"/>
                    </a:cxn>
                  </a:cxnLst>
                  <a:rect l="0" t="0" r="r" b="b"/>
                  <a:pathLst>
                    <a:path w="62" h="38">
                      <a:moveTo>
                        <a:pt x="62" y="0"/>
                      </a:moveTo>
                      <a:cubicBezTo>
                        <a:pt x="62" y="0"/>
                        <a:pt x="45" y="17"/>
                        <a:pt x="24" y="26"/>
                      </a:cubicBezTo>
                      <a:cubicBezTo>
                        <a:pt x="24" y="26"/>
                        <a:pt x="12" y="30"/>
                        <a:pt x="0" y="25"/>
                      </a:cubicBezTo>
                      <a:lnTo>
                        <a:pt x="16" y="38"/>
                      </a:lnTo>
                      <a:cubicBezTo>
                        <a:pt x="16" y="38"/>
                        <a:pt x="31" y="38"/>
                        <a:pt x="43" y="26"/>
                      </a:cubicBezTo>
                      <a:lnTo>
                        <a:pt x="62" y="0"/>
                      </a:lnTo>
                    </a:path>
                  </a:pathLst>
                </a:custGeom>
                <a:solidFill>
                  <a:srgbClr val="000000">
                    <a:alpha val="8000"/>
                  </a:srgbClr>
                </a:solidFill>
                <a:ln w="9525">
                  <a:noFill/>
                  <a:round/>
                  <a:headEnd type="none" w="sm" len="sm"/>
                  <a:tailEnd type="none" w="sm" len="sm"/>
                </a:ln>
              </p:spPr>
              <p:txBody>
                <a:bodyPr/>
                <a:lstStyle/>
                <a:p>
                  <a:endParaRPr lang="nl-BE"/>
                </a:p>
              </p:txBody>
            </p:sp>
            <p:sp>
              <p:nvSpPr>
                <p:cNvPr id="7603" name="Freeform 435"/>
                <p:cNvSpPr>
                  <a:spLocks noChangeArrowheads="1"/>
                </p:cNvSpPr>
                <p:nvPr/>
              </p:nvSpPr>
              <p:spPr bwMode="auto">
                <a:xfrm>
                  <a:off x="195" y="391"/>
                  <a:ext cx="69" cy="128"/>
                </a:xfrm>
                <a:custGeom>
                  <a:avLst/>
                  <a:gdLst/>
                  <a:ahLst/>
                  <a:cxnLst>
                    <a:cxn ang="0">
                      <a:pos x="5" y="128"/>
                    </a:cxn>
                    <a:cxn ang="0">
                      <a:pos x="4" y="116"/>
                    </a:cxn>
                    <a:cxn ang="0">
                      <a:pos x="14" y="118"/>
                    </a:cxn>
                    <a:cxn ang="0">
                      <a:pos x="17" y="105"/>
                    </a:cxn>
                    <a:cxn ang="0">
                      <a:pos x="26" y="111"/>
                    </a:cxn>
                    <a:cxn ang="0">
                      <a:pos x="34" y="104"/>
                    </a:cxn>
                    <a:cxn ang="0">
                      <a:pos x="30" y="88"/>
                    </a:cxn>
                    <a:cxn ang="0">
                      <a:pos x="20" y="77"/>
                    </a:cxn>
                    <a:cxn ang="0">
                      <a:pos x="0" y="61"/>
                    </a:cxn>
                    <a:cxn ang="0">
                      <a:pos x="25" y="74"/>
                    </a:cxn>
                    <a:cxn ang="0">
                      <a:pos x="35" y="84"/>
                    </a:cxn>
                    <a:cxn ang="0">
                      <a:pos x="41" y="97"/>
                    </a:cxn>
                    <a:cxn ang="0">
                      <a:pos x="50" y="73"/>
                    </a:cxn>
                    <a:cxn ang="0">
                      <a:pos x="30" y="56"/>
                    </a:cxn>
                    <a:cxn ang="0">
                      <a:pos x="50" y="52"/>
                    </a:cxn>
                    <a:cxn ang="0">
                      <a:pos x="44" y="46"/>
                    </a:cxn>
                    <a:cxn ang="0">
                      <a:pos x="12" y="34"/>
                    </a:cxn>
                    <a:cxn ang="0">
                      <a:pos x="50" y="41"/>
                    </a:cxn>
                    <a:cxn ang="0">
                      <a:pos x="49" y="17"/>
                    </a:cxn>
                    <a:cxn ang="0">
                      <a:pos x="52" y="0"/>
                    </a:cxn>
                    <a:cxn ang="0">
                      <a:pos x="62" y="39"/>
                    </a:cxn>
                    <a:cxn ang="0">
                      <a:pos x="69" y="53"/>
                    </a:cxn>
                    <a:cxn ang="0">
                      <a:pos x="40" y="107"/>
                    </a:cxn>
                    <a:cxn ang="0">
                      <a:pos x="5" y="128"/>
                    </a:cxn>
                  </a:cxnLst>
                  <a:rect l="0" t="0" r="r" b="b"/>
                  <a:pathLst>
                    <a:path w="69" h="128">
                      <a:moveTo>
                        <a:pt x="5" y="128"/>
                      </a:moveTo>
                      <a:lnTo>
                        <a:pt x="4" y="116"/>
                      </a:lnTo>
                      <a:lnTo>
                        <a:pt x="14" y="118"/>
                      </a:lnTo>
                      <a:lnTo>
                        <a:pt x="17" y="105"/>
                      </a:lnTo>
                      <a:lnTo>
                        <a:pt x="26" y="111"/>
                      </a:lnTo>
                      <a:lnTo>
                        <a:pt x="34" y="104"/>
                      </a:lnTo>
                      <a:cubicBezTo>
                        <a:pt x="34" y="104"/>
                        <a:pt x="33" y="95"/>
                        <a:pt x="30" y="88"/>
                      </a:cubicBezTo>
                      <a:cubicBezTo>
                        <a:pt x="30" y="88"/>
                        <a:pt x="26" y="81"/>
                        <a:pt x="20" y="77"/>
                      </a:cubicBezTo>
                      <a:lnTo>
                        <a:pt x="0" y="61"/>
                      </a:lnTo>
                      <a:lnTo>
                        <a:pt x="25" y="74"/>
                      </a:lnTo>
                      <a:cubicBezTo>
                        <a:pt x="25" y="74"/>
                        <a:pt x="31" y="78"/>
                        <a:pt x="35" y="84"/>
                      </a:cubicBezTo>
                      <a:cubicBezTo>
                        <a:pt x="35" y="84"/>
                        <a:pt x="39" y="90"/>
                        <a:pt x="41" y="97"/>
                      </a:cubicBezTo>
                      <a:lnTo>
                        <a:pt x="50" y="73"/>
                      </a:lnTo>
                      <a:cubicBezTo>
                        <a:pt x="50" y="73"/>
                        <a:pt x="42" y="60"/>
                        <a:pt x="30" y="56"/>
                      </a:cubicBezTo>
                      <a:cubicBezTo>
                        <a:pt x="30" y="56"/>
                        <a:pt x="40" y="50"/>
                        <a:pt x="50" y="52"/>
                      </a:cubicBezTo>
                      <a:lnTo>
                        <a:pt x="44" y="46"/>
                      </a:lnTo>
                      <a:cubicBezTo>
                        <a:pt x="44" y="46"/>
                        <a:pt x="29" y="34"/>
                        <a:pt x="12" y="34"/>
                      </a:cubicBezTo>
                      <a:cubicBezTo>
                        <a:pt x="12" y="34"/>
                        <a:pt x="32" y="29"/>
                        <a:pt x="50" y="41"/>
                      </a:cubicBezTo>
                      <a:lnTo>
                        <a:pt x="49" y="17"/>
                      </a:lnTo>
                      <a:lnTo>
                        <a:pt x="52" y="0"/>
                      </a:lnTo>
                      <a:cubicBezTo>
                        <a:pt x="52" y="0"/>
                        <a:pt x="53" y="21"/>
                        <a:pt x="62" y="39"/>
                      </a:cubicBezTo>
                      <a:lnTo>
                        <a:pt x="69" y="53"/>
                      </a:lnTo>
                      <a:cubicBezTo>
                        <a:pt x="69" y="53"/>
                        <a:pt x="55" y="81"/>
                        <a:pt x="40" y="107"/>
                      </a:cubicBezTo>
                      <a:lnTo>
                        <a:pt x="5" y="128"/>
                      </a:lnTo>
                    </a:path>
                  </a:pathLst>
                </a:custGeom>
                <a:solidFill>
                  <a:srgbClr val="000000">
                    <a:alpha val="8000"/>
                  </a:srgbClr>
                </a:solidFill>
                <a:ln w="9525">
                  <a:noFill/>
                  <a:round/>
                  <a:headEnd type="none" w="sm" len="sm"/>
                  <a:tailEnd type="none" w="sm" len="sm"/>
                </a:ln>
              </p:spPr>
              <p:txBody>
                <a:bodyPr/>
                <a:lstStyle/>
                <a:p>
                  <a:endParaRPr lang="nl-BE"/>
                </a:p>
              </p:txBody>
            </p:sp>
            <p:sp>
              <p:nvSpPr>
                <p:cNvPr id="7604" name="Freeform 436"/>
                <p:cNvSpPr>
                  <a:spLocks noChangeArrowheads="1"/>
                </p:cNvSpPr>
                <p:nvPr/>
              </p:nvSpPr>
              <p:spPr bwMode="auto">
                <a:xfrm>
                  <a:off x="265" y="368"/>
                  <a:ext cx="40" cy="102"/>
                </a:xfrm>
                <a:custGeom>
                  <a:avLst/>
                  <a:gdLst/>
                  <a:ahLst/>
                  <a:cxnLst>
                    <a:cxn ang="0">
                      <a:pos x="7" y="0"/>
                    </a:cxn>
                    <a:cxn ang="0">
                      <a:pos x="17" y="21"/>
                    </a:cxn>
                    <a:cxn ang="0">
                      <a:pos x="10" y="44"/>
                    </a:cxn>
                    <a:cxn ang="0">
                      <a:pos x="15" y="70"/>
                    </a:cxn>
                    <a:cxn ang="0">
                      <a:pos x="25" y="79"/>
                    </a:cxn>
                    <a:cxn ang="0">
                      <a:pos x="30" y="56"/>
                    </a:cxn>
                    <a:cxn ang="0">
                      <a:pos x="39" y="21"/>
                    </a:cxn>
                    <a:cxn ang="0">
                      <a:pos x="38" y="71"/>
                    </a:cxn>
                    <a:cxn ang="0">
                      <a:pos x="26" y="91"/>
                    </a:cxn>
                    <a:cxn ang="0">
                      <a:pos x="11" y="102"/>
                    </a:cxn>
                    <a:cxn ang="0">
                      <a:pos x="16" y="84"/>
                    </a:cxn>
                    <a:cxn ang="0">
                      <a:pos x="7" y="60"/>
                    </a:cxn>
                    <a:cxn ang="0">
                      <a:pos x="0" y="29"/>
                    </a:cxn>
                    <a:cxn ang="0">
                      <a:pos x="7" y="0"/>
                    </a:cxn>
                  </a:cxnLst>
                  <a:rect l="0" t="0" r="r" b="b"/>
                  <a:pathLst>
                    <a:path w="39" h="102">
                      <a:moveTo>
                        <a:pt x="7" y="0"/>
                      </a:moveTo>
                      <a:lnTo>
                        <a:pt x="17" y="21"/>
                      </a:lnTo>
                      <a:lnTo>
                        <a:pt x="10" y="44"/>
                      </a:lnTo>
                      <a:lnTo>
                        <a:pt x="15" y="70"/>
                      </a:lnTo>
                      <a:lnTo>
                        <a:pt x="25" y="79"/>
                      </a:lnTo>
                      <a:lnTo>
                        <a:pt x="30" y="56"/>
                      </a:lnTo>
                      <a:lnTo>
                        <a:pt x="39" y="21"/>
                      </a:lnTo>
                      <a:lnTo>
                        <a:pt x="38" y="71"/>
                      </a:lnTo>
                      <a:lnTo>
                        <a:pt x="26" y="91"/>
                      </a:lnTo>
                      <a:lnTo>
                        <a:pt x="11" y="102"/>
                      </a:lnTo>
                      <a:lnTo>
                        <a:pt x="16" y="84"/>
                      </a:lnTo>
                      <a:lnTo>
                        <a:pt x="7" y="60"/>
                      </a:lnTo>
                      <a:lnTo>
                        <a:pt x="0" y="29"/>
                      </a:lnTo>
                      <a:lnTo>
                        <a:pt x="7" y="0"/>
                      </a:lnTo>
                    </a:path>
                  </a:pathLst>
                </a:custGeom>
                <a:solidFill>
                  <a:srgbClr val="000000">
                    <a:alpha val="8000"/>
                  </a:srgbClr>
                </a:solidFill>
                <a:ln w="9525">
                  <a:noFill/>
                  <a:round/>
                  <a:headEnd type="none" w="sm" len="sm"/>
                  <a:tailEnd type="none" w="sm" len="sm"/>
                </a:ln>
              </p:spPr>
              <p:txBody>
                <a:bodyPr/>
                <a:lstStyle/>
                <a:p>
                  <a:endParaRPr lang="nl-BE"/>
                </a:p>
              </p:txBody>
            </p:sp>
            <p:sp>
              <p:nvSpPr>
                <p:cNvPr id="7605" name="Freeform 437"/>
                <p:cNvSpPr>
                  <a:spLocks noChangeArrowheads="1"/>
                </p:cNvSpPr>
                <p:nvPr/>
              </p:nvSpPr>
              <p:spPr bwMode="auto">
                <a:xfrm>
                  <a:off x="305" y="441"/>
                  <a:ext cx="79" cy="32"/>
                </a:xfrm>
                <a:custGeom>
                  <a:avLst/>
                  <a:gdLst/>
                  <a:ahLst/>
                  <a:cxnLst>
                    <a:cxn ang="0">
                      <a:pos x="0" y="25"/>
                    </a:cxn>
                    <a:cxn ang="0">
                      <a:pos x="31" y="21"/>
                    </a:cxn>
                    <a:cxn ang="0">
                      <a:pos x="79" y="0"/>
                    </a:cxn>
                    <a:cxn ang="0">
                      <a:pos x="34" y="29"/>
                    </a:cxn>
                    <a:cxn ang="0">
                      <a:pos x="0" y="25"/>
                    </a:cxn>
                  </a:cxnLst>
                  <a:rect l="0" t="0" r="r" b="b"/>
                  <a:pathLst>
                    <a:path w="79" h="31">
                      <a:moveTo>
                        <a:pt x="0" y="25"/>
                      </a:moveTo>
                      <a:cubicBezTo>
                        <a:pt x="0" y="25"/>
                        <a:pt x="16" y="26"/>
                        <a:pt x="31" y="21"/>
                      </a:cubicBezTo>
                      <a:lnTo>
                        <a:pt x="79" y="0"/>
                      </a:lnTo>
                      <a:cubicBezTo>
                        <a:pt x="79" y="0"/>
                        <a:pt x="59" y="21"/>
                        <a:pt x="34" y="29"/>
                      </a:cubicBezTo>
                      <a:cubicBezTo>
                        <a:pt x="34" y="29"/>
                        <a:pt x="16" y="35"/>
                        <a:pt x="0" y="25"/>
                      </a:cubicBezTo>
                    </a:path>
                  </a:pathLst>
                </a:custGeom>
                <a:solidFill>
                  <a:srgbClr val="FFFFFF"/>
                </a:solidFill>
                <a:ln w="9525">
                  <a:noFill/>
                  <a:round/>
                  <a:headEnd type="none" w="sm" len="sm"/>
                  <a:tailEnd type="none" w="sm" len="sm"/>
                </a:ln>
              </p:spPr>
              <p:txBody>
                <a:bodyPr/>
                <a:lstStyle/>
                <a:p>
                  <a:endParaRPr lang="nl-BE"/>
                </a:p>
              </p:txBody>
            </p:sp>
            <p:sp>
              <p:nvSpPr>
                <p:cNvPr id="7606" name="Freeform 438"/>
                <p:cNvSpPr>
                  <a:spLocks noChangeArrowheads="1"/>
                </p:cNvSpPr>
                <p:nvPr/>
              </p:nvSpPr>
              <p:spPr bwMode="auto">
                <a:xfrm>
                  <a:off x="300" y="472"/>
                  <a:ext cx="51" cy="28"/>
                </a:xfrm>
                <a:custGeom>
                  <a:avLst/>
                  <a:gdLst/>
                  <a:ahLst/>
                  <a:cxnLst>
                    <a:cxn ang="0">
                      <a:pos x="50" y="15"/>
                    </a:cxn>
                    <a:cxn ang="0">
                      <a:pos x="41" y="25"/>
                    </a:cxn>
                    <a:cxn ang="0">
                      <a:pos x="29" y="28"/>
                    </a:cxn>
                    <a:cxn ang="0">
                      <a:pos x="0" y="0"/>
                    </a:cxn>
                    <a:cxn ang="0">
                      <a:pos x="30" y="20"/>
                    </a:cxn>
                    <a:cxn ang="0">
                      <a:pos x="50" y="15"/>
                    </a:cxn>
                  </a:cxnLst>
                  <a:rect l="0" t="0" r="r" b="b"/>
                  <a:pathLst>
                    <a:path w="50" h="28">
                      <a:moveTo>
                        <a:pt x="50" y="15"/>
                      </a:moveTo>
                      <a:cubicBezTo>
                        <a:pt x="50" y="15"/>
                        <a:pt x="47" y="21"/>
                        <a:pt x="41" y="25"/>
                      </a:cubicBezTo>
                      <a:cubicBezTo>
                        <a:pt x="41" y="25"/>
                        <a:pt x="36" y="28"/>
                        <a:pt x="29" y="28"/>
                      </a:cubicBezTo>
                      <a:lnTo>
                        <a:pt x="0" y="0"/>
                      </a:lnTo>
                      <a:lnTo>
                        <a:pt x="30" y="20"/>
                      </a:lnTo>
                      <a:cubicBezTo>
                        <a:pt x="30" y="20"/>
                        <a:pt x="41" y="21"/>
                        <a:pt x="50" y="15"/>
                      </a:cubicBezTo>
                    </a:path>
                  </a:pathLst>
                </a:custGeom>
                <a:solidFill>
                  <a:srgbClr val="FFFFFF"/>
                </a:solidFill>
                <a:ln w="9525">
                  <a:noFill/>
                  <a:round/>
                  <a:headEnd type="none" w="sm" len="sm"/>
                  <a:tailEnd type="none" w="sm" len="sm"/>
                </a:ln>
              </p:spPr>
              <p:txBody>
                <a:bodyPr/>
                <a:lstStyle/>
                <a:p>
                  <a:endParaRPr lang="nl-BE"/>
                </a:p>
              </p:txBody>
            </p:sp>
            <p:sp>
              <p:nvSpPr>
                <p:cNvPr id="7607" name="Freeform 439"/>
                <p:cNvSpPr>
                  <a:spLocks noChangeArrowheads="1"/>
                </p:cNvSpPr>
                <p:nvPr/>
              </p:nvSpPr>
              <p:spPr bwMode="auto">
                <a:xfrm>
                  <a:off x="205" y="506"/>
                  <a:ext cx="45" cy="56"/>
                </a:xfrm>
                <a:custGeom>
                  <a:avLst/>
                  <a:gdLst/>
                  <a:ahLst/>
                  <a:cxnLst>
                    <a:cxn ang="0">
                      <a:pos x="0" y="21"/>
                    </a:cxn>
                    <a:cxn ang="0">
                      <a:pos x="15" y="0"/>
                    </a:cxn>
                    <a:cxn ang="0">
                      <a:pos x="45" y="22"/>
                    </a:cxn>
                    <a:cxn ang="0">
                      <a:pos x="30" y="55"/>
                    </a:cxn>
                    <a:cxn ang="0">
                      <a:pos x="0" y="21"/>
                    </a:cxn>
                  </a:cxnLst>
                  <a:rect l="0" t="0" r="r" b="b"/>
                  <a:pathLst>
                    <a:path w="45" h="55">
                      <a:moveTo>
                        <a:pt x="0" y="21"/>
                      </a:moveTo>
                      <a:lnTo>
                        <a:pt x="15" y="0"/>
                      </a:lnTo>
                      <a:cubicBezTo>
                        <a:pt x="15" y="0"/>
                        <a:pt x="31" y="8"/>
                        <a:pt x="45" y="22"/>
                      </a:cubicBezTo>
                      <a:lnTo>
                        <a:pt x="30" y="55"/>
                      </a:lnTo>
                      <a:cubicBezTo>
                        <a:pt x="30" y="55"/>
                        <a:pt x="17" y="35"/>
                        <a:pt x="0" y="21"/>
                      </a:cubicBezTo>
                    </a:path>
                  </a:pathLst>
                </a:custGeom>
                <a:solidFill>
                  <a:srgbClr val="FFFFFF">
                    <a:alpha val="60001"/>
                  </a:srgbClr>
                </a:solidFill>
                <a:ln w="9525">
                  <a:noFill/>
                  <a:round/>
                  <a:headEnd type="none" w="sm" len="sm"/>
                  <a:tailEnd type="none" w="sm" len="sm"/>
                </a:ln>
              </p:spPr>
              <p:txBody>
                <a:bodyPr/>
                <a:lstStyle/>
                <a:p>
                  <a:endParaRPr lang="nl-BE"/>
                </a:p>
              </p:txBody>
            </p:sp>
            <p:sp>
              <p:nvSpPr>
                <p:cNvPr id="7608" name="Freeform 440"/>
                <p:cNvSpPr>
                  <a:spLocks noChangeArrowheads="1"/>
                </p:cNvSpPr>
                <p:nvPr/>
              </p:nvSpPr>
              <p:spPr bwMode="auto">
                <a:xfrm>
                  <a:off x="235" y="562"/>
                  <a:ext cx="30" cy="28"/>
                </a:xfrm>
                <a:custGeom>
                  <a:avLst/>
                  <a:gdLst/>
                  <a:ahLst/>
                  <a:cxnLst>
                    <a:cxn ang="0">
                      <a:pos x="29" y="20"/>
                    </a:cxn>
                    <a:cxn ang="0">
                      <a:pos x="28" y="0"/>
                    </a:cxn>
                    <a:cxn ang="0">
                      <a:pos x="0" y="0"/>
                    </a:cxn>
                    <a:cxn ang="0">
                      <a:pos x="9" y="28"/>
                    </a:cxn>
                    <a:cxn ang="0">
                      <a:pos x="29" y="20"/>
                    </a:cxn>
                  </a:cxnLst>
                  <a:rect l="0" t="0" r="r" b="b"/>
                  <a:pathLst>
                    <a:path w="29" h="28">
                      <a:moveTo>
                        <a:pt x="29" y="20"/>
                      </a:moveTo>
                      <a:lnTo>
                        <a:pt x="28" y="0"/>
                      </a:lnTo>
                      <a:lnTo>
                        <a:pt x="0" y="0"/>
                      </a:lnTo>
                      <a:lnTo>
                        <a:pt x="9" y="28"/>
                      </a:lnTo>
                      <a:lnTo>
                        <a:pt x="29" y="20"/>
                      </a:lnTo>
                    </a:path>
                  </a:pathLst>
                </a:custGeom>
                <a:solidFill>
                  <a:srgbClr val="000000">
                    <a:alpha val="8000"/>
                  </a:srgbClr>
                </a:solidFill>
                <a:ln w="9525">
                  <a:noFill/>
                  <a:round/>
                  <a:headEnd type="none" w="sm" len="sm"/>
                  <a:tailEnd type="none" w="sm" len="sm"/>
                </a:ln>
              </p:spPr>
              <p:txBody>
                <a:bodyPr/>
                <a:lstStyle/>
                <a:p>
                  <a:endParaRPr lang="nl-BE"/>
                </a:p>
              </p:txBody>
            </p:sp>
            <p:sp>
              <p:nvSpPr>
                <p:cNvPr id="7609" name="Freeform 441"/>
                <p:cNvSpPr>
                  <a:spLocks noChangeArrowheads="1"/>
                </p:cNvSpPr>
                <p:nvPr/>
              </p:nvSpPr>
              <p:spPr bwMode="auto">
                <a:xfrm>
                  <a:off x="124" y="488"/>
                  <a:ext cx="59" cy="62"/>
                </a:xfrm>
                <a:custGeom>
                  <a:avLst/>
                  <a:gdLst/>
                  <a:ahLst/>
                  <a:cxnLst>
                    <a:cxn ang="0">
                      <a:pos x="0" y="28"/>
                    </a:cxn>
                    <a:cxn ang="0">
                      <a:pos x="8" y="2"/>
                    </a:cxn>
                    <a:cxn ang="0">
                      <a:pos x="23" y="0"/>
                    </a:cxn>
                    <a:cxn ang="0">
                      <a:pos x="36" y="6"/>
                    </a:cxn>
                    <a:cxn ang="0">
                      <a:pos x="52" y="26"/>
                    </a:cxn>
                    <a:cxn ang="0">
                      <a:pos x="59" y="52"/>
                    </a:cxn>
                    <a:cxn ang="0">
                      <a:pos x="40" y="62"/>
                    </a:cxn>
                    <a:cxn ang="0">
                      <a:pos x="19" y="23"/>
                    </a:cxn>
                    <a:cxn ang="0">
                      <a:pos x="9" y="23"/>
                    </a:cxn>
                    <a:cxn ang="0">
                      <a:pos x="0" y="28"/>
                    </a:cxn>
                  </a:cxnLst>
                  <a:rect l="0" t="0" r="r" b="b"/>
                  <a:pathLst>
                    <a:path w="59" h="62">
                      <a:moveTo>
                        <a:pt x="0" y="28"/>
                      </a:moveTo>
                      <a:lnTo>
                        <a:pt x="8" y="2"/>
                      </a:lnTo>
                      <a:cubicBezTo>
                        <a:pt x="8" y="2"/>
                        <a:pt x="15" y="0"/>
                        <a:pt x="23" y="0"/>
                      </a:cubicBezTo>
                      <a:cubicBezTo>
                        <a:pt x="23" y="0"/>
                        <a:pt x="30" y="2"/>
                        <a:pt x="36" y="6"/>
                      </a:cubicBezTo>
                      <a:cubicBezTo>
                        <a:pt x="36" y="6"/>
                        <a:pt x="46" y="14"/>
                        <a:pt x="52" y="26"/>
                      </a:cubicBezTo>
                      <a:cubicBezTo>
                        <a:pt x="52" y="26"/>
                        <a:pt x="58" y="38"/>
                        <a:pt x="59" y="52"/>
                      </a:cubicBezTo>
                      <a:lnTo>
                        <a:pt x="40" y="62"/>
                      </a:lnTo>
                      <a:cubicBezTo>
                        <a:pt x="40" y="62"/>
                        <a:pt x="35" y="38"/>
                        <a:pt x="19" y="23"/>
                      </a:cubicBezTo>
                      <a:cubicBezTo>
                        <a:pt x="19" y="23"/>
                        <a:pt x="14" y="21"/>
                        <a:pt x="9" y="23"/>
                      </a:cubicBezTo>
                      <a:cubicBezTo>
                        <a:pt x="9" y="23"/>
                        <a:pt x="4" y="24"/>
                        <a:pt x="0" y="28"/>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610" name="Freeform 442"/>
                <p:cNvSpPr>
                  <a:spLocks noChangeArrowheads="1"/>
                </p:cNvSpPr>
                <p:nvPr/>
              </p:nvSpPr>
              <p:spPr bwMode="auto">
                <a:xfrm>
                  <a:off x="399" y="443"/>
                  <a:ext cx="28" cy="173"/>
                </a:xfrm>
                <a:custGeom>
                  <a:avLst/>
                  <a:gdLst/>
                  <a:ahLst/>
                  <a:cxnLst>
                    <a:cxn ang="0">
                      <a:pos x="7" y="0"/>
                    </a:cxn>
                    <a:cxn ang="0">
                      <a:pos x="6" y="4"/>
                    </a:cxn>
                    <a:cxn ang="0">
                      <a:pos x="6" y="9"/>
                    </a:cxn>
                    <a:cxn ang="0">
                      <a:pos x="6" y="14"/>
                    </a:cxn>
                    <a:cxn ang="0">
                      <a:pos x="5" y="19"/>
                    </a:cxn>
                    <a:cxn ang="0">
                      <a:pos x="5" y="24"/>
                    </a:cxn>
                    <a:cxn ang="0">
                      <a:pos x="5" y="29"/>
                    </a:cxn>
                    <a:cxn ang="0">
                      <a:pos x="5" y="34"/>
                    </a:cxn>
                    <a:cxn ang="0">
                      <a:pos x="5" y="39"/>
                    </a:cxn>
                    <a:cxn ang="0">
                      <a:pos x="5" y="44"/>
                    </a:cxn>
                    <a:cxn ang="0">
                      <a:pos x="6" y="48"/>
                    </a:cxn>
                    <a:cxn ang="0">
                      <a:pos x="6" y="53"/>
                    </a:cxn>
                    <a:cxn ang="0">
                      <a:pos x="6" y="58"/>
                    </a:cxn>
                    <a:cxn ang="0">
                      <a:pos x="7" y="63"/>
                    </a:cxn>
                    <a:cxn ang="0">
                      <a:pos x="7" y="68"/>
                    </a:cxn>
                    <a:cxn ang="0">
                      <a:pos x="8" y="73"/>
                    </a:cxn>
                    <a:cxn ang="0">
                      <a:pos x="19" y="136"/>
                    </a:cxn>
                    <a:cxn ang="0">
                      <a:pos x="27" y="172"/>
                    </a:cxn>
                    <a:cxn ang="0">
                      <a:pos x="11" y="172"/>
                    </a:cxn>
                    <a:cxn ang="0">
                      <a:pos x="11" y="169"/>
                    </a:cxn>
                    <a:cxn ang="0">
                      <a:pos x="11" y="166"/>
                    </a:cxn>
                    <a:cxn ang="0">
                      <a:pos x="11" y="163"/>
                    </a:cxn>
                    <a:cxn ang="0">
                      <a:pos x="11" y="160"/>
                    </a:cxn>
                    <a:cxn ang="0">
                      <a:pos x="10" y="158"/>
                    </a:cxn>
                    <a:cxn ang="0">
                      <a:pos x="10" y="155"/>
                    </a:cxn>
                    <a:cxn ang="0">
                      <a:pos x="10" y="152"/>
                    </a:cxn>
                    <a:cxn ang="0">
                      <a:pos x="10" y="149"/>
                    </a:cxn>
                    <a:cxn ang="0">
                      <a:pos x="9" y="146"/>
                    </a:cxn>
                    <a:cxn ang="0">
                      <a:pos x="9" y="143"/>
                    </a:cxn>
                    <a:cxn ang="0">
                      <a:pos x="8" y="141"/>
                    </a:cxn>
                    <a:cxn ang="0">
                      <a:pos x="8" y="138"/>
                    </a:cxn>
                    <a:cxn ang="0">
                      <a:pos x="8" y="135"/>
                    </a:cxn>
                    <a:cxn ang="0">
                      <a:pos x="7" y="132"/>
                    </a:cxn>
                    <a:cxn ang="0">
                      <a:pos x="6" y="129"/>
                    </a:cxn>
                    <a:cxn ang="0">
                      <a:pos x="6" y="127"/>
                    </a:cxn>
                    <a:cxn ang="0">
                      <a:pos x="0" y="75"/>
                    </a:cxn>
                    <a:cxn ang="0">
                      <a:pos x="0" y="70"/>
                    </a:cxn>
                    <a:cxn ang="0">
                      <a:pos x="0" y="64"/>
                    </a:cxn>
                    <a:cxn ang="0">
                      <a:pos x="0" y="59"/>
                    </a:cxn>
                    <a:cxn ang="0">
                      <a:pos x="0" y="53"/>
                    </a:cxn>
                    <a:cxn ang="0">
                      <a:pos x="0" y="48"/>
                    </a:cxn>
                    <a:cxn ang="0">
                      <a:pos x="1" y="43"/>
                    </a:cxn>
                    <a:cxn ang="0">
                      <a:pos x="1" y="37"/>
                    </a:cxn>
                    <a:cxn ang="0">
                      <a:pos x="2" y="32"/>
                    </a:cxn>
                    <a:cxn ang="0">
                      <a:pos x="2" y="26"/>
                    </a:cxn>
                    <a:cxn ang="0">
                      <a:pos x="3" y="21"/>
                    </a:cxn>
                    <a:cxn ang="0">
                      <a:pos x="4" y="15"/>
                    </a:cxn>
                    <a:cxn ang="0">
                      <a:pos x="5" y="10"/>
                    </a:cxn>
                    <a:cxn ang="0">
                      <a:pos x="6" y="5"/>
                    </a:cxn>
                    <a:cxn ang="0">
                      <a:pos x="7" y="0"/>
                    </a:cxn>
                  </a:cxnLst>
                  <a:rect l="0" t="0" r="r" b="b"/>
                  <a:pathLst>
                    <a:path w="27" h="172">
                      <a:moveTo>
                        <a:pt x="7" y="0"/>
                      </a:moveTo>
                      <a:lnTo>
                        <a:pt x="6" y="4"/>
                      </a:lnTo>
                      <a:lnTo>
                        <a:pt x="6" y="9"/>
                      </a:lnTo>
                      <a:lnTo>
                        <a:pt x="6" y="14"/>
                      </a:lnTo>
                      <a:lnTo>
                        <a:pt x="5" y="19"/>
                      </a:lnTo>
                      <a:lnTo>
                        <a:pt x="5" y="24"/>
                      </a:lnTo>
                      <a:lnTo>
                        <a:pt x="5" y="29"/>
                      </a:lnTo>
                      <a:lnTo>
                        <a:pt x="5" y="34"/>
                      </a:lnTo>
                      <a:lnTo>
                        <a:pt x="5" y="39"/>
                      </a:lnTo>
                      <a:lnTo>
                        <a:pt x="5" y="44"/>
                      </a:lnTo>
                      <a:lnTo>
                        <a:pt x="6" y="48"/>
                      </a:lnTo>
                      <a:lnTo>
                        <a:pt x="6" y="53"/>
                      </a:lnTo>
                      <a:lnTo>
                        <a:pt x="6" y="58"/>
                      </a:lnTo>
                      <a:lnTo>
                        <a:pt x="7" y="63"/>
                      </a:lnTo>
                      <a:lnTo>
                        <a:pt x="7" y="68"/>
                      </a:lnTo>
                      <a:lnTo>
                        <a:pt x="8" y="73"/>
                      </a:lnTo>
                      <a:lnTo>
                        <a:pt x="19" y="136"/>
                      </a:lnTo>
                      <a:lnTo>
                        <a:pt x="27" y="172"/>
                      </a:lnTo>
                      <a:lnTo>
                        <a:pt x="11" y="172"/>
                      </a:lnTo>
                      <a:lnTo>
                        <a:pt x="11" y="169"/>
                      </a:lnTo>
                      <a:lnTo>
                        <a:pt x="11" y="166"/>
                      </a:lnTo>
                      <a:lnTo>
                        <a:pt x="11" y="163"/>
                      </a:lnTo>
                      <a:lnTo>
                        <a:pt x="11" y="160"/>
                      </a:lnTo>
                      <a:lnTo>
                        <a:pt x="10" y="158"/>
                      </a:lnTo>
                      <a:lnTo>
                        <a:pt x="10" y="155"/>
                      </a:lnTo>
                      <a:lnTo>
                        <a:pt x="10" y="152"/>
                      </a:lnTo>
                      <a:lnTo>
                        <a:pt x="10" y="149"/>
                      </a:lnTo>
                      <a:lnTo>
                        <a:pt x="9" y="146"/>
                      </a:lnTo>
                      <a:lnTo>
                        <a:pt x="9" y="143"/>
                      </a:lnTo>
                      <a:lnTo>
                        <a:pt x="8" y="141"/>
                      </a:lnTo>
                      <a:lnTo>
                        <a:pt x="8" y="138"/>
                      </a:lnTo>
                      <a:lnTo>
                        <a:pt x="8" y="135"/>
                      </a:lnTo>
                      <a:lnTo>
                        <a:pt x="7" y="132"/>
                      </a:lnTo>
                      <a:lnTo>
                        <a:pt x="6" y="129"/>
                      </a:lnTo>
                      <a:lnTo>
                        <a:pt x="6" y="127"/>
                      </a:lnTo>
                      <a:lnTo>
                        <a:pt x="0" y="75"/>
                      </a:lnTo>
                      <a:lnTo>
                        <a:pt x="0" y="70"/>
                      </a:lnTo>
                      <a:lnTo>
                        <a:pt x="0" y="64"/>
                      </a:lnTo>
                      <a:lnTo>
                        <a:pt x="0" y="59"/>
                      </a:lnTo>
                      <a:lnTo>
                        <a:pt x="0" y="53"/>
                      </a:lnTo>
                      <a:lnTo>
                        <a:pt x="0" y="48"/>
                      </a:lnTo>
                      <a:lnTo>
                        <a:pt x="1" y="43"/>
                      </a:lnTo>
                      <a:lnTo>
                        <a:pt x="1" y="37"/>
                      </a:lnTo>
                      <a:lnTo>
                        <a:pt x="2" y="32"/>
                      </a:lnTo>
                      <a:lnTo>
                        <a:pt x="2" y="26"/>
                      </a:lnTo>
                      <a:lnTo>
                        <a:pt x="3" y="21"/>
                      </a:lnTo>
                      <a:lnTo>
                        <a:pt x="4" y="15"/>
                      </a:lnTo>
                      <a:lnTo>
                        <a:pt x="5" y="10"/>
                      </a:lnTo>
                      <a:lnTo>
                        <a:pt x="6" y="5"/>
                      </a:lnTo>
                      <a:lnTo>
                        <a:pt x="7" y="0"/>
                      </a:lnTo>
                    </a:path>
                  </a:pathLst>
                </a:custGeom>
                <a:solidFill>
                  <a:srgbClr val="FFFFFF">
                    <a:alpha val="40001"/>
                  </a:srgbClr>
                </a:solidFill>
                <a:ln w="9525">
                  <a:noFill/>
                  <a:round/>
                  <a:headEnd type="none" w="sm" len="sm"/>
                  <a:tailEnd type="none" w="sm" len="sm"/>
                </a:ln>
              </p:spPr>
              <p:txBody>
                <a:bodyPr/>
                <a:lstStyle/>
                <a:p>
                  <a:endParaRPr lang="nl-BE"/>
                </a:p>
              </p:txBody>
            </p:sp>
            <p:sp>
              <p:nvSpPr>
                <p:cNvPr id="7611" name="Freeform 443"/>
                <p:cNvSpPr>
                  <a:spLocks noChangeArrowheads="1"/>
                </p:cNvSpPr>
                <p:nvPr/>
              </p:nvSpPr>
              <p:spPr bwMode="auto">
                <a:xfrm>
                  <a:off x="152" y="460"/>
                  <a:ext cx="54" cy="39"/>
                </a:xfrm>
                <a:custGeom>
                  <a:avLst/>
                  <a:gdLst/>
                  <a:ahLst/>
                  <a:cxnLst>
                    <a:cxn ang="0">
                      <a:pos x="25" y="2"/>
                    </a:cxn>
                    <a:cxn ang="0">
                      <a:pos x="39" y="0"/>
                    </a:cxn>
                    <a:cxn ang="0">
                      <a:pos x="53" y="6"/>
                    </a:cxn>
                    <a:cxn ang="0">
                      <a:pos x="20" y="39"/>
                    </a:cxn>
                    <a:cxn ang="0">
                      <a:pos x="11" y="30"/>
                    </a:cxn>
                    <a:cxn ang="0">
                      <a:pos x="0" y="28"/>
                    </a:cxn>
                    <a:cxn ang="0">
                      <a:pos x="25" y="2"/>
                    </a:cxn>
                  </a:cxnLst>
                  <a:rect l="0" t="0" r="r" b="b"/>
                  <a:pathLst>
                    <a:path w="53" h="39">
                      <a:moveTo>
                        <a:pt x="25" y="2"/>
                      </a:moveTo>
                      <a:cubicBezTo>
                        <a:pt x="25" y="2"/>
                        <a:pt x="32" y="0"/>
                        <a:pt x="39" y="0"/>
                      </a:cubicBezTo>
                      <a:cubicBezTo>
                        <a:pt x="39" y="0"/>
                        <a:pt x="47" y="1"/>
                        <a:pt x="53" y="6"/>
                      </a:cubicBezTo>
                      <a:lnTo>
                        <a:pt x="20" y="39"/>
                      </a:lnTo>
                      <a:cubicBezTo>
                        <a:pt x="20" y="39"/>
                        <a:pt x="17" y="34"/>
                        <a:pt x="11" y="30"/>
                      </a:cubicBezTo>
                      <a:cubicBezTo>
                        <a:pt x="11" y="30"/>
                        <a:pt x="6" y="27"/>
                        <a:pt x="0" y="28"/>
                      </a:cubicBezTo>
                      <a:lnTo>
                        <a:pt x="25" y="2"/>
                      </a:lnTo>
                    </a:path>
                  </a:pathLst>
                </a:custGeom>
                <a:solidFill>
                  <a:srgbClr val="FFFFFF">
                    <a:alpha val="40001"/>
                  </a:srgbClr>
                </a:solidFill>
                <a:ln w="9525">
                  <a:noFill/>
                  <a:round/>
                  <a:headEnd type="none" w="sm" len="sm"/>
                  <a:tailEnd type="none" w="sm" len="sm"/>
                </a:ln>
              </p:spPr>
              <p:txBody>
                <a:bodyPr/>
                <a:lstStyle/>
                <a:p>
                  <a:endParaRPr lang="nl-BE"/>
                </a:p>
              </p:txBody>
            </p:sp>
            <p:sp>
              <p:nvSpPr>
                <p:cNvPr id="7612" name="Freeform 444"/>
                <p:cNvSpPr>
                  <a:spLocks noChangeArrowheads="1"/>
                </p:cNvSpPr>
                <p:nvPr/>
              </p:nvSpPr>
              <p:spPr bwMode="auto">
                <a:xfrm>
                  <a:off x="198" y="434"/>
                  <a:ext cx="24" cy="21"/>
                </a:xfrm>
                <a:custGeom>
                  <a:avLst/>
                  <a:gdLst/>
                  <a:ahLst/>
                  <a:cxnLst>
                    <a:cxn ang="0">
                      <a:pos x="9" y="1"/>
                    </a:cxn>
                    <a:cxn ang="0">
                      <a:pos x="9" y="1"/>
                    </a:cxn>
                    <a:cxn ang="0">
                      <a:pos x="8" y="1"/>
                    </a:cxn>
                    <a:cxn ang="0">
                      <a:pos x="8" y="0"/>
                    </a:cxn>
                    <a:cxn ang="0">
                      <a:pos x="8" y="0"/>
                    </a:cxn>
                    <a:cxn ang="0">
                      <a:pos x="8" y="0"/>
                    </a:cxn>
                    <a:cxn ang="0">
                      <a:pos x="7" y="0"/>
                    </a:cxn>
                    <a:cxn ang="0">
                      <a:pos x="7" y="0"/>
                    </a:cxn>
                    <a:cxn ang="0">
                      <a:pos x="7" y="0"/>
                    </a:cxn>
                    <a:cxn ang="0">
                      <a:pos x="6" y="0"/>
                    </a:cxn>
                    <a:cxn ang="0">
                      <a:pos x="6" y="0"/>
                    </a:cxn>
                    <a:cxn ang="0">
                      <a:pos x="6" y="0"/>
                    </a:cxn>
                    <a:cxn ang="0">
                      <a:pos x="5" y="0"/>
                    </a:cxn>
                    <a:cxn ang="0">
                      <a:pos x="5" y="0"/>
                    </a:cxn>
                    <a:cxn ang="0">
                      <a:pos x="5" y="0"/>
                    </a:cxn>
                    <a:cxn ang="0">
                      <a:pos x="5" y="0"/>
                    </a:cxn>
                    <a:cxn ang="0">
                      <a:pos x="4" y="0"/>
                    </a:cxn>
                    <a:cxn ang="0">
                      <a:pos x="4" y="0"/>
                    </a:cxn>
                    <a:cxn ang="0">
                      <a:pos x="4" y="0"/>
                    </a:cxn>
                    <a:cxn ang="0">
                      <a:pos x="3" y="0"/>
                    </a:cxn>
                    <a:cxn ang="0">
                      <a:pos x="3" y="0"/>
                    </a:cxn>
                    <a:cxn ang="0">
                      <a:pos x="3" y="0"/>
                    </a:cxn>
                    <a:cxn ang="0">
                      <a:pos x="2" y="0"/>
                    </a:cxn>
                    <a:cxn ang="0">
                      <a:pos x="2" y="1"/>
                    </a:cxn>
                    <a:cxn ang="0">
                      <a:pos x="2" y="1"/>
                    </a:cxn>
                    <a:cxn ang="0">
                      <a:pos x="2" y="1"/>
                    </a:cxn>
                    <a:cxn ang="0">
                      <a:pos x="1" y="1"/>
                    </a:cxn>
                    <a:cxn ang="0">
                      <a:pos x="1" y="2"/>
                    </a:cxn>
                    <a:cxn ang="0">
                      <a:pos x="1" y="2"/>
                    </a:cxn>
                    <a:cxn ang="0">
                      <a:pos x="1" y="2"/>
                    </a:cxn>
                    <a:cxn ang="0">
                      <a:pos x="1" y="2"/>
                    </a:cxn>
                    <a:cxn ang="0">
                      <a:pos x="0" y="3"/>
                    </a:cxn>
                    <a:cxn ang="0">
                      <a:pos x="0" y="3"/>
                    </a:cxn>
                    <a:cxn ang="0">
                      <a:pos x="0" y="3"/>
                    </a:cxn>
                    <a:cxn ang="0">
                      <a:pos x="0" y="4"/>
                    </a:cxn>
                    <a:cxn ang="0">
                      <a:pos x="0" y="4"/>
                    </a:cxn>
                    <a:cxn ang="0">
                      <a:pos x="0" y="5"/>
                    </a:cxn>
                    <a:cxn ang="0">
                      <a:pos x="0" y="5"/>
                    </a:cxn>
                    <a:cxn ang="0">
                      <a:pos x="0" y="5"/>
                    </a:cxn>
                    <a:cxn ang="0">
                      <a:pos x="0" y="6"/>
                    </a:cxn>
                    <a:cxn ang="0">
                      <a:pos x="0" y="6"/>
                    </a:cxn>
                    <a:cxn ang="0">
                      <a:pos x="0" y="6"/>
                    </a:cxn>
                    <a:cxn ang="0">
                      <a:pos x="0" y="7"/>
                    </a:cxn>
                    <a:cxn ang="0">
                      <a:pos x="0" y="7"/>
                    </a:cxn>
                    <a:cxn ang="0">
                      <a:pos x="0" y="8"/>
                    </a:cxn>
                    <a:cxn ang="0">
                      <a:pos x="0" y="8"/>
                    </a:cxn>
                    <a:cxn ang="0">
                      <a:pos x="0" y="8"/>
                    </a:cxn>
                    <a:cxn ang="0">
                      <a:pos x="0" y="9"/>
                    </a:cxn>
                    <a:cxn ang="0">
                      <a:pos x="0" y="9"/>
                    </a:cxn>
                    <a:cxn ang="0">
                      <a:pos x="0" y="9"/>
                    </a:cxn>
                    <a:cxn ang="0">
                      <a:pos x="0" y="10"/>
                    </a:cxn>
                    <a:cxn ang="0">
                      <a:pos x="0" y="10"/>
                    </a:cxn>
                    <a:cxn ang="0">
                      <a:pos x="0" y="11"/>
                    </a:cxn>
                    <a:cxn ang="0">
                      <a:pos x="0" y="11"/>
                    </a:cxn>
                    <a:cxn ang="0">
                      <a:pos x="1" y="11"/>
                    </a:cxn>
                  </a:cxnLst>
                  <a:rect l="0" t="0" r="r" b="b"/>
                  <a:pathLst>
                    <a:path w="23" h="20">
                      <a:moveTo>
                        <a:pt x="1" y="11"/>
                      </a:moveTo>
                      <a:lnTo>
                        <a:pt x="23" y="20"/>
                      </a:lnTo>
                      <a:lnTo>
                        <a:pt x="9" y="1"/>
                      </a:lnTo>
                      <a:lnTo>
                        <a:pt x="9" y="1"/>
                      </a:lnTo>
                      <a:lnTo>
                        <a:pt x="9" y="1"/>
                      </a:lnTo>
                      <a:lnTo>
                        <a:pt x="9" y="1"/>
                      </a:lnTo>
                      <a:lnTo>
                        <a:pt x="9" y="1"/>
                      </a:lnTo>
                      <a:lnTo>
                        <a:pt x="9" y="1"/>
                      </a:lnTo>
                      <a:lnTo>
                        <a:pt x="8" y="1"/>
                      </a:lnTo>
                      <a:lnTo>
                        <a:pt x="8" y="0"/>
                      </a:lnTo>
                      <a:lnTo>
                        <a:pt x="8" y="0"/>
                      </a:lnTo>
                      <a:lnTo>
                        <a:pt x="8" y="0"/>
                      </a:lnTo>
                      <a:lnTo>
                        <a:pt x="8" y="0"/>
                      </a:lnTo>
                      <a:lnTo>
                        <a:pt x="8" y="0"/>
                      </a:lnTo>
                      <a:lnTo>
                        <a:pt x="8" y="0"/>
                      </a:lnTo>
                      <a:lnTo>
                        <a:pt x="8" y="0"/>
                      </a:lnTo>
                      <a:lnTo>
                        <a:pt x="8" y="0"/>
                      </a:lnTo>
                      <a:lnTo>
                        <a:pt x="8" y="0"/>
                      </a:lnTo>
                      <a:lnTo>
                        <a:pt x="8" y="0"/>
                      </a:lnTo>
                      <a:lnTo>
                        <a:pt x="7" y="0"/>
                      </a:lnTo>
                      <a:lnTo>
                        <a:pt x="7" y="0"/>
                      </a:lnTo>
                      <a:lnTo>
                        <a:pt x="7" y="0"/>
                      </a:lnTo>
                      <a:lnTo>
                        <a:pt x="7" y="0"/>
                      </a:lnTo>
                      <a:lnTo>
                        <a:pt x="7" y="0"/>
                      </a:lnTo>
                      <a:lnTo>
                        <a:pt x="7" y="0"/>
                      </a:lnTo>
                      <a:lnTo>
                        <a:pt x="7" y="0"/>
                      </a:lnTo>
                      <a:lnTo>
                        <a:pt x="7" y="0"/>
                      </a:lnTo>
                      <a:lnTo>
                        <a:pt x="7" y="0"/>
                      </a:lnTo>
                      <a:lnTo>
                        <a:pt x="7" y="0"/>
                      </a:lnTo>
                      <a:lnTo>
                        <a:pt x="6" y="0"/>
                      </a:lnTo>
                      <a:lnTo>
                        <a:pt x="6" y="0"/>
                      </a:lnTo>
                      <a:lnTo>
                        <a:pt x="6" y="0"/>
                      </a:lnTo>
                      <a:lnTo>
                        <a:pt x="6" y="0"/>
                      </a:lnTo>
                      <a:lnTo>
                        <a:pt x="6" y="0"/>
                      </a:lnTo>
                      <a:lnTo>
                        <a:pt x="6" y="0"/>
                      </a:lnTo>
                      <a:lnTo>
                        <a:pt x="6" y="0"/>
                      </a:lnTo>
                      <a:lnTo>
                        <a:pt x="6" y="0"/>
                      </a:lnTo>
                      <a:lnTo>
                        <a:pt x="6" y="0"/>
                      </a:lnTo>
                      <a:lnTo>
                        <a:pt x="5" y="0"/>
                      </a:lnTo>
                      <a:lnTo>
                        <a:pt x="5" y="0"/>
                      </a:lnTo>
                      <a:lnTo>
                        <a:pt x="5" y="0"/>
                      </a:lnTo>
                      <a:lnTo>
                        <a:pt x="5" y="0"/>
                      </a:lnTo>
                      <a:lnTo>
                        <a:pt x="5" y="0"/>
                      </a:lnTo>
                      <a:lnTo>
                        <a:pt x="5" y="0"/>
                      </a:lnTo>
                      <a:lnTo>
                        <a:pt x="5" y="0"/>
                      </a:lnTo>
                      <a:lnTo>
                        <a:pt x="5" y="0"/>
                      </a:lnTo>
                      <a:lnTo>
                        <a:pt x="5" y="0"/>
                      </a:lnTo>
                      <a:lnTo>
                        <a:pt x="5" y="0"/>
                      </a:lnTo>
                      <a:lnTo>
                        <a:pt x="4" y="0"/>
                      </a:lnTo>
                      <a:lnTo>
                        <a:pt x="4" y="0"/>
                      </a:lnTo>
                      <a:lnTo>
                        <a:pt x="4"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3" y="0"/>
                      </a:lnTo>
                      <a:lnTo>
                        <a:pt x="3" y="0"/>
                      </a:lnTo>
                      <a:lnTo>
                        <a:pt x="2" y="0"/>
                      </a:lnTo>
                      <a:lnTo>
                        <a:pt x="2" y="1"/>
                      </a:lnTo>
                      <a:lnTo>
                        <a:pt x="2" y="1"/>
                      </a:lnTo>
                      <a:lnTo>
                        <a:pt x="2" y="1"/>
                      </a:lnTo>
                      <a:lnTo>
                        <a:pt x="2" y="1"/>
                      </a:lnTo>
                      <a:lnTo>
                        <a:pt x="2" y="1"/>
                      </a:lnTo>
                      <a:lnTo>
                        <a:pt x="2" y="1"/>
                      </a:lnTo>
                      <a:lnTo>
                        <a:pt x="2" y="1"/>
                      </a:lnTo>
                      <a:lnTo>
                        <a:pt x="2" y="1"/>
                      </a:lnTo>
                      <a:lnTo>
                        <a:pt x="2" y="1"/>
                      </a:lnTo>
                      <a:lnTo>
                        <a:pt x="2" y="1"/>
                      </a:lnTo>
                      <a:lnTo>
                        <a:pt x="2" y="1"/>
                      </a:lnTo>
                      <a:lnTo>
                        <a:pt x="1" y="1"/>
                      </a:lnTo>
                      <a:lnTo>
                        <a:pt x="1" y="1"/>
                      </a:lnTo>
                      <a:lnTo>
                        <a:pt x="1" y="2"/>
                      </a:lnTo>
                      <a:lnTo>
                        <a:pt x="1" y="2"/>
                      </a:lnTo>
                      <a:lnTo>
                        <a:pt x="1" y="2"/>
                      </a:lnTo>
                      <a:lnTo>
                        <a:pt x="1" y="2"/>
                      </a:lnTo>
                      <a:lnTo>
                        <a:pt x="1" y="2"/>
                      </a:lnTo>
                      <a:lnTo>
                        <a:pt x="1" y="2"/>
                      </a:lnTo>
                      <a:lnTo>
                        <a:pt x="1" y="2"/>
                      </a:lnTo>
                      <a:lnTo>
                        <a:pt x="1" y="2"/>
                      </a:lnTo>
                      <a:lnTo>
                        <a:pt x="1" y="2"/>
                      </a:lnTo>
                      <a:lnTo>
                        <a:pt x="1" y="2"/>
                      </a:lnTo>
                      <a:lnTo>
                        <a:pt x="1" y="2"/>
                      </a:lnTo>
                      <a:lnTo>
                        <a:pt x="1" y="3"/>
                      </a:lnTo>
                      <a:lnTo>
                        <a:pt x="1" y="3"/>
                      </a:lnTo>
                      <a:lnTo>
                        <a:pt x="0" y="3"/>
                      </a:lnTo>
                      <a:lnTo>
                        <a:pt x="0" y="3"/>
                      </a:lnTo>
                      <a:lnTo>
                        <a:pt x="0" y="3"/>
                      </a:lnTo>
                      <a:lnTo>
                        <a:pt x="0" y="3"/>
                      </a:lnTo>
                      <a:lnTo>
                        <a:pt x="0" y="3"/>
                      </a:lnTo>
                      <a:lnTo>
                        <a:pt x="0" y="3"/>
                      </a:lnTo>
                      <a:lnTo>
                        <a:pt x="0" y="3"/>
                      </a:lnTo>
                      <a:lnTo>
                        <a:pt x="0" y="4"/>
                      </a:lnTo>
                      <a:lnTo>
                        <a:pt x="0" y="4"/>
                      </a:lnTo>
                      <a:lnTo>
                        <a:pt x="0" y="4"/>
                      </a:lnTo>
                      <a:lnTo>
                        <a:pt x="0" y="4"/>
                      </a:lnTo>
                      <a:lnTo>
                        <a:pt x="0" y="4"/>
                      </a:lnTo>
                      <a:lnTo>
                        <a:pt x="0" y="4"/>
                      </a:lnTo>
                      <a:lnTo>
                        <a:pt x="0" y="4"/>
                      </a:lnTo>
                      <a:lnTo>
                        <a:pt x="0" y="4"/>
                      </a:lnTo>
                      <a:lnTo>
                        <a:pt x="0" y="5"/>
                      </a:lnTo>
                      <a:lnTo>
                        <a:pt x="0" y="5"/>
                      </a:lnTo>
                      <a:lnTo>
                        <a:pt x="0" y="5"/>
                      </a:lnTo>
                      <a:lnTo>
                        <a:pt x="0" y="5"/>
                      </a:lnTo>
                      <a:lnTo>
                        <a:pt x="0" y="5"/>
                      </a:lnTo>
                      <a:lnTo>
                        <a:pt x="0" y="5"/>
                      </a:lnTo>
                      <a:lnTo>
                        <a:pt x="0" y="5"/>
                      </a:lnTo>
                      <a:lnTo>
                        <a:pt x="0" y="5"/>
                      </a:lnTo>
                      <a:lnTo>
                        <a:pt x="0" y="6"/>
                      </a:lnTo>
                      <a:lnTo>
                        <a:pt x="0" y="6"/>
                      </a:lnTo>
                      <a:lnTo>
                        <a:pt x="0" y="6"/>
                      </a:lnTo>
                      <a:lnTo>
                        <a:pt x="0" y="6"/>
                      </a:lnTo>
                      <a:lnTo>
                        <a:pt x="0" y="6"/>
                      </a:lnTo>
                      <a:lnTo>
                        <a:pt x="0" y="6"/>
                      </a:lnTo>
                      <a:lnTo>
                        <a:pt x="0" y="6"/>
                      </a:lnTo>
                      <a:lnTo>
                        <a:pt x="0" y="6"/>
                      </a:lnTo>
                      <a:lnTo>
                        <a:pt x="0" y="7"/>
                      </a:lnTo>
                      <a:lnTo>
                        <a:pt x="0" y="7"/>
                      </a:lnTo>
                      <a:lnTo>
                        <a:pt x="0" y="7"/>
                      </a:lnTo>
                      <a:lnTo>
                        <a:pt x="0" y="7"/>
                      </a:lnTo>
                      <a:lnTo>
                        <a:pt x="0" y="7"/>
                      </a:lnTo>
                      <a:lnTo>
                        <a:pt x="0" y="7"/>
                      </a:lnTo>
                      <a:lnTo>
                        <a:pt x="0" y="7"/>
                      </a:lnTo>
                      <a:lnTo>
                        <a:pt x="0" y="7"/>
                      </a:lnTo>
                      <a:lnTo>
                        <a:pt x="0" y="8"/>
                      </a:lnTo>
                      <a:lnTo>
                        <a:pt x="0" y="8"/>
                      </a:lnTo>
                      <a:lnTo>
                        <a:pt x="0" y="8"/>
                      </a:lnTo>
                      <a:lnTo>
                        <a:pt x="0" y="8"/>
                      </a:lnTo>
                      <a:lnTo>
                        <a:pt x="0" y="8"/>
                      </a:lnTo>
                      <a:lnTo>
                        <a:pt x="0" y="8"/>
                      </a:lnTo>
                      <a:lnTo>
                        <a:pt x="0" y="8"/>
                      </a:lnTo>
                      <a:lnTo>
                        <a:pt x="0" y="8"/>
                      </a:lnTo>
                      <a:lnTo>
                        <a:pt x="0" y="9"/>
                      </a:lnTo>
                      <a:lnTo>
                        <a:pt x="0" y="9"/>
                      </a:lnTo>
                      <a:lnTo>
                        <a:pt x="0" y="9"/>
                      </a:lnTo>
                      <a:lnTo>
                        <a:pt x="0" y="9"/>
                      </a:lnTo>
                      <a:lnTo>
                        <a:pt x="0" y="9"/>
                      </a:lnTo>
                      <a:lnTo>
                        <a:pt x="0" y="9"/>
                      </a:lnTo>
                      <a:lnTo>
                        <a:pt x="0" y="9"/>
                      </a:lnTo>
                      <a:lnTo>
                        <a:pt x="0" y="9"/>
                      </a:lnTo>
                      <a:lnTo>
                        <a:pt x="0" y="10"/>
                      </a:lnTo>
                      <a:lnTo>
                        <a:pt x="0" y="10"/>
                      </a:lnTo>
                      <a:lnTo>
                        <a:pt x="0" y="10"/>
                      </a:lnTo>
                      <a:lnTo>
                        <a:pt x="0" y="10"/>
                      </a:lnTo>
                      <a:lnTo>
                        <a:pt x="0" y="10"/>
                      </a:lnTo>
                      <a:lnTo>
                        <a:pt x="0" y="10"/>
                      </a:lnTo>
                      <a:lnTo>
                        <a:pt x="0" y="10"/>
                      </a:lnTo>
                      <a:lnTo>
                        <a:pt x="0" y="10"/>
                      </a:lnTo>
                      <a:lnTo>
                        <a:pt x="0" y="11"/>
                      </a:lnTo>
                      <a:lnTo>
                        <a:pt x="0" y="11"/>
                      </a:lnTo>
                      <a:lnTo>
                        <a:pt x="0" y="11"/>
                      </a:lnTo>
                      <a:lnTo>
                        <a:pt x="0" y="11"/>
                      </a:lnTo>
                      <a:lnTo>
                        <a:pt x="1" y="11"/>
                      </a:lnTo>
                      <a:lnTo>
                        <a:pt x="1" y="11"/>
                      </a:lnTo>
                      <a:lnTo>
                        <a:pt x="1" y="11"/>
                      </a:lnTo>
                      <a:lnTo>
                        <a:pt x="1" y="11"/>
                      </a:lnTo>
                    </a:path>
                  </a:pathLst>
                </a:custGeom>
                <a:solidFill>
                  <a:srgbClr val="FFFFFF">
                    <a:alpha val="40001"/>
                  </a:srgbClr>
                </a:solidFill>
                <a:ln w="9525">
                  <a:noFill/>
                  <a:round/>
                  <a:headEnd type="none" w="sm" len="sm"/>
                  <a:tailEnd type="none" w="sm" len="sm"/>
                </a:ln>
              </p:spPr>
              <p:txBody>
                <a:bodyPr/>
                <a:lstStyle/>
                <a:p>
                  <a:endParaRPr lang="nl-BE"/>
                </a:p>
              </p:txBody>
            </p:sp>
            <p:sp>
              <p:nvSpPr>
                <p:cNvPr id="7613" name="Freeform 445"/>
                <p:cNvSpPr>
                  <a:spLocks noChangeArrowheads="1"/>
                </p:cNvSpPr>
                <p:nvPr/>
              </p:nvSpPr>
              <p:spPr bwMode="auto">
                <a:xfrm>
                  <a:off x="233" y="473"/>
                  <a:ext cx="59" cy="50"/>
                </a:xfrm>
                <a:custGeom>
                  <a:avLst/>
                  <a:gdLst/>
                  <a:ahLst/>
                  <a:cxnLst>
                    <a:cxn ang="0">
                      <a:pos x="16" y="49"/>
                    </a:cxn>
                    <a:cxn ang="0">
                      <a:pos x="58" y="15"/>
                    </a:cxn>
                    <a:cxn ang="0">
                      <a:pos x="59" y="10"/>
                    </a:cxn>
                    <a:cxn ang="0">
                      <a:pos x="57" y="4"/>
                    </a:cxn>
                    <a:cxn ang="0">
                      <a:pos x="54" y="1"/>
                    </a:cxn>
                    <a:cxn ang="0">
                      <a:pos x="49" y="0"/>
                    </a:cxn>
                    <a:cxn ang="0">
                      <a:pos x="0" y="37"/>
                    </a:cxn>
                    <a:cxn ang="0">
                      <a:pos x="16" y="49"/>
                    </a:cxn>
                  </a:cxnLst>
                  <a:rect l="0" t="0" r="r" b="b"/>
                  <a:pathLst>
                    <a:path w="59" h="49">
                      <a:moveTo>
                        <a:pt x="16" y="49"/>
                      </a:moveTo>
                      <a:lnTo>
                        <a:pt x="58" y="15"/>
                      </a:lnTo>
                      <a:cubicBezTo>
                        <a:pt x="58" y="15"/>
                        <a:pt x="59" y="12"/>
                        <a:pt x="59" y="10"/>
                      </a:cubicBezTo>
                      <a:cubicBezTo>
                        <a:pt x="59" y="10"/>
                        <a:pt x="58" y="7"/>
                        <a:pt x="57" y="4"/>
                      </a:cubicBezTo>
                      <a:cubicBezTo>
                        <a:pt x="57" y="4"/>
                        <a:pt x="56" y="2"/>
                        <a:pt x="54" y="1"/>
                      </a:cubicBezTo>
                      <a:cubicBezTo>
                        <a:pt x="54" y="1"/>
                        <a:pt x="52" y="0"/>
                        <a:pt x="49" y="0"/>
                      </a:cubicBezTo>
                      <a:lnTo>
                        <a:pt x="0" y="37"/>
                      </a:lnTo>
                      <a:lnTo>
                        <a:pt x="16" y="49"/>
                      </a:lnTo>
                    </a:path>
                  </a:pathLst>
                </a:custGeom>
                <a:solidFill>
                  <a:srgbClr val="FFFFFF">
                    <a:alpha val="40001"/>
                  </a:srgbClr>
                </a:solidFill>
                <a:ln w="9525">
                  <a:noFill/>
                  <a:round/>
                  <a:headEnd type="none" w="sm" len="sm"/>
                  <a:tailEnd type="none" w="sm" len="sm"/>
                </a:ln>
              </p:spPr>
              <p:txBody>
                <a:bodyPr/>
                <a:lstStyle/>
                <a:p>
                  <a:endParaRPr lang="nl-BE"/>
                </a:p>
              </p:txBody>
            </p:sp>
            <p:sp>
              <p:nvSpPr>
                <p:cNvPr id="7614" name="Freeform 446"/>
                <p:cNvSpPr>
                  <a:spLocks noChangeArrowheads="1"/>
                </p:cNvSpPr>
                <p:nvPr/>
              </p:nvSpPr>
              <p:spPr bwMode="auto">
                <a:xfrm>
                  <a:off x="301" y="275"/>
                  <a:ext cx="70" cy="185"/>
                </a:xfrm>
                <a:custGeom>
                  <a:avLst/>
                  <a:gdLst/>
                  <a:ahLst/>
                  <a:cxnLst>
                    <a:cxn ang="0">
                      <a:pos x="0" y="178"/>
                    </a:cxn>
                    <a:cxn ang="0">
                      <a:pos x="5" y="183"/>
                    </a:cxn>
                    <a:cxn ang="0">
                      <a:pos x="12" y="184"/>
                    </a:cxn>
                    <a:cxn ang="0">
                      <a:pos x="19" y="181"/>
                    </a:cxn>
                    <a:cxn ang="0">
                      <a:pos x="24" y="176"/>
                    </a:cxn>
                    <a:cxn ang="0">
                      <a:pos x="50" y="137"/>
                    </a:cxn>
                    <a:cxn ang="0">
                      <a:pos x="66" y="82"/>
                    </a:cxn>
                    <a:cxn ang="0">
                      <a:pos x="69" y="34"/>
                    </a:cxn>
                    <a:cxn ang="0">
                      <a:pos x="64" y="0"/>
                    </a:cxn>
                    <a:cxn ang="0">
                      <a:pos x="44" y="38"/>
                    </a:cxn>
                    <a:cxn ang="0">
                      <a:pos x="37" y="93"/>
                    </a:cxn>
                    <a:cxn ang="0">
                      <a:pos x="0" y="178"/>
                    </a:cxn>
                  </a:cxnLst>
                  <a:rect l="0" t="0" r="r" b="b"/>
                  <a:pathLst>
                    <a:path w="69" h="184">
                      <a:moveTo>
                        <a:pt x="0" y="178"/>
                      </a:moveTo>
                      <a:cubicBezTo>
                        <a:pt x="0" y="178"/>
                        <a:pt x="2" y="181"/>
                        <a:pt x="5" y="183"/>
                      </a:cubicBezTo>
                      <a:cubicBezTo>
                        <a:pt x="5" y="183"/>
                        <a:pt x="9" y="184"/>
                        <a:pt x="12" y="184"/>
                      </a:cubicBezTo>
                      <a:cubicBezTo>
                        <a:pt x="12" y="184"/>
                        <a:pt x="16" y="184"/>
                        <a:pt x="19" y="181"/>
                      </a:cubicBezTo>
                      <a:cubicBezTo>
                        <a:pt x="19" y="181"/>
                        <a:pt x="22" y="179"/>
                        <a:pt x="24" y="176"/>
                      </a:cubicBezTo>
                      <a:lnTo>
                        <a:pt x="50" y="137"/>
                      </a:lnTo>
                      <a:cubicBezTo>
                        <a:pt x="50" y="137"/>
                        <a:pt x="61" y="111"/>
                        <a:pt x="66" y="82"/>
                      </a:cubicBezTo>
                      <a:lnTo>
                        <a:pt x="69" y="34"/>
                      </a:lnTo>
                      <a:cubicBezTo>
                        <a:pt x="69" y="34"/>
                        <a:pt x="71" y="15"/>
                        <a:pt x="64" y="0"/>
                      </a:cubicBezTo>
                      <a:cubicBezTo>
                        <a:pt x="64" y="0"/>
                        <a:pt x="48" y="14"/>
                        <a:pt x="44" y="38"/>
                      </a:cubicBezTo>
                      <a:lnTo>
                        <a:pt x="37" y="93"/>
                      </a:lnTo>
                      <a:lnTo>
                        <a:pt x="0" y="178"/>
                      </a:lnTo>
                    </a:path>
                  </a:pathLst>
                </a:custGeom>
                <a:solidFill>
                  <a:srgbClr val="FFFFFF">
                    <a:alpha val="60001"/>
                  </a:srgbClr>
                </a:solidFill>
                <a:ln w="9525">
                  <a:noFill/>
                  <a:round/>
                  <a:headEnd type="none" w="sm" len="sm"/>
                  <a:tailEnd type="none" w="sm" len="sm"/>
                </a:ln>
              </p:spPr>
              <p:txBody>
                <a:bodyPr/>
                <a:lstStyle/>
                <a:p>
                  <a:endParaRPr lang="nl-BE"/>
                </a:p>
              </p:txBody>
            </p:sp>
            <p:sp>
              <p:nvSpPr>
                <p:cNvPr id="7615" name="Freeform 447"/>
                <p:cNvSpPr>
                  <a:spLocks noChangeArrowheads="1"/>
                </p:cNvSpPr>
                <p:nvPr/>
              </p:nvSpPr>
              <p:spPr bwMode="auto">
                <a:xfrm>
                  <a:off x="390" y="253"/>
                  <a:ext cx="44" cy="134"/>
                </a:xfrm>
                <a:custGeom>
                  <a:avLst/>
                  <a:gdLst/>
                  <a:ahLst/>
                  <a:cxnLst>
                    <a:cxn ang="0">
                      <a:pos x="23" y="0"/>
                    </a:cxn>
                    <a:cxn ang="0">
                      <a:pos x="38" y="14"/>
                    </a:cxn>
                    <a:cxn ang="0">
                      <a:pos x="45" y="35"/>
                    </a:cxn>
                    <a:cxn ang="0">
                      <a:pos x="33" y="92"/>
                    </a:cxn>
                    <a:cxn ang="0">
                      <a:pos x="10" y="133"/>
                    </a:cxn>
                    <a:cxn ang="0">
                      <a:pos x="3" y="61"/>
                    </a:cxn>
                    <a:cxn ang="0">
                      <a:pos x="23" y="0"/>
                    </a:cxn>
                  </a:cxnLst>
                  <a:rect l="0" t="0" r="r" b="b"/>
                  <a:pathLst>
                    <a:path w="43" h="133">
                      <a:moveTo>
                        <a:pt x="23" y="0"/>
                      </a:moveTo>
                      <a:cubicBezTo>
                        <a:pt x="23" y="0"/>
                        <a:pt x="32" y="4"/>
                        <a:pt x="38" y="14"/>
                      </a:cubicBezTo>
                      <a:cubicBezTo>
                        <a:pt x="38" y="14"/>
                        <a:pt x="44" y="23"/>
                        <a:pt x="45" y="35"/>
                      </a:cubicBezTo>
                      <a:cubicBezTo>
                        <a:pt x="45" y="35"/>
                        <a:pt x="47" y="66"/>
                        <a:pt x="33" y="92"/>
                      </a:cubicBezTo>
                      <a:lnTo>
                        <a:pt x="10" y="133"/>
                      </a:lnTo>
                      <a:cubicBezTo>
                        <a:pt x="10" y="133"/>
                        <a:pt x="0" y="98"/>
                        <a:pt x="3" y="61"/>
                      </a:cubicBezTo>
                      <a:cubicBezTo>
                        <a:pt x="3" y="61"/>
                        <a:pt x="4" y="26"/>
                        <a:pt x="23" y="0"/>
                      </a:cubicBezTo>
                    </a:path>
                  </a:pathLst>
                </a:custGeom>
                <a:solidFill>
                  <a:srgbClr val="FFFFFF">
                    <a:alpha val="80000"/>
                  </a:srgbClr>
                </a:solidFill>
                <a:ln w="9525">
                  <a:noFill/>
                  <a:round/>
                  <a:headEnd type="none" w="sm" len="sm"/>
                  <a:tailEnd type="none" w="sm" len="sm"/>
                </a:ln>
              </p:spPr>
              <p:txBody>
                <a:bodyPr/>
                <a:lstStyle/>
                <a:p>
                  <a:endParaRPr lang="nl-BE"/>
                </a:p>
              </p:txBody>
            </p:sp>
            <p:sp>
              <p:nvSpPr>
                <p:cNvPr id="7616" name="Freeform 448"/>
                <p:cNvSpPr>
                  <a:spLocks noChangeArrowheads="1"/>
                </p:cNvSpPr>
                <p:nvPr/>
              </p:nvSpPr>
              <p:spPr bwMode="auto">
                <a:xfrm>
                  <a:off x="314" y="245"/>
                  <a:ext cx="43" cy="57"/>
                </a:xfrm>
                <a:custGeom>
                  <a:avLst/>
                  <a:gdLst/>
                  <a:ahLst/>
                  <a:cxnLst>
                    <a:cxn ang="0">
                      <a:pos x="0" y="15"/>
                    </a:cxn>
                    <a:cxn ang="0">
                      <a:pos x="20" y="56"/>
                    </a:cxn>
                    <a:cxn ang="0">
                      <a:pos x="43" y="20"/>
                    </a:cxn>
                    <a:cxn ang="0">
                      <a:pos x="23" y="0"/>
                    </a:cxn>
                    <a:cxn ang="0">
                      <a:pos x="0" y="15"/>
                    </a:cxn>
                  </a:cxnLst>
                  <a:rect l="0" t="0" r="r" b="b"/>
                  <a:pathLst>
                    <a:path w="43" h="56">
                      <a:moveTo>
                        <a:pt x="0" y="15"/>
                      </a:moveTo>
                      <a:lnTo>
                        <a:pt x="20" y="56"/>
                      </a:lnTo>
                      <a:lnTo>
                        <a:pt x="43" y="20"/>
                      </a:lnTo>
                      <a:lnTo>
                        <a:pt x="23" y="0"/>
                      </a:lnTo>
                      <a:cubicBezTo>
                        <a:pt x="23" y="0"/>
                        <a:pt x="9" y="3"/>
                        <a:pt x="0" y="15"/>
                      </a:cubicBezTo>
                    </a:path>
                  </a:pathLst>
                </a:custGeom>
                <a:solidFill>
                  <a:srgbClr val="FFFFFF">
                    <a:alpha val="40001"/>
                  </a:srgbClr>
                </a:solidFill>
                <a:ln w="9525">
                  <a:noFill/>
                  <a:round/>
                  <a:headEnd type="none" w="sm" len="sm"/>
                  <a:tailEnd type="none" w="sm" len="sm"/>
                </a:ln>
              </p:spPr>
              <p:txBody>
                <a:bodyPr/>
                <a:lstStyle/>
                <a:p>
                  <a:endParaRPr lang="nl-BE"/>
                </a:p>
              </p:txBody>
            </p:sp>
            <p:sp>
              <p:nvSpPr>
                <p:cNvPr id="7617" name="Freeform 449"/>
                <p:cNvSpPr>
                  <a:spLocks noChangeArrowheads="1"/>
                </p:cNvSpPr>
                <p:nvPr/>
              </p:nvSpPr>
              <p:spPr bwMode="auto">
                <a:xfrm>
                  <a:off x="282" y="258"/>
                  <a:ext cx="40" cy="121"/>
                </a:xfrm>
                <a:custGeom>
                  <a:avLst/>
                  <a:gdLst/>
                  <a:ahLst/>
                  <a:cxnLst>
                    <a:cxn ang="0">
                      <a:pos x="30" y="0"/>
                    </a:cxn>
                    <a:cxn ang="0">
                      <a:pos x="22" y="31"/>
                    </a:cxn>
                    <a:cxn ang="0">
                      <a:pos x="25" y="56"/>
                    </a:cxn>
                    <a:cxn ang="0">
                      <a:pos x="0" y="109"/>
                    </a:cxn>
                    <a:cxn ang="0">
                      <a:pos x="5" y="117"/>
                    </a:cxn>
                    <a:cxn ang="0">
                      <a:pos x="12" y="120"/>
                    </a:cxn>
                    <a:cxn ang="0">
                      <a:pos x="19" y="119"/>
                    </a:cxn>
                    <a:cxn ang="0">
                      <a:pos x="25" y="114"/>
                    </a:cxn>
                    <a:cxn ang="0">
                      <a:pos x="36" y="100"/>
                    </a:cxn>
                    <a:cxn ang="0">
                      <a:pos x="40" y="82"/>
                    </a:cxn>
                    <a:cxn ang="0">
                      <a:pos x="37" y="63"/>
                    </a:cxn>
                    <a:cxn ang="0">
                      <a:pos x="29" y="28"/>
                    </a:cxn>
                    <a:cxn ang="0">
                      <a:pos x="30" y="0"/>
                    </a:cxn>
                  </a:cxnLst>
                  <a:rect l="0" t="0" r="r" b="b"/>
                  <a:pathLst>
                    <a:path w="40" h="120">
                      <a:moveTo>
                        <a:pt x="30" y="0"/>
                      </a:moveTo>
                      <a:cubicBezTo>
                        <a:pt x="30" y="0"/>
                        <a:pt x="22" y="13"/>
                        <a:pt x="22" y="31"/>
                      </a:cubicBezTo>
                      <a:lnTo>
                        <a:pt x="25" y="56"/>
                      </a:lnTo>
                      <a:lnTo>
                        <a:pt x="0" y="109"/>
                      </a:lnTo>
                      <a:cubicBezTo>
                        <a:pt x="0" y="109"/>
                        <a:pt x="1" y="114"/>
                        <a:pt x="5" y="117"/>
                      </a:cubicBezTo>
                      <a:cubicBezTo>
                        <a:pt x="5" y="117"/>
                        <a:pt x="8" y="119"/>
                        <a:pt x="12" y="120"/>
                      </a:cubicBezTo>
                      <a:cubicBezTo>
                        <a:pt x="12" y="120"/>
                        <a:pt x="15" y="121"/>
                        <a:pt x="19" y="119"/>
                      </a:cubicBezTo>
                      <a:cubicBezTo>
                        <a:pt x="19" y="119"/>
                        <a:pt x="23" y="118"/>
                        <a:pt x="25" y="114"/>
                      </a:cubicBezTo>
                      <a:cubicBezTo>
                        <a:pt x="25" y="114"/>
                        <a:pt x="32" y="109"/>
                        <a:pt x="36" y="100"/>
                      </a:cubicBezTo>
                      <a:cubicBezTo>
                        <a:pt x="36" y="100"/>
                        <a:pt x="40" y="92"/>
                        <a:pt x="40" y="82"/>
                      </a:cubicBezTo>
                      <a:cubicBezTo>
                        <a:pt x="40" y="82"/>
                        <a:pt x="40" y="72"/>
                        <a:pt x="37" y="63"/>
                      </a:cubicBezTo>
                      <a:lnTo>
                        <a:pt x="29" y="28"/>
                      </a:lnTo>
                      <a:lnTo>
                        <a:pt x="30" y="0"/>
                      </a:lnTo>
                    </a:path>
                  </a:pathLst>
                </a:custGeom>
                <a:gradFill rotWithShape="0">
                  <a:gsLst>
                    <a:gs pos="0">
                      <a:srgbClr val="EFEFEF"/>
                    </a:gs>
                    <a:gs pos="100000">
                      <a:srgbClr val="FFFFFF">
                        <a:alpha val="60001"/>
                      </a:srgbClr>
                    </a:gs>
                  </a:gsLst>
                  <a:lin ang="5400000" scaled="1"/>
                </a:gradFill>
                <a:ln w="9525">
                  <a:noFill/>
                  <a:round/>
                  <a:headEnd type="none" w="sm" len="sm"/>
                  <a:tailEnd type="none" w="sm" len="sm"/>
                </a:ln>
              </p:spPr>
              <p:txBody>
                <a:bodyPr/>
                <a:lstStyle/>
                <a:p>
                  <a:endParaRPr lang="nl-BE"/>
                </a:p>
              </p:txBody>
            </p:sp>
            <p:sp>
              <p:nvSpPr>
                <p:cNvPr id="7618" name="Freeform 450"/>
                <p:cNvSpPr>
                  <a:spLocks noChangeArrowheads="1"/>
                </p:cNvSpPr>
                <p:nvPr/>
              </p:nvSpPr>
              <p:spPr bwMode="auto">
                <a:xfrm>
                  <a:off x="308" y="171"/>
                  <a:ext cx="51" cy="88"/>
                </a:xfrm>
                <a:custGeom>
                  <a:avLst/>
                  <a:gdLst/>
                  <a:ahLst/>
                  <a:cxnLst>
                    <a:cxn ang="0">
                      <a:pos x="0" y="51"/>
                    </a:cxn>
                    <a:cxn ang="0">
                      <a:pos x="4" y="88"/>
                    </a:cxn>
                    <a:cxn ang="0">
                      <a:pos x="50" y="50"/>
                    </a:cxn>
                    <a:cxn ang="0">
                      <a:pos x="34" y="0"/>
                    </a:cxn>
                    <a:cxn ang="0">
                      <a:pos x="0" y="51"/>
                    </a:cxn>
                  </a:cxnLst>
                  <a:rect l="0" t="0" r="r" b="b"/>
                  <a:pathLst>
                    <a:path w="50" h="88">
                      <a:moveTo>
                        <a:pt x="0" y="51"/>
                      </a:moveTo>
                      <a:cubicBezTo>
                        <a:pt x="0" y="51"/>
                        <a:pt x="6" y="69"/>
                        <a:pt x="4" y="88"/>
                      </a:cubicBezTo>
                      <a:lnTo>
                        <a:pt x="50" y="50"/>
                      </a:lnTo>
                      <a:lnTo>
                        <a:pt x="34" y="0"/>
                      </a:lnTo>
                      <a:lnTo>
                        <a:pt x="0" y="51"/>
                      </a:lnTo>
                    </a:path>
                  </a:pathLst>
                </a:custGeom>
                <a:gradFill rotWithShape="0">
                  <a:gsLst>
                    <a:gs pos="0">
                      <a:srgbClr val="976644"/>
                    </a:gs>
                    <a:gs pos="100000">
                      <a:srgbClr val="CC9D6D"/>
                    </a:gs>
                  </a:gsLst>
                  <a:lin ang="5400000" scaled="1"/>
                </a:gradFill>
                <a:ln w="9525">
                  <a:noFill/>
                  <a:round/>
                  <a:headEnd type="none" w="sm" len="sm"/>
                  <a:tailEnd type="none" w="sm" len="sm"/>
                </a:ln>
              </p:spPr>
              <p:txBody>
                <a:bodyPr/>
                <a:lstStyle/>
                <a:p>
                  <a:endParaRPr lang="nl-BE"/>
                </a:p>
              </p:txBody>
            </p:sp>
            <p:sp>
              <p:nvSpPr>
                <p:cNvPr id="7619" name="Freeform 451"/>
                <p:cNvSpPr>
                  <a:spLocks noChangeArrowheads="1"/>
                </p:cNvSpPr>
                <p:nvPr/>
              </p:nvSpPr>
              <p:spPr bwMode="auto">
                <a:xfrm>
                  <a:off x="237" y="73"/>
                  <a:ext cx="74" cy="309"/>
                </a:xfrm>
                <a:custGeom>
                  <a:avLst/>
                  <a:gdLst/>
                  <a:ahLst/>
                  <a:cxnLst>
                    <a:cxn ang="0">
                      <a:pos x="4" y="187"/>
                    </a:cxn>
                    <a:cxn ang="0">
                      <a:pos x="5" y="229"/>
                    </a:cxn>
                    <a:cxn ang="0">
                      <a:pos x="8" y="270"/>
                    </a:cxn>
                    <a:cxn ang="0">
                      <a:pos x="9" y="262"/>
                    </a:cxn>
                    <a:cxn ang="0">
                      <a:pos x="9" y="227"/>
                    </a:cxn>
                    <a:cxn ang="0">
                      <a:pos x="10" y="193"/>
                    </a:cxn>
                    <a:cxn ang="0">
                      <a:pos x="24" y="115"/>
                    </a:cxn>
                    <a:cxn ang="0">
                      <a:pos x="37" y="223"/>
                    </a:cxn>
                    <a:cxn ang="0">
                      <a:pos x="37" y="230"/>
                    </a:cxn>
                    <a:cxn ang="0">
                      <a:pos x="36" y="236"/>
                    </a:cxn>
                    <a:cxn ang="0">
                      <a:pos x="35" y="242"/>
                    </a:cxn>
                    <a:cxn ang="0">
                      <a:pos x="34" y="248"/>
                    </a:cxn>
                    <a:cxn ang="0">
                      <a:pos x="32" y="254"/>
                    </a:cxn>
                    <a:cxn ang="0">
                      <a:pos x="30" y="260"/>
                    </a:cxn>
                    <a:cxn ang="0">
                      <a:pos x="28" y="266"/>
                    </a:cxn>
                    <a:cxn ang="0">
                      <a:pos x="16" y="303"/>
                    </a:cxn>
                    <a:cxn ang="0">
                      <a:pos x="24" y="288"/>
                    </a:cxn>
                    <a:cxn ang="0">
                      <a:pos x="31" y="272"/>
                    </a:cxn>
                    <a:cxn ang="0">
                      <a:pos x="37" y="258"/>
                    </a:cxn>
                    <a:cxn ang="0">
                      <a:pos x="39" y="250"/>
                    </a:cxn>
                    <a:cxn ang="0">
                      <a:pos x="42" y="242"/>
                    </a:cxn>
                    <a:cxn ang="0">
                      <a:pos x="43" y="233"/>
                    </a:cxn>
                    <a:cxn ang="0">
                      <a:pos x="45" y="225"/>
                    </a:cxn>
                    <a:cxn ang="0">
                      <a:pos x="38" y="175"/>
                    </a:cxn>
                    <a:cxn ang="0">
                      <a:pos x="38" y="170"/>
                    </a:cxn>
                    <a:cxn ang="0">
                      <a:pos x="37" y="166"/>
                    </a:cxn>
                    <a:cxn ang="0">
                      <a:pos x="37" y="161"/>
                    </a:cxn>
                    <a:cxn ang="0">
                      <a:pos x="36" y="157"/>
                    </a:cxn>
                    <a:cxn ang="0">
                      <a:pos x="36" y="152"/>
                    </a:cxn>
                    <a:cxn ang="0">
                      <a:pos x="37" y="148"/>
                    </a:cxn>
                    <a:cxn ang="0">
                      <a:pos x="50" y="193"/>
                    </a:cxn>
                    <a:cxn ang="0">
                      <a:pos x="51" y="205"/>
                    </a:cxn>
                    <a:cxn ang="0">
                      <a:pos x="51" y="216"/>
                    </a:cxn>
                    <a:cxn ang="0">
                      <a:pos x="51" y="222"/>
                    </a:cxn>
                    <a:cxn ang="0">
                      <a:pos x="53" y="217"/>
                    </a:cxn>
                    <a:cxn ang="0">
                      <a:pos x="55" y="211"/>
                    </a:cxn>
                    <a:cxn ang="0">
                      <a:pos x="57" y="206"/>
                    </a:cxn>
                    <a:cxn ang="0">
                      <a:pos x="58" y="200"/>
                    </a:cxn>
                    <a:cxn ang="0">
                      <a:pos x="59" y="194"/>
                    </a:cxn>
                    <a:cxn ang="0">
                      <a:pos x="60" y="189"/>
                    </a:cxn>
                    <a:cxn ang="0">
                      <a:pos x="60" y="184"/>
                    </a:cxn>
                    <a:cxn ang="0">
                      <a:pos x="61" y="183"/>
                    </a:cxn>
                    <a:cxn ang="0">
                      <a:pos x="61" y="182"/>
                    </a:cxn>
                    <a:cxn ang="0">
                      <a:pos x="62" y="181"/>
                    </a:cxn>
                    <a:cxn ang="0">
                      <a:pos x="63" y="179"/>
                    </a:cxn>
                    <a:cxn ang="0">
                      <a:pos x="63" y="178"/>
                    </a:cxn>
                    <a:cxn ang="0">
                      <a:pos x="64" y="177"/>
                    </a:cxn>
                    <a:cxn ang="0">
                      <a:pos x="65" y="176"/>
                    </a:cxn>
                    <a:cxn ang="0">
                      <a:pos x="66" y="175"/>
                    </a:cxn>
                    <a:cxn ang="0">
                      <a:pos x="66" y="175"/>
                    </a:cxn>
                    <a:cxn ang="0">
                      <a:pos x="67" y="174"/>
                    </a:cxn>
                    <a:cxn ang="0">
                      <a:pos x="68" y="173"/>
                    </a:cxn>
                    <a:cxn ang="0">
                      <a:pos x="69" y="172"/>
                    </a:cxn>
                    <a:cxn ang="0">
                      <a:pos x="70" y="172"/>
                    </a:cxn>
                    <a:cxn ang="0">
                      <a:pos x="71" y="171"/>
                    </a:cxn>
                    <a:cxn ang="0">
                      <a:pos x="72" y="170"/>
                    </a:cxn>
                    <a:cxn ang="0">
                      <a:pos x="73" y="170"/>
                    </a:cxn>
                    <a:cxn ang="0">
                      <a:pos x="10" y="0"/>
                    </a:cxn>
                    <a:cxn ang="0">
                      <a:pos x="0" y="52"/>
                    </a:cxn>
                    <a:cxn ang="0">
                      <a:pos x="1" y="98"/>
                    </a:cxn>
                    <a:cxn ang="0">
                      <a:pos x="3" y="144"/>
                    </a:cxn>
                  </a:cxnLst>
                  <a:rect l="0" t="0" r="r" b="b"/>
                  <a:pathLst>
                    <a:path w="74" h="309">
                      <a:moveTo>
                        <a:pt x="4" y="159"/>
                      </a:moveTo>
                      <a:lnTo>
                        <a:pt x="4" y="173"/>
                      </a:lnTo>
                      <a:lnTo>
                        <a:pt x="4" y="187"/>
                      </a:lnTo>
                      <a:lnTo>
                        <a:pt x="4" y="201"/>
                      </a:lnTo>
                      <a:lnTo>
                        <a:pt x="4" y="215"/>
                      </a:lnTo>
                      <a:lnTo>
                        <a:pt x="5" y="229"/>
                      </a:lnTo>
                      <a:lnTo>
                        <a:pt x="6" y="243"/>
                      </a:lnTo>
                      <a:lnTo>
                        <a:pt x="7" y="257"/>
                      </a:lnTo>
                      <a:lnTo>
                        <a:pt x="8" y="270"/>
                      </a:lnTo>
                      <a:lnTo>
                        <a:pt x="10" y="284"/>
                      </a:lnTo>
                      <a:lnTo>
                        <a:pt x="9" y="273"/>
                      </a:lnTo>
                      <a:lnTo>
                        <a:pt x="9" y="262"/>
                      </a:lnTo>
                      <a:lnTo>
                        <a:pt x="9" y="250"/>
                      </a:lnTo>
                      <a:lnTo>
                        <a:pt x="9" y="239"/>
                      </a:lnTo>
                      <a:lnTo>
                        <a:pt x="9" y="227"/>
                      </a:lnTo>
                      <a:lnTo>
                        <a:pt x="10" y="216"/>
                      </a:lnTo>
                      <a:lnTo>
                        <a:pt x="10" y="205"/>
                      </a:lnTo>
                      <a:lnTo>
                        <a:pt x="10" y="193"/>
                      </a:lnTo>
                      <a:lnTo>
                        <a:pt x="11" y="182"/>
                      </a:lnTo>
                      <a:lnTo>
                        <a:pt x="21" y="268"/>
                      </a:lnTo>
                      <a:lnTo>
                        <a:pt x="24" y="115"/>
                      </a:lnTo>
                      <a:lnTo>
                        <a:pt x="31" y="170"/>
                      </a:lnTo>
                      <a:lnTo>
                        <a:pt x="37" y="221"/>
                      </a:lnTo>
                      <a:lnTo>
                        <a:pt x="37" y="223"/>
                      </a:lnTo>
                      <a:lnTo>
                        <a:pt x="37" y="225"/>
                      </a:lnTo>
                      <a:lnTo>
                        <a:pt x="37" y="227"/>
                      </a:lnTo>
                      <a:lnTo>
                        <a:pt x="37" y="230"/>
                      </a:lnTo>
                      <a:lnTo>
                        <a:pt x="37" y="232"/>
                      </a:lnTo>
                      <a:lnTo>
                        <a:pt x="36" y="234"/>
                      </a:lnTo>
                      <a:lnTo>
                        <a:pt x="36" y="236"/>
                      </a:lnTo>
                      <a:lnTo>
                        <a:pt x="36" y="238"/>
                      </a:lnTo>
                      <a:lnTo>
                        <a:pt x="35" y="240"/>
                      </a:lnTo>
                      <a:lnTo>
                        <a:pt x="35" y="242"/>
                      </a:lnTo>
                      <a:lnTo>
                        <a:pt x="35" y="244"/>
                      </a:lnTo>
                      <a:lnTo>
                        <a:pt x="34" y="246"/>
                      </a:lnTo>
                      <a:lnTo>
                        <a:pt x="34" y="248"/>
                      </a:lnTo>
                      <a:lnTo>
                        <a:pt x="33" y="250"/>
                      </a:lnTo>
                      <a:lnTo>
                        <a:pt x="33" y="252"/>
                      </a:lnTo>
                      <a:lnTo>
                        <a:pt x="32" y="254"/>
                      </a:lnTo>
                      <a:lnTo>
                        <a:pt x="32" y="256"/>
                      </a:lnTo>
                      <a:lnTo>
                        <a:pt x="31" y="258"/>
                      </a:lnTo>
                      <a:lnTo>
                        <a:pt x="30" y="260"/>
                      </a:lnTo>
                      <a:lnTo>
                        <a:pt x="30" y="262"/>
                      </a:lnTo>
                      <a:lnTo>
                        <a:pt x="29" y="264"/>
                      </a:lnTo>
                      <a:lnTo>
                        <a:pt x="28" y="266"/>
                      </a:lnTo>
                      <a:lnTo>
                        <a:pt x="27" y="268"/>
                      </a:lnTo>
                      <a:lnTo>
                        <a:pt x="13" y="309"/>
                      </a:lnTo>
                      <a:lnTo>
                        <a:pt x="16" y="303"/>
                      </a:lnTo>
                      <a:lnTo>
                        <a:pt x="19" y="298"/>
                      </a:lnTo>
                      <a:lnTo>
                        <a:pt x="22" y="293"/>
                      </a:lnTo>
                      <a:lnTo>
                        <a:pt x="24" y="288"/>
                      </a:lnTo>
                      <a:lnTo>
                        <a:pt x="27" y="283"/>
                      </a:lnTo>
                      <a:lnTo>
                        <a:pt x="29" y="277"/>
                      </a:lnTo>
                      <a:lnTo>
                        <a:pt x="31" y="272"/>
                      </a:lnTo>
                      <a:lnTo>
                        <a:pt x="34" y="267"/>
                      </a:lnTo>
                      <a:lnTo>
                        <a:pt x="36" y="261"/>
                      </a:lnTo>
                      <a:lnTo>
                        <a:pt x="37" y="258"/>
                      </a:lnTo>
                      <a:lnTo>
                        <a:pt x="38" y="256"/>
                      </a:lnTo>
                      <a:lnTo>
                        <a:pt x="39" y="253"/>
                      </a:lnTo>
                      <a:lnTo>
                        <a:pt x="39" y="250"/>
                      </a:lnTo>
                      <a:lnTo>
                        <a:pt x="40" y="247"/>
                      </a:lnTo>
                      <a:lnTo>
                        <a:pt x="41" y="245"/>
                      </a:lnTo>
                      <a:lnTo>
                        <a:pt x="42" y="242"/>
                      </a:lnTo>
                      <a:lnTo>
                        <a:pt x="42" y="239"/>
                      </a:lnTo>
                      <a:lnTo>
                        <a:pt x="43" y="236"/>
                      </a:lnTo>
                      <a:lnTo>
                        <a:pt x="43" y="233"/>
                      </a:lnTo>
                      <a:lnTo>
                        <a:pt x="44" y="231"/>
                      </a:lnTo>
                      <a:lnTo>
                        <a:pt x="44" y="228"/>
                      </a:lnTo>
                      <a:lnTo>
                        <a:pt x="45" y="225"/>
                      </a:lnTo>
                      <a:lnTo>
                        <a:pt x="45" y="222"/>
                      </a:lnTo>
                      <a:lnTo>
                        <a:pt x="39" y="176"/>
                      </a:lnTo>
                      <a:lnTo>
                        <a:pt x="38" y="175"/>
                      </a:lnTo>
                      <a:lnTo>
                        <a:pt x="38" y="173"/>
                      </a:lnTo>
                      <a:lnTo>
                        <a:pt x="38" y="172"/>
                      </a:lnTo>
                      <a:lnTo>
                        <a:pt x="38" y="170"/>
                      </a:lnTo>
                      <a:lnTo>
                        <a:pt x="37" y="169"/>
                      </a:lnTo>
                      <a:lnTo>
                        <a:pt x="37" y="167"/>
                      </a:lnTo>
                      <a:lnTo>
                        <a:pt x="37" y="166"/>
                      </a:lnTo>
                      <a:lnTo>
                        <a:pt x="37" y="164"/>
                      </a:lnTo>
                      <a:lnTo>
                        <a:pt x="37" y="163"/>
                      </a:lnTo>
                      <a:lnTo>
                        <a:pt x="37" y="161"/>
                      </a:lnTo>
                      <a:lnTo>
                        <a:pt x="37" y="160"/>
                      </a:lnTo>
                      <a:lnTo>
                        <a:pt x="36" y="158"/>
                      </a:lnTo>
                      <a:lnTo>
                        <a:pt x="36" y="157"/>
                      </a:lnTo>
                      <a:lnTo>
                        <a:pt x="36" y="155"/>
                      </a:lnTo>
                      <a:lnTo>
                        <a:pt x="36" y="154"/>
                      </a:lnTo>
                      <a:lnTo>
                        <a:pt x="36" y="152"/>
                      </a:lnTo>
                      <a:lnTo>
                        <a:pt x="36" y="151"/>
                      </a:lnTo>
                      <a:lnTo>
                        <a:pt x="36" y="149"/>
                      </a:lnTo>
                      <a:lnTo>
                        <a:pt x="37" y="148"/>
                      </a:lnTo>
                      <a:lnTo>
                        <a:pt x="37" y="146"/>
                      </a:lnTo>
                      <a:lnTo>
                        <a:pt x="50" y="189"/>
                      </a:lnTo>
                      <a:lnTo>
                        <a:pt x="50" y="193"/>
                      </a:lnTo>
                      <a:lnTo>
                        <a:pt x="50" y="197"/>
                      </a:lnTo>
                      <a:lnTo>
                        <a:pt x="50" y="201"/>
                      </a:lnTo>
                      <a:lnTo>
                        <a:pt x="51" y="205"/>
                      </a:lnTo>
                      <a:lnTo>
                        <a:pt x="51" y="209"/>
                      </a:lnTo>
                      <a:lnTo>
                        <a:pt x="51" y="212"/>
                      </a:lnTo>
                      <a:lnTo>
                        <a:pt x="51" y="216"/>
                      </a:lnTo>
                      <a:lnTo>
                        <a:pt x="51" y="220"/>
                      </a:lnTo>
                      <a:lnTo>
                        <a:pt x="51" y="224"/>
                      </a:lnTo>
                      <a:lnTo>
                        <a:pt x="51" y="222"/>
                      </a:lnTo>
                      <a:lnTo>
                        <a:pt x="52" y="221"/>
                      </a:lnTo>
                      <a:lnTo>
                        <a:pt x="53" y="219"/>
                      </a:lnTo>
                      <a:lnTo>
                        <a:pt x="53" y="217"/>
                      </a:lnTo>
                      <a:lnTo>
                        <a:pt x="54" y="215"/>
                      </a:lnTo>
                      <a:lnTo>
                        <a:pt x="55" y="213"/>
                      </a:lnTo>
                      <a:lnTo>
                        <a:pt x="55" y="211"/>
                      </a:lnTo>
                      <a:lnTo>
                        <a:pt x="56" y="210"/>
                      </a:lnTo>
                      <a:lnTo>
                        <a:pt x="56" y="208"/>
                      </a:lnTo>
                      <a:lnTo>
                        <a:pt x="57" y="206"/>
                      </a:lnTo>
                      <a:lnTo>
                        <a:pt x="57" y="204"/>
                      </a:lnTo>
                      <a:lnTo>
                        <a:pt x="58" y="202"/>
                      </a:lnTo>
                      <a:lnTo>
                        <a:pt x="58" y="200"/>
                      </a:lnTo>
                      <a:lnTo>
                        <a:pt x="58" y="198"/>
                      </a:lnTo>
                      <a:lnTo>
                        <a:pt x="59" y="196"/>
                      </a:lnTo>
                      <a:lnTo>
                        <a:pt x="59" y="194"/>
                      </a:lnTo>
                      <a:lnTo>
                        <a:pt x="59" y="192"/>
                      </a:lnTo>
                      <a:lnTo>
                        <a:pt x="60" y="191"/>
                      </a:lnTo>
                      <a:lnTo>
                        <a:pt x="60" y="189"/>
                      </a:lnTo>
                      <a:lnTo>
                        <a:pt x="60" y="187"/>
                      </a:lnTo>
                      <a:lnTo>
                        <a:pt x="60" y="185"/>
                      </a:lnTo>
                      <a:lnTo>
                        <a:pt x="60" y="184"/>
                      </a:lnTo>
                      <a:lnTo>
                        <a:pt x="61" y="184"/>
                      </a:lnTo>
                      <a:lnTo>
                        <a:pt x="61" y="183"/>
                      </a:lnTo>
                      <a:lnTo>
                        <a:pt x="61" y="183"/>
                      </a:lnTo>
                      <a:lnTo>
                        <a:pt x="61" y="183"/>
                      </a:lnTo>
                      <a:lnTo>
                        <a:pt x="61" y="182"/>
                      </a:lnTo>
                      <a:lnTo>
                        <a:pt x="61" y="182"/>
                      </a:lnTo>
                      <a:lnTo>
                        <a:pt x="62" y="181"/>
                      </a:lnTo>
                      <a:lnTo>
                        <a:pt x="62" y="181"/>
                      </a:lnTo>
                      <a:lnTo>
                        <a:pt x="62" y="181"/>
                      </a:lnTo>
                      <a:lnTo>
                        <a:pt x="62" y="180"/>
                      </a:lnTo>
                      <a:lnTo>
                        <a:pt x="62" y="180"/>
                      </a:lnTo>
                      <a:lnTo>
                        <a:pt x="63" y="179"/>
                      </a:lnTo>
                      <a:lnTo>
                        <a:pt x="63" y="179"/>
                      </a:lnTo>
                      <a:lnTo>
                        <a:pt x="63" y="179"/>
                      </a:lnTo>
                      <a:lnTo>
                        <a:pt x="63" y="178"/>
                      </a:lnTo>
                      <a:lnTo>
                        <a:pt x="64" y="178"/>
                      </a:lnTo>
                      <a:lnTo>
                        <a:pt x="64" y="178"/>
                      </a:lnTo>
                      <a:lnTo>
                        <a:pt x="64" y="177"/>
                      </a:lnTo>
                      <a:lnTo>
                        <a:pt x="64" y="177"/>
                      </a:lnTo>
                      <a:lnTo>
                        <a:pt x="65" y="177"/>
                      </a:lnTo>
                      <a:lnTo>
                        <a:pt x="65" y="176"/>
                      </a:lnTo>
                      <a:lnTo>
                        <a:pt x="65" y="176"/>
                      </a:lnTo>
                      <a:lnTo>
                        <a:pt x="65" y="176"/>
                      </a:lnTo>
                      <a:lnTo>
                        <a:pt x="66" y="175"/>
                      </a:lnTo>
                      <a:lnTo>
                        <a:pt x="66" y="175"/>
                      </a:lnTo>
                      <a:lnTo>
                        <a:pt x="66" y="175"/>
                      </a:lnTo>
                      <a:lnTo>
                        <a:pt x="66" y="175"/>
                      </a:lnTo>
                      <a:lnTo>
                        <a:pt x="67" y="174"/>
                      </a:lnTo>
                      <a:lnTo>
                        <a:pt x="67" y="174"/>
                      </a:lnTo>
                      <a:lnTo>
                        <a:pt x="67" y="174"/>
                      </a:lnTo>
                      <a:lnTo>
                        <a:pt x="68" y="173"/>
                      </a:lnTo>
                      <a:lnTo>
                        <a:pt x="68" y="173"/>
                      </a:lnTo>
                      <a:lnTo>
                        <a:pt x="68" y="173"/>
                      </a:lnTo>
                      <a:lnTo>
                        <a:pt x="69" y="173"/>
                      </a:lnTo>
                      <a:lnTo>
                        <a:pt x="69" y="172"/>
                      </a:lnTo>
                      <a:lnTo>
                        <a:pt x="69" y="172"/>
                      </a:lnTo>
                      <a:lnTo>
                        <a:pt x="70" y="172"/>
                      </a:lnTo>
                      <a:lnTo>
                        <a:pt x="70" y="172"/>
                      </a:lnTo>
                      <a:lnTo>
                        <a:pt x="70" y="172"/>
                      </a:lnTo>
                      <a:lnTo>
                        <a:pt x="70" y="171"/>
                      </a:lnTo>
                      <a:lnTo>
                        <a:pt x="71" y="171"/>
                      </a:lnTo>
                      <a:lnTo>
                        <a:pt x="71" y="171"/>
                      </a:lnTo>
                      <a:lnTo>
                        <a:pt x="71" y="171"/>
                      </a:lnTo>
                      <a:lnTo>
                        <a:pt x="72" y="171"/>
                      </a:lnTo>
                      <a:lnTo>
                        <a:pt x="72" y="170"/>
                      </a:lnTo>
                      <a:lnTo>
                        <a:pt x="73" y="170"/>
                      </a:lnTo>
                      <a:lnTo>
                        <a:pt x="73" y="170"/>
                      </a:lnTo>
                      <a:lnTo>
                        <a:pt x="73" y="170"/>
                      </a:lnTo>
                      <a:lnTo>
                        <a:pt x="74" y="170"/>
                      </a:lnTo>
                      <a:lnTo>
                        <a:pt x="72" y="144"/>
                      </a:lnTo>
                      <a:lnTo>
                        <a:pt x="10" y="0"/>
                      </a:lnTo>
                      <a:lnTo>
                        <a:pt x="0" y="21"/>
                      </a:lnTo>
                      <a:lnTo>
                        <a:pt x="0" y="37"/>
                      </a:lnTo>
                      <a:lnTo>
                        <a:pt x="0" y="52"/>
                      </a:lnTo>
                      <a:lnTo>
                        <a:pt x="0" y="67"/>
                      </a:lnTo>
                      <a:lnTo>
                        <a:pt x="0" y="83"/>
                      </a:lnTo>
                      <a:lnTo>
                        <a:pt x="1" y="98"/>
                      </a:lnTo>
                      <a:lnTo>
                        <a:pt x="1" y="113"/>
                      </a:lnTo>
                      <a:lnTo>
                        <a:pt x="2" y="129"/>
                      </a:lnTo>
                      <a:lnTo>
                        <a:pt x="3" y="144"/>
                      </a:lnTo>
                      <a:lnTo>
                        <a:pt x="4" y="159"/>
                      </a:lnTo>
                    </a:path>
                  </a:pathLst>
                </a:custGeom>
                <a:gradFill rotWithShape="0">
                  <a:gsLst>
                    <a:gs pos="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620" name="Freeform 452"/>
                <p:cNvSpPr>
                  <a:spLocks noChangeArrowheads="1"/>
                </p:cNvSpPr>
                <p:nvPr/>
              </p:nvSpPr>
              <p:spPr bwMode="auto">
                <a:xfrm>
                  <a:off x="240" y="91"/>
                  <a:ext cx="73" cy="180"/>
                </a:xfrm>
                <a:custGeom>
                  <a:avLst/>
                  <a:gdLst/>
                  <a:ahLst/>
                  <a:cxnLst>
                    <a:cxn ang="0">
                      <a:pos x="0" y="2"/>
                    </a:cxn>
                    <a:cxn ang="0">
                      <a:pos x="2" y="95"/>
                    </a:cxn>
                    <a:cxn ang="0">
                      <a:pos x="10" y="71"/>
                    </a:cxn>
                    <a:cxn ang="0">
                      <a:pos x="12" y="137"/>
                    </a:cxn>
                    <a:cxn ang="0">
                      <a:pos x="20" y="85"/>
                    </a:cxn>
                    <a:cxn ang="0">
                      <a:pos x="33" y="120"/>
                    </a:cxn>
                    <a:cxn ang="0">
                      <a:pos x="35" y="117"/>
                    </a:cxn>
                    <a:cxn ang="0">
                      <a:pos x="38" y="115"/>
                    </a:cxn>
                    <a:cxn ang="0">
                      <a:pos x="52" y="145"/>
                    </a:cxn>
                    <a:cxn ang="0">
                      <a:pos x="54" y="180"/>
                    </a:cxn>
                    <a:cxn ang="0">
                      <a:pos x="56" y="167"/>
                    </a:cxn>
                    <a:cxn ang="0">
                      <a:pos x="63" y="157"/>
                    </a:cxn>
                    <a:cxn ang="0">
                      <a:pos x="73" y="151"/>
                    </a:cxn>
                    <a:cxn ang="0">
                      <a:pos x="65" y="118"/>
                    </a:cxn>
                    <a:cxn ang="0">
                      <a:pos x="59" y="69"/>
                    </a:cxn>
                    <a:cxn ang="0">
                      <a:pos x="38" y="27"/>
                    </a:cxn>
                    <a:cxn ang="0">
                      <a:pos x="6" y="0"/>
                    </a:cxn>
                    <a:cxn ang="0">
                      <a:pos x="0" y="2"/>
                    </a:cxn>
                  </a:cxnLst>
                  <a:rect l="0" t="0" r="r" b="b"/>
                  <a:pathLst>
                    <a:path w="73" h="180">
                      <a:moveTo>
                        <a:pt x="0" y="2"/>
                      </a:moveTo>
                      <a:cubicBezTo>
                        <a:pt x="0" y="2"/>
                        <a:pt x="5" y="48"/>
                        <a:pt x="2" y="95"/>
                      </a:cubicBezTo>
                      <a:cubicBezTo>
                        <a:pt x="2" y="95"/>
                        <a:pt x="5" y="82"/>
                        <a:pt x="10" y="71"/>
                      </a:cubicBezTo>
                      <a:cubicBezTo>
                        <a:pt x="10" y="71"/>
                        <a:pt x="10" y="104"/>
                        <a:pt x="12" y="137"/>
                      </a:cubicBezTo>
                      <a:cubicBezTo>
                        <a:pt x="12" y="137"/>
                        <a:pt x="12" y="110"/>
                        <a:pt x="20" y="85"/>
                      </a:cubicBezTo>
                      <a:cubicBezTo>
                        <a:pt x="20" y="85"/>
                        <a:pt x="24" y="104"/>
                        <a:pt x="33" y="120"/>
                      </a:cubicBezTo>
                      <a:cubicBezTo>
                        <a:pt x="33" y="120"/>
                        <a:pt x="34" y="118"/>
                        <a:pt x="35" y="117"/>
                      </a:cubicBezTo>
                      <a:cubicBezTo>
                        <a:pt x="35" y="117"/>
                        <a:pt x="36" y="116"/>
                        <a:pt x="38" y="115"/>
                      </a:cubicBezTo>
                      <a:cubicBezTo>
                        <a:pt x="38" y="115"/>
                        <a:pt x="47" y="128"/>
                        <a:pt x="52" y="145"/>
                      </a:cubicBezTo>
                      <a:cubicBezTo>
                        <a:pt x="52" y="145"/>
                        <a:pt x="56" y="162"/>
                        <a:pt x="54" y="180"/>
                      </a:cubicBezTo>
                      <a:cubicBezTo>
                        <a:pt x="54" y="180"/>
                        <a:pt x="54" y="173"/>
                        <a:pt x="56" y="167"/>
                      </a:cubicBezTo>
                      <a:cubicBezTo>
                        <a:pt x="56" y="167"/>
                        <a:pt x="59" y="161"/>
                        <a:pt x="63" y="157"/>
                      </a:cubicBezTo>
                      <a:cubicBezTo>
                        <a:pt x="63" y="157"/>
                        <a:pt x="67" y="152"/>
                        <a:pt x="73" y="151"/>
                      </a:cubicBezTo>
                      <a:cubicBezTo>
                        <a:pt x="73" y="151"/>
                        <a:pt x="73" y="132"/>
                        <a:pt x="65" y="118"/>
                      </a:cubicBezTo>
                      <a:cubicBezTo>
                        <a:pt x="65" y="118"/>
                        <a:pt x="66" y="93"/>
                        <a:pt x="59" y="69"/>
                      </a:cubicBezTo>
                      <a:cubicBezTo>
                        <a:pt x="59" y="69"/>
                        <a:pt x="52" y="46"/>
                        <a:pt x="38" y="27"/>
                      </a:cubicBezTo>
                      <a:cubicBezTo>
                        <a:pt x="38" y="27"/>
                        <a:pt x="24" y="9"/>
                        <a:pt x="6" y="0"/>
                      </a:cubicBezTo>
                      <a:lnTo>
                        <a:pt x="0" y="2"/>
                      </a:lnTo>
                    </a:path>
                  </a:pathLst>
                </a:custGeom>
                <a:solidFill>
                  <a:srgbClr val="500000">
                    <a:alpha val="80000"/>
                  </a:srgbClr>
                </a:solidFill>
                <a:ln w="9525">
                  <a:noFill/>
                  <a:round/>
                  <a:headEnd type="none" w="sm" len="sm"/>
                  <a:tailEnd type="none" w="sm" len="sm"/>
                </a:ln>
              </p:spPr>
              <p:txBody>
                <a:bodyPr/>
                <a:lstStyle/>
                <a:p>
                  <a:endParaRPr lang="nl-BE"/>
                </a:p>
              </p:txBody>
            </p:sp>
            <p:sp>
              <p:nvSpPr>
                <p:cNvPr id="7621" name="Freeform 453"/>
                <p:cNvSpPr>
                  <a:spLocks noChangeArrowheads="1"/>
                </p:cNvSpPr>
                <p:nvPr/>
              </p:nvSpPr>
              <p:spPr bwMode="auto">
                <a:xfrm>
                  <a:off x="244" y="63"/>
                  <a:ext cx="89" cy="168"/>
                </a:xfrm>
                <a:custGeom>
                  <a:avLst/>
                  <a:gdLst/>
                  <a:ahLst/>
                  <a:cxnLst>
                    <a:cxn ang="0">
                      <a:pos x="84" y="137"/>
                    </a:cxn>
                    <a:cxn ang="0">
                      <a:pos x="76" y="150"/>
                    </a:cxn>
                    <a:cxn ang="0">
                      <a:pos x="68" y="158"/>
                    </a:cxn>
                    <a:cxn ang="0">
                      <a:pos x="62" y="162"/>
                    </a:cxn>
                    <a:cxn ang="0">
                      <a:pos x="54" y="166"/>
                    </a:cxn>
                    <a:cxn ang="0">
                      <a:pos x="49" y="167"/>
                    </a:cxn>
                    <a:cxn ang="0">
                      <a:pos x="47" y="166"/>
                    </a:cxn>
                    <a:cxn ang="0">
                      <a:pos x="46" y="165"/>
                    </a:cxn>
                    <a:cxn ang="0">
                      <a:pos x="44" y="164"/>
                    </a:cxn>
                    <a:cxn ang="0">
                      <a:pos x="43" y="162"/>
                    </a:cxn>
                    <a:cxn ang="0">
                      <a:pos x="42" y="160"/>
                    </a:cxn>
                    <a:cxn ang="0">
                      <a:pos x="41" y="158"/>
                    </a:cxn>
                    <a:cxn ang="0">
                      <a:pos x="40" y="155"/>
                    </a:cxn>
                    <a:cxn ang="0">
                      <a:pos x="39" y="150"/>
                    </a:cxn>
                    <a:cxn ang="0">
                      <a:pos x="37" y="146"/>
                    </a:cxn>
                    <a:cxn ang="0">
                      <a:pos x="35" y="142"/>
                    </a:cxn>
                    <a:cxn ang="0">
                      <a:pos x="33" y="140"/>
                    </a:cxn>
                    <a:cxn ang="0">
                      <a:pos x="32" y="140"/>
                    </a:cxn>
                    <a:cxn ang="0">
                      <a:pos x="31" y="139"/>
                    </a:cxn>
                    <a:cxn ang="0">
                      <a:pos x="30" y="139"/>
                    </a:cxn>
                    <a:cxn ang="0">
                      <a:pos x="30" y="138"/>
                    </a:cxn>
                    <a:cxn ang="0">
                      <a:pos x="29" y="137"/>
                    </a:cxn>
                    <a:cxn ang="0">
                      <a:pos x="28" y="136"/>
                    </a:cxn>
                    <a:cxn ang="0">
                      <a:pos x="28" y="135"/>
                    </a:cxn>
                    <a:cxn ang="0">
                      <a:pos x="27" y="134"/>
                    </a:cxn>
                    <a:cxn ang="0">
                      <a:pos x="27" y="133"/>
                    </a:cxn>
                    <a:cxn ang="0">
                      <a:pos x="27" y="132"/>
                    </a:cxn>
                    <a:cxn ang="0">
                      <a:pos x="27" y="131"/>
                    </a:cxn>
                    <a:cxn ang="0">
                      <a:pos x="27" y="129"/>
                    </a:cxn>
                    <a:cxn ang="0">
                      <a:pos x="27" y="129"/>
                    </a:cxn>
                    <a:cxn ang="0">
                      <a:pos x="26" y="128"/>
                    </a:cxn>
                    <a:cxn ang="0">
                      <a:pos x="25" y="128"/>
                    </a:cxn>
                    <a:cxn ang="0">
                      <a:pos x="24" y="127"/>
                    </a:cxn>
                    <a:cxn ang="0">
                      <a:pos x="23" y="126"/>
                    </a:cxn>
                    <a:cxn ang="0">
                      <a:pos x="23" y="125"/>
                    </a:cxn>
                    <a:cxn ang="0">
                      <a:pos x="22" y="124"/>
                    </a:cxn>
                    <a:cxn ang="0">
                      <a:pos x="21" y="110"/>
                    </a:cxn>
                    <a:cxn ang="0">
                      <a:pos x="20" y="110"/>
                    </a:cxn>
                    <a:cxn ang="0">
                      <a:pos x="19" y="109"/>
                    </a:cxn>
                    <a:cxn ang="0">
                      <a:pos x="17" y="109"/>
                    </a:cxn>
                    <a:cxn ang="0">
                      <a:pos x="16" y="108"/>
                    </a:cxn>
                    <a:cxn ang="0">
                      <a:pos x="15" y="107"/>
                    </a:cxn>
                    <a:cxn ang="0">
                      <a:pos x="14" y="106"/>
                    </a:cxn>
                    <a:cxn ang="0">
                      <a:pos x="13" y="105"/>
                    </a:cxn>
                    <a:cxn ang="0">
                      <a:pos x="12" y="104"/>
                    </a:cxn>
                    <a:cxn ang="0">
                      <a:pos x="11" y="102"/>
                    </a:cxn>
                    <a:cxn ang="0">
                      <a:pos x="11" y="101"/>
                    </a:cxn>
                    <a:cxn ang="0">
                      <a:pos x="11" y="99"/>
                    </a:cxn>
                    <a:cxn ang="0">
                      <a:pos x="13" y="68"/>
                    </a:cxn>
                    <a:cxn ang="0">
                      <a:pos x="12" y="66"/>
                    </a:cxn>
                    <a:cxn ang="0">
                      <a:pos x="10" y="64"/>
                    </a:cxn>
                    <a:cxn ang="0">
                      <a:pos x="9" y="62"/>
                    </a:cxn>
                    <a:cxn ang="0">
                      <a:pos x="7" y="61"/>
                    </a:cxn>
                    <a:cxn ang="0">
                      <a:pos x="3" y="49"/>
                    </a:cxn>
                    <a:cxn ang="0">
                      <a:pos x="0" y="36"/>
                    </a:cxn>
                    <a:cxn ang="0">
                      <a:pos x="0" y="23"/>
                    </a:cxn>
                    <a:cxn ang="0">
                      <a:pos x="0" y="18"/>
                    </a:cxn>
                    <a:cxn ang="0">
                      <a:pos x="2" y="14"/>
                    </a:cxn>
                    <a:cxn ang="0">
                      <a:pos x="4" y="11"/>
                    </a:cxn>
                    <a:cxn ang="0">
                      <a:pos x="6" y="7"/>
                    </a:cxn>
                    <a:cxn ang="0">
                      <a:pos x="8" y="5"/>
                    </a:cxn>
                    <a:cxn ang="0">
                      <a:pos x="11" y="2"/>
                    </a:cxn>
                    <a:cxn ang="0">
                      <a:pos x="14" y="0"/>
                    </a:cxn>
                  </a:cxnLst>
                  <a:rect l="0" t="0" r="r" b="b"/>
                  <a:pathLst>
                    <a:path w="89" h="168">
                      <a:moveTo>
                        <a:pt x="16" y="0"/>
                      </a:moveTo>
                      <a:lnTo>
                        <a:pt x="75" y="12"/>
                      </a:lnTo>
                      <a:lnTo>
                        <a:pt x="89" y="129"/>
                      </a:lnTo>
                      <a:lnTo>
                        <a:pt x="88" y="130"/>
                      </a:lnTo>
                      <a:lnTo>
                        <a:pt x="87" y="132"/>
                      </a:lnTo>
                      <a:lnTo>
                        <a:pt x="86" y="134"/>
                      </a:lnTo>
                      <a:lnTo>
                        <a:pt x="85" y="136"/>
                      </a:lnTo>
                      <a:lnTo>
                        <a:pt x="84" y="137"/>
                      </a:lnTo>
                      <a:lnTo>
                        <a:pt x="83" y="139"/>
                      </a:lnTo>
                      <a:lnTo>
                        <a:pt x="82" y="140"/>
                      </a:lnTo>
                      <a:lnTo>
                        <a:pt x="81" y="142"/>
                      </a:lnTo>
                      <a:lnTo>
                        <a:pt x="80" y="144"/>
                      </a:lnTo>
                      <a:lnTo>
                        <a:pt x="79" y="145"/>
                      </a:lnTo>
                      <a:lnTo>
                        <a:pt x="78" y="147"/>
                      </a:lnTo>
                      <a:lnTo>
                        <a:pt x="77" y="148"/>
                      </a:lnTo>
                      <a:lnTo>
                        <a:pt x="76" y="150"/>
                      </a:lnTo>
                      <a:lnTo>
                        <a:pt x="75" y="151"/>
                      </a:lnTo>
                      <a:lnTo>
                        <a:pt x="74" y="152"/>
                      </a:lnTo>
                      <a:lnTo>
                        <a:pt x="72" y="154"/>
                      </a:lnTo>
                      <a:lnTo>
                        <a:pt x="72" y="155"/>
                      </a:lnTo>
                      <a:lnTo>
                        <a:pt x="71" y="155"/>
                      </a:lnTo>
                      <a:lnTo>
                        <a:pt x="70" y="156"/>
                      </a:lnTo>
                      <a:lnTo>
                        <a:pt x="69" y="157"/>
                      </a:lnTo>
                      <a:lnTo>
                        <a:pt x="68" y="158"/>
                      </a:lnTo>
                      <a:lnTo>
                        <a:pt x="68" y="158"/>
                      </a:lnTo>
                      <a:lnTo>
                        <a:pt x="67" y="159"/>
                      </a:lnTo>
                      <a:lnTo>
                        <a:pt x="66" y="160"/>
                      </a:lnTo>
                      <a:lnTo>
                        <a:pt x="65" y="160"/>
                      </a:lnTo>
                      <a:lnTo>
                        <a:pt x="64" y="161"/>
                      </a:lnTo>
                      <a:lnTo>
                        <a:pt x="63" y="161"/>
                      </a:lnTo>
                      <a:lnTo>
                        <a:pt x="63" y="162"/>
                      </a:lnTo>
                      <a:lnTo>
                        <a:pt x="62" y="162"/>
                      </a:lnTo>
                      <a:lnTo>
                        <a:pt x="61" y="163"/>
                      </a:lnTo>
                      <a:lnTo>
                        <a:pt x="60" y="163"/>
                      </a:lnTo>
                      <a:lnTo>
                        <a:pt x="59" y="164"/>
                      </a:lnTo>
                      <a:lnTo>
                        <a:pt x="58" y="164"/>
                      </a:lnTo>
                      <a:lnTo>
                        <a:pt x="57" y="165"/>
                      </a:lnTo>
                      <a:lnTo>
                        <a:pt x="56" y="165"/>
                      </a:lnTo>
                      <a:lnTo>
                        <a:pt x="55" y="166"/>
                      </a:lnTo>
                      <a:lnTo>
                        <a:pt x="54" y="166"/>
                      </a:lnTo>
                      <a:lnTo>
                        <a:pt x="53" y="166"/>
                      </a:lnTo>
                      <a:lnTo>
                        <a:pt x="52" y="167"/>
                      </a:lnTo>
                      <a:lnTo>
                        <a:pt x="52" y="167"/>
                      </a:lnTo>
                      <a:lnTo>
                        <a:pt x="51" y="167"/>
                      </a:lnTo>
                      <a:lnTo>
                        <a:pt x="50" y="168"/>
                      </a:lnTo>
                      <a:lnTo>
                        <a:pt x="49" y="167"/>
                      </a:lnTo>
                      <a:lnTo>
                        <a:pt x="49" y="167"/>
                      </a:lnTo>
                      <a:lnTo>
                        <a:pt x="49" y="167"/>
                      </a:lnTo>
                      <a:lnTo>
                        <a:pt x="49" y="167"/>
                      </a:lnTo>
                      <a:lnTo>
                        <a:pt x="49" y="167"/>
                      </a:lnTo>
                      <a:lnTo>
                        <a:pt x="48" y="167"/>
                      </a:lnTo>
                      <a:lnTo>
                        <a:pt x="48" y="167"/>
                      </a:lnTo>
                      <a:lnTo>
                        <a:pt x="48" y="167"/>
                      </a:lnTo>
                      <a:lnTo>
                        <a:pt x="48" y="167"/>
                      </a:lnTo>
                      <a:lnTo>
                        <a:pt x="47" y="167"/>
                      </a:lnTo>
                      <a:lnTo>
                        <a:pt x="47" y="166"/>
                      </a:lnTo>
                      <a:lnTo>
                        <a:pt x="47" y="166"/>
                      </a:lnTo>
                      <a:lnTo>
                        <a:pt x="47" y="166"/>
                      </a:lnTo>
                      <a:lnTo>
                        <a:pt x="47" y="166"/>
                      </a:lnTo>
                      <a:lnTo>
                        <a:pt x="46" y="166"/>
                      </a:lnTo>
                      <a:lnTo>
                        <a:pt x="46" y="166"/>
                      </a:lnTo>
                      <a:lnTo>
                        <a:pt x="46" y="166"/>
                      </a:lnTo>
                      <a:lnTo>
                        <a:pt x="46" y="165"/>
                      </a:lnTo>
                      <a:lnTo>
                        <a:pt x="46" y="165"/>
                      </a:lnTo>
                      <a:lnTo>
                        <a:pt x="45" y="165"/>
                      </a:lnTo>
                      <a:lnTo>
                        <a:pt x="45" y="165"/>
                      </a:lnTo>
                      <a:lnTo>
                        <a:pt x="45" y="165"/>
                      </a:lnTo>
                      <a:lnTo>
                        <a:pt x="45" y="165"/>
                      </a:lnTo>
                      <a:lnTo>
                        <a:pt x="45" y="164"/>
                      </a:lnTo>
                      <a:lnTo>
                        <a:pt x="45" y="164"/>
                      </a:lnTo>
                      <a:lnTo>
                        <a:pt x="44" y="164"/>
                      </a:lnTo>
                      <a:lnTo>
                        <a:pt x="44" y="164"/>
                      </a:lnTo>
                      <a:lnTo>
                        <a:pt x="44" y="164"/>
                      </a:lnTo>
                      <a:lnTo>
                        <a:pt x="44" y="163"/>
                      </a:lnTo>
                      <a:lnTo>
                        <a:pt x="44" y="163"/>
                      </a:lnTo>
                      <a:lnTo>
                        <a:pt x="43" y="163"/>
                      </a:lnTo>
                      <a:lnTo>
                        <a:pt x="43" y="163"/>
                      </a:lnTo>
                      <a:lnTo>
                        <a:pt x="43" y="163"/>
                      </a:lnTo>
                      <a:lnTo>
                        <a:pt x="43" y="162"/>
                      </a:lnTo>
                      <a:lnTo>
                        <a:pt x="43" y="162"/>
                      </a:lnTo>
                      <a:lnTo>
                        <a:pt x="43" y="162"/>
                      </a:lnTo>
                      <a:lnTo>
                        <a:pt x="43" y="162"/>
                      </a:lnTo>
                      <a:lnTo>
                        <a:pt x="42" y="161"/>
                      </a:lnTo>
                      <a:lnTo>
                        <a:pt x="42" y="161"/>
                      </a:lnTo>
                      <a:lnTo>
                        <a:pt x="42" y="161"/>
                      </a:lnTo>
                      <a:lnTo>
                        <a:pt x="42" y="161"/>
                      </a:lnTo>
                      <a:lnTo>
                        <a:pt x="42" y="160"/>
                      </a:lnTo>
                      <a:lnTo>
                        <a:pt x="42" y="160"/>
                      </a:lnTo>
                      <a:lnTo>
                        <a:pt x="42" y="160"/>
                      </a:lnTo>
                      <a:lnTo>
                        <a:pt x="42" y="160"/>
                      </a:lnTo>
                      <a:lnTo>
                        <a:pt x="41" y="159"/>
                      </a:lnTo>
                      <a:lnTo>
                        <a:pt x="41" y="159"/>
                      </a:lnTo>
                      <a:lnTo>
                        <a:pt x="41" y="159"/>
                      </a:lnTo>
                      <a:lnTo>
                        <a:pt x="41" y="159"/>
                      </a:lnTo>
                      <a:lnTo>
                        <a:pt x="41" y="158"/>
                      </a:lnTo>
                      <a:lnTo>
                        <a:pt x="41" y="158"/>
                      </a:lnTo>
                      <a:lnTo>
                        <a:pt x="41" y="158"/>
                      </a:lnTo>
                      <a:lnTo>
                        <a:pt x="41" y="158"/>
                      </a:lnTo>
                      <a:lnTo>
                        <a:pt x="41" y="157"/>
                      </a:lnTo>
                      <a:lnTo>
                        <a:pt x="41" y="157"/>
                      </a:lnTo>
                      <a:lnTo>
                        <a:pt x="41" y="156"/>
                      </a:lnTo>
                      <a:lnTo>
                        <a:pt x="40" y="156"/>
                      </a:lnTo>
                      <a:lnTo>
                        <a:pt x="40" y="155"/>
                      </a:lnTo>
                      <a:lnTo>
                        <a:pt x="40" y="155"/>
                      </a:lnTo>
                      <a:lnTo>
                        <a:pt x="40" y="154"/>
                      </a:lnTo>
                      <a:lnTo>
                        <a:pt x="40" y="153"/>
                      </a:lnTo>
                      <a:lnTo>
                        <a:pt x="40" y="153"/>
                      </a:lnTo>
                      <a:lnTo>
                        <a:pt x="40" y="152"/>
                      </a:lnTo>
                      <a:lnTo>
                        <a:pt x="40" y="152"/>
                      </a:lnTo>
                      <a:lnTo>
                        <a:pt x="39" y="151"/>
                      </a:lnTo>
                      <a:lnTo>
                        <a:pt x="39" y="151"/>
                      </a:lnTo>
                      <a:lnTo>
                        <a:pt x="39" y="150"/>
                      </a:lnTo>
                      <a:lnTo>
                        <a:pt x="39" y="150"/>
                      </a:lnTo>
                      <a:lnTo>
                        <a:pt x="39" y="149"/>
                      </a:lnTo>
                      <a:lnTo>
                        <a:pt x="38" y="149"/>
                      </a:lnTo>
                      <a:lnTo>
                        <a:pt x="38" y="148"/>
                      </a:lnTo>
                      <a:lnTo>
                        <a:pt x="38" y="148"/>
                      </a:lnTo>
                      <a:lnTo>
                        <a:pt x="38" y="147"/>
                      </a:lnTo>
                      <a:lnTo>
                        <a:pt x="38" y="147"/>
                      </a:lnTo>
                      <a:lnTo>
                        <a:pt x="37" y="146"/>
                      </a:lnTo>
                      <a:lnTo>
                        <a:pt x="37" y="146"/>
                      </a:lnTo>
                      <a:lnTo>
                        <a:pt x="37" y="145"/>
                      </a:lnTo>
                      <a:lnTo>
                        <a:pt x="37" y="145"/>
                      </a:lnTo>
                      <a:lnTo>
                        <a:pt x="36" y="144"/>
                      </a:lnTo>
                      <a:lnTo>
                        <a:pt x="36" y="144"/>
                      </a:lnTo>
                      <a:lnTo>
                        <a:pt x="36" y="143"/>
                      </a:lnTo>
                      <a:lnTo>
                        <a:pt x="36" y="143"/>
                      </a:lnTo>
                      <a:lnTo>
                        <a:pt x="35" y="142"/>
                      </a:lnTo>
                      <a:lnTo>
                        <a:pt x="35" y="142"/>
                      </a:lnTo>
                      <a:lnTo>
                        <a:pt x="35" y="142"/>
                      </a:lnTo>
                      <a:lnTo>
                        <a:pt x="34" y="141"/>
                      </a:lnTo>
                      <a:lnTo>
                        <a:pt x="34" y="141"/>
                      </a:lnTo>
                      <a:lnTo>
                        <a:pt x="34" y="140"/>
                      </a:lnTo>
                      <a:lnTo>
                        <a:pt x="33" y="140"/>
                      </a:lnTo>
                      <a:lnTo>
                        <a:pt x="33" y="140"/>
                      </a:lnTo>
                      <a:lnTo>
                        <a:pt x="33" y="140"/>
                      </a:lnTo>
                      <a:lnTo>
                        <a:pt x="33" y="140"/>
                      </a:lnTo>
                      <a:lnTo>
                        <a:pt x="33" y="140"/>
                      </a:lnTo>
                      <a:lnTo>
                        <a:pt x="33" y="140"/>
                      </a:lnTo>
                      <a:lnTo>
                        <a:pt x="33" y="140"/>
                      </a:lnTo>
                      <a:lnTo>
                        <a:pt x="33" y="140"/>
                      </a:lnTo>
                      <a:lnTo>
                        <a:pt x="32" y="140"/>
                      </a:lnTo>
                      <a:lnTo>
                        <a:pt x="32" y="140"/>
                      </a:lnTo>
                      <a:lnTo>
                        <a:pt x="32" y="140"/>
                      </a:lnTo>
                      <a:lnTo>
                        <a:pt x="32" y="140"/>
                      </a:lnTo>
                      <a:lnTo>
                        <a:pt x="32" y="140"/>
                      </a:lnTo>
                      <a:lnTo>
                        <a:pt x="32" y="140"/>
                      </a:lnTo>
                      <a:lnTo>
                        <a:pt x="32" y="140"/>
                      </a:lnTo>
                      <a:lnTo>
                        <a:pt x="32" y="139"/>
                      </a:lnTo>
                      <a:lnTo>
                        <a:pt x="32" y="139"/>
                      </a:lnTo>
                      <a:lnTo>
                        <a:pt x="31" y="139"/>
                      </a:lnTo>
                      <a:lnTo>
                        <a:pt x="31" y="139"/>
                      </a:lnTo>
                      <a:lnTo>
                        <a:pt x="31" y="139"/>
                      </a:lnTo>
                      <a:lnTo>
                        <a:pt x="31" y="139"/>
                      </a:lnTo>
                      <a:lnTo>
                        <a:pt x="31" y="139"/>
                      </a:lnTo>
                      <a:lnTo>
                        <a:pt x="31" y="139"/>
                      </a:lnTo>
                      <a:lnTo>
                        <a:pt x="31" y="139"/>
                      </a:lnTo>
                      <a:lnTo>
                        <a:pt x="31" y="139"/>
                      </a:lnTo>
                      <a:lnTo>
                        <a:pt x="31" y="139"/>
                      </a:lnTo>
                      <a:lnTo>
                        <a:pt x="30" y="139"/>
                      </a:lnTo>
                      <a:lnTo>
                        <a:pt x="30" y="139"/>
                      </a:lnTo>
                      <a:lnTo>
                        <a:pt x="30" y="139"/>
                      </a:lnTo>
                      <a:lnTo>
                        <a:pt x="30" y="139"/>
                      </a:lnTo>
                      <a:lnTo>
                        <a:pt x="30" y="138"/>
                      </a:lnTo>
                      <a:lnTo>
                        <a:pt x="30" y="138"/>
                      </a:lnTo>
                      <a:lnTo>
                        <a:pt x="30" y="138"/>
                      </a:lnTo>
                      <a:lnTo>
                        <a:pt x="30" y="138"/>
                      </a:lnTo>
                      <a:lnTo>
                        <a:pt x="30" y="138"/>
                      </a:lnTo>
                      <a:lnTo>
                        <a:pt x="30" y="138"/>
                      </a:lnTo>
                      <a:lnTo>
                        <a:pt x="29" y="138"/>
                      </a:lnTo>
                      <a:lnTo>
                        <a:pt x="29" y="138"/>
                      </a:lnTo>
                      <a:lnTo>
                        <a:pt x="29" y="138"/>
                      </a:lnTo>
                      <a:lnTo>
                        <a:pt x="29" y="138"/>
                      </a:lnTo>
                      <a:lnTo>
                        <a:pt x="29" y="137"/>
                      </a:lnTo>
                      <a:lnTo>
                        <a:pt x="29" y="137"/>
                      </a:lnTo>
                      <a:lnTo>
                        <a:pt x="29" y="137"/>
                      </a:lnTo>
                      <a:lnTo>
                        <a:pt x="29" y="137"/>
                      </a:lnTo>
                      <a:lnTo>
                        <a:pt x="29" y="137"/>
                      </a:lnTo>
                      <a:lnTo>
                        <a:pt x="29" y="137"/>
                      </a:lnTo>
                      <a:lnTo>
                        <a:pt x="29" y="137"/>
                      </a:lnTo>
                      <a:lnTo>
                        <a:pt x="28" y="137"/>
                      </a:lnTo>
                      <a:lnTo>
                        <a:pt x="28" y="137"/>
                      </a:lnTo>
                      <a:lnTo>
                        <a:pt x="28" y="136"/>
                      </a:lnTo>
                      <a:lnTo>
                        <a:pt x="28" y="136"/>
                      </a:lnTo>
                      <a:lnTo>
                        <a:pt x="28" y="136"/>
                      </a:lnTo>
                      <a:lnTo>
                        <a:pt x="28" y="136"/>
                      </a:lnTo>
                      <a:lnTo>
                        <a:pt x="28" y="136"/>
                      </a:lnTo>
                      <a:lnTo>
                        <a:pt x="28" y="136"/>
                      </a:lnTo>
                      <a:lnTo>
                        <a:pt x="28" y="136"/>
                      </a:lnTo>
                      <a:lnTo>
                        <a:pt x="28" y="136"/>
                      </a:lnTo>
                      <a:lnTo>
                        <a:pt x="28" y="135"/>
                      </a:lnTo>
                      <a:lnTo>
                        <a:pt x="28" y="135"/>
                      </a:lnTo>
                      <a:lnTo>
                        <a:pt x="28" y="135"/>
                      </a:lnTo>
                      <a:lnTo>
                        <a:pt x="28" y="135"/>
                      </a:lnTo>
                      <a:lnTo>
                        <a:pt x="28" y="135"/>
                      </a:lnTo>
                      <a:lnTo>
                        <a:pt x="28" y="135"/>
                      </a:lnTo>
                      <a:lnTo>
                        <a:pt x="28" y="135"/>
                      </a:lnTo>
                      <a:lnTo>
                        <a:pt x="27" y="134"/>
                      </a:lnTo>
                      <a:lnTo>
                        <a:pt x="27" y="134"/>
                      </a:lnTo>
                      <a:lnTo>
                        <a:pt x="27" y="134"/>
                      </a:lnTo>
                      <a:lnTo>
                        <a:pt x="27" y="134"/>
                      </a:lnTo>
                      <a:lnTo>
                        <a:pt x="27" y="134"/>
                      </a:lnTo>
                      <a:lnTo>
                        <a:pt x="27" y="134"/>
                      </a:lnTo>
                      <a:lnTo>
                        <a:pt x="27" y="134"/>
                      </a:lnTo>
                      <a:lnTo>
                        <a:pt x="27" y="133"/>
                      </a:lnTo>
                      <a:lnTo>
                        <a:pt x="27" y="133"/>
                      </a:lnTo>
                      <a:lnTo>
                        <a:pt x="27" y="133"/>
                      </a:lnTo>
                      <a:lnTo>
                        <a:pt x="27" y="133"/>
                      </a:lnTo>
                      <a:lnTo>
                        <a:pt x="27" y="133"/>
                      </a:lnTo>
                      <a:lnTo>
                        <a:pt x="27" y="133"/>
                      </a:lnTo>
                      <a:lnTo>
                        <a:pt x="27" y="133"/>
                      </a:lnTo>
                      <a:lnTo>
                        <a:pt x="27" y="132"/>
                      </a:lnTo>
                      <a:lnTo>
                        <a:pt x="27" y="132"/>
                      </a:lnTo>
                      <a:lnTo>
                        <a:pt x="27" y="132"/>
                      </a:lnTo>
                      <a:lnTo>
                        <a:pt x="27" y="132"/>
                      </a:lnTo>
                      <a:lnTo>
                        <a:pt x="27" y="132"/>
                      </a:lnTo>
                      <a:lnTo>
                        <a:pt x="27" y="132"/>
                      </a:lnTo>
                      <a:lnTo>
                        <a:pt x="27" y="132"/>
                      </a:lnTo>
                      <a:lnTo>
                        <a:pt x="27" y="131"/>
                      </a:lnTo>
                      <a:lnTo>
                        <a:pt x="27" y="131"/>
                      </a:lnTo>
                      <a:lnTo>
                        <a:pt x="27" y="131"/>
                      </a:lnTo>
                      <a:lnTo>
                        <a:pt x="27" y="131"/>
                      </a:lnTo>
                      <a:lnTo>
                        <a:pt x="27" y="131"/>
                      </a:lnTo>
                      <a:lnTo>
                        <a:pt x="27" y="131"/>
                      </a:lnTo>
                      <a:lnTo>
                        <a:pt x="27" y="130"/>
                      </a:lnTo>
                      <a:lnTo>
                        <a:pt x="27" y="130"/>
                      </a:lnTo>
                      <a:lnTo>
                        <a:pt x="27" y="130"/>
                      </a:lnTo>
                      <a:lnTo>
                        <a:pt x="27" y="130"/>
                      </a:lnTo>
                      <a:lnTo>
                        <a:pt x="27" y="130"/>
                      </a:lnTo>
                      <a:lnTo>
                        <a:pt x="27" y="130"/>
                      </a:lnTo>
                      <a:lnTo>
                        <a:pt x="27" y="130"/>
                      </a:lnTo>
                      <a:lnTo>
                        <a:pt x="27" y="129"/>
                      </a:lnTo>
                      <a:lnTo>
                        <a:pt x="27" y="129"/>
                      </a:lnTo>
                      <a:lnTo>
                        <a:pt x="27" y="129"/>
                      </a:lnTo>
                      <a:lnTo>
                        <a:pt x="27" y="129"/>
                      </a:lnTo>
                      <a:lnTo>
                        <a:pt x="27" y="129"/>
                      </a:lnTo>
                      <a:lnTo>
                        <a:pt x="27" y="129"/>
                      </a:lnTo>
                      <a:lnTo>
                        <a:pt x="27" y="129"/>
                      </a:lnTo>
                      <a:lnTo>
                        <a:pt x="27" y="129"/>
                      </a:lnTo>
                      <a:lnTo>
                        <a:pt x="27" y="129"/>
                      </a:lnTo>
                      <a:lnTo>
                        <a:pt x="27" y="129"/>
                      </a:lnTo>
                      <a:lnTo>
                        <a:pt x="27" y="129"/>
                      </a:lnTo>
                      <a:lnTo>
                        <a:pt x="27" y="128"/>
                      </a:lnTo>
                      <a:lnTo>
                        <a:pt x="26" y="128"/>
                      </a:lnTo>
                      <a:lnTo>
                        <a:pt x="26" y="128"/>
                      </a:lnTo>
                      <a:lnTo>
                        <a:pt x="26" y="128"/>
                      </a:lnTo>
                      <a:lnTo>
                        <a:pt x="26" y="128"/>
                      </a:lnTo>
                      <a:lnTo>
                        <a:pt x="26" y="128"/>
                      </a:lnTo>
                      <a:lnTo>
                        <a:pt x="26" y="128"/>
                      </a:lnTo>
                      <a:lnTo>
                        <a:pt x="26" y="128"/>
                      </a:lnTo>
                      <a:lnTo>
                        <a:pt x="26" y="128"/>
                      </a:lnTo>
                      <a:lnTo>
                        <a:pt x="26" y="128"/>
                      </a:lnTo>
                      <a:lnTo>
                        <a:pt x="25" y="128"/>
                      </a:lnTo>
                      <a:lnTo>
                        <a:pt x="25" y="128"/>
                      </a:lnTo>
                      <a:lnTo>
                        <a:pt x="25" y="128"/>
                      </a:lnTo>
                      <a:lnTo>
                        <a:pt x="25" y="128"/>
                      </a:lnTo>
                      <a:lnTo>
                        <a:pt x="25" y="128"/>
                      </a:lnTo>
                      <a:lnTo>
                        <a:pt x="25" y="128"/>
                      </a:lnTo>
                      <a:lnTo>
                        <a:pt x="25" y="127"/>
                      </a:lnTo>
                      <a:lnTo>
                        <a:pt x="25" y="127"/>
                      </a:lnTo>
                      <a:lnTo>
                        <a:pt x="24" y="127"/>
                      </a:lnTo>
                      <a:lnTo>
                        <a:pt x="24" y="127"/>
                      </a:lnTo>
                      <a:lnTo>
                        <a:pt x="24" y="127"/>
                      </a:lnTo>
                      <a:lnTo>
                        <a:pt x="24" y="127"/>
                      </a:lnTo>
                      <a:lnTo>
                        <a:pt x="24" y="127"/>
                      </a:lnTo>
                      <a:lnTo>
                        <a:pt x="24" y="127"/>
                      </a:lnTo>
                      <a:lnTo>
                        <a:pt x="24" y="127"/>
                      </a:lnTo>
                      <a:lnTo>
                        <a:pt x="24" y="127"/>
                      </a:lnTo>
                      <a:lnTo>
                        <a:pt x="24" y="126"/>
                      </a:lnTo>
                      <a:lnTo>
                        <a:pt x="24" y="126"/>
                      </a:lnTo>
                      <a:lnTo>
                        <a:pt x="23" y="126"/>
                      </a:lnTo>
                      <a:lnTo>
                        <a:pt x="23" y="126"/>
                      </a:lnTo>
                      <a:lnTo>
                        <a:pt x="23" y="126"/>
                      </a:lnTo>
                      <a:lnTo>
                        <a:pt x="23" y="126"/>
                      </a:lnTo>
                      <a:lnTo>
                        <a:pt x="23" y="126"/>
                      </a:lnTo>
                      <a:lnTo>
                        <a:pt x="23" y="126"/>
                      </a:lnTo>
                      <a:lnTo>
                        <a:pt x="23" y="126"/>
                      </a:lnTo>
                      <a:lnTo>
                        <a:pt x="23" y="125"/>
                      </a:lnTo>
                      <a:lnTo>
                        <a:pt x="23" y="125"/>
                      </a:lnTo>
                      <a:lnTo>
                        <a:pt x="23" y="125"/>
                      </a:lnTo>
                      <a:lnTo>
                        <a:pt x="23" y="125"/>
                      </a:lnTo>
                      <a:lnTo>
                        <a:pt x="23" y="125"/>
                      </a:lnTo>
                      <a:lnTo>
                        <a:pt x="22" y="125"/>
                      </a:lnTo>
                      <a:lnTo>
                        <a:pt x="22" y="125"/>
                      </a:lnTo>
                      <a:lnTo>
                        <a:pt x="22" y="125"/>
                      </a:lnTo>
                      <a:lnTo>
                        <a:pt x="22" y="124"/>
                      </a:lnTo>
                      <a:lnTo>
                        <a:pt x="22" y="124"/>
                      </a:lnTo>
                      <a:lnTo>
                        <a:pt x="22" y="124"/>
                      </a:lnTo>
                      <a:lnTo>
                        <a:pt x="22" y="124"/>
                      </a:lnTo>
                      <a:lnTo>
                        <a:pt x="22" y="124"/>
                      </a:lnTo>
                      <a:lnTo>
                        <a:pt x="22" y="124"/>
                      </a:lnTo>
                      <a:lnTo>
                        <a:pt x="22" y="124"/>
                      </a:lnTo>
                      <a:lnTo>
                        <a:pt x="22" y="123"/>
                      </a:lnTo>
                      <a:lnTo>
                        <a:pt x="22" y="123"/>
                      </a:lnTo>
                      <a:lnTo>
                        <a:pt x="22" y="123"/>
                      </a:lnTo>
                      <a:lnTo>
                        <a:pt x="21" y="110"/>
                      </a:lnTo>
                      <a:lnTo>
                        <a:pt x="21" y="110"/>
                      </a:lnTo>
                      <a:lnTo>
                        <a:pt x="21" y="110"/>
                      </a:lnTo>
                      <a:lnTo>
                        <a:pt x="21" y="110"/>
                      </a:lnTo>
                      <a:lnTo>
                        <a:pt x="21" y="110"/>
                      </a:lnTo>
                      <a:lnTo>
                        <a:pt x="20" y="110"/>
                      </a:lnTo>
                      <a:lnTo>
                        <a:pt x="20" y="110"/>
                      </a:lnTo>
                      <a:lnTo>
                        <a:pt x="20" y="110"/>
                      </a:lnTo>
                      <a:lnTo>
                        <a:pt x="20" y="110"/>
                      </a:lnTo>
                      <a:lnTo>
                        <a:pt x="20" y="110"/>
                      </a:lnTo>
                      <a:lnTo>
                        <a:pt x="20" y="110"/>
                      </a:lnTo>
                      <a:lnTo>
                        <a:pt x="19" y="110"/>
                      </a:lnTo>
                      <a:lnTo>
                        <a:pt x="19" y="110"/>
                      </a:lnTo>
                      <a:lnTo>
                        <a:pt x="19" y="109"/>
                      </a:lnTo>
                      <a:lnTo>
                        <a:pt x="19" y="109"/>
                      </a:lnTo>
                      <a:lnTo>
                        <a:pt x="19" y="109"/>
                      </a:lnTo>
                      <a:lnTo>
                        <a:pt x="19" y="109"/>
                      </a:lnTo>
                      <a:lnTo>
                        <a:pt x="18" y="109"/>
                      </a:lnTo>
                      <a:lnTo>
                        <a:pt x="18" y="109"/>
                      </a:lnTo>
                      <a:lnTo>
                        <a:pt x="18" y="109"/>
                      </a:lnTo>
                      <a:lnTo>
                        <a:pt x="18" y="109"/>
                      </a:lnTo>
                      <a:lnTo>
                        <a:pt x="18" y="109"/>
                      </a:lnTo>
                      <a:lnTo>
                        <a:pt x="18" y="109"/>
                      </a:lnTo>
                      <a:lnTo>
                        <a:pt x="17" y="109"/>
                      </a:lnTo>
                      <a:lnTo>
                        <a:pt x="17" y="109"/>
                      </a:lnTo>
                      <a:lnTo>
                        <a:pt x="17" y="109"/>
                      </a:lnTo>
                      <a:lnTo>
                        <a:pt x="17" y="109"/>
                      </a:lnTo>
                      <a:lnTo>
                        <a:pt x="17" y="109"/>
                      </a:lnTo>
                      <a:lnTo>
                        <a:pt x="17" y="109"/>
                      </a:lnTo>
                      <a:lnTo>
                        <a:pt x="16" y="109"/>
                      </a:lnTo>
                      <a:lnTo>
                        <a:pt x="16" y="108"/>
                      </a:lnTo>
                      <a:lnTo>
                        <a:pt x="16" y="108"/>
                      </a:lnTo>
                      <a:lnTo>
                        <a:pt x="16" y="108"/>
                      </a:lnTo>
                      <a:lnTo>
                        <a:pt x="16" y="108"/>
                      </a:lnTo>
                      <a:lnTo>
                        <a:pt x="16" y="108"/>
                      </a:lnTo>
                      <a:lnTo>
                        <a:pt x="16" y="108"/>
                      </a:lnTo>
                      <a:lnTo>
                        <a:pt x="15" y="108"/>
                      </a:lnTo>
                      <a:lnTo>
                        <a:pt x="15" y="108"/>
                      </a:lnTo>
                      <a:lnTo>
                        <a:pt x="15" y="108"/>
                      </a:lnTo>
                      <a:lnTo>
                        <a:pt x="15" y="108"/>
                      </a:lnTo>
                      <a:lnTo>
                        <a:pt x="15" y="107"/>
                      </a:lnTo>
                      <a:lnTo>
                        <a:pt x="15" y="107"/>
                      </a:lnTo>
                      <a:lnTo>
                        <a:pt x="15" y="107"/>
                      </a:lnTo>
                      <a:lnTo>
                        <a:pt x="14" y="107"/>
                      </a:lnTo>
                      <a:lnTo>
                        <a:pt x="14" y="107"/>
                      </a:lnTo>
                      <a:lnTo>
                        <a:pt x="14" y="107"/>
                      </a:lnTo>
                      <a:lnTo>
                        <a:pt x="14" y="107"/>
                      </a:lnTo>
                      <a:lnTo>
                        <a:pt x="14" y="106"/>
                      </a:lnTo>
                      <a:lnTo>
                        <a:pt x="14" y="106"/>
                      </a:lnTo>
                      <a:lnTo>
                        <a:pt x="14" y="106"/>
                      </a:lnTo>
                      <a:lnTo>
                        <a:pt x="14" y="106"/>
                      </a:lnTo>
                      <a:lnTo>
                        <a:pt x="13" y="106"/>
                      </a:lnTo>
                      <a:lnTo>
                        <a:pt x="13" y="106"/>
                      </a:lnTo>
                      <a:lnTo>
                        <a:pt x="13" y="106"/>
                      </a:lnTo>
                      <a:lnTo>
                        <a:pt x="13" y="105"/>
                      </a:lnTo>
                      <a:lnTo>
                        <a:pt x="13" y="105"/>
                      </a:lnTo>
                      <a:lnTo>
                        <a:pt x="13" y="105"/>
                      </a:lnTo>
                      <a:lnTo>
                        <a:pt x="13" y="105"/>
                      </a:lnTo>
                      <a:lnTo>
                        <a:pt x="13" y="105"/>
                      </a:lnTo>
                      <a:lnTo>
                        <a:pt x="13" y="105"/>
                      </a:lnTo>
                      <a:lnTo>
                        <a:pt x="12" y="104"/>
                      </a:lnTo>
                      <a:lnTo>
                        <a:pt x="12" y="104"/>
                      </a:lnTo>
                      <a:lnTo>
                        <a:pt x="12" y="104"/>
                      </a:lnTo>
                      <a:lnTo>
                        <a:pt x="12" y="104"/>
                      </a:lnTo>
                      <a:lnTo>
                        <a:pt x="12" y="104"/>
                      </a:lnTo>
                      <a:lnTo>
                        <a:pt x="12" y="104"/>
                      </a:lnTo>
                      <a:lnTo>
                        <a:pt x="12" y="103"/>
                      </a:lnTo>
                      <a:lnTo>
                        <a:pt x="12" y="103"/>
                      </a:lnTo>
                      <a:lnTo>
                        <a:pt x="12" y="103"/>
                      </a:lnTo>
                      <a:lnTo>
                        <a:pt x="12" y="103"/>
                      </a:lnTo>
                      <a:lnTo>
                        <a:pt x="12" y="103"/>
                      </a:lnTo>
                      <a:lnTo>
                        <a:pt x="12" y="102"/>
                      </a:lnTo>
                      <a:lnTo>
                        <a:pt x="11" y="102"/>
                      </a:lnTo>
                      <a:lnTo>
                        <a:pt x="11" y="102"/>
                      </a:lnTo>
                      <a:lnTo>
                        <a:pt x="11" y="102"/>
                      </a:lnTo>
                      <a:lnTo>
                        <a:pt x="11" y="102"/>
                      </a:lnTo>
                      <a:lnTo>
                        <a:pt x="11" y="101"/>
                      </a:lnTo>
                      <a:lnTo>
                        <a:pt x="11" y="101"/>
                      </a:lnTo>
                      <a:lnTo>
                        <a:pt x="11" y="101"/>
                      </a:lnTo>
                      <a:lnTo>
                        <a:pt x="11" y="101"/>
                      </a:lnTo>
                      <a:lnTo>
                        <a:pt x="11" y="101"/>
                      </a:lnTo>
                      <a:lnTo>
                        <a:pt x="11" y="100"/>
                      </a:lnTo>
                      <a:lnTo>
                        <a:pt x="11" y="100"/>
                      </a:lnTo>
                      <a:lnTo>
                        <a:pt x="11" y="100"/>
                      </a:lnTo>
                      <a:lnTo>
                        <a:pt x="11" y="100"/>
                      </a:lnTo>
                      <a:lnTo>
                        <a:pt x="11" y="100"/>
                      </a:lnTo>
                      <a:lnTo>
                        <a:pt x="11" y="99"/>
                      </a:lnTo>
                      <a:lnTo>
                        <a:pt x="11" y="99"/>
                      </a:lnTo>
                      <a:lnTo>
                        <a:pt x="11" y="99"/>
                      </a:lnTo>
                      <a:lnTo>
                        <a:pt x="11" y="99"/>
                      </a:lnTo>
                      <a:lnTo>
                        <a:pt x="11" y="98"/>
                      </a:lnTo>
                      <a:lnTo>
                        <a:pt x="11" y="98"/>
                      </a:lnTo>
                      <a:lnTo>
                        <a:pt x="14" y="69"/>
                      </a:lnTo>
                      <a:lnTo>
                        <a:pt x="14" y="69"/>
                      </a:lnTo>
                      <a:lnTo>
                        <a:pt x="14" y="69"/>
                      </a:lnTo>
                      <a:lnTo>
                        <a:pt x="13" y="68"/>
                      </a:lnTo>
                      <a:lnTo>
                        <a:pt x="13" y="68"/>
                      </a:lnTo>
                      <a:lnTo>
                        <a:pt x="13" y="68"/>
                      </a:lnTo>
                      <a:lnTo>
                        <a:pt x="13" y="67"/>
                      </a:lnTo>
                      <a:lnTo>
                        <a:pt x="13" y="67"/>
                      </a:lnTo>
                      <a:lnTo>
                        <a:pt x="13" y="67"/>
                      </a:lnTo>
                      <a:lnTo>
                        <a:pt x="13" y="67"/>
                      </a:lnTo>
                      <a:lnTo>
                        <a:pt x="12" y="66"/>
                      </a:lnTo>
                      <a:lnTo>
                        <a:pt x="12" y="66"/>
                      </a:lnTo>
                      <a:lnTo>
                        <a:pt x="12" y="66"/>
                      </a:lnTo>
                      <a:lnTo>
                        <a:pt x="12" y="66"/>
                      </a:lnTo>
                      <a:lnTo>
                        <a:pt x="12" y="65"/>
                      </a:lnTo>
                      <a:lnTo>
                        <a:pt x="11" y="65"/>
                      </a:lnTo>
                      <a:lnTo>
                        <a:pt x="11" y="65"/>
                      </a:lnTo>
                      <a:lnTo>
                        <a:pt x="11" y="65"/>
                      </a:lnTo>
                      <a:lnTo>
                        <a:pt x="11" y="64"/>
                      </a:lnTo>
                      <a:lnTo>
                        <a:pt x="11" y="64"/>
                      </a:lnTo>
                      <a:lnTo>
                        <a:pt x="10" y="64"/>
                      </a:lnTo>
                      <a:lnTo>
                        <a:pt x="10" y="64"/>
                      </a:lnTo>
                      <a:lnTo>
                        <a:pt x="10" y="63"/>
                      </a:lnTo>
                      <a:lnTo>
                        <a:pt x="10" y="63"/>
                      </a:lnTo>
                      <a:lnTo>
                        <a:pt x="10" y="63"/>
                      </a:lnTo>
                      <a:lnTo>
                        <a:pt x="9" y="63"/>
                      </a:lnTo>
                      <a:lnTo>
                        <a:pt x="9" y="63"/>
                      </a:lnTo>
                      <a:lnTo>
                        <a:pt x="9" y="62"/>
                      </a:lnTo>
                      <a:lnTo>
                        <a:pt x="9" y="62"/>
                      </a:lnTo>
                      <a:lnTo>
                        <a:pt x="8" y="62"/>
                      </a:lnTo>
                      <a:lnTo>
                        <a:pt x="8" y="62"/>
                      </a:lnTo>
                      <a:lnTo>
                        <a:pt x="8" y="62"/>
                      </a:lnTo>
                      <a:lnTo>
                        <a:pt x="8" y="62"/>
                      </a:lnTo>
                      <a:lnTo>
                        <a:pt x="7" y="61"/>
                      </a:lnTo>
                      <a:lnTo>
                        <a:pt x="7" y="61"/>
                      </a:lnTo>
                      <a:lnTo>
                        <a:pt x="7" y="61"/>
                      </a:lnTo>
                      <a:lnTo>
                        <a:pt x="7" y="61"/>
                      </a:lnTo>
                      <a:lnTo>
                        <a:pt x="6" y="59"/>
                      </a:lnTo>
                      <a:lnTo>
                        <a:pt x="6" y="58"/>
                      </a:lnTo>
                      <a:lnTo>
                        <a:pt x="5" y="57"/>
                      </a:lnTo>
                      <a:lnTo>
                        <a:pt x="5" y="55"/>
                      </a:lnTo>
                      <a:lnTo>
                        <a:pt x="4" y="53"/>
                      </a:lnTo>
                      <a:lnTo>
                        <a:pt x="4" y="52"/>
                      </a:lnTo>
                      <a:lnTo>
                        <a:pt x="3" y="50"/>
                      </a:lnTo>
                      <a:lnTo>
                        <a:pt x="3" y="49"/>
                      </a:lnTo>
                      <a:lnTo>
                        <a:pt x="2" y="47"/>
                      </a:lnTo>
                      <a:lnTo>
                        <a:pt x="2" y="46"/>
                      </a:lnTo>
                      <a:lnTo>
                        <a:pt x="2" y="44"/>
                      </a:lnTo>
                      <a:lnTo>
                        <a:pt x="1" y="43"/>
                      </a:lnTo>
                      <a:lnTo>
                        <a:pt x="1" y="41"/>
                      </a:lnTo>
                      <a:lnTo>
                        <a:pt x="1" y="39"/>
                      </a:lnTo>
                      <a:lnTo>
                        <a:pt x="1" y="38"/>
                      </a:lnTo>
                      <a:lnTo>
                        <a:pt x="0" y="36"/>
                      </a:lnTo>
                      <a:lnTo>
                        <a:pt x="0" y="35"/>
                      </a:lnTo>
                      <a:lnTo>
                        <a:pt x="0" y="33"/>
                      </a:lnTo>
                      <a:lnTo>
                        <a:pt x="0" y="31"/>
                      </a:lnTo>
                      <a:lnTo>
                        <a:pt x="0" y="30"/>
                      </a:lnTo>
                      <a:lnTo>
                        <a:pt x="0" y="28"/>
                      </a:lnTo>
                      <a:lnTo>
                        <a:pt x="0" y="27"/>
                      </a:lnTo>
                      <a:lnTo>
                        <a:pt x="0" y="25"/>
                      </a:lnTo>
                      <a:lnTo>
                        <a:pt x="0" y="23"/>
                      </a:lnTo>
                      <a:lnTo>
                        <a:pt x="0" y="22"/>
                      </a:lnTo>
                      <a:lnTo>
                        <a:pt x="0" y="21"/>
                      </a:lnTo>
                      <a:lnTo>
                        <a:pt x="0" y="21"/>
                      </a:lnTo>
                      <a:lnTo>
                        <a:pt x="0" y="20"/>
                      </a:lnTo>
                      <a:lnTo>
                        <a:pt x="0" y="20"/>
                      </a:lnTo>
                      <a:lnTo>
                        <a:pt x="0" y="19"/>
                      </a:lnTo>
                      <a:lnTo>
                        <a:pt x="0" y="19"/>
                      </a:lnTo>
                      <a:lnTo>
                        <a:pt x="0" y="18"/>
                      </a:lnTo>
                      <a:lnTo>
                        <a:pt x="0" y="18"/>
                      </a:lnTo>
                      <a:lnTo>
                        <a:pt x="1" y="17"/>
                      </a:lnTo>
                      <a:lnTo>
                        <a:pt x="1" y="17"/>
                      </a:lnTo>
                      <a:lnTo>
                        <a:pt x="1" y="16"/>
                      </a:lnTo>
                      <a:lnTo>
                        <a:pt x="1" y="16"/>
                      </a:lnTo>
                      <a:lnTo>
                        <a:pt x="1" y="15"/>
                      </a:lnTo>
                      <a:lnTo>
                        <a:pt x="2" y="15"/>
                      </a:lnTo>
                      <a:lnTo>
                        <a:pt x="2" y="14"/>
                      </a:lnTo>
                      <a:lnTo>
                        <a:pt x="2" y="14"/>
                      </a:lnTo>
                      <a:lnTo>
                        <a:pt x="2" y="13"/>
                      </a:lnTo>
                      <a:lnTo>
                        <a:pt x="2" y="13"/>
                      </a:lnTo>
                      <a:lnTo>
                        <a:pt x="3" y="12"/>
                      </a:lnTo>
                      <a:lnTo>
                        <a:pt x="3" y="12"/>
                      </a:lnTo>
                      <a:lnTo>
                        <a:pt x="3" y="11"/>
                      </a:lnTo>
                      <a:lnTo>
                        <a:pt x="3" y="11"/>
                      </a:lnTo>
                      <a:lnTo>
                        <a:pt x="4" y="11"/>
                      </a:lnTo>
                      <a:lnTo>
                        <a:pt x="4" y="10"/>
                      </a:lnTo>
                      <a:lnTo>
                        <a:pt x="4" y="10"/>
                      </a:lnTo>
                      <a:lnTo>
                        <a:pt x="4" y="9"/>
                      </a:lnTo>
                      <a:lnTo>
                        <a:pt x="5" y="9"/>
                      </a:lnTo>
                      <a:lnTo>
                        <a:pt x="5" y="9"/>
                      </a:lnTo>
                      <a:lnTo>
                        <a:pt x="5" y="8"/>
                      </a:lnTo>
                      <a:lnTo>
                        <a:pt x="5" y="8"/>
                      </a:lnTo>
                      <a:lnTo>
                        <a:pt x="6" y="7"/>
                      </a:lnTo>
                      <a:lnTo>
                        <a:pt x="6" y="7"/>
                      </a:lnTo>
                      <a:lnTo>
                        <a:pt x="6" y="7"/>
                      </a:lnTo>
                      <a:lnTo>
                        <a:pt x="7" y="6"/>
                      </a:lnTo>
                      <a:lnTo>
                        <a:pt x="7" y="6"/>
                      </a:lnTo>
                      <a:lnTo>
                        <a:pt x="7" y="6"/>
                      </a:lnTo>
                      <a:lnTo>
                        <a:pt x="8" y="5"/>
                      </a:lnTo>
                      <a:lnTo>
                        <a:pt x="8" y="5"/>
                      </a:lnTo>
                      <a:lnTo>
                        <a:pt x="8" y="5"/>
                      </a:lnTo>
                      <a:lnTo>
                        <a:pt x="9" y="4"/>
                      </a:lnTo>
                      <a:lnTo>
                        <a:pt x="9" y="4"/>
                      </a:lnTo>
                      <a:lnTo>
                        <a:pt x="9" y="4"/>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path>
                  </a:pathLst>
                </a:custGeom>
                <a:gradFill rotWithShape="0">
                  <a:gsLst>
                    <a:gs pos="0">
                      <a:srgbClr val="FFD0A0"/>
                    </a:gs>
                    <a:gs pos="100000">
                      <a:srgbClr val="B27A50"/>
                    </a:gs>
                  </a:gsLst>
                  <a:path path="rect">
                    <a:fillToRect l="50000" t="50000" r="50000" b="50000"/>
                  </a:path>
                </a:gradFill>
                <a:ln w="9525">
                  <a:noFill/>
                  <a:round/>
                  <a:headEnd type="none" w="sm" len="sm"/>
                  <a:tailEnd type="none" w="sm" len="sm"/>
                </a:ln>
              </p:spPr>
              <p:txBody>
                <a:bodyPr/>
                <a:lstStyle/>
                <a:p>
                  <a:endParaRPr lang="nl-BE"/>
                </a:p>
              </p:txBody>
            </p:sp>
            <p:sp>
              <p:nvSpPr>
                <p:cNvPr id="7622" name="Freeform 454"/>
                <p:cNvSpPr>
                  <a:spLocks noChangeArrowheads="1"/>
                </p:cNvSpPr>
                <p:nvPr/>
              </p:nvSpPr>
              <p:spPr bwMode="auto">
                <a:xfrm>
                  <a:off x="279" y="180"/>
                  <a:ext cx="23" cy="32"/>
                </a:xfrm>
                <a:custGeom>
                  <a:avLst/>
                  <a:gdLst/>
                  <a:ahLst/>
                  <a:cxnLst>
                    <a:cxn ang="0">
                      <a:pos x="5" y="30"/>
                    </a:cxn>
                    <a:cxn ang="0">
                      <a:pos x="5" y="29"/>
                    </a:cxn>
                    <a:cxn ang="0">
                      <a:pos x="5" y="27"/>
                    </a:cxn>
                    <a:cxn ang="0">
                      <a:pos x="6" y="26"/>
                    </a:cxn>
                    <a:cxn ang="0">
                      <a:pos x="7" y="25"/>
                    </a:cxn>
                    <a:cxn ang="0">
                      <a:pos x="7" y="24"/>
                    </a:cxn>
                    <a:cxn ang="0">
                      <a:pos x="8" y="22"/>
                    </a:cxn>
                    <a:cxn ang="0">
                      <a:pos x="9" y="21"/>
                    </a:cxn>
                    <a:cxn ang="0">
                      <a:pos x="10" y="20"/>
                    </a:cxn>
                    <a:cxn ang="0">
                      <a:pos x="11" y="20"/>
                    </a:cxn>
                    <a:cxn ang="0">
                      <a:pos x="12" y="19"/>
                    </a:cxn>
                    <a:cxn ang="0">
                      <a:pos x="13" y="18"/>
                    </a:cxn>
                    <a:cxn ang="0">
                      <a:pos x="15" y="18"/>
                    </a:cxn>
                    <a:cxn ang="0">
                      <a:pos x="16" y="18"/>
                    </a:cxn>
                    <a:cxn ang="0">
                      <a:pos x="17" y="17"/>
                    </a:cxn>
                    <a:cxn ang="0">
                      <a:pos x="17" y="17"/>
                    </a:cxn>
                    <a:cxn ang="0">
                      <a:pos x="18" y="16"/>
                    </a:cxn>
                    <a:cxn ang="0">
                      <a:pos x="19" y="15"/>
                    </a:cxn>
                    <a:cxn ang="0">
                      <a:pos x="20" y="14"/>
                    </a:cxn>
                    <a:cxn ang="0">
                      <a:pos x="20" y="14"/>
                    </a:cxn>
                    <a:cxn ang="0">
                      <a:pos x="21" y="13"/>
                    </a:cxn>
                    <a:cxn ang="0">
                      <a:pos x="21" y="12"/>
                    </a:cxn>
                    <a:cxn ang="0">
                      <a:pos x="22" y="11"/>
                    </a:cxn>
                    <a:cxn ang="0">
                      <a:pos x="22" y="10"/>
                    </a:cxn>
                    <a:cxn ang="0">
                      <a:pos x="22" y="9"/>
                    </a:cxn>
                    <a:cxn ang="0">
                      <a:pos x="22" y="7"/>
                    </a:cxn>
                    <a:cxn ang="0">
                      <a:pos x="23" y="6"/>
                    </a:cxn>
                    <a:cxn ang="0">
                      <a:pos x="23" y="5"/>
                    </a:cxn>
                    <a:cxn ang="0">
                      <a:pos x="22" y="4"/>
                    </a:cxn>
                    <a:cxn ang="0">
                      <a:pos x="22" y="3"/>
                    </a:cxn>
                    <a:cxn ang="0">
                      <a:pos x="21" y="2"/>
                    </a:cxn>
                    <a:cxn ang="0">
                      <a:pos x="21" y="2"/>
                    </a:cxn>
                    <a:cxn ang="0">
                      <a:pos x="20" y="1"/>
                    </a:cxn>
                    <a:cxn ang="0">
                      <a:pos x="19" y="1"/>
                    </a:cxn>
                    <a:cxn ang="0">
                      <a:pos x="19" y="0"/>
                    </a:cxn>
                    <a:cxn ang="0">
                      <a:pos x="18" y="0"/>
                    </a:cxn>
                    <a:cxn ang="0">
                      <a:pos x="17" y="0"/>
                    </a:cxn>
                    <a:cxn ang="0">
                      <a:pos x="16" y="0"/>
                    </a:cxn>
                    <a:cxn ang="0">
                      <a:pos x="16" y="0"/>
                    </a:cxn>
                    <a:cxn ang="0">
                      <a:pos x="15" y="0"/>
                    </a:cxn>
                    <a:cxn ang="0">
                      <a:pos x="14" y="0"/>
                    </a:cxn>
                    <a:cxn ang="0">
                      <a:pos x="13" y="0"/>
                    </a:cxn>
                    <a:cxn ang="0">
                      <a:pos x="12" y="0"/>
                    </a:cxn>
                    <a:cxn ang="0">
                      <a:pos x="12" y="0"/>
                    </a:cxn>
                    <a:cxn ang="0">
                      <a:pos x="11" y="1"/>
                    </a:cxn>
                    <a:cxn ang="0">
                      <a:pos x="10" y="3"/>
                    </a:cxn>
                    <a:cxn ang="0">
                      <a:pos x="9" y="6"/>
                    </a:cxn>
                    <a:cxn ang="0">
                      <a:pos x="8" y="10"/>
                    </a:cxn>
                    <a:cxn ang="0">
                      <a:pos x="7" y="13"/>
                    </a:cxn>
                    <a:cxn ang="0">
                      <a:pos x="6" y="15"/>
                    </a:cxn>
                    <a:cxn ang="0">
                      <a:pos x="4" y="18"/>
                    </a:cxn>
                    <a:cxn ang="0">
                      <a:pos x="2" y="21"/>
                    </a:cxn>
                    <a:cxn ang="0">
                      <a:pos x="0" y="23"/>
                    </a:cxn>
                  </a:cxnLst>
                  <a:rect l="0" t="0" r="r" b="b"/>
                  <a:pathLst>
                    <a:path w="23" h="32">
                      <a:moveTo>
                        <a:pt x="4" y="32"/>
                      </a:moveTo>
                      <a:lnTo>
                        <a:pt x="4" y="31"/>
                      </a:lnTo>
                      <a:lnTo>
                        <a:pt x="4" y="31"/>
                      </a:lnTo>
                      <a:lnTo>
                        <a:pt x="5" y="31"/>
                      </a:lnTo>
                      <a:lnTo>
                        <a:pt x="5" y="30"/>
                      </a:lnTo>
                      <a:lnTo>
                        <a:pt x="5" y="30"/>
                      </a:lnTo>
                      <a:lnTo>
                        <a:pt x="5" y="30"/>
                      </a:lnTo>
                      <a:lnTo>
                        <a:pt x="5" y="29"/>
                      </a:lnTo>
                      <a:lnTo>
                        <a:pt x="5" y="29"/>
                      </a:lnTo>
                      <a:lnTo>
                        <a:pt x="5" y="29"/>
                      </a:lnTo>
                      <a:lnTo>
                        <a:pt x="5" y="29"/>
                      </a:lnTo>
                      <a:lnTo>
                        <a:pt x="5" y="28"/>
                      </a:lnTo>
                      <a:lnTo>
                        <a:pt x="5" y="28"/>
                      </a:lnTo>
                      <a:lnTo>
                        <a:pt x="5" y="28"/>
                      </a:lnTo>
                      <a:lnTo>
                        <a:pt x="5" y="27"/>
                      </a:lnTo>
                      <a:lnTo>
                        <a:pt x="6" y="27"/>
                      </a:lnTo>
                      <a:lnTo>
                        <a:pt x="6" y="27"/>
                      </a:lnTo>
                      <a:lnTo>
                        <a:pt x="6" y="27"/>
                      </a:lnTo>
                      <a:lnTo>
                        <a:pt x="6" y="26"/>
                      </a:lnTo>
                      <a:lnTo>
                        <a:pt x="6" y="26"/>
                      </a:lnTo>
                      <a:lnTo>
                        <a:pt x="6" y="26"/>
                      </a:lnTo>
                      <a:lnTo>
                        <a:pt x="6" y="26"/>
                      </a:lnTo>
                      <a:lnTo>
                        <a:pt x="6" y="25"/>
                      </a:lnTo>
                      <a:lnTo>
                        <a:pt x="6" y="25"/>
                      </a:lnTo>
                      <a:lnTo>
                        <a:pt x="7" y="25"/>
                      </a:lnTo>
                      <a:lnTo>
                        <a:pt x="7" y="25"/>
                      </a:lnTo>
                      <a:lnTo>
                        <a:pt x="7" y="24"/>
                      </a:lnTo>
                      <a:lnTo>
                        <a:pt x="7" y="24"/>
                      </a:lnTo>
                      <a:lnTo>
                        <a:pt x="7" y="24"/>
                      </a:lnTo>
                      <a:lnTo>
                        <a:pt x="7" y="24"/>
                      </a:lnTo>
                      <a:lnTo>
                        <a:pt x="8" y="23"/>
                      </a:lnTo>
                      <a:lnTo>
                        <a:pt x="8" y="23"/>
                      </a:lnTo>
                      <a:lnTo>
                        <a:pt x="8" y="23"/>
                      </a:lnTo>
                      <a:lnTo>
                        <a:pt x="8" y="23"/>
                      </a:lnTo>
                      <a:lnTo>
                        <a:pt x="8" y="22"/>
                      </a:lnTo>
                      <a:lnTo>
                        <a:pt x="8" y="22"/>
                      </a:lnTo>
                      <a:lnTo>
                        <a:pt x="9" y="22"/>
                      </a:lnTo>
                      <a:lnTo>
                        <a:pt x="9" y="22"/>
                      </a:lnTo>
                      <a:lnTo>
                        <a:pt x="9" y="22"/>
                      </a:lnTo>
                      <a:lnTo>
                        <a:pt x="9" y="21"/>
                      </a:lnTo>
                      <a:lnTo>
                        <a:pt x="9" y="21"/>
                      </a:lnTo>
                      <a:lnTo>
                        <a:pt x="9" y="21"/>
                      </a:lnTo>
                      <a:lnTo>
                        <a:pt x="10" y="21"/>
                      </a:lnTo>
                      <a:lnTo>
                        <a:pt x="10" y="21"/>
                      </a:lnTo>
                      <a:lnTo>
                        <a:pt x="10" y="20"/>
                      </a:lnTo>
                      <a:lnTo>
                        <a:pt x="10" y="20"/>
                      </a:lnTo>
                      <a:lnTo>
                        <a:pt x="11" y="20"/>
                      </a:lnTo>
                      <a:lnTo>
                        <a:pt x="11" y="20"/>
                      </a:lnTo>
                      <a:lnTo>
                        <a:pt x="11" y="20"/>
                      </a:lnTo>
                      <a:lnTo>
                        <a:pt x="11" y="20"/>
                      </a:lnTo>
                      <a:lnTo>
                        <a:pt x="11" y="19"/>
                      </a:lnTo>
                      <a:lnTo>
                        <a:pt x="12" y="19"/>
                      </a:lnTo>
                      <a:lnTo>
                        <a:pt x="12" y="19"/>
                      </a:lnTo>
                      <a:lnTo>
                        <a:pt x="12" y="19"/>
                      </a:lnTo>
                      <a:lnTo>
                        <a:pt x="12" y="19"/>
                      </a:lnTo>
                      <a:lnTo>
                        <a:pt x="12" y="19"/>
                      </a:lnTo>
                      <a:lnTo>
                        <a:pt x="13" y="19"/>
                      </a:lnTo>
                      <a:lnTo>
                        <a:pt x="13" y="19"/>
                      </a:lnTo>
                      <a:lnTo>
                        <a:pt x="13" y="18"/>
                      </a:lnTo>
                      <a:lnTo>
                        <a:pt x="13" y="18"/>
                      </a:lnTo>
                      <a:lnTo>
                        <a:pt x="14" y="18"/>
                      </a:lnTo>
                      <a:lnTo>
                        <a:pt x="14" y="18"/>
                      </a:lnTo>
                      <a:lnTo>
                        <a:pt x="14" y="18"/>
                      </a:lnTo>
                      <a:lnTo>
                        <a:pt x="14" y="18"/>
                      </a:lnTo>
                      <a:lnTo>
                        <a:pt x="15" y="18"/>
                      </a:lnTo>
                      <a:lnTo>
                        <a:pt x="15" y="18"/>
                      </a:lnTo>
                      <a:lnTo>
                        <a:pt x="15" y="18"/>
                      </a:lnTo>
                      <a:lnTo>
                        <a:pt x="15" y="18"/>
                      </a:lnTo>
                      <a:lnTo>
                        <a:pt x="16" y="18"/>
                      </a:lnTo>
                      <a:lnTo>
                        <a:pt x="16" y="18"/>
                      </a:lnTo>
                      <a:lnTo>
                        <a:pt x="16" y="17"/>
                      </a:lnTo>
                      <a:lnTo>
                        <a:pt x="16" y="17"/>
                      </a:lnTo>
                      <a:lnTo>
                        <a:pt x="16" y="17"/>
                      </a:lnTo>
                      <a:lnTo>
                        <a:pt x="16" y="17"/>
                      </a:lnTo>
                      <a:lnTo>
                        <a:pt x="17" y="17"/>
                      </a:lnTo>
                      <a:lnTo>
                        <a:pt x="17" y="17"/>
                      </a:lnTo>
                      <a:lnTo>
                        <a:pt x="17" y="17"/>
                      </a:lnTo>
                      <a:lnTo>
                        <a:pt x="17" y="17"/>
                      </a:lnTo>
                      <a:lnTo>
                        <a:pt x="17" y="17"/>
                      </a:lnTo>
                      <a:lnTo>
                        <a:pt x="17" y="17"/>
                      </a:lnTo>
                      <a:lnTo>
                        <a:pt x="18" y="16"/>
                      </a:lnTo>
                      <a:lnTo>
                        <a:pt x="18" y="16"/>
                      </a:lnTo>
                      <a:lnTo>
                        <a:pt x="18" y="16"/>
                      </a:lnTo>
                      <a:lnTo>
                        <a:pt x="18" y="16"/>
                      </a:lnTo>
                      <a:lnTo>
                        <a:pt x="18" y="16"/>
                      </a:lnTo>
                      <a:lnTo>
                        <a:pt x="18" y="16"/>
                      </a:lnTo>
                      <a:lnTo>
                        <a:pt x="18" y="16"/>
                      </a:lnTo>
                      <a:lnTo>
                        <a:pt x="19" y="16"/>
                      </a:lnTo>
                      <a:lnTo>
                        <a:pt x="19" y="15"/>
                      </a:lnTo>
                      <a:lnTo>
                        <a:pt x="19" y="15"/>
                      </a:lnTo>
                      <a:lnTo>
                        <a:pt x="19" y="15"/>
                      </a:lnTo>
                      <a:lnTo>
                        <a:pt x="19" y="15"/>
                      </a:lnTo>
                      <a:lnTo>
                        <a:pt x="19" y="15"/>
                      </a:lnTo>
                      <a:lnTo>
                        <a:pt x="19" y="15"/>
                      </a:lnTo>
                      <a:lnTo>
                        <a:pt x="20" y="14"/>
                      </a:lnTo>
                      <a:lnTo>
                        <a:pt x="20" y="14"/>
                      </a:lnTo>
                      <a:lnTo>
                        <a:pt x="20" y="14"/>
                      </a:lnTo>
                      <a:lnTo>
                        <a:pt x="20" y="14"/>
                      </a:lnTo>
                      <a:lnTo>
                        <a:pt x="20" y="14"/>
                      </a:lnTo>
                      <a:lnTo>
                        <a:pt x="20" y="14"/>
                      </a:lnTo>
                      <a:lnTo>
                        <a:pt x="20" y="13"/>
                      </a:lnTo>
                      <a:lnTo>
                        <a:pt x="20" y="13"/>
                      </a:lnTo>
                      <a:lnTo>
                        <a:pt x="21" y="13"/>
                      </a:lnTo>
                      <a:lnTo>
                        <a:pt x="21" y="13"/>
                      </a:lnTo>
                      <a:lnTo>
                        <a:pt x="21" y="13"/>
                      </a:lnTo>
                      <a:lnTo>
                        <a:pt x="21" y="13"/>
                      </a:lnTo>
                      <a:lnTo>
                        <a:pt x="21" y="12"/>
                      </a:lnTo>
                      <a:lnTo>
                        <a:pt x="21" y="12"/>
                      </a:lnTo>
                      <a:lnTo>
                        <a:pt x="21" y="12"/>
                      </a:lnTo>
                      <a:lnTo>
                        <a:pt x="21" y="12"/>
                      </a:lnTo>
                      <a:lnTo>
                        <a:pt x="21" y="12"/>
                      </a:lnTo>
                      <a:lnTo>
                        <a:pt x="21" y="11"/>
                      </a:lnTo>
                      <a:lnTo>
                        <a:pt x="21" y="11"/>
                      </a:lnTo>
                      <a:lnTo>
                        <a:pt x="22" y="11"/>
                      </a:lnTo>
                      <a:lnTo>
                        <a:pt x="22" y="11"/>
                      </a:lnTo>
                      <a:lnTo>
                        <a:pt x="22" y="11"/>
                      </a:lnTo>
                      <a:lnTo>
                        <a:pt x="22" y="10"/>
                      </a:lnTo>
                      <a:lnTo>
                        <a:pt x="22" y="10"/>
                      </a:lnTo>
                      <a:lnTo>
                        <a:pt x="22" y="10"/>
                      </a:lnTo>
                      <a:lnTo>
                        <a:pt x="22" y="10"/>
                      </a:lnTo>
                      <a:lnTo>
                        <a:pt x="22" y="9"/>
                      </a:lnTo>
                      <a:lnTo>
                        <a:pt x="22" y="9"/>
                      </a:lnTo>
                      <a:lnTo>
                        <a:pt x="22" y="9"/>
                      </a:lnTo>
                      <a:lnTo>
                        <a:pt x="22" y="9"/>
                      </a:lnTo>
                      <a:lnTo>
                        <a:pt x="22" y="9"/>
                      </a:lnTo>
                      <a:lnTo>
                        <a:pt x="22" y="8"/>
                      </a:lnTo>
                      <a:lnTo>
                        <a:pt x="22" y="8"/>
                      </a:lnTo>
                      <a:lnTo>
                        <a:pt x="22" y="8"/>
                      </a:lnTo>
                      <a:lnTo>
                        <a:pt x="22" y="8"/>
                      </a:lnTo>
                      <a:lnTo>
                        <a:pt x="22" y="7"/>
                      </a:lnTo>
                      <a:lnTo>
                        <a:pt x="22" y="7"/>
                      </a:lnTo>
                      <a:lnTo>
                        <a:pt x="22" y="7"/>
                      </a:lnTo>
                      <a:lnTo>
                        <a:pt x="22" y="7"/>
                      </a:lnTo>
                      <a:lnTo>
                        <a:pt x="23" y="7"/>
                      </a:lnTo>
                      <a:lnTo>
                        <a:pt x="23" y="6"/>
                      </a:lnTo>
                      <a:lnTo>
                        <a:pt x="23" y="6"/>
                      </a:lnTo>
                      <a:lnTo>
                        <a:pt x="23" y="6"/>
                      </a:lnTo>
                      <a:lnTo>
                        <a:pt x="23" y="6"/>
                      </a:lnTo>
                      <a:lnTo>
                        <a:pt x="23" y="5"/>
                      </a:lnTo>
                      <a:lnTo>
                        <a:pt x="23" y="5"/>
                      </a:lnTo>
                      <a:lnTo>
                        <a:pt x="23" y="5"/>
                      </a:lnTo>
                      <a:lnTo>
                        <a:pt x="23" y="5"/>
                      </a:lnTo>
                      <a:lnTo>
                        <a:pt x="23" y="4"/>
                      </a:lnTo>
                      <a:lnTo>
                        <a:pt x="23" y="4"/>
                      </a:lnTo>
                      <a:lnTo>
                        <a:pt x="22" y="4"/>
                      </a:lnTo>
                      <a:lnTo>
                        <a:pt x="22" y="4"/>
                      </a:lnTo>
                      <a:lnTo>
                        <a:pt x="22" y="4"/>
                      </a:lnTo>
                      <a:lnTo>
                        <a:pt x="22" y="3"/>
                      </a:lnTo>
                      <a:lnTo>
                        <a:pt x="22" y="3"/>
                      </a:lnTo>
                      <a:lnTo>
                        <a:pt x="22" y="3"/>
                      </a:lnTo>
                      <a:lnTo>
                        <a:pt x="22" y="3"/>
                      </a:lnTo>
                      <a:lnTo>
                        <a:pt x="22" y="3"/>
                      </a:lnTo>
                      <a:lnTo>
                        <a:pt x="22" y="3"/>
                      </a:lnTo>
                      <a:lnTo>
                        <a:pt x="22" y="3"/>
                      </a:lnTo>
                      <a:lnTo>
                        <a:pt x="21" y="2"/>
                      </a:lnTo>
                      <a:lnTo>
                        <a:pt x="21" y="2"/>
                      </a:lnTo>
                      <a:lnTo>
                        <a:pt x="21" y="2"/>
                      </a:lnTo>
                      <a:lnTo>
                        <a:pt x="21" y="2"/>
                      </a:lnTo>
                      <a:lnTo>
                        <a:pt x="21" y="2"/>
                      </a:lnTo>
                      <a:lnTo>
                        <a:pt x="21" y="2"/>
                      </a:lnTo>
                      <a:lnTo>
                        <a:pt x="21" y="2"/>
                      </a:lnTo>
                      <a:lnTo>
                        <a:pt x="21" y="2"/>
                      </a:lnTo>
                      <a:lnTo>
                        <a:pt x="20" y="1"/>
                      </a:lnTo>
                      <a:lnTo>
                        <a:pt x="20" y="1"/>
                      </a:lnTo>
                      <a:lnTo>
                        <a:pt x="20" y="1"/>
                      </a:lnTo>
                      <a:lnTo>
                        <a:pt x="20" y="1"/>
                      </a:lnTo>
                      <a:lnTo>
                        <a:pt x="20" y="1"/>
                      </a:lnTo>
                      <a:lnTo>
                        <a:pt x="20" y="1"/>
                      </a:lnTo>
                      <a:lnTo>
                        <a:pt x="20" y="1"/>
                      </a:lnTo>
                      <a:lnTo>
                        <a:pt x="19" y="1"/>
                      </a:lnTo>
                      <a:lnTo>
                        <a:pt x="19" y="1"/>
                      </a:lnTo>
                      <a:lnTo>
                        <a:pt x="19" y="1"/>
                      </a:lnTo>
                      <a:lnTo>
                        <a:pt x="19" y="0"/>
                      </a:lnTo>
                      <a:lnTo>
                        <a:pt x="19" y="0"/>
                      </a:lnTo>
                      <a:lnTo>
                        <a:pt x="19" y="0"/>
                      </a:lnTo>
                      <a:lnTo>
                        <a:pt x="19" y="0"/>
                      </a:lnTo>
                      <a:lnTo>
                        <a:pt x="18" y="0"/>
                      </a:lnTo>
                      <a:lnTo>
                        <a:pt x="18" y="0"/>
                      </a:lnTo>
                      <a:lnTo>
                        <a:pt x="18" y="0"/>
                      </a:lnTo>
                      <a:lnTo>
                        <a:pt x="18" y="0"/>
                      </a:lnTo>
                      <a:lnTo>
                        <a:pt x="18" y="0"/>
                      </a:lnTo>
                      <a:lnTo>
                        <a:pt x="18" y="0"/>
                      </a:lnTo>
                      <a:lnTo>
                        <a:pt x="18" y="0"/>
                      </a:lnTo>
                      <a:lnTo>
                        <a:pt x="17" y="0"/>
                      </a:lnTo>
                      <a:lnTo>
                        <a:pt x="17" y="0"/>
                      </a:lnTo>
                      <a:lnTo>
                        <a:pt x="17" y="0"/>
                      </a:lnTo>
                      <a:lnTo>
                        <a:pt x="17" y="0"/>
                      </a:lnTo>
                      <a:lnTo>
                        <a:pt x="17" y="0"/>
                      </a:lnTo>
                      <a:lnTo>
                        <a:pt x="17" y="0"/>
                      </a:lnTo>
                      <a:lnTo>
                        <a:pt x="16" y="0"/>
                      </a:lnTo>
                      <a:lnTo>
                        <a:pt x="16" y="0"/>
                      </a:lnTo>
                      <a:lnTo>
                        <a:pt x="16" y="0"/>
                      </a:lnTo>
                      <a:lnTo>
                        <a:pt x="16" y="0"/>
                      </a:lnTo>
                      <a:lnTo>
                        <a:pt x="16" y="0"/>
                      </a:lnTo>
                      <a:lnTo>
                        <a:pt x="16" y="0"/>
                      </a:lnTo>
                      <a:lnTo>
                        <a:pt x="15" y="0"/>
                      </a:lnTo>
                      <a:lnTo>
                        <a:pt x="15" y="0"/>
                      </a:lnTo>
                      <a:lnTo>
                        <a:pt x="15" y="0"/>
                      </a:lnTo>
                      <a:lnTo>
                        <a:pt x="15" y="0"/>
                      </a:lnTo>
                      <a:lnTo>
                        <a:pt x="15" y="0"/>
                      </a:lnTo>
                      <a:lnTo>
                        <a:pt x="15" y="0"/>
                      </a:lnTo>
                      <a:lnTo>
                        <a:pt x="14" y="0"/>
                      </a:lnTo>
                      <a:lnTo>
                        <a:pt x="14" y="0"/>
                      </a:lnTo>
                      <a:lnTo>
                        <a:pt x="14" y="0"/>
                      </a:lnTo>
                      <a:lnTo>
                        <a:pt x="14" y="0"/>
                      </a:lnTo>
                      <a:lnTo>
                        <a:pt x="14" y="0"/>
                      </a:lnTo>
                      <a:lnTo>
                        <a:pt x="14" y="0"/>
                      </a:lnTo>
                      <a:lnTo>
                        <a:pt x="13" y="0"/>
                      </a:lnTo>
                      <a:lnTo>
                        <a:pt x="13" y="0"/>
                      </a:lnTo>
                      <a:lnTo>
                        <a:pt x="13" y="0"/>
                      </a:lnTo>
                      <a:lnTo>
                        <a:pt x="13" y="0"/>
                      </a:lnTo>
                      <a:lnTo>
                        <a:pt x="13" y="0"/>
                      </a:lnTo>
                      <a:lnTo>
                        <a:pt x="13" y="0"/>
                      </a:lnTo>
                      <a:lnTo>
                        <a:pt x="13" y="0"/>
                      </a:lnTo>
                      <a:lnTo>
                        <a:pt x="12" y="0"/>
                      </a:lnTo>
                      <a:lnTo>
                        <a:pt x="12" y="0"/>
                      </a:lnTo>
                      <a:lnTo>
                        <a:pt x="12" y="0"/>
                      </a:lnTo>
                      <a:lnTo>
                        <a:pt x="12" y="0"/>
                      </a:lnTo>
                      <a:lnTo>
                        <a:pt x="12" y="0"/>
                      </a:lnTo>
                      <a:lnTo>
                        <a:pt x="12" y="0"/>
                      </a:lnTo>
                      <a:lnTo>
                        <a:pt x="11" y="1"/>
                      </a:lnTo>
                      <a:lnTo>
                        <a:pt x="11" y="1"/>
                      </a:lnTo>
                      <a:lnTo>
                        <a:pt x="11" y="1"/>
                      </a:lnTo>
                      <a:lnTo>
                        <a:pt x="11" y="1"/>
                      </a:lnTo>
                      <a:lnTo>
                        <a:pt x="11" y="1"/>
                      </a:lnTo>
                      <a:lnTo>
                        <a:pt x="11" y="1"/>
                      </a:lnTo>
                      <a:lnTo>
                        <a:pt x="11" y="1"/>
                      </a:lnTo>
                      <a:lnTo>
                        <a:pt x="11" y="2"/>
                      </a:lnTo>
                      <a:lnTo>
                        <a:pt x="10" y="2"/>
                      </a:lnTo>
                      <a:lnTo>
                        <a:pt x="10" y="3"/>
                      </a:lnTo>
                      <a:lnTo>
                        <a:pt x="10" y="4"/>
                      </a:lnTo>
                      <a:lnTo>
                        <a:pt x="10" y="4"/>
                      </a:lnTo>
                      <a:lnTo>
                        <a:pt x="10" y="5"/>
                      </a:lnTo>
                      <a:lnTo>
                        <a:pt x="10" y="6"/>
                      </a:lnTo>
                      <a:lnTo>
                        <a:pt x="9" y="6"/>
                      </a:lnTo>
                      <a:lnTo>
                        <a:pt x="9" y="7"/>
                      </a:lnTo>
                      <a:lnTo>
                        <a:pt x="9" y="8"/>
                      </a:lnTo>
                      <a:lnTo>
                        <a:pt x="9" y="8"/>
                      </a:lnTo>
                      <a:lnTo>
                        <a:pt x="9" y="9"/>
                      </a:lnTo>
                      <a:lnTo>
                        <a:pt x="8" y="10"/>
                      </a:lnTo>
                      <a:lnTo>
                        <a:pt x="8" y="10"/>
                      </a:lnTo>
                      <a:lnTo>
                        <a:pt x="8" y="11"/>
                      </a:lnTo>
                      <a:lnTo>
                        <a:pt x="8" y="11"/>
                      </a:lnTo>
                      <a:lnTo>
                        <a:pt x="7" y="12"/>
                      </a:lnTo>
                      <a:lnTo>
                        <a:pt x="7" y="13"/>
                      </a:lnTo>
                      <a:lnTo>
                        <a:pt x="7" y="13"/>
                      </a:lnTo>
                      <a:lnTo>
                        <a:pt x="7" y="14"/>
                      </a:lnTo>
                      <a:lnTo>
                        <a:pt x="6" y="14"/>
                      </a:lnTo>
                      <a:lnTo>
                        <a:pt x="6" y="15"/>
                      </a:lnTo>
                      <a:lnTo>
                        <a:pt x="6" y="15"/>
                      </a:lnTo>
                      <a:lnTo>
                        <a:pt x="5" y="16"/>
                      </a:lnTo>
                      <a:lnTo>
                        <a:pt x="5" y="17"/>
                      </a:lnTo>
                      <a:lnTo>
                        <a:pt x="5" y="17"/>
                      </a:lnTo>
                      <a:lnTo>
                        <a:pt x="4" y="18"/>
                      </a:lnTo>
                      <a:lnTo>
                        <a:pt x="4" y="18"/>
                      </a:lnTo>
                      <a:lnTo>
                        <a:pt x="4" y="19"/>
                      </a:lnTo>
                      <a:lnTo>
                        <a:pt x="3" y="19"/>
                      </a:lnTo>
                      <a:lnTo>
                        <a:pt x="3" y="20"/>
                      </a:lnTo>
                      <a:lnTo>
                        <a:pt x="2" y="20"/>
                      </a:lnTo>
                      <a:lnTo>
                        <a:pt x="2" y="21"/>
                      </a:lnTo>
                      <a:lnTo>
                        <a:pt x="2" y="21"/>
                      </a:lnTo>
                      <a:lnTo>
                        <a:pt x="1" y="22"/>
                      </a:lnTo>
                      <a:lnTo>
                        <a:pt x="1" y="22"/>
                      </a:lnTo>
                      <a:lnTo>
                        <a:pt x="0" y="22"/>
                      </a:lnTo>
                      <a:lnTo>
                        <a:pt x="0" y="23"/>
                      </a:lnTo>
                      <a:lnTo>
                        <a:pt x="0" y="23"/>
                      </a:lnTo>
                      <a:lnTo>
                        <a:pt x="4" y="32"/>
                      </a:lnTo>
                    </a:path>
                  </a:pathLst>
                </a:custGeom>
                <a:solidFill>
                  <a:srgbClr val="A06F50">
                    <a:alpha val="20001"/>
                  </a:srgbClr>
                </a:solidFill>
                <a:ln w="9525">
                  <a:noFill/>
                  <a:round/>
                  <a:headEnd type="none" w="sm" len="sm"/>
                  <a:tailEnd type="none" w="sm" len="sm"/>
                </a:ln>
              </p:spPr>
              <p:txBody>
                <a:bodyPr/>
                <a:lstStyle/>
                <a:p>
                  <a:endParaRPr lang="nl-BE"/>
                </a:p>
              </p:txBody>
            </p:sp>
            <p:sp>
              <p:nvSpPr>
                <p:cNvPr id="7623" name="Freeform 455"/>
                <p:cNvSpPr>
                  <a:spLocks noChangeArrowheads="1"/>
                </p:cNvSpPr>
                <p:nvPr/>
              </p:nvSpPr>
              <p:spPr bwMode="auto">
                <a:xfrm>
                  <a:off x="271" y="184"/>
                  <a:ext cx="16" cy="19"/>
                </a:xfrm>
                <a:custGeom>
                  <a:avLst/>
                  <a:gdLst/>
                  <a:ahLst/>
                  <a:cxnLst>
                    <a:cxn ang="0">
                      <a:pos x="16" y="1"/>
                    </a:cxn>
                    <a:cxn ang="0">
                      <a:pos x="16" y="3"/>
                    </a:cxn>
                    <a:cxn ang="0">
                      <a:pos x="15" y="5"/>
                    </a:cxn>
                    <a:cxn ang="0">
                      <a:pos x="15" y="6"/>
                    </a:cxn>
                    <a:cxn ang="0">
                      <a:pos x="14" y="8"/>
                    </a:cxn>
                    <a:cxn ang="0">
                      <a:pos x="13" y="10"/>
                    </a:cxn>
                    <a:cxn ang="0">
                      <a:pos x="12" y="11"/>
                    </a:cxn>
                    <a:cxn ang="0">
                      <a:pos x="11" y="13"/>
                    </a:cxn>
                    <a:cxn ang="0">
                      <a:pos x="10" y="14"/>
                    </a:cxn>
                    <a:cxn ang="0">
                      <a:pos x="9" y="16"/>
                    </a:cxn>
                    <a:cxn ang="0">
                      <a:pos x="8" y="17"/>
                    </a:cxn>
                    <a:cxn ang="0">
                      <a:pos x="7" y="18"/>
                    </a:cxn>
                    <a:cxn ang="0">
                      <a:pos x="7" y="18"/>
                    </a:cxn>
                    <a:cxn ang="0">
                      <a:pos x="6" y="18"/>
                    </a:cxn>
                    <a:cxn ang="0">
                      <a:pos x="6" y="18"/>
                    </a:cxn>
                    <a:cxn ang="0">
                      <a:pos x="5" y="18"/>
                    </a:cxn>
                    <a:cxn ang="0">
                      <a:pos x="5" y="18"/>
                    </a:cxn>
                    <a:cxn ang="0">
                      <a:pos x="4" y="18"/>
                    </a:cxn>
                    <a:cxn ang="0">
                      <a:pos x="4" y="18"/>
                    </a:cxn>
                    <a:cxn ang="0">
                      <a:pos x="3" y="18"/>
                    </a:cxn>
                    <a:cxn ang="0">
                      <a:pos x="3" y="18"/>
                    </a:cxn>
                    <a:cxn ang="0">
                      <a:pos x="3" y="17"/>
                    </a:cxn>
                    <a:cxn ang="0">
                      <a:pos x="2" y="17"/>
                    </a:cxn>
                    <a:cxn ang="0">
                      <a:pos x="2" y="17"/>
                    </a:cxn>
                    <a:cxn ang="0">
                      <a:pos x="2" y="16"/>
                    </a:cxn>
                    <a:cxn ang="0">
                      <a:pos x="1" y="16"/>
                    </a:cxn>
                    <a:cxn ang="0">
                      <a:pos x="1" y="15"/>
                    </a:cxn>
                    <a:cxn ang="0">
                      <a:pos x="1" y="15"/>
                    </a:cxn>
                    <a:cxn ang="0">
                      <a:pos x="0" y="15"/>
                    </a:cxn>
                    <a:cxn ang="0">
                      <a:pos x="0" y="14"/>
                    </a:cxn>
                    <a:cxn ang="0">
                      <a:pos x="0" y="14"/>
                    </a:cxn>
                    <a:cxn ang="0">
                      <a:pos x="0" y="13"/>
                    </a:cxn>
                    <a:cxn ang="0">
                      <a:pos x="0" y="13"/>
                    </a:cxn>
                    <a:cxn ang="0">
                      <a:pos x="0" y="12"/>
                    </a:cxn>
                    <a:cxn ang="0">
                      <a:pos x="0" y="11"/>
                    </a:cxn>
                    <a:cxn ang="0">
                      <a:pos x="0" y="11"/>
                    </a:cxn>
                    <a:cxn ang="0">
                      <a:pos x="0" y="10"/>
                    </a:cxn>
                    <a:cxn ang="0">
                      <a:pos x="0" y="10"/>
                    </a:cxn>
                    <a:cxn ang="0">
                      <a:pos x="0" y="9"/>
                    </a:cxn>
                    <a:cxn ang="0">
                      <a:pos x="0" y="9"/>
                    </a:cxn>
                    <a:cxn ang="0">
                      <a:pos x="0" y="8"/>
                    </a:cxn>
                    <a:cxn ang="0">
                      <a:pos x="0" y="8"/>
                    </a:cxn>
                    <a:cxn ang="0">
                      <a:pos x="1" y="7"/>
                    </a:cxn>
                    <a:cxn ang="0">
                      <a:pos x="2" y="5"/>
                    </a:cxn>
                    <a:cxn ang="0">
                      <a:pos x="4" y="4"/>
                    </a:cxn>
                    <a:cxn ang="0">
                      <a:pos x="5" y="3"/>
                    </a:cxn>
                    <a:cxn ang="0">
                      <a:pos x="7" y="2"/>
                    </a:cxn>
                    <a:cxn ang="0">
                      <a:pos x="9" y="1"/>
                    </a:cxn>
                    <a:cxn ang="0">
                      <a:pos x="10" y="1"/>
                    </a:cxn>
                    <a:cxn ang="0">
                      <a:pos x="12" y="0"/>
                    </a:cxn>
                    <a:cxn ang="0">
                      <a:pos x="14" y="0"/>
                    </a:cxn>
                    <a:cxn ang="0">
                      <a:pos x="16" y="0"/>
                    </a:cxn>
                  </a:cxnLst>
                  <a:rect l="0" t="0" r="r" b="b"/>
                  <a:pathLst>
                    <a:path w="16" h="18">
                      <a:moveTo>
                        <a:pt x="16" y="0"/>
                      </a:moveTo>
                      <a:lnTo>
                        <a:pt x="16" y="0"/>
                      </a:lnTo>
                      <a:lnTo>
                        <a:pt x="16" y="0"/>
                      </a:lnTo>
                      <a:lnTo>
                        <a:pt x="16" y="1"/>
                      </a:lnTo>
                      <a:lnTo>
                        <a:pt x="16" y="1"/>
                      </a:lnTo>
                      <a:lnTo>
                        <a:pt x="16" y="2"/>
                      </a:lnTo>
                      <a:lnTo>
                        <a:pt x="16" y="2"/>
                      </a:lnTo>
                      <a:lnTo>
                        <a:pt x="16" y="3"/>
                      </a:lnTo>
                      <a:lnTo>
                        <a:pt x="15" y="3"/>
                      </a:lnTo>
                      <a:lnTo>
                        <a:pt x="15" y="4"/>
                      </a:lnTo>
                      <a:lnTo>
                        <a:pt x="15" y="4"/>
                      </a:lnTo>
                      <a:lnTo>
                        <a:pt x="15" y="5"/>
                      </a:lnTo>
                      <a:lnTo>
                        <a:pt x="15" y="5"/>
                      </a:lnTo>
                      <a:lnTo>
                        <a:pt x="15" y="6"/>
                      </a:lnTo>
                      <a:lnTo>
                        <a:pt x="15" y="6"/>
                      </a:lnTo>
                      <a:lnTo>
                        <a:pt x="15" y="6"/>
                      </a:lnTo>
                      <a:lnTo>
                        <a:pt x="14" y="7"/>
                      </a:lnTo>
                      <a:lnTo>
                        <a:pt x="14" y="7"/>
                      </a:lnTo>
                      <a:lnTo>
                        <a:pt x="14" y="8"/>
                      </a:lnTo>
                      <a:lnTo>
                        <a:pt x="14" y="8"/>
                      </a:lnTo>
                      <a:lnTo>
                        <a:pt x="14" y="9"/>
                      </a:lnTo>
                      <a:lnTo>
                        <a:pt x="14" y="9"/>
                      </a:lnTo>
                      <a:lnTo>
                        <a:pt x="13" y="9"/>
                      </a:lnTo>
                      <a:lnTo>
                        <a:pt x="13" y="10"/>
                      </a:lnTo>
                      <a:lnTo>
                        <a:pt x="13" y="10"/>
                      </a:lnTo>
                      <a:lnTo>
                        <a:pt x="13" y="11"/>
                      </a:lnTo>
                      <a:lnTo>
                        <a:pt x="13" y="11"/>
                      </a:lnTo>
                      <a:lnTo>
                        <a:pt x="12" y="11"/>
                      </a:lnTo>
                      <a:lnTo>
                        <a:pt x="12" y="12"/>
                      </a:lnTo>
                      <a:lnTo>
                        <a:pt x="12" y="12"/>
                      </a:lnTo>
                      <a:lnTo>
                        <a:pt x="12" y="13"/>
                      </a:lnTo>
                      <a:lnTo>
                        <a:pt x="11" y="13"/>
                      </a:lnTo>
                      <a:lnTo>
                        <a:pt x="11" y="13"/>
                      </a:lnTo>
                      <a:lnTo>
                        <a:pt x="11" y="14"/>
                      </a:lnTo>
                      <a:lnTo>
                        <a:pt x="11" y="14"/>
                      </a:lnTo>
                      <a:lnTo>
                        <a:pt x="10" y="14"/>
                      </a:lnTo>
                      <a:lnTo>
                        <a:pt x="10" y="15"/>
                      </a:lnTo>
                      <a:lnTo>
                        <a:pt x="10" y="15"/>
                      </a:lnTo>
                      <a:lnTo>
                        <a:pt x="10" y="15"/>
                      </a:lnTo>
                      <a:lnTo>
                        <a:pt x="9" y="16"/>
                      </a:lnTo>
                      <a:lnTo>
                        <a:pt x="9" y="16"/>
                      </a:lnTo>
                      <a:lnTo>
                        <a:pt x="9" y="16"/>
                      </a:lnTo>
                      <a:lnTo>
                        <a:pt x="9" y="17"/>
                      </a:lnTo>
                      <a:lnTo>
                        <a:pt x="8" y="17"/>
                      </a:lnTo>
                      <a:lnTo>
                        <a:pt x="8" y="17"/>
                      </a:lnTo>
                      <a:lnTo>
                        <a:pt x="8" y="18"/>
                      </a:lnTo>
                      <a:lnTo>
                        <a:pt x="7" y="18"/>
                      </a:lnTo>
                      <a:lnTo>
                        <a:pt x="7" y="18"/>
                      </a:lnTo>
                      <a:lnTo>
                        <a:pt x="7" y="18"/>
                      </a:lnTo>
                      <a:lnTo>
                        <a:pt x="7" y="18"/>
                      </a:lnTo>
                      <a:lnTo>
                        <a:pt x="7" y="18"/>
                      </a:lnTo>
                      <a:lnTo>
                        <a:pt x="7" y="18"/>
                      </a:lnTo>
                      <a:lnTo>
                        <a:pt x="6" y="18"/>
                      </a:lnTo>
                      <a:lnTo>
                        <a:pt x="6" y="18"/>
                      </a:lnTo>
                      <a:lnTo>
                        <a:pt x="6" y="18"/>
                      </a:lnTo>
                      <a:lnTo>
                        <a:pt x="6" y="18"/>
                      </a:lnTo>
                      <a:lnTo>
                        <a:pt x="6" y="18"/>
                      </a:lnTo>
                      <a:lnTo>
                        <a:pt x="6" y="18"/>
                      </a:lnTo>
                      <a:lnTo>
                        <a:pt x="6" y="18"/>
                      </a:lnTo>
                      <a:lnTo>
                        <a:pt x="6" y="18"/>
                      </a:lnTo>
                      <a:lnTo>
                        <a:pt x="6" y="18"/>
                      </a:lnTo>
                      <a:lnTo>
                        <a:pt x="5" y="18"/>
                      </a:lnTo>
                      <a:lnTo>
                        <a:pt x="5" y="18"/>
                      </a:lnTo>
                      <a:lnTo>
                        <a:pt x="5" y="18"/>
                      </a:lnTo>
                      <a:lnTo>
                        <a:pt x="5" y="18"/>
                      </a:lnTo>
                      <a:lnTo>
                        <a:pt x="5" y="18"/>
                      </a:lnTo>
                      <a:lnTo>
                        <a:pt x="5" y="18"/>
                      </a:lnTo>
                      <a:lnTo>
                        <a:pt x="5" y="18"/>
                      </a:lnTo>
                      <a:lnTo>
                        <a:pt x="5" y="18"/>
                      </a:lnTo>
                      <a:lnTo>
                        <a:pt x="5" y="18"/>
                      </a:lnTo>
                      <a:lnTo>
                        <a:pt x="4" y="18"/>
                      </a:lnTo>
                      <a:lnTo>
                        <a:pt x="4" y="18"/>
                      </a:lnTo>
                      <a:lnTo>
                        <a:pt x="4" y="18"/>
                      </a:lnTo>
                      <a:lnTo>
                        <a:pt x="4" y="18"/>
                      </a:lnTo>
                      <a:lnTo>
                        <a:pt x="4" y="18"/>
                      </a:lnTo>
                      <a:lnTo>
                        <a:pt x="4" y="18"/>
                      </a:lnTo>
                      <a:lnTo>
                        <a:pt x="4" y="18"/>
                      </a:lnTo>
                      <a:lnTo>
                        <a:pt x="4" y="18"/>
                      </a:lnTo>
                      <a:lnTo>
                        <a:pt x="4" y="18"/>
                      </a:lnTo>
                      <a:lnTo>
                        <a:pt x="3" y="18"/>
                      </a:lnTo>
                      <a:lnTo>
                        <a:pt x="3" y="18"/>
                      </a:lnTo>
                      <a:lnTo>
                        <a:pt x="3" y="18"/>
                      </a:lnTo>
                      <a:lnTo>
                        <a:pt x="3" y="18"/>
                      </a:lnTo>
                      <a:lnTo>
                        <a:pt x="3" y="18"/>
                      </a:lnTo>
                      <a:lnTo>
                        <a:pt x="3" y="17"/>
                      </a:lnTo>
                      <a:lnTo>
                        <a:pt x="3" y="17"/>
                      </a:lnTo>
                      <a:lnTo>
                        <a:pt x="3" y="17"/>
                      </a:lnTo>
                      <a:lnTo>
                        <a:pt x="3" y="17"/>
                      </a:lnTo>
                      <a:lnTo>
                        <a:pt x="3" y="17"/>
                      </a:lnTo>
                      <a:lnTo>
                        <a:pt x="2" y="17"/>
                      </a:lnTo>
                      <a:lnTo>
                        <a:pt x="2" y="17"/>
                      </a:lnTo>
                      <a:lnTo>
                        <a:pt x="2" y="17"/>
                      </a:lnTo>
                      <a:lnTo>
                        <a:pt x="2" y="17"/>
                      </a:lnTo>
                      <a:lnTo>
                        <a:pt x="2" y="17"/>
                      </a:lnTo>
                      <a:lnTo>
                        <a:pt x="2" y="17"/>
                      </a:lnTo>
                      <a:lnTo>
                        <a:pt x="2" y="17"/>
                      </a:lnTo>
                      <a:lnTo>
                        <a:pt x="2" y="17"/>
                      </a:lnTo>
                      <a:lnTo>
                        <a:pt x="2" y="16"/>
                      </a:lnTo>
                      <a:lnTo>
                        <a:pt x="2" y="16"/>
                      </a:lnTo>
                      <a:lnTo>
                        <a:pt x="2" y="16"/>
                      </a:lnTo>
                      <a:lnTo>
                        <a:pt x="1" y="16"/>
                      </a:lnTo>
                      <a:lnTo>
                        <a:pt x="1" y="16"/>
                      </a:lnTo>
                      <a:lnTo>
                        <a:pt x="1" y="16"/>
                      </a:lnTo>
                      <a:lnTo>
                        <a:pt x="1" y="16"/>
                      </a:lnTo>
                      <a:lnTo>
                        <a:pt x="1" y="16"/>
                      </a:lnTo>
                      <a:lnTo>
                        <a:pt x="1" y="16"/>
                      </a:lnTo>
                      <a:lnTo>
                        <a:pt x="1" y="16"/>
                      </a:lnTo>
                      <a:lnTo>
                        <a:pt x="1" y="15"/>
                      </a:lnTo>
                      <a:lnTo>
                        <a:pt x="1" y="15"/>
                      </a:lnTo>
                      <a:lnTo>
                        <a:pt x="1" y="15"/>
                      </a:lnTo>
                      <a:lnTo>
                        <a:pt x="1" y="15"/>
                      </a:lnTo>
                      <a:lnTo>
                        <a:pt x="1" y="15"/>
                      </a:lnTo>
                      <a:lnTo>
                        <a:pt x="1" y="15"/>
                      </a:lnTo>
                      <a:lnTo>
                        <a:pt x="1" y="15"/>
                      </a:lnTo>
                      <a:lnTo>
                        <a:pt x="0" y="15"/>
                      </a:lnTo>
                      <a:lnTo>
                        <a:pt x="0" y="15"/>
                      </a:lnTo>
                      <a:lnTo>
                        <a:pt x="0" y="14"/>
                      </a:lnTo>
                      <a:lnTo>
                        <a:pt x="0" y="14"/>
                      </a:lnTo>
                      <a:lnTo>
                        <a:pt x="0" y="14"/>
                      </a:lnTo>
                      <a:lnTo>
                        <a:pt x="0" y="14"/>
                      </a:lnTo>
                      <a:lnTo>
                        <a:pt x="0" y="14"/>
                      </a:lnTo>
                      <a:lnTo>
                        <a:pt x="0" y="14"/>
                      </a:lnTo>
                      <a:lnTo>
                        <a:pt x="0" y="14"/>
                      </a:lnTo>
                      <a:lnTo>
                        <a:pt x="0" y="14"/>
                      </a:lnTo>
                      <a:lnTo>
                        <a:pt x="0" y="13"/>
                      </a:lnTo>
                      <a:lnTo>
                        <a:pt x="0" y="13"/>
                      </a:lnTo>
                      <a:lnTo>
                        <a:pt x="0" y="13"/>
                      </a:lnTo>
                      <a:lnTo>
                        <a:pt x="0" y="13"/>
                      </a:lnTo>
                      <a:lnTo>
                        <a:pt x="0" y="13"/>
                      </a:lnTo>
                      <a:lnTo>
                        <a:pt x="0" y="13"/>
                      </a:lnTo>
                      <a:lnTo>
                        <a:pt x="0" y="13"/>
                      </a:lnTo>
                      <a:lnTo>
                        <a:pt x="0" y="13"/>
                      </a:lnTo>
                      <a:lnTo>
                        <a:pt x="0" y="12"/>
                      </a:lnTo>
                      <a:lnTo>
                        <a:pt x="0" y="12"/>
                      </a:lnTo>
                      <a:lnTo>
                        <a:pt x="0" y="12"/>
                      </a:lnTo>
                      <a:lnTo>
                        <a:pt x="0" y="12"/>
                      </a:lnTo>
                      <a:lnTo>
                        <a:pt x="0" y="12"/>
                      </a:lnTo>
                      <a:lnTo>
                        <a:pt x="0" y="12"/>
                      </a:lnTo>
                      <a:lnTo>
                        <a:pt x="0" y="12"/>
                      </a:lnTo>
                      <a:lnTo>
                        <a:pt x="0" y="11"/>
                      </a:lnTo>
                      <a:lnTo>
                        <a:pt x="0" y="11"/>
                      </a:lnTo>
                      <a:lnTo>
                        <a:pt x="0" y="11"/>
                      </a:lnTo>
                      <a:lnTo>
                        <a:pt x="0" y="11"/>
                      </a:lnTo>
                      <a:lnTo>
                        <a:pt x="0" y="11"/>
                      </a:lnTo>
                      <a:lnTo>
                        <a:pt x="0" y="11"/>
                      </a:lnTo>
                      <a:lnTo>
                        <a:pt x="0" y="11"/>
                      </a:lnTo>
                      <a:lnTo>
                        <a:pt x="0" y="10"/>
                      </a:lnTo>
                      <a:lnTo>
                        <a:pt x="0" y="10"/>
                      </a:lnTo>
                      <a:lnTo>
                        <a:pt x="0" y="10"/>
                      </a:lnTo>
                      <a:lnTo>
                        <a:pt x="0" y="10"/>
                      </a:lnTo>
                      <a:lnTo>
                        <a:pt x="0" y="10"/>
                      </a:lnTo>
                      <a:lnTo>
                        <a:pt x="0" y="10"/>
                      </a:lnTo>
                      <a:lnTo>
                        <a:pt x="0" y="10"/>
                      </a:lnTo>
                      <a:lnTo>
                        <a:pt x="0" y="9"/>
                      </a:lnTo>
                      <a:lnTo>
                        <a:pt x="0" y="9"/>
                      </a:lnTo>
                      <a:lnTo>
                        <a:pt x="0" y="9"/>
                      </a:lnTo>
                      <a:lnTo>
                        <a:pt x="0" y="9"/>
                      </a:lnTo>
                      <a:lnTo>
                        <a:pt x="0" y="9"/>
                      </a:lnTo>
                      <a:lnTo>
                        <a:pt x="0" y="9"/>
                      </a:lnTo>
                      <a:lnTo>
                        <a:pt x="0" y="9"/>
                      </a:lnTo>
                      <a:lnTo>
                        <a:pt x="0" y="9"/>
                      </a:lnTo>
                      <a:lnTo>
                        <a:pt x="0" y="8"/>
                      </a:lnTo>
                      <a:lnTo>
                        <a:pt x="0" y="8"/>
                      </a:lnTo>
                      <a:lnTo>
                        <a:pt x="0" y="8"/>
                      </a:lnTo>
                      <a:lnTo>
                        <a:pt x="0" y="8"/>
                      </a:lnTo>
                      <a:lnTo>
                        <a:pt x="0" y="8"/>
                      </a:lnTo>
                      <a:lnTo>
                        <a:pt x="0" y="8"/>
                      </a:lnTo>
                      <a:lnTo>
                        <a:pt x="0" y="8"/>
                      </a:lnTo>
                      <a:lnTo>
                        <a:pt x="0" y="7"/>
                      </a:lnTo>
                      <a:lnTo>
                        <a:pt x="0" y="7"/>
                      </a:lnTo>
                      <a:lnTo>
                        <a:pt x="0" y="7"/>
                      </a:lnTo>
                      <a:lnTo>
                        <a:pt x="1" y="7"/>
                      </a:lnTo>
                      <a:lnTo>
                        <a:pt x="1" y="6"/>
                      </a:lnTo>
                      <a:lnTo>
                        <a:pt x="1" y="6"/>
                      </a:lnTo>
                      <a:lnTo>
                        <a:pt x="2" y="6"/>
                      </a:lnTo>
                      <a:lnTo>
                        <a:pt x="2" y="5"/>
                      </a:lnTo>
                      <a:lnTo>
                        <a:pt x="2" y="5"/>
                      </a:lnTo>
                      <a:lnTo>
                        <a:pt x="3" y="5"/>
                      </a:lnTo>
                      <a:lnTo>
                        <a:pt x="3" y="4"/>
                      </a:lnTo>
                      <a:lnTo>
                        <a:pt x="4" y="4"/>
                      </a:lnTo>
                      <a:lnTo>
                        <a:pt x="4" y="4"/>
                      </a:lnTo>
                      <a:lnTo>
                        <a:pt x="4" y="3"/>
                      </a:lnTo>
                      <a:lnTo>
                        <a:pt x="5" y="3"/>
                      </a:lnTo>
                      <a:lnTo>
                        <a:pt x="5" y="3"/>
                      </a:lnTo>
                      <a:lnTo>
                        <a:pt x="6" y="3"/>
                      </a:lnTo>
                      <a:lnTo>
                        <a:pt x="6" y="2"/>
                      </a:lnTo>
                      <a:lnTo>
                        <a:pt x="6" y="2"/>
                      </a:lnTo>
                      <a:lnTo>
                        <a:pt x="7" y="2"/>
                      </a:lnTo>
                      <a:lnTo>
                        <a:pt x="7" y="2"/>
                      </a:lnTo>
                      <a:lnTo>
                        <a:pt x="8" y="2"/>
                      </a:lnTo>
                      <a:lnTo>
                        <a:pt x="8" y="1"/>
                      </a:lnTo>
                      <a:lnTo>
                        <a:pt x="9" y="1"/>
                      </a:lnTo>
                      <a:lnTo>
                        <a:pt x="9" y="1"/>
                      </a:lnTo>
                      <a:lnTo>
                        <a:pt x="9" y="1"/>
                      </a:lnTo>
                      <a:lnTo>
                        <a:pt x="10" y="1"/>
                      </a:lnTo>
                      <a:lnTo>
                        <a:pt x="10" y="1"/>
                      </a:lnTo>
                      <a:lnTo>
                        <a:pt x="11" y="0"/>
                      </a:lnTo>
                      <a:lnTo>
                        <a:pt x="11" y="0"/>
                      </a:lnTo>
                      <a:lnTo>
                        <a:pt x="12" y="0"/>
                      </a:lnTo>
                      <a:lnTo>
                        <a:pt x="12" y="0"/>
                      </a:lnTo>
                      <a:lnTo>
                        <a:pt x="12" y="0"/>
                      </a:lnTo>
                      <a:lnTo>
                        <a:pt x="13" y="0"/>
                      </a:lnTo>
                      <a:lnTo>
                        <a:pt x="13" y="0"/>
                      </a:lnTo>
                      <a:lnTo>
                        <a:pt x="14" y="0"/>
                      </a:lnTo>
                      <a:lnTo>
                        <a:pt x="14" y="0"/>
                      </a:lnTo>
                      <a:lnTo>
                        <a:pt x="15" y="0"/>
                      </a:lnTo>
                      <a:lnTo>
                        <a:pt x="15" y="0"/>
                      </a:lnTo>
                      <a:lnTo>
                        <a:pt x="16" y="0"/>
                      </a:lnTo>
                      <a:lnTo>
                        <a:pt x="16" y="0"/>
                      </a:lnTo>
                    </a:path>
                  </a:pathLst>
                </a:custGeom>
                <a:gradFill rotWithShape="0">
                  <a:gsLst>
                    <a:gs pos="0">
                      <a:srgbClr val="783851"/>
                    </a:gs>
                    <a:gs pos="100000">
                      <a:srgbClr val="D06F50"/>
                    </a:gs>
                  </a:gsLst>
                  <a:path path="rect">
                    <a:fillToRect l="100000" t="100000"/>
                  </a:path>
                </a:gradFill>
                <a:ln w="9525">
                  <a:noFill/>
                  <a:round/>
                  <a:headEnd type="none" w="sm" len="sm"/>
                  <a:tailEnd type="none" w="sm" len="sm"/>
                </a:ln>
              </p:spPr>
              <p:txBody>
                <a:bodyPr/>
                <a:lstStyle/>
                <a:p>
                  <a:endParaRPr lang="nl-BE"/>
                </a:p>
              </p:txBody>
            </p:sp>
            <p:sp>
              <p:nvSpPr>
                <p:cNvPr id="7624" name="Freeform 456"/>
                <p:cNvSpPr>
                  <a:spLocks noChangeArrowheads="1"/>
                </p:cNvSpPr>
                <p:nvPr/>
              </p:nvSpPr>
              <p:spPr bwMode="auto">
                <a:xfrm>
                  <a:off x="267" y="182"/>
                  <a:ext cx="20" cy="10"/>
                </a:xfrm>
                <a:custGeom>
                  <a:avLst/>
                  <a:gdLst/>
                  <a:ahLst/>
                  <a:cxnLst>
                    <a:cxn ang="0">
                      <a:pos x="4" y="0"/>
                    </a:cxn>
                    <a:cxn ang="0">
                      <a:pos x="8" y="0"/>
                    </a:cxn>
                    <a:cxn ang="0">
                      <a:pos x="12" y="0"/>
                    </a:cxn>
                    <a:cxn ang="0">
                      <a:pos x="16" y="1"/>
                    </a:cxn>
                    <a:cxn ang="0">
                      <a:pos x="19" y="2"/>
                    </a:cxn>
                    <a:cxn ang="0">
                      <a:pos x="17" y="2"/>
                    </a:cxn>
                    <a:cxn ang="0">
                      <a:pos x="16" y="2"/>
                    </a:cxn>
                    <a:cxn ang="0">
                      <a:pos x="14" y="3"/>
                    </a:cxn>
                    <a:cxn ang="0">
                      <a:pos x="13" y="4"/>
                    </a:cxn>
                    <a:cxn ang="0">
                      <a:pos x="11" y="5"/>
                    </a:cxn>
                    <a:cxn ang="0">
                      <a:pos x="10" y="6"/>
                    </a:cxn>
                    <a:cxn ang="0">
                      <a:pos x="8" y="7"/>
                    </a:cxn>
                    <a:cxn ang="0">
                      <a:pos x="7" y="8"/>
                    </a:cxn>
                    <a:cxn ang="0">
                      <a:pos x="6" y="9"/>
                    </a:cxn>
                    <a:cxn ang="0">
                      <a:pos x="5" y="9"/>
                    </a:cxn>
                    <a:cxn ang="0">
                      <a:pos x="5" y="10"/>
                    </a:cxn>
                    <a:cxn ang="0">
                      <a:pos x="5" y="10"/>
                    </a:cxn>
                    <a:cxn ang="0">
                      <a:pos x="4" y="10"/>
                    </a:cxn>
                    <a:cxn ang="0">
                      <a:pos x="4" y="10"/>
                    </a:cxn>
                    <a:cxn ang="0">
                      <a:pos x="4" y="10"/>
                    </a:cxn>
                    <a:cxn ang="0">
                      <a:pos x="3" y="10"/>
                    </a:cxn>
                    <a:cxn ang="0">
                      <a:pos x="3" y="10"/>
                    </a:cxn>
                    <a:cxn ang="0">
                      <a:pos x="3" y="10"/>
                    </a:cxn>
                    <a:cxn ang="0">
                      <a:pos x="2" y="9"/>
                    </a:cxn>
                    <a:cxn ang="0">
                      <a:pos x="2" y="9"/>
                    </a:cxn>
                    <a:cxn ang="0">
                      <a:pos x="2" y="9"/>
                    </a:cxn>
                    <a:cxn ang="0">
                      <a:pos x="2" y="9"/>
                    </a:cxn>
                    <a:cxn ang="0">
                      <a:pos x="1" y="9"/>
                    </a:cxn>
                    <a:cxn ang="0">
                      <a:pos x="1" y="9"/>
                    </a:cxn>
                    <a:cxn ang="0">
                      <a:pos x="1" y="8"/>
                    </a:cxn>
                    <a:cxn ang="0">
                      <a:pos x="1" y="8"/>
                    </a:cxn>
                    <a:cxn ang="0">
                      <a:pos x="0" y="8"/>
                    </a:cxn>
                    <a:cxn ang="0">
                      <a:pos x="0" y="7"/>
                    </a:cxn>
                    <a:cxn ang="0">
                      <a:pos x="0" y="7"/>
                    </a:cxn>
                    <a:cxn ang="0">
                      <a:pos x="0" y="7"/>
                    </a:cxn>
                    <a:cxn ang="0">
                      <a:pos x="0" y="6"/>
                    </a:cxn>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0" y="1"/>
                    </a:cxn>
                    <a:cxn ang="0">
                      <a:pos x="0" y="1"/>
                    </a:cxn>
                    <a:cxn ang="0">
                      <a:pos x="1" y="1"/>
                    </a:cxn>
                    <a:cxn ang="0">
                      <a:pos x="1" y="0"/>
                    </a:cxn>
                    <a:cxn ang="0">
                      <a:pos x="1" y="0"/>
                    </a:cxn>
                    <a:cxn ang="0">
                      <a:pos x="1" y="0"/>
                    </a:cxn>
                  </a:cxnLst>
                  <a:rect l="0" t="0" r="r" b="b"/>
                  <a:pathLst>
                    <a:path w="19" h="10">
                      <a:moveTo>
                        <a:pt x="1" y="0"/>
                      </a:move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1"/>
                      </a:lnTo>
                      <a:lnTo>
                        <a:pt x="17" y="1"/>
                      </a:lnTo>
                      <a:lnTo>
                        <a:pt x="18" y="1"/>
                      </a:lnTo>
                      <a:lnTo>
                        <a:pt x="19" y="2"/>
                      </a:lnTo>
                      <a:lnTo>
                        <a:pt x="19" y="2"/>
                      </a:lnTo>
                      <a:lnTo>
                        <a:pt x="19" y="2"/>
                      </a:lnTo>
                      <a:lnTo>
                        <a:pt x="18" y="2"/>
                      </a:lnTo>
                      <a:lnTo>
                        <a:pt x="18" y="2"/>
                      </a:lnTo>
                      <a:lnTo>
                        <a:pt x="17" y="2"/>
                      </a:lnTo>
                      <a:lnTo>
                        <a:pt x="17" y="2"/>
                      </a:lnTo>
                      <a:lnTo>
                        <a:pt x="17" y="2"/>
                      </a:lnTo>
                      <a:lnTo>
                        <a:pt x="16" y="2"/>
                      </a:lnTo>
                      <a:lnTo>
                        <a:pt x="16" y="2"/>
                      </a:lnTo>
                      <a:lnTo>
                        <a:pt x="15" y="2"/>
                      </a:lnTo>
                      <a:lnTo>
                        <a:pt x="15" y="3"/>
                      </a:lnTo>
                      <a:lnTo>
                        <a:pt x="15" y="3"/>
                      </a:lnTo>
                      <a:lnTo>
                        <a:pt x="14" y="3"/>
                      </a:lnTo>
                      <a:lnTo>
                        <a:pt x="14" y="3"/>
                      </a:lnTo>
                      <a:lnTo>
                        <a:pt x="13" y="3"/>
                      </a:lnTo>
                      <a:lnTo>
                        <a:pt x="13" y="3"/>
                      </a:lnTo>
                      <a:lnTo>
                        <a:pt x="13" y="4"/>
                      </a:lnTo>
                      <a:lnTo>
                        <a:pt x="12" y="4"/>
                      </a:lnTo>
                      <a:lnTo>
                        <a:pt x="12" y="4"/>
                      </a:lnTo>
                      <a:lnTo>
                        <a:pt x="11" y="4"/>
                      </a:lnTo>
                      <a:lnTo>
                        <a:pt x="11" y="5"/>
                      </a:lnTo>
                      <a:lnTo>
                        <a:pt x="11" y="5"/>
                      </a:lnTo>
                      <a:lnTo>
                        <a:pt x="10" y="5"/>
                      </a:lnTo>
                      <a:lnTo>
                        <a:pt x="10" y="5"/>
                      </a:lnTo>
                      <a:lnTo>
                        <a:pt x="10" y="6"/>
                      </a:lnTo>
                      <a:lnTo>
                        <a:pt x="9" y="6"/>
                      </a:lnTo>
                      <a:lnTo>
                        <a:pt x="9" y="6"/>
                      </a:lnTo>
                      <a:lnTo>
                        <a:pt x="8" y="6"/>
                      </a:lnTo>
                      <a:lnTo>
                        <a:pt x="8" y="7"/>
                      </a:lnTo>
                      <a:lnTo>
                        <a:pt x="8" y="7"/>
                      </a:lnTo>
                      <a:lnTo>
                        <a:pt x="7" y="7"/>
                      </a:lnTo>
                      <a:lnTo>
                        <a:pt x="7" y="8"/>
                      </a:lnTo>
                      <a:lnTo>
                        <a:pt x="7" y="8"/>
                      </a:lnTo>
                      <a:lnTo>
                        <a:pt x="6" y="8"/>
                      </a:lnTo>
                      <a:lnTo>
                        <a:pt x="6" y="9"/>
                      </a:lnTo>
                      <a:lnTo>
                        <a:pt x="6" y="9"/>
                      </a:lnTo>
                      <a:lnTo>
                        <a:pt x="6" y="9"/>
                      </a:lnTo>
                      <a:lnTo>
                        <a:pt x="5" y="9"/>
                      </a:lnTo>
                      <a:lnTo>
                        <a:pt x="5" y="9"/>
                      </a:lnTo>
                      <a:lnTo>
                        <a:pt x="5" y="9"/>
                      </a:lnTo>
                      <a:lnTo>
                        <a:pt x="5" y="9"/>
                      </a:lnTo>
                      <a:lnTo>
                        <a:pt x="5" y="10"/>
                      </a:lnTo>
                      <a:lnTo>
                        <a:pt x="5" y="10"/>
                      </a:lnTo>
                      <a:lnTo>
                        <a:pt x="5" y="10"/>
                      </a:lnTo>
                      <a:lnTo>
                        <a:pt x="5" y="10"/>
                      </a:lnTo>
                      <a:lnTo>
                        <a:pt x="5" y="10"/>
                      </a:lnTo>
                      <a:lnTo>
                        <a:pt x="5" y="10"/>
                      </a:lnTo>
                      <a:lnTo>
                        <a:pt x="5" y="10"/>
                      </a:lnTo>
                      <a:lnTo>
                        <a:pt x="5" y="10"/>
                      </a:lnTo>
                      <a:lnTo>
                        <a:pt x="5"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4" y="10"/>
                      </a:lnTo>
                      <a:lnTo>
                        <a:pt x="3" y="10"/>
                      </a:lnTo>
                      <a:lnTo>
                        <a:pt x="3" y="10"/>
                      </a:lnTo>
                      <a:lnTo>
                        <a:pt x="3" y="10"/>
                      </a:lnTo>
                      <a:lnTo>
                        <a:pt x="3" y="10"/>
                      </a:lnTo>
                      <a:lnTo>
                        <a:pt x="3" y="10"/>
                      </a:lnTo>
                      <a:lnTo>
                        <a:pt x="3" y="10"/>
                      </a:lnTo>
                      <a:lnTo>
                        <a:pt x="3" y="10"/>
                      </a:lnTo>
                      <a:lnTo>
                        <a:pt x="3" y="10"/>
                      </a:lnTo>
                      <a:lnTo>
                        <a:pt x="3" y="10"/>
                      </a:lnTo>
                      <a:lnTo>
                        <a:pt x="3" y="10"/>
                      </a:lnTo>
                      <a:lnTo>
                        <a:pt x="3" y="10"/>
                      </a:lnTo>
                      <a:lnTo>
                        <a:pt x="3" y="10"/>
                      </a:lnTo>
                      <a:lnTo>
                        <a:pt x="3"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2" y="9"/>
                      </a:lnTo>
                      <a:lnTo>
                        <a:pt x="1" y="9"/>
                      </a:lnTo>
                      <a:lnTo>
                        <a:pt x="1" y="9"/>
                      </a:lnTo>
                      <a:lnTo>
                        <a:pt x="1" y="9"/>
                      </a:lnTo>
                      <a:lnTo>
                        <a:pt x="1" y="9"/>
                      </a:lnTo>
                      <a:lnTo>
                        <a:pt x="1" y="9"/>
                      </a:lnTo>
                      <a:lnTo>
                        <a:pt x="1" y="9"/>
                      </a:lnTo>
                      <a:lnTo>
                        <a:pt x="1" y="8"/>
                      </a:lnTo>
                      <a:lnTo>
                        <a:pt x="1" y="8"/>
                      </a:lnTo>
                      <a:lnTo>
                        <a:pt x="1" y="8"/>
                      </a:lnTo>
                      <a:lnTo>
                        <a:pt x="1" y="8"/>
                      </a:lnTo>
                      <a:lnTo>
                        <a:pt x="1" y="8"/>
                      </a:lnTo>
                      <a:lnTo>
                        <a:pt x="1" y="8"/>
                      </a:lnTo>
                      <a:lnTo>
                        <a:pt x="1" y="8"/>
                      </a:lnTo>
                      <a:lnTo>
                        <a:pt x="1" y="8"/>
                      </a:lnTo>
                      <a:lnTo>
                        <a:pt x="1" y="8"/>
                      </a:lnTo>
                      <a:lnTo>
                        <a:pt x="1" y="8"/>
                      </a:lnTo>
                      <a:lnTo>
                        <a:pt x="1" y="8"/>
                      </a:lnTo>
                      <a:lnTo>
                        <a:pt x="0" y="8"/>
                      </a:lnTo>
                      <a:lnTo>
                        <a:pt x="0" y="8"/>
                      </a:lnTo>
                      <a:lnTo>
                        <a:pt x="0" y="8"/>
                      </a:lnTo>
                      <a:lnTo>
                        <a:pt x="0" y="7"/>
                      </a:lnTo>
                      <a:lnTo>
                        <a:pt x="0" y="7"/>
                      </a:lnTo>
                      <a:lnTo>
                        <a:pt x="0" y="7"/>
                      </a:lnTo>
                      <a:lnTo>
                        <a:pt x="0" y="7"/>
                      </a:lnTo>
                      <a:lnTo>
                        <a:pt x="0" y="7"/>
                      </a:lnTo>
                      <a:lnTo>
                        <a:pt x="0" y="7"/>
                      </a:lnTo>
                      <a:lnTo>
                        <a:pt x="0" y="7"/>
                      </a:lnTo>
                      <a:lnTo>
                        <a:pt x="0" y="7"/>
                      </a:lnTo>
                      <a:lnTo>
                        <a:pt x="0" y="7"/>
                      </a:lnTo>
                      <a:lnTo>
                        <a:pt x="0" y="7"/>
                      </a:lnTo>
                      <a:lnTo>
                        <a:pt x="0" y="7"/>
                      </a:lnTo>
                      <a:lnTo>
                        <a:pt x="0" y="7"/>
                      </a:lnTo>
                      <a:lnTo>
                        <a:pt x="0" y="6"/>
                      </a:lnTo>
                      <a:lnTo>
                        <a:pt x="0" y="6"/>
                      </a:ln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1"/>
                      </a:lnTo>
                      <a:lnTo>
                        <a:pt x="0" y="1"/>
                      </a:lnTo>
                      <a:lnTo>
                        <a:pt x="0" y="1"/>
                      </a:lnTo>
                      <a:lnTo>
                        <a:pt x="0" y="1"/>
                      </a:lnTo>
                      <a:lnTo>
                        <a:pt x="0" y="1"/>
                      </a:lnTo>
                      <a:lnTo>
                        <a:pt x="0" y="1"/>
                      </a:lnTo>
                      <a:lnTo>
                        <a:pt x="0" y="1"/>
                      </a:lnTo>
                      <a:lnTo>
                        <a:pt x="0" y="1"/>
                      </a:lnTo>
                      <a:lnTo>
                        <a:pt x="0" y="1"/>
                      </a:lnTo>
                      <a:lnTo>
                        <a:pt x="0" y="1"/>
                      </a:lnTo>
                      <a:lnTo>
                        <a:pt x="1" y="1"/>
                      </a:lnTo>
                      <a:lnTo>
                        <a:pt x="1" y="1"/>
                      </a:lnTo>
                      <a:lnTo>
                        <a:pt x="1" y="1"/>
                      </a:lnTo>
                      <a:lnTo>
                        <a:pt x="1" y="0"/>
                      </a:lnTo>
                      <a:lnTo>
                        <a:pt x="1" y="0"/>
                      </a:lnTo>
                      <a:lnTo>
                        <a:pt x="1" y="0"/>
                      </a:lnTo>
                      <a:lnTo>
                        <a:pt x="1" y="0"/>
                      </a:lnTo>
                      <a:lnTo>
                        <a:pt x="1" y="0"/>
                      </a:lnTo>
                      <a:lnTo>
                        <a:pt x="1" y="0"/>
                      </a:lnTo>
                      <a:lnTo>
                        <a:pt x="1" y="0"/>
                      </a:lnTo>
                      <a:lnTo>
                        <a:pt x="1" y="0"/>
                      </a:lnTo>
                      <a:lnTo>
                        <a:pt x="1" y="0"/>
                      </a:lnTo>
                      <a:lnTo>
                        <a:pt x="1" y="0"/>
                      </a:lnTo>
                      <a:lnTo>
                        <a:pt x="1" y="0"/>
                      </a:lnTo>
                      <a:lnTo>
                        <a:pt x="1" y="0"/>
                      </a:lnTo>
                    </a:path>
                  </a:pathLst>
                </a:custGeom>
                <a:gradFill rotWithShape="0">
                  <a:gsLst>
                    <a:gs pos="0">
                      <a:srgbClr val="A03B33"/>
                    </a:gs>
                    <a:gs pos="100000">
                      <a:srgbClr val="500000"/>
                    </a:gs>
                  </a:gsLst>
                  <a:lin ang="0" scaled="1"/>
                </a:gradFill>
                <a:ln w="9525">
                  <a:noFill/>
                  <a:round/>
                  <a:headEnd type="none" w="sm" len="sm"/>
                  <a:tailEnd type="none" w="sm" len="sm"/>
                </a:ln>
              </p:spPr>
              <p:txBody>
                <a:bodyPr/>
                <a:lstStyle/>
                <a:p>
                  <a:endParaRPr lang="nl-BE"/>
                </a:p>
              </p:txBody>
            </p:sp>
            <p:sp>
              <p:nvSpPr>
                <p:cNvPr id="7625" name="Freeform 457"/>
                <p:cNvSpPr>
                  <a:spLocks noChangeArrowheads="1"/>
                </p:cNvSpPr>
                <p:nvPr/>
              </p:nvSpPr>
              <p:spPr bwMode="auto">
                <a:xfrm>
                  <a:off x="271" y="147"/>
                  <a:ext cx="23" cy="23"/>
                </a:xfrm>
                <a:custGeom>
                  <a:avLst/>
                  <a:gdLst/>
                  <a:ahLst/>
                  <a:cxnLst>
                    <a:cxn ang="0">
                      <a:pos x="0" y="22"/>
                    </a:cxn>
                    <a:cxn ang="0">
                      <a:pos x="4" y="20"/>
                    </a:cxn>
                    <a:cxn ang="0">
                      <a:pos x="8" y="15"/>
                    </a:cxn>
                    <a:cxn ang="0">
                      <a:pos x="4" y="0"/>
                    </a:cxn>
                    <a:cxn ang="0">
                      <a:pos x="15" y="2"/>
                    </a:cxn>
                    <a:cxn ang="0">
                      <a:pos x="22" y="11"/>
                    </a:cxn>
                    <a:cxn ang="0">
                      <a:pos x="19" y="18"/>
                    </a:cxn>
                    <a:cxn ang="0">
                      <a:pos x="13" y="23"/>
                    </a:cxn>
                    <a:cxn ang="0">
                      <a:pos x="0" y="22"/>
                    </a:cxn>
                  </a:cxnLst>
                  <a:rect l="0" t="0" r="r" b="b"/>
                  <a:pathLst>
                    <a:path w="22" h="22">
                      <a:moveTo>
                        <a:pt x="0" y="22"/>
                      </a:moveTo>
                      <a:cubicBezTo>
                        <a:pt x="0" y="22"/>
                        <a:pt x="2" y="22"/>
                        <a:pt x="4" y="20"/>
                      </a:cubicBezTo>
                      <a:cubicBezTo>
                        <a:pt x="4" y="20"/>
                        <a:pt x="6" y="18"/>
                        <a:pt x="8" y="15"/>
                      </a:cubicBezTo>
                      <a:cubicBezTo>
                        <a:pt x="8" y="15"/>
                        <a:pt x="8" y="7"/>
                        <a:pt x="4" y="0"/>
                      </a:cubicBezTo>
                      <a:cubicBezTo>
                        <a:pt x="4" y="0"/>
                        <a:pt x="10" y="0"/>
                        <a:pt x="15" y="2"/>
                      </a:cubicBezTo>
                      <a:cubicBezTo>
                        <a:pt x="15" y="2"/>
                        <a:pt x="19" y="5"/>
                        <a:pt x="22" y="11"/>
                      </a:cubicBezTo>
                      <a:cubicBezTo>
                        <a:pt x="22" y="11"/>
                        <a:pt x="21" y="15"/>
                        <a:pt x="19" y="18"/>
                      </a:cubicBezTo>
                      <a:cubicBezTo>
                        <a:pt x="19" y="18"/>
                        <a:pt x="16" y="21"/>
                        <a:pt x="13" y="23"/>
                      </a:cubicBezTo>
                      <a:lnTo>
                        <a:pt x="0" y="22"/>
                      </a:lnTo>
                    </a:path>
                  </a:pathLst>
                </a:custGeom>
                <a:gradFill rotWithShape="0">
                  <a:gsLst>
                    <a:gs pos="0">
                      <a:srgbClr val="A06F50">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626" name="Freeform 458"/>
                <p:cNvSpPr>
                  <a:spLocks noChangeArrowheads="1"/>
                </p:cNvSpPr>
                <p:nvPr/>
              </p:nvSpPr>
              <p:spPr bwMode="auto">
                <a:xfrm>
                  <a:off x="265" y="97"/>
                  <a:ext cx="29" cy="37"/>
                </a:xfrm>
                <a:custGeom>
                  <a:avLst/>
                  <a:gdLst/>
                  <a:ahLst/>
                  <a:cxnLst>
                    <a:cxn ang="0">
                      <a:pos x="0" y="19"/>
                    </a:cxn>
                    <a:cxn ang="0">
                      <a:pos x="0" y="17"/>
                    </a:cxn>
                    <a:cxn ang="0">
                      <a:pos x="1" y="15"/>
                    </a:cxn>
                    <a:cxn ang="0">
                      <a:pos x="2" y="13"/>
                    </a:cxn>
                    <a:cxn ang="0">
                      <a:pos x="3" y="12"/>
                    </a:cxn>
                    <a:cxn ang="0">
                      <a:pos x="4" y="10"/>
                    </a:cxn>
                    <a:cxn ang="0">
                      <a:pos x="5" y="8"/>
                    </a:cxn>
                    <a:cxn ang="0">
                      <a:pos x="6" y="7"/>
                    </a:cxn>
                    <a:cxn ang="0">
                      <a:pos x="7" y="5"/>
                    </a:cxn>
                    <a:cxn ang="0">
                      <a:pos x="9" y="4"/>
                    </a:cxn>
                    <a:cxn ang="0">
                      <a:pos x="10" y="3"/>
                    </a:cxn>
                    <a:cxn ang="0">
                      <a:pos x="11" y="2"/>
                    </a:cxn>
                    <a:cxn ang="0">
                      <a:pos x="13" y="1"/>
                    </a:cxn>
                    <a:cxn ang="0">
                      <a:pos x="15" y="0"/>
                    </a:cxn>
                    <a:cxn ang="0">
                      <a:pos x="16" y="0"/>
                    </a:cxn>
                    <a:cxn ang="0">
                      <a:pos x="17" y="0"/>
                    </a:cxn>
                    <a:cxn ang="0">
                      <a:pos x="18" y="0"/>
                    </a:cxn>
                    <a:cxn ang="0">
                      <a:pos x="19" y="0"/>
                    </a:cxn>
                    <a:cxn ang="0">
                      <a:pos x="20" y="0"/>
                    </a:cxn>
                    <a:cxn ang="0">
                      <a:pos x="20" y="0"/>
                    </a:cxn>
                    <a:cxn ang="0">
                      <a:pos x="21" y="1"/>
                    </a:cxn>
                    <a:cxn ang="0">
                      <a:pos x="22" y="1"/>
                    </a:cxn>
                    <a:cxn ang="0">
                      <a:pos x="23" y="2"/>
                    </a:cxn>
                    <a:cxn ang="0">
                      <a:pos x="23" y="2"/>
                    </a:cxn>
                    <a:cxn ang="0">
                      <a:pos x="24" y="3"/>
                    </a:cxn>
                    <a:cxn ang="0">
                      <a:pos x="25" y="4"/>
                    </a:cxn>
                    <a:cxn ang="0">
                      <a:pos x="25" y="4"/>
                    </a:cxn>
                    <a:cxn ang="0">
                      <a:pos x="26" y="5"/>
                    </a:cxn>
                    <a:cxn ang="0">
                      <a:pos x="26" y="6"/>
                    </a:cxn>
                    <a:cxn ang="0">
                      <a:pos x="27" y="7"/>
                    </a:cxn>
                    <a:cxn ang="0">
                      <a:pos x="27" y="8"/>
                    </a:cxn>
                    <a:cxn ang="0">
                      <a:pos x="27" y="9"/>
                    </a:cxn>
                    <a:cxn ang="0">
                      <a:pos x="28" y="10"/>
                    </a:cxn>
                    <a:cxn ang="0">
                      <a:pos x="28" y="11"/>
                    </a:cxn>
                    <a:cxn ang="0">
                      <a:pos x="28" y="12"/>
                    </a:cxn>
                    <a:cxn ang="0">
                      <a:pos x="28" y="13"/>
                    </a:cxn>
                    <a:cxn ang="0">
                      <a:pos x="28" y="14"/>
                    </a:cxn>
                    <a:cxn ang="0">
                      <a:pos x="28" y="15"/>
                    </a:cxn>
                    <a:cxn ang="0">
                      <a:pos x="28" y="16"/>
                    </a:cxn>
                    <a:cxn ang="0">
                      <a:pos x="28" y="17"/>
                    </a:cxn>
                    <a:cxn ang="0">
                      <a:pos x="28" y="18"/>
                    </a:cxn>
                    <a:cxn ang="0">
                      <a:pos x="28" y="19"/>
                    </a:cxn>
                    <a:cxn ang="0">
                      <a:pos x="27" y="20"/>
                    </a:cxn>
                    <a:cxn ang="0">
                      <a:pos x="27" y="22"/>
                    </a:cxn>
                    <a:cxn ang="0">
                      <a:pos x="25" y="24"/>
                    </a:cxn>
                    <a:cxn ang="0">
                      <a:pos x="24" y="26"/>
                    </a:cxn>
                    <a:cxn ang="0">
                      <a:pos x="23" y="27"/>
                    </a:cxn>
                    <a:cxn ang="0">
                      <a:pos x="21" y="29"/>
                    </a:cxn>
                    <a:cxn ang="0">
                      <a:pos x="20" y="31"/>
                    </a:cxn>
                    <a:cxn ang="0">
                      <a:pos x="18" y="32"/>
                    </a:cxn>
                    <a:cxn ang="0">
                      <a:pos x="16" y="33"/>
                    </a:cxn>
                    <a:cxn ang="0">
                      <a:pos x="15" y="34"/>
                    </a:cxn>
                    <a:cxn ang="0">
                      <a:pos x="13" y="35"/>
                    </a:cxn>
                    <a:cxn ang="0">
                      <a:pos x="11" y="36"/>
                    </a:cxn>
                    <a:cxn ang="0">
                      <a:pos x="9" y="36"/>
                    </a:cxn>
                    <a:cxn ang="0">
                      <a:pos x="7" y="34"/>
                    </a:cxn>
                    <a:cxn ang="0">
                      <a:pos x="6" y="30"/>
                    </a:cxn>
                    <a:cxn ang="0">
                      <a:pos x="4" y="27"/>
                    </a:cxn>
                    <a:cxn ang="0">
                      <a:pos x="2" y="24"/>
                    </a:cxn>
                    <a:cxn ang="0">
                      <a:pos x="0" y="21"/>
                    </a:cxn>
                  </a:cxnLst>
                  <a:rect l="0" t="0" r="r" b="b"/>
                  <a:pathLst>
                    <a:path w="28" h="36">
                      <a:moveTo>
                        <a:pt x="0" y="21"/>
                      </a:moveTo>
                      <a:lnTo>
                        <a:pt x="0" y="20"/>
                      </a:lnTo>
                      <a:lnTo>
                        <a:pt x="0" y="20"/>
                      </a:lnTo>
                      <a:lnTo>
                        <a:pt x="0" y="19"/>
                      </a:lnTo>
                      <a:lnTo>
                        <a:pt x="0" y="19"/>
                      </a:lnTo>
                      <a:lnTo>
                        <a:pt x="0" y="18"/>
                      </a:lnTo>
                      <a:lnTo>
                        <a:pt x="0" y="18"/>
                      </a:lnTo>
                      <a:lnTo>
                        <a:pt x="0" y="17"/>
                      </a:lnTo>
                      <a:lnTo>
                        <a:pt x="1" y="17"/>
                      </a:lnTo>
                      <a:lnTo>
                        <a:pt x="1" y="16"/>
                      </a:lnTo>
                      <a:lnTo>
                        <a:pt x="1" y="16"/>
                      </a:lnTo>
                      <a:lnTo>
                        <a:pt x="1" y="15"/>
                      </a:lnTo>
                      <a:lnTo>
                        <a:pt x="1" y="15"/>
                      </a:lnTo>
                      <a:lnTo>
                        <a:pt x="1" y="14"/>
                      </a:lnTo>
                      <a:lnTo>
                        <a:pt x="2" y="14"/>
                      </a:lnTo>
                      <a:lnTo>
                        <a:pt x="2" y="13"/>
                      </a:lnTo>
                      <a:lnTo>
                        <a:pt x="2" y="13"/>
                      </a:lnTo>
                      <a:lnTo>
                        <a:pt x="2" y="13"/>
                      </a:lnTo>
                      <a:lnTo>
                        <a:pt x="3" y="12"/>
                      </a:lnTo>
                      <a:lnTo>
                        <a:pt x="3" y="12"/>
                      </a:lnTo>
                      <a:lnTo>
                        <a:pt x="3" y="11"/>
                      </a:lnTo>
                      <a:lnTo>
                        <a:pt x="3" y="11"/>
                      </a:lnTo>
                      <a:lnTo>
                        <a:pt x="3" y="10"/>
                      </a:lnTo>
                      <a:lnTo>
                        <a:pt x="4" y="10"/>
                      </a:lnTo>
                      <a:lnTo>
                        <a:pt x="4" y="9"/>
                      </a:lnTo>
                      <a:lnTo>
                        <a:pt x="4" y="9"/>
                      </a:lnTo>
                      <a:lnTo>
                        <a:pt x="5" y="9"/>
                      </a:lnTo>
                      <a:lnTo>
                        <a:pt x="5" y="8"/>
                      </a:lnTo>
                      <a:lnTo>
                        <a:pt x="5" y="8"/>
                      </a:lnTo>
                      <a:lnTo>
                        <a:pt x="5" y="8"/>
                      </a:lnTo>
                      <a:lnTo>
                        <a:pt x="6" y="7"/>
                      </a:lnTo>
                      <a:lnTo>
                        <a:pt x="6" y="7"/>
                      </a:lnTo>
                      <a:lnTo>
                        <a:pt x="6" y="6"/>
                      </a:lnTo>
                      <a:lnTo>
                        <a:pt x="7" y="6"/>
                      </a:lnTo>
                      <a:lnTo>
                        <a:pt x="7" y="6"/>
                      </a:lnTo>
                      <a:lnTo>
                        <a:pt x="7" y="5"/>
                      </a:lnTo>
                      <a:lnTo>
                        <a:pt x="8" y="5"/>
                      </a:lnTo>
                      <a:lnTo>
                        <a:pt x="8" y="5"/>
                      </a:lnTo>
                      <a:lnTo>
                        <a:pt x="8" y="4"/>
                      </a:lnTo>
                      <a:lnTo>
                        <a:pt x="9" y="4"/>
                      </a:lnTo>
                      <a:lnTo>
                        <a:pt x="9" y="4"/>
                      </a:lnTo>
                      <a:lnTo>
                        <a:pt x="9" y="3"/>
                      </a:lnTo>
                      <a:lnTo>
                        <a:pt x="10" y="3"/>
                      </a:lnTo>
                      <a:lnTo>
                        <a:pt x="10" y="3"/>
                      </a:lnTo>
                      <a:lnTo>
                        <a:pt x="10" y="3"/>
                      </a:lnTo>
                      <a:lnTo>
                        <a:pt x="11" y="2"/>
                      </a:lnTo>
                      <a:lnTo>
                        <a:pt x="11" y="2"/>
                      </a:lnTo>
                      <a:lnTo>
                        <a:pt x="11" y="2"/>
                      </a:lnTo>
                      <a:lnTo>
                        <a:pt x="12" y="2"/>
                      </a:lnTo>
                      <a:lnTo>
                        <a:pt x="12" y="1"/>
                      </a:lnTo>
                      <a:lnTo>
                        <a:pt x="13" y="1"/>
                      </a:lnTo>
                      <a:lnTo>
                        <a:pt x="13" y="1"/>
                      </a:lnTo>
                      <a:lnTo>
                        <a:pt x="13" y="1"/>
                      </a:lnTo>
                      <a:lnTo>
                        <a:pt x="14" y="1"/>
                      </a:lnTo>
                      <a:lnTo>
                        <a:pt x="14" y="0"/>
                      </a:lnTo>
                      <a:lnTo>
                        <a:pt x="15" y="0"/>
                      </a:lnTo>
                      <a:lnTo>
                        <a:pt x="15" y="0"/>
                      </a:lnTo>
                      <a:lnTo>
                        <a:pt x="15" y="0"/>
                      </a:lnTo>
                      <a:lnTo>
                        <a:pt x="16" y="0"/>
                      </a:lnTo>
                      <a:lnTo>
                        <a:pt x="16" y="0"/>
                      </a:lnTo>
                      <a:lnTo>
                        <a:pt x="16" y="0"/>
                      </a:lnTo>
                      <a:lnTo>
                        <a:pt x="17" y="0"/>
                      </a:lnTo>
                      <a:lnTo>
                        <a:pt x="17" y="0"/>
                      </a:lnTo>
                      <a:lnTo>
                        <a:pt x="17" y="0"/>
                      </a:lnTo>
                      <a:lnTo>
                        <a:pt x="17" y="0"/>
                      </a:lnTo>
                      <a:lnTo>
                        <a:pt x="17" y="0"/>
                      </a:lnTo>
                      <a:lnTo>
                        <a:pt x="18" y="0"/>
                      </a:lnTo>
                      <a:lnTo>
                        <a:pt x="18" y="0"/>
                      </a:lnTo>
                      <a:lnTo>
                        <a:pt x="18" y="0"/>
                      </a:lnTo>
                      <a:lnTo>
                        <a:pt x="18" y="0"/>
                      </a:lnTo>
                      <a:lnTo>
                        <a:pt x="19" y="0"/>
                      </a:lnTo>
                      <a:lnTo>
                        <a:pt x="19" y="0"/>
                      </a:lnTo>
                      <a:lnTo>
                        <a:pt x="19" y="0"/>
                      </a:lnTo>
                      <a:lnTo>
                        <a:pt x="19" y="0"/>
                      </a:lnTo>
                      <a:lnTo>
                        <a:pt x="19" y="0"/>
                      </a:lnTo>
                      <a:lnTo>
                        <a:pt x="20" y="0"/>
                      </a:lnTo>
                      <a:lnTo>
                        <a:pt x="20" y="0"/>
                      </a:lnTo>
                      <a:lnTo>
                        <a:pt x="20" y="0"/>
                      </a:lnTo>
                      <a:lnTo>
                        <a:pt x="20" y="0"/>
                      </a:lnTo>
                      <a:lnTo>
                        <a:pt x="20" y="0"/>
                      </a:lnTo>
                      <a:lnTo>
                        <a:pt x="21" y="0"/>
                      </a:lnTo>
                      <a:lnTo>
                        <a:pt x="21" y="1"/>
                      </a:lnTo>
                      <a:lnTo>
                        <a:pt x="21" y="1"/>
                      </a:lnTo>
                      <a:lnTo>
                        <a:pt x="21" y="1"/>
                      </a:lnTo>
                      <a:lnTo>
                        <a:pt x="21" y="1"/>
                      </a:lnTo>
                      <a:lnTo>
                        <a:pt x="22" y="1"/>
                      </a:lnTo>
                      <a:lnTo>
                        <a:pt x="22" y="1"/>
                      </a:lnTo>
                      <a:lnTo>
                        <a:pt x="22" y="1"/>
                      </a:lnTo>
                      <a:lnTo>
                        <a:pt x="22" y="1"/>
                      </a:lnTo>
                      <a:lnTo>
                        <a:pt x="22" y="1"/>
                      </a:lnTo>
                      <a:lnTo>
                        <a:pt x="22" y="2"/>
                      </a:lnTo>
                      <a:lnTo>
                        <a:pt x="23" y="2"/>
                      </a:lnTo>
                      <a:lnTo>
                        <a:pt x="23" y="2"/>
                      </a:lnTo>
                      <a:lnTo>
                        <a:pt x="23" y="2"/>
                      </a:lnTo>
                      <a:lnTo>
                        <a:pt x="23" y="2"/>
                      </a:lnTo>
                      <a:lnTo>
                        <a:pt x="23" y="2"/>
                      </a:lnTo>
                      <a:lnTo>
                        <a:pt x="24" y="2"/>
                      </a:lnTo>
                      <a:lnTo>
                        <a:pt x="24" y="3"/>
                      </a:lnTo>
                      <a:lnTo>
                        <a:pt x="24" y="3"/>
                      </a:lnTo>
                      <a:lnTo>
                        <a:pt x="24" y="3"/>
                      </a:lnTo>
                      <a:lnTo>
                        <a:pt x="24" y="3"/>
                      </a:lnTo>
                      <a:lnTo>
                        <a:pt x="24" y="3"/>
                      </a:lnTo>
                      <a:lnTo>
                        <a:pt x="25" y="3"/>
                      </a:lnTo>
                      <a:lnTo>
                        <a:pt x="25" y="4"/>
                      </a:lnTo>
                      <a:lnTo>
                        <a:pt x="25" y="4"/>
                      </a:lnTo>
                      <a:lnTo>
                        <a:pt x="25" y="4"/>
                      </a:lnTo>
                      <a:lnTo>
                        <a:pt x="25" y="4"/>
                      </a:lnTo>
                      <a:lnTo>
                        <a:pt x="25" y="4"/>
                      </a:lnTo>
                      <a:lnTo>
                        <a:pt x="25" y="5"/>
                      </a:lnTo>
                      <a:lnTo>
                        <a:pt x="26" y="5"/>
                      </a:lnTo>
                      <a:lnTo>
                        <a:pt x="26" y="5"/>
                      </a:lnTo>
                      <a:lnTo>
                        <a:pt x="26" y="5"/>
                      </a:lnTo>
                      <a:lnTo>
                        <a:pt x="26" y="5"/>
                      </a:lnTo>
                      <a:lnTo>
                        <a:pt x="26" y="6"/>
                      </a:lnTo>
                      <a:lnTo>
                        <a:pt x="26" y="6"/>
                      </a:lnTo>
                      <a:lnTo>
                        <a:pt x="26" y="6"/>
                      </a:lnTo>
                      <a:lnTo>
                        <a:pt x="26" y="6"/>
                      </a:lnTo>
                      <a:lnTo>
                        <a:pt x="27" y="6"/>
                      </a:lnTo>
                      <a:lnTo>
                        <a:pt x="27" y="7"/>
                      </a:lnTo>
                      <a:lnTo>
                        <a:pt x="27" y="7"/>
                      </a:lnTo>
                      <a:lnTo>
                        <a:pt x="27" y="7"/>
                      </a:lnTo>
                      <a:lnTo>
                        <a:pt x="27" y="7"/>
                      </a:lnTo>
                      <a:lnTo>
                        <a:pt x="27" y="8"/>
                      </a:lnTo>
                      <a:lnTo>
                        <a:pt x="27" y="8"/>
                      </a:lnTo>
                      <a:lnTo>
                        <a:pt x="27" y="8"/>
                      </a:lnTo>
                      <a:lnTo>
                        <a:pt x="27" y="8"/>
                      </a:lnTo>
                      <a:lnTo>
                        <a:pt x="27" y="9"/>
                      </a:lnTo>
                      <a:lnTo>
                        <a:pt x="27" y="9"/>
                      </a:lnTo>
                      <a:lnTo>
                        <a:pt x="28" y="9"/>
                      </a:lnTo>
                      <a:lnTo>
                        <a:pt x="28" y="9"/>
                      </a:lnTo>
                      <a:lnTo>
                        <a:pt x="28" y="10"/>
                      </a:lnTo>
                      <a:lnTo>
                        <a:pt x="28" y="10"/>
                      </a:lnTo>
                      <a:lnTo>
                        <a:pt x="28" y="10"/>
                      </a:lnTo>
                      <a:lnTo>
                        <a:pt x="28" y="10"/>
                      </a:lnTo>
                      <a:lnTo>
                        <a:pt x="28" y="11"/>
                      </a:lnTo>
                      <a:lnTo>
                        <a:pt x="28" y="11"/>
                      </a:lnTo>
                      <a:lnTo>
                        <a:pt x="28" y="11"/>
                      </a:lnTo>
                      <a:lnTo>
                        <a:pt x="28" y="11"/>
                      </a:lnTo>
                      <a:lnTo>
                        <a:pt x="28" y="12"/>
                      </a:lnTo>
                      <a:lnTo>
                        <a:pt x="28" y="12"/>
                      </a:lnTo>
                      <a:lnTo>
                        <a:pt x="28" y="12"/>
                      </a:lnTo>
                      <a:lnTo>
                        <a:pt x="28" y="12"/>
                      </a:lnTo>
                      <a:lnTo>
                        <a:pt x="28" y="13"/>
                      </a:lnTo>
                      <a:lnTo>
                        <a:pt x="28" y="13"/>
                      </a:lnTo>
                      <a:lnTo>
                        <a:pt x="28" y="13"/>
                      </a:lnTo>
                      <a:lnTo>
                        <a:pt x="28" y="13"/>
                      </a:lnTo>
                      <a:lnTo>
                        <a:pt x="28" y="14"/>
                      </a:lnTo>
                      <a:lnTo>
                        <a:pt x="28" y="14"/>
                      </a:lnTo>
                      <a:lnTo>
                        <a:pt x="28" y="14"/>
                      </a:lnTo>
                      <a:lnTo>
                        <a:pt x="28" y="14"/>
                      </a:lnTo>
                      <a:lnTo>
                        <a:pt x="28" y="15"/>
                      </a:lnTo>
                      <a:lnTo>
                        <a:pt x="28" y="15"/>
                      </a:lnTo>
                      <a:lnTo>
                        <a:pt x="28" y="15"/>
                      </a:lnTo>
                      <a:lnTo>
                        <a:pt x="28" y="16"/>
                      </a:lnTo>
                      <a:lnTo>
                        <a:pt x="28" y="16"/>
                      </a:lnTo>
                      <a:lnTo>
                        <a:pt x="28" y="16"/>
                      </a:lnTo>
                      <a:lnTo>
                        <a:pt x="28" y="16"/>
                      </a:lnTo>
                      <a:lnTo>
                        <a:pt x="28" y="17"/>
                      </a:lnTo>
                      <a:lnTo>
                        <a:pt x="28" y="17"/>
                      </a:lnTo>
                      <a:lnTo>
                        <a:pt x="28" y="17"/>
                      </a:lnTo>
                      <a:lnTo>
                        <a:pt x="28" y="17"/>
                      </a:lnTo>
                      <a:lnTo>
                        <a:pt x="28" y="18"/>
                      </a:lnTo>
                      <a:lnTo>
                        <a:pt x="28" y="18"/>
                      </a:lnTo>
                      <a:lnTo>
                        <a:pt x="28" y="18"/>
                      </a:lnTo>
                      <a:lnTo>
                        <a:pt x="28" y="18"/>
                      </a:lnTo>
                      <a:lnTo>
                        <a:pt x="28" y="19"/>
                      </a:lnTo>
                      <a:lnTo>
                        <a:pt x="28" y="19"/>
                      </a:lnTo>
                      <a:lnTo>
                        <a:pt x="28" y="19"/>
                      </a:lnTo>
                      <a:lnTo>
                        <a:pt x="28" y="19"/>
                      </a:lnTo>
                      <a:lnTo>
                        <a:pt x="28" y="20"/>
                      </a:lnTo>
                      <a:lnTo>
                        <a:pt x="28" y="20"/>
                      </a:lnTo>
                      <a:lnTo>
                        <a:pt x="27" y="20"/>
                      </a:lnTo>
                      <a:lnTo>
                        <a:pt x="27" y="20"/>
                      </a:lnTo>
                      <a:lnTo>
                        <a:pt x="27" y="21"/>
                      </a:lnTo>
                      <a:lnTo>
                        <a:pt x="27" y="21"/>
                      </a:lnTo>
                      <a:lnTo>
                        <a:pt x="27" y="22"/>
                      </a:lnTo>
                      <a:lnTo>
                        <a:pt x="26" y="22"/>
                      </a:lnTo>
                      <a:lnTo>
                        <a:pt x="26" y="23"/>
                      </a:lnTo>
                      <a:lnTo>
                        <a:pt x="26" y="23"/>
                      </a:lnTo>
                      <a:lnTo>
                        <a:pt x="25" y="24"/>
                      </a:lnTo>
                      <a:lnTo>
                        <a:pt x="25" y="24"/>
                      </a:lnTo>
                      <a:lnTo>
                        <a:pt x="25" y="25"/>
                      </a:lnTo>
                      <a:lnTo>
                        <a:pt x="24" y="25"/>
                      </a:lnTo>
                      <a:lnTo>
                        <a:pt x="24" y="26"/>
                      </a:lnTo>
                      <a:lnTo>
                        <a:pt x="24" y="26"/>
                      </a:lnTo>
                      <a:lnTo>
                        <a:pt x="23" y="27"/>
                      </a:lnTo>
                      <a:lnTo>
                        <a:pt x="23" y="27"/>
                      </a:lnTo>
                      <a:lnTo>
                        <a:pt x="23" y="27"/>
                      </a:lnTo>
                      <a:lnTo>
                        <a:pt x="22" y="28"/>
                      </a:lnTo>
                      <a:lnTo>
                        <a:pt x="22" y="28"/>
                      </a:lnTo>
                      <a:lnTo>
                        <a:pt x="22" y="29"/>
                      </a:lnTo>
                      <a:lnTo>
                        <a:pt x="21" y="29"/>
                      </a:lnTo>
                      <a:lnTo>
                        <a:pt x="21" y="29"/>
                      </a:lnTo>
                      <a:lnTo>
                        <a:pt x="21" y="30"/>
                      </a:lnTo>
                      <a:lnTo>
                        <a:pt x="20" y="30"/>
                      </a:lnTo>
                      <a:lnTo>
                        <a:pt x="20" y="31"/>
                      </a:lnTo>
                      <a:lnTo>
                        <a:pt x="19" y="31"/>
                      </a:lnTo>
                      <a:lnTo>
                        <a:pt x="19" y="31"/>
                      </a:lnTo>
                      <a:lnTo>
                        <a:pt x="19" y="32"/>
                      </a:lnTo>
                      <a:lnTo>
                        <a:pt x="18" y="32"/>
                      </a:lnTo>
                      <a:lnTo>
                        <a:pt x="18" y="32"/>
                      </a:lnTo>
                      <a:lnTo>
                        <a:pt x="17" y="33"/>
                      </a:lnTo>
                      <a:lnTo>
                        <a:pt x="17" y="33"/>
                      </a:lnTo>
                      <a:lnTo>
                        <a:pt x="16" y="33"/>
                      </a:lnTo>
                      <a:lnTo>
                        <a:pt x="16" y="33"/>
                      </a:lnTo>
                      <a:lnTo>
                        <a:pt x="16" y="34"/>
                      </a:lnTo>
                      <a:lnTo>
                        <a:pt x="15" y="34"/>
                      </a:lnTo>
                      <a:lnTo>
                        <a:pt x="15" y="34"/>
                      </a:lnTo>
                      <a:lnTo>
                        <a:pt x="14" y="34"/>
                      </a:lnTo>
                      <a:lnTo>
                        <a:pt x="14" y="35"/>
                      </a:lnTo>
                      <a:lnTo>
                        <a:pt x="13" y="35"/>
                      </a:lnTo>
                      <a:lnTo>
                        <a:pt x="13" y="35"/>
                      </a:lnTo>
                      <a:lnTo>
                        <a:pt x="12" y="35"/>
                      </a:lnTo>
                      <a:lnTo>
                        <a:pt x="12" y="35"/>
                      </a:lnTo>
                      <a:lnTo>
                        <a:pt x="11" y="36"/>
                      </a:lnTo>
                      <a:lnTo>
                        <a:pt x="11" y="36"/>
                      </a:lnTo>
                      <a:lnTo>
                        <a:pt x="10" y="36"/>
                      </a:lnTo>
                      <a:lnTo>
                        <a:pt x="10" y="36"/>
                      </a:lnTo>
                      <a:lnTo>
                        <a:pt x="10" y="36"/>
                      </a:lnTo>
                      <a:lnTo>
                        <a:pt x="9" y="36"/>
                      </a:lnTo>
                      <a:lnTo>
                        <a:pt x="9" y="36"/>
                      </a:lnTo>
                      <a:lnTo>
                        <a:pt x="8" y="35"/>
                      </a:lnTo>
                      <a:lnTo>
                        <a:pt x="8" y="35"/>
                      </a:lnTo>
                      <a:lnTo>
                        <a:pt x="7" y="34"/>
                      </a:lnTo>
                      <a:lnTo>
                        <a:pt x="7" y="33"/>
                      </a:lnTo>
                      <a:lnTo>
                        <a:pt x="7" y="32"/>
                      </a:lnTo>
                      <a:lnTo>
                        <a:pt x="6" y="31"/>
                      </a:lnTo>
                      <a:lnTo>
                        <a:pt x="6" y="30"/>
                      </a:lnTo>
                      <a:lnTo>
                        <a:pt x="5" y="29"/>
                      </a:lnTo>
                      <a:lnTo>
                        <a:pt x="5" y="28"/>
                      </a:lnTo>
                      <a:lnTo>
                        <a:pt x="4" y="28"/>
                      </a:lnTo>
                      <a:lnTo>
                        <a:pt x="4" y="27"/>
                      </a:lnTo>
                      <a:lnTo>
                        <a:pt x="3" y="26"/>
                      </a:lnTo>
                      <a:lnTo>
                        <a:pt x="3" y="25"/>
                      </a:lnTo>
                      <a:lnTo>
                        <a:pt x="2" y="24"/>
                      </a:lnTo>
                      <a:lnTo>
                        <a:pt x="2" y="24"/>
                      </a:lnTo>
                      <a:lnTo>
                        <a:pt x="1" y="23"/>
                      </a:lnTo>
                      <a:lnTo>
                        <a:pt x="1" y="22"/>
                      </a:lnTo>
                      <a:lnTo>
                        <a:pt x="0" y="21"/>
                      </a:lnTo>
                      <a:lnTo>
                        <a:pt x="0" y="21"/>
                      </a:lnTo>
                    </a:path>
                  </a:pathLst>
                </a:custGeom>
                <a:solidFill>
                  <a:srgbClr val="A06F50">
                    <a:alpha val="20001"/>
                  </a:srgbClr>
                </a:solidFill>
                <a:ln w="9525">
                  <a:noFill/>
                  <a:round/>
                  <a:headEnd type="none" w="sm" len="sm"/>
                  <a:tailEnd type="none" w="sm" len="sm"/>
                </a:ln>
              </p:spPr>
              <p:txBody>
                <a:bodyPr/>
                <a:lstStyle/>
                <a:p>
                  <a:endParaRPr lang="nl-BE"/>
                </a:p>
              </p:txBody>
            </p:sp>
            <p:sp>
              <p:nvSpPr>
                <p:cNvPr id="7627" name="Freeform 459"/>
                <p:cNvSpPr>
                  <a:spLocks noChangeArrowheads="1"/>
                </p:cNvSpPr>
                <p:nvPr/>
              </p:nvSpPr>
              <p:spPr bwMode="auto">
                <a:xfrm>
                  <a:off x="261" y="96"/>
                  <a:ext cx="26" cy="22"/>
                </a:xfrm>
                <a:custGeom>
                  <a:avLst/>
                  <a:gdLst/>
                  <a:ahLst/>
                  <a:cxnLst>
                    <a:cxn ang="0">
                      <a:pos x="0" y="20"/>
                    </a:cxn>
                    <a:cxn ang="0">
                      <a:pos x="7" y="6"/>
                    </a:cxn>
                    <a:cxn ang="0">
                      <a:pos x="25" y="1"/>
                    </a:cxn>
                    <a:cxn ang="0">
                      <a:pos x="17" y="3"/>
                    </a:cxn>
                    <a:cxn ang="0">
                      <a:pos x="11" y="7"/>
                    </a:cxn>
                    <a:cxn ang="0">
                      <a:pos x="4" y="22"/>
                    </a:cxn>
                    <a:cxn ang="0">
                      <a:pos x="3" y="23"/>
                    </a:cxn>
                    <a:cxn ang="0">
                      <a:pos x="1" y="22"/>
                    </a:cxn>
                    <a:cxn ang="0">
                      <a:pos x="0" y="21"/>
                    </a:cxn>
                    <a:cxn ang="0">
                      <a:pos x="0" y="20"/>
                    </a:cxn>
                  </a:cxnLst>
                  <a:rect l="0" t="0" r="r" b="b"/>
                  <a:pathLst>
                    <a:path w="25" h="21">
                      <a:moveTo>
                        <a:pt x="0" y="20"/>
                      </a:moveTo>
                      <a:cubicBezTo>
                        <a:pt x="0" y="20"/>
                        <a:pt x="2" y="12"/>
                        <a:pt x="7" y="6"/>
                      </a:cubicBezTo>
                      <a:cubicBezTo>
                        <a:pt x="7" y="6"/>
                        <a:pt x="16" y="0"/>
                        <a:pt x="25" y="1"/>
                      </a:cubicBezTo>
                      <a:cubicBezTo>
                        <a:pt x="25" y="1"/>
                        <a:pt x="21" y="1"/>
                        <a:pt x="17" y="3"/>
                      </a:cubicBezTo>
                      <a:cubicBezTo>
                        <a:pt x="17" y="3"/>
                        <a:pt x="14" y="4"/>
                        <a:pt x="11" y="7"/>
                      </a:cubicBezTo>
                      <a:cubicBezTo>
                        <a:pt x="11" y="7"/>
                        <a:pt x="5" y="13"/>
                        <a:pt x="4" y="22"/>
                      </a:cubicBezTo>
                      <a:cubicBezTo>
                        <a:pt x="4" y="22"/>
                        <a:pt x="3" y="23"/>
                        <a:pt x="3" y="23"/>
                      </a:cubicBezTo>
                      <a:cubicBezTo>
                        <a:pt x="3" y="23"/>
                        <a:pt x="2" y="23"/>
                        <a:pt x="1" y="22"/>
                      </a:cubicBezTo>
                      <a:cubicBezTo>
                        <a:pt x="1" y="22"/>
                        <a:pt x="1" y="22"/>
                        <a:pt x="0" y="21"/>
                      </a:cubicBezTo>
                      <a:cubicBezTo>
                        <a:pt x="0" y="21"/>
                        <a:pt x="0" y="20"/>
                        <a:pt x="0" y="20"/>
                      </a:cubicBezTo>
                    </a:path>
                  </a:pathLst>
                </a:custGeom>
                <a:solidFill>
                  <a:srgbClr val="A06F50"/>
                </a:solidFill>
                <a:ln w="9525">
                  <a:noFill/>
                  <a:round/>
                  <a:headEnd type="none" w="sm" len="sm"/>
                  <a:tailEnd type="none" w="sm" len="sm"/>
                </a:ln>
              </p:spPr>
              <p:txBody>
                <a:bodyPr/>
                <a:lstStyle/>
                <a:p>
                  <a:endParaRPr lang="nl-BE"/>
                </a:p>
              </p:txBody>
            </p:sp>
            <p:sp>
              <p:nvSpPr>
                <p:cNvPr id="7628" name="Freeform 460"/>
                <p:cNvSpPr>
                  <a:spLocks noChangeArrowheads="1"/>
                </p:cNvSpPr>
                <p:nvPr/>
              </p:nvSpPr>
              <p:spPr bwMode="auto">
                <a:xfrm>
                  <a:off x="251" y="124"/>
                  <a:ext cx="8" cy="9"/>
                </a:xfrm>
                <a:custGeom>
                  <a:avLst/>
                  <a:gdLst/>
                  <a:ahLst/>
                  <a:cxnLst>
                    <a:cxn ang="0">
                      <a:pos x="7" y="3"/>
                    </a:cxn>
                    <a:cxn ang="0">
                      <a:pos x="7" y="2"/>
                    </a:cxn>
                    <a:cxn ang="0">
                      <a:pos x="7" y="2"/>
                    </a:cxn>
                    <a:cxn ang="0">
                      <a:pos x="6" y="2"/>
                    </a:cxn>
                    <a:cxn ang="0">
                      <a:pos x="6" y="2"/>
                    </a:cxn>
                    <a:cxn ang="0">
                      <a:pos x="6" y="2"/>
                    </a:cxn>
                    <a:cxn ang="0">
                      <a:pos x="6" y="1"/>
                    </a:cxn>
                    <a:cxn ang="0">
                      <a:pos x="6" y="1"/>
                    </a:cxn>
                    <a:cxn ang="0">
                      <a:pos x="5" y="1"/>
                    </a:cxn>
                    <a:cxn ang="0">
                      <a:pos x="5" y="1"/>
                    </a:cxn>
                    <a:cxn ang="0">
                      <a:pos x="5" y="1"/>
                    </a:cxn>
                    <a:cxn ang="0">
                      <a:pos x="5" y="0"/>
                    </a:cxn>
                    <a:cxn ang="0">
                      <a:pos x="4" y="0"/>
                    </a:cxn>
                    <a:cxn ang="0">
                      <a:pos x="4" y="0"/>
                    </a:cxn>
                    <a:cxn ang="0">
                      <a:pos x="4" y="0"/>
                    </a:cxn>
                    <a:cxn ang="0">
                      <a:pos x="4" y="0"/>
                    </a:cxn>
                    <a:cxn ang="0">
                      <a:pos x="3" y="0"/>
                    </a:cxn>
                    <a:cxn ang="0">
                      <a:pos x="3" y="0"/>
                    </a:cxn>
                    <a:cxn ang="0">
                      <a:pos x="3" y="0"/>
                    </a:cxn>
                    <a:cxn ang="0">
                      <a:pos x="3" y="0"/>
                    </a:cxn>
                    <a:cxn ang="0">
                      <a:pos x="2" y="0"/>
                    </a:cxn>
                    <a:cxn ang="0">
                      <a:pos x="2" y="0"/>
                    </a:cxn>
                    <a:cxn ang="0">
                      <a:pos x="2" y="0"/>
                    </a:cxn>
                    <a:cxn ang="0">
                      <a:pos x="1" y="0"/>
                    </a:cxn>
                    <a:cxn ang="0">
                      <a:pos x="1" y="0"/>
                    </a:cxn>
                    <a:cxn ang="0">
                      <a:pos x="1" y="0"/>
                    </a:cxn>
                    <a:cxn ang="0">
                      <a:pos x="1" y="0"/>
                    </a:cxn>
                    <a:cxn ang="0">
                      <a:pos x="0" y="0"/>
                    </a:cxn>
                    <a:cxn ang="0">
                      <a:pos x="0" y="0"/>
                    </a:cxn>
                    <a:cxn ang="0">
                      <a:pos x="0" y="0"/>
                    </a:cxn>
                    <a:cxn ang="0">
                      <a:pos x="0" y="0"/>
                    </a:cxn>
                    <a:cxn ang="0">
                      <a:pos x="1" y="1"/>
                    </a:cxn>
                    <a:cxn ang="0">
                      <a:pos x="3" y="3"/>
                    </a:cxn>
                    <a:cxn ang="0">
                      <a:pos x="4" y="5"/>
                    </a:cxn>
                    <a:cxn ang="0">
                      <a:pos x="6" y="7"/>
                    </a:cxn>
                    <a:cxn ang="0">
                      <a:pos x="7" y="8"/>
                    </a:cxn>
                  </a:cxnLst>
                  <a:rect l="0" t="0" r="r" b="b"/>
                  <a:pathLst>
                    <a:path w="7" h="8">
                      <a:moveTo>
                        <a:pt x="7" y="3"/>
                      </a:moveTo>
                      <a:lnTo>
                        <a:pt x="7" y="3"/>
                      </a:lnTo>
                      <a:lnTo>
                        <a:pt x="7" y="3"/>
                      </a:lnTo>
                      <a:lnTo>
                        <a:pt x="7" y="2"/>
                      </a:lnTo>
                      <a:lnTo>
                        <a:pt x="7" y="2"/>
                      </a:lnTo>
                      <a:lnTo>
                        <a:pt x="7" y="2"/>
                      </a:lnTo>
                      <a:lnTo>
                        <a:pt x="7" y="2"/>
                      </a:lnTo>
                      <a:lnTo>
                        <a:pt x="6" y="2"/>
                      </a:lnTo>
                      <a:lnTo>
                        <a:pt x="6" y="2"/>
                      </a:lnTo>
                      <a:lnTo>
                        <a:pt x="6" y="2"/>
                      </a:lnTo>
                      <a:lnTo>
                        <a:pt x="6" y="2"/>
                      </a:lnTo>
                      <a:lnTo>
                        <a:pt x="6" y="2"/>
                      </a:lnTo>
                      <a:lnTo>
                        <a:pt x="6" y="1"/>
                      </a:lnTo>
                      <a:lnTo>
                        <a:pt x="6" y="1"/>
                      </a:lnTo>
                      <a:lnTo>
                        <a:pt x="6" y="1"/>
                      </a:lnTo>
                      <a:lnTo>
                        <a:pt x="6" y="1"/>
                      </a:lnTo>
                      <a:lnTo>
                        <a:pt x="5" y="1"/>
                      </a:lnTo>
                      <a:lnTo>
                        <a:pt x="5" y="1"/>
                      </a:lnTo>
                      <a:lnTo>
                        <a:pt x="5" y="1"/>
                      </a:lnTo>
                      <a:lnTo>
                        <a:pt x="5" y="1"/>
                      </a:lnTo>
                      <a:lnTo>
                        <a:pt x="5" y="1"/>
                      </a:lnTo>
                      <a:lnTo>
                        <a:pt x="5" y="1"/>
                      </a:lnTo>
                      <a:lnTo>
                        <a:pt x="5" y="1"/>
                      </a:lnTo>
                      <a:lnTo>
                        <a:pt x="5" y="0"/>
                      </a:lnTo>
                      <a:lnTo>
                        <a:pt x="5" y="0"/>
                      </a:lnTo>
                      <a:lnTo>
                        <a:pt x="4" y="0"/>
                      </a:lnTo>
                      <a:lnTo>
                        <a:pt x="4" y="0"/>
                      </a:lnTo>
                      <a:lnTo>
                        <a:pt x="4" y="0"/>
                      </a:lnTo>
                      <a:lnTo>
                        <a:pt x="4" y="0"/>
                      </a:lnTo>
                      <a:lnTo>
                        <a:pt x="4" y="0"/>
                      </a:lnTo>
                      <a:lnTo>
                        <a:pt x="4" y="0"/>
                      </a:lnTo>
                      <a:lnTo>
                        <a:pt x="4" y="0"/>
                      </a:lnTo>
                      <a:lnTo>
                        <a:pt x="3" y="0"/>
                      </a:lnTo>
                      <a:lnTo>
                        <a:pt x="3" y="0"/>
                      </a:lnTo>
                      <a:lnTo>
                        <a:pt x="3" y="0"/>
                      </a:lnTo>
                      <a:lnTo>
                        <a:pt x="3" y="0"/>
                      </a:lnTo>
                      <a:lnTo>
                        <a:pt x="3" y="0"/>
                      </a:lnTo>
                      <a:lnTo>
                        <a:pt x="3" y="0"/>
                      </a:lnTo>
                      <a:lnTo>
                        <a:pt x="3" y="0"/>
                      </a:lnTo>
                      <a:lnTo>
                        <a:pt x="3" y="0"/>
                      </a:lnTo>
                      <a:lnTo>
                        <a:pt x="2" y="0"/>
                      </a:lnTo>
                      <a:lnTo>
                        <a:pt x="2" y="0"/>
                      </a:lnTo>
                      <a:lnTo>
                        <a:pt x="2" y="0"/>
                      </a:lnTo>
                      <a:lnTo>
                        <a:pt x="2" y="0"/>
                      </a:lnTo>
                      <a:lnTo>
                        <a:pt x="2" y="0"/>
                      </a:lnTo>
                      <a:lnTo>
                        <a:pt x="2" y="0"/>
                      </a:lnTo>
                      <a:lnTo>
                        <a:pt x="2" y="0"/>
                      </a:lnTo>
                      <a:lnTo>
                        <a:pt x="1" y="0"/>
                      </a:lnTo>
                      <a:lnTo>
                        <a:pt x="1" y="0"/>
                      </a:lnTo>
                      <a:lnTo>
                        <a:pt x="1" y="0"/>
                      </a:lnTo>
                      <a:lnTo>
                        <a:pt x="1" y="0"/>
                      </a:lnTo>
                      <a:lnTo>
                        <a:pt x="1" y="0"/>
                      </a:lnTo>
                      <a:lnTo>
                        <a:pt x="1" y="0"/>
                      </a:lnTo>
                      <a:lnTo>
                        <a:pt x="1" y="0"/>
                      </a:lnTo>
                      <a:lnTo>
                        <a:pt x="0" y="0"/>
                      </a:lnTo>
                      <a:lnTo>
                        <a:pt x="0" y="0"/>
                      </a:lnTo>
                      <a:lnTo>
                        <a:pt x="0" y="0"/>
                      </a:lnTo>
                      <a:lnTo>
                        <a:pt x="0" y="0"/>
                      </a:lnTo>
                      <a:lnTo>
                        <a:pt x="0" y="0"/>
                      </a:lnTo>
                      <a:lnTo>
                        <a:pt x="0" y="0"/>
                      </a:lnTo>
                      <a:lnTo>
                        <a:pt x="0" y="0"/>
                      </a:lnTo>
                      <a:lnTo>
                        <a:pt x="0" y="0"/>
                      </a:lnTo>
                      <a:lnTo>
                        <a:pt x="0" y="1"/>
                      </a:lnTo>
                      <a:lnTo>
                        <a:pt x="1" y="1"/>
                      </a:lnTo>
                      <a:lnTo>
                        <a:pt x="2" y="2"/>
                      </a:lnTo>
                      <a:lnTo>
                        <a:pt x="3" y="3"/>
                      </a:lnTo>
                      <a:lnTo>
                        <a:pt x="4" y="4"/>
                      </a:lnTo>
                      <a:lnTo>
                        <a:pt x="4" y="5"/>
                      </a:lnTo>
                      <a:lnTo>
                        <a:pt x="5" y="6"/>
                      </a:lnTo>
                      <a:lnTo>
                        <a:pt x="6" y="7"/>
                      </a:lnTo>
                      <a:lnTo>
                        <a:pt x="6" y="8"/>
                      </a:lnTo>
                      <a:lnTo>
                        <a:pt x="7" y="8"/>
                      </a:lnTo>
                      <a:lnTo>
                        <a:pt x="7" y="3"/>
                      </a:lnTo>
                    </a:path>
                  </a:pathLst>
                </a:custGeom>
                <a:solidFill>
                  <a:srgbClr val="A06F50"/>
                </a:solidFill>
                <a:ln w="9525">
                  <a:noFill/>
                  <a:round/>
                  <a:headEnd type="none" w="sm" len="sm"/>
                  <a:tailEnd type="none" w="sm" len="sm"/>
                </a:ln>
              </p:spPr>
              <p:txBody>
                <a:bodyPr/>
                <a:lstStyle/>
                <a:p>
                  <a:endParaRPr lang="nl-BE"/>
                </a:p>
              </p:txBody>
            </p:sp>
            <p:sp>
              <p:nvSpPr>
                <p:cNvPr id="7629" name="Freeform 461"/>
                <p:cNvSpPr>
                  <a:spLocks noChangeArrowheads="1"/>
                </p:cNvSpPr>
                <p:nvPr/>
              </p:nvSpPr>
              <p:spPr bwMode="auto">
                <a:xfrm>
                  <a:off x="288" y="173"/>
                  <a:ext cx="42" cy="58"/>
                </a:xfrm>
                <a:custGeom>
                  <a:avLst/>
                  <a:gdLst/>
                  <a:ahLst/>
                  <a:cxnLst>
                    <a:cxn ang="0">
                      <a:pos x="0" y="52"/>
                    </a:cxn>
                    <a:cxn ang="0">
                      <a:pos x="22" y="34"/>
                    </a:cxn>
                    <a:cxn ang="0">
                      <a:pos x="35" y="0"/>
                    </a:cxn>
                    <a:cxn ang="0">
                      <a:pos x="41" y="28"/>
                    </a:cxn>
                    <a:cxn ang="0">
                      <a:pos x="27" y="47"/>
                    </a:cxn>
                    <a:cxn ang="0">
                      <a:pos x="10" y="57"/>
                    </a:cxn>
                    <a:cxn ang="0">
                      <a:pos x="4" y="56"/>
                    </a:cxn>
                    <a:cxn ang="0">
                      <a:pos x="0" y="52"/>
                    </a:cxn>
                  </a:cxnLst>
                  <a:rect l="0" t="0" r="r" b="b"/>
                  <a:pathLst>
                    <a:path w="41" h="57">
                      <a:moveTo>
                        <a:pt x="0" y="52"/>
                      </a:moveTo>
                      <a:cubicBezTo>
                        <a:pt x="0" y="52"/>
                        <a:pt x="13" y="46"/>
                        <a:pt x="22" y="34"/>
                      </a:cubicBezTo>
                      <a:cubicBezTo>
                        <a:pt x="22" y="34"/>
                        <a:pt x="31" y="18"/>
                        <a:pt x="35" y="0"/>
                      </a:cubicBezTo>
                      <a:lnTo>
                        <a:pt x="41" y="28"/>
                      </a:lnTo>
                      <a:cubicBezTo>
                        <a:pt x="41" y="28"/>
                        <a:pt x="36" y="39"/>
                        <a:pt x="27" y="47"/>
                      </a:cubicBezTo>
                      <a:cubicBezTo>
                        <a:pt x="27" y="47"/>
                        <a:pt x="19" y="54"/>
                        <a:pt x="10" y="57"/>
                      </a:cubicBezTo>
                      <a:cubicBezTo>
                        <a:pt x="10" y="57"/>
                        <a:pt x="7" y="57"/>
                        <a:pt x="4" y="56"/>
                      </a:cubicBezTo>
                      <a:cubicBezTo>
                        <a:pt x="4" y="56"/>
                        <a:pt x="1" y="54"/>
                        <a:pt x="0" y="52"/>
                      </a:cubicBezTo>
                    </a:path>
                  </a:pathLst>
                </a:custGeom>
                <a:solidFill>
                  <a:srgbClr val="A06F50">
                    <a:alpha val="20001"/>
                  </a:srgbClr>
                </a:solidFill>
                <a:ln w="9525">
                  <a:noFill/>
                  <a:round/>
                  <a:headEnd type="none" w="sm" len="sm"/>
                  <a:tailEnd type="none" w="sm" len="sm"/>
                </a:ln>
              </p:spPr>
              <p:txBody>
                <a:bodyPr/>
                <a:lstStyle/>
                <a:p>
                  <a:endParaRPr lang="nl-BE"/>
                </a:p>
              </p:txBody>
            </p:sp>
            <p:sp>
              <p:nvSpPr>
                <p:cNvPr id="7630" name="Freeform 462"/>
                <p:cNvSpPr>
                  <a:spLocks noChangeArrowheads="1"/>
                </p:cNvSpPr>
                <p:nvPr/>
              </p:nvSpPr>
              <p:spPr bwMode="auto">
                <a:xfrm>
                  <a:off x="248" y="63"/>
                  <a:ext cx="30" cy="42"/>
                </a:xfrm>
                <a:custGeom>
                  <a:avLst/>
                  <a:gdLst/>
                  <a:ahLst/>
                  <a:cxnLst>
                    <a:cxn ang="0">
                      <a:pos x="16" y="0"/>
                    </a:cxn>
                    <a:cxn ang="0">
                      <a:pos x="1" y="22"/>
                    </a:cxn>
                    <a:cxn ang="0">
                      <a:pos x="0" y="28"/>
                    </a:cxn>
                    <a:cxn ang="0">
                      <a:pos x="0" y="34"/>
                    </a:cxn>
                    <a:cxn ang="0">
                      <a:pos x="3" y="39"/>
                    </a:cxn>
                    <a:cxn ang="0">
                      <a:pos x="7" y="42"/>
                    </a:cxn>
                    <a:cxn ang="0">
                      <a:pos x="30" y="19"/>
                    </a:cxn>
                    <a:cxn ang="0">
                      <a:pos x="29" y="12"/>
                    </a:cxn>
                    <a:cxn ang="0">
                      <a:pos x="26" y="6"/>
                    </a:cxn>
                    <a:cxn ang="0">
                      <a:pos x="21" y="1"/>
                    </a:cxn>
                    <a:cxn ang="0">
                      <a:pos x="16" y="0"/>
                    </a:cxn>
                  </a:cxnLst>
                  <a:rect l="0" t="0" r="r" b="b"/>
                  <a:pathLst>
                    <a:path w="30" h="42">
                      <a:moveTo>
                        <a:pt x="16" y="0"/>
                      </a:moveTo>
                      <a:cubicBezTo>
                        <a:pt x="16" y="0"/>
                        <a:pt x="6" y="9"/>
                        <a:pt x="1" y="22"/>
                      </a:cubicBezTo>
                      <a:cubicBezTo>
                        <a:pt x="1" y="22"/>
                        <a:pt x="0" y="25"/>
                        <a:pt x="0" y="28"/>
                      </a:cubicBezTo>
                      <a:cubicBezTo>
                        <a:pt x="0" y="28"/>
                        <a:pt x="0" y="31"/>
                        <a:pt x="0" y="34"/>
                      </a:cubicBezTo>
                      <a:cubicBezTo>
                        <a:pt x="0" y="34"/>
                        <a:pt x="1" y="36"/>
                        <a:pt x="3" y="39"/>
                      </a:cubicBezTo>
                      <a:cubicBezTo>
                        <a:pt x="3" y="39"/>
                        <a:pt x="4" y="41"/>
                        <a:pt x="7" y="42"/>
                      </a:cubicBezTo>
                      <a:cubicBezTo>
                        <a:pt x="7" y="42"/>
                        <a:pt x="21" y="34"/>
                        <a:pt x="30" y="19"/>
                      </a:cubicBezTo>
                      <a:cubicBezTo>
                        <a:pt x="30" y="19"/>
                        <a:pt x="30" y="15"/>
                        <a:pt x="29" y="12"/>
                      </a:cubicBezTo>
                      <a:cubicBezTo>
                        <a:pt x="29" y="12"/>
                        <a:pt x="28" y="8"/>
                        <a:pt x="26" y="6"/>
                      </a:cubicBezTo>
                      <a:cubicBezTo>
                        <a:pt x="26" y="6"/>
                        <a:pt x="24" y="3"/>
                        <a:pt x="21" y="1"/>
                      </a:cubicBezTo>
                      <a:cubicBezTo>
                        <a:pt x="21" y="1"/>
                        <a:pt x="19" y="0"/>
                        <a:pt x="16" y="0"/>
                      </a:cubicBez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631" name="Freeform 463"/>
                <p:cNvSpPr>
                  <a:spLocks noChangeArrowheads="1"/>
                </p:cNvSpPr>
                <p:nvPr/>
              </p:nvSpPr>
              <p:spPr bwMode="auto">
                <a:xfrm>
                  <a:off x="265" y="161"/>
                  <a:ext cx="7" cy="8"/>
                </a:xfrm>
                <a:custGeom>
                  <a:avLst/>
                  <a:gdLst/>
                  <a:ahLst/>
                  <a:cxnLst>
                    <a:cxn ang="0">
                      <a:pos x="0" y="6"/>
                    </a:cxn>
                    <a:cxn ang="0">
                      <a:pos x="0" y="6"/>
                    </a:cxn>
                    <a:cxn ang="0">
                      <a:pos x="0" y="5"/>
                    </a:cxn>
                    <a:cxn ang="0">
                      <a:pos x="0" y="5"/>
                    </a:cxn>
                    <a:cxn ang="0">
                      <a:pos x="0" y="5"/>
                    </a:cxn>
                    <a:cxn ang="0">
                      <a:pos x="0" y="4"/>
                    </a:cxn>
                    <a:cxn ang="0">
                      <a:pos x="0" y="4"/>
                    </a:cxn>
                    <a:cxn ang="0">
                      <a:pos x="0" y="3"/>
                    </a:cxn>
                    <a:cxn ang="0">
                      <a:pos x="0" y="3"/>
                    </a:cxn>
                    <a:cxn ang="0">
                      <a:pos x="0" y="3"/>
                    </a:cxn>
                    <a:cxn ang="0">
                      <a:pos x="0" y="2"/>
                    </a:cxn>
                    <a:cxn ang="0">
                      <a:pos x="0" y="2"/>
                    </a:cxn>
                    <a:cxn ang="0">
                      <a:pos x="0" y="2"/>
                    </a:cxn>
                    <a:cxn ang="0">
                      <a:pos x="1" y="1"/>
                    </a:cxn>
                    <a:cxn ang="0">
                      <a:pos x="1" y="1"/>
                    </a:cxn>
                    <a:cxn ang="0">
                      <a:pos x="1" y="1"/>
                    </a:cxn>
                    <a:cxn ang="0">
                      <a:pos x="1" y="1"/>
                    </a:cxn>
                    <a:cxn ang="0">
                      <a:pos x="1" y="0"/>
                    </a:cxn>
                    <a:cxn ang="0">
                      <a:pos x="2" y="0"/>
                    </a:cxn>
                    <a:cxn ang="0">
                      <a:pos x="2" y="0"/>
                    </a:cxn>
                    <a:cxn ang="0">
                      <a:pos x="2" y="0"/>
                    </a:cxn>
                    <a:cxn ang="0">
                      <a:pos x="3" y="0"/>
                    </a:cxn>
                    <a:cxn ang="0">
                      <a:pos x="3" y="0"/>
                    </a:cxn>
                    <a:cxn ang="0">
                      <a:pos x="3" y="0"/>
                    </a:cxn>
                    <a:cxn ang="0">
                      <a:pos x="3" y="0"/>
                    </a:cxn>
                    <a:cxn ang="0">
                      <a:pos x="4" y="0"/>
                    </a:cxn>
                    <a:cxn ang="0">
                      <a:pos x="4" y="0"/>
                    </a:cxn>
                    <a:cxn ang="0">
                      <a:pos x="4" y="0"/>
                    </a:cxn>
                    <a:cxn ang="0">
                      <a:pos x="5" y="0"/>
                    </a:cxn>
                    <a:cxn ang="0">
                      <a:pos x="5" y="0"/>
                    </a:cxn>
                    <a:cxn ang="0">
                      <a:pos x="5" y="0"/>
                    </a:cxn>
                    <a:cxn ang="0">
                      <a:pos x="6" y="0"/>
                    </a:cxn>
                    <a:cxn ang="0">
                      <a:pos x="6" y="0"/>
                    </a:cxn>
                    <a:cxn ang="0">
                      <a:pos x="6" y="0"/>
                    </a:cxn>
                    <a:cxn ang="0">
                      <a:pos x="6" y="0"/>
                    </a:cxn>
                    <a:cxn ang="0">
                      <a:pos x="7" y="1"/>
                    </a:cxn>
                    <a:cxn ang="0">
                      <a:pos x="7" y="1"/>
                    </a:cxn>
                    <a:cxn ang="0">
                      <a:pos x="7" y="1"/>
                    </a:cxn>
                    <a:cxn ang="0">
                      <a:pos x="7" y="2"/>
                    </a:cxn>
                    <a:cxn ang="0">
                      <a:pos x="7" y="2"/>
                    </a:cxn>
                    <a:cxn ang="0">
                      <a:pos x="7" y="3"/>
                    </a:cxn>
                    <a:cxn ang="0">
                      <a:pos x="6" y="3"/>
                    </a:cxn>
                    <a:cxn ang="0">
                      <a:pos x="6" y="4"/>
                    </a:cxn>
                    <a:cxn ang="0">
                      <a:pos x="6" y="4"/>
                    </a:cxn>
                    <a:cxn ang="0">
                      <a:pos x="6" y="4"/>
                    </a:cxn>
                    <a:cxn ang="0">
                      <a:pos x="5" y="5"/>
                    </a:cxn>
                    <a:cxn ang="0">
                      <a:pos x="5" y="5"/>
                    </a:cxn>
                    <a:cxn ang="0">
                      <a:pos x="5" y="5"/>
                    </a:cxn>
                    <a:cxn ang="0">
                      <a:pos x="4" y="6"/>
                    </a:cxn>
                    <a:cxn ang="0">
                      <a:pos x="4" y="6"/>
                    </a:cxn>
                    <a:cxn ang="0">
                      <a:pos x="4" y="6"/>
                    </a:cxn>
                    <a:cxn ang="0">
                      <a:pos x="3" y="6"/>
                    </a:cxn>
                    <a:cxn ang="0">
                      <a:pos x="3" y="6"/>
                    </a:cxn>
                    <a:cxn ang="0">
                      <a:pos x="2" y="7"/>
                    </a:cxn>
                    <a:cxn ang="0">
                      <a:pos x="2" y="7"/>
                    </a:cxn>
                    <a:cxn ang="0">
                      <a:pos x="2" y="7"/>
                    </a:cxn>
                    <a:cxn ang="0">
                      <a:pos x="1" y="7"/>
                    </a:cxn>
                    <a:cxn ang="0">
                      <a:pos x="1" y="7"/>
                    </a:cxn>
                    <a:cxn ang="0">
                      <a:pos x="0" y="7"/>
                    </a:cxn>
                    <a:cxn ang="0">
                      <a:pos x="0" y="6"/>
                    </a:cxn>
                  </a:cxnLst>
                  <a:rect l="0" t="0" r="r" b="b"/>
                  <a:pathLst>
                    <a:path w="7" h="7">
                      <a:moveTo>
                        <a:pt x="0" y="6"/>
                      </a:moveTo>
                      <a:lnTo>
                        <a:pt x="0" y="6"/>
                      </a:lnTo>
                      <a:lnTo>
                        <a:pt x="0" y="6"/>
                      </a:lnTo>
                      <a:lnTo>
                        <a:pt x="0" y="6"/>
                      </a:lnTo>
                      <a:lnTo>
                        <a:pt x="0" y="6"/>
                      </a:lnTo>
                      <a:lnTo>
                        <a:pt x="0" y="6"/>
                      </a:lnTo>
                      <a:lnTo>
                        <a:pt x="0" y="6"/>
                      </a:lnTo>
                      <a:lnTo>
                        <a:pt x="0" y="6"/>
                      </a:lnTo>
                      <a:lnTo>
                        <a:pt x="0" y="6"/>
                      </a:lnTo>
                      <a:lnTo>
                        <a:pt x="0" y="6"/>
                      </a:lnTo>
                      <a:lnTo>
                        <a:pt x="0" y="5"/>
                      </a:lnTo>
                      <a:lnTo>
                        <a:pt x="0" y="5"/>
                      </a:lnTo>
                      <a:lnTo>
                        <a:pt x="0" y="5"/>
                      </a:lnTo>
                      <a:lnTo>
                        <a:pt x="0" y="5"/>
                      </a:lnTo>
                      <a:lnTo>
                        <a:pt x="0" y="5"/>
                      </a:lnTo>
                      <a:lnTo>
                        <a:pt x="0" y="5"/>
                      </a:lnTo>
                      <a:lnTo>
                        <a:pt x="0" y="5"/>
                      </a:lnTo>
                      <a:lnTo>
                        <a:pt x="0" y="5"/>
                      </a:lnTo>
                      <a:lnTo>
                        <a:pt x="0" y="5"/>
                      </a:lnTo>
                      <a:lnTo>
                        <a:pt x="0" y="5"/>
                      </a:lnTo>
                      <a:lnTo>
                        <a:pt x="0" y="4"/>
                      </a:lnTo>
                      <a:lnTo>
                        <a:pt x="0" y="4"/>
                      </a:lnTo>
                      <a:lnTo>
                        <a:pt x="0" y="4"/>
                      </a:lnTo>
                      <a:lnTo>
                        <a:pt x="0" y="4"/>
                      </a:lnTo>
                      <a:lnTo>
                        <a:pt x="0" y="4"/>
                      </a:lnTo>
                      <a:lnTo>
                        <a:pt x="0" y="4"/>
                      </a:lnTo>
                      <a:lnTo>
                        <a:pt x="0" y="4"/>
                      </a:lnTo>
                      <a:lnTo>
                        <a:pt x="0" y="4"/>
                      </a:lnTo>
                      <a:lnTo>
                        <a:pt x="0" y="4"/>
                      </a:lnTo>
                      <a:lnTo>
                        <a:pt x="0" y="4"/>
                      </a:lnTo>
                      <a:lnTo>
                        <a:pt x="0" y="4"/>
                      </a:lnTo>
                      <a:lnTo>
                        <a:pt x="0" y="3"/>
                      </a:lnTo>
                      <a:lnTo>
                        <a:pt x="0" y="3"/>
                      </a:lnTo>
                      <a:lnTo>
                        <a:pt x="0" y="3"/>
                      </a:lnTo>
                      <a:lnTo>
                        <a:pt x="0" y="3"/>
                      </a:lnTo>
                      <a:lnTo>
                        <a:pt x="0" y="3"/>
                      </a:lnTo>
                      <a:lnTo>
                        <a:pt x="0" y="3"/>
                      </a:lnTo>
                      <a:lnTo>
                        <a:pt x="0" y="3"/>
                      </a:lnTo>
                      <a:lnTo>
                        <a:pt x="0" y="3"/>
                      </a:lnTo>
                      <a:lnTo>
                        <a:pt x="0" y="3"/>
                      </a:lnTo>
                      <a:lnTo>
                        <a:pt x="0" y="3"/>
                      </a:lnTo>
                      <a:lnTo>
                        <a:pt x="0" y="3"/>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1"/>
                      </a:lnTo>
                      <a:lnTo>
                        <a:pt x="1" y="0"/>
                      </a:lnTo>
                      <a:lnTo>
                        <a:pt x="1" y="0"/>
                      </a:lnTo>
                      <a:lnTo>
                        <a:pt x="1"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3"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4"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5"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0"/>
                      </a:lnTo>
                      <a:lnTo>
                        <a:pt x="6" y="1"/>
                      </a:lnTo>
                      <a:lnTo>
                        <a:pt x="6" y="1"/>
                      </a:lnTo>
                      <a:lnTo>
                        <a:pt x="7" y="1"/>
                      </a:lnTo>
                      <a:lnTo>
                        <a:pt x="7" y="1"/>
                      </a:lnTo>
                      <a:lnTo>
                        <a:pt x="7" y="1"/>
                      </a:lnTo>
                      <a:lnTo>
                        <a:pt x="7" y="1"/>
                      </a:lnTo>
                      <a:lnTo>
                        <a:pt x="7" y="1"/>
                      </a:lnTo>
                      <a:lnTo>
                        <a:pt x="7" y="1"/>
                      </a:lnTo>
                      <a:lnTo>
                        <a:pt x="7" y="1"/>
                      </a:lnTo>
                      <a:lnTo>
                        <a:pt x="7" y="1"/>
                      </a:lnTo>
                      <a:lnTo>
                        <a:pt x="7" y="1"/>
                      </a:lnTo>
                      <a:lnTo>
                        <a:pt x="7" y="1"/>
                      </a:lnTo>
                      <a:lnTo>
                        <a:pt x="7" y="1"/>
                      </a:lnTo>
                      <a:lnTo>
                        <a:pt x="7" y="2"/>
                      </a:lnTo>
                      <a:lnTo>
                        <a:pt x="7" y="2"/>
                      </a:lnTo>
                      <a:lnTo>
                        <a:pt x="7" y="2"/>
                      </a:lnTo>
                      <a:lnTo>
                        <a:pt x="7" y="2"/>
                      </a:lnTo>
                      <a:lnTo>
                        <a:pt x="7" y="2"/>
                      </a:lnTo>
                      <a:lnTo>
                        <a:pt x="7" y="2"/>
                      </a:lnTo>
                      <a:lnTo>
                        <a:pt x="7" y="2"/>
                      </a:lnTo>
                      <a:lnTo>
                        <a:pt x="7" y="2"/>
                      </a:lnTo>
                      <a:lnTo>
                        <a:pt x="7" y="2"/>
                      </a:lnTo>
                      <a:lnTo>
                        <a:pt x="7" y="3"/>
                      </a:lnTo>
                      <a:lnTo>
                        <a:pt x="7" y="3"/>
                      </a:lnTo>
                      <a:lnTo>
                        <a:pt x="6" y="3"/>
                      </a:lnTo>
                      <a:lnTo>
                        <a:pt x="6" y="3"/>
                      </a:lnTo>
                      <a:lnTo>
                        <a:pt x="6" y="3"/>
                      </a:lnTo>
                      <a:lnTo>
                        <a:pt x="6" y="3"/>
                      </a:lnTo>
                      <a:lnTo>
                        <a:pt x="6" y="3"/>
                      </a:lnTo>
                      <a:lnTo>
                        <a:pt x="6" y="3"/>
                      </a:lnTo>
                      <a:lnTo>
                        <a:pt x="6" y="3"/>
                      </a:lnTo>
                      <a:lnTo>
                        <a:pt x="6" y="4"/>
                      </a:lnTo>
                      <a:lnTo>
                        <a:pt x="6" y="4"/>
                      </a:lnTo>
                      <a:lnTo>
                        <a:pt x="6" y="4"/>
                      </a:lnTo>
                      <a:lnTo>
                        <a:pt x="6" y="4"/>
                      </a:lnTo>
                      <a:lnTo>
                        <a:pt x="6" y="4"/>
                      </a:lnTo>
                      <a:lnTo>
                        <a:pt x="6" y="4"/>
                      </a:lnTo>
                      <a:lnTo>
                        <a:pt x="6" y="4"/>
                      </a:lnTo>
                      <a:lnTo>
                        <a:pt x="6" y="4"/>
                      </a:lnTo>
                      <a:lnTo>
                        <a:pt x="6" y="4"/>
                      </a:lnTo>
                      <a:lnTo>
                        <a:pt x="6" y="4"/>
                      </a:lnTo>
                      <a:lnTo>
                        <a:pt x="5" y="5"/>
                      </a:lnTo>
                      <a:lnTo>
                        <a:pt x="5" y="5"/>
                      </a:lnTo>
                      <a:lnTo>
                        <a:pt x="5" y="5"/>
                      </a:lnTo>
                      <a:lnTo>
                        <a:pt x="5" y="5"/>
                      </a:lnTo>
                      <a:lnTo>
                        <a:pt x="5" y="5"/>
                      </a:lnTo>
                      <a:lnTo>
                        <a:pt x="5" y="5"/>
                      </a:lnTo>
                      <a:lnTo>
                        <a:pt x="5" y="5"/>
                      </a:lnTo>
                      <a:lnTo>
                        <a:pt x="5" y="5"/>
                      </a:lnTo>
                      <a:lnTo>
                        <a:pt x="5" y="5"/>
                      </a:lnTo>
                      <a:lnTo>
                        <a:pt x="5" y="5"/>
                      </a:lnTo>
                      <a:lnTo>
                        <a:pt x="5" y="5"/>
                      </a:lnTo>
                      <a:lnTo>
                        <a:pt x="5" y="5"/>
                      </a:lnTo>
                      <a:lnTo>
                        <a:pt x="4" y="6"/>
                      </a:lnTo>
                      <a:lnTo>
                        <a:pt x="4" y="6"/>
                      </a:lnTo>
                      <a:lnTo>
                        <a:pt x="4" y="6"/>
                      </a:lnTo>
                      <a:lnTo>
                        <a:pt x="4" y="6"/>
                      </a:lnTo>
                      <a:lnTo>
                        <a:pt x="4" y="6"/>
                      </a:lnTo>
                      <a:lnTo>
                        <a:pt x="4" y="6"/>
                      </a:lnTo>
                      <a:lnTo>
                        <a:pt x="4" y="6"/>
                      </a:lnTo>
                      <a:lnTo>
                        <a:pt x="4" y="6"/>
                      </a:lnTo>
                      <a:lnTo>
                        <a:pt x="4" y="6"/>
                      </a:lnTo>
                      <a:lnTo>
                        <a:pt x="4" y="6"/>
                      </a:lnTo>
                      <a:lnTo>
                        <a:pt x="4" y="6"/>
                      </a:lnTo>
                      <a:lnTo>
                        <a:pt x="3" y="6"/>
                      </a:lnTo>
                      <a:lnTo>
                        <a:pt x="3" y="6"/>
                      </a:lnTo>
                      <a:lnTo>
                        <a:pt x="3" y="6"/>
                      </a:lnTo>
                      <a:lnTo>
                        <a:pt x="3" y="6"/>
                      </a:lnTo>
                      <a:lnTo>
                        <a:pt x="3" y="6"/>
                      </a:lnTo>
                      <a:lnTo>
                        <a:pt x="3" y="6"/>
                      </a:lnTo>
                      <a:lnTo>
                        <a:pt x="3" y="6"/>
                      </a:lnTo>
                      <a:lnTo>
                        <a:pt x="3" y="6"/>
                      </a:lnTo>
                      <a:lnTo>
                        <a:pt x="3" y="6"/>
                      </a:lnTo>
                      <a:lnTo>
                        <a:pt x="3" y="7"/>
                      </a:lnTo>
                      <a:lnTo>
                        <a:pt x="3" y="7"/>
                      </a:lnTo>
                      <a:lnTo>
                        <a:pt x="2" y="7"/>
                      </a:lnTo>
                      <a:lnTo>
                        <a:pt x="2" y="7"/>
                      </a:lnTo>
                      <a:lnTo>
                        <a:pt x="2" y="7"/>
                      </a:lnTo>
                      <a:lnTo>
                        <a:pt x="2" y="7"/>
                      </a:lnTo>
                      <a:lnTo>
                        <a:pt x="2" y="7"/>
                      </a:lnTo>
                      <a:lnTo>
                        <a:pt x="2" y="7"/>
                      </a:lnTo>
                      <a:lnTo>
                        <a:pt x="2" y="7"/>
                      </a:lnTo>
                      <a:lnTo>
                        <a:pt x="2" y="7"/>
                      </a:lnTo>
                      <a:lnTo>
                        <a:pt x="2" y="7"/>
                      </a:lnTo>
                      <a:lnTo>
                        <a:pt x="1" y="7"/>
                      </a:lnTo>
                      <a:lnTo>
                        <a:pt x="1" y="7"/>
                      </a:lnTo>
                      <a:lnTo>
                        <a:pt x="1" y="7"/>
                      </a:lnTo>
                      <a:lnTo>
                        <a:pt x="1" y="7"/>
                      </a:lnTo>
                      <a:lnTo>
                        <a:pt x="1" y="7"/>
                      </a:lnTo>
                      <a:lnTo>
                        <a:pt x="1" y="7"/>
                      </a:lnTo>
                      <a:lnTo>
                        <a:pt x="1" y="7"/>
                      </a:lnTo>
                      <a:lnTo>
                        <a:pt x="1" y="7"/>
                      </a:lnTo>
                      <a:lnTo>
                        <a:pt x="1" y="7"/>
                      </a:lnTo>
                      <a:lnTo>
                        <a:pt x="1" y="7"/>
                      </a:lnTo>
                      <a:lnTo>
                        <a:pt x="0" y="7"/>
                      </a:lnTo>
                      <a:lnTo>
                        <a:pt x="0" y="7"/>
                      </a:lnTo>
                      <a:lnTo>
                        <a:pt x="0" y="7"/>
                      </a:lnTo>
                      <a:lnTo>
                        <a:pt x="0" y="7"/>
                      </a:lnTo>
                      <a:lnTo>
                        <a:pt x="0" y="7"/>
                      </a:lnTo>
                      <a:lnTo>
                        <a:pt x="0" y="6"/>
                      </a:lnTo>
                      <a:lnTo>
                        <a:pt x="0" y="6"/>
                      </a:lnTo>
                      <a:lnTo>
                        <a:pt x="0" y="6"/>
                      </a:lnTo>
                      <a:lnTo>
                        <a:pt x="0" y="6"/>
                      </a:lnTo>
                    </a:path>
                  </a:pathLst>
                </a:custGeom>
                <a:solidFill>
                  <a:srgbClr val="500000">
                    <a:alpha val="60001"/>
                  </a:srgbClr>
                </a:solidFill>
                <a:ln w="9525">
                  <a:noFill/>
                  <a:round/>
                  <a:headEnd type="none" w="sm" len="sm"/>
                  <a:tailEnd type="none" w="sm" len="sm"/>
                </a:ln>
              </p:spPr>
              <p:txBody>
                <a:bodyPr/>
                <a:lstStyle/>
                <a:p>
                  <a:endParaRPr lang="nl-BE"/>
                </a:p>
              </p:txBody>
            </p:sp>
            <p:sp>
              <p:nvSpPr>
                <p:cNvPr id="7632" name="Freeform 464"/>
                <p:cNvSpPr>
                  <a:spLocks noChangeArrowheads="1"/>
                </p:cNvSpPr>
                <p:nvPr/>
              </p:nvSpPr>
              <p:spPr bwMode="auto">
                <a:xfrm>
                  <a:off x="259" y="128"/>
                  <a:ext cx="18" cy="35"/>
                </a:xfrm>
                <a:custGeom>
                  <a:avLst/>
                  <a:gdLst/>
                  <a:ahLst/>
                  <a:cxnLst>
                    <a:cxn ang="0">
                      <a:pos x="3" y="0"/>
                    </a:cxn>
                    <a:cxn ang="0">
                      <a:pos x="11" y="23"/>
                    </a:cxn>
                    <a:cxn ang="0">
                      <a:pos x="13" y="23"/>
                    </a:cxn>
                    <a:cxn ang="0">
                      <a:pos x="15" y="24"/>
                    </a:cxn>
                    <a:cxn ang="0">
                      <a:pos x="17" y="26"/>
                    </a:cxn>
                    <a:cxn ang="0">
                      <a:pos x="18" y="29"/>
                    </a:cxn>
                    <a:cxn ang="0">
                      <a:pos x="18" y="32"/>
                    </a:cxn>
                    <a:cxn ang="0">
                      <a:pos x="8" y="30"/>
                    </a:cxn>
                    <a:cxn ang="0">
                      <a:pos x="0" y="34"/>
                    </a:cxn>
                    <a:cxn ang="0">
                      <a:pos x="3" y="0"/>
                    </a:cxn>
                  </a:cxnLst>
                  <a:rect l="0" t="0" r="r" b="b"/>
                  <a:pathLst>
                    <a:path w="18" h="34">
                      <a:moveTo>
                        <a:pt x="3" y="0"/>
                      </a:moveTo>
                      <a:cubicBezTo>
                        <a:pt x="3" y="0"/>
                        <a:pt x="10" y="9"/>
                        <a:pt x="11" y="23"/>
                      </a:cubicBezTo>
                      <a:cubicBezTo>
                        <a:pt x="11" y="23"/>
                        <a:pt x="12" y="23"/>
                        <a:pt x="13" y="23"/>
                      </a:cubicBezTo>
                      <a:cubicBezTo>
                        <a:pt x="13" y="23"/>
                        <a:pt x="14" y="23"/>
                        <a:pt x="15" y="24"/>
                      </a:cubicBezTo>
                      <a:cubicBezTo>
                        <a:pt x="15" y="24"/>
                        <a:pt x="16" y="25"/>
                        <a:pt x="17" y="26"/>
                      </a:cubicBezTo>
                      <a:cubicBezTo>
                        <a:pt x="17" y="26"/>
                        <a:pt x="18" y="27"/>
                        <a:pt x="18" y="29"/>
                      </a:cubicBezTo>
                      <a:cubicBezTo>
                        <a:pt x="18" y="29"/>
                        <a:pt x="18" y="30"/>
                        <a:pt x="18" y="32"/>
                      </a:cubicBezTo>
                      <a:cubicBezTo>
                        <a:pt x="18" y="32"/>
                        <a:pt x="13" y="29"/>
                        <a:pt x="8" y="30"/>
                      </a:cubicBezTo>
                      <a:cubicBezTo>
                        <a:pt x="8" y="30"/>
                        <a:pt x="3" y="31"/>
                        <a:pt x="0" y="34"/>
                      </a:cubicBezTo>
                      <a:lnTo>
                        <a:pt x="3" y="0"/>
                      </a:lnTo>
                    </a:path>
                  </a:pathLst>
                </a:custGeom>
                <a:gradFill rotWithShape="0">
                  <a:gsLst>
                    <a:gs pos="0">
                      <a:srgbClr val="FFFFFF">
                        <a:alpha val="20001"/>
                      </a:srgbClr>
                    </a:gs>
                    <a:gs pos="100000">
                      <a:srgbClr val="500000">
                        <a:alpha val="0"/>
                      </a:srgbClr>
                    </a:gs>
                  </a:gsLst>
                  <a:lin ang="0" scaled="1"/>
                </a:gradFill>
                <a:ln w="9525">
                  <a:noFill/>
                  <a:round/>
                  <a:headEnd type="none" w="sm" len="sm"/>
                  <a:tailEnd type="none" w="sm" len="sm"/>
                </a:ln>
              </p:spPr>
              <p:txBody>
                <a:bodyPr/>
                <a:lstStyle/>
                <a:p>
                  <a:endParaRPr lang="nl-BE"/>
                </a:p>
              </p:txBody>
            </p:sp>
            <p:sp>
              <p:nvSpPr>
                <p:cNvPr id="7633" name="Freeform 465"/>
                <p:cNvSpPr>
                  <a:spLocks noChangeArrowheads="1"/>
                </p:cNvSpPr>
                <p:nvPr/>
              </p:nvSpPr>
              <p:spPr bwMode="auto">
                <a:xfrm>
                  <a:off x="285" y="122"/>
                  <a:ext cx="32" cy="66"/>
                </a:xfrm>
                <a:custGeom>
                  <a:avLst/>
                  <a:gdLst/>
                  <a:ahLst/>
                  <a:cxnLst>
                    <a:cxn ang="0">
                      <a:pos x="0" y="14"/>
                    </a:cxn>
                    <a:cxn ang="0">
                      <a:pos x="3" y="7"/>
                    </a:cxn>
                    <a:cxn ang="0">
                      <a:pos x="8" y="1"/>
                    </a:cxn>
                    <a:cxn ang="0">
                      <a:pos x="15" y="0"/>
                    </a:cxn>
                    <a:cxn ang="0">
                      <a:pos x="32" y="41"/>
                    </a:cxn>
                    <a:cxn ang="0">
                      <a:pos x="25" y="66"/>
                    </a:cxn>
                    <a:cxn ang="0">
                      <a:pos x="21" y="45"/>
                    </a:cxn>
                    <a:cxn ang="0">
                      <a:pos x="11" y="27"/>
                    </a:cxn>
                    <a:cxn ang="0">
                      <a:pos x="0" y="14"/>
                    </a:cxn>
                  </a:cxnLst>
                  <a:rect l="0" t="0" r="r" b="b"/>
                  <a:pathLst>
                    <a:path w="32" h="65">
                      <a:moveTo>
                        <a:pt x="0" y="14"/>
                      </a:moveTo>
                      <a:cubicBezTo>
                        <a:pt x="0" y="14"/>
                        <a:pt x="0" y="10"/>
                        <a:pt x="3" y="7"/>
                      </a:cubicBezTo>
                      <a:cubicBezTo>
                        <a:pt x="3" y="7"/>
                        <a:pt x="5" y="3"/>
                        <a:pt x="8" y="1"/>
                      </a:cubicBezTo>
                      <a:cubicBezTo>
                        <a:pt x="8" y="1"/>
                        <a:pt x="12" y="0"/>
                        <a:pt x="15" y="0"/>
                      </a:cubicBezTo>
                      <a:lnTo>
                        <a:pt x="32" y="41"/>
                      </a:lnTo>
                      <a:lnTo>
                        <a:pt x="25" y="66"/>
                      </a:lnTo>
                      <a:cubicBezTo>
                        <a:pt x="25" y="66"/>
                        <a:pt x="25" y="55"/>
                        <a:pt x="21" y="45"/>
                      </a:cubicBezTo>
                      <a:cubicBezTo>
                        <a:pt x="21" y="45"/>
                        <a:pt x="17" y="35"/>
                        <a:pt x="11" y="27"/>
                      </a:cubicBezTo>
                      <a:cubicBezTo>
                        <a:pt x="11" y="27"/>
                        <a:pt x="3" y="24"/>
                        <a:pt x="0" y="14"/>
                      </a:cubicBezTo>
                    </a:path>
                  </a:pathLst>
                </a:custGeom>
                <a:gradFill rotWithShape="0">
                  <a:gsLst>
                    <a:gs pos="0">
                      <a:srgbClr val="FFFFFF">
                        <a:alpha val="20001"/>
                      </a:srgbClr>
                    </a:gs>
                    <a:gs pos="100000">
                      <a:srgbClr val="FFFFFF">
                        <a:alpha val="7001"/>
                      </a:srgbClr>
                    </a:gs>
                  </a:gsLst>
                  <a:lin ang="5400000" scaled="1"/>
                </a:gradFill>
                <a:ln w="9525">
                  <a:noFill/>
                  <a:round/>
                  <a:headEnd type="none" w="sm" len="sm"/>
                  <a:tailEnd type="none" w="sm" len="sm"/>
                </a:ln>
              </p:spPr>
              <p:txBody>
                <a:bodyPr/>
                <a:lstStyle/>
                <a:p>
                  <a:endParaRPr lang="nl-BE"/>
                </a:p>
              </p:txBody>
            </p:sp>
            <p:sp>
              <p:nvSpPr>
                <p:cNvPr id="7634" name="Freeform 466"/>
                <p:cNvSpPr>
                  <a:spLocks noChangeArrowheads="1"/>
                </p:cNvSpPr>
                <p:nvPr/>
              </p:nvSpPr>
              <p:spPr bwMode="auto">
                <a:xfrm>
                  <a:off x="272" y="109"/>
                  <a:ext cx="19" cy="13"/>
                </a:xfrm>
                <a:custGeom>
                  <a:avLst/>
                  <a:gdLst/>
                  <a:ahLst/>
                  <a:cxnLst>
                    <a:cxn ang="0">
                      <a:pos x="0" y="13"/>
                    </a:cxn>
                    <a:cxn ang="0">
                      <a:pos x="1" y="7"/>
                    </a:cxn>
                    <a:cxn ang="0">
                      <a:pos x="4" y="2"/>
                    </a:cxn>
                    <a:cxn ang="0">
                      <a:pos x="9" y="0"/>
                    </a:cxn>
                    <a:cxn ang="0">
                      <a:pos x="14" y="1"/>
                    </a:cxn>
                    <a:cxn ang="0">
                      <a:pos x="18" y="4"/>
                    </a:cxn>
                    <a:cxn ang="0">
                      <a:pos x="16" y="8"/>
                    </a:cxn>
                    <a:cxn ang="0">
                      <a:pos x="0" y="13"/>
                    </a:cxn>
                  </a:cxnLst>
                  <a:rect l="0" t="0" r="r" b="b"/>
                  <a:pathLst>
                    <a:path w="18" h="12">
                      <a:moveTo>
                        <a:pt x="0" y="13"/>
                      </a:moveTo>
                      <a:cubicBezTo>
                        <a:pt x="0" y="13"/>
                        <a:pt x="0" y="10"/>
                        <a:pt x="1" y="7"/>
                      </a:cubicBezTo>
                      <a:cubicBezTo>
                        <a:pt x="1" y="7"/>
                        <a:pt x="2" y="4"/>
                        <a:pt x="4" y="2"/>
                      </a:cubicBezTo>
                      <a:cubicBezTo>
                        <a:pt x="4" y="2"/>
                        <a:pt x="6" y="0"/>
                        <a:pt x="9" y="0"/>
                      </a:cubicBezTo>
                      <a:cubicBezTo>
                        <a:pt x="9" y="0"/>
                        <a:pt x="12" y="0"/>
                        <a:pt x="14" y="1"/>
                      </a:cubicBezTo>
                      <a:cubicBezTo>
                        <a:pt x="14" y="1"/>
                        <a:pt x="17" y="2"/>
                        <a:pt x="18" y="4"/>
                      </a:cubicBezTo>
                      <a:cubicBezTo>
                        <a:pt x="18" y="4"/>
                        <a:pt x="18" y="6"/>
                        <a:pt x="16" y="8"/>
                      </a:cubicBezTo>
                      <a:cubicBezTo>
                        <a:pt x="16" y="8"/>
                        <a:pt x="8" y="12"/>
                        <a:pt x="0" y="13"/>
                      </a:cubicBezTo>
                    </a:path>
                  </a:pathLst>
                </a:custGeom>
                <a:gradFill rotWithShape="0">
                  <a:gsLst>
                    <a:gs pos="0">
                      <a:srgbClr val="A06F50"/>
                    </a:gs>
                    <a:gs pos="100000">
                      <a:srgbClr val="640000">
                        <a:alpha val="20001"/>
                      </a:srgbClr>
                    </a:gs>
                  </a:gsLst>
                  <a:lin ang="0" scaled="1"/>
                </a:gradFill>
                <a:ln w="9525">
                  <a:noFill/>
                  <a:round/>
                  <a:headEnd type="none" w="sm" len="sm"/>
                  <a:tailEnd type="none" w="sm" len="sm"/>
                </a:ln>
              </p:spPr>
              <p:txBody>
                <a:bodyPr/>
                <a:lstStyle/>
                <a:p>
                  <a:endParaRPr lang="nl-BE"/>
                </a:p>
              </p:txBody>
            </p:sp>
            <p:sp>
              <p:nvSpPr>
                <p:cNvPr id="7635" name="Freeform 467"/>
                <p:cNvSpPr>
                  <a:spLocks noChangeArrowheads="1"/>
                </p:cNvSpPr>
                <p:nvPr/>
              </p:nvSpPr>
              <p:spPr bwMode="auto">
                <a:xfrm>
                  <a:off x="272" y="117"/>
                  <a:ext cx="18" cy="13"/>
                </a:xfrm>
                <a:custGeom>
                  <a:avLst/>
                  <a:gdLst/>
                  <a:ahLst/>
                  <a:cxnLst>
                    <a:cxn ang="0">
                      <a:pos x="1" y="11"/>
                    </a:cxn>
                    <a:cxn ang="0">
                      <a:pos x="0" y="9"/>
                    </a:cxn>
                    <a:cxn ang="0">
                      <a:pos x="0" y="7"/>
                    </a:cxn>
                    <a:cxn ang="0">
                      <a:pos x="0" y="4"/>
                    </a:cxn>
                    <a:cxn ang="0">
                      <a:pos x="1" y="2"/>
                    </a:cxn>
                    <a:cxn ang="0">
                      <a:pos x="3" y="1"/>
                    </a:cxn>
                    <a:cxn ang="0">
                      <a:pos x="17" y="0"/>
                    </a:cxn>
                    <a:cxn ang="0">
                      <a:pos x="10" y="9"/>
                    </a:cxn>
                    <a:cxn ang="0">
                      <a:pos x="6" y="12"/>
                    </a:cxn>
                    <a:cxn ang="0">
                      <a:pos x="1" y="11"/>
                    </a:cxn>
                  </a:cxnLst>
                  <a:rect l="0" t="0" r="r" b="b"/>
                  <a:pathLst>
                    <a:path w="17" h="12">
                      <a:moveTo>
                        <a:pt x="1" y="11"/>
                      </a:moveTo>
                      <a:cubicBezTo>
                        <a:pt x="1" y="11"/>
                        <a:pt x="0" y="10"/>
                        <a:pt x="0" y="9"/>
                      </a:cubicBezTo>
                      <a:cubicBezTo>
                        <a:pt x="0" y="9"/>
                        <a:pt x="0" y="8"/>
                        <a:pt x="0" y="7"/>
                      </a:cubicBezTo>
                      <a:cubicBezTo>
                        <a:pt x="0" y="7"/>
                        <a:pt x="0" y="5"/>
                        <a:pt x="0" y="4"/>
                      </a:cubicBezTo>
                      <a:cubicBezTo>
                        <a:pt x="0" y="4"/>
                        <a:pt x="0" y="3"/>
                        <a:pt x="1" y="2"/>
                      </a:cubicBezTo>
                      <a:cubicBezTo>
                        <a:pt x="1" y="2"/>
                        <a:pt x="2" y="1"/>
                        <a:pt x="3" y="1"/>
                      </a:cubicBezTo>
                      <a:cubicBezTo>
                        <a:pt x="3" y="1"/>
                        <a:pt x="10" y="0"/>
                        <a:pt x="17" y="0"/>
                      </a:cubicBezTo>
                      <a:cubicBezTo>
                        <a:pt x="17" y="0"/>
                        <a:pt x="14" y="5"/>
                        <a:pt x="10" y="9"/>
                      </a:cubicBezTo>
                      <a:cubicBezTo>
                        <a:pt x="10" y="9"/>
                        <a:pt x="8" y="11"/>
                        <a:pt x="6" y="12"/>
                      </a:cubicBezTo>
                      <a:cubicBezTo>
                        <a:pt x="6" y="12"/>
                        <a:pt x="3" y="12"/>
                        <a:pt x="1" y="11"/>
                      </a:cubicBezTo>
                    </a:path>
                  </a:pathLst>
                </a:custGeom>
                <a:solidFill>
                  <a:srgbClr val="000000">
                    <a:alpha val="60001"/>
                  </a:srgbClr>
                </a:solidFill>
                <a:ln w="9525">
                  <a:noFill/>
                  <a:round/>
                  <a:headEnd type="none" w="sm" len="sm"/>
                  <a:tailEnd type="none" w="sm" len="sm"/>
                </a:ln>
              </p:spPr>
              <p:txBody>
                <a:bodyPr/>
                <a:lstStyle/>
                <a:p>
                  <a:endParaRPr lang="nl-BE"/>
                </a:p>
              </p:txBody>
            </p:sp>
            <p:sp>
              <p:nvSpPr>
                <p:cNvPr id="7636" name="Freeform 468"/>
                <p:cNvSpPr>
                  <a:spLocks noChangeArrowheads="1"/>
                </p:cNvSpPr>
                <p:nvPr/>
              </p:nvSpPr>
              <p:spPr bwMode="auto">
                <a:xfrm>
                  <a:off x="277" y="121"/>
                  <a:ext cx="5" cy="8"/>
                </a:xfrm>
                <a:custGeom>
                  <a:avLst/>
                  <a:gdLst/>
                  <a:ahLst/>
                  <a:cxnLst>
                    <a:cxn ang="0">
                      <a:pos x="0" y="0"/>
                    </a:cxn>
                    <a:cxn ang="0">
                      <a:pos x="1" y="1"/>
                    </a:cxn>
                    <a:cxn ang="0">
                      <a:pos x="1" y="3"/>
                    </a:cxn>
                    <a:cxn ang="0">
                      <a:pos x="2" y="4"/>
                    </a:cxn>
                    <a:cxn ang="0">
                      <a:pos x="1" y="6"/>
                    </a:cxn>
                    <a:cxn ang="0">
                      <a:pos x="0" y="7"/>
                    </a:cxn>
                    <a:cxn ang="0">
                      <a:pos x="2" y="7"/>
                    </a:cxn>
                    <a:cxn ang="0">
                      <a:pos x="3" y="7"/>
                    </a:cxn>
                    <a:cxn ang="0">
                      <a:pos x="4" y="5"/>
                    </a:cxn>
                    <a:cxn ang="0">
                      <a:pos x="4" y="4"/>
                    </a:cxn>
                    <a:cxn ang="0">
                      <a:pos x="4" y="2"/>
                    </a:cxn>
                    <a:cxn ang="0">
                      <a:pos x="3" y="1"/>
                    </a:cxn>
                    <a:cxn ang="0">
                      <a:pos x="2" y="0"/>
                    </a:cxn>
                    <a:cxn ang="0">
                      <a:pos x="1" y="0"/>
                    </a:cxn>
                    <a:cxn ang="0">
                      <a:pos x="0" y="0"/>
                    </a:cxn>
                  </a:cxnLst>
                  <a:rect l="0" t="0" r="r" b="b"/>
                  <a:pathLst>
                    <a:path w="4" h="7">
                      <a:moveTo>
                        <a:pt x="0" y="0"/>
                      </a:moveTo>
                      <a:cubicBezTo>
                        <a:pt x="0" y="0"/>
                        <a:pt x="0" y="0"/>
                        <a:pt x="1" y="1"/>
                      </a:cubicBezTo>
                      <a:cubicBezTo>
                        <a:pt x="1" y="1"/>
                        <a:pt x="1" y="2"/>
                        <a:pt x="1" y="3"/>
                      </a:cubicBezTo>
                      <a:cubicBezTo>
                        <a:pt x="1" y="3"/>
                        <a:pt x="2" y="3"/>
                        <a:pt x="2" y="4"/>
                      </a:cubicBezTo>
                      <a:cubicBezTo>
                        <a:pt x="2" y="4"/>
                        <a:pt x="2" y="5"/>
                        <a:pt x="1" y="6"/>
                      </a:cubicBezTo>
                      <a:cubicBezTo>
                        <a:pt x="1" y="6"/>
                        <a:pt x="1" y="7"/>
                        <a:pt x="0" y="7"/>
                      </a:cubicBezTo>
                      <a:cubicBezTo>
                        <a:pt x="0" y="7"/>
                        <a:pt x="1" y="8"/>
                        <a:pt x="2" y="7"/>
                      </a:cubicBezTo>
                      <a:cubicBezTo>
                        <a:pt x="2" y="7"/>
                        <a:pt x="2" y="7"/>
                        <a:pt x="3" y="7"/>
                      </a:cubicBezTo>
                      <a:cubicBezTo>
                        <a:pt x="3" y="7"/>
                        <a:pt x="4" y="6"/>
                        <a:pt x="4" y="5"/>
                      </a:cubicBezTo>
                      <a:cubicBezTo>
                        <a:pt x="4" y="5"/>
                        <a:pt x="4" y="5"/>
                        <a:pt x="4" y="4"/>
                      </a:cubicBezTo>
                      <a:cubicBezTo>
                        <a:pt x="4" y="4"/>
                        <a:pt x="4" y="3"/>
                        <a:pt x="4" y="2"/>
                      </a:cubicBezTo>
                      <a:cubicBezTo>
                        <a:pt x="4" y="2"/>
                        <a:pt x="4" y="1"/>
                        <a:pt x="3" y="1"/>
                      </a:cubicBezTo>
                      <a:cubicBezTo>
                        <a:pt x="3" y="1"/>
                        <a:pt x="3" y="0"/>
                        <a:pt x="2" y="0"/>
                      </a:cubicBezTo>
                      <a:cubicBezTo>
                        <a:pt x="2" y="0"/>
                        <a:pt x="2" y="0"/>
                        <a:pt x="1" y="0"/>
                      </a:cubicBezTo>
                      <a:cubicBezTo>
                        <a:pt x="1" y="0"/>
                        <a:pt x="0" y="0"/>
                        <a:pt x="0" y="0"/>
                      </a:cubicBezTo>
                    </a:path>
                  </a:pathLst>
                </a:custGeom>
                <a:gradFill rotWithShape="0">
                  <a:gsLst>
                    <a:gs pos="0">
                      <a:srgbClr val="500000">
                        <a:alpha val="0"/>
                      </a:srgbClr>
                    </a:gs>
                    <a:gs pos="100000">
                      <a:srgbClr val="EFEFEF">
                        <a:alpha val="80000"/>
                      </a:srgbClr>
                    </a:gs>
                  </a:gsLst>
                  <a:lin ang="5400000" scaled="1"/>
                </a:gradFill>
                <a:ln w="9525">
                  <a:noFill/>
                  <a:round/>
                  <a:headEnd type="none" w="sm" len="sm"/>
                  <a:tailEnd type="none" w="sm" len="sm"/>
                </a:ln>
              </p:spPr>
              <p:txBody>
                <a:bodyPr/>
                <a:lstStyle/>
                <a:p>
                  <a:endParaRPr lang="nl-BE"/>
                </a:p>
              </p:txBody>
            </p:sp>
            <p:sp>
              <p:nvSpPr>
                <p:cNvPr id="7637" name="Freeform 469"/>
                <p:cNvSpPr>
                  <a:spLocks noChangeArrowheads="1"/>
                </p:cNvSpPr>
                <p:nvPr/>
              </p:nvSpPr>
              <p:spPr bwMode="auto">
                <a:xfrm>
                  <a:off x="233" y="0"/>
                  <a:ext cx="209" cy="441"/>
                </a:xfrm>
                <a:custGeom>
                  <a:avLst/>
                  <a:gdLst/>
                  <a:ahLst/>
                  <a:cxnLst>
                    <a:cxn ang="0">
                      <a:pos x="1" y="120"/>
                    </a:cxn>
                    <a:cxn ang="0">
                      <a:pos x="5" y="236"/>
                    </a:cxn>
                    <a:cxn ang="0">
                      <a:pos x="8" y="109"/>
                    </a:cxn>
                    <a:cxn ang="0">
                      <a:pos x="14" y="77"/>
                    </a:cxn>
                    <a:cxn ang="0">
                      <a:pos x="20" y="69"/>
                    </a:cxn>
                    <a:cxn ang="0">
                      <a:pos x="39" y="83"/>
                    </a:cxn>
                    <a:cxn ang="0">
                      <a:pos x="70" y="158"/>
                    </a:cxn>
                    <a:cxn ang="0">
                      <a:pos x="79" y="187"/>
                    </a:cxn>
                    <a:cxn ang="0">
                      <a:pos x="77" y="151"/>
                    </a:cxn>
                    <a:cxn ang="0">
                      <a:pos x="89" y="196"/>
                    </a:cxn>
                    <a:cxn ang="0">
                      <a:pos x="93" y="239"/>
                    </a:cxn>
                    <a:cxn ang="0">
                      <a:pos x="85" y="296"/>
                    </a:cxn>
                    <a:cxn ang="0">
                      <a:pos x="76" y="343"/>
                    </a:cxn>
                    <a:cxn ang="0">
                      <a:pos x="73" y="358"/>
                    </a:cxn>
                    <a:cxn ang="0">
                      <a:pos x="88" y="315"/>
                    </a:cxn>
                    <a:cxn ang="0">
                      <a:pos x="101" y="254"/>
                    </a:cxn>
                    <a:cxn ang="0">
                      <a:pos x="109" y="225"/>
                    </a:cxn>
                    <a:cxn ang="0">
                      <a:pos x="111" y="201"/>
                    </a:cxn>
                    <a:cxn ang="0">
                      <a:pos x="116" y="234"/>
                    </a:cxn>
                    <a:cxn ang="0">
                      <a:pos x="112" y="264"/>
                    </a:cxn>
                    <a:cxn ang="0">
                      <a:pos x="90" y="328"/>
                    </a:cxn>
                    <a:cxn ang="0">
                      <a:pos x="75" y="365"/>
                    </a:cxn>
                    <a:cxn ang="0">
                      <a:pos x="67" y="400"/>
                    </a:cxn>
                    <a:cxn ang="0">
                      <a:pos x="66" y="433"/>
                    </a:cxn>
                    <a:cxn ang="0">
                      <a:pos x="96" y="376"/>
                    </a:cxn>
                    <a:cxn ang="0">
                      <a:pos x="106" y="320"/>
                    </a:cxn>
                    <a:cxn ang="0">
                      <a:pos x="116" y="279"/>
                    </a:cxn>
                    <a:cxn ang="0">
                      <a:pos x="130" y="251"/>
                    </a:cxn>
                    <a:cxn ang="0">
                      <a:pos x="141" y="260"/>
                    </a:cxn>
                    <a:cxn ang="0">
                      <a:pos x="147" y="292"/>
                    </a:cxn>
                    <a:cxn ang="0">
                      <a:pos x="149" y="342"/>
                    </a:cxn>
                    <a:cxn ang="0">
                      <a:pos x="146" y="365"/>
                    </a:cxn>
                    <a:cxn ang="0">
                      <a:pos x="139" y="386"/>
                    </a:cxn>
                    <a:cxn ang="0">
                      <a:pos x="129" y="406"/>
                    </a:cxn>
                    <a:cxn ang="0">
                      <a:pos x="116" y="422"/>
                    </a:cxn>
                    <a:cxn ang="0">
                      <a:pos x="119" y="422"/>
                    </a:cxn>
                    <a:cxn ang="0">
                      <a:pos x="137" y="406"/>
                    </a:cxn>
                    <a:cxn ang="0">
                      <a:pos x="157" y="372"/>
                    </a:cxn>
                    <a:cxn ang="0">
                      <a:pos x="158" y="410"/>
                    </a:cxn>
                    <a:cxn ang="0">
                      <a:pos x="163" y="414"/>
                    </a:cxn>
                    <a:cxn ang="0">
                      <a:pos x="171" y="379"/>
                    </a:cxn>
                    <a:cxn ang="0">
                      <a:pos x="177" y="303"/>
                    </a:cxn>
                    <a:cxn ang="0">
                      <a:pos x="172" y="239"/>
                    </a:cxn>
                    <a:cxn ang="0">
                      <a:pos x="191" y="288"/>
                    </a:cxn>
                    <a:cxn ang="0">
                      <a:pos x="200" y="341"/>
                    </a:cxn>
                    <a:cxn ang="0">
                      <a:pos x="199" y="325"/>
                    </a:cxn>
                    <a:cxn ang="0">
                      <a:pos x="186" y="260"/>
                    </a:cxn>
                    <a:cxn ang="0">
                      <a:pos x="185" y="242"/>
                    </a:cxn>
                    <a:cxn ang="0">
                      <a:pos x="203" y="272"/>
                    </a:cxn>
                    <a:cxn ang="0">
                      <a:pos x="199" y="259"/>
                    </a:cxn>
                    <a:cxn ang="0">
                      <a:pos x="176" y="198"/>
                    </a:cxn>
                    <a:cxn ang="0">
                      <a:pos x="154" y="79"/>
                    </a:cxn>
                    <a:cxn ang="0">
                      <a:pos x="137" y="29"/>
                    </a:cxn>
                    <a:cxn ang="0">
                      <a:pos x="128" y="16"/>
                    </a:cxn>
                    <a:cxn ang="0">
                      <a:pos x="117" y="6"/>
                    </a:cxn>
                    <a:cxn ang="0">
                      <a:pos x="105" y="0"/>
                    </a:cxn>
                    <a:cxn ang="0">
                      <a:pos x="92" y="0"/>
                    </a:cxn>
                    <a:cxn ang="0">
                      <a:pos x="80" y="3"/>
                    </a:cxn>
                    <a:cxn ang="0">
                      <a:pos x="32" y="29"/>
                    </a:cxn>
                    <a:cxn ang="0">
                      <a:pos x="22" y="39"/>
                    </a:cxn>
                    <a:cxn ang="0">
                      <a:pos x="14" y="52"/>
                    </a:cxn>
                  </a:cxnLst>
                  <a:rect l="0" t="0" r="r" b="b"/>
                  <a:pathLst>
                    <a:path w="209" h="441">
                      <a:moveTo>
                        <a:pt x="8" y="66"/>
                      </a:moveTo>
                      <a:lnTo>
                        <a:pt x="8" y="68"/>
                      </a:lnTo>
                      <a:lnTo>
                        <a:pt x="7" y="71"/>
                      </a:lnTo>
                      <a:lnTo>
                        <a:pt x="6" y="74"/>
                      </a:lnTo>
                      <a:lnTo>
                        <a:pt x="6" y="77"/>
                      </a:lnTo>
                      <a:lnTo>
                        <a:pt x="5" y="79"/>
                      </a:lnTo>
                      <a:lnTo>
                        <a:pt x="4" y="82"/>
                      </a:lnTo>
                      <a:lnTo>
                        <a:pt x="4" y="85"/>
                      </a:lnTo>
                      <a:lnTo>
                        <a:pt x="3" y="88"/>
                      </a:lnTo>
                      <a:lnTo>
                        <a:pt x="3" y="90"/>
                      </a:lnTo>
                      <a:lnTo>
                        <a:pt x="2" y="105"/>
                      </a:lnTo>
                      <a:lnTo>
                        <a:pt x="1" y="120"/>
                      </a:lnTo>
                      <a:lnTo>
                        <a:pt x="0" y="135"/>
                      </a:lnTo>
                      <a:lnTo>
                        <a:pt x="0" y="149"/>
                      </a:lnTo>
                      <a:lnTo>
                        <a:pt x="0" y="164"/>
                      </a:lnTo>
                      <a:lnTo>
                        <a:pt x="0" y="179"/>
                      </a:lnTo>
                      <a:lnTo>
                        <a:pt x="0" y="194"/>
                      </a:lnTo>
                      <a:lnTo>
                        <a:pt x="0" y="209"/>
                      </a:lnTo>
                      <a:lnTo>
                        <a:pt x="0" y="223"/>
                      </a:lnTo>
                      <a:lnTo>
                        <a:pt x="6" y="308"/>
                      </a:lnTo>
                      <a:lnTo>
                        <a:pt x="5" y="290"/>
                      </a:lnTo>
                      <a:lnTo>
                        <a:pt x="5" y="272"/>
                      </a:lnTo>
                      <a:lnTo>
                        <a:pt x="5" y="254"/>
                      </a:lnTo>
                      <a:lnTo>
                        <a:pt x="5" y="236"/>
                      </a:lnTo>
                      <a:lnTo>
                        <a:pt x="5" y="218"/>
                      </a:lnTo>
                      <a:lnTo>
                        <a:pt x="5" y="200"/>
                      </a:lnTo>
                      <a:lnTo>
                        <a:pt x="6" y="182"/>
                      </a:lnTo>
                      <a:lnTo>
                        <a:pt x="6" y="164"/>
                      </a:lnTo>
                      <a:lnTo>
                        <a:pt x="7" y="146"/>
                      </a:lnTo>
                      <a:lnTo>
                        <a:pt x="7" y="141"/>
                      </a:lnTo>
                      <a:lnTo>
                        <a:pt x="7" y="135"/>
                      </a:lnTo>
                      <a:lnTo>
                        <a:pt x="7" y="130"/>
                      </a:lnTo>
                      <a:lnTo>
                        <a:pt x="7" y="125"/>
                      </a:lnTo>
                      <a:lnTo>
                        <a:pt x="8" y="119"/>
                      </a:lnTo>
                      <a:lnTo>
                        <a:pt x="8" y="114"/>
                      </a:lnTo>
                      <a:lnTo>
                        <a:pt x="8" y="109"/>
                      </a:lnTo>
                      <a:lnTo>
                        <a:pt x="9" y="104"/>
                      </a:lnTo>
                      <a:lnTo>
                        <a:pt x="9" y="98"/>
                      </a:lnTo>
                      <a:lnTo>
                        <a:pt x="10" y="93"/>
                      </a:lnTo>
                      <a:lnTo>
                        <a:pt x="11" y="88"/>
                      </a:lnTo>
                      <a:lnTo>
                        <a:pt x="12" y="83"/>
                      </a:lnTo>
                      <a:lnTo>
                        <a:pt x="12" y="82"/>
                      </a:lnTo>
                      <a:lnTo>
                        <a:pt x="12" y="81"/>
                      </a:lnTo>
                      <a:lnTo>
                        <a:pt x="13" y="80"/>
                      </a:lnTo>
                      <a:lnTo>
                        <a:pt x="13" y="80"/>
                      </a:lnTo>
                      <a:lnTo>
                        <a:pt x="13" y="79"/>
                      </a:lnTo>
                      <a:lnTo>
                        <a:pt x="14" y="78"/>
                      </a:lnTo>
                      <a:lnTo>
                        <a:pt x="14" y="77"/>
                      </a:lnTo>
                      <a:lnTo>
                        <a:pt x="14" y="76"/>
                      </a:lnTo>
                      <a:lnTo>
                        <a:pt x="15" y="76"/>
                      </a:lnTo>
                      <a:lnTo>
                        <a:pt x="15" y="75"/>
                      </a:lnTo>
                      <a:lnTo>
                        <a:pt x="16" y="74"/>
                      </a:lnTo>
                      <a:lnTo>
                        <a:pt x="16" y="73"/>
                      </a:lnTo>
                      <a:lnTo>
                        <a:pt x="17" y="73"/>
                      </a:lnTo>
                      <a:lnTo>
                        <a:pt x="17" y="72"/>
                      </a:lnTo>
                      <a:lnTo>
                        <a:pt x="18" y="71"/>
                      </a:lnTo>
                      <a:lnTo>
                        <a:pt x="18" y="71"/>
                      </a:lnTo>
                      <a:lnTo>
                        <a:pt x="19" y="70"/>
                      </a:lnTo>
                      <a:lnTo>
                        <a:pt x="19" y="69"/>
                      </a:lnTo>
                      <a:lnTo>
                        <a:pt x="20" y="69"/>
                      </a:lnTo>
                      <a:lnTo>
                        <a:pt x="20" y="68"/>
                      </a:lnTo>
                      <a:lnTo>
                        <a:pt x="21" y="67"/>
                      </a:lnTo>
                      <a:lnTo>
                        <a:pt x="21" y="67"/>
                      </a:lnTo>
                      <a:lnTo>
                        <a:pt x="22" y="66"/>
                      </a:lnTo>
                      <a:lnTo>
                        <a:pt x="22" y="65"/>
                      </a:lnTo>
                      <a:lnTo>
                        <a:pt x="23" y="65"/>
                      </a:lnTo>
                      <a:lnTo>
                        <a:pt x="23" y="64"/>
                      </a:lnTo>
                      <a:lnTo>
                        <a:pt x="24" y="64"/>
                      </a:lnTo>
                      <a:lnTo>
                        <a:pt x="28" y="69"/>
                      </a:lnTo>
                      <a:lnTo>
                        <a:pt x="31" y="73"/>
                      </a:lnTo>
                      <a:lnTo>
                        <a:pt x="35" y="78"/>
                      </a:lnTo>
                      <a:lnTo>
                        <a:pt x="39" y="83"/>
                      </a:lnTo>
                      <a:lnTo>
                        <a:pt x="42" y="88"/>
                      </a:lnTo>
                      <a:lnTo>
                        <a:pt x="46" y="93"/>
                      </a:lnTo>
                      <a:lnTo>
                        <a:pt x="49" y="99"/>
                      </a:lnTo>
                      <a:lnTo>
                        <a:pt x="52" y="104"/>
                      </a:lnTo>
                      <a:lnTo>
                        <a:pt x="56" y="109"/>
                      </a:lnTo>
                      <a:lnTo>
                        <a:pt x="58" y="116"/>
                      </a:lnTo>
                      <a:lnTo>
                        <a:pt x="60" y="123"/>
                      </a:lnTo>
                      <a:lnTo>
                        <a:pt x="62" y="130"/>
                      </a:lnTo>
                      <a:lnTo>
                        <a:pt x="64" y="137"/>
                      </a:lnTo>
                      <a:lnTo>
                        <a:pt x="66" y="144"/>
                      </a:lnTo>
                      <a:lnTo>
                        <a:pt x="68" y="151"/>
                      </a:lnTo>
                      <a:lnTo>
                        <a:pt x="70" y="158"/>
                      </a:lnTo>
                      <a:lnTo>
                        <a:pt x="71" y="166"/>
                      </a:lnTo>
                      <a:lnTo>
                        <a:pt x="73" y="173"/>
                      </a:lnTo>
                      <a:lnTo>
                        <a:pt x="74" y="180"/>
                      </a:lnTo>
                      <a:lnTo>
                        <a:pt x="75" y="187"/>
                      </a:lnTo>
                      <a:lnTo>
                        <a:pt x="76" y="195"/>
                      </a:lnTo>
                      <a:lnTo>
                        <a:pt x="77" y="202"/>
                      </a:lnTo>
                      <a:lnTo>
                        <a:pt x="78" y="210"/>
                      </a:lnTo>
                      <a:lnTo>
                        <a:pt x="79" y="205"/>
                      </a:lnTo>
                      <a:lnTo>
                        <a:pt x="79" y="201"/>
                      </a:lnTo>
                      <a:lnTo>
                        <a:pt x="79" y="196"/>
                      </a:lnTo>
                      <a:lnTo>
                        <a:pt x="79" y="192"/>
                      </a:lnTo>
                      <a:lnTo>
                        <a:pt x="79" y="187"/>
                      </a:lnTo>
                      <a:lnTo>
                        <a:pt x="79" y="183"/>
                      </a:lnTo>
                      <a:lnTo>
                        <a:pt x="79" y="179"/>
                      </a:lnTo>
                      <a:lnTo>
                        <a:pt x="78" y="174"/>
                      </a:lnTo>
                      <a:lnTo>
                        <a:pt x="78" y="170"/>
                      </a:lnTo>
                      <a:lnTo>
                        <a:pt x="78" y="165"/>
                      </a:lnTo>
                      <a:lnTo>
                        <a:pt x="77" y="161"/>
                      </a:lnTo>
                      <a:lnTo>
                        <a:pt x="77" y="157"/>
                      </a:lnTo>
                      <a:lnTo>
                        <a:pt x="76" y="152"/>
                      </a:lnTo>
                      <a:lnTo>
                        <a:pt x="76" y="148"/>
                      </a:lnTo>
                      <a:lnTo>
                        <a:pt x="75" y="144"/>
                      </a:lnTo>
                      <a:lnTo>
                        <a:pt x="76" y="148"/>
                      </a:lnTo>
                      <a:lnTo>
                        <a:pt x="77" y="151"/>
                      </a:lnTo>
                      <a:lnTo>
                        <a:pt x="78" y="155"/>
                      </a:lnTo>
                      <a:lnTo>
                        <a:pt x="79" y="159"/>
                      </a:lnTo>
                      <a:lnTo>
                        <a:pt x="81" y="163"/>
                      </a:lnTo>
                      <a:lnTo>
                        <a:pt x="82" y="167"/>
                      </a:lnTo>
                      <a:lnTo>
                        <a:pt x="83" y="171"/>
                      </a:lnTo>
                      <a:lnTo>
                        <a:pt x="84" y="175"/>
                      </a:lnTo>
                      <a:lnTo>
                        <a:pt x="85" y="179"/>
                      </a:lnTo>
                      <a:lnTo>
                        <a:pt x="86" y="183"/>
                      </a:lnTo>
                      <a:lnTo>
                        <a:pt x="86" y="186"/>
                      </a:lnTo>
                      <a:lnTo>
                        <a:pt x="87" y="189"/>
                      </a:lnTo>
                      <a:lnTo>
                        <a:pt x="88" y="193"/>
                      </a:lnTo>
                      <a:lnTo>
                        <a:pt x="89" y="196"/>
                      </a:lnTo>
                      <a:lnTo>
                        <a:pt x="89" y="200"/>
                      </a:lnTo>
                      <a:lnTo>
                        <a:pt x="90" y="203"/>
                      </a:lnTo>
                      <a:lnTo>
                        <a:pt x="91" y="207"/>
                      </a:lnTo>
                      <a:lnTo>
                        <a:pt x="91" y="210"/>
                      </a:lnTo>
                      <a:lnTo>
                        <a:pt x="91" y="214"/>
                      </a:lnTo>
                      <a:lnTo>
                        <a:pt x="92" y="217"/>
                      </a:lnTo>
                      <a:lnTo>
                        <a:pt x="92" y="221"/>
                      </a:lnTo>
                      <a:lnTo>
                        <a:pt x="93" y="224"/>
                      </a:lnTo>
                      <a:lnTo>
                        <a:pt x="93" y="228"/>
                      </a:lnTo>
                      <a:lnTo>
                        <a:pt x="93" y="232"/>
                      </a:lnTo>
                      <a:lnTo>
                        <a:pt x="93" y="235"/>
                      </a:lnTo>
                      <a:lnTo>
                        <a:pt x="93" y="239"/>
                      </a:lnTo>
                      <a:lnTo>
                        <a:pt x="93" y="242"/>
                      </a:lnTo>
                      <a:lnTo>
                        <a:pt x="93" y="246"/>
                      </a:lnTo>
                      <a:lnTo>
                        <a:pt x="93" y="249"/>
                      </a:lnTo>
                      <a:lnTo>
                        <a:pt x="93" y="253"/>
                      </a:lnTo>
                      <a:lnTo>
                        <a:pt x="92" y="258"/>
                      </a:lnTo>
                      <a:lnTo>
                        <a:pt x="91" y="264"/>
                      </a:lnTo>
                      <a:lnTo>
                        <a:pt x="89" y="269"/>
                      </a:lnTo>
                      <a:lnTo>
                        <a:pt x="88" y="274"/>
                      </a:lnTo>
                      <a:lnTo>
                        <a:pt x="87" y="280"/>
                      </a:lnTo>
                      <a:lnTo>
                        <a:pt x="86" y="285"/>
                      </a:lnTo>
                      <a:lnTo>
                        <a:pt x="85" y="291"/>
                      </a:lnTo>
                      <a:lnTo>
                        <a:pt x="85" y="296"/>
                      </a:lnTo>
                      <a:lnTo>
                        <a:pt x="84" y="302"/>
                      </a:lnTo>
                      <a:lnTo>
                        <a:pt x="84" y="305"/>
                      </a:lnTo>
                      <a:lnTo>
                        <a:pt x="83" y="309"/>
                      </a:lnTo>
                      <a:lnTo>
                        <a:pt x="82" y="313"/>
                      </a:lnTo>
                      <a:lnTo>
                        <a:pt x="82" y="317"/>
                      </a:lnTo>
                      <a:lnTo>
                        <a:pt x="81" y="321"/>
                      </a:lnTo>
                      <a:lnTo>
                        <a:pt x="80" y="325"/>
                      </a:lnTo>
                      <a:lnTo>
                        <a:pt x="80" y="328"/>
                      </a:lnTo>
                      <a:lnTo>
                        <a:pt x="79" y="332"/>
                      </a:lnTo>
                      <a:lnTo>
                        <a:pt x="78" y="336"/>
                      </a:lnTo>
                      <a:lnTo>
                        <a:pt x="77" y="339"/>
                      </a:lnTo>
                      <a:lnTo>
                        <a:pt x="76" y="343"/>
                      </a:lnTo>
                      <a:lnTo>
                        <a:pt x="75" y="347"/>
                      </a:lnTo>
                      <a:lnTo>
                        <a:pt x="74" y="350"/>
                      </a:lnTo>
                      <a:lnTo>
                        <a:pt x="73" y="354"/>
                      </a:lnTo>
                      <a:lnTo>
                        <a:pt x="71" y="358"/>
                      </a:lnTo>
                      <a:lnTo>
                        <a:pt x="70" y="361"/>
                      </a:lnTo>
                      <a:lnTo>
                        <a:pt x="69" y="365"/>
                      </a:lnTo>
                      <a:lnTo>
                        <a:pt x="67" y="368"/>
                      </a:lnTo>
                      <a:lnTo>
                        <a:pt x="66" y="372"/>
                      </a:lnTo>
                      <a:lnTo>
                        <a:pt x="68" y="368"/>
                      </a:lnTo>
                      <a:lnTo>
                        <a:pt x="69" y="365"/>
                      </a:lnTo>
                      <a:lnTo>
                        <a:pt x="71" y="362"/>
                      </a:lnTo>
                      <a:lnTo>
                        <a:pt x="73" y="358"/>
                      </a:lnTo>
                      <a:lnTo>
                        <a:pt x="74" y="355"/>
                      </a:lnTo>
                      <a:lnTo>
                        <a:pt x="76" y="351"/>
                      </a:lnTo>
                      <a:lnTo>
                        <a:pt x="77" y="348"/>
                      </a:lnTo>
                      <a:lnTo>
                        <a:pt x="79" y="344"/>
                      </a:lnTo>
                      <a:lnTo>
                        <a:pt x="80" y="341"/>
                      </a:lnTo>
                      <a:lnTo>
                        <a:pt x="81" y="337"/>
                      </a:lnTo>
                      <a:lnTo>
                        <a:pt x="83" y="334"/>
                      </a:lnTo>
                      <a:lnTo>
                        <a:pt x="84" y="330"/>
                      </a:lnTo>
                      <a:lnTo>
                        <a:pt x="85" y="326"/>
                      </a:lnTo>
                      <a:lnTo>
                        <a:pt x="86" y="323"/>
                      </a:lnTo>
                      <a:lnTo>
                        <a:pt x="87" y="319"/>
                      </a:lnTo>
                      <a:lnTo>
                        <a:pt x="88" y="315"/>
                      </a:lnTo>
                      <a:lnTo>
                        <a:pt x="89" y="311"/>
                      </a:lnTo>
                      <a:lnTo>
                        <a:pt x="90" y="306"/>
                      </a:lnTo>
                      <a:lnTo>
                        <a:pt x="91" y="301"/>
                      </a:lnTo>
                      <a:lnTo>
                        <a:pt x="91" y="296"/>
                      </a:lnTo>
                      <a:lnTo>
                        <a:pt x="92" y="290"/>
                      </a:lnTo>
                      <a:lnTo>
                        <a:pt x="93" y="285"/>
                      </a:lnTo>
                      <a:lnTo>
                        <a:pt x="94" y="280"/>
                      </a:lnTo>
                      <a:lnTo>
                        <a:pt x="96" y="275"/>
                      </a:lnTo>
                      <a:lnTo>
                        <a:pt x="97" y="270"/>
                      </a:lnTo>
                      <a:lnTo>
                        <a:pt x="98" y="264"/>
                      </a:lnTo>
                      <a:lnTo>
                        <a:pt x="99" y="259"/>
                      </a:lnTo>
                      <a:lnTo>
                        <a:pt x="101" y="254"/>
                      </a:lnTo>
                      <a:lnTo>
                        <a:pt x="103" y="249"/>
                      </a:lnTo>
                      <a:lnTo>
                        <a:pt x="104" y="244"/>
                      </a:lnTo>
                      <a:lnTo>
                        <a:pt x="105" y="242"/>
                      </a:lnTo>
                      <a:lnTo>
                        <a:pt x="105" y="241"/>
                      </a:lnTo>
                      <a:lnTo>
                        <a:pt x="106" y="239"/>
                      </a:lnTo>
                      <a:lnTo>
                        <a:pt x="106" y="237"/>
                      </a:lnTo>
                      <a:lnTo>
                        <a:pt x="107" y="235"/>
                      </a:lnTo>
                      <a:lnTo>
                        <a:pt x="107" y="233"/>
                      </a:lnTo>
                      <a:lnTo>
                        <a:pt x="108" y="231"/>
                      </a:lnTo>
                      <a:lnTo>
                        <a:pt x="108" y="229"/>
                      </a:lnTo>
                      <a:lnTo>
                        <a:pt x="109" y="227"/>
                      </a:lnTo>
                      <a:lnTo>
                        <a:pt x="109" y="225"/>
                      </a:lnTo>
                      <a:lnTo>
                        <a:pt x="109" y="223"/>
                      </a:lnTo>
                      <a:lnTo>
                        <a:pt x="110" y="221"/>
                      </a:lnTo>
                      <a:lnTo>
                        <a:pt x="110" y="219"/>
                      </a:lnTo>
                      <a:lnTo>
                        <a:pt x="110" y="217"/>
                      </a:lnTo>
                      <a:lnTo>
                        <a:pt x="111" y="215"/>
                      </a:lnTo>
                      <a:lnTo>
                        <a:pt x="111" y="213"/>
                      </a:lnTo>
                      <a:lnTo>
                        <a:pt x="111" y="211"/>
                      </a:lnTo>
                      <a:lnTo>
                        <a:pt x="111" y="209"/>
                      </a:lnTo>
                      <a:lnTo>
                        <a:pt x="111" y="207"/>
                      </a:lnTo>
                      <a:lnTo>
                        <a:pt x="111" y="205"/>
                      </a:lnTo>
                      <a:lnTo>
                        <a:pt x="111" y="203"/>
                      </a:lnTo>
                      <a:lnTo>
                        <a:pt x="111" y="201"/>
                      </a:lnTo>
                      <a:lnTo>
                        <a:pt x="111" y="199"/>
                      </a:lnTo>
                      <a:lnTo>
                        <a:pt x="111" y="197"/>
                      </a:lnTo>
                      <a:lnTo>
                        <a:pt x="111" y="195"/>
                      </a:lnTo>
                      <a:lnTo>
                        <a:pt x="111" y="193"/>
                      </a:lnTo>
                      <a:lnTo>
                        <a:pt x="111" y="190"/>
                      </a:lnTo>
                      <a:lnTo>
                        <a:pt x="111" y="188"/>
                      </a:lnTo>
                      <a:lnTo>
                        <a:pt x="110" y="186"/>
                      </a:lnTo>
                      <a:lnTo>
                        <a:pt x="116" y="223"/>
                      </a:lnTo>
                      <a:lnTo>
                        <a:pt x="116" y="226"/>
                      </a:lnTo>
                      <a:lnTo>
                        <a:pt x="116" y="229"/>
                      </a:lnTo>
                      <a:lnTo>
                        <a:pt x="116" y="231"/>
                      </a:lnTo>
                      <a:lnTo>
                        <a:pt x="116" y="234"/>
                      </a:lnTo>
                      <a:lnTo>
                        <a:pt x="116" y="236"/>
                      </a:lnTo>
                      <a:lnTo>
                        <a:pt x="116" y="239"/>
                      </a:lnTo>
                      <a:lnTo>
                        <a:pt x="115" y="242"/>
                      </a:lnTo>
                      <a:lnTo>
                        <a:pt x="115" y="244"/>
                      </a:lnTo>
                      <a:lnTo>
                        <a:pt x="115" y="247"/>
                      </a:lnTo>
                      <a:lnTo>
                        <a:pt x="115" y="249"/>
                      </a:lnTo>
                      <a:lnTo>
                        <a:pt x="114" y="252"/>
                      </a:lnTo>
                      <a:lnTo>
                        <a:pt x="114" y="254"/>
                      </a:lnTo>
                      <a:lnTo>
                        <a:pt x="113" y="257"/>
                      </a:lnTo>
                      <a:lnTo>
                        <a:pt x="113" y="259"/>
                      </a:lnTo>
                      <a:lnTo>
                        <a:pt x="113" y="262"/>
                      </a:lnTo>
                      <a:lnTo>
                        <a:pt x="112" y="264"/>
                      </a:lnTo>
                      <a:lnTo>
                        <a:pt x="111" y="267"/>
                      </a:lnTo>
                      <a:lnTo>
                        <a:pt x="111" y="269"/>
                      </a:lnTo>
                      <a:lnTo>
                        <a:pt x="110" y="272"/>
                      </a:lnTo>
                      <a:lnTo>
                        <a:pt x="109" y="274"/>
                      </a:lnTo>
                      <a:lnTo>
                        <a:pt x="107" y="281"/>
                      </a:lnTo>
                      <a:lnTo>
                        <a:pt x="105" y="288"/>
                      </a:lnTo>
                      <a:lnTo>
                        <a:pt x="103" y="295"/>
                      </a:lnTo>
                      <a:lnTo>
                        <a:pt x="101" y="302"/>
                      </a:lnTo>
                      <a:lnTo>
                        <a:pt x="98" y="308"/>
                      </a:lnTo>
                      <a:lnTo>
                        <a:pt x="96" y="315"/>
                      </a:lnTo>
                      <a:lnTo>
                        <a:pt x="93" y="322"/>
                      </a:lnTo>
                      <a:lnTo>
                        <a:pt x="90" y="328"/>
                      </a:lnTo>
                      <a:lnTo>
                        <a:pt x="87" y="335"/>
                      </a:lnTo>
                      <a:lnTo>
                        <a:pt x="86" y="337"/>
                      </a:lnTo>
                      <a:lnTo>
                        <a:pt x="85" y="340"/>
                      </a:lnTo>
                      <a:lnTo>
                        <a:pt x="84" y="342"/>
                      </a:lnTo>
                      <a:lnTo>
                        <a:pt x="82" y="345"/>
                      </a:lnTo>
                      <a:lnTo>
                        <a:pt x="81" y="348"/>
                      </a:lnTo>
                      <a:lnTo>
                        <a:pt x="80" y="351"/>
                      </a:lnTo>
                      <a:lnTo>
                        <a:pt x="79" y="353"/>
                      </a:lnTo>
                      <a:lnTo>
                        <a:pt x="78" y="356"/>
                      </a:lnTo>
                      <a:lnTo>
                        <a:pt x="77" y="359"/>
                      </a:lnTo>
                      <a:lnTo>
                        <a:pt x="76" y="362"/>
                      </a:lnTo>
                      <a:lnTo>
                        <a:pt x="75" y="365"/>
                      </a:lnTo>
                      <a:lnTo>
                        <a:pt x="74" y="368"/>
                      </a:lnTo>
                      <a:lnTo>
                        <a:pt x="73" y="371"/>
                      </a:lnTo>
                      <a:lnTo>
                        <a:pt x="72" y="373"/>
                      </a:lnTo>
                      <a:lnTo>
                        <a:pt x="72" y="376"/>
                      </a:lnTo>
                      <a:lnTo>
                        <a:pt x="71" y="379"/>
                      </a:lnTo>
                      <a:lnTo>
                        <a:pt x="70" y="382"/>
                      </a:lnTo>
                      <a:lnTo>
                        <a:pt x="70" y="385"/>
                      </a:lnTo>
                      <a:lnTo>
                        <a:pt x="69" y="388"/>
                      </a:lnTo>
                      <a:lnTo>
                        <a:pt x="68" y="391"/>
                      </a:lnTo>
                      <a:lnTo>
                        <a:pt x="68" y="394"/>
                      </a:lnTo>
                      <a:lnTo>
                        <a:pt x="68" y="397"/>
                      </a:lnTo>
                      <a:lnTo>
                        <a:pt x="67" y="400"/>
                      </a:lnTo>
                      <a:lnTo>
                        <a:pt x="67" y="403"/>
                      </a:lnTo>
                      <a:lnTo>
                        <a:pt x="67" y="405"/>
                      </a:lnTo>
                      <a:lnTo>
                        <a:pt x="66" y="408"/>
                      </a:lnTo>
                      <a:lnTo>
                        <a:pt x="66" y="411"/>
                      </a:lnTo>
                      <a:lnTo>
                        <a:pt x="66" y="414"/>
                      </a:lnTo>
                      <a:lnTo>
                        <a:pt x="66" y="416"/>
                      </a:lnTo>
                      <a:lnTo>
                        <a:pt x="66" y="419"/>
                      </a:lnTo>
                      <a:lnTo>
                        <a:pt x="66" y="422"/>
                      </a:lnTo>
                      <a:lnTo>
                        <a:pt x="66" y="425"/>
                      </a:lnTo>
                      <a:lnTo>
                        <a:pt x="66" y="427"/>
                      </a:lnTo>
                      <a:lnTo>
                        <a:pt x="66" y="430"/>
                      </a:lnTo>
                      <a:lnTo>
                        <a:pt x="66" y="433"/>
                      </a:lnTo>
                      <a:lnTo>
                        <a:pt x="66" y="436"/>
                      </a:lnTo>
                      <a:lnTo>
                        <a:pt x="67" y="438"/>
                      </a:lnTo>
                      <a:lnTo>
                        <a:pt x="67" y="441"/>
                      </a:lnTo>
                      <a:lnTo>
                        <a:pt x="85" y="403"/>
                      </a:lnTo>
                      <a:lnTo>
                        <a:pt x="87" y="400"/>
                      </a:lnTo>
                      <a:lnTo>
                        <a:pt x="88" y="396"/>
                      </a:lnTo>
                      <a:lnTo>
                        <a:pt x="90" y="393"/>
                      </a:lnTo>
                      <a:lnTo>
                        <a:pt x="91" y="390"/>
                      </a:lnTo>
                      <a:lnTo>
                        <a:pt x="92" y="386"/>
                      </a:lnTo>
                      <a:lnTo>
                        <a:pt x="93" y="383"/>
                      </a:lnTo>
                      <a:lnTo>
                        <a:pt x="95" y="379"/>
                      </a:lnTo>
                      <a:lnTo>
                        <a:pt x="96" y="376"/>
                      </a:lnTo>
                      <a:lnTo>
                        <a:pt x="97" y="372"/>
                      </a:lnTo>
                      <a:lnTo>
                        <a:pt x="98" y="369"/>
                      </a:lnTo>
                      <a:lnTo>
                        <a:pt x="99" y="365"/>
                      </a:lnTo>
                      <a:lnTo>
                        <a:pt x="100" y="361"/>
                      </a:lnTo>
                      <a:lnTo>
                        <a:pt x="100" y="358"/>
                      </a:lnTo>
                      <a:lnTo>
                        <a:pt x="101" y="354"/>
                      </a:lnTo>
                      <a:lnTo>
                        <a:pt x="102" y="348"/>
                      </a:lnTo>
                      <a:lnTo>
                        <a:pt x="102" y="343"/>
                      </a:lnTo>
                      <a:lnTo>
                        <a:pt x="103" y="337"/>
                      </a:lnTo>
                      <a:lnTo>
                        <a:pt x="104" y="331"/>
                      </a:lnTo>
                      <a:lnTo>
                        <a:pt x="105" y="325"/>
                      </a:lnTo>
                      <a:lnTo>
                        <a:pt x="106" y="320"/>
                      </a:lnTo>
                      <a:lnTo>
                        <a:pt x="107" y="314"/>
                      </a:lnTo>
                      <a:lnTo>
                        <a:pt x="108" y="308"/>
                      </a:lnTo>
                      <a:lnTo>
                        <a:pt x="109" y="302"/>
                      </a:lnTo>
                      <a:lnTo>
                        <a:pt x="110" y="300"/>
                      </a:lnTo>
                      <a:lnTo>
                        <a:pt x="110" y="297"/>
                      </a:lnTo>
                      <a:lnTo>
                        <a:pt x="111" y="294"/>
                      </a:lnTo>
                      <a:lnTo>
                        <a:pt x="112" y="292"/>
                      </a:lnTo>
                      <a:lnTo>
                        <a:pt x="113" y="289"/>
                      </a:lnTo>
                      <a:lnTo>
                        <a:pt x="113" y="287"/>
                      </a:lnTo>
                      <a:lnTo>
                        <a:pt x="114" y="284"/>
                      </a:lnTo>
                      <a:lnTo>
                        <a:pt x="115" y="282"/>
                      </a:lnTo>
                      <a:lnTo>
                        <a:pt x="116" y="279"/>
                      </a:lnTo>
                      <a:lnTo>
                        <a:pt x="117" y="277"/>
                      </a:lnTo>
                      <a:lnTo>
                        <a:pt x="118" y="274"/>
                      </a:lnTo>
                      <a:lnTo>
                        <a:pt x="119" y="272"/>
                      </a:lnTo>
                      <a:lnTo>
                        <a:pt x="120" y="269"/>
                      </a:lnTo>
                      <a:lnTo>
                        <a:pt x="121" y="267"/>
                      </a:lnTo>
                      <a:lnTo>
                        <a:pt x="123" y="264"/>
                      </a:lnTo>
                      <a:lnTo>
                        <a:pt x="124" y="262"/>
                      </a:lnTo>
                      <a:lnTo>
                        <a:pt x="125" y="260"/>
                      </a:lnTo>
                      <a:lnTo>
                        <a:pt x="126" y="257"/>
                      </a:lnTo>
                      <a:lnTo>
                        <a:pt x="128" y="255"/>
                      </a:lnTo>
                      <a:lnTo>
                        <a:pt x="129" y="253"/>
                      </a:lnTo>
                      <a:lnTo>
                        <a:pt x="130" y="251"/>
                      </a:lnTo>
                      <a:lnTo>
                        <a:pt x="132" y="249"/>
                      </a:lnTo>
                      <a:lnTo>
                        <a:pt x="133" y="246"/>
                      </a:lnTo>
                      <a:lnTo>
                        <a:pt x="135" y="244"/>
                      </a:lnTo>
                      <a:lnTo>
                        <a:pt x="135" y="246"/>
                      </a:lnTo>
                      <a:lnTo>
                        <a:pt x="136" y="248"/>
                      </a:lnTo>
                      <a:lnTo>
                        <a:pt x="137" y="250"/>
                      </a:lnTo>
                      <a:lnTo>
                        <a:pt x="138" y="251"/>
                      </a:lnTo>
                      <a:lnTo>
                        <a:pt x="139" y="253"/>
                      </a:lnTo>
                      <a:lnTo>
                        <a:pt x="139" y="255"/>
                      </a:lnTo>
                      <a:lnTo>
                        <a:pt x="140" y="257"/>
                      </a:lnTo>
                      <a:lnTo>
                        <a:pt x="141" y="259"/>
                      </a:lnTo>
                      <a:lnTo>
                        <a:pt x="141" y="260"/>
                      </a:lnTo>
                      <a:lnTo>
                        <a:pt x="142" y="262"/>
                      </a:lnTo>
                      <a:lnTo>
                        <a:pt x="142" y="264"/>
                      </a:lnTo>
                      <a:lnTo>
                        <a:pt x="143" y="266"/>
                      </a:lnTo>
                      <a:lnTo>
                        <a:pt x="143" y="268"/>
                      </a:lnTo>
                      <a:lnTo>
                        <a:pt x="144" y="270"/>
                      </a:lnTo>
                      <a:lnTo>
                        <a:pt x="144" y="272"/>
                      </a:lnTo>
                      <a:lnTo>
                        <a:pt x="145" y="274"/>
                      </a:lnTo>
                      <a:lnTo>
                        <a:pt x="145" y="276"/>
                      </a:lnTo>
                      <a:lnTo>
                        <a:pt x="146" y="278"/>
                      </a:lnTo>
                      <a:lnTo>
                        <a:pt x="146" y="280"/>
                      </a:lnTo>
                      <a:lnTo>
                        <a:pt x="147" y="286"/>
                      </a:lnTo>
                      <a:lnTo>
                        <a:pt x="147" y="292"/>
                      </a:lnTo>
                      <a:lnTo>
                        <a:pt x="148" y="297"/>
                      </a:lnTo>
                      <a:lnTo>
                        <a:pt x="148" y="303"/>
                      </a:lnTo>
                      <a:lnTo>
                        <a:pt x="148" y="309"/>
                      </a:lnTo>
                      <a:lnTo>
                        <a:pt x="149" y="315"/>
                      </a:lnTo>
                      <a:lnTo>
                        <a:pt x="149" y="321"/>
                      </a:lnTo>
                      <a:lnTo>
                        <a:pt x="149" y="327"/>
                      </a:lnTo>
                      <a:lnTo>
                        <a:pt x="149" y="333"/>
                      </a:lnTo>
                      <a:lnTo>
                        <a:pt x="149" y="335"/>
                      </a:lnTo>
                      <a:lnTo>
                        <a:pt x="149" y="337"/>
                      </a:lnTo>
                      <a:lnTo>
                        <a:pt x="149" y="339"/>
                      </a:lnTo>
                      <a:lnTo>
                        <a:pt x="149" y="340"/>
                      </a:lnTo>
                      <a:lnTo>
                        <a:pt x="149" y="342"/>
                      </a:lnTo>
                      <a:lnTo>
                        <a:pt x="149" y="344"/>
                      </a:lnTo>
                      <a:lnTo>
                        <a:pt x="148" y="346"/>
                      </a:lnTo>
                      <a:lnTo>
                        <a:pt x="148" y="348"/>
                      </a:lnTo>
                      <a:lnTo>
                        <a:pt x="148" y="350"/>
                      </a:lnTo>
                      <a:lnTo>
                        <a:pt x="148" y="352"/>
                      </a:lnTo>
                      <a:lnTo>
                        <a:pt x="148" y="354"/>
                      </a:lnTo>
                      <a:lnTo>
                        <a:pt x="147" y="356"/>
                      </a:lnTo>
                      <a:lnTo>
                        <a:pt x="147" y="358"/>
                      </a:lnTo>
                      <a:lnTo>
                        <a:pt x="147" y="359"/>
                      </a:lnTo>
                      <a:lnTo>
                        <a:pt x="147" y="361"/>
                      </a:lnTo>
                      <a:lnTo>
                        <a:pt x="146" y="363"/>
                      </a:lnTo>
                      <a:lnTo>
                        <a:pt x="146" y="365"/>
                      </a:lnTo>
                      <a:lnTo>
                        <a:pt x="145" y="367"/>
                      </a:lnTo>
                      <a:lnTo>
                        <a:pt x="145" y="369"/>
                      </a:lnTo>
                      <a:lnTo>
                        <a:pt x="145" y="371"/>
                      </a:lnTo>
                      <a:lnTo>
                        <a:pt x="144" y="372"/>
                      </a:lnTo>
                      <a:lnTo>
                        <a:pt x="144" y="374"/>
                      </a:lnTo>
                      <a:lnTo>
                        <a:pt x="143" y="376"/>
                      </a:lnTo>
                      <a:lnTo>
                        <a:pt x="142" y="378"/>
                      </a:lnTo>
                      <a:lnTo>
                        <a:pt x="142" y="380"/>
                      </a:lnTo>
                      <a:lnTo>
                        <a:pt x="141" y="381"/>
                      </a:lnTo>
                      <a:lnTo>
                        <a:pt x="141" y="383"/>
                      </a:lnTo>
                      <a:lnTo>
                        <a:pt x="140" y="385"/>
                      </a:lnTo>
                      <a:lnTo>
                        <a:pt x="139" y="386"/>
                      </a:lnTo>
                      <a:lnTo>
                        <a:pt x="138" y="388"/>
                      </a:lnTo>
                      <a:lnTo>
                        <a:pt x="138" y="390"/>
                      </a:lnTo>
                      <a:lnTo>
                        <a:pt x="137" y="392"/>
                      </a:lnTo>
                      <a:lnTo>
                        <a:pt x="136" y="393"/>
                      </a:lnTo>
                      <a:lnTo>
                        <a:pt x="135" y="395"/>
                      </a:lnTo>
                      <a:lnTo>
                        <a:pt x="135" y="396"/>
                      </a:lnTo>
                      <a:lnTo>
                        <a:pt x="134" y="398"/>
                      </a:lnTo>
                      <a:lnTo>
                        <a:pt x="133" y="400"/>
                      </a:lnTo>
                      <a:lnTo>
                        <a:pt x="132" y="401"/>
                      </a:lnTo>
                      <a:lnTo>
                        <a:pt x="131" y="403"/>
                      </a:lnTo>
                      <a:lnTo>
                        <a:pt x="130" y="404"/>
                      </a:lnTo>
                      <a:lnTo>
                        <a:pt x="129" y="406"/>
                      </a:lnTo>
                      <a:lnTo>
                        <a:pt x="128" y="407"/>
                      </a:lnTo>
                      <a:lnTo>
                        <a:pt x="127" y="409"/>
                      </a:lnTo>
                      <a:lnTo>
                        <a:pt x="126" y="410"/>
                      </a:lnTo>
                      <a:lnTo>
                        <a:pt x="125" y="411"/>
                      </a:lnTo>
                      <a:lnTo>
                        <a:pt x="124" y="413"/>
                      </a:lnTo>
                      <a:lnTo>
                        <a:pt x="123" y="414"/>
                      </a:lnTo>
                      <a:lnTo>
                        <a:pt x="122" y="415"/>
                      </a:lnTo>
                      <a:lnTo>
                        <a:pt x="121" y="417"/>
                      </a:lnTo>
                      <a:lnTo>
                        <a:pt x="119" y="418"/>
                      </a:lnTo>
                      <a:lnTo>
                        <a:pt x="118" y="419"/>
                      </a:lnTo>
                      <a:lnTo>
                        <a:pt x="117" y="420"/>
                      </a:lnTo>
                      <a:lnTo>
                        <a:pt x="116" y="422"/>
                      </a:lnTo>
                      <a:lnTo>
                        <a:pt x="115" y="423"/>
                      </a:lnTo>
                      <a:lnTo>
                        <a:pt x="113" y="424"/>
                      </a:lnTo>
                      <a:lnTo>
                        <a:pt x="112" y="425"/>
                      </a:lnTo>
                      <a:lnTo>
                        <a:pt x="111" y="426"/>
                      </a:lnTo>
                      <a:lnTo>
                        <a:pt x="110" y="427"/>
                      </a:lnTo>
                      <a:lnTo>
                        <a:pt x="108" y="428"/>
                      </a:lnTo>
                      <a:lnTo>
                        <a:pt x="110" y="427"/>
                      </a:lnTo>
                      <a:lnTo>
                        <a:pt x="112" y="426"/>
                      </a:lnTo>
                      <a:lnTo>
                        <a:pt x="113" y="426"/>
                      </a:lnTo>
                      <a:lnTo>
                        <a:pt x="115" y="425"/>
                      </a:lnTo>
                      <a:lnTo>
                        <a:pt x="117" y="423"/>
                      </a:lnTo>
                      <a:lnTo>
                        <a:pt x="119" y="422"/>
                      </a:lnTo>
                      <a:lnTo>
                        <a:pt x="120" y="421"/>
                      </a:lnTo>
                      <a:lnTo>
                        <a:pt x="122" y="420"/>
                      </a:lnTo>
                      <a:lnTo>
                        <a:pt x="123" y="419"/>
                      </a:lnTo>
                      <a:lnTo>
                        <a:pt x="125" y="418"/>
                      </a:lnTo>
                      <a:lnTo>
                        <a:pt x="127" y="416"/>
                      </a:lnTo>
                      <a:lnTo>
                        <a:pt x="128" y="415"/>
                      </a:lnTo>
                      <a:lnTo>
                        <a:pt x="130" y="414"/>
                      </a:lnTo>
                      <a:lnTo>
                        <a:pt x="131" y="412"/>
                      </a:lnTo>
                      <a:lnTo>
                        <a:pt x="133" y="411"/>
                      </a:lnTo>
                      <a:lnTo>
                        <a:pt x="134" y="409"/>
                      </a:lnTo>
                      <a:lnTo>
                        <a:pt x="136" y="408"/>
                      </a:lnTo>
                      <a:lnTo>
                        <a:pt x="137" y="406"/>
                      </a:lnTo>
                      <a:lnTo>
                        <a:pt x="138" y="405"/>
                      </a:lnTo>
                      <a:lnTo>
                        <a:pt x="140" y="403"/>
                      </a:lnTo>
                      <a:lnTo>
                        <a:pt x="141" y="402"/>
                      </a:lnTo>
                      <a:lnTo>
                        <a:pt x="143" y="399"/>
                      </a:lnTo>
                      <a:lnTo>
                        <a:pt x="145" y="395"/>
                      </a:lnTo>
                      <a:lnTo>
                        <a:pt x="147" y="392"/>
                      </a:lnTo>
                      <a:lnTo>
                        <a:pt x="148" y="389"/>
                      </a:lnTo>
                      <a:lnTo>
                        <a:pt x="150" y="386"/>
                      </a:lnTo>
                      <a:lnTo>
                        <a:pt x="152" y="382"/>
                      </a:lnTo>
                      <a:lnTo>
                        <a:pt x="153" y="379"/>
                      </a:lnTo>
                      <a:lnTo>
                        <a:pt x="155" y="375"/>
                      </a:lnTo>
                      <a:lnTo>
                        <a:pt x="157" y="372"/>
                      </a:lnTo>
                      <a:lnTo>
                        <a:pt x="158" y="369"/>
                      </a:lnTo>
                      <a:lnTo>
                        <a:pt x="159" y="365"/>
                      </a:lnTo>
                      <a:lnTo>
                        <a:pt x="161" y="361"/>
                      </a:lnTo>
                      <a:lnTo>
                        <a:pt x="162" y="358"/>
                      </a:lnTo>
                      <a:lnTo>
                        <a:pt x="163" y="354"/>
                      </a:lnTo>
                      <a:lnTo>
                        <a:pt x="163" y="362"/>
                      </a:lnTo>
                      <a:lnTo>
                        <a:pt x="163" y="370"/>
                      </a:lnTo>
                      <a:lnTo>
                        <a:pt x="162" y="378"/>
                      </a:lnTo>
                      <a:lnTo>
                        <a:pt x="161" y="386"/>
                      </a:lnTo>
                      <a:lnTo>
                        <a:pt x="160" y="394"/>
                      </a:lnTo>
                      <a:lnTo>
                        <a:pt x="159" y="402"/>
                      </a:lnTo>
                      <a:lnTo>
                        <a:pt x="158" y="410"/>
                      </a:lnTo>
                      <a:lnTo>
                        <a:pt x="157" y="417"/>
                      </a:lnTo>
                      <a:lnTo>
                        <a:pt x="156" y="425"/>
                      </a:lnTo>
                      <a:lnTo>
                        <a:pt x="154" y="433"/>
                      </a:lnTo>
                      <a:lnTo>
                        <a:pt x="155" y="431"/>
                      </a:lnTo>
                      <a:lnTo>
                        <a:pt x="156" y="429"/>
                      </a:lnTo>
                      <a:lnTo>
                        <a:pt x="157" y="427"/>
                      </a:lnTo>
                      <a:lnTo>
                        <a:pt x="158" y="425"/>
                      </a:lnTo>
                      <a:lnTo>
                        <a:pt x="159" y="423"/>
                      </a:lnTo>
                      <a:lnTo>
                        <a:pt x="160" y="420"/>
                      </a:lnTo>
                      <a:lnTo>
                        <a:pt x="161" y="418"/>
                      </a:lnTo>
                      <a:lnTo>
                        <a:pt x="162" y="416"/>
                      </a:lnTo>
                      <a:lnTo>
                        <a:pt x="163" y="414"/>
                      </a:lnTo>
                      <a:lnTo>
                        <a:pt x="163" y="412"/>
                      </a:lnTo>
                      <a:lnTo>
                        <a:pt x="164" y="409"/>
                      </a:lnTo>
                      <a:lnTo>
                        <a:pt x="165" y="407"/>
                      </a:lnTo>
                      <a:lnTo>
                        <a:pt x="166" y="405"/>
                      </a:lnTo>
                      <a:lnTo>
                        <a:pt x="166" y="403"/>
                      </a:lnTo>
                      <a:lnTo>
                        <a:pt x="167" y="400"/>
                      </a:lnTo>
                      <a:lnTo>
                        <a:pt x="167" y="398"/>
                      </a:lnTo>
                      <a:lnTo>
                        <a:pt x="168" y="396"/>
                      </a:lnTo>
                      <a:lnTo>
                        <a:pt x="168" y="393"/>
                      </a:lnTo>
                      <a:lnTo>
                        <a:pt x="169" y="391"/>
                      </a:lnTo>
                      <a:lnTo>
                        <a:pt x="170" y="385"/>
                      </a:lnTo>
                      <a:lnTo>
                        <a:pt x="171" y="379"/>
                      </a:lnTo>
                      <a:lnTo>
                        <a:pt x="172" y="372"/>
                      </a:lnTo>
                      <a:lnTo>
                        <a:pt x="173" y="366"/>
                      </a:lnTo>
                      <a:lnTo>
                        <a:pt x="174" y="360"/>
                      </a:lnTo>
                      <a:lnTo>
                        <a:pt x="174" y="354"/>
                      </a:lnTo>
                      <a:lnTo>
                        <a:pt x="175" y="348"/>
                      </a:lnTo>
                      <a:lnTo>
                        <a:pt x="176" y="341"/>
                      </a:lnTo>
                      <a:lnTo>
                        <a:pt x="176" y="335"/>
                      </a:lnTo>
                      <a:lnTo>
                        <a:pt x="176" y="329"/>
                      </a:lnTo>
                      <a:lnTo>
                        <a:pt x="176" y="322"/>
                      </a:lnTo>
                      <a:lnTo>
                        <a:pt x="177" y="316"/>
                      </a:lnTo>
                      <a:lnTo>
                        <a:pt x="177" y="310"/>
                      </a:lnTo>
                      <a:lnTo>
                        <a:pt x="177" y="303"/>
                      </a:lnTo>
                      <a:lnTo>
                        <a:pt x="176" y="297"/>
                      </a:lnTo>
                      <a:lnTo>
                        <a:pt x="176" y="291"/>
                      </a:lnTo>
                      <a:lnTo>
                        <a:pt x="176" y="285"/>
                      </a:lnTo>
                      <a:lnTo>
                        <a:pt x="175" y="278"/>
                      </a:lnTo>
                      <a:lnTo>
                        <a:pt x="175" y="272"/>
                      </a:lnTo>
                      <a:lnTo>
                        <a:pt x="174" y="266"/>
                      </a:lnTo>
                      <a:lnTo>
                        <a:pt x="173" y="260"/>
                      </a:lnTo>
                      <a:lnTo>
                        <a:pt x="173" y="253"/>
                      </a:lnTo>
                      <a:lnTo>
                        <a:pt x="172" y="247"/>
                      </a:lnTo>
                      <a:lnTo>
                        <a:pt x="171" y="241"/>
                      </a:lnTo>
                      <a:lnTo>
                        <a:pt x="170" y="235"/>
                      </a:lnTo>
                      <a:lnTo>
                        <a:pt x="172" y="239"/>
                      </a:lnTo>
                      <a:lnTo>
                        <a:pt x="173" y="242"/>
                      </a:lnTo>
                      <a:lnTo>
                        <a:pt x="175" y="246"/>
                      </a:lnTo>
                      <a:lnTo>
                        <a:pt x="177" y="250"/>
                      </a:lnTo>
                      <a:lnTo>
                        <a:pt x="179" y="254"/>
                      </a:lnTo>
                      <a:lnTo>
                        <a:pt x="181" y="259"/>
                      </a:lnTo>
                      <a:lnTo>
                        <a:pt x="182" y="263"/>
                      </a:lnTo>
                      <a:lnTo>
                        <a:pt x="184" y="267"/>
                      </a:lnTo>
                      <a:lnTo>
                        <a:pt x="185" y="271"/>
                      </a:lnTo>
                      <a:lnTo>
                        <a:pt x="187" y="275"/>
                      </a:lnTo>
                      <a:lnTo>
                        <a:pt x="188" y="279"/>
                      </a:lnTo>
                      <a:lnTo>
                        <a:pt x="189" y="284"/>
                      </a:lnTo>
                      <a:lnTo>
                        <a:pt x="191" y="288"/>
                      </a:lnTo>
                      <a:lnTo>
                        <a:pt x="192" y="292"/>
                      </a:lnTo>
                      <a:lnTo>
                        <a:pt x="193" y="297"/>
                      </a:lnTo>
                      <a:lnTo>
                        <a:pt x="194" y="301"/>
                      </a:lnTo>
                      <a:lnTo>
                        <a:pt x="195" y="305"/>
                      </a:lnTo>
                      <a:lnTo>
                        <a:pt x="196" y="310"/>
                      </a:lnTo>
                      <a:lnTo>
                        <a:pt x="197" y="314"/>
                      </a:lnTo>
                      <a:lnTo>
                        <a:pt x="197" y="319"/>
                      </a:lnTo>
                      <a:lnTo>
                        <a:pt x="198" y="323"/>
                      </a:lnTo>
                      <a:lnTo>
                        <a:pt x="199" y="328"/>
                      </a:lnTo>
                      <a:lnTo>
                        <a:pt x="199" y="332"/>
                      </a:lnTo>
                      <a:lnTo>
                        <a:pt x="200" y="337"/>
                      </a:lnTo>
                      <a:lnTo>
                        <a:pt x="200" y="341"/>
                      </a:lnTo>
                      <a:lnTo>
                        <a:pt x="201" y="346"/>
                      </a:lnTo>
                      <a:lnTo>
                        <a:pt x="201" y="350"/>
                      </a:lnTo>
                      <a:lnTo>
                        <a:pt x="201" y="355"/>
                      </a:lnTo>
                      <a:lnTo>
                        <a:pt x="202" y="360"/>
                      </a:lnTo>
                      <a:lnTo>
                        <a:pt x="202" y="364"/>
                      </a:lnTo>
                      <a:lnTo>
                        <a:pt x="202" y="358"/>
                      </a:lnTo>
                      <a:lnTo>
                        <a:pt x="201" y="353"/>
                      </a:lnTo>
                      <a:lnTo>
                        <a:pt x="201" y="347"/>
                      </a:lnTo>
                      <a:lnTo>
                        <a:pt x="201" y="342"/>
                      </a:lnTo>
                      <a:lnTo>
                        <a:pt x="200" y="336"/>
                      </a:lnTo>
                      <a:lnTo>
                        <a:pt x="200" y="331"/>
                      </a:lnTo>
                      <a:lnTo>
                        <a:pt x="199" y="325"/>
                      </a:lnTo>
                      <a:lnTo>
                        <a:pt x="199" y="319"/>
                      </a:lnTo>
                      <a:lnTo>
                        <a:pt x="198" y="314"/>
                      </a:lnTo>
                      <a:lnTo>
                        <a:pt x="197" y="308"/>
                      </a:lnTo>
                      <a:lnTo>
                        <a:pt x="196" y="303"/>
                      </a:lnTo>
                      <a:lnTo>
                        <a:pt x="195" y="298"/>
                      </a:lnTo>
                      <a:lnTo>
                        <a:pt x="194" y="292"/>
                      </a:lnTo>
                      <a:lnTo>
                        <a:pt x="193" y="287"/>
                      </a:lnTo>
                      <a:lnTo>
                        <a:pt x="191" y="281"/>
                      </a:lnTo>
                      <a:lnTo>
                        <a:pt x="190" y="276"/>
                      </a:lnTo>
                      <a:lnTo>
                        <a:pt x="189" y="271"/>
                      </a:lnTo>
                      <a:lnTo>
                        <a:pt x="187" y="265"/>
                      </a:lnTo>
                      <a:lnTo>
                        <a:pt x="186" y="260"/>
                      </a:lnTo>
                      <a:lnTo>
                        <a:pt x="184" y="255"/>
                      </a:lnTo>
                      <a:lnTo>
                        <a:pt x="182" y="250"/>
                      </a:lnTo>
                      <a:lnTo>
                        <a:pt x="180" y="245"/>
                      </a:lnTo>
                      <a:lnTo>
                        <a:pt x="178" y="240"/>
                      </a:lnTo>
                      <a:lnTo>
                        <a:pt x="177" y="235"/>
                      </a:lnTo>
                      <a:lnTo>
                        <a:pt x="174" y="230"/>
                      </a:lnTo>
                      <a:lnTo>
                        <a:pt x="176" y="232"/>
                      </a:lnTo>
                      <a:lnTo>
                        <a:pt x="178" y="234"/>
                      </a:lnTo>
                      <a:lnTo>
                        <a:pt x="180" y="236"/>
                      </a:lnTo>
                      <a:lnTo>
                        <a:pt x="182" y="238"/>
                      </a:lnTo>
                      <a:lnTo>
                        <a:pt x="183" y="240"/>
                      </a:lnTo>
                      <a:lnTo>
                        <a:pt x="185" y="242"/>
                      </a:lnTo>
                      <a:lnTo>
                        <a:pt x="187" y="244"/>
                      </a:lnTo>
                      <a:lnTo>
                        <a:pt x="188" y="247"/>
                      </a:lnTo>
                      <a:lnTo>
                        <a:pt x="190" y="249"/>
                      </a:lnTo>
                      <a:lnTo>
                        <a:pt x="192" y="251"/>
                      </a:lnTo>
                      <a:lnTo>
                        <a:pt x="193" y="254"/>
                      </a:lnTo>
                      <a:lnTo>
                        <a:pt x="195" y="256"/>
                      </a:lnTo>
                      <a:lnTo>
                        <a:pt x="196" y="259"/>
                      </a:lnTo>
                      <a:lnTo>
                        <a:pt x="198" y="261"/>
                      </a:lnTo>
                      <a:lnTo>
                        <a:pt x="199" y="264"/>
                      </a:lnTo>
                      <a:lnTo>
                        <a:pt x="200" y="266"/>
                      </a:lnTo>
                      <a:lnTo>
                        <a:pt x="202" y="269"/>
                      </a:lnTo>
                      <a:lnTo>
                        <a:pt x="203" y="272"/>
                      </a:lnTo>
                      <a:lnTo>
                        <a:pt x="204" y="274"/>
                      </a:lnTo>
                      <a:lnTo>
                        <a:pt x="205" y="277"/>
                      </a:lnTo>
                      <a:lnTo>
                        <a:pt x="206" y="280"/>
                      </a:lnTo>
                      <a:lnTo>
                        <a:pt x="208" y="282"/>
                      </a:lnTo>
                      <a:lnTo>
                        <a:pt x="209" y="285"/>
                      </a:lnTo>
                      <a:lnTo>
                        <a:pt x="207" y="281"/>
                      </a:lnTo>
                      <a:lnTo>
                        <a:pt x="206" y="277"/>
                      </a:lnTo>
                      <a:lnTo>
                        <a:pt x="205" y="274"/>
                      </a:lnTo>
                      <a:lnTo>
                        <a:pt x="203" y="270"/>
                      </a:lnTo>
                      <a:lnTo>
                        <a:pt x="202" y="266"/>
                      </a:lnTo>
                      <a:lnTo>
                        <a:pt x="201" y="262"/>
                      </a:lnTo>
                      <a:lnTo>
                        <a:pt x="199" y="259"/>
                      </a:lnTo>
                      <a:lnTo>
                        <a:pt x="197" y="255"/>
                      </a:lnTo>
                      <a:lnTo>
                        <a:pt x="196" y="252"/>
                      </a:lnTo>
                      <a:lnTo>
                        <a:pt x="194" y="248"/>
                      </a:lnTo>
                      <a:lnTo>
                        <a:pt x="192" y="244"/>
                      </a:lnTo>
                      <a:lnTo>
                        <a:pt x="191" y="241"/>
                      </a:lnTo>
                      <a:lnTo>
                        <a:pt x="189" y="238"/>
                      </a:lnTo>
                      <a:lnTo>
                        <a:pt x="187" y="234"/>
                      </a:lnTo>
                      <a:lnTo>
                        <a:pt x="185" y="231"/>
                      </a:lnTo>
                      <a:lnTo>
                        <a:pt x="183" y="228"/>
                      </a:lnTo>
                      <a:lnTo>
                        <a:pt x="181" y="224"/>
                      </a:lnTo>
                      <a:lnTo>
                        <a:pt x="178" y="211"/>
                      </a:lnTo>
                      <a:lnTo>
                        <a:pt x="176" y="198"/>
                      </a:lnTo>
                      <a:lnTo>
                        <a:pt x="173" y="185"/>
                      </a:lnTo>
                      <a:lnTo>
                        <a:pt x="171" y="172"/>
                      </a:lnTo>
                      <a:lnTo>
                        <a:pt x="169" y="159"/>
                      </a:lnTo>
                      <a:lnTo>
                        <a:pt x="166" y="146"/>
                      </a:lnTo>
                      <a:lnTo>
                        <a:pt x="164" y="133"/>
                      </a:lnTo>
                      <a:lnTo>
                        <a:pt x="162" y="119"/>
                      </a:lnTo>
                      <a:lnTo>
                        <a:pt x="160" y="106"/>
                      </a:lnTo>
                      <a:lnTo>
                        <a:pt x="159" y="101"/>
                      </a:lnTo>
                      <a:lnTo>
                        <a:pt x="158" y="95"/>
                      </a:lnTo>
                      <a:lnTo>
                        <a:pt x="157" y="90"/>
                      </a:lnTo>
                      <a:lnTo>
                        <a:pt x="156" y="85"/>
                      </a:lnTo>
                      <a:lnTo>
                        <a:pt x="154" y="79"/>
                      </a:lnTo>
                      <a:lnTo>
                        <a:pt x="153" y="74"/>
                      </a:lnTo>
                      <a:lnTo>
                        <a:pt x="151" y="68"/>
                      </a:lnTo>
                      <a:lnTo>
                        <a:pt x="150" y="63"/>
                      </a:lnTo>
                      <a:lnTo>
                        <a:pt x="148" y="58"/>
                      </a:lnTo>
                      <a:lnTo>
                        <a:pt x="146" y="53"/>
                      </a:lnTo>
                      <a:lnTo>
                        <a:pt x="145" y="48"/>
                      </a:lnTo>
                      <a:lnTo>
                        <a:pt x="143" y="43"/>
                      </a:lnTo>
                      <a:lnTo>
                        <a:pt x="141" y="38"/>
                      </a:lnTo>
                      <a:lnTo>
                        <a:pt x="139" y="32"/>
                      </a:lnTo>
                      <a:lnTo>
                        <a:pt x="138" y="31"/>
                      </a:lnTo>
                      <a:lnTo>
                        <a:pt x="138" y="30"/>
                      </a:lnTo>
                      <a:lnTo>
                        <a:pt x="137" y="29"/>
                      </a:lnTo>
                      <a:lnTo>
                        <a:pt x="136" y="28"/>
                      </a:lnTo>
                      <a:lnTo>
                        <a:pt x="136" y="27"/>
                      </a:lnTo>
                      <a:lnTo>
                        <a:pt x="135" y="25"/>
                      </a:lnTo>
                      <a:lnTo>
                        <a:pt x="134" y="24"/>
                      </a:lnTo>
                      <a:lnTo>
                        <a:pt x="134" y="23"/>
                      </a:lnTo>
                      <a:lnTo>
                        <a:pt x="133" y="22"/>
                      </a:lnTo>
                      <a:lnTo>
                        <a:pt x="132" y="21"/>
                      </a:lnTo>
                      <a:lnTo>
                        <a:pt x="131" y="20"/>
                      </a:lnTo>
                      <a:lnTo>
                        <a:pt x="130" y="19"/>
                      </a:lnTo>
                      <a:lnTo>
                        <a:pt x="130" y="18"/>
                      </a:lnTo>
                      <a:lnTo>
                        <a:pt x="129" y="17"/>
                      </a:lnTo>
                      <a:lnTo>
                        <a:pt x="128" y="16"/>
                      </a:lnTo>
                      <a:lnTo>
                        <a:pt x="127" y="15"/>
                      </a:lnTo>
                      <a:lnTo>
                        <a:pt x="126" y="14"/>
                      </a:lnTo>
                      <a:lnTo>
                        <a:pt x="125" y="13"/>
                      </a:lnTo>
                      <a:lnTo>
                        <a:pt x="125" y="12"/>
                      </a:lnTo>
                      <a:lnTo>
                        <a:pt x="124" y="11"/>
                      </a:lnTo>
                      <a:lnTo>
                        <a:pt x="123" y="11"/>
                      </a:lnTo>
                      <a:lnTo>
                        <a:pt x="122" y="10"/>
                      </a:lnTo>
                      <a:lnTo>
                        <a:pt x="121" y="9"/>
                      </a:lnTo>
                      <a:lnTo>
                        <a:pt x="120" y="8"/>
                      </a:lnTo>
                      <a:lnTo>
                        <a:pt x="119" y="7"/>
                      </a:lnTo>
                      <a:lnTo>
                        <a:pt x="118" y="7"/>
                      </a:lnTo>
                      <a:lnTo>
                        <a:pt x="117" y="6"/>
                      </a:lnTo>
                      <a:lnTo>
                        <a:pt x="116" y="5"/>
                      </a:lnTo>
                      <a:lnTo>
                        <a:pt x="115" y="4"/>
                      </a:lnTo>
                      <a:lnTo>
                        <a:pt x="114" y="4"/>
                      </a:lnTo>
                      <a:lnTo>
                        <a:pt x="113" y="3"/>
                      </a:lnTo>
                      <a:lnTo>
                        <a:pt x="112" y="3"/>
                      </a:lnTo>
                      <a:lnTo>
                        <a:pt x="111" y="2"/>
                      </a:lnTo>
                      <a:lnTo>
                        <a:pt x="110" y="2"/>
                      </a:lnTo>
                      <a:lnTo>
                        <a:pt x="109" y="1"/>
                      </a:lnTo>
                      <a:lnTo>
                        <a:pt x="108" y="1"/>
                      </a:lnTo>
                      <a:lnTo>
                        <a:pt x="107" y="1"/>
                      </a:lnTo>
                      <a:lnTo>
                        <a:pt x="106" y="1"/>
                      </a:lnTo>
                      <a:lnTo>
                        <a:pt x="105" y="0"/>
                      </a:lnTo>
                      <a:lnTo>
                        <a:pt x="104" y="0"/>
                      </a:lnTo>
                      <a:lnTo>
                        <a:pt x="103" y="0"/>
                      </a:lnTo>
                      <a:lnTo>
                        <a:pt x="102" y="0"/>
                      </a:lnTo>
                      <a:lnTo>
                        <a:pt x="101" y="0"/>
                      </a:lnTo>
                      <a:lnTo>
                        <a:pt x="99" y="0"/>
                      </a:lnTo>
                      <a:lnTo>
                        <a:pt x="98" y="0"/>
                      </a:lnTo>
                      <a:lnTo>
                        <a:pt x="97" y="0"/>
                      </a:lnTo>
                      <a:lnTo>
                        <a:pt x="96" y="0"/>
                      </a:lnTo>
                      <a:lnTo>
                        <a:pt x="95" y="0"/>
                      </a:lnTo>
                      <a:lnTo>
                        <a:pt x="94" y="0"/>
                      </a:lnTo>
                      <a:lnTo>
                        <a:pt x="93" y="0"/>
                      </a:lnTo>
                      <a:lnTo>
                        <a:pt x="92" y="0"/>
                      </a:lnTo>
                      <a:lnTo>
                        <a:pt x="91" y="0"/>
                      </a:lnTo>
                      <a:lnTo>
                        <a:pt x="90" y="0"/>
                      </a:lnTo>
                      <a:lnTo>
                        <a:pt x="89" y="0"/>
                      </a:lnTo>
                      <a:lnTo>
                        <a:pt x="88" y="0"/>
                      </a:lnTo>
                      <a:lnTo>
                        <a:pt x="87" y="0"/>
                      </a:lnTo>
                      <a:lnTo>
                        <a:pt x="86" y="1"/>
                      </a:lnTo>
                      <a:lnTo>
                        <a:pt x="85" y="1"/>
                      </a:lnTo>
                      <a:lnTo>
                        <a:pt x="84" y="1"/>
                      </a:lnTo>
                      <a:lnTo>
                        <a:pt x="83" y="1"/>
                      </a:lnTo>
                      <a:lnTo>
                        <a:pt x="82" y="2"/>
                      </a:lnTo>
                      <a:lnTo>
                        <a:pt x="81" y="2"/>
                      </a:lnTo>
                      <a:lnTo>
                        <a:pt x="80" y="3"/>
                      </a:lnTo>
                      <a:lnTo>
                        <a:pt x="79" y="3"/>
                      </a:lnTo>
                      <a:lnTo>
                        <a:pt x="78" y="3"/>
                      </a:lnTo>
                      <a:lnTo>
                        <a:pt x="72" y="6"/>
                      </a:lnTo>
                      <a:lnTo>
                        <a:pt x="67" y="8"/>
                      </a:lnTo>
                      <a:lnTo>
                        <a:pt x="62" y="11"/>
                      </a:lnTo>
                      <a:lnTo>
                        <a:pt x="57" y="13"/>
                      </a:lnTo>
                      <a:lnTo>
                        <a:pt x="52" y="16"/>
                      </a:lnTo>
                      <a:lnTo>
                        <a:pt x="47" y="19"/>
                      </a:lnTo>
                      <a:lnTo>
                        <a:pt x="43" y="22"/>
                      </a:lnTo>
                      <a:lnTo>
                        <a:pt x="38" y="25"/>
                      </a:lnTo>
                      <a:lnTo>
                        <a:pt x="33" y="28"/>
                      </a:lnTo>
                      <a:lnTo>
                        <a:pt x="32" y="29"/>
                      </a:lnTo>
                      <a:lnTo>
                        <a:pt x="31" y="30"/>
                      </a:lnTo>
                      <a:lnTo>
                        <a:pt x="30" y="31"/>
                      </a:lnTo>
                      <a:lnTo>
                        <a:pt x="29" y="31"/>
                      </a:lnTo>
                      <a:lnTo>
                        <a:pt x="28" y="32"/>
                      </a:lnTo>
                      <a:lnTo>
                        <a:pt x="28" y="33"/>
                      </a:lnTo>
                      <a:lnTo>
                        <a:pt x="27" y="34"/>
                      </a:lnTo>
                      <a:lnTo>
                        <a:pt x="26" y="35"/>
                      </a:lnTo>
                      <a:lnTo>
                        <a:pt x="25" y="36"/>
                      </a:lnTo>
                      <a:lnTo>
                        <a:pt x="24" y="37"/>
                      </a:lnTo>
                      <a:lnTo>
                        <a:pt x="23" y="38"/>
                      </a:lnTo>
                      <a:lnTo>
                        <a:pt x="23" y="39"/>
                      </a:lnTo>
                      <a:lnTo>
                        <a:pt x="22" y="39"/>
                      </a:lnTo>
                      <a:lnTo>
                        <a:pt x="21" y="40"/>
                      </a:lnTo>
                      <a:lnTo>
                        <a:pt x="20" y="41"/>
                      </a:lnTo>
                      <a:lnTo>
                        <a:pt x="20" y="42"/>
                      </a:lnTo>
                      <a:lnTo>
                        <a:pt x="19" y="44"/>
                      </a:lnTo>
                      <a:lnTo>
                        <a:pt x="18" y="45"/>
                      </a:lnTo>
                      <a:lnTo>
                        <a:pt x="18" y="46"/>
                      </a:lnTo>
                      <a:lnTo>
                        <a:pt x="17" y="47"/>
                      </a:lnTo>
                      <a:lnTo>
                        <a:pt x="16" y="48"/>
                      </a:lnTo>
                      <a:lnTo>
                        <a:pt x="16" y="49"/>
                      </a:lnTo>
                      <a:lnTo>
                        <a:pt x="15" y="50"/>
                      </a:lnTo>
                      <a:lnTo>
                        <a:pt x="14" y="51"/>
                      </a:lnTo>
                      <a:lnTo>
                        <a:pt x="14" y="52"/>
                      </a:lnTo>
                      <a:lnTo>
                        <a:pt x="13" y="54"/>
                      </a:lnTo>
                      <a:lnTo>
                        <a:pt x="13" y="55"/>
                      </a:lnTo>
                      <a:lnTo>
                        <a:pt x="12" y="56"/>
                      </a:lnTo>
                      <a:lnTo>
                        <a:pt x="12" y="57"/>
                      </a:lnTo>
                      <a:lnTo>
                        <a:pt x="11" y="58"/>
                      </a:lnTo>
                      <a:lnTo>
                        <a:pt x="11" y="60"/>
                      </a:lnTo>
                      <a:lnTo>
                        <a:pt x="10" y="61"/>
                      </a:lnTo>
                      <a:lnTo>
                        <a:pt x="10" y="62"/>
                      </a:lnTo>
                      <a:lnTo>
                        <a:pt x="9" y="63"/>
                      </a:lnTo>
                      <a:lnTo>
                        <a:pt x="9" y="65"/>
                      </a:lnTo>
                      <a:lnTo>
                        <a:pt x="8" y="66"/>
                      </a:lnTo>
                    </a:path>
                  </a:pathLst>
                </a:custGeom>
                <a:gradFill rotWithShape="0">
                  <a:gsLst>
                    <a:gs pos="0">
                      <a:srgbClr val="A03B33"/>
                    </a:gs>
                    <a:gs pos="50000">
                      <a:srgbClr val="500000"/>
                    </a:gs>
                    <a:gs pos="100000">
                      <a:srgbClr val="A03B33"/>
                    </a:gs>
                  </a:gsLst>
                  <a:lin ang="5400000" scaled="1"/>
                </a:gradFill>
                <a:ln w="9525">
                  <a:noFill/>
                  <a:round/>
                  <a:headEnd type="none" w="sm" len="sm"/>
                  <a:tailEnd type="none" w="sm" len="sm"/>
                </a:ln>
              </p:spPr>
              <p:txBody>
                <a:bodyPr/>
                <a:lstStyle/>
                <a:p>
                  <a:endParaRPr lang="nl-BE"/>
                </a:p>
              </p:txBody>
            </p:sp>
            <p:sp>
              <p:nvSpPr>
                <p:cNvPr id="7638" name="Freeform 470"/>
                <p:cNvSpPr>
                  <a:spLocks noChangeArrowheads="1"/>
                </p:cNvSpPr>
                <p:nvPr/>
              </p:nvSpPr>
              <p:spPr bwMode="auto">
                <a:xfrm>
                  <a:off x="262" y="10"/>
                  <a:ext cx="142" cy="330"/>
                </a:xfrm>
                <a:custGeom>
                  <a:avLst/>
                  <a:gdLst/>
                  <a:ahLst/>
                  <a:cxnLst>
                    <a:cxn ang="0">
                      <a:pos x="82" y="5"/>
                    </a:cxn>
                    <a:cxn ang="0">
                      <a:pos x="105" y="26"/>
                    </a:cxn>
                    <a:cxn ang="0">
                      <a:pos x="117" y="59"/>
                    </a:cxn>
                    <a:cxn ang="0">
                      <a:pos x="137" y="203"/>
                    </a:cxn>
                    <a:cxn ang="0">
                      <a:pos x="114" y="140"/>
                    </a:cxn>
                    <a:cxn ang="0">
                      <a:pos x="142" y="263"/>
                    </a:cxn>
                    <a:cxn ang="0">
                      <a:pos x="112" y="178"/>
                    </a:cxn>
                    <a:cxn ang="0">
                      <a:pos x="142" y="316"/>
                    </a:cxn>
                    <a:cxn ang="0">
                      <a:pos x="110" y="208"/>
                    </a:cxn>
                    <a:cxn ang="0">
                      <a:pos x="129" y="329"/>
                    </a:cxn>
                    <a:cxn ang="0">
                      <a:pos x="103" y="210"/>
                    </a:cxn>
                    <a:cxn ang="0">
                      <a:pos x="89" y="256"/>
                    </a:cxn>
                    <a:cxn ang="0">
                      <a:pos x="86" y="179"/>
                    </a:cxn>
                    <a:cxn ang="0">
                      <a:pos x="70" y="119"/>
                    </a:cxn>
                    <a:cxn ang="0">
                      <a:pos x="70" y="235"/>
                    </a:cxn>
                    <a:cxn ang="0">
                      <a:pos x="49" y="79"/>
                    </a:cxn>
                    <a:cxn ang="0">
                      <a:pos x="51" y="126"/>
                    </a:cxn>
                    <a:cxn ang="0">
                      <a:pos x="44" y="84"/>
                    </a:cxn>
                    <a:cxn ang="0">
                      <a:pos x="20" y="53"/>
                    </a:cxn>
                    <a:cxn ang="0">
                      <a:pos x="28" y="86"/>
                    </a:cxn>
                    <a:cxn ang="0">
                      <a:pos x="0" y="45"/>
                    </a:cxn>
                    <a:cxn ang="0">
                      <a:pos x="41" y="5"/>
                    </a:cxn>
                    <a:cxn ang="0">
                      <a:pos x="61" y="0"/>
                    </a:cxn>
                    <a:cxn ang="0">
                      <a:pos x="82" y="5"/>
                    </a:cxn>
                  </a:cxnLst>
                  <a:rect l="0" t="0" r="r" b="b"/>
                  <a:pathLst>
                    <a:path w="142" h="329">
                      <a:moveTo>
                        <a:pt x="82" y="5"/>
                      </a:moveTo>
                      <a:cubicBezTo>
                        <a:pt x="82" y="5"/>
                        <a:pt x="96" y="12"/>
                        <a:pt x="105" y="26"/>
                      </a:cubicBezTo>
                      <a:cubicBezTo>
                        <a:pt x="105" y="26"/>
                        <a:pt x="114" y="41"/>
                        <a:pt x="117" y="59"/>
                      </a:cubicBezTo>
                      <a:cubicBezTo>
                        <a:pt x="117" y="59"/>
                        <a:pt x="122" y="132"/>
                        <a:pt x="137" y="203"/>
                      </a:cubicBezTo>
                      <a:cubicBezTo>
                        <a:pt x="137" y="203"/>
                        <a:pt x="122" y="173"/>
                        <a:pt x="114" y="140"/>
                      </a:cubicBezTo>
                      <a:cubicBezTo>
                        <a:pt x="114" y="140"/>
                        <a:pt x="128" y="202"/>
                        <a:pt x="142" y="263"/>
                      </a:cubicBezTo>
                      <a:cubicBezTo>
                        <a:pt x="142" y="263"/>
                        <a:pt x="130" y="219"/>
                        <a:pt x="112" y="178"/>
                      </a:cubicBezTo>
                      <a:cubicBezTo>
                        <a:pt x="112" y="178"/>
                        <a:pt x="138" y="244"/>
                        <a:pt x="142" y="316"/>
                      </a:cubicBezTo>
                      <a:cubicBezTo>
                        <a:pt x="142" y="316"/>
                        <a:pt x="137" y="257"/>
                        <a:pt x="110" y="208"/>
                      </a:cubicBezTo>
                      <a:cubicBezTo>
                        <a:pt x="110" y="208"/>
                        <a:pt x="134" y="265"/>
                        <a:pt x="129" y="329"/>
                      </a:cubicBezTo>
                      <a:cubicBezTo>
                        <a:pt x="129" y="329"/>
                        <a:pt x="132" y="264"/>
                        <a:pt x="103" y="210"/>
                      </a:cubicBezTo>
                      <a:cubicBezTo>
                        <a:pt x="103" y="210"/>
                        <a:pt x="96" y="233"/>
                        <a:pt x="89" y="256"/>
                      </a:cubicBezTo>
                      <a:cubicBezTo>
                        <a:pt x="89" y="256"/>
                        <a:pt x="97" y="217"/>
                        <a:pt x="86" y="179"/>
                      </a:cubicBezTo>
                      <a:cubicBezTo>
                        <a:pt x="86" y="179"/>
                        <a:pt x="75" y="150"/>
                        <a:pt x="70" y="119"/>
                      </a:cubicBezTo>
                      <a:lnTo>
                        <a:pt x="70" y="235"/>
                      </a:lnTo>
                      <a:cubicBezTo>
                        <a:pt x="70" y="235"/>
                        <a:pt x="70" y="155"/>
                        <a:pt x="49" y="79"/>
                      </a:cubicBezTo>
                      <a:cubicBezTo>
                        <a:pt x="49" y="79"/>
                        <a:pt x="49" y="103"/>
                        <a:pt x="51" y="126"/>
                      </a:cubicBezTo>
                      <a:cubicBezTo>
                        <a:pt x="51" y="126"/>
                        <a:pt x="52" y="104"/>
                        <a:pt x="44" y="84"/>
                      </a:cubicBezTo>
                      <a:cubicBezTo>
                        <a:pt x="44" y="84"/>
                        <a:pt x="36" y="65"/>
                        <a:pt x="20" y="53"/>
                      </a:cubicBezTo>
                      <a:cubicBezTo>
                        <a:pt x="20" y="53"/>
                        <a:pt x="27" y="69"/>
                        <a:pt x="28" y="86"/>
                      </a:cubicBezTo>
                      <a:cubicBezTo>
                        <a:pt x="28" y="86"/>
                        <a:pt x="17" y="63"/>
                        <a:pt x="0" y="45"/>
                      </a:cubicBezTo>
                      <a:cubicBezTo>
                        <a:pt x="0" y="45"/>
                        <a:pt x="14" y="15"/>
                        <a:pt x="41" y="5"/>
                      </a:cubicBezTo>
                      <a:cubicBezTo>
                        <a:pt x="41" y="5"/>
                        <a:pt x="50" y="0"/>
                        <a:pt x="61" y="0"/>
                      </a:cubicBezTo>
                      <a:cubicBezTo>
                        <a:pt x="61" y="0"/>
                        <a:pt x="72" y="0"/>
                        <a:pt x="82" y="5"/>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639" name="Freeform 471"/>
                <p:cNvSpPr>
                  <a:spLocks noChangeArrowheads="1"/>
                </p:cNvSpPr>
                <p:nvPr/>
              </p:nvSpPr>
              <p:spPr bwMode="auto">
                <a:xfrm>
                  <a:off x="306" y="331"/>
                  <a:ext cx="25" cy="83"/>
                </a:xfrm>
                <a:custGeom>
                  <a:avLst/>
                  <a:gdLst/>
                  <a:ahLst/>
                  <a:cxnLst>
                    <a:cxn ang="0">
                      <a:pos x="24" y="0"/>
                    </a:cxn>
                    <a:cxn ang="0">
                      <a:pos x="0" y="83"/>
                    </a:cxn>
                    <a:cxn ang="0">
                      <a:pos x="24" y="0"/>
                    </a:cxn>
                  </a:cxnLst>
                  <a:rect l="0" t="0" r="r" b="b"/>
                  <a:pathLst>
                    <a:path w="24" h="83">
                      <a:moveTo>
                        <a:pt x="24" y="0"/>
                      </a:moveTo>
                      <a:cubicBezTo>
                        <a:pt x="24" y="0"/>
                        <a:pt x="20" y="45"/>
                        <a:pt x="0" y="83"/>
                      </a:cubicBezTo>
                      <a:cubicBezTo>
                        <a:pt x="0" y="83"/>
                        <a:pt x="1" y="36"/>
                        <a:pt x="24" y="0"/>
                      </a:cubicBezTo>
                    </a:path>
                  </a:pathLst>
                </a:custGeom>
                <a:gradFill rotWithShape="0">
                  <a:gsLst>
                    <a:gs pos="0">
                      <a:srgbClr val="FFFFFF">
                        <a:alpha val="20001"/>
                      </a:srgbClr>
                    </a:gs>
                    <a:gs pos="100000">
                      <a:srgbClr val="FFFFFF">
                        <a:alpha val="0"/>
                      </a:srgbClr>
                    </a:gs>
                  </a:gsLst>
                  <a:path path="rect">
                    <a:fillToRect l="50000" t="50000" r="50000" b="50000"/>
                  </a:path>
                </a:gradFill>
                <a:ln w="9525">
                  <a:noFill/>
                  <a:round/>
                  <a:headEnd type="none" w="sm" len="sm"/>
                  <a:tailEnd type="none" w="sm" len="sm"/>
                </a:ln>
              </p:spPr>
              <p:txBody>
                <a:bodyPr/>
                <a:lstStyle/>
                <a:p>
                  <a:endParaRPr lang="nl-BE"/>
                </a:p>
              </p:txBody>
            </p:sp>
            <p:sp>
              <p:nvSpPr>
                <p:cNvPr id="7640" name="Freeform 472"/>
                <p:cNvSpPr>
                  <a:spLocks noChangeArrowheads="1"/>
                </p:cNvSpPr>
                <p:nvPr/>
              </p:nvSpPr>
              <p:spPr bwMode="auto">
                <a:xfrm>
                  <a:off x="407" y="382"/>
                  <a:ext cx="26" cy="41"/>
                </a:xfrm>
                <a:custGeom>
                  <a:avLst/>
                  <a:gdLst/>
                  <a:ahLst/>
                  <a:cxnLst>
                    <a:cxn ang="0">
                      <a:pos x="25" y="0"/>
                    </a:cxn>
                    <a:cxn ang="0">
                      <a:pos x="19" y="12"/>
                    </a:cxn>
                    <a:cxn ang="0">
                      <a:pos x="26" y="21"/>
                    </a:cxn>
                    <a:cxn ang="0">
                      <a:pos x="8" y="21"/>
                    </a:cxn>
                    <a:cxn ang="0">
                      <a:pos x="17" y="34"/>
                    </a:cxn>
                    <a:cxn ang="0">
                      <a:pos x="21" y="41"/>
                    </a:cxn>
                    <a:cxn ang="0">
                      <a:pos x="0" y="29"/>
                    </a:cxn>
                    <a:cxn ang="0">
                      <a:pos x="25" y="0"/>
                    </a:cxn>
                  </a:cxnLst>
                  <a:rect l="0" t="0" r="r" b="b"/>
                  <a:pathLst>
                    <a:path w="26" h="41">
                      <a:moveTo>
                        <a:pt x="25" y="0"/>
                      </a:moveTo>
                      <a:lnTo>
                        <a:pt x="19" y="12"/>
                      </a:lnTo>
                      <a:lnTo>
                        <a:pt x="26" y="21"/>
                      </a:lnTo>
                      <a:cubicBezTo>
                        <a:pt x="26" y="21"/>
                        <a:pt x="17" y="19"/>
                        <a:pt x="8" y="21"/>
                      </a:cubicBezTo>
                      <a:cubicBezTo>
                        <a:pt x="8" y="21"/>
                        <a:pt x="11" y="30"/>
                        <a:pt x="17" y="34"/>
                      </a:cubicBezTo>
                      <a:lnTo>
                        <a:pt x="21" y="41"/>
                      </a:lnTo>
                      <a:lnTo>
                        <a:pt x="0" y="29"/>
                      </a:lnTo>
                      <a:lnTo>
                        <a:pt x="25" y="0"/>
                      </a:lnTo>
                    </a:path>
                  </a:pathLst>
                </a:custGeom>
                <a:solidFill>
                  <a:srgbClr val="000000">
                    <a:alpha val="8000"/>
                  </a:srgbClr>
                </a:solidFill>
                <a:ln w="9525">
                  <a:noFill/>
                  <a:round/>
                  <a:headEnd type="none" w="sm" len="sm"/>
                  <a:tailEnd type="none" w="sm" len="sm"/>
                </a:ln>
              </p:spPr>
              <p:txBody>
                <a:bodyPr/>
                <a:lstStyle/>
                <a:p>
                  <a:endParaRPr lang="nl-BE"/>
                </a:p>
              </p:txBody>
            </p:sp>
            <p:sp>
              <p:nvSpPr>
                <p:cNvPr id="7641" name="Freeform 473"/>
                <p:cNvSpPr>
                  <a:spLocks noChangeArrowheads="1"/>
                </p:cNvSpPr>
                <p:nvPr/>
              </p:nvSpPr>
              <p:spPr bwMode="auto">
                <a:xfrm>
                  <a:off x="273" y="265"/>
                  <a:ext cx="28" cy="54"/>
                </a:xfrm>
                <a:custGeom>
                  <a:avLst/>
                  <a:gdLst/>
                  <a:ahLst/>
                  <a:cxnLst>
                    <a:cxn ang="0">
                      <a:pos x="19" y="0"/>
                    </a:cxn>
                    <a:cxn ang="0">
                      <a:pos x="21" y="14"/>
                    </a:cxn>
                    <a:cxn ang="0">
                      <a:pos x="28" y="25"/>
                    </a:cxn>
                    <a:cxn ang="0">
                      <a:pos x="0" y="53"/>
                    </a:cxn>
                    <a:cxn ang="0">
                      <a:pos x="8" y="21"/>
                    </a:cxn>
                    <a:cxn ang="0">
                      <a:pos x="19" y="0"/>
                    </a:cxn>
                  </a:cxnLst>
                  <a:rect l="0" t="0" r="r" b="b"/>
                  <a:pathLst>
                    <a:path w="28" h="53">
                      <a:moveTo>
                        <a:pt x="19" y="0"/>
                      </a:moveTo>
                      <a:lnTo>
                        <a:pt x="21" y="14"/>
                      </a:lnTo>
                      <a:lnTo>
                        <a:pt x="28" y="25"/>
                      </a:lnTo>
                      <a:cubicBezTo>
                        <a:pt x="28" y="25"/>
                        <a:pt x="11" y="34"/>
                        <a:pt x="0" y="53"/>
                      </a:cubicBezTo>
                      <a:lnTo>
                        <a:pt x="8" y="21"/>
                      </a:lnTo>
                      <a:lnTo>
                        <a:pt x="19" y="0"/>
                      </a:lnTo>
                    </a:path>
                  </a:pathLst>
                </a:custGeom>
                <a:solidFill>
                  <a:srgbClr val="000000">
                    <a:alpha val="8000"/>
                  </a:srgbClr>
                </a:solidFill>
                <a:ln w="9525">
                  <a:noFill/>
                  <a:round/>
                  <a:headEnd type="none" w="sm" len="sm"/>
                  <a:tailEnd type="none" w="sm" len="sm"/>
                </a:ln>
              </p:spPr>
              <p:txBody>
                <a:bodyPr/>
                <a:lstStyle/>
                <a:p>
                  <a:endParaRPr lang="nl-BE"/>
                </a:p>
              </p:txBody>
            </p:sp>
            <p:sp>
              <p:nvSpPr>
                <p:cNvPr id="7642" name="Freeform 474"/>
                <p:cNvSpPr>
                  <a:spLocks noChangeArrowheads="1"/>
                </p:cNvSpPr>
                <p:nvPr/>
              </p:nvSpPr>
              <p:spPr bwMode="auto">
                <a:xfrm>
                  <a:off x="257" y="323"/>
                  <a:ext cx="29" cy="73"/>
                </a:xfrm>
                <a:custGeom>
                  <a:avLst/>
                  <a:gdLst/>
                  <a:ahLst/>
                  <a:cxnLst>
                    <a:cxn ang="0">
                      <a:pos x="28" y="0"/>
                    </a:cxn>
                    <a:cxn ang="0">
                      <a:pos x="12" y="44"/>
                    </a:cxn>
                    <a:cxn ang="0">
                      <a:pos x="5" y="73"/>
                    </a:cxn>
                    <a:cxn ang="0">
                      <a:pos x="0" y="44"/>
                    </a:cxn>
                    <a:cxn ang="0">
                      <a:pos x="28" y="0"/>
                    </a:cxn>
                  </a:cxnLst>
                  <a:rect l="0" t="0" r="r" b="b"/>
                  <a:pathLst>
                    <a:path w="28" h="73">
                      <a:moveTo>
                        <a:pt x="28" y="0"/>
                      </a:moveTo>
                      <a:lnTo>
                        <a:pt x="12" y="44"/>
                      </a:lnTo>
                      <a:lnTo>
                        <a:pt x="5" y="73"/>
                      </a:lnTo>
                      <a:lnTo>
                        <a:pt x="0" y="44"/>
                      </a:lnTo>
                      <a:lnTo>
                        <a:pt x="28" y="0"/>
                      </a:lnTo>
                    </a:path>
                  </a:pathLst>
                </a:custGeom>
                <a:solidFill>
                  <a:srgbClr val="FFFFFF">
                    <a:alpha val="40001"/>
                  </a:srgbClr>
                </a:solidFill>
                <a:ln w="9525">
                  <a:noFill/>
                  <a:round/>
                  <a:headEnd type="none" w="sm" len="sm"/>
                  <a:tailEnd type="none" w="sm" len="sm"/>
                </a:ln>
              </p:spPr>
              <p:txBody>
                <a:bodyPr/>
                <a:lstStyle/>
                <a:p>
                  <a:endParaRPr lang="nl-BE"/>
                </a:p>
              </p:txBody>
            </p:sp>
            <p:sp>
              <p:nvSpPr>
                <p:cNvPr id="7643" name="Freeform 475"/>
                <p:cNvSpPr>
                  <a:spLocks noChangeArrowheads="1"/>
                </p:cNvSpPr>
                <p:nvPr/>
              </p:nvSpPr>
              <p:spPr bwMode="auto">
                <a:xfrm>
                  <a:off x="220" y="366"/>
                  <a:ext cx="24" cy="55"/>
                </a:xfrm>
                <a:custGeom>
                  <a:avLst/>
                  <a:gdLst/>
                  <a:ahLst/>
                  <a:cxnLst>
                    <a:cxn ang="0">
                      <a:pos x="13" y="45"/>
                    </a:cxn>
                    <a:cxn ang="0">
                      <a:pos x="13" y="46"/>
                    </a:cxn>
                    <a:cxn ang="0">
                      <a:pos x="13" y="47"/>
                    </a:cxn>
                    <a:cxn ang="0">
                      <a:pos x="13" y="47"/>
                    </a:cxn>
                    <a:cxn ang="0">
                      <a:pos x="13" y="48"/>
                    </a:cxn>
                    <a:cxn ang="0">
                      <a:pos x="13" y="48"/>
                    </a:cxn>
                    <a:cxn ang="0">
                      <a:pos x="13" y="49"/>
                    </a:cxn>
                    <a:cxn ang="0">
                      <a:pos x="12" y="49"/>
                    </a:cxn>
                    <a:cxn ang="0">
                      <a:pos x="12" y="50"/>
                    </a:cxn>
                    <a:cxn ang="0">
                      <a:pos x="12" y="51"/>
                    </a:cxn>
                    <a:cxn ang="0">
                      <a:pos x="12" y="51"/>
                    </a:cxn>
                    <a:cxn ang="0">
                      <a:pos x="11" y="51"/>
                    </a:cxn>
                    <a:cxn ang="0">
                      <a:pos x="11" y="52"/>
                    </a:cxn>
                    <a:cxn ang="0">
                      <a:pos x="11" y="52"/>
                    </a:cxn>
                    <a:cxn ang="0">
                      <a:pos x="10" y="53"/>
                    </a:cxn>
                    <a:cxn ang="0">
                      <a:pos x="10" y="53"/>
                    </a:cxn>
                    <a:cxn ang="0">
                      <a:pos x="10" y="53"/>
                    </a:cxn>
                    <a:cxn ang="0">
                      <a:pos x="9" y="54"/>
                    </a:cxn>
                    <a:cxn ang="0">
                      <a:pos x="9" y="54"/>
                    </a:cxn>
                    <a:cxn ang="0">
                      <a:pos x="8" y="54"/>
                    </a:cxn>
                    <a:cxn ang="0">
                      <a:pos x="8" y="54"/>
                    </a:cxn>
                    <a:cxn ang="0">
                      <a:pos x="7" y="54"/>
                    </a:cxn>
                    <a:cxn ang="0">
                      <a:pos x="7" y="54"/>
                    </a:cxn>
                    <a:cxn ang="0">
                      <a:pos x="6" y="54"/>
                    </a:cxn>
                    <a:cxn ang="0">
                      <a:pos x="6" y="54"/>
                    </a:cxn>
                    <a:cxn ang="0">
                      <a:pos x="5" y="54"/>
                    </a:cxn>
                    <a:cxn ang="0">
                      <a:pos x="5" y="54"/>
                    </a:cxn>
                    <a:cxn ang="0">
                      <a:pos x="4" y="54"/>
                    </a:cxn>
                    <a:cxn ang="0">
                      <a:pos x="4" y="54"/>
                    </a:cxn>
                    <a:cxn ang="0">
                      <a:pos x="4" y="54"/>
                    </a:cxn>
                    <a:cxn ang="0">
                      <a:pos x="3" y="53"/>
                    </a:cxn>
                    <a:cxn ang="0">
                      <a:pos x="3" y="53"/>
                    </a:cxn>
                    <a:cxn ang="0">
                      <a:pos x="2" y="53"/>
                    </a:cxn>
                    <a:cxn ang="0">
                      <a:pos x="2" y="52"/>
                    </a:cxn>
                    <a:cxn ang="0">
                      <a:pos x="2" y="52"/>
                    </a:cxn>
                    <a:cxn ang="0">
                      <a:pos x="1" y="52"/>
                    </a:cxn>
                    <a:cxn ang="0">
                      <a:pos x="1" y="51"/>
                    </a:cxn>
                    <a:cxn ang="0">
                      <a:pos x="1" y="51"/>
                    </a:cxn>
                    <a:cxn ang="0">
                      <a:pos x="0" y="50"/>
                    </a:cxn>
                    <a:cxn ang="0">
                      <a:pos x="0" y="50"/>
                    </a:cxn>
                    <a:cxn ang="0">
                      <a:pos x="0" y="49"/>
                    </a:cxn>
                    <a:cxn ang="0">
                      <a:pos x="0" y="49"/>
                    </a:cxn>
                    <a:cxn ang="0">
                      <a:pos x="0" y="48"/>
                    </a:cxn>
                    <a:cxn ang="0">
                      <a:pos x="0" y="47"/>
                    </a:cxn>
                    <a:cxn ang="0">
                      <a:pos x="0" y="47"/>
                    </a:cxn>
                    <a:cxn ang="0">
                      <a:pos x="0" y="46"/>
                    </a:cxn>
                    <a:cxn ang="0">
                      <a:pos x="0" y="46"/>
                    </a:cxn>
                    <a:cxn ang="0">
                      <a:pos x="0" y="45"/>
                    </a:cxn>
                    <a:cxn ang="0">
                      <a:pos x="0" y="45"/>
                    </a:cxn>
                    <a:cxn ang="0">
                      <a:pos x="0" y="44"/>
                    </a:cxn>
                    <a:cxn ang="0">
                      <a:pos x="0" y="43"/>
                    </a:cxn>
                  </a:cxnLst>
                  <a:rect l="0" t="0" r="r" b="b"/>
                  <a:pathLst>
                    <a:path w="23" h="54">
                      <a:moveTo>
                        <a:pt x="0" y="43"/>
                      </a:moveTo>
                      <a:lnTo>
                        <a:pt x="23" y="0"/>
                      </a:lnTo>
                      <a:lnTo>
                        <a:pt x="13" y="45"/>
                      </a:lnTo>
                      <a:lnTo>
                        <a:pt x="13" y="45"/>
                      </a:lnTo>
                      <a:lnTo>
                        <a:pt x="13" y="46"/>
                      </a:lnTo>
                      <a:lnTo>
                        <a:pt x="13" y="46"/>
                      </a:lnTo>
                      <a:lnTo>
                        <a:pt x="13" y="46"/>
                      </a:lnTo>
                      <a:lnTo>
                        <a:pt x="13" y="46"/>
                      </a:lnTo>
                      <a:lnTo>
                        <a:pt x="13" y="46"/>
                      </a:lnTo>
                      <a:lnTo>
                        <a:pt x="13" y="46"/>
                      </a:lnTo>
                      <a:lnTo>
                        <a:pt x="13" y="46"/>
                      </a:lnTo>
                      <a:lnTo>
                        <a:pt x="13" y="47"/>
                      </a:lnTo>
                      <a:lnTo>
                        <a:pt x="13" y="47"/>
                      </a:lnTo>
                      <a:lnTo>
                        <a:pt x="13" y="47"/>
                      </a:lnTo>
                      <a:lnTo>
                        <a:pt x="13" y="47"/>
                      </a:lnTo>
                      <a:lnTo>
                        <a:pt x="13" y="47"/>
                      </a:lnTo>
                      <a:lnTo>
                        <a:pt x="13" y="47"/>
                      </a:lnTo>
                      <a:lnTo>
                        <a:pt x="13" y="48"/>
                      </a:lnTo>
                      <a:lnTo>
                        <a:pt x="13" y="48"/>
                      </a:lnTo>
                      <a:lnTo>
                        <a:pt x="13" y="48"/>
                      </a:lnTo>
                      <a:lnTo>
                        <a:pt x="13" y="48"/>
                      </a:lnTo>
                      <a:lnTo>
                        <a:pt x="13" y="48"/>
                      </a:lnTo>
                      <a:lnTo>
                        <a:pt x="13" y="48"/>
                      </a:lnTo>
                      <a:lnTo>
                        <a:pt x="13" y="48"/>
                      </a:lnTo>
                      <a:lnTo>
                        <a:pt x="13" y="49"/>
                      </a:lnTo>
                      <a:lnTo>
                        <a:pt x="13" y="49"/>
                      </a:lnTo>
                      <a:lnTo>
                        <a:pt x="13" y="49"/>
                      </a:lnTo>
                      <a:lnTo>
                        <a:pt x="13" y="49"/>
                      </a:lnTo>
                      <a:lnTo>
                        <a:pt x="13" y="49"/>
                      </a:lnTo>
                      <a:lnTo>
                        <a:pt x="12" y="49"/>
                      </a:lnTo>
                      <a:lnTo>
                        <a:pt x="12" y="49"/>
                      </a:lnTo>
                      <a:lnTo>
                        <a:pt x="12" y="49"/>
                      </a:lnTo>
                      <a:lnTo>
                        <a:pt x="12" y="50"/>
                      </a:lnTo>
                      <a:lnTo>
                        <a:pt x="12" y="50"/>
                      </a:lnTo>
                      <a:lnTo>
                        <a:pt x="12" y="50"/>
                      </a:lnTo>
                      <a:lnTo>
                        <a:pt x="12" y="50"/>
                      </a:lnTo>
                      <a:lnTo>
                        <a:pt x="12" y="50"/>
                      </a:lnTo>
                      <a:lnTo>
                        <a:pt x="12" y="50"/>
                      </a:lnTo>
                      <a:lnTo>
                        <a:pt x="12" y="50"/>
                      </a:lnTo>
                      <a:lnTo>
                        <a:pt x="12" y="51"/>
                      </a:lnTo>
                      <a:lnTo>
                        <a:pt x="12" y="51"/>
                      </a:lnTo>
                      <a:lnTo>
                        <a:pt x="12" y="51"/>
                      </a:lnTo>
                      <a:lnTo>
                        <a:pt x="12" y="51"/>
                      </a:lnTo>
                      <a:lnTo>
                        <a:pt x="12" y="51"/>
                      </a:lnTo>
                      <a:lnTo>
                        <a:pt x="12" y="51"/>
                      </a:lnTo>
                      <a:lnTo>
                        <a:pt x="11" y="51"/>
                      </a:lnTo>
                      <a:lnTo>
                        <a:pt x="11" y="51"/>
                      </a:lnTo>
                      <a:lnTo>
                        <a:pt x="11" y="51"/>
                      </a:lnTo>
                      <a:lnTo>
                        <a:pt x="11" y="52"/>
                      </a:lnTo>
                      <a:lnTo>
                        <a:pt x="11" y="52"/>
                      </a:lnTo>
                      <a:lnTo>
                        <a:pt x="11" y="52"/>
                      </a:lnTo>
                      <a:lnTo>
                        <a:pt x="11" y="52"/>
                      </a:lnTo>
                      <a:lnTo>
                        <a:pt x="11" y="52"/>
                      </a:lnTo>
                      <a:lnTo>
                        <a:pt x="11" y="52"/>
                      </a:lnTo>
                      <a:lnTo>
                        <a:pt x="11" y="52"/>
                      </a:lnTo>
                      <a:lnTo>
                        <a:pt x="11" y="52"/>
                      </a:lnTo>
                      <a:lnTo>
                        <a:pt x="11" y="52"/>
                      </a:lnTo>
                      <a:lnTo>
                        <a:pt x="10" y="52"/>
                      </a:lnTo>
                      <a:lnTo>
                        <a:pt x="10" y="53"/>
                      </a:lnTo>
                      <a:lnTo>
                        <a:pt x="10" y="53"/>
                      </a:lnTo>
                      <a:lnTo>
                        <a:pt x="10" y="53"/>
                      </a:lnTo>
                      <a:lnTo>
                        <a:pt x="10" y="53"/>
                      </a:lnTo>
                      <a:lnTo>
                        <a:pt x="10" y="53"/>
                      </a:lnTo>
                      <a:lnTo>
                        <a:pt x="10" y="53"/>
                      </a:lnTo>
                      <a:lnTo>
                        <a:pt x="10" y="53"/>
                      </a:lnTo>
                      <a:lnTo>
                        <a:pt x="10" y="53"/>
                      </a:lnTo>
                      <a:lnTo>
                        <a:pt x="10" y="53"/>
                      </a:lnTo>
                      <a:lnTo>
                        <a:pt x="10" y="53"/>
                      </a:lnTo>
                      <a:lnTo>
                        <a:pt x="9" y="53"/>
                      </a:lnTo>
                      <a:lnTo>
                        <a:pt x="9" y="53"/>
                      </a:lnTo>
                      <a:lnTo>
                        <a:pt x="9" y="54"/>
                      </a:lnTo>
                      <a:lnTo>
                        <a:pt x="9" y="54"/>
                      </a:lnTo>
                      <a:lnTo>
                        <a:pt x="9" y="54"/>
                      </a:lnTo>
                      <a:lnTo>
                        <a:pt x="9" y="54"/>
                      </a:lnTo>
                      <a:lnTo>
                        <a:pt x="9" y="54"/>
                      </a:lnTo>
                      <a:lnTo>
                        <a:pt x="9" y="54"/>
                      </a:lnTo>
                      <a:lnTo>
                        <a:pt x="9" y="54"/>
                      </a:lnTo>
                      <a:lnTo>
                        <a:pt x="8" y="54"/>
                      </a:lnTo>
                      <a:lnTo>
                        <a:pt x="8" y="54"/>
                      </a:lnTo>
                      <a:lnTo>
                        <a:pt x="8" y="54"/>
                      </a:lnTo>
                      <a:lnTo>
                        <a:pt x="8" y="54"/>
                      </a:lnTo>
                      <a:lnTo>
                        <a:pt x="8" y="54"/>
                      </a:lnTo>
                      <a:lnTo>
                        <a:pt x="8" y="54"/>
                      </a:lnTo>
                      <a:lnTo>
                        <a:pt x="8" y="54"/>
                      </a:lnTo>
                      <a:lnTo>
                        <a:pt x="8" y="54"/>
                      </a:lnTo>
                      <a:lnTo>
                        <a:pt x="8" y="54"/>
                      </a:lnTo>
                      <a:lnTo>
                        <a:pt x="7" y="54"/>
                      </a:lnTo>
                      <a:lnTo>
                        <a:pt x="7" y="54"/>
                      </a:lnTo>
                      <a:lnTo>
                        <a:pt x="7" y="54"/>
                      </a:lnTo>
                      <a:lnTo>
                        <a:pt x="7" y="54"/>
                      </a:lnTo>
                      <a:lnTo>
                        <a:pt x="7" y="54"/>
                      </a:lnTo>
                      <a:lnTo>
                        <a:pt x="7" y="54"/>
                      </a:lnTo>
                      <a:lnTo>
                        <a:pt x="7" y="54"/>
                      </a:lnTo>
                      <a:lnTo>
                        <a:pt x="7" y="54"/>
                      </a:lnTo>
                      <a:lnTo>
                        <a:pt x="6" y="54"/>
                      </a:lnTo>
                      <a:lnTo>
                        <a:pt x="6" y="54"/>
                      </a:lnTo>
                      <a:lnTo>
                        <a:pt x="6" y="54"/>
                      </a:lnTo>
                      <a:lnTo>
                        <a:pt x="6" y="54"/>
                      </a:lnTo>
                      <a:lnTo>
                        <a:pt x="6" y="54"/>
                      </a:lnTo>
                      <a:lnTo>
                        <a:pt x="6" y="54"/>
                      </a:lnTo>
                      <a:lnTo>
                        <a:pt x="6" y="54"/>
                      </a:lnTo>
                      <a:lnTo>
                        <a:pt x="6" y="54"/>
                      </a:lnTo>
                      <a:lnTo>
                        <a:pt x="6" y="54"/>
                      </a:lnTo>
                      <a:lnTo>
                        <a:pt x="5" y="54"/>
                      </a:lnTo>
                      <a:lnTo>
                        <a:pt x="5" y="54"/>
                      </a:lnTo>
                      <a:lnTo>
                        <a:pt x="5" y="54"/>
                      </a:lnTo>
                      <a:lnTo>
                        <a:pt x="5" y="54"/>
                      </a:lnTo>
                      <a:lnTo>
                        <a:pt x="5" y="54"/>
                      </a:lnTo>
                      <a:lnTo>
                        <a:pt x="5" y="54"/>
                      </a:lnTo>
                      <a:lnTo>
                        <a:pt x="5" y="54"/>
                      </a:lnTo>
                      <a:lnTo>
                        <a:pt x="5" y="54"/>
                      </a:lnTo>
                      <a:lnTo>
                        <a:pt x="4" y="54"/>
                      </a:lnTo>
                      <a:lnTo>
                        <a:pt x="4" y="54"/>
                      </a:lnTo>
                      <a:lnTo>
                        <a:pt x="4" y="54"/>
                      </a:lnTo>
                      <a:lnTo>
                        <a:pt x="4" y="54"/>
                      </a:lnTo>
                      <a:lnTo>
                        <a:pt x="4" y="54"/>
                      </a:lnTo>
                      <a:lnTo>
                        <a:pt x="4" y="54"/>
                      </a:lnTo>
                      <a:lnTo>
                        <a:pt x="4" y="54"/>
                      </a:lnTo>
                      <a:lnTo>
                        <a:pt x="4" y="54"/>
                      </a:lnTo>
                      <a:lnTo>
                        <a:pt x="4" y="54"/>
                      </a:lnTo>
                      <a:lnTo>
                        <a:pt x="3" y="54"/>
                      </a:lnTo>
                      <a:lnTo>
                        <a:pt x="3" y="54"/>
                      </a:lnTo>
                      <a:lnTo>
                        <a:pt x="3" y="54"/>
                      </a:lnTo>
                      <a:lnTo>
                        <a:pt x="3" y="53"/>
                      </a:lnTo>
                      <a:lnTo>
                        <a:pt x="3" y="53"/>
                      </a:lnTo>
                      <a:lnTo>
                        <a:pt x="3" y="53"/>
                      </a:lnTo>
                      <a:lnTo>
                        <a:pt x="3" y="53"/>
                      </a:lnTo>
                      <a:lnTo>
                        <a:pt x="3" y="53"/>
                      </a:lnTo>
                      <a:lnTo>
                        <a:pt x="3" y="53"/>
                      </a:lnTo>
                      <a:lnTo>
                        <a:pt x="3" y="53"/>
                      </a:lnTo>
                      <a:lnTo>
                        <a:pt x="2" y="53"/>
                      </a:lnTo>
                      <a:lnTo>
                        <a:pt x="2" y="53"/>
                      </a:lnTo>
                      <a:lnTo>
                        <a:pt x="2" y="53"/>
                      </a:lnTo>
                      <a:lnTo>
                        <a:pt x="2" y="53"/>
                      </a:lnTo>
                      <a:lnTo>
                        <a:pt x="2" y="53"/>
                      </a:lnTo>
                      <a:lnTo>
                        <a:pt x="2" y="52"/>
                      </a:lnTo>
                      <a:lnTo>
                        <a:pt x="2" y="52"/>
                      </a:lnTo>
                      <a:lnTo>
                        <a:pt x="2" y="52"/>
                      </a:lnTo>
                      <a:lnTo>
                        <a:pt x="2" y="52"/>
                      </a:lnTo>
                      <a:lnTo>
                        <a:pt x="2" y="52"/>
                      </a:lnTo>
                      <a:lnTo>
                        <a:pt x="2" y="52"/>
                      </a:lnTo>
                      <a:lnTo>
                        <a:pt x="1" y="52"/>
                      </a:lnTo>
                      <a:lnTo>
                        <a:pt x="1" y="52"/>
                      </a:lnTo>
                      <a:lnTo>
                        <a:pt x="1" y="52"/>
                      </a:lnTo>
                      <a:lnTo>
                        <a:pt x="1" y="52"/>
                      </a:lnTo>
                      <a:lnTo>
                        <a:pt x="1" y="51"/>
                      </a:lnTo>
                      <a:lnTo>
                        <a:pt x="1" y="51"/>
                      </a:lnTo>
                      <a:lnTo>
                        <a:pt x="1" y="51"/>
                      </a:lnTo>
                      <a:lnTo>
                        <a:pt x="1" y="51"/>
                      </a:lnTo>
                      <a:lnTo>
                        <a:pt x="1" y="51"/>
                      </a:lnTo>
                      <a:lnTo>
                        <a:pt x="1" y="51"/>
                      </a:lnTo>
                      <a:lnTo>
                        <a:pt x="1" y="51"/>
                      </a:lnTo>
                      <a:lnTo>
                        <a:pt x="1" y="51"/>
                      </a:lnTo>
                      <a:lnTo>
                        <a:pt x="1" y="50"/>
                      </a:lnTo>
                      <a:lnTo>
                        <a:pt x="0" y="50"/>
                      </a:lnTo>
                      <a:lnTo>
                        <a:pt x="0" y="50"/>
                      </a:lnTo>
                      <a:lnTo>
                        <a:pt x="0" y="50"/>
                      </a:lnTo>
                      <a:lnTo>
                        <a:pt x="0" y="50"/>
                      </a:lnTo>
                      <a:lnTo>
                        <a:pt x="0" y="50"/>
                      </a:lnTo>
                      <a:lnTo>
                        <a:pt x="0" y="50"/>
                      </a:lnTo>
                      <a:lnTo>
                        <a:pt x="0" y="50"/>
                      </a:lnTo>
                      <a:lnTo>
                        <a:pt x="0" y="49"/>
                      </a:lnTo>
                      <a:lnTo>
                        <a:pt x="0" y="49"/>
                      </a:lnTo>
                      <a:lnTo>
                        <a:pt x="0" y="49"/>
                      </a:lnTo>
                      <a:lnTo>
                        <a:pt x="0" y="49"/>
                      </a:lnTo>
                      <a:lnTo>
                        <a:pt x="0" y="49"/>
                      </a:lnTo>
                      <a:lnTo>
                        <a:pt x="0" y="49"/>
                      </a:lnTo>
                      <a:lnTo>
                        <a:pt x="0" y="49"/>
                      </a:lnTo>
                      <a:lnTo>
                        <a:pt x="0" y="48"/>
                      </a:lnTo>
                      <a:lnTo>
                        <a:pt x="0" y="48"/>
                      </a:lnTo>
                      <a:lnTo>
                        <a:pt x="0" y="48"/>
                      </a:lnTo>
                      <a:lnTo>
                        <a:pt x="0" y="48"/>
                      </a:lnTo>
                      <a:lnTo>
                        <a:pt x="0" y="48"/>
                      </a:lnTo>
                      <a:lnTo>
                        <a:pt x="0" y="48"/>
                      </a:lnTo>
                      <a:lnTo>
                        <a:pt x="0" y="48"/>
                      </a:lnTo>
                      <a:lnTo>
                        <a:pt x="0" y="47"/>
                      </a:lnTo>
                      <a:lnTo>
                        <a:pt x="0" y="47"/>
                      </a:lnTo>
                      <a:lnTo>
                        <a:pt x="0" y="47"/>
                      </a:lnTo>
                      <a:lnTo>
                        <a:pt x="0" y="47"/>
                      </a:lnTo>
                      <a:lnTo>
                        <a:pt x="0" y="47"/>
                      </a:lnTo>
                      <a:lnTo>
                        <a:pt x="0" y="47"/>
                      </a:lnTo>
                      <a:lnTo>
                        <a:pt x="0" y="47"/>
                      </a:lnTo>
                      <a:lnTo>
                        <a:pt x="0" y="46"/>
                      </a:lnTo>
                      <a:lnTo>
                        <a:pt x="0" y="46"/>
                      </a:lnTo>
                      <a:lnTo>
                        <a:pt x="0" y="46"/>
                      </a:lnTo>
                      <a:lnTo>
                        <a:pt x="0" y="46"/>
                      </a:lnTo>
                      <a:lnTo>
                        <a:pt x="0" y="46"/>
                      </a:lnTo>
                      <a:lnTo>
                        <a:pt x="0" y="46"/>
                      </a:lnTo>
                      <a:lnTo>
                        <a:pt x="0" y="46"/>
                      </a:lnTo>
                      <a:lnTo>
                        <a:pt x="0" y="45"/>
                      </a:lnTo>
                      <a:lnTo>
                        <a:pt x="0" y="45"/>
                      </a:lnTo>
                      <a:lnTo>
                        <a:pt x="0" y="45"/>
                      </a:lnTo>
                      <a:lnTo>
                        <a:pt x="0" y="45"/>
                      </a:lnTo>
                      <a:lnTo>
                        <a:pt x="0" y="45"/>
                      </a:lnTo>
                      <a:lnTo>
                        <a:pt x="0" y="45"/>
                      </a:lnTo>
                      <a:lnTo>
                        <a:pt x="0" y="45"/>
                      </a:lnTo>
                      <a:lnTo>
                        <a:pt x="0" y="44"/>
                      </a:lnTo>
                      <a:lnTo>
                        <a:pt x="0" y="44"/>
                      </a:lnTo>
                      <a:lnTo>
                        <a:pt x="0" y="44"/>
                      </a:lnTo>
                      <a:lnTo>
                        <a:pt x="0" y="44"/>
                      </a:lnTo>
                      <a:lnTo>
                        <a:pt x="0" y="44"/>
                      </a:lnTo>
                      <a:lnTo>
                        <a:pt x="0" y="44"/>
                      </a:lnTo>
                      <a:lnTo>
                        <a:pt x="0" y="44"/>
                      </a:lnTo>
                      <a:lnTo>
                        <a:pt x="0" y="43"/>
                      </a:lnTo>
                      <a:lnTo>
                        <a:pt x="0" y="43"/>
                      </a:lnTo>
                      <a:lnTo>
                        <a:pt x="0" y="43"/>
                      </a:lnTo>
                      <a:lnTo>
                        <a:pt x="0" y="43"/>
                      </a:lnTo>
                    </a:path>
                  </a:pathLst>
                </a:custGeom>
                <a:solidFill>
                  <a:srgbClr val="FFFFFF">
                    <a:alpha val="40001"/>
                  </a:srgbClr>
                </a:solidFill>
                <a:ln w="9525">
                  <a:noFill/>
                  <a:round/>
                  <a:headEnd type="none" w="sm" len="sm"/>
                  <a:tailEnd type="none" w="sm" len="sm"/>
                </a:ln>
              </p:spPr>
              <p:txBody>
                <a:bodyPr/>
                <a:lstStyle/>
                <a:p>
                  <a:endParaRPr lang="nl-BE"/>
                </a:p>
              </p:txBody>
            </p:sp>
            <p:sp>
              <p:nvSpPr>
                <p:cNvPr id="7644" name="Freeform 476"/>
                <p:cNvSpPr>
                  <a:spLocks noChangeArrowheads="1"/>
                </p:cNvSpPr>
                <p:nvPr/>
              </p:nvSpPr>
              <p:spPr bwMode="auto">
                <a:xfrm>
                  <a:off x="278" y="296"/>
                  <a:ext cx="28" cy="61"/>
                </a:xfrm>
                <a:custGeom>
                  <a:avLst/>
                  <a:gdLst/>
                  <a:ahLst/>
                  <a:cxnLst>
                    <a:cxn ang="0">
                      <a:pos x="26" y="0"/>
                    </a:cxn>
                    <a:cxn ang="0">
                      <a:pos x="0" y="61"/>
                    </a:cxn>
                    <a:cxn ang="0">
                      <a:pos x="28" y="18"/>
                    </a:cxn>
                    <a:cxn ang="0">
                      <a:pos x="26" y="0"/>
                    </a:cxn>
                  </a:cxnLst>
                  <a:rect l="0" t="0" r="r" b="b"/>
                  <a:pathLst>
                    <a:path w="28" h="61">
                      <a:moveTo>
                        <a:pt x="26" y="0"/>
                      </a:moveTo>
                      <a:cubicBezTo>
                        <a:pt x="26" y="0"/>
                        <a:pt x="13" y="30"/>
                        <a:pt x="0" y="61"/>
                      </a:cubicBezTo>
                      <a:cubicBezTo>
                        <a:pt x="0" y="61"/>
                        <a:pt x="16" y="41"/>
                        <a:pt x="28" y="18"/>
                      </a:cubicBezTo>
                      <a:cubicBezTo>
                        <a:pt x="28" y="18"/>
                        <a:pt x="29" y="8"/>
                        <a:pt x="26" y="0"/>
                      </a:cubicBezTo>
                    </a:path>
                  </a:pathLst>
                </a:custGeom>
                <a:gradFill rotWithShape="0">
                  <a:gsLst>
                    <a:gs pos="0">
                      <a:srgbClr val="976644"/>
                    </a:gs>
                    <a:gs pos="100000">
                      <a:srgbClr val="FFD0A0"/>
                    </a:gs>
                  </a:gsLst>
                  <a:lin ang="5400000" scaled="1"/>
                </a:gradFill>
                <a:ln w="9525">
                  <a:noFill/>
                  <a:round/>
                  <a:headEnd type="none" w="sm" len="sm"/>
                  <a:tailEnd type="none" w="sm" len="sm"/>
                </a:ln>
              </p:spPr>
              <p:txBody>
                <a:bodyPr/>
                <a:lstStyle/>
                <a:p>
                  <a:endParaRPr lang="nl-BE"/>
                </a:p>
              </p:txBody>
            </p:sp>
            <p:sp>
              <p:nvSpPr>
                <p:cNvPr id="7645" name="Freeform 477"/>
                <p:cNvSpPr>
                  <a:spLocks noChangeArrowheads="1"/>
                </p:cNvSpPr>
                <p:nvPr/>
              </p:nvSpPr>
              <p:spPr bwMode="auto">
                <a:xfrm>
                  <a:off x="228" y="575"/>
                  <a:ext cx="19" cy="16"/>
                </a:xfrm>
                <a:custGeom>
                  <a:avLst/>
                  <a:gdLst/>
                  <a:ahLst/>
                  <a:cxnLst>
                    <a:cxn ang="0">
                      <a:pos x="18" y="16"/>
                    </a:cxn>
                    <a:cxn ang="0">
                      <a:pos x="10" y="0"/>
                    </a:cxn>
                    <a:cxn ang="0">
                      <a:pos x="0" y="1"/>
                    </a:cxn>
                    <a:cxn ang="0">
                      <a:pos x="18" y="16"/>
                    </a:cxn>
                  </a:cxnLst>
                  <a:rect l="0" t="0" r="r" b="b"/>
                  <a:pathLst>
                    <a:path w="18" h="16">
                      <a:moveTo>
                        <a:pt x="18" y="16"/>
                      </a:moveTo>
                      <a:cubicBezTo>
                        <a:pt x="18" y="16"/>
                        <a:pt x="14" y="8"/>
                        <a:pt x="10" y="0"/>
                      </a:cubicBezTo>
                      <a:cubicBezTo>
                        <a:pt x="10" y="0"/>
                        <a:pt x="5" y="2"/>
                        <a:pt x="0" y="1"/>
                      </a:cubicBezTo>
                      <a:cubicBezTo>
                        <a:pt x="0" y="1"/>
                        <a:pt x="8" y="11"/>
                        <a:pt x="18" y="16"/>
                      </a:cubicBezTo>
                    </a:path>
                  </a:pathLst>
                </a:custGeom>
                <a:solidFill>
                  <a:srgbClr val="8F8F8F"/>
                </a:solidFill>
                <a:ln w="9525">
                  <a:noFill/>
                  <a:round/>
                  <a:headEnd type="none" w="sm" len="sm"/>
                  <a:tailEnd type="none" w="sm" len="sm"/>
                </a:ln>
              </p:spPr>
              <p:txBody>
                <a:bodyPr/>
                <a:lstStyle/>
                <a:p>
                  <a:endParaRPr lang="nl-BE"/>
                </a:p>
              </p:txBody>
            </p:sp>
            <p:sp>
              <p:nvSpPr>
                <p:cNvPr id="7646" name="Freeform 478"/>
                <p:cNvSpPr>
                  <a:spLocks noChangeArrowheads="1"/>
                </p:cNvSpPr>
                <p:nvPr/>
              </p:nvSpPr>
              <p:spPr bwMode="auto">
                <a:xfrm>
                  <a:off x="260" y="616"/>
                  <a:ext cx="183" cy="28"/>
                </a:xfrm>
                <a:custGeom>
                  <a:avLst/>
                  <a:gdLst/>
                  <a:ahLst/>
                  <a:cxnLst>
                    <a:cxn ang="0">
                      <a:pos x="183" y="2"/>
                    </a:cxn>
                    <a:cxn ang="0">
                      <a:pos x="112" y="8"/>
                    </a:cxn>
                    <a:cxn ang="0">
                      <a:pos x="27" y="28"/>
                    </a:cxn>
                    <a:cxn ang="0">
                      <a:pos x="0" y="19"/>
                    </a:cxn>
                    <a:cxn ang="0">
                      <a:pos x="3" y="7"/>
                    </a:cxn>
                    <a:cxn ang="0">
                      <a:pos x="23" y="12"/>
                    </a:cxn>
                    <a:cxn ang="0">
                      <a:pos x="120" y="0"/>
                    </a:cxn>
                    <a:cxn ang="0">
                      <a:pos x="183" y="2"/>
                    </a:cxn>
                  </a:cxnLst>
                  <a:rect l="0" t="0" r="r" b="b"/>
                  <a:pathLst>
                    <a:path w="183" h="28">
                      <a:moveTo>
                        <a:pt x="183" y="2"/>
                      </a:moveTo>
                      <a:lnTo>
                        <a:pt x="112" y="8"/>
                      </a:lnTo>
                      <a:lnTo>
                        <a:pt x="27" y="28"/>
                      </a:lnTo>
                      <a:lnTo>
                        <a:pt x="0" y="19"/>
                      </a:lnTo>
                      <a:lnTo>
                        <a:pt x="3" y="7"/>
                      </a:lnTo>
                      <a:lnTo>
                        <a:pt x="23" y="12"/>
                      </a:lnTo>
                      <a:lnTo>
                        <a:pt x="120" y="0"/>
                      </a:lnTo>
                      <a:lnTo>
                        <a:pt x="183" y="2"/>
                      </a:lnTo>
                    </a:path>
                  </a:pathLst>
                </a:custGeom>
                <a:gradFill rotWithShape="0">
                  <a:gsLst>
                    <a:gs pos="0">
                      <a:srgbClr val="2F2F2F"/>
                    </a:gs>
                    <a:gs pos="100000">
                      <a:srgbClr val="3F3F3F"/>
                    </a:gs>
                  </a:gsLst>
                  <a:lin ang="5400000" scaled="1"/>
                </a:gradFill>
                <a:ln w="9525">
                  <a:noFill/>
                  <a:round/>
                  <a:headEnd type="none" w="sm" len="sm"/>
                  <a:tailEnd type="none" w="sm" len="sm"/>
                </a:ln>
              </p:spPr>
              <p:txBody>
                <a:bodyPr/>
                <a:lstStyle/>
                <a:p>
                  <a:endParaRPr lang="nl-BE"/>
                </a:p>
              </p:txBody>
            </p:sp>
            <p:sp>
              <p:nvSpPr>
                <p:cNvPr id="7647" name="Freeform 479"/>
                <p:cNvSpPr>
                  <a:spLocks noChangeArrowheads="1"/>
                </p:cNvSpPr>
                <p:nvPr/>
              </p:nvSpPr>
              <p:spPr bwMode="auto">
                <a:xfrm>
                  <a:off x="286" y="632"/>
                  <a:ext cx="149" cy="26"/>
                </a:xfrm>
                <a:custGeom>
                  <a:avLst/>
                  <a:gdLst/>
                  <a:ahLst/>
                  <a:cxnLst>
                    <a:cxn ang="0">
                      <a:pos x="0" y="3"/>
                    </a:cxn>
                    <a:cxn ang="0">
                      <a:pos x="78" y="0"/>
                    </a:cxn>
                    <a:cxn ang="0">
                      <a:pos x="137" y="14"/>
                    </a:cxn>
                    <a:cxn ang="0">
                      <a:pos x="148" y="26"/>
                    </a:cxn>
                    <a:cxn ang="0">
                      <a:pos x="122" y="16"/>
                    </a:cxn>
                    <a:cxn ang="0">
                      <a:pos x="72" y="8"/>
                    </a:cxn>
                    <a:cxn ang="0">
                      <a:pos x="0" y="3"/>
                    </a:cxn>
                  </a:cxnLst>
                  <a:rect l="0" t="0" r="r" b="b"/>
                  <a:pathLst>
                    <a:path w="148" h="26">
                      <a:moveTo>
                        <a:pt x="0" y="3"/>
                      </a:moveTo>
                      <a:lnTo>
                        <a:pt x="78" y="0"/>
                      </a:lnTo>
                      <a:lnTo>
                        <a:pt x="137" y="14"/>
                      </a:lnTo>
                      <a:lnTo>
                        <a:pt x="148" y="26"/>
                      </a:lnTo>
                      <a:lnTo>
                        <a:pt x="122" y="16"/>
                      </a:lnTo>
                      <a:lnTo>
                        <a:pt x="72" y="8"/>
                      </a:lnTo>
                      <a:lnTo>
                        <a:pt x="0" y="3"/>
                      </a:lnTo>
                    </a:path>
                  </a:pathLst>
                </a:custGeom>
                <a:gradFill rotWithShape="0">
                  <a:gsLst>
                    <a:gs pos="0">
                      <a:srgbClr val="1F1F1F"/>
                    </a:gs>
                    <a:gs pos="100000">
                      <a:srgbClr val="000000"/>
                    </a:gs>
                  </a:gsLst>
                  <a:lin ang="5400000" scaled="1"/>
                </a:gradFill>
                <a:ln w="9525">
                  <a:noFill/>
                  <a:round/>
                  <a:headEnd type="none" w="sm" len="sm"/>
                  <a:tailEnd type="none" w="sm" len="sm"/>
                </a:ln>
              </p:spPr>
              <p:txBody>
                <a:bodyPr/>
                <a:lstStyle/>
                <a:p>
                  <a:endParaRPr lang="nl-BE"/>
                </a:p>
              </p:txBody>
            </p:sp>
          </p:grpSp>
        </p:grpSp>
        <p:grpSp>
          <p:nvGrpSpPr>
            <p:cNvPr id="7648" name="Group 480"/>
            <p:cNvGrpSpPr>
              <a:grpSpLocks/>
            </p:cNvGrpSpPr>
            <p:nvPr/>
          </p:nvGrpSpPr>
          <p:grpSpPr bwMode="auto">
            <a:xfrm>
              <a:off x="0" y="0"/>
              <a:ext cx="2608" cy="4689"/>
              <a:chOff x="0" y="0"/>
              <a:chExt cx="2609" cy="4690"/>
            </a:xfrm>
          </p:grpSpPr>
          <p:grpSp>
            <p:nvGrpSpPr>
              <p:cNvPr id="7649" name="Group 481"/>
              <p:cNvGrpSpPr>
                <a:grpSpLocks/>
              </p:cNvGrpSpPr>
              <p:nvPr/>
            </p:nvGrpSpPr>
            <p:grpSpPr bwMode="auto">
              <a:xfrm>
                <a:off x="428" y="0"/>
                <a:ext cx="2180" cy="4689"/>
                <a:chOff x="0" y="0"/>
                <a:chExt cx="2181" cy="4690"/>
              </a:xfrm>
            </p:grpSpPr>
            <p:sp>
              <p:nvSpPr>
                <p:cNvPr id="7650" name="Rectangle 482"/>
                <p:cNvSpPr>
                  <a:spLocks noChangeArrowheads="1"/>
                </p:cNvSpPr>
                <p:nvPr/>
              </p:nvSpPr>
              <p:spPr bwMode="auto">
                <a:xfrm>
                  <a:off x="0" y="0"/>
                  <a:ext cx="2177" cy="4687"/>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200" b="1"/>
                    <a:t>BI </a:t>
                  </a:r>
                </a:p>
                <a:p>
                  <a:pPr algn="ctr" defTabSz="455613"/>
                  <a:r>
                    <a:rPr lang="en-GB" sz="2200" b="1"/>
                    <a:t>Reporting</a:t>
                  </a:r>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p:txBody>
            </p:sp>
            <p:grpSp>
              <p:nvGrpSpPr>
                <p:cNvPr id="7651" name="Group 483"/>
                <p:cNvGrpSpPr>
                  <a:grpSpLocks/>
                </p:cNvGrpSpPr>
                <p:nvPr/>
              </p:nvGrpSpPr>
              <p:grpSpPr bwMode="auto">
                <a:xfrm>
                  <a:off x="498" y="634"/>
                  <a:ext cx="1142" cy="686"/>
                  <a:chOff x="0" y="0"/>
                  <a:chExt cx="1143" cy="687"/>
                </a:xfrm>
              </p:grpSpPr>
              <p:sp>
                <p:nvSpPr>
                  <p:cNvPr id="7652" name="Freeform 484"/>
                  <p:cNvSpPr>
                    <a:spLocks noChangeArrowheads="1"/>
                  </p:cNvSpPr>
                  <p:nvPr/>
                </p:nvSpPr>
                <p:spPr bwMode="auto">
                  <a:xfrm>
                    <a:off x="0" y="0"/>
                    <a:ext cx="1139" cy="683"/>
                  </a:xfrm>
                  <a:custGeom>
                    <a:avLst/>
                    <a:gdLst/>
                    <a:ahLst/>
                    <a:cxnLst>
                      <a:cxn ang="0">
                        <a:pos x="0" y="0"/>
                      </a:cxn>
                      <a:cxn ang="0">
                        <a:pos x="0" y="597"/>
                      </a:cxn>
                      <a:cxn ang="0">
                        <a:pos x="284" y="683"/>
                      </a:cxn>
                      <a:cxn ang="0">
                        <a:pos x="569" y="597"/>
                      </a:cxn>
                      <a:cxn ang="0">
                        <a:pos x="854" y="512"/>
                      </a:cxn>
                      <a:cxn ang="0">
                        <a:pos x="1139" y="597"/>
                      </a:cxn>
                      <a:cxn ang="0">
                        <a:pos x="1139" y="0"/>
                      </a:cxn>
                      <a:cxn ang="0">
                        <a:pos x="0" y="0"/>
                      </a:cxn>
                    </a:cxnLst>
                    <a:rect l="0" t="0" r="r" b="b"/>
                    <a:pathLst>
                      <a:path w="1139" h="683">
                        <a:moveTo>
                          <a:pt x="0" y="0"/>
                        </a:moveTo>
                        <a:lnTo>
                          <a:pt x="0" y="597"/>
                        </a:lnTo>
                        <a:cubicBezTo>
                          <a:pt x="0" y="597"/>
                          <a:pt x="129" y="682"/>
                          <a:pt x="284" y="683"/>
                        </a:cubicBezTo>
                        <a:cubicBezTo>
                          <a:pt x="284" y="683"/>
                          <a:pt x="439" y="682"/>
                          <a:pt x="569" y="597"/>
                        </a:cubicBezTo>
                        <a:cubicBezTo>
                          <a:pt x="569" y="597"/>
                          <a:pt x="699" y="513"/>
                          <a:pt x="854" y="512"/>
                        </a:cubicBezTo>
                        <a:cubicBezTo>
                          <a:pt x="854" y="512"/>
                          <a:pt x="1009" y="513"/>
                          <a:pt x="1139" y="597"/>
                        </a:cubicBezTo>
                        <a:lnTo>
                          <a:pt x="1139" y="0"/>
                        </a:lnTo>
                        <a:lnTo>
                          <a:pt x="0" y="0"/>
                        </a:lnTo>
                      </a:path>
                    </a:pathLst>
                  </a:custGeom>
                  <a:solidFill>
                    <a:srgbClr val="F0F0F0"/>
                  </a:solidFill>
                  <a:ln w="9525">
                    <a:noFill/>
                    <a:round/>
                    <a:headEnd type="none" w="sm" len="sm"/>
                    <a:tailEnd type="none" w="sm" len="sm"/>
                  </a:ln>
                </p:spPr>
                <p:txBody>
                  <a:bodyPr/>
                  <a:lstStyle/>
                  <a:p>
                    <a:endParaRPr lang="nl-BE"/>
                  </a:p>
                </p:txBody>
              </p:sp>
              <p:sp>
                <p:nvSpPr>
                  <p:cNvPr id="7653" name="Freeform 485"/>
                  <p:cNvSpPr>
                    <a:spLocks noChangeArrowheads="1"/>
                  </p:cNvSpPr>
                  <p:nvPr/>
                </p:nvSpPr>
                <p:spPr bwMode="auto">
                  <a:xfrm>
                    <a:off x="0" y="0"/>
                    <a:ext cx="1139" cy="683"/>
                  </a:xfrm>
                  <a:custGeom>
                    <a:avLst/>
                    <a:gdLst/>
                    <a:ahLst/>
                    <a:cxnLst>
                      <a:cxn ang="0">
                        <a:pos x="0" y="0"/>
                      </a:cxn>
                      <a:cxn ang="0">
                        <a:pos x="0" y="597"/>
                      </a:cxn>
                      <a:cxn ang="0">
                        <a:pos x="284" y="683"/>
                      </a:cxn>
                      <a:cxn ang="0">
                        <a:pos x="569" y="597"/>
                      </a:cxn>
                      <a:cxn ang="0">
                        <a:pos x="854" y="512"/>
                      </a:cxn>
                      <a:cxn ang="0">
                        <a:pos x="1139" y="597"/>
                      </a:cxn>
                      <a:cxn ang="0">
                        <a:pos x="1139" y="0"/>
                      </a:cxn>
                      <a:cxn ang="0">
                        <a:pos x="0" y="0"/>
                      </a:cxn>
                    </a:cxnLst>
                    <a:rect l="0" t="0" r="r" b="b"/>
                    <a:pathLst>
                      <a:path w="1139" h="683">
                        <a:moveTo>
                          <a:pt x="0" y="0"/>
                        </a:moveTo>
                        <a:lnTo>
                          <a:pt x="0" y="597"/>
                        </a:lnTo>
                        <a:cubicBezTo>
                          <a:pt x="0" y="597"/>
                          <a:pt x="129" y="682"/>
                          <a:pt x="284" y="683"/>
                        </a:cubicBezTo>
                        <a:cubicBezTo>
                          <a:pt x="284" y="683"/>
                          <a:pt x="439" y="682"/>
                          <a:pt x="569" y="597"/>
                        </a:cubicBezTo>
                        <a:cubicBezTo>
                          <a:pt x="569" y="597"/>
                          <a:pt x="699" y="513"/>
                          <a:pt x="854" y="512"/>
                        </a:cubicBezTo>
                        <a:cubicBezTo>
                          <a:pt x="854" y="512"/>
                          <a:pt x="1009" y="513"/>
                          <a:pt x="1139" y="597"/>
                        </a:cubicBezTo>
                        <a:lnTo>
                          <a:pt x="1139" y="0"/>
                        </a:lnTo>
                        <a:lnTo>
                          <a:pt x="0" y="0"/>
                        </a:lnTo>
                      </a:path>
                    </a:pathLst>
                  </a:custGeom>
                  <a:gradFill rotWithShape="0">
                    <a:gsLst>
                      <a:gs pos="0">
                        <a:srgbClr val="FFFFFF">
                          <a:alpha val="80000"/>
                        </a:srgbClr>
                      </a:gs>
                      <a:gs pos="100000">
                        <a:srgbClr val="FFFFFF">
                          <a:alpha val="20001"/>
                        </a:srgbClr>
                      </a:gs>
                    </a:gsLst>
                    <a:lin ang="5400000" scaled="1"/>
                  </a:gradFill>
                  <a:ln w="9525">
                    <a:solidFill>
                      <a:srgbClr val="7D7D7D"/>
                    </a:solidFill>
                    <a:round/>
                    <a:headEnd type="none" w="sm" len="sm"/>
                    <a:tailEnd type="none" w="sm" len="sm"/>
                  </a:ln>
                </p:spPr>
                <p:txBody>
                  <a:bodyPr/>
                  <a:lstStyle/>
                  <a:p>
                    <a:endParaRPr lang="nl-BE"/>
                  </a:p>
                </p:txBody>
              </p:sp>
              <p:sp>
                <p:nvSpPr>
                  <p:cNvPr id="7654" name="Line 486"/>
                  <p:cNvSpPr>
                    <a:spLocks noChangeShapeType="1"/>
                  </p:cNvSpPr>
                  <p:nvPr/>
                </p:nvSpPr>
                <p:spPr bwMode="auto">
                  <a:xfrm rot="5400000">
                    <a:off x="-108" y="340"/>
                    <a:ext cx="680" cy="0"/>
                  </a:xfrm>
                  <a:prstGeom prst="line">
                    <a:avLst/>
                  </a:prstGeom>
                  <a:noFill/>
                  <a:ln w="9525">
                    <a:solidFill>
                      <a:srgbClr val="7D7D7D"/>
                    </a:solidFill>
                    <a:round/>
                    <a:headEnd type="none" w="sm" len="sm"/>
                    <a:tailEnd type="none" w="sm" len="sm"/>
                  </a:ln>
                </p:spPr>
                <p:txBody>
                  <a:bodyPr/>
                  <a:lstStyle/>
                  <a:p>
                    <a:endParaRPr lang="nl-BE"/>
                  </a:p>
                </p:txBody>
              </p:sp>
              <p:sp>
                <p:nvSpPr>
                  <p:cNvPr id="7655" name="Text Box 487"/>
                  <p:cNvSpPr txBox="1">
                    <a:spLocks noChangeArrowheads="1"/>
                  </p:cNvSpPr>
                  <p:nvPr/>
                </p:nvSpPr>
                <p:spPr bwMode="auto">
                  <a:xfrm>
                    <a:off x="227" y="0"/>
                    <a:ext cx="917" cy="512"/>
                  </a:xfrm>
                  <a:prstGeom prst="rect">
                    <a:avLst/>
                  </a:prstGeom>
                  <a:noFill/>
                  <a:ln w="9525">
                    <a:noFill/>
                    <a:miter lim="800000"/>
                    <a:headEnd/>
                    <a:tailEnd/>
                  </a:ln>
                </p:spPr>
                <p:txBody>
                  <a:bodyPr lIns="25401" tIns="25401" rIns="25401" bIns="25401" anchor="ctr"/>
                  <a:lstStyle/>
                  <a:p>
                    <a:pPr algn="ctr" defTabSz="455613">
                      <a:lnSpc>
                        <a:spcPts val="1250"/>
                      </a:lnSpc>
                    </a:pPr>
                    <a:r>
                      <a:rPr lang="en-GB" sz="1400" b="1">
                        <a:solidFill>
                          <a:srgbClr val="555555"/>
                        </a:solidFill>
                      </a:rPr>
                      <a:t>Predefined </a:t>
                    </a:r>
                  </a:p>
                  <a:p>
                    <a:pPr algn="ctr" defTabSz="455613">
                      <a:lnSpc>
                        <a:spcPts val="1250"/>
                      </a:lnSpc>
                    </a:pPr>
                    <a:r>
                      <a:rPr lang="en-GB" sz="1400" b="1">
                        <a:solidFill>
                          <a:srgbClr val="555555"/>
                        </a:solidFill>
                      </a:rPr>
                      <a:t>Reports</a:t>
                    </a:r>
                  </a:p>
                </p:txBody>
              </p:sp>
            </p:grpSp>
            <p:grpSp>
              <p:nvGrpSpPr>
                <p:cNvPr id="7656" name="Group 488"/>
                <p:cNvGrpSpPr>
                  <a:grpSpLocks/>
                </p:cNvGrpSpPr>
                <p:nvPr/>
              </p:nvGrpSpPr>
              <p:grpSpPr bwMode="auto">
                <a:xfrm>
                  <a:off x="498" y="1517"/>
                  <a:ext cx="1180" cy="1362"/>
                  <a:chOff x="0" y="0"/>
                  <a:chExt cx="1181" cy="1363"/>
                </a:xfrm>
              </p:grpSpPr>
              <p:sp>
                <p:nvSpPr>
                  <p:cNvPr id="7657" name="Rectangle 489"/>
                  <p:cNvSpPr>
                    <a:spLocks noChangeArrowheads="1"/>
                  </p:cNvSpPr>
                  <p:nvPr/>
                </p:nvSpPr>
                <p:spPr bwMode="auto">
                  <a:xfrm>
                    <a:off x="374" y="773"/>
                    <a:ext cx="442" cy="74"/>
                  </a:xfrm>
                  <a:prstGeom prst="rect">
                    <a:avLst/>
                  </a:prstGeom>
                  <a:gradFill rotWithShape="0">
                    <a:gsLst>
                      <a:gs pos="0">
                        <a:srgbClr val="3F3F3F"/>
                      </a:gs>
                      <a:gs pos="100000">
                        <a:srgbClr val="2F2F2F"/>
                      </a:gs>
                    </a:gsLst>
                    <a:lin ang="5400000" scaled="1"/>
                  </a:gradFill>
                  <a:ln w="9525">
                    <a:noFill/>
                    <a:miter lim="800000"/>
                    <a:headEnd type="none" w="sm" len="sm"/>
                    <a:tailEnd type="none" w="sm" len="sm"/>
                  </a:ln>
                </p:spPr>
                <p:txBody>
                  <a:bodyPr/>
                  <a:lstStyle/>
                  <a:p>
                    <a:endParaRPr lang="nl-BE"/>
                  </a:p>
                </p:txBody>
              </p:sp>
              <p:sp>
                <p:nvSpPr>
                  <p:cNvPr id="7658" name="Rectangle 490"/>
                  <p:cNvSpPr>
                    <a:spLocks noChangeArrowheads="1"/>
                  </p:cNvSpPr>
                  <p:nvPr/>
                </p:nvSpPr>
                <p:spPr bwMode="auto">
                  <a:xfrm>
                    <a:off x="36" y="0"/>
                    <a:ext cx="1106" cy="786"/>
                  </a:xfrm>
                  <a:prstGeom prst="rect">
                    <a:avLst/>
                  </a:prstGeom>
                  <a:gradFill rotWithShape="0">
                    <a:gsLst>
                      <a:gs pos="0">
                        <a:srgbClr val="3F3F3F"/>
                      </a:gs>
                      <a:gs pos="100000">
                        <a:srgbClr val="2F2F2F"/>
                      </a:gs>
                    </a:gsLst>
                    <a:lin ang="5400000" scaled="1"/>
                  </a:gradFill>
                  <a:ln w="9525">
                    <a:noFill/>
                    <a:miter lim="800000"/>
                    <a:headEnd type="none" w="sm" len="sm"/>
                    <a:tailEnd type="none" w="sm" len="sm"/>
                  </a:ln>
                </p:spPr>
                <p:txBody>
                  <a:bodyPr/>
                  <a:lstStyle/>
                  <a:p>
                    <a:endParaRPr lang="nl-BE"/>
                  </a:p>
                </p:txBody>
              </p:sp>
              <p:sp>
                <p:nvSpPr>
                  <p:cNvPr id="7659" name="Rectangle 491"/>
                  <p:cNvSpPr>
                    <a:spLocks noChangeArrowheads="1"/>
                  </p:cNvSpPr>
                  <p:nvPr/>
                </p:nvSpPr>
                <p:spPr bwMode="auto">
                  <a:xfrm>
                    <a:off x="55" y="18"/>
                    <a:ext cx="1068" cy="749"/>
                  </a:xfrm>
                  <a:prstGeom prst="rect">
                    <a:avLst/>
                  </a:prstGeom>
                  <a:gradFill rotWithShape="0">
                    <a:gsLst>
                      <a:gs pos="0">
                        <a:srgbClr val="EFEFEF"/>
                      </a:gs>
                      <a:gs pos="100000">
                        <a:srgbClr val="CFCFCF"/>
                      </a:gs>
                    </a:gsLst>
                    <a:lin ang="5400000" scaled="1"/>
                  </a:gradFill>
                  <a:ln w="9525">
                    <a:noFill/>
                    <a:miter lim="800000"/>
                    <a:headEnd type="none" w="sm" len="sm"/>
                    <a:tailEnd type="none" w="sm" len="sm"/>
                  </a:ln>
                </p:spPr>
                <p:txBody>
                  <a:bodyPr/>
                  <a:lstStyle/>
                  <a:p>
                    <a:endParaRPr lang="nl-BE"/>
                  </a:p>
                </p:txBody>
              </p:sp>
              <p:sp>
                <p:nvSpPr>
                  <p:cNvPr id="7660" name="Rectangle 492"/>
                  <p:cNvSpPr>
                    <a:spLocks noChangeArrowheads="1"/>
                  </p:cNvSpPr>
                  <p:nvPr/>
                </p:nvSpPr>
                <p:spPr bwMode="auto">
                  <a:xfrm>
                    <a:off x="0" y="853"/>
                    <a:ext cx="1179" cy="350"/>
                  </a:xfrm>
                  <a:prstGeom prst="rect">
                    <a:avLst/>
                  </a:prstGeom>
                  <a:gradFill rotWithShape="0">
                    <a:gsLst>
                      <a:gs pos="0">
                        <a:srgbClr val="5F5F5F"/>
                      </a:gs>
                      <a:gs pos="100000">
                        <a:srgbClr val="3F3F3F"/>
                      </a:gs>
                    </a:gsLst>
                    <a:lin ang="5400000" scaled="1"/>
                  </a:gradFill>
                  <a:ln w="9525">
                    <a:noFill/>
                    <a:miter lim="800000"/>
                    <a:headEnd type="none" w="sm" len="sm"/>
                    <a:tailEnd type="none" w="sm" len="sm"/>
                  </a:ln>
                </p:spPr>
                <p:txBody>
                  <a:bodyPr/>
                  <a:lstStyle/>
                  <a:p>
                    <a:endParaRPr lang="nl-BE"/>
                  </a:p>
                </p:txBody>
              </p:sp>
              <p:sp>
                <p:nvSpPr>
                  <p:cNvPr id="7661" name="Rectangle 493"/>
                  <p:cNvSpPr>
                    <a:spLocks noChangeArrowheads="1"/>
                  </p:cNvSpPr>
                  <p:nvPr/>
                </p:nvSpPr>
                <p:spPr bwMode="auto">
                  <a:xfrm>
                    <a:off x="116" y="61"/>
                    <a:ext cx="946" cy="639"/>
                  </a:xfrm>
                  <a:prstGeom prst="rect">
                    <a:avLst/>
                  </a:prstGeom>
                  <a:solidFill>
                    <a:srgbClr val="5F5F5F"/>
                  </a:solidFill>
                  <a:ln w="9525">
                    <a:noFill/>
                    <a:miter lim="800000"/>
                    <a:headEnd type="none" w="sm" len="sm"/>
                    <a:tailEnd type="none" w="sm" len="sm"/>
                  </a:ln>
                </p:spPr>
                <p:txBody>
                  <a:bodyPr/>
                  <a:lstStyle/>
                  <a:p>
                    <a:endParaRPr lang="nl-BE"/>
                  </a:p>
                </p:txBody>
              </p:sp>
              <p:sp>
                <p:nvSpPr>
                  <p:cNvPr id="7662" name="Rectangle 494"/>
                  <p:cNvSpPr>
                    <a:spLocks noChangeArrowheads="1"/>
                  </p:cNvSpPr>
                  <p:nvPr/>
                </p:nvSpPr>
                <p:spPr bwMode="auto">
                  <a:xfrm>
                    <a:off x="288" y="829"/>
                    <a:ext cx="614" cy="24"/>
                  </a:xfrm>
                  <a:prstGeom prst="rect">
                    <a:avLst/>
                  </a:prstGeom>
                  <a:gradFill rotWithShape="0">
                    <a:gsLst>
                      <a:gs pos="0">
                        <a:srgbClr val="5F5F5F"/>
                      </a:gs>
                      <a:gs pos="50000">
                        <a:srgbClr val="BFBFBF"/>
                      </a:gs>
                      <a:gs pos="100000">
                        <a:srgbClr val="5F5F5F"/>
                      </a:gs>
                    </a:gsLst>
                    <a:lin ang="0" scaled="1"/>
                  </a:gradFill>
                  <a:ln w="9525">
                    <a:noFill/>
                    <a:miter lim="800000"/>
                    <a:headEnd type="none" w="sm" len="sm"/>
                    <a:tailEnd type="none" w="sm" len="sm"/>
                  </a:ln>
                </p:spPr>
                <p:txBody>
                  <a:bodyPr/>
                  <a:lstStyle/>
                  <a:p>
                    <a:endParaRPr lang="nl-BE"/>
                  </a:p>
                </p:txBody>
              </p:sp>
              <p:sp>
                <p:nvSpPr>
                  <p:cNvPr id="7663" name="Rectangle 495"/>
                  <p:cNvSpPr>
                    <a:spLocks noChangeArrowheads="1"/>
                  </p:cNvSpPr>
                  <p:nvPr/>
                </p:nvSpPr>
                <p:spPr bwMode="auto">
                  <a:xfrm>
                    <a:off x="24" y="878"/>
                    <a:ext cx="1136" cy="301"/>
                  </a:xfrm>
                  <a:prstGeom prst="rect">
                    <a:avLst/>
                  </a:prstGeom>
                  <a:gradFill rotWithShape="0">
                    <a:gsLst>
                      <a:gs pos="0">
                        <a:srgbClr val="EFEFEF"/>
                      </a:gs>
                      <a:gs pos="100000">
                        <a:srgbClr val="BFBFBF"/>
                      </a:gs>
                    </a:gsLst>
                    <a:lin ang="5400000" scaled="1"/>
                  </a:gradFill>
                  <a:ln w="9525">
                    <a:noFill/>
                    <a:miter lim="800000"/>
                    <a:headEnd type="none" w="sm" len="sm"/>
                    <a:tailEnd type="none" w="sm" len="sm"/>
                  </a:ln>
                </p:spPr>
                <p:txBody>
                  <a:bodyPr/>
                  <a:lstStyle/>
                  <a:p>
                    <a:endParaRPr lang="nl-BE"/>
                  </a:p>
                </p:txBody>
              </p:sp>
              <p:sp>
                <p:nvSpPr>
                  <p:cNvPr id="7664" name="Rectangle 496"/>
                  <p:cNvSpPr>
                    <a:spLocks noChangeArrowheads="1"/>
                  </p:cNvSpPr>
                  <p:nvPr/>
                </p:nvSpPr>
                <p:spPr bwMode="auto">
                  <a:xfrm>
                    <a:off x="78" y="932"/>
                    <a:ext cx="96" cy="67"/>
                  </a:xfrm>
                  <a:prstGeom prst="rect">
                    <a:avLst/>
                  </a:prstGeom>
                  <a:solidFill>
                    <a:srgbClr val="008F00"/>
                  </a:solidFill>
                  <a:ln w="9525">
                    <a:noFill/>
                    <a:miter lim="800000"/>
                    <a:headEnd type="none" w="sm" len="sm"/>
                    <a:tailEnd type="none" w="sm" len="sm"/>
                  </a:ln>
                </p:spPr>
                <p:txBody>
                  <a:bodyPr/>
                  <a:lstStyle/>
                  <a:p>
                    <a:endParaRPr lang="nl-BE"/>
                  </a:p>
                </p:txBody>
              </p:sp>
              <p:sp>
                <p:nvSpPr>
                  <p:cNvPr id="7665" name="Rectangle 497"/>
                  <p:cNvSpPr>
                    <a:spLocks noChangeArrowheads="1"/>
                  </p:cNvSpPr>
                  <p:nvPr/>
                </p:nvSpPr>
                <p:spPr bwMode="auto">
                  <a:xfrm>
                    <a:off x="88" y="939"/>
                    <a:ext cx="79" cy="55"/>
                  </a:xfrm>
                  <a:prstGeom prst="rect">
                    <a:avLst/>
                  </a:prstGeom>
                  <a:gradFill rotWithShape="0">
                    <a:gsLst>
                      <a:gs pos="0">
                        <a:srgbClr val="50D050"/>
                      </a:gs>
                      <a:gs pos="100000">
                        <a:srgbClr val="48A741"/>
                      </a:gs>
                    </a:gsLst>
                    <a:path path="rect">
                      <a:fillToRect l="100000" t="100000"/>
                    </a:path>
                  </a:gradFill>
                  <a:ln w="9525">
                    <a:noFill/>
                    <a:miter lim="800000"/>
                    <a:headEnd type="none" w="sm" len="sm"/>
                    <a:tailEnd type="none" w="sm" len="sm"/>
                  </a:ln>
                </p:spPr>
                <p:txBody>
                  <a:bodyPr/>
                  <a:lstStyle/>
                  <a:p>
                    <a:endParaRPr lang="nl-BE"/>
                  </a:p>
                </p:txBody>
              </p:sp>
              <p:sp>
                <p:nvSpPr>
                  <p:cNvPr id="7666" name="Rectangle 498"/>
                  <p:cNvSpPr>
                    <a:spLocks noChangeArrowheads="1"/>
                  </p:cNvSpPr>
                  <p:nvPr/>
                </p:nvSpPr>
                <p:spPr bwMode="auto">
                  <a:xfrm>
                    <a:off x="128" y="73"/>
                    <a:ext cx="922" cy="614"/>
                  </a:xfrm>
                  <a:prstGeom prst="rect">
                    <a:avLst/>
                  </a:prstGeom>
                  <a:gradFill rotWithShape="0">
                    <a:gsLst>
                      <a:gs pos="0">
                        <a:srgbClr val="206FA0"/>
                      </a:gs>
                      <a:gs pos="100000">
                        <a:srgbClr val="A0D0FF"/>
                      </a:gs>
                    </a:gsLst>
                    <a:lin ang="5400000" scaled="1"/>
                  </a:gradFill>
                  <a:ln w="9525">
                    <a:noFill/>
                    <a:miter lim="800000"/>
                    <a:headEnd type="none" w="sm" len="sm"/>
                    <a:tailEnd type="none" w="sm" len="sm"/>
                  </a:ln>
                </p:spPr>
                <p:txBody>
                  <a:bodyPr/>
                  <a:lstStyle/>
                  <a:p>
                    <a:endParaRPr lang="nl-BE"/>
                  </a:p>
                </p:txBody>
              </p:sp>
              <p:sp>
                <p:nvSpPr>
                  <p:cNvPr id="7667" name="Freeform 499"/>
                  <p:cNvSpPr>
                    <a:spLocks noChangeArrowheads="1"/>
                  </p:cNvSpPr>
                  <p:nvPr/>
                </p:nvSpPr>
                <p:spPr bwMode="auto">
                  <a:xfrm>
                    <a:off x="664" y="894"/>
                    <a:ext cx="473" cy="130"/>
                  </a:xfrm>
                  <a:custGeom>
                    <a:avLst/>
                    <a:gdLst/>
                    <a:ahLst/>
                    <a:cxnLst>
                      <a:cxn ang="0">
                        <a:pos x="0" y="0"/>
                      </a:cxn>
                      <a:cxn ang="0">
                        <a:pos x="0" y="129"/>
                      </a:cxn>
                      <a:cxn ang="0">
                        <a:pos x="472" y="129"/>
                      </a:cxn>
                      <a:cxn ang="0">
                        <a:pos x="472" y="0"/>
                      </a:cxn>
                      <a:cxn ang="0">
                        <a:pos x="0" y="0"/>
                      </a:cxn>
                      <a:cxn ang="0">
                        <a:pos x="18" y="14"/>
                      </a:cxn>
                      <a:cxn ang="0">
                        <a:pos x="18" y="109"/>
                      </a:cxn>
                      <a:cxn ang="0">
                        <a:pos x="460" y="109"/>
                      </a:cxn>
                      <a:cxn ang="0">
                        <a:pos x="460" y="14"/>
                      </a:cxn>
                      <a:cxn ang="0">
                        <a:pos x="18" y="14"/>
                      </a:cxn>
                    </a:cxnLst>
                    <a:rect l="0" t="0" r="r" b="b"/>
                    <a:pathLst>
                      <a:path w="472" h="129">
                        <a:moveTo>
                          <a:pt x="0" y="0"/>
                        </a:moveTo>
                        <a:lnTo>
                          <a:pt x="0" y="129"/>
                        </a:lnTo>
                        <a:lnTo>
                          <a:pt x="472" y="129"/>
                        </a:lnTo>
                        <a:lnTo>
                          <a:pt x="472" y="0"/>
                        </a:lnTo>
                        <a:lnTo>
                          <a:pt x="0" y="0"/>
                        </a:lnTo>
                        <a:moveTo>
                          <a:pt x="18" y="14"/>
                        </a:moveTo>
                        <a:lnTo>
                          <a:pt x="18" y="109"/>
                        </a:lnTo>
                        <a:lnTo>
                          <a:pt x="460" y="109"/>
                        </a:lnTo>
                        <a:lnTo>
                          <a:pt x="460" y="14"/>
                        </a:lnTo>
                        <a:lnTo>
                          <a:pt x="18" y="14"/>
                        </a:lnTo>
                      </a:path>
                    </a:pathLst>
                  </a:custGeom>
                  <a:solidFill>
                    <a:srgbClr val="AFAFAF"/>
                  </a:solidFill>
                  <a:ln w="9525">
                    <a:noFill/>
                    <a:round/>
                    <a:headEnd type="none" w="sm" len="sm"/>
                    <a:tailEnd type="none" w="sm" len="sm"/>
                  </a:ln>
                </p:spPr>
                <p:txBody>
                  <a:bodyPr/>
                  <a:lstStyle/>
                  <a:p>
                    <a:endParaRPr lang="nl-BE"/>
                  </a:p>
                </p:txBody>
              </p:sp>
              <p:sp>
                <p:nvSpPr>
                  <p:cNvPr id="7668" name="Rectangle 500"/>
                  <p:cNvSpPr>
                    <a:spLocks noChangeArrowheads="1"/>
                  </p:cNvSpPr>
                  <p:nvPr/>
                </p:nvSpPr>
                <p:spPr bwMode="auto">
                  <a:xfrm>
                    <a:off x="700" y="926"/>
                    <a:ext cx="412" cy="39"/>
                  </a:xfrm>
                  <a:prstGeom prst="rect">
                    <a:avLst/>
                  </a:prstGeom>
                  <a:solidFill>
                    <a:srgbClr val="AFAFAF"/>
                  </a:solidFill>
                  <a:ln w="9525">
                    <a:noFill/>
                    <a:miter lim="800000"/>
                    <a:headEnd type="none" w="sm" len="sm"/>
                    <a:tailEnd type="none" w="sm" len="sm"/>
                  </a:ln>
                </p:spPr>
                <p:txBody>
                  <a:bodyPr/>
                  <a:lstStyle/>
                  <a:p>
                    <a:endParaRPr lang="nl-BE"/>
                  </a:p>
                </p:txBody>
              </p:sp>
              <p:sp>
                <p:nvSpPr>
                  <p:cNvPr id="7669" name="Text Box 501"/>
                  <p:cNvSpPr txBox="1">
                    <a:spLocks noChangeArrowheads="1"/>
                  </p:cNvSpPr>
                  <p:nvPr/>
                </p:nvSpPr>
                <p:spPr bwMode="auto">
                  <a:xfrm>
                    <a:off x="119" y="1208"/>
                    <a:ext cx="940" cy="170"/>
                  </a:xfrm>
                  <a:prstGeom prst="rect">
                    <a:avLst/>
                  </a:prstGeom>
                  <a:noFill/>
                  <a:ln w="9525">
                    <a:noFill/>
                    <a:miter lim="800000"/>
                    <a:headEnd/>
                    <a:tailEnd/>
                  </a:ln>
                </p:spPr>
                <p:txBody>
                  <a:bodyPr lIns="25401" tIns="25401" rIns="25401" bIns="25401" anchor="ctr"/>
                  <a:lstStyle/>
                  <a:p>
                    <a:pPr algn="ctr" defTabSz="455613">
                      <a:lnSpc>
                        <a:spcPts val="1250"/>
                      </a:lnSpc>
                    </a:pPr>
                    <a:r>
                      <a:rPr lang="en-GB" sz="1400"/>
                      <a:t>Interactive reports</a:t>
                    </a:r>
                  </a:p>
                </p:txBody>
              </p:sp>
            </p:grpSp>
            <p:grpSp>
              <p:nvGrpSpPr>
                <p:cNvPr id="7670" name="Group 502"/>
                <p:cNvGrpSpPr>
                  <a:grpSpLocks/>
                </p:cNvGrpSpPr>
                <p:nvPr/>
              </p:nvGrpSpPr>
              <p:grpSpPr bwMode="auto">
                <a:xfrm>
                  <a:off x="230" y="2993"/>
                  <a:ext cx="1718" cy="1544"/>
                  <a:chOff x="0" y="0"/>
                  <a:chExt cx="1719" cy="1545"/>
                </a:xfrm>
              </p:grpSpPr>
              <p:grpSp>
                <p:nvGrpSpPr>
                  <p:cNvPr id="7671" name="Group 503"/>
                  <p:cNvGrpSpPr>
                    <a:grpSpLocks/>
                  </p:cNvGrpSpPr>
                  <p:nvPr/>
                </p:nvGrpSpPr>
                <p:grpSpPr bwMode="auto">
                  <a:xfrm>
                    <a:off x="0" y="0"/>
                    <a:ext cx="1716" cy="1542"/>
                    <a:chOff x="0" y="0"/>
                    <a:chExt cx="1717" cy="1543"/>
                  </a:xfrm>
                </p:grpSpPr>
                <p:pic>
                  <p:nvPicPr>
                    <p:cNvPr id="7672" name="Picture 504"/>
                    <p:cNvPicPr>
                      <a:picLocks noChangeAspect="1" noChangeArrowheads="1"/>
                    </p:cNvPicPr>
                    <p:nvPr/>
                  </p:nvPicPr>
                  <p:blipFill>
                    <a:blip r:embed="rId2"/>
                    <a:srcRect/>
                    <a:stretch>
                      <a:fillRect/>
                    </a:stretch>
                  </p:blipFill>
                  <p:spPr bwMode="auto">
                    <a:xfrm>
                      <a:off x="0" y="0"/>
                      <a:ext cx="1717" cy="1543"/>
                    </a:xfrm>
                    <a:prstGeom prst="rect">
                      <a:avLst/>
                    </a:prstGeom>
                    <a:noFill/>
                  </p:spPr>
                </p:pic>
                <p:sp>
                  <p:nvSpPr>
                    <p:cNvPr id="7673" name="Text Box 505"/>
                    <p:cNvSpPr txBox="1">
                      <a:spLocks noChangeArrowheads="1"/>
                    </p:cNvSpPr>
                    <p:nvPr/>
                  </p:nvSpPr>
                  <p:spPr bwMode="auto">
                    <a:xfrm>
                      <a:off x="-5" y="0"/>
                      <a:ext cx="1727" cy="1542"/>
                    </a:xfrm>
                    <a:prstGeom prst="rect">
                      <a:avLst/>
                    </a:prstGeom>
                    <a:noFill/>
                    <a:ln w="9525">
                      <a:noFill/>
                      <a:miter lim="800000"/>
                      <a:headEnd/>
                      <a:tailEnd/>
                    </a:ln>
                  </p:spPr>
                  <p:txBody>
                    <a:bodyPr lIns="0" tIns="0" rIns="0" bIns="0" anchor="ctr"/>
                    <a:lstStyle/>
                    <a:p>
                      <a:pPr algn="ctr" defTabSz="455613"/>
                      <a:r>
                        <a:rPr lang="en-GB" sz="1400" b="1"/>
                        <a:t>OLAP        </a:t>
                      </a:r>
                    </a:p>
                  </p:txBody>
                </p:sp>
              </p:grpSp>
            </p:grpSp>
          </p:grpSp>
          <p:grpSp>
            <p:nvGrpSpPr>
              <p:cNvPr id="7674" name="Group 506"/>
              <p:cNvGrpSpPr>
                <a:grpSpLocks/>
              </p:cNvGrpSpPr>
              <p:nvPr/>
            </p:nvGrpSpPr>
            <p:grpSpPr bwMode="auto">
              <a:xfrm>
                <a:off x="0" y="995"/>
                <a:ext cx="431" cy="305"/>
                <a:chOff x="0" y="0"/>
                <a:chExt cx="432" cy="306"/>
              </a:xfrm>
            </p:grpSpPr>
            <p:sp>
              <p:nvSpPr>
                <p:cNvPr id="7675" name="Freeform 507"/>
                <p:cNvSpPr>
                  <a:spLocks noChangeArrowheads="1"/>
                </p:cNvSpPr>
                <p:nvPr/>
              </p:nvSpPr>
              <p:spPr bwMode="auto">
                <a:xfrm>
                  <a:off x="0" y="0"/>
                  <a:ext cx="428" cy="303"/>
                </a:xfrm>
                <a:custGeom>
                  <a:avLst/>
                  <a:gdLst/>
                  <a:ahLst/>
                  <a:cxnLst>
                    <a:cxn ang="0">
                      <a:pos x="0" y="75"/>
                    </a:cxn>
                    <a:cxn ang="0">
                      <a:pos x="0" y="227"/>
                    </a:cxn>
                    <a:cxn ang="0">
                      <a:pos x="296" y="227"/>
                    </a:cxn>
                    <a:cxn ang="0">
                      <a:pos x="296" y="303"/>
                    </a:cxn>
                    <a:cxn ang="0">
                      <a:pos x="428" y="151"/>
                    </a:cxn>
                    <a:cxn ang="0">
                      <a:pos x="296" y="0"/>
                    </a:cxn>
                    <a:cxn ang="0">
                      <a:pos x="296" y="75"/>
                    </a:cxn>
                    <a:cxn ang="0">
                      <a:pos x="0" y="75"/>
                    </a:cxn>
                  </a:cxnLst>
                  <a:rect l="0" t="0" r="r" b="b"/>
                  <a:pathLst>
                    <a:path w="428" h="303">
                      <a:moveTo>
                        <a:pt x="0" y="75"/>
                      </a:moveTo>
                      <a:lnTo>
                        <a:pt x="0" y="227"/>
                      </a:lnTo>
                      <a:lnTo>
                        <a:pt x="296" y="227"/>
                      </a:lnTo>
                      <a:lnTo>
                        <a:pt x="296" y="303"/>
                      </a:lnTo>
                      <a:lnTo>
                        <a:pt x="428" y="151"/>
                      </a:lnTo>
                      <a:lnTo>
                        <a:pt x="296" y="0"/>
                      </a:lnTo>
                      <a:lnTo>
                        <a:pt x="296" y="75"/>
                      </a:lnTo>
                      <a:lnTo>
                        <a:pt x="0" y="75"/>
                      </a:lnTo>
                    </a:path>
                  </a:pathLst>
                </a:custGeom>
                <a:gradFill rotWithShape="0">
                  <a:gsLst>
                    <a:gs pos="0">
                      <a:srgbClr val="A0D0FF"/>
                    </a:gs>
                    <a:gs pos="100000">
                      <a:srgbClr val="006FA0"/>
                    </a:gs>
                  </a:gsLst>
                  <a:lin ang="0" scaled="1"/>
                </a:gradFill>
                <a:ln w="9525">
                  <a:solidFill>
                    <a:srgbClr val="006FA0"/>
                  </a:solidFill>
                  <a:round/>
                  <a:headEnd type="none" w="sm" len="sm"/>
                  <a:tailEnd type="none" w="sm" len="sm"/>
                </a:ln>
              </p:spPr>
              <p:txBody>
                <a:bodyPr/>
                <a:lstStyle/>
                <a:p>
                  <a:endParaRPr lang="nl-BE"/>
                </a:p>
              </p:txBody>
            </p:sp>
            <p:sp>
              <p:nvSpPr>
                <p:cNvPr id="7676" name="Freeform 508"/>
                <p:cNvSpPr>
                  <a:spLocks noChangeArrowheads="1"/>
                </p:cNvSpPr>
                <p:nvPr/>
              </p:nvSpPr>
              <p:spPr bwMode="auto">
                <a:xfrm>
                  <a:off x="16" y="44"/>
                  <a:ext cx="382" cy="214"/>
                </a:xfrm>
                <a:custGeom>
                  <a:avLst/>
                  <a:gdLst/>
                  <a:ahLst/>
                  <a:cxnLst>
                    <a:cxn ang="0">
                      <a:pos x="0" y="50"/>
                    </a:cxn>
                    <a:cxn ang="0">
                      <a:pos x="0" y="98"/>
                    </a:cxn>
                    <a:cxn ang="0">
                      <a:pos x="382" y="98"/>
                    </a:cxn>
                    <a:cxn ang="0">
                      <a:pos x="296" y="0"/>
                    </a:cxn>
                    <a:cxn ang="0">
                      <a:pos x="296" y="50"/>
                    </a:cxn>
                    <a:cxn ang="0">
                      <a:pos x="0" y="50"/>
                    </a:cxn>
                    <a:cxn ang="0">
                      <a:pos x="0" y="164"/>
                    </a:cxn>
                    <a:cxn ang="0">
                      <a:pos x="0" y="116"/>
                    </a:cxn>
                    <a:cxn ang="0">
                      <a:pos x="382" y="116"/>
                    </a:cxn>
                    <a:cxn ang="0">
                      <a:pos x="296" y="214"/>
                    </a:cxn>
                    <a:cxn ang="0">
                      <a:pos x="296" y="164"/>
                    </a:cxn>
                    <a:cxn ang="0">
                      <a:pos x="0" y="164"/>
                    </a:cxn>
                  </a:cxnLst>
                  <a:rect l="0" t="0" r="r" b="b"/>
                  <a:pathLst>
                    <a:path w="382" h="214">
                      <a:moveTo>
                        <a:pt x="0" y="50"/>
                      </a:moveTo>
                      <a:lnTo>
                        <a:pt x="0" y="98"/>
                      </a:lnTo>
                      <a:lnTo>
                        <a:pt x="382" y="98"/>
                      </a:lnTo>
                      <a:lnTo>
                        <a:pt x="296" y="0"/>
                      </a:lnTo>
                      <a:lnTo>
                        <a:pt x="296" y="50"/>
                      </a:lnTo>
                      <a:lnTo>
                        <a:pt x="0" y="50"/>
                      </a:lnTo>
                      <a:moveTo>
                        <a:pt x="0" y="164"/>
                      </a:moveTo>
                      <a:lnTo>
                        <a:pt x="0" y="116"/>
                      </a:lnTo>
                      <a:lnTo>
                        <a:pt x="382" y="116"/>
                      </a:lnTo>
                      <a:lnTo>
                        <a:pt x="296" y="214"/>
                      </a:lnTo>
                      <a:lnTo>
                        <a:pt x="296" y="164"/>
                      </a:lnTo>
                      <a:lnTo>
                        <a:pt x="0" y="164"/>
                      </a:lnTo>
                    </a:path>
                  </a:pathLst>
                </a:custGeom>
                <a:gradFill rotWithShape="0">
                  <a:gsLst>
                    <a:gs pos="0">
                      <a:srgbClr val="006FA0"/>
                    </a:gs>
                    <a:gs pos="100000">
                      <a:srgbClr val="A0D0FF"/>
                    </a:gs>
                  </a:gsLst>
                  <a:lin ang="0" scaled="1"/>
                </a:gradFill>
                <a:ln w="9525">
                  <a:solidFill>
                    <a:srgbClr val="006FA0"/>
                  </a:solidFill>
                  <a:round/>
                  <a:headEnd type="none" w="sm" len="sm"/>
                  <a:tailEnd type="none" w="sm" len="sm"/>
                </a:ln>
              </p:spPr>
              <p:txBody>
                <a:bodyPr/>
                <a:lstStyle/>
                <a:p>
                  <a:endParaRPr lang="nl-BE"/>
                </a:p>
              </p:txBody>
            </p:sp>
          </p:grpSp>
        </p:grpSp>
        <p:grpSp>
          <p:nvGrpSpPr>
            <p:cNvPr id="7677" name="Group 509"/>
            <p:cNvGrpSpPr>
              <a:grpSpLocks/>
            </p:cNvGrpSpPr>
            <p:nvPr/>
          </p:nvGrpSpPr>
          <p:grpSpPr bwMode="auto">
            <a:xfrm>
              <a:off x="2605" y="632"/>
              <a:ext cx="901" cy="274"/>
              <a:chOff x="0" y="0"/>
              <a:chExt cx="902" cy="275"/>
            </a:xfrm>
          </p:grpSpPr>
          <p:sp>
            <p:nvSpPr>
              <p:cNvPr id="7678" name="Freeform 510"/>
              <p:cNvSpPr>
                <a:spLocks noChangeArrowheads="1"/>
              </p:cNvSpPr>
              <p:nvPr/>
            </p:nvSpPr>
            <p:spPr bwMode="auto">
              <a:xfrm flipH="1" flipV="1">
                <a:off x="0" y="30"/>
                <a:ext cx="693" cy="106"/>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79" name="Freeform 511"/>
              <p:cNvSpPr>
                <a:spLocks noChangeArrowheads="1"/>
              </p:cNvSpPr>
              <p:nvPr/>
            </p:nvSpPr>
            <p:spPr bwMode="auto">
              <a:xfrm>
                <a:off x="204" y="0"/>
                <a:ext cx="694"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0" name="Freeform 512"/>
              <p:cNvSpPr>
                <a:spLocks noChangeArrowheads="1"/>
              </p:cNvSpPr>
              <p:nvPr/>
            </p:nvSpPr>
            <p:spPr bwMode="auto">
              <a:xfrm>
                <a:off x="204" y="136"/>
                <a:ext cx="694" cy="105"/>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1" name="Freeform 513"/>
              <p:cNvSpPr>
                <a:spLocks noChangeArrowheads="1"/>
              </p:cNvSpPr>
              <p:nvPr/>
            </p:nvSpPr>
            <p:spPr bwMode="auto">
              <a:xfrm flipH="1" flipV="1">
                <a:off x="0" y="136"/>
                <a:ext cx="693"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grpSp>
        <p:grpSp>
          <p:nvGrpSpPr>
            <p:cNvPr id="7682" name="Group 514"/>
            <p:cNvGrpSpPr>
              <a:grpSpLocks/>
            </p:cNvGrpSpPr>
            <p:nvPr/>
          </p:nvGrpSpPr>
          <p:grpSpPr bwMode="auto">
            <a:xfrm>
              <a:off x="2605" y="1992"/>
              <a:ext cx="901" cy="275"/>
              <a:chOff x="0" y="0"/>
              <a:chExt cx="902" cy="276"/>
            </a:xfrm>
          </p:grpSpPr>
          <p:sp>
            <p:nvSpPr>
              <p:cNvPr id="7683" name="Freeform 515"/>
              <p:cNvSpPr>
                <a:spLocks noChangeArrowheads="1"/>
              </p:cNvSpPr>
              <p:nvPr/>
            </p:nvSpPr>
            <p:spPr bwMode="auto">
              <a:xfrm flipH="1" flipV="1">
                <a:off x="0" y="30"/>
                <a:ext cx="693" cy="106"/>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4" name="Freeform 516"/>
              <p:cNvSpPr>
                <a:spLocks noChangeArrowheads="1"/>
              </p:cNvSpPr>
              <p:nvPr/>
            </p:nvSpPr>
            <p:spPr bwMode="auto">
              <a:xfrm>
                <a:off x="204" y="0"/>
                <a:ext cx="694"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5" name="Freeform 517"/>
              <p:cNvSpPr>
                <a:spLocks noChangeArrowheads="1"/>
              </p:cNvSpPr>
              <p:nvPr/>
            </p:nvSpPr>
            <p:spPr bwMode="auto">
              <a:xfrm>
                <a:off x="204" y="136"/>
                <a:ext cx="694" cy="105"/>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6" name="Freeform 518"/>
              <p:cNvSpPr>
                <a:spLocks noChangeArrowheads="1"/>
              </p:cNvSpPr>
              <p:nvPr/>
            </p:nvSpPr>
            <p:spPr bwMode="auto">
              <a:xfrm flipH="1" flipV="1">
                <a:off x="0" y="136"/>
                <a:ext cx="693"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grpSp>
        <p:grpSp>
          <p:nvGrpSpPr>
            <p:cNvPr id="7687" name="Group 519"/>
            <p:cNvGrpSpPr>
              <a:grpSpLocks/>
            </p:cNvGrpSpPr>
            <p:nvPr/>
          </p:nvGrpSpPr>
          <p:grpSpPr bwMode="auto">
            <a:xfrm>
              <a:off x="2652" y="3534"/>
              <a:ext cx="900" cy="275"/>
              <a:chOff x="0" y="0"/>
              <a:chExt cx="901" cy="276"/>
            </a:xfrm>
          </p:grpSpPr>
          <p:sp>
            <p:nvSpPr>
              <p:cNvPr id="7688" name="Freeform 520"/>
              <p:cNvSpPr>
                <a:spLocks noChangeArrowheads="1"/>
              </p:cNvSpPr>
              <p:nvPr/>
            </p:nvSpPr>
            <p:spPr bwMode="auto">
              <a:xfrm flipH="1" flipV="1">
                <a:off x="0" y="30"/>
                <a:ext cx="693" cy="106"/>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89" name="Freeform 521"/>
              <p:cNvSpPr>
                <a:spLocks noChangeArrowheads="1"/>
              </p:cNvSpPr>
              <p:nvPr/>
            </p:nvSpPr>
            <p:spPr bwMode="auto">
              <a:xfrm>
                <a:off x="204" y="0"/>
                <a:ext cx="694"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A0D0FF"/>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90" name="Freeform 522"/>
              <p:cNvSpPr>
                <a:spLocks noChangeArrowheads="1"/>
              </p:cNvSpPr>
              <p:nvPr/>
            </p:nvSpPr>
            <p:spPr bwMode="auto">
              <a:xfrm>
                <a:off x="204" y="136"/>
                <a:ext cx="694" cy="105"/>
              </a:xfrm>
              <a:custGeom>
                <a:avLst/>
                <a:gdLst/>
                <a:ahLst/>
                <a:cxnLst>
                  <a:cxn ang="0">
                    <a:pos x="287" y="45"/>
                  </a:cxn>
                  <a:cxn ang="0">
                    <a:pos x="239" y="42"/>
                  </a:cxn>
                  <a:cxn ang="0">
                    <a:pos x="199" y="32"/>
                  </a:cxn>
                  <a:cxn ang="0">
                    <a:pos x="173" y="17"/>
                  </a:cxn>
                  <a:cxn ang="0">
                    <a:pos x="164" y="0"/>
                  </a:cxn>
                  <a:cxn ang="0">
                    <a:pos x="1" y="0"/>
                  </a:cxn>
                  <a:cxn ang="0">
                    <a:pos x="21" y="40"/>
                  </a:cxn>
                  <a:cxn ang="0">
                    <a:pos x="82" y="75"/>
                  </a:cxn>
                  <a:cxn ang="0">
                    <a:pos x="176" y="98"/>
                  </a:cxn>
                  <a:cxn ang="0">
                    <a:pos x="287" y="105"/>
                  </a:cxn>
                  <a:cxn ang="0">
                    <a:pos x="695" y="105"/>
                  </a:cxn>
                  <a:cxn ang="0">
                    <a:pos x="695" y="45"/>
                  </a:cxn>
                  <a:cxn ang="0">
                    <a:pos x="287" y="45"/>
                  </a:cxn>
                </a:cxnLst>
                <a:rect l="0" t="0" r="r" b="b"/>
                <a:pathLst>
                  <a:path w="693" h="105">
                    <a:moveTo>
                      <a:pt x="287" y="45"/>
                    </a:moveTo>
                    <a:cubicBezTo>
                      <a:pt x="287" y="45"/>
                      <a:pt x="262" y="45"/>
                      <a:pt x="239" y="42"/>
                    </a:cubicBezTo>
                    <a:cubicBezTo>
                      <a:pt x="239" y="42"/>
                      <a:pt x="217" y="38"/>
                      <a:pt x="199" y="32"/>
                    </a:cubicBezTo>
                    <a:cubicBezTo>
                      <a:pt x="199" y="32"/>
                      <a:pt x="182" y="25"/>
                      <a:pt x="173" y="17"/>
                    </a:cubicBezTo>
                    <a:cubicBezTo>
                      <a:pt x="173" y="17"/>
                      <a:pt x="164" y="9"/>
                      <a:pt x="164" y="0"/>
                    </a:cubicBezTo>
                    <a:lnTo>
                      <a:pt x="1" y="0"/>
                    </a:lnTo>
                    <a:cubicBezTo>
                      <a:pt x="1" y="0"/>
                      <a:pt x="0" y="21"/>
                      <a:pt x="21" y="40"/>
                    </a:cubicBezTo>
                    <a:cubicBezTo>
                      <a:pt x="21" y="40"/>
                      <a:pt x="42" y="60"/>
                      <a:pt x="82" y="75"/>
                    </a:cubicBezTo>
                    <a:cubicBezTo>
                      <a:pt x="82" y="75"/>
                      <a:pt x="123" y="90"/>
                      <a:pt x="176" y="98"/>
                    </a:cubicBezTo>
                    <a:cubicBezTo>
                      <a:pt x="176" y="98"/>
                      <a:pt x="229" y="106"/>
                      <a:pt x="287" y="105"/>
                    </a:cubicBezTo>
                    <a:lnTo>
                      <a:pt x="695" y="105"/>
                    </a:lnTo>
                    <a:lnTo>
                      <a:pt x="695" y="45"/>
                    </a:lnTo>
                    <a:lnTo>
                      <a:pt x="287" y="45"/>
                    </a:lnTo>
                  </a:path>
                </a:pathLst>
              </a:custGeom>
              <a:gradFill rotWithShape="0">
                <a:gsLst>
                  <a:gs pos="0">
                    <a:srgbClr val="006FA0"/>
                  </a:gs>
                  <a:gs pos="100000">
                    <a:srgbClr val="006FA0"/>
                  </a:gs>
                </a:gsLst>
                <a:lin ang="5400000" scaled="1"/>
              </a:gradFill>
              <a:ln w="9525">
                <a:solidFill>
                  <a:srgbClr val="006FA0"/>
                </a:solidFill>
                <a:round/>
                <a:headEnd type="none" w="sm" len="sm"/>
                <a:tailEnd type="none" w="sm" len="sm"/>
              </a:ln>
            </p:spPr>
            <p:txBody>
              <a:bodyPr/>
              <a:lstStyle/>
              <a:p>
                <a:endParaRPr lang="nl-BE"/>
              </a:p>
            </p:txBody>
          </p:sp>
          <p:sp>
            <p:nvSpPr>
              <p:cNvPr id="7691" name="Freeform 523"/>
              <p:cNvSpPr>
                <a:spLocks noChangeArrowheads="1"/>
              </p:cNvSpPr>
              <p:nvPr/>
            </p:nvSpPr>
            <p:spPr bwMode="auto">
              <a:xfrm flipH="1" flipV="1">
                <a:off x="0" y="136"/>
                <a:ext cx="693" cy="136"/>
              </a:xfrm>
              <a:custGeom>
                <a:avLst/>
                <a:gdLst/>
                <a:ahLst/>
                <a:cxnLst>
                  <a:cxn ang="0">
                    <a:pos x="1" y="136"/>
                  </a:cxn>
                  <a:cxn ang="0">
                    <a:pos x="21" y="95"/>
                  </a:cxn>
                  <a:cxn ang="0">
                    <a:pos x="82" y="60"/>
                  </a:cxn>
                  <a:cxn ang="0">
                    <a:pos x="176" y="37"/>
                  </a:cxn>
                  <a:cxn ang="0">
                    <a:pos x="287" y="30"/>
                  </a:cxn>
                  <a:cxn ang="0">
                    <a:pos x="531" y="30"/>
                  </a:cxn>
                  <a:cxn ang="0">
                    <a:pos x="531" y="0"/>
                  </a:cxn>
                  <a:cxn ang="0">
                    <a:pos x="695" y="60"/>
                  </a:cxn>
                  <a:cxn ang="0">
                    <a:pos x="531" y="120"/>
                  </a:cxn>
                  <a:cxn ang="0">
                    <a:pos x="531" y="90"/>
                  </a:cxn>
                  <a:cxn ang="0">
                    <a:pos x="287" y="90"/>
                  </a:cxn>
                  <a:cxn ang="0">
                    <a:pos x="239" y="93"/>
                  </a:cxn>
                  <a:cxn ang="0">
                    <a:pos x="198" y="103"/>
                  </a:cxn>
                  <a:cxn ang="0">
                    <a:pos x="172" y="118"/>
                  </a:cxn>
                  <a:cxn ang="0">
                    <a:pos x="164" y="136"/>
                  </a:cxn>
                  <a:cxn ang="0">
                    <a:pos x="1" y="136"/>
                  </a:cxn>
                </a:cxnLst>
                <a:rect l="0" t="0" r="r" b="b"/>
                <a:pathLst>
                  <a:path w="693" h="136">
                    <a:moveTo>
                      <a:pt x="1" y="136"/>
                    </a:moveTo>
                    <a:cubicBezTo>
                      <a:pt x="1" y="136"/>
                      <a:pt x="0" y="114"/>
                      <a:pt x="21" y="95"/>
                    </a:cubicBezTo>
                    <a:cubicBezTo>
                      <a:pt x="21" y="95"/>
                      <a:pt x="42" y="75"/>
                      <a:pt x="82" y="60"/>
                    </a:cubicBezTo>
                    <a:cubicBezTo>
                      <a:pt x="82" y="60"/>
                      <a:pt x="123" y="45"/>
                      <a:pt x="176" y="37"/>
                    </a:cubicBezTo>
                    <a:cubicBezTo>
                      <a:pt x="176" y="37"/>
                      <a:pt x="229" y="29"/>
                      <a:pt x="287" y="30"/>
                    </a:cubicBezTo>
                    <a:lnTo>
                      <a:pt x="531" y="30"/>
                    </a:lnTo>
                    <a:lnTo>
                      <a:pt x="531" y="0"/>
                    </a:lnTo>
                    <a:lnTo>
                      <a:pt x="695" y="60"/>
                    </a:lnTo>
                    <a:lnTo>
                      <a:pt x="531" y="120"/>
                    </a:lnTo>
                    <a:lnTo>
                      <a:pt x="531" y="90"/>
                    </a:lnTo>
                    <a:lnTo>
                      <a:pt x="287" y="90"/>
                    </a:lnTo>
                    <a:cubicBezTo>
                      <a:pt x="287" y="90"/>
                      <a:pt x="262" y="90"/>
                      <a:pt x="239" y="93"/>
                    </a:cubicBezTo>
                    <a:cubicBezTo>
                      <a:pt x="239" y="93"/>
                      <a:pt x="216" y="96"/>
                      <a:pt x="198" y="103"/>
                    </a:cubicBezTo>
                    <a:cubicBezTo>
                      <a:pt x="198" y="103"/>
                      <a:pt x="181" y="109"/>
                      <a:pt x="172" y="118"/>
                    </a:cubicBezTo>
                    <a:cubicBezTo>
                      <a:pt x="172" y="118"/>
                      <a:pt x="163" y="126"/>
                      <a:pt x="164" y="136"/>
                    </a:cubicBezTo>
                    <a:lnTo>
                      <a:pt x="1" y="136"/>
                    </a:lnTo>
                  </a:path>
                </a:pathLst>
              </a:custGeom>
              <a:gradFill rotWithShape="0">
                <a:gsLst>
                  <a:gs pos="0">
                    <a:srgbClr val="006FA0"/>
                  </a:gs>
                  <a:gs pos="100000">
                    <a:srgbClr val="A0D0FF"/>
                  </a:gs>
                </a:gsLst>
                <a:lin ang="5400000" scaled="1"/>
              </a:gradFill>
              <a:ln w="9525">
                <a:solidFill>
                  <a:srgbClr val="006FA0"/>
                </a:solidFill>
                <a:round/>
                <a:headEnd type="none" w="sm" len="sm"/>
                <a:tailEnd type="none" w="sm" len="sm"/>
              </a:ln>
            </p:spPr>
            <p:txBody>
              <a:bodyPr/>
              <a:lstStyle/>
              <a:p>
                <a:endParaRPr lang="nl-BE"/>
              </a:p>
            </p:txBody>
          </p:sp>
        </p:grpSp>
      </p:grpSp>
      <p:grpSp>
        <p:nvGrpSpPr>
          <p:cNvPr id="7335" name="Group 167"/>
          <p:cNvGrpSpPr>
            <a:grpSpLocks/>
          </p:cNvGrpSpPr>
          <p:nvPr/>
        </p:nvGrpSpPr>
        <p:grpSpPr bwMode="auto">
          <a:xfrm>
            <a:off x="10977564" y="3130519"/>
            <a:ext cx="2395538" cy="4479925"/>
            <a:chOff x="0" y="0"/>
            <a:chExt cx="1510" cy="2823"/>
          </a:xfrm>
        </p:grpSpPr>
        <p:grpSp>
          <p:nvGrpSpPr>
            <p:cNvPr id="7336" name="Group 168"/>
            <p:cNvGrpSpPr>
              <a:grpSpLocks/>
            </p:cNvGrpSpPr>
            <p:nvPr/>
          </p:nvGrpSpPr>
          <p:grpSpPr bwMode="auto">
            <a:xfrm>
              <a:off x="444" y="0"/>
              <a:ext cx="1065" cy="2822"/>
              <a:chOff x="0" y="0"/>
              <a:chExt cx="1066" cy="2823"/>
            </a:xfrm>
          </p:grpSpPr>
          <p:sp>
            <p:nvSpPr>
              <p:cNvPr id="7337" name="Rectangle 169"/>
              <p:cNvSpPr>
                <a:spLocks noChangeArrowheads="1"/>
              </p:cNvSpPr>
              <p:nvPr/>
            </p:nvSpPr>
            <p:spPr bwMode="auto">
              <a:xfrm>
                <a:off x="0" y="0"/>
                <a:ext cx="1062" cy="2819"/>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200" b="1"/>
                  <a:t>Data</a:t>
                </a:r>
              </a:p>
              <a:p>
                <a:pPr algn="ctr" defTabSz="455613"/>
                <a:r>
                  <a:rPr lang="en-GB" sz="2200" b="1"/>
                  <a:t>Warehouse</a:t>
                </a:r>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p:txBody>
          </p:sp>
          <p:grpSp>
            <p:nvGrpSpPr>
              <p:cNvPr id="7338" name="Group 170"/>
              <p:cNvGrpSpPr>
                <a:grpSpLocks/>
              </p:cNvGrpSpPr>
              <p:nvPr/>
            </p:nvGrpSpPr>
            <p:grpSpPr bwMode="auto">
              <a:xfrm>
                <a:off x="226" y="486"/>
                <a:ext cx="604" cy="695"/>
                <a:chOff x="0" y="0"/>
                <a:chExt cx="605" cy="696"/>
              </a:xfrm>
            </p:grpSpPr>
            <p:sp>
              <p:nvSpPr>
                <p:cNvPr id="7339" name="Freeform 171"/>
                <p:cNvSpPr>
                  <a:spLocks noChangeArrowheads="1"/>
                </p:cNvSpPr>
                <p:nvPr/>
              </p:nvSpPr>
              <p:spPr bwMode="auto">
                <a:xfrm>
                  <a:off x="0" y="109"/>
                  <a:ext cx="599" cy="581"/>
                </a:xfrm>
                <a:custGeom>
                  <a:avLst/>
                  <a:gdLst/>
                  <a:ahLst/>
                  <a:cxnLst>
                    <a:cxn ang="0">
                      <a:pos x="0" y="0"/>
                    </a:cxn>
                    <a:cxn ang="0">
                      <a:pos x="0" y="472"/>
                    </a:cxn>
                    <a:cxn ang="0">
                      <a:pos x="29" y="519"/>
                    </a:cxn>
                    <a:cxn ang="0">
                      <a:pos x="112" y="557"/>
                    </a:cxn>
                    <a:cxn ang="0">
                      <a:pos x="233" y="578"/>
                    </a:cxn>
                    <a:cxn ang="0">
                      <a:pos x="366" y="578"/>
                    </a:cxn>
                    <a:cxn ang="0">
                      <a:pos x="486" y="557"/>
                    </a:cxn>
                    <a:cxn ang="0">
                      <a:pos x="570" y="519"/>
                    </a:cxn>
                    <a:cxn ang="0">
                      <a:pos x="599" y="472"/>
                    </a:cxn>
                    <a:cxn ang="0">
                      <a:pos x="599" y="0"/>
                    </a:cxn>
                    <a:cxn ang="0">
                      <a:pos x="0" y="0"/>
                    </a:cxn>
                  </a:cxnLst>
                  <a:rect l="0" t="0" r="r" b="b"/>
                  <a:pathLst>
                    <a:path w="599" h="581">
                      <a:moveTo>
                        <a:pt x="0" y="0"/>
                      </a:moveTo>
                      <a:lnTo>
                        <a:pt x="0" y="472"/>
                      </a:lnTo>
                      <a:cubicBezTo>
                        <a:pt x="0" y="472"/>
                        <a:pt x="0" y="497"/>
                        <a:pt x="29" y="519"/>
                      </a:cubicBezTo>
                      <a:cubicBezTo>
                        <a:pt x="29" y="519"/>
                        <a:pt x="59" y="542"/>
                        <a:pt x="112" y="557"/>
                      </a:cubicBezTo>
                      <a:cubicBezTo>
                        <a:pt x="112" y="557"/>
                        <a:pt x="166" y="573"/>
                        <a:pt x="233" y="578"/>
                      </a:cubicBezTo>
                      <a:cubicBezTo>
                        <a:pt x="233" y="578"/>
                        <a:pt x="299" y="584"/>
                        <a:pt x="366" y="578"/>
                      </a:cubicBezTo>
                      <a:cubicBezTo>
                        <a:pt x="366" y="578"/>
                        <a:pt x="433" y="573"/>
                        <a:pt x="486" y="557"/>
                      </a:cubicBezTo>
                      <a:cubicBezTo>
                        <a:pt x="486" y="557"/>
                        <a:pt x="540" y="542"/>
                        <a:pt x="570" y="519"/>
                      </a:cubicBezTo>
                      <a:cubicBezTo>
                        <a:pt x="570" y="519"/>
                        <a:pt x="599" y="497"/>
                        <a:pt x="599" y="472"/>
                      </a:cubicBezTo>
                      <a:lnTo>
                        <a:pt x="599" y="0"/>
                      </a:lnTo>
                      <a:cubicBezTo>
                        <a:pt x="599" y="0"/>
                        <a:pt x="299" y="0"/>
                        <a:pt x="0" y="0"/>
                      </a:cubicBezTo>
                    </a:path>
                  </a:pathLst>
                </a:custGeom>
                <a:gradFill rotWithShape="0">
                  <a:gsLst>
                    <a:gs pos="0">
                      <a:srgbClr val="7D7D7D"/>
                    </a:gs>
                    <a:gs pos="50000">
                      <a:srgbClr val="FFFFFF"/>
                    </a:gs>
                    <a:gs pos="100000">
                      <a:srgbClr val="7D7D7D"/>
                    </a:gs>
                  </a:gsLst>
                  <a:lin ang="0" scaled="1"/>
                </a:gradFill>
                <a:ln w="7200">
                  <a:solidFill>
                    <a:srgbClr val="555555"/>
                  </a:solidFill>
                  <a:round/>
                  <a:headEnd type="none" w="sm" len="sm"/>
                  <a:tailEnd type="none" w="sm" len="sm"/>
                </a:ln>
              </p:spPr>
              <p:txBody>
                <a:bodyPr/>
                <a:lstStyle/>
                <a:p>
                  <a:endParaRPr lang="nl-BE"/>
                </a:p>
              </p:txBody>
            </p:sp>
            <p:sp>
              <p:nvSpPr>
                <p:cNvPr id="7340" name="Freeform 172"/>
                <p:cNvSpPr>
                  <a:spLocks noChangeArrowheads="1"/>
                </p:cNvSpPr>
                <p:nvPr/>
              </p:nvSpPr>
              <p:spPr bwMode="auto">
                <a:xfrm>
                  <a:off x="1" y="137"/>
                  <a:ext cx="93" cy="510"/>
                </a:xfrm>
                <a:custGeom>
                  <a:avLst/>
                  <a:gdLst/>
                  <a:ahLst/>
                  <a:cxnLst>
                    <a:cxn ang="0">
                      <a:pos x="90" y="509"/>
                    </a:cxn>
                    <a:cxn ang="0">
                      <a:pos x="92" y="0"/>
                    </a:cxn>
                    <a:cxn ang="0">
                      <a:pos x="0" y="0"/>
                    </a:cxn>
                    <a:cxn ang="0">
                      <a:pos x="0" y="432"/>
                    </a:cxn>
                    <a:cxn ang="0">
                      <a:pos x="90" y="509"/>
                    </a:cxn>
                  </a:cxnLst>
                  <a:rect l="0" t="0" r="r" b="b"/>
                  <a:pathLst>
                    <a:path w="92" h="509">
                      <a:moveTo>
                        <a:pt x="90" y="509"/>
                      </a:moveTo>
                      <a:lnTo>
                        <a:pt x="92" y="0"/>
                      </a:lnTo>
                      <a:lnTo>
                        <a:pt x="0" y="0"/>
                      </a:lnTo>
                      <a:lnTo>
                        <a:pt x="0" y="432"/>
                      </a:lnTo>
                      <a:cubicBezTo>
                        <a:pt x="0" y="432"/>
                        <a:pt x="30" y="485"/>
                        <a:pt x="90" y="509"/>
                      </a:cubicBezTo>
                    </a:path>
                  </a:pathLst>
                </a:custGeom>
                <a:gradFill rotWithShape="0">
                  <a:gsLst>
                    <a:gs pos="0">
                      <a:srgbClr val="000000">
                        <a:alpha val="10001"/>
                      </a:srgbClr>
                    </a:gs>
                    <a:gs pos="100000">
                      <a:srgbClr val="FFE779">
                        <a:alpha val="0"/>
                      </a:srgbClr>
                    </a:gs>
                  </a:gsLst>
                  <a:lin ang="0" scaled="1"/>
                </a:gradFill>
                <a:ln w="9525">
                  <a:noFill/>
                  <a:round/>
                  <a:headEnd type="none" w="sm" len="sm"/>
                  <a:tailEnd type="none" w="sm" len="sm"/>
                </a:ln>
              </p:spPr>
              <p:txBody>
                <a:bodyPr/>
                <a:lstStyle/>
                <a:p>
                  <a:endParaRPr lang="nl-BE"/>
                </a:p>
              </p:txBody>
            </p:sp>
            <p:sp>
              <p:nvSpPr>
                <p:cNvPr id="7341" name="Freeform 173"/>
                <p:cNvSpPr>
                  <a:spLocks noChangeArrowheads="1"/>
                </p:cNvSpPr>
                <p:nvPr/>
              </p:nvSpPr>
              <p:spPr bwMode="auto">
                <a:xfrm flipH="1">
                  <a:off x="506" y="112"/>
                  <a:ext cx="93" cy="538"/>
                </a:xfrm>
                <a:custGeom>
                  <a:avLst/>
                  <a:gdLst/>
                  <a:ahLst/>
                  <a:cxnLst>
                    <a:cxn ang="0">
                      <a:pos x="90" y="538"/>
                    </a:cxn>
                    <a:cxn ang="0">
                      <a:pos x="92" y="0"/>
                    </a:cxn>
                    <a:cxn ang="0">
                      <a:pos x="0" y="0"/>
                    </a:cxn>
                    <a:cxn ang="0">
                      <a:pos x="0" y="475"/>
                    </a:cxn>
                    <a:cxn ang="0">
                      <a:pos x="90" y="538"/>
                    </a:cxn>
                  </a:cxnLst>
                  <a:rect l="0" t="0" r="r" b="b"/>
                  <a:pathLst>
                    <a:path w="92" h="538">
                      <a:moveTo>
                        <a:pt x="90" y="538"/>
                      </a:moveTo>
                      <a:lnTo>
                        <a:pt x="92" y="0"/>
                      </a:lnTo>
                      <a:lnTo>
                        <a:pt x="0" y="0"/>
                      </a:lnTo>
                      <a:lnTo>
                        <a:pt x="0" y="475"/>
                      </a:lnTo>
                      <a:cubicBezTo>
                        <a:pt x="0" y="475"/>
                        <a:pt x="32" y="521"/>
                        <a:pt x="90" y="538"/>
                      </a:cubicBezTo>
                    </a:path>
                  </a:pathLst>
                </a:custGeom>
                <a:gradFill rotWithShape="0">
                  <a:gsLst>
                    <a:gs pos="0">
                      <a:srgbClr val="FFE779">
                        <a:alpha val="0"/>
                      </a:srgbClr>
                    </a:gs>
                    <a:gs pos="100000">
                      <a:srgbClr val="000000">
                        <a:alpha val="40001"/>
                      </a:srgbClr>
                    </a:gs>
                  </a:gsLst>
                  <a:lin ang="0" scaled="1"/>
                </a:gradFill>
                <a:ln w="9525">
                  <a:noFill/>
                  <a:round/>
                  <a:headEnd type="none" w="sm" len="sm"/>
                  <a:tailEnd type="none" w="sm" len="sm"/>
                </a:ln>
              </p:spPr>
              <p:txBody>
                <a:bodyPr/>
                <a:lstStyle/>
                <a:p>
                  <a:endParaRPr lang="nl-BE"/>
                </a:p>
              </p:txBody>
            </p:sp>
            <p:sp>
              <p:nvSpPr>
                <p:cNvPr id="7342" name="Freeform 174"/>
                <p:cNvSpPr>
                  <a:spLocks noChangeArrowheads="1"/>
                </p:cNvSpPr>
                <p:nvPr/>
              </p:nvSpPr>
              <p:spPr bwMode="auto">
                <a:xfrm>
                  <a:off x="159" y="120"/>
                  <a:ext cx="154" cy="567"/>
                </a:xfrm>
                <a:custGeom>
                  <a:avLst/>
                  <a:gdLst/>
                  <a:ahLst/>
                  <a:cxnLst>
                    <a:cxn ang="0">
                      <a:pos x="0" y="0"/>
                    </a:cxn>
                    <a:cxn ang="0">
                      <a:pos x="0" y="547"/>
                    </a:cxn>
                    <a:cxn ang="0">
                      <a:pos x="153" y="567"/>
                    </a:cxn>
                    <a:cxn ang="0">
                      <a:pos x="153" y="0"/>
                    </a:cxn>
                    <a:cxn ang="0">
                      <a:pos x="0" y="0"/>
                    </a:cxn>
                  </a:cxnLst>
                  <a:rect l="0" t="0" r="r" b="b"/>
                  <a:pathLst>
                    <a:path w="153" h="567">
                      <a:moveTo>
                        <a:pt x="0" y="0"/>
                      </a:moveTo>
                      <a:lnTo>
                        <a:pt x="0" y="547"/>
                      </a:lnTo>
                      <a:cubicBezTo>
                        <a:pt x="0" y="547"/>
                        <a:pt x="76" y="567"/>
                        <a:pt x="153" y="567"/>
                      </a:cubicBezTo>
                      <a:lnTo>
                        <a:pt x="153" y="0"/>
                      </a:lnTo>
                      <a:lnTo>
                        <a:pt x="0" y="0"/>
                      </a:lnTo>
                    </a:path>
                  </a:pathLst>
                </a:custGeom>
                <a:gradFill rotWithShape="0">
                  <a:gsLst>
                    <a:gs pos="0">
                      <a:srgbClr val="FFFFFF">
                        <a:alpha val="14001"/>
                      </a:srgbClr>
                    </a:gs>
                    <a:gs pos="50000">
                      <a:srgbClr val="FFFFFF"/>
                    </a:gs>
                    <a:gs pos="100000">
                      <a:srgbClr val="FFFFFF">
                        <a:alpha val="14001"/>
                      </a:srgbClr>
                    </a:gs>
                  </a:gsLst>
                  <a:lin ang="0" scaled="1"/>
                </a:gradFill>
                <a:ln w="9525">
                  <a:noFill/>
                  <a:round/>
                  <a:headEnd type="none" w="sm" len="sm"/>
                  <a:tailEnd type="none" w="sm" len="sm"/>
                </a:ln>
              </p:spPr>
              <p:txBody>
                <a:bodyPr/>
                <a:lstStyle/>
                <a:p>
                  <a:endParaRPr lang="nl-BE"/>
                </a:p>
              </p:txBody>
            </p:sp>
            <p:sp>
              <p:nvSpPr>
                <p:cNvPr id="7343" name="Freeform 175"/>
                <p:cNvSpPr>
                  <a:spLocks noChangeArrowheads="1"/>
                </p:cNvSpPr>
                <p:nvPr/>
              </p:nvSpPr>
              <p:spPr bwMode="auto">
                <a:xfrm>
                  <a:off x="0" y="0"/>
                  <a:ext cx="599" cy="218"/>
                </a:xfrm>
                <a:custGeom>
                  <a:avLst/>
                  <a:gdLst/>
                  <a:ahLst/>
                  <a:cxnLst>
                    <a:cxn ang="0">
                      <a:pos x="1" y="99"/>
                    </a:cxn>
                    <a:cxn ang="0">
                      <a:pos x="5" y="88"/>
                    </a:cxn>
                    <a:cxn ang="0">
                      <a:pos x="13" y="77"/>
                    </a:cxn>
                    <a:cxn ang="0">
                      <a:pos x="23" y="66"/>
                    </a:cxn>
                    <a:cxn ang="0">
                      <a:pos x="37" y="56"/>
                    </a:cxn>
                    <a:cxn ang="0">
                      <a:pos x="54" y="46"/>
                    </a:cxn>
                    <a:cxn ang="0">
                      <a:pos x="74" y="37"/>
                    </a:cxn>
                    <a:cxn ang="0">
                      <a:pos x="96" y="29"/>
                    </a:cxn>
                    <a:cxn ang="0">
                      <a:pos x="120" y="21"/>
                    </a:cxn>
                    <a:cxn ang="0">
                      <a:pos x="146" y="15"/>
                    </a:cxn>
                    <a:cxn ang="0">
                      <a:pos x="174" y="9"/>
                    </a:cxn>
                    <a:cxn ang="0">
                      <a:pos x="204" y="5"/>
                    </a:cxn>
                    <a:cxn ang="0">
                      <a:pos x="234" y="2"/>
                    </a:cxn>
                    <a:cxn ang="0">
                      <a:pos x="265" y="0"/>
                    </a:cxn>
                    <a:cxn ang="0">
                      <a:pos x="297" y="0"/>
                    </a:cxn>
                    <a:cxn ang="0">
                      <a:pos x="328" y="0"/>
                    </a:cxn>
                    <a:cxn ang="0">
                      <a:pos x="360" y="2"/>
                    </a:cxn>
                    <a:cxn ang="0">
                      <a:pos x="390" y="5"/>
                    </a:cxn>
                    <a:cxn ang="0">
                      <a:pos x="420" y="9"/>
                    </a:cxn>
                    <a:cxn ang="0">
                      <a:pos x="448" y="14"/>
                    </a:cxn>
                    <a:cxn ang="0">
                      <a:pos x="475" y="20"/>
                    </a:cxn>
                    <a:cxn ang="0">
                      <a:pos x="499" y="27"/>
                    </a:cxn>
                    <a:cxn ang="0">
                      <a:pos x="522" y="35"/>
                    </a:cxn>
                    <a:cxn ang="0">
                      <a:pos x="542" y="44"/>
                    </a:cxn>
                    <a:cxn ang="0">
                      <a:pos x="559" y="54"/>
                    </a:cxn>
                    <a:cxn ang="0">
                      <a:pos x="573" y="64"/>
                    </a:cxn>
                    <a:cxn ang="0">
                      <a:pos x="585" y="75"/>
                    </a:cxn>
                    <a:cxn ang="0">
                      <a:pos x="593" y="86"/>
                    </a:cxn>
                    <a:cxn ang="0">
                      <a:pos x="598" y="97"/>
                    </a:cxn>
                    <a:cxn ang="0">
                      <a:pos x="599" y="109"/>
                    </a:cxn>
                    <a:cxn ang="0">
                      <a:pos x="598" y="120"/>
                    </a:cxn>
                    <a:cxn ang="0">
                      <a:pos x="593" y="132"/>
                    </a:cxn>
                    <a:cxn ang="0">
                      <a:pos x="585" y="143"/>
                    </a:cxn>
                    <a:cxn ang="0">
                      <a:pos x="573" y="154"/>
                    </a:cxn>
                    <a:cxn ang="0">
                      <a:pos x="559" y="164"/>
                    </a:cxn>
                    <a:cxn ang="0">
                      <a:pos x="542" y="173"/>
                    </a:cxn>
                    <a:cxn ang="0">
                      <a:pos x="522" y="182"/>
                    </a:cxn>
                    <a:cxn ang="0">
                      <a:pos x="499" y="190"/>
                    </a:cxn>
                    <a:cxn ang="0">
                      <a:pos x="475" y="198"/>
                    </a:cxn>
                    <a:cxn ang="0">
                      <a:pos x="448" y="204"/>
                    </a:cxn>
                    <a:cxn ang="0">
                      <a:pos x="420" y="209"/>
                    </a:cxn>
                    <a:cxn ang="0">
                      <a:pos x="390" y="213"/>
                    </a:cxn>
                    <a:cxn ang="0">
                      <a:pos x="360" y="216"/>
                    </a:cxn>
                    <a:cxn ang="0">
                      <a:pos x="328" y="218"/>
                    </a:cxn>
                    <a:cxn ang="0">
                      <a:pos x="297" y="218"/>
                    </a:cxn>
                    <a:cxn ang="0">
                      <a:pos x="265" y="217"/>
                    </a:cxn>
                    <a:cxn ang="0">
                      <a:pos x="234" y="216"/>
                    </a:cxn>
                    <a:cxn ang="0">
                      <a:pos x="204" y="212"/>
                    </a:cxn>
                    <a:cxn ang="0">
                      <a:pos x="174" y="208"/>
                    </a:cxn>
                    <a:cxn ang="0">
                      <a:pos x="146" y="203"/>
                    </a:cxn>
                    <a:cxn ang="0">
                      <a:pos x="120" y="196"/>
                    </a:cxn>
                    <a:cxn ang="0">
                      <a:pos x="96" y="189"/>
                    </a:cxn>
                    <a:cxn ang="0">
                      <a:pos x="74" y="181"/>
                    </a:cxn>
                    <a:cxn ang="0">
                      <a:pos x="54" y="172"/>
                    </a:cxn>
                    <a:cxn ang="0">
                      <a:pos x="37" y="162"/>
                    </a:cxn>
                    <a:cxn ang="0">
                      <a:pos x="23" y="152"/>
                    </a:cxn>
                    <a:cxn ang="0">
                      <a:pos x="13" y="141"/>
                    </a:cxn>
                    <a:cxn ang="0">
                      <a:pos x="5" y="130"/>
                    </a:cxn>
                    <a:cxn ang="0">
                      <a:pos x="1" y="118"/>
                    </a:cxn>
                  </a:cxnLst>
                  <a:rect l="0" t="0" r="r" b="b"/>
                  <a:pathLst>
                    <a:path w="599" h="218">
                      <a:moveTo>
                        <a:pt x="0" y="109"/>
                      </a:moveTo>
                      <a:lnTo>
                        <a:pt x="0" y="107"/>
                      </a:lnTo>
                      <a:lnTo>
                        <a:pt x="0" y="105"/>
                      </a:lnTo>
                      <a:lnTo>
                        <a:pt x="0" y="103"/>
                      </a:lnTo>
                      <a:lnTo>
                        <a:pt x="0" y="101"/>
                      </a:lnTo>
                      <a:lnTo>
                        <a:pt x="1" y="99"/>
                      </a:lnTo>
                      <a:lnTo>
                        <a:pt x="1" y="97"/>
                      </a:lnTo>
                      <a:lnTo>
                        <a:pt x="2" y="95"/>
                      </a:lnTo>
                      <a:lnTo>
                        <a:pt x="2" y="94"/>
                      </a:lnTo>
                      <a:lnTo>
                        <a:pt x="3" y="92"/>
                      </a:lnTo>
                      <a:lnTo>
                        <a:pt x="4" y="90"/>
                      </a:lnTo>
                      <a:lnTo>
                        <a:pt x="5" y="88"/>
                      </a:lnTo>
                      <a:lnTo>
                        <a:pt x="6" y="86"/>
                      </a:lnTo>
                      <a:lnTo>
                        <a:pt x="7" y="84"/>
                      </a:lnTo>
                      <a:lnTo>
                        <a:pt x="8" y="82"/>
                      </a:lnTo>
                      <a:lnTo>
                        <a:pt x="10" y="80"/>
                      </a:lnTo>
                      <a:lnTo>
                        <a:pt x="11" y="79"/>
                      </a:lnTo>
                      <a:lnTo>
                        <a:pt x="13" y="77"/>
                      </a:lnTo>
                      <a:lnTo>
                        <a:pt x="14" y="75"/>
                      </a:lnTo>
                      <a:lnTo>
                        <a:pt x="16" y="73"/>
                      </a:lnTo>
                      <a:lnTo>
                        <a:pt x="18" y="71"/>
                      </a:lnTo>
                      <a:lnTo>
                        <a:pt x="19" y="69"/>
                      </a:lnTo>
                      <a:lnTo>
                        <a:pt x="21" y="68"/>
                      </a:lnTo>
                      <a:lnTo>
                        <a:pt x="23" y="66"/>
                      </a:lnTo>
                      <a:lnTo>
                        <a:pt x="25" y="64"/>
                      </a:lnTo>
                      <a:lnTo>
                        <a:pt x="28" y="62"/>
                      </a:lnTo>
                      <a:lnTo>
                        <a:pt x="30" y="61"/>
                      </a:lnTo>
                      <a:lnTo>
                        <a:pt x="32" y="59"/>
                      </a:lnTo>
                      <a:lnTo>
                        <a:pt x="35" y="57"/>
                      </a:lnTo>
                      <a:lnTo>
                        <a:pt x="37" y="56"/>
                      </a:lnTo>
                      <a:lnTo>
                        <a:pt x="40" y="54"/>
                      </a:lnTo>
                      <a:lnTo>
                        <a:pt x="43" y="52"/>
                      </a:lnTo>
                      <a:lnTo>
                        <a:pt x="45" y="51"/>
                      </a:lnTo>
                      <a:lnTo>
                        <a:pt x="48" y="49"/>
                      </a:lnTo>
                      <a:lnTo>
                        <a:pt x="51" y="47"/>
                      </a:lnTo>
                      <a:lnTo>
                        <a:pt x="54" y="46"/>
                      </a:lnTo>
                      <a:lnTo>
                        <a:pt x="57" y="44"/>
                      </a:lnTo>
                      <a:lnTo>
                        <a:pt x="60" y="43"/>
                      </a:lnTo>
                      <a:lnTo>
                        <a:pt x="63" y="41"/>
                      </a:lnTo>
                      <a:lnTo>
                        <a:pt x="67" y="40"/>
                      </a:lnTo>
                      <a:lnTo>
                        <a:pt x="70" y="38"/>
                      </a:lnTo>
                      <a:lnTo>
                        <a:pt x="74" y="37"/>
                      </a:lnTo>
                      <a:lnTo>
                        <a:pt x="77" y="35"/>
                      </a:lnTo>
                      <a:lnTo>
                        <a:pt x="81" y="34"/>
                      </a:lnTo>
                      <a:lnTo>
                        <a:pt x="84" y="33"/>
                      </a:lnTo>
                      <a:lnTo>
                        <a:pt x="88" y="31"/>
                      </a:lnTo>
                      <a:lnTo>
                        <a:pt x="92" y="30"/>
                      </a:lnTo>
                      <a:lnTo>
                        <a:pt x="96" y="29"/>
                      </a:lnTo>
                      <a:lnTo>
                        <a:pt x="99" y="27"/>
                      </a:lnTo>
                      <a:lnTo>
                        <a:pt x="103" y="26"/>
                      </a:lnTo>
                      <a:lnTo>
                        <a:pt x="107" y="25"/>
                      </a:lnTo>
                      <a:lnTo>
                        <a:pt x="112" y="24"/>
                      </a:lnTo>
                      <a:lnTo>
                        <a:pt x="116" y="22"/>
                      </a:lnTo>
                      <a:lnTo>
                        <a:pt x="120" y="21"/>
                      </a:lnTo>
                      <a:lnTo>
                        <a:pt x="124" y="20"/>
                      </a:lnTo>
                      <a:lnTo>
                        <a:pt x="128" y="19"/>
                      </a:lnTo>
                      <a:lnTo>
                        <a:pt x="133" y="18"/>
                      </a:lnTo>
                      <a:lnTo>
                        <a:pt x="137" y="17"/>
                      </a:lnTo>
                      <a:lnTo>
                        <a:pt x="142" y="16"/>
                      </a:lnTo>
                      <a:lnTo>
                        <a:pt x="146" y="15"/>
                      </a:lnTo>
                      <a:lnTo>
                        <a:pt x="151" y="14"/>
                      </a:lnTo>
                      <a:lnTo>
                        <a:pt x="155" y="13"/>
                      </a:lnTo>
                      <a:lnTo>
                        <a:pt x="160" y="12"/>
                      </a:lnTo>
                      <a:lnTo>
                        <a:pt x="165" y="11"/>
                      </a:lnTo>
                      <a:lnTo>
                        <a:pt x="169" y="10"/>
                      </a:lnTo>
                      <a:lnTo>
                        <a:pt x="174" y="9"/>
                      </a:lnTo>
                      <a:lnTo>
                        <a:pt x="179" y="9"/>
                      </a:lnTo>
                      <a:lnTo>
                        <a:pt x="184" y="8"/>
                      </a:lnTo>
                      <a:lnTo>
                        <a:pt x="189" y="7"/>
                      </a:lnTo>
                      <a:lnTo>
                        <a:pt x="194" y="7"/>
                      </a:lnTo>
                      <a:lnTo>
                        <a:pt x="199" y="6"/>
                      </a:lnTo>
                      <a:lnTo>
                        <a:pt x="204" y="5"/>
                      </a:lnTo>
                      <a:lnTo>
                        <a:pt x="209" y="5"/>
                      </a:lnTo>
                      <a:lnTo>
                        <a:pt x="214" y="4"/>
                      </a:lnTo>
                      <a:lnTo>
                        <a:pt x="219" y="4"/>
                      </a:lnTo>
                      <a:lnTo>
                        <a:pt x="224" y="3"/>
                      </a:lnTo>
                      <a:lnTo>
                        <a:pt x="229" y="3"/>
                      </a:lnTo>
                      <a:lnTo>
                        <a:pt x="234" y="2"/>
                      </a:lnTo>
                      <a:lnTo>
                        <a:pt x="239" y="2"/>
                      </a:lnTo>
                      <a:lnTo>
                        <a:pt x="244" y="1"/>
                      </a:lnTo>
                      <a:lnTo>
                        <a:pt x="250" y="1"/>
                      </a:lnTo>
                      <a:lnTo>
                        <a:pt x="255" y="1"/>
                      </a:lnTo>
                      <a:lnTo>
                        <a:pt x="260" y="0"/>
                      </a:lnTo>
                      <a:lnTo>
                        <a:pt x="265" y="0"/>
                      </a:lnTo>
                      <a:lnTo>
                        <a:pt x="270" y="0"/>
                      </a:lnTo>
                      <a:lnTo>
                        <a:pt x="276" y="0"/>
                      </a:lnTo>
                      <a:lnTo>
                        <a:pt x="281" y="0"/>
                      </a:lnTo>
                      <a:lnTo>
                        <a:pt x="286" y="0"/>
                      </a:lnTo>
                      <a:lnTo>
                        <a:pt x="291" y="0"/>
                      </a:lnTo>
                      <a:lnTo>
                        <a:pt x="297" y="0"/>
                      </a:lnTo>
                      <a:lnTo>
                        <a:pt x="302" y="0"/>
                      </a:lnTo>
                      <a:lnTo>
                        <a:pt x="307" y="0"/>
                      </a:lnTo>
                      <a:lnTo>
                        <a:pt x="313" y="0"/>
                      </a:lnTo>
                      <a:lnTo>
                        <a:pt x="318" y="0"/>
                      </a:lnTo>
                      <a:lnTo>
                        <a:pt x="323" y="0"/>
                      </a:lnTo>
                      <a:lnTo>
                        <a:pt x="328" y="0"/>
                      </a:lnTo>
                      <a:lnTo>
                        <a:pt x="334" y="0"/>
                      </a:lnTo>
                      <a:lnTo>
                        <a:pt x="339" y="0"/>
                      </a:lnTo>
                      <a:lnTo>
                        <a:pt x="344" y="1"/>
                      </a:lnTo>
                      <a:lnTo>
                        <a:pt x="349" y="1"/>
                      </a:lnTo>
                      <a:lnTo>
                        <a:pt x="354" y="1"/>
                      </a:lnTo>
                      <a:lnTo>
                        <a:pt x="360" y="2"/>
                      </a:lnTo>
                      <a:lnTo>
                        <a:pt x="365" y="2"/>
                      </a:lnTo>
                      <a:lnTo>
                        <a:pt x="370" y="3"/>
                      </a:lnTo>
                      <a:lnTo>
                        <a:pt x="375" y="3"/>
                      </a:lnTo>
                      <a:lnTo>
                        <a:pt x="380" y="4"/>
                      </a:lnTo>
                      <a:lnTo>
                        <a:pt x="385" y="4"/>
                      </a:lnTo>
                      <a:lnTo>
                        <a:pt x="390" y="5"/>
                      </a:lnTo>
                      <a:lnTo>
                        <a:pt x="395" y="5"/>
                      </a:lnTo>
                      <a:lnTo>
                        <a:pt x="400" y="6"/>
                      </a:lnTo>
                      <a:lnTo>
                        <a:pt x="405" y="7"/>
                      </a:lnTo>
                      <a:lnTo>
                        <a:pt x="410" y="7"/>
                      </a:lnTo>
                      <a:lnTo>
                        <a:pt x="415" y="8"/>
                      </a:lnTo>
                      <a:lnTo>
                        <a:pt x="420" y="9"/>
                      </a:lnTo>
                      <a:lnTo>
                        <a:pt x="425" y="9"/>
                      </a:lnTo>
                      <a:lnTo>
                        <a:pt x="429" y="10"/>
                      </a:lnTo>
                      <a:lnTo>
                        <a:pt x="434" y="11"/>
                      </a:lnTo>
                      <a:lnTo>
                        <a:pt x="439" y="12"/>
                      </a:lnTo>
                      <a:lnTo>
                        <a:pt x="443" y="13"/>
                      </a:lnTo>
                      <a:lnTo>
                        <a:pt x="448" y="14"/>
                      </a:lnTo>
                      <a:lnTo>
                        <a:pt x="453" y="15"/>
                      </a:lnTo>
                      <a:lnTo>
                        <a:pt x="457" y="16"/>
                      </a:lnTo>
                      <a:lnTo>
                        <a:pt x="462" y="17"/>
                      </a:lnTo>
                      <a:lnTo>
                        <a:pt x="466" y="18"/>
                      </a:lnTo>
                      <a:lnTo>
                        <a:pt x="470" y="19"/>
                      </a:lnTo>
                      <a:lnTo>
                        <a:pt x="475" y="20"/>
                      </a:lnTo>
                      <a:lnTo>
                        <a:pt x="479" y="21"/>
                      </a:lnTo>
                      <a:lnTo>
                        <a:pt x="483" y="22"/>
                      </a:lnTo>
                      <a:lnTo>
                        <a:pt x="487" y="24"/>
                      </a:lnTo>
                      <a:lnTo>
                        <a:pt x="491" y="25"/>
                      </a:lnTo>
                      <a:lnTo>
                        <a:pt x="495" y="26"/>
                      </a:lnTo>
                      <a:lnTo>
                        <a:pt x="499" y="27"/>
                      </a:lnTo>
                      <a:lnTo>
                        <a:pt x="503" y="29"/>
                      </a:lnTo>
                      <a:lnTo>
                        <a:pt x="507" y="30"/>
                      </a:lnTo>
                      <a:lnTo>
                        <a:pt x="511" y="31"/>
                      </a:lnTo>
                      <a:lnTo>
                        <a:pt x="514" y="33"/>
                      </a:lnTo>
                      <a:lnTo>
                        <a:pt x="518" y="34"/>
                      </a:lnTo>
                      <a:lnTo>
                        <a:pt x="522" y="35"/>
                      </a:lnTo>
                      <a:lnTo>
                        <a:pt x="525" y="37"/>
                      </a:lnTo>
                      <a:lnTo>
                        <a:pt x="529" y="38"/>
                      </a:lnTo>
                      <a:lnTo>
                        <a:pt x="532" y="40"/>
                      </a:lnTo>
                      <a:lnTo>
                        <a:pt x="535" y="41"/>
                      </a:lnTo>
                      <a:lnTo>
                        <a:pt x="539" y="43"/>
                      </a:lnTo>
                      <a:lnTo>
                        <a:pt x="542" y="44"/>
                      </a:lnTo>
                      <a:lnTo>
                        <a:pt x="545" y="46"/>
                      </a:lnTo>
                      <a:lnTo>
                        <a:pt x="548" y="47"/>
                      </a:lnTo>
                      <a:lnTo>
                        <a:pt x="551" y="49"/>
                      </a:lnTo>
                      <a:lnTo>
                        <a:pt x="553" y="51"/>
                      </a:lnTo>
                      <a:lnTo>
                        <a:pt x="556" y="52"/>
                      </a:lnTo>
                      <a:lnTo>
                        <a:pt x="559" y="54"/>
                      </a:lnTo>
                      <a:lnTo>
                        <a:pt x="562" y="56"/>
                      </a:lnTo>
                      <a:lnTo>
                        <a:pt x="564" y="57"/>
                      </a:lnTo>
                      <a:lnTo>
                        <a:pt x="566" y="59"/>
                      </a:lnTo>
                      <a:lnTo>
                        <a:pt x="569" y="61"/>
                      </a:lnTo>
                      <a:lnTo>
                        <a:pt x="571" y="62"/>
                      </a:lnTo>
                      <a:lnTo>
                        <a:pt x="573" y="64"/>
                      </a:lnTo>
                      <a:lnTo>
                        <a:pt x="575" y="66"/>
                      </a:lnTo>
                      <a:lnTo>
                        <a:pt x="577" y="68"/>
                      </a:lnTo>
                      <a:lnTo>
                        <a:pt x="579" y="69"/>
                      </a:lnTo>
                      <a:lnTo>
                        <a:pt x="581" y="71"/>
                      </a:lnTo>
                      <a:lnTo>
                        <a:pt x="583" y="73"/>
                      </a:lnTo>
                      <a:lnTo>
                        <a:pt x="585" y="75"/>
                      </a:lnTo>
                      <a:lnTo>
                        <a:pt x="586" y="77"/>
                      </a:lnTo>
                      <a:lnTo>
                        <a:pt x="588" y="79"/>
                      </a:lnTo>
                      <a:lnTo>
                        <a:pt x="589" y="80"/>
                      </a:lnTo>
                      <a:lnTo>
                        <a:pt x="590" y="82"/>
                      </a:lnTo>
                      <a:lnTo>
                        <a:pt x="592" y="84"/>
                      </a:lnTo>
                      <a:lnTo>
                        <a:pt x="593" y="86"/>
                      </a:lnTo>
                      <a:lnTo>
                        <a:pt x="594" y="88"/>
                      </a:lnTo>
                      <a:lnTo>
                        <a:pt x="595" y="90"/>
                      </a:lnTo>
                      <a:lnTo>
                        <a:pt x="596" y="92"/>
                      </a:lnTo>
                      <a:lnTo>
                        <a:pt x="596" y="94"/>
                      </a:lnTo>
                      <a:lnTo>
                        <a:pt x="597" y="95"/>
                      </a:lnTo>
                      <a:lnTo>
                        <a:pt x="598" y="97"/>
                      </a:lnTo>
                      <a:lnTo>
                        <a:pt x="598" y="99"/>
                      </a:lnTo>
                      <a:lnTo>
                        <a:pt x="599" y="101"/>
                      </a:lnTo>
                      <a:lnTo>
                        <a:pt x="599" y="103"/>
                      </a:lnTo>
                      <a:lnTo>
                        <a:pt x="599" y="105"/>
                      </a:lnTo>
                      <a:lnTo>
                        <a:pt x="599" y="107"/>
                      </a:lnTo>
                      <a:lnTo>
                        <a:pt x="599" y="109"/>
                      </a:lnTo>
                      <a:lnTo>
                        <a:pt x="599" y="111"/>
                      </a:lnTo>
                      <a:lnTo>
                        <a:pt x="599" y="113"/>
                      </a:lnTo>
                      <a:lnTo>
                        <a:pt x="599" y="115"/>
                      </a:lnTo>
                      <a:lnTo>
                        <a:pt x="599" y="117"/>
                      </a:lnTo>
                      <a:lnTo>
                        <a:pt x="598" y="118"/>
                      </a:lnTo>
                      <a:lnTo>
                        <a:pt x="598" y="120"/>
                      </a:lnTo>
                      <a:lnTo>
                        <a:pt x="597" y="122"/>
                      </a:lnTo>
                      <a:lnTo>
                        <a:pt x="596" y="124"/>
                      </a:lnTo>
                      <a:lnTo>
                        <a:pt x="596" y="126"/>
                      </a:lnTo>
                      <a:lnTo>
                        <a:pt x="595" y="128"/>
                      </a:lnTo>
                      <a:lnTo>
                        <a:pt x="594" y="130"/>
                      </a:lnTo>
                      <a:lnTo>
                        <a:pt x="593" y="132"/>
                      </a:lnTo>
                      <a:lnTo>
                        <a:pt x="592" y="134"/>
                      </a:lnTo>
                      <a:lnTo>
                        <a:pt x="590" y="135"/>
                      </a:lnTo>
                      <a:lnTo>
                        <a:pt x="589" y="137"/>
                      </a:lnTo>
                      <a:lnTo>
                        <a:pt x="588" y="139"/>
                      </a:lnTo>
                      <a:lnTo>
                        <a:pt x="586" y="141"/>
                      </a:lnTo>
                      <a:lnTo>
                        <a:pt x="585" y="143"/>
                      </a:lnTo>
                      <a:lnTo>
                        <a:pt x="583" y="145"/>
                      </a:lnTo>
                      <a:lnTo>
                        <a:pt x="581" y="146"/>
                      </a:lnTo>
                      <a:lnTo>
                        <a:pt x="579" y="148"/>
                      </a:lnTo>
                      <a:lnTo>
                        <a:pt x="577" y="150"/>
                      </a:lnTo>
                      <a:lnTo>
                        <a:pt x="575" y="152"/>
                      </a:lnTo>
                      <a:lnTo>
                        <a:pt x="573" y="154"/>
                      </a:lnTo>
                      <a:lnTo>
                        <a:pt x="571" y="155"/>
                      </a:lnTo>
                      <a:lnTo>
                        <a:pt x="569" y="157"/>
                      </a:lnTo>
                      <a:lnTo>
                        <a:pt x="566" y="159"/>
                      </a:lnTo>
                      <a:lnTo>
                        <a:pt x="564" y="160"/>
                      </a:lnTo>
                      <a:lnTo>
                        <a:pt x="562" y="162"/>
                      </a:lnTo>
                      <a:lnTo>
                        <a:pt x="559" y="164"/>
                      </a:lnTo>
                      <a:lnTo>
                        <a:pt x="556" y="165"/>
                      </a:lnTo>
                      <a:lnTo>
                        <a:pt x="553" y="167"/>
                      </a:lnTo>
                      <a:lnTo>
                        <a:pt x="551" y="169"/>
                      </a:lnTo>
                      <a:lnTo>
                        <a:pt x="548" y="170"/>
                      </a:lnTo>
                      <a:lnTo>
                        <a:pt x="545" y="172"/>
                      </a:lnTo>
                      <a:lnTo>
                        <a:pt x="542" y="173"/>
                      </a:lnTo>
                      <a:lnTo>
                        <a:pt x="539" y="175"/>
                      </a:lnTo>
                      <a:lnTo>
                        <a:pt x="535" y="176"/>
                      </a:lnTo>
                      <a:lnTo>
                        <a:pt x="532" y="178"/>
                      </a:lnTo>
                      <a:lnTo>
                        <a:pt x="529" y="179"/>
                      </a:lnTo>
                      <a:lnTo>
                        <a:pt x="525" y="181"/>
                      </a:lnTo>
                      <a:lnTo>
                        <a:pt x="522" y="182"/>
                      </a:lnTo>
                      <a:lnTo>
                        <a:pt x="518" y="184"/>
                      </a:lnTo>
                      <a:lnTo>
                        <a:pt x="514" y="185"/>
                      </a:lnTo>
                      <a:lnTo>
                        <a:pt x="511" y="186"/>
                      </a:lnTo>
                      <a:lnTo>
                        <a:pt x="507" y="188"/>
                      </a:lnTo>
                      <a:lnTo>
                        <a:pt x="503" y="189"/>
                      </a:lnTo>
                      <a:lnTo>
                        <a:pt x="499" y="190"/>
                      </a:lnTo>
                      <a:lnTo>
                        <a:pt x="495" y="192"/>
                      </a:lnTo>
                      <a:lnTo>
                        <a:pt x="491" y="193"/>
                      </a:lnTo>
                      <a:lnTo>
                        <a:pt x="487" y="194"/>
                      </a:lnTo>
                      <a:lnTo>
                        <a:pt x="483" y="195"/>
                      </a:lnTo>
                      <a:lnTo>
                        <a:pt x="479" y="196"/>
                      </a:lnTo>
                      <a:lnTo>
                        <a:pt x="475" y="198"/>
                      </a:lnTo>
                      <a:lnTo>
                        <a:pt x="470" y="199"/>
                      </a:lnTo>
                      <a:lnTo>
                        <a:pt x="466" y="200"/>
                      </a:lnTo>
                      <a:lnTo>
                        <a:pt x="462" y="201"/>
                      </a:lnTo>
                      <a:lnTo>
                        <a:pt x="457" y="202"/>
                      </a:lnTo>
                      <a:lnTo>
                        <a:pt x="453" y="203"/>
                      </a:lnTo>
                      <a:lnTo>
                        <a:pt x="448" y="204"/>
                      </a:lnTo>
                      <a:lnTo>
                        <a:pt x="443" y="205"/>
                      </a:lnTo>
                      <a:lnTo>
                        <a:pt x="439" y="206"/>
                      </a:lnTo>
                      <a:lnTo>
                        <a:pt x="434" y="207"/>
                      </a:lnTo>
                      <a:lnTo>
                        <a:pt x="429" y="207"/>
                      </a:lnTo>
                      <a:lnTo>
                        <a:pt x="425" y="208"/>
                      </a:lnTo>
                      <a:lnTo>
                        <a:pt x="420" y="209"/>
                      </a:lnTo>
                      <a:lnTo>
                        <a:pt x="415" y="210"/>
                      </a:lnTo>
                      <a:lnTo>
                        <a:pt x="410" y="210"/>
                      </a:lnTo>
                      <a:lnTo>
                        <a:pt x="405" y="211"/>
                      </a:lnTo>
                      <a:lnTo>
                        <a:pt x="400" y="212"/>
                      </a:lnTo>
                      <a:lnTo>
                        <a:pt x="395" y="212"/>
                      </a:lnTo>
                      <a:lnTo>
                        <a:pt x="390" y="213"/>
                      </a:lnTo>
                      <a:lnTo>
                        <a:pt x="385" y="214"/>
                      </a:lnTo>
                      <a:lnTo>
                        <a:pt x="380" y="214"/>
                      </a:lnTo>
                      <a:lnTo>
                        <a:pt x="375" y="215"/>
                      </a:lnTo>
                      <a:lnTo>
                        <a:pt x="370" y="215"/>
                      </a:lnTo>
                      <a:lnTo>
                        <a:pt x="365" y="216"/>
                      </a:lnTo>
                      <a:lnTo>
                        <a:pt x="360" y="216"/>
                      </a:lnTo>
                      <a:lnTo>
                        <a:pt x="354" y="216"/>
                      </a:lnTo>
                      <a:lnTo>
                        <a:pt x="349" y="217"/>
                      </a:lnTo>
                      <a:lnTo>
                        <a:pt x="344" y="217"/>
                      </a:lnTo>
                      <a:lnTo>
                        <a:pt x="339" y="217"/>
                      </a:lnTo>
                      <a:lnTo>
                        <a:pt x="334" y="217"/>
                      </a:lnTo>
                      <a:lnTo>
                        <a:pt x="328" y="218"/>
                      </a:lnTo>
                      <a:lnTo>
                        <a:pt x="323" y="218"/>
                      </a:lnTo>
                      <a:lnTo>
                        <a:pt x="318" y="218"/>
                      </a:lnTo>
                      <a:lnTo>
                        <a:pt x="313" y="218"/>
                      </a:lnTo>
                      <a:lnTo>
                        <a:pt x="307" y="218"/>
                      </a:lnTo>
                      <a:lnTo>
                        <a:pt x="302" y="218"/>
                      </a:lnTo>
                      <a:lnTo>
                        <a:pt x="297" y="218"/>
                      </a:lnTo>
                      <a:lnTo>
                        <a:pt x="291" y="218"/>
                      </a:lnTo>
                      <a:lnTo>
                        <a:pt x="286" y="218"/>
                      </a:lnTo>
                      <a:lnTo>
                        <a:pt x="281" y="218"/>
                      </a:lnTo>
                      <a:lnTo>
                        <a:pt x="276" y="218"/>
                      </a:lnTo>
                      <a:lnTo>
                        <a:pt x="270" y="218"/>
                      </a:lnTo>
                      <a:lnTo>
                        <a:pt x="265" y="217"/>
                      </a:lnTo>
                      <a:lnTo>
                        <a:pt x="260" y="217"/>
                      </a:lnTo>
                      <a:lnTo>
                        <a:pt x="255" y="217"/>
                      </a:lnTo>
                      <a:lnTo>
                        <a:pt x="250" y="217"/>
                      </a:lnTo>
                      <a:lnTo>
                        <a:pt x="244" y="216"/>
                      </a:lnTo>
                      <a:lnTo>
                        <a:pt x="239" y="216"/>
                      </a:lnTo>
                      <a:lnTo>
                        <a:pt x="234" y="216"/>
                      </a:lnTo>
                      <a:lnTo>
                        <a:pt x="229" y="215"/>
                      </a:lnTo>
                      <a:lnTo>
                        <a:pt x="224" y="215"/>
                      </a:lnTo>
                      <a:lnTo>
                        <a:pt x="219" y="214"/>
                      </a:lnTo>
                      <a:lnTo>
                        <a:pt x="214" y="214"/>
                      </a:lnTo>
                      <a:lnTo>
                        <a:pt x="209" y="213"/>
                      </a:lnTo>
                      <a:lnTo>
                        <a:pt x="204" y="212"/>
                      </a:lnTo>
                      <a:lnTo>
                        <a:pt x="199" y="212"/>
                      </a:lnTo>
                      <a:lnTo>
                        <a:pt x="194" y="211"/>
                      </a:lnTo>
                      <a:lnTo>
                        <a:pt x="189" y="210"/>
                      </a:lnTo>
                      <a:lnTo>
                        <a:pt x="184" y="210"/>
                      </a:lnTo>
                      <a:lnTo>
                        <a:pt x="179" y="209"/>
                      </a:lnTo>
                      <a:lnTo>
                        <a:pt x="174" y="208"/>
                      </a:lnTo>
                      <a:lnTo>
                        <a:pt x="169" y="207"/>
                      </a:lnTo>
                      <a:lnTo>
                        <a:pt x="165" y="207"/>
                      </a:lnTo>
                      <a:lnTo>
                        <a:pt x="160" y="206"/>
                      </a:lnTo>
                      <a:lnTo>
                        <a:pt x="155" y="205"/>
                      </a:lnTo>
                      <a:lnTo>
                        <a:pt x="151" y="204"/>
                      </a:lnTo>
                      <a:lnTo>
                        <a:pt x="146" y="203"/>
                      </a:lnTo>
                      <a:lnTo>
                        <a:pt x="142" y="202"/>
                      </a:lnTo>
                      <a:lnTo>
                        <a:pt x="137" y="201"/>
                      </a:lnTo>
                      <a:lnTo>
                        <a:pt x="133" y="200"/>
                      </a:lnTo>
                      <a:lnTo>
                        <a:pt x="128" y="199"/>
                      </a:lnTo>
                      <a:lnTo>
                        <a:pt x="124" y="198"/>
                      </a:lnTo>
                      <a:lnTo>
                        <a:pt x="120" y="196"/>
                      </a:lnTo>
                      <a:lnTo>
                        <a:pt x="116" y="195"/>
                      </a:lnTo>
                      <a:lnTo>
                        <a:pt x="112" y="194"/>
                      </a:lnTo>
                      <a:lnTo>
                        <a:pt x="107" y="193"/>
                      </a:lnTo>
                      <a:lnTo>
                        <a:pt x="103" y="192"/>
                      </a:lnTo>
                      <a:lnTo>
                        <a:pt x="99" y="190"/>
                      </a:lnTo>
                      <a:lnTo>
                        <a:pt x="96" y="189"/>
                      </a:lnTo>
                      <a:lnTo>
                        <a:pt x="92" y="188"/>
                      </a:lnTo>
                      <a:lnTo>
                        <a:pt x="88" y="186"/>
                      </a:lnTo>
                      <a:lnTo>
                        <a:pt x="84" y="185"/>
                      </a:lnTo>
                      <a:lnTo>
                        <a:pt x="81" y="184"/>
                      </a:lnTo>
                      <a:lnTo>
                        <a:pt x="77" y="182"/>
                      </a:lnTo>
                      <a:lnTo>
                        <a:pt x="74" y="181"/>
                      </a:lnTo>
                      <a:lnTo>
                        <a:pt x="70" y="179"/>
                      </a:lnTo>
                      <a:lnTo>
                        <a:pt x="67" y="178"/>
                      </a:lnTo>
                      <a:lnTo>
                        <a:pt x="63" y="176"/>
                      </a:lnTo>
                      <a:lnTo>
                        <a:pt x="60" y="175"/>
                      </a:lnTo>
                      <a:lnTo>
                        <a:pt x="57" y="173"/>
                      </a:lnTo>
                      <a:lnTo>
                        <a:pt x="54" y="172"/>
                      </a:lnTo>
                      <a:lnTo>
                        <a:pt x="51" y="170"/>
                      </a:lnTo>
                      <a:lnTo>
                        <a:pt x="48" y="169"/>
                      </a:lnTo>
                      <a:lnTo>
                        <a:pt x="45" y="167"/>
                      </a:lnTo>
                      <a:lnTo>
                        <a:pt x="43" y="165"/>
                      </a:lnTo>
                      <a:lnTo>
                        <a:pt x="40" y="164"/>
                      </a:lnTo>
                      <a:lnTo>
                        <a:pt x="37" y="162"/>
                      </a:lnTo>
                      <a:lnTo>
                        <a:pt x="35" y="160"/>
                      </a:lnTo>
                      <a:lnTo>
                        <a:pt x="32" y="159"/>
                      </a:lnTo>
                      <a:lnTo>
                        <a:pt x="30" y="157"/>
                      </a:lnTo>
                      <a:lnTo>
                        <a:pt x="28" y="155"/>
                      </a:lnTo>
                      <a:lnTo>
                        <a:pt x="25" y="154"/>
                      </a:lnTo>
                      <a:lnTo>
                        <a:pt x="23" y="152"/>
                      </a:lnTo>
                      <a:lnTo>
                        <a:pt x="21" y="150"/>
                      </a:lnTo>
                      <a:lnTo>
                        <a:pt x="19" y="148"/>
                      </a:lnTo>
                      <a:lnTo>
                        <a:pt x="18" y="146"/>
                      </a:lnTo>
                      <a:lnTo>
                        <a:pt x="16" y="145"/>
                      </a:lnTo>
                      <a:lnTo>
                        <a:pt x="14" y="143"/>
                      </a:lnTo>
                      <a:lnTo>
                        <a:pt x="13" y="141"/>
                      </a:lnTo>
                      <a:lnTo>
                        <a:pt x="11" y="139"/>
                      </a:lnTo>
                      <a:lnTo>
                        <a:pt x="10" y="137"/>
                      </a:lnTo>
                      <a:lnTo>
                        <a:pt x="8" y="135"/>
                      </a:lnTo>
                      <a:lnTo>
                        <a:pt x="7" y="134"/>
                      </a:lnTo>
                      <a:lnTo>
                        <a:pt x="6" y="132"/>
                      </a:lnTo>
                      <a:lnTo>
                        <a:pt x="5" y="130"/>
                      </a:lnTo>
                      <a:lnTo>
                        <a:pt x="4" y="128"/>
                      </a:lnTo>
                      <a:lnTo>
                        <a:pt x="3" y="126"/>
                      </a:lnTo>
                      <a:lnTo>
                        <a:pt x="2" y="124"/>
                      </a:lnTo>
                      <a:lnTo>
                        <a:pt x="2" y="122"/>
                      </a:lnTo>
                      <a:lnTo>
                        <a:pt x="1" y="120"/>
                      </a:lnTo>
                      <a:lnTo>
                        <a:pt x="1" y="118"/>
                      </a:lnTo>
                      <a:lnTo>
                        <a:pt x="0" y="117"/>
                      </a:lnTo>
                      <a:lnTo>
                        <a:pt x="0" y="115"/>
                      </a:lnTo>
                      <a:lnTo>
                        <a:pt x="0" y="113"/>
                      </a:lnTo>
                      <a:lnTo>
                        <a:pt x="0" y="111"/>
                      </a:lnTo>
                      <a:lnTo>
                        <a:pt x="0" y="109"/>
                      </a:lnTo>
                    </a:path>
                  </a:pathLst>
                </a:custGeom>
                <a:gradFill rotWithShape="0">
                  <a:gsLst>
                    <a:gs pos="0">
                      <a:srgbClr val="7D7D7D"/>
                    </a:gs>
                    <a:gs pos="100000">
                      <a:srgbClr val="FFFFFF"/>
                    </a:gs>
                  </a:gsLst>
                  <a:lin ang="5400000" scaled="1"/>
                </a:gradFill>
                <a:ln w="7200">
                  <a:solidFill>
                    <a:srgbClr val="555555"/>
                  </a:solidFill>
                  <a:round/>
                  <a:headEnd type="none" w="sm" len="sm"/>
                  <a:tailEnd type="none" w="sm" len="sm"/>
                </a:ln>
              </p:spPr>
              <p:txBody>
                <a:bodyPr/>
                <a:lstStyle/>
                <a:p>
                  <a:endParaRPr lang="nl-BE"/>
                </a:p>
              </p:txBody>
            </p:sp>
            <p:sp>
              <p:nvSpPr>
                <p:cNvPr id="7344" name="Freeform 176"/>
                <p:cNvSpPr>
                  <a:spLocks noChangeArrowheads="1"/>
                </p:cNvSpPr>
                <p:nvPr/>
              </p:nvSpPr>
              <p:spPr bwMode="auto">
                <a:xfrm>
                  <a:off x="16" y="73"/>
                  <a:ext cx="417" cy="142"/>
                </a:xfrm>
                <a:custGeom>
                  <a:avLst/>
                  <a:gdLst/>
                  <a:ahLst/>
                  <a:cxnLst>
                    <a:cxn ang="0">
                      <a:pos x="3" y="60"/>
                    </a:cxn>
                    <a:cxn ang="0">
                      <a:pos x="8" y="67"/>
                    </a:cxn>
                    <a:cxn ang="0">
                      <a:pos x="15" y="73"/>
                    </a:cxn>
                    <a:cxn ang="0">
                      <a:pos x="24" y="80"/>
                    </a:cxn>
                    <a:cxn ang="0">
                      <a:pos x="33" y="86"/>
                    </a:cxn>
                    <a:cxn ang="0">
                      <a:pos x="43" y="92"/>
                    </a:cxn>
                    <a:cxn ang="0">
                      <a:pos x="55" y="98"/>
                    </a:cxn>
                    <a:cxn ang="0">
                      <a:pos x="68" y="103"/>
                    </a:cxn>
                    <a:cxn ang="0">
                      <a:pos x="81" y="108"/>
                    </a:cxn>
                    <a:cxn ang="0">
                      <a:pos x="96" y="113"/>
                    </a:cxn>
                    <a:cxn ang="0">
                      <a:pos x="111" y="118"/>
                    </a:cxn>
                    <a:cxn ang="0">
                      <a:pos x="127" y="122"/>
                    </a:cxn>
                    <a:cxn ang="0">
                      <a:pos x="144" y="126"/>
                    </a:cxn>
                    <a:cxn ang="0">
                      <a:pos x="162" y="130"/>
                    </a:cxn>
                    <a:cxn ang="0">
                      <a:pos x="180" y="133"/>
                    </a:cxn>
                    <a:cxn ang="0">
                      <a:pos x="198" y="135"/>
                    </a:cxn>
                    <a:cxn ang="0">
                      <a:pos x="217" y="137"/>
                    </a:cxn>
                    <a:cxn ang="0">
                      <a:pos x="236" y="139"/>
                    </a:cxn>
                    <a:cxn ang="0">
                      <a:pos x="255" y="140"/>
                    </a:cxn>
                    <a:cxn ang="0">
                      <a:pos x="274" y="141"/>
                    </a:cxn>
                    <a:cxn ang="0">
                      <a:pos x="293" y="141"/>
                    </a:cxn>
                    <a:cxn ang="0">
                      <a:pos x="312" y="141"/>
                    </a:cxn>
                    <a:cxn ang="0">
                      <a:pos x="330" y="140"/>
                    </a:cxn>
                    <a:cxn ang="0">
                      <a:pos x="349" y="139"/>
                    </a:cxn>
                    <a:cxn ang="0">
                      <a:pos x="367" y="138"/>
                    </a:cxn>
                    <a:cxn ang="0">
                      <a:pos x="384" y="136"/>
                    </a:cxn>
                    <a:cxn ang="0">
                      <a:pos x="401" y="133"/>
                    </a:cxn>
                    <a:cxn ang="0">
                      <a:pos x="417" y="130"/>
                    </a:cxn>
                    <a:cxn ang="0">
                      <a:pos x="402" y="111"/>
                    </a:cxn>
                    <a:cxn ang="0">
                      <a:pos x="386" y="93"/>
                    </a:cxn>
                    <a:cxn ang="0">
                      <a:pos x="368" y="76"/>
                    </a:cxn>
                    <a:cxn ang="0">
                      <a:pos x="350" y="61"/>
                    </a:cxn>
                    <a:cxn ang="0">
                      <a:pos x="331" y="48"/>
                    </a:cxn>
                    <a:cxn ang="0">
                      <a:pos x="311" y="36"/>
                    </a:cxn>
                    <a:cxn ang="0">
                      <a:pos x="290" y="25"/>
                    </a:cxn>
                    <a:cxn ang="0">
                      <a:pos x="268" y="17"/>
                    </a:cxn>
                    <a:cxn ang="0">
                      <a:pos x="247" y="10"/>
                    </a:cxn>
                    <a:cxn ang="0">
                      <a:pos x="224" y="5"/>
                    </a:cxn>
                    <a:cxn ang="0">
                      <a:pos x="202" y="1"/>
                    </a:cxn>
                    <a:cxn ang="0">
                      <a:pos x="179" y="0"/>
                    </a:cxn>
                    <a:cxn ang="0">
                      <a:pos x="156" y="0"/>
                    </a:cxn>
                    <a:cxn ang="0">
                      <a:pos x="133" y="2"/>
                    </a:cxn>
                    <a:cxn ang="0">
                      <a:pos x="111" y="6"/>
                    </a:cxn>
                    <a:cxn ang="0">
                      <a:pos x="88" y="12"/>
                    </a:cxn>
                    <a:cxn ang="0">
                      <a:pos x="66" y="19"/>
                    </a:cxn>
                    <a:cxn ang="0">
                      <a:pos x="45" y="28"/>
                    </a:cxn>
                    <a:cxn ang="0">
                      <a:pos x="24" y="39"/>
                    </a:cxn>
                    <a:cxn ang="0">
                      <a:pos x="4" y="52"/>
                    </a:cxn>
                  </a:cxnLst>
                  <a:rect l="0" t="0" r="r" b="b"/>
                  <a:pathLst>
                    <a:path w="417" h="141">
                      <a:moveTo>
                        <a:pt x="0" y="55"/>
                      </a:moveTo>
                      <a:lnTo>
                        <a:pt x="1" y="57"/>
                      </a:lnTo>
                      <a:lnTo>
                        <a:pt x="2" y="58"/>
                      </a:lnTo>
                      <a:lnTo>
                        <a:pt x="3" y="60"/>
                      </a:lnTo>
                      <a:lnTo>
                        <a:pt x="4" y="62"/>
                      </a:lnTo>
                      <a:lnTo>
                        <a:pt x="6" y="63"/>
                      </a:lnTo>
                      <a:lnTo>
                        <a:pt x="7" y="65"/>
                      </a:lnTo>
                      <a:lnTo>
                        <a:pt x="8" y="67"/>
                      </a:lnTo>
                      <a:lnTo>
                        <a:pt x="10" y="68"/>
                      </a:lnTo>
                      <a:lnTo>
                        <a:pt x="12" y="70"/>
                      </a:lnTo>
                      <a:lnTo>
                        <a:pt x="14" y="72"/>
                      </a:lnTo>
                      <a:lnTo>
                        <a:pt x="15" y="73"/>
                      </a:lnTo>
                      <a:lnTo>
                        <a:pt x="17" y="75"/>
                      </a:lnTo>
                      <a:lnTo>
                        <a:pt x="19" y="76"/>
                      </a:lnTo>
                      <a:lnTo>
                        <a:pt x="21" y="78"/>
                      </a:lnTo>
                      <a:lnTo>
                        <a:pt x="24" y="80"/>
                      </a:lnTo>
                      <a:lnTo>
                        <a:pt x="26" y="81"/>
                      </a:lnTo>
                      <a:lnTo>
                        <a:pt x="28" y="83"/>
                      </a:lnTo>
                      <a:lnTo>
                        <a:pt x="30" y="84"/>
                      </a:lnTo>
                      <a:lnTo>
                        <a:pt x="33" y="86"/>
                      </a:lnTo>
                      <a:lnTo>
                        <a:pt x="35" y="87"/>
                      </a:lnTo>
                      <a:lnTo>
                        <a:pt x="38" y="89"/>
                      </a:lnTo>
                      <a:lnTo>
                        <a:pt x="41" y="90"/>
                      </a:lnTo>
                      <a:lnTo>
                        <a:pt x="43" y="92"/>
                      </a:lnTo>
                      <a:lnTo>
                        <a:pt x="46" y="93"/>
                      </a:lnTo>
                      <a:lnTo>
                        <a:pt x="49" y="95"/>
                      </a:lnTo>
                      <a:lnTo>
                        <a:pt x="52" y="96"/>
                      </a:lnTo>
                      <a:lnTo>
                        <a:pt x="55" y="98"/>
                      </a:lnTo>
                      <a:lnTo>
                        <a:pt x="58" y="99"/>
                      </a:lnTo>
                      <a:lnTo>
                        <a:pt x="61" y="100"/>
                      </a:lnTo>
                      <a:lnTo>
                        <a:pt x="64" y="102"/>
                      </a:lnTo>
                      <a:lnTo>
                        <a:pt x="68" y="103"/>
                      </a:lnTo>
                      <a:lnTo>
                        <a:pt x="71" y="105"/>
                      </a:lnTo>
                      <a:lnTo>
                        <a:pt x="74" y="106"/>
                      </a:lnTo>
                      <a:lnTo>
                        <a:pt x="78" y="107"/>
                      </a:lnTo>
                      <a:lnTo>
                        <a:pt x="81" y="108"/>
                      </a:lnTo>
                      <a:lnTo>
                        <a:pt x="85" y="110"/>
                      </a:lnTo>
                      <a:lnTo>
                        <a:pt x="88" y="111"/>
                      </a:lnTo>
                      <a:lnTo>
                        <a:pt x="92" y="112"/>
                      </a:lnTo>
                      <a:lnTo>
                        <a:pt x="96" y="113"/>
                      </a:lnTo>
                      <a:lnTo>
                        <a:pt x="100" y="115"/>
                      </a:lnTo>
                      <a:lnTo>
                        <a:pt x="103" y="116"/>
                      </a:lnTo>
                      <a:lnTo>
                        <a:pt x="107" y="117"/>
                      </a:lnTo>
                      <a:lnTo>
                        <a:pt x="111" y="118"/>
                      </a:lnTo>
                      <a:lnTo>
                        <a:pt x="115" y="119"/>
                      </a:lnTo>
                      <a:lnTo>
                        <a:pt x="119" y="120"/>
                      </a:lnTo>
                      <a:lnTo>
                        <a:pt x="123" y="121"/>
                      </a:lnTo>
                      <a:lnTo>
                        <a:pt x="127" y="122"/>
                      </a:lnTo>
                      <a:lnTo>
                        <a:pt x="132" y="123"/>
                      </a:lnTo>
                      <a:lnTo>
                        <a:pt x="136" y="124"/>
                      </a:lnTo>
                      <a:lnTo>
                        <a:pt x="140" y="125"/>
                      </a:lnTo>
                      <a:lnTo>
                        <a:pt x="144" y="126"/>
                      </a:lnTo>
                      <a:lnTo>
                        <a:pt x="149" y="127"/>
                      </a:lnTo>
                      <a:lnTo>
                        <a:pt x="153" y="128"/>
                      </a:lnTo>
                      <a:lnTo>
                        <a:pt x="157" y="129"/>
                      </a:lnTo>
                      <a:lnTo>
                        <a:pt x="162" y="130"/>
                      </a:lnTo>
                      <a:lnTo>
                        <a:pt x="166" y="130"/>
                      </a:lnTo>
                      <a:lnTo>
                        <a:pt x="171" y="131"/>
                      </a:lnTo>
                      <a:lnTo>
                        <a:pt x="175" y="132"/>
                      </a:lnTo>
                      <a:lnTo>
                        <a:pt x="180" y="133"/>
                      </a:lnTo>
                      <a:lnTo>
                        <a:pt x="184" y="133"/>
                      </a:lnTo>
                      <a:lnTo>
                        <a:pt x="189" y="134"/>
                      </a:lnTo>
                      <a:lnTo>
                        <a:pt x="193" y="135"/>
                      </a:lnTo>
                      <a:lnTo>
                        <a:pt x="198" y="135"/>
                      </a:lnTo>
                      <a:lnTo>
                        <a:pt x="203" y="136"/>
                      </a:lnTo>
                      <a:lnTo>
                        <a:pt x="207" y="136"/>
                      </a:lnTo>
                      <a:lnTo>
                        <a:pt x="212" y="137"/>
                      </a:lnTo>
                      <a:lnTo>
                        <a:pt x="217" y="137"/>
                      </a:lnTo>
                      <a:lnTo>
                        <a:pt x="221" y="138"/>
                      </a:lnTo>
                      <a:lnTo>
                        <a:pt x="226" y="138"/>
                      </a:lnTo>
                      <a:lnTo>
                        <a:pt x="231" y="139"/>
                      </a:lnTo>
                      <a:lnTo>
                        <a:pt x="236" y="139"/>
                      </a:lnTo>
                      <a:lnTo>
                        <a:pt x="240" y="139"/>
                      </a:lnTo>
                      <a:lnTo>
                        <a:pt x="245" y="140"/>
                      </a:lnTo>
                      <a:lnTo>
                        <a:pt x="250" y="140"/>
                      </a:lnTo>
                      <a:lnTo>
                        <a:pt x="255" y="140"/>
                      </a:lnTo>
                      <a:lnTo>
                        <a:pt x="259" y="140"/>
                      </a:lnTo>
                      <a:lnTo>
                        <a:pt x="264" y="141"/>
                      </a:lnTo>
                      <a:lnTo>
                        <a:pt x="269" y="141"/>
                      </a:lnTo>
                      <a:lnTo>
                        <a:pt x="274" y="141"/>
                      </a:lnTo>
                      <a:lnTo>
                        <a:pt x="279" y="141"/>
                      </a:lnTo>
                      <a:lnTo>
                        <a:pt x="283" y="141"/>
                      </a:lnTo>
                      <a:lnTo>
                        <a:pt x="288" y="141"/>
                      </a:lnTo>
                      <a:lnTo>
                        <a:pt x="293" y="141"/>
                      </a:lnTo>
                      <a:lnTo>
                        <a:pt x="298" y="141"/>
                      </a:lnTo>
                      <a:lnTo>
                        <a:pt x="302" y="141"/>
                      </a:lnTo>
                      <a:lnTo>
                        <a:pt x="307" y="141"/>
                      </a:lnTo>
                      <a:lnTo>
                        <a:pt x="312" y="141"/>
                      </a:lnTo>
                      <a:lnTo>
                        <a:pt x="316" y="141"/>
                      </a:lnTo>
                      <a:lnTo>
                        <a:pt x="321" y="141"/>
                      </a:lnTo>
                      <a:lnTo>
                        <a:pt x="326" y="141"/>
                      </a:lnTo>
                      <a:lnTo>
                        <a:pt x="330" y="140"/>
                      </a:lnTo>
                      <a:lnTo>
                        <a:pt x="335" y="140"/>
                      </a:lnTo>
                      <a:lnTo>
                        <a:pt x="340" y="140"/>
                      </a:lnTo>
                      <a:lnTo>
                        <a:pt x="344" y="140"/>
                      </a:lnTo>
                      <a:lnTo>
                        <a:pt x="349" y="139"/>
                      </a:lnTo>
                      <a:lnTo>
                        <a:pt x="353" y="139"/>
                      </a:lnTo>
                      <a:lnTo>
                        <a:pt x="358" y="138"/>
                      </a:lnTo>
                      <a:lnTo>
                        <a:pt x="362" y="138"/>
                      </a:lnTo>
                      <a:lnTo>
                        <a:pt x="367" y="138"/>
                      </a:lnTo>
                      <a:lnTo>
                        <a:pt x="371" y="137"/>
                      </a:lnTo>
                      <a:lnTo>
                        <a:pt x="375" y="137"/>
                      </a:lnTo>
                      <a:lnTo>
                        <a:pt x="380" y="136"/>
                      </a:lnTo>
                      <a:lnTo>
                        <a:pt x="384" y="136"/>
                      </a:lnTo>
                      <a:lnTo>
                        <a:pt x="388" y="135"/>
                      </a:lnTo>
                      <a:lnTo>
                        <a:pt x="392" y="134"/>
                      </a:lnTo>
                      <a:lnTo>
                        <a:pt x="397" y="134"/>
                      </a:lnTo>
                      <a:lnTo>
                        <a:pt x="401" y="133"/>
                      </a:lnTo>
                      <a:lnTo>
                        <a:pt x="405" y="132"/>
                      </a:lnTo>
                      <a:lnTo>
                        <a:pt x="409" y="132"/>
                      </a:lnTo>
                      <a:lnTo>
                        <a:pt x="413" y="131"/>
                      </a:lnTo>
                      <a:lnTo>
                        <a:pt x="417" y="130"/>
                      </a:lnTo>
                      <a:lnTo>
                        <a:pt x="413" y="125"/>
                      </a:lnTo>
                      <a:lnTo>
                        <a:pt x="410" y="120"/>
                      </a:lnTo>
                      <a:lnTo>
                        <a:pt x="406" y="116"/>
                      </a:lnTo>
                      <a:lnTo>
                        <a:pt x="402" y="111"/>
                      </a:lnTo>
                      <a:lnTo>
                        <a:pt x="398" y="106"/>
                      </a:lnTo>
                      <a:lnTo>
                        <a:pt x="394" y="102"/>
                      </a:lnTo>
                      <a:lnTo>
                        <a:pt x="390" y="97"/>
                      </a:lnTo>
                      <a:lnTo>
                        <a:pt x="386" y="93"/>
                      </a:lnTo>
                      <a:lnTo>
                        <a:pt x="381" y="89"/>
                      </a:lnTo>
                      <a:lnTo>
                        <a:pt x="377" y="85"/>
                      </a:lnTo>
                      <a:lnTo>
                        <a:pt x="373" y="80"/>
                      </a:lnTo>
                      <a:lnTo>
                        <a:pt x="368" y="76"/>
                      </a:lnTo>
                      <a:lnTo>
                        <a:pt x="364" y="73"/>
                      </a:lnTo>
                      <a:lnTo>
                        <a:pt x="359" y="69"/>
                      </a:lnTo>
                      <a:lnTo>
                        <a:pt x="355" y="65"/>
                      </a:lnTo>
                      <a:lnTo>
                        <a:pt x="350" y="61"/>
                      </a:lnTo>
                      <a:lnTo>
                        <a:pt x="345" y="58"/>
                      </a:lnTo>
                      <a:lnTo>
                        <a:pt x="341" y="54"/>
                      </a:lnTo>
                      <a:lnTo>
                        <a:pt x="336" y="51"/>
                      </a:lnTo>
                      <a:lnTo>
                        <a:pt x="331" y="48"/>
                      </a:lnTo>
                      <a:lnTo>
                        <a:pt x="326" y="45"/>
                      </a:lnTo>
                      <a:lnTo>
                        <a:pt x="321" y="42"/>
                      </a:lnTo>
                      <a:lnTo>
                        <a:pt x="316" y="39"/>
                      </a:lnTo>
                      <a:lnTo>
                        <a:pt x="311" y="36"/>
                      </a:lnTo>
                      <a:lnTo>
                        <a:pt x="306" y="33"/>
                      </a:lnTo>
                      <a:lnTo>
                        <a:pt x="300" y="30"/>
                      </a:lnTo>
                      <a:lnTo>
                        <a:pt x="295" y="28"/>
                      </a:lnTo>
                      <a:lnTo>
                        <a:pt x="290" y="25"/>
                      </a:lnTo>
                      <a:lnTo>
                        <a:pt x="285" y="23"/>
                      </a:lnTo>
                      <a:lnTo>
                        <a:pt x="279" y="21"/>
                      </a:lnTo>
                      <a:lnTo>
                        <a:pt x="274" y="19"/>
                      </a:lnTo>
                      <a:lnTo>
                        <a:pt x="268" y="17"/>
                      </a:lnTo>
                      <a:lnTo>
                        <a:pt x="263" y="15"/>
                      </a:lnTo>
                      <a:lnTo>
                        <a:pt x="258" y="13"/>
                      </a:lnTo>
                      <a:lnTo>
                        <a:pt x="252" y="11"/>
                      </a:lnTo>
                      <a:lnTo>
                        <a:pt x="247" y="10"/>
                      </a:lnTo>
                      <a:lnTo>
                        <a:pt x="241" y="8"/>
                      </a:lnTo>
                      <a:lnTo>
                        <a:pt x="235" y="7"/>
                      </a:lnTo>
                      <a:lnTo>
                        <a:pt x="230" y="6"/>
                      </a:lnTo>
                      <a:lnTo>
                        <a:pt x="224" y="5"/>
                      </a:lnTo>
                      <a:lnTo>
                        <a:pt x="219" y="4"/>
                      </a:lnTo>
                      <a:lnTo>
                        <a:pt x="213" y="3"/>
                      </a:lnTo>
                      <a:lnTo>
                        <a:pt x="207" y="2"/>
                      </a:lnTo>
                      <a:lnTo>
                        <a:pt x="202" y="1"/>
                      </a:lnTo>
                      <a:lnTo>
                        <a:pt x="196" y="1"/>
                      </a:lnTo>
                      <a:lnTo>
                        <a:pt x="190" y="0"/>
                      </a:lnTo>
                      <a:lnTo>
                        <a:pt x="185" y="0"/>
                      </a:lnTo>
                      <a:lnTo>
                        <a:pt x="179" y="0"/>
                      </a:lnTo>
                      <a:lnTo>
                        <a:pt x="173" y="0"/>
                      </a:lnTo>
                      <a:lnTo>
                        <a:pt x="167" y="0"/>
                      </a:lnTo>
                      <a:lnTo>
                        <a:pt x="162" y="0"/>
                      </a:lnTo>
                      <a:lnTo>
                        <a:pt x="156" y="0"/>
                      </a:lnTo>
                      <a:lnTo>
                        <a:pt x="150" y="0"/>
                      </a:lnTo>
                      <a:lnTo>
                        <a:pt x="145" y="1"/>
                      </a:lnTo>
                      <a:lnTo>
                        <a:pt x="139" y="1"/>
                      </a:lnTo>
                      <a:lnTo>
                        <a:pt x="133" y="2"/>
                      </a:lnTo>
                      <a:lnTo>
                        <a:pt x="128" y="3"/>
                      </a:lnTo>
                      <a:lnTo>
                        <a:pt x="122" y="4"/>
                      </a:lnTo>
                      <a:lnTo>
                        <a:pt x="116" y="5"/>
                      </a:lnTo>
                      <a:lnTo>
                        <a:pt x="111" y="6"/>
                      </a:lnTo>
                      <a:lnTo>
                        <a:pt x="105" y="7"/>
                      </a:lnTo>
                      <a:lnTo>
                        <a:pt x="99" y="9"/>
                      </a:lnTo>
                      <a:lnTo>
                        <a:pt x="94" y="10"/>
                      </a:lnTo>
                      <a:lnTo>
                        <a:pt x="88" y="12"/>
                      </a:lnTo>
                      <a:lnTo>
                        <a:pt x="83" y="13"/>
                      </a:lnTo>
                      <a:lnTo>
                        <a:pt x="77" y="15"/>
                      </a:lnTo>
                      <a:lnTo>
                        <a:pt x="72" y="17"/>
                      </a:lnTo>
                      <a:lnTo>
                        <a:pt x="66" y="19"/>
                      </a:lnTo>
                      <a:lnTo>
                        <a:pt x="61" y="21"/>
                      </a:lnTo>
                      <a:lnTo>
                        <a:pt x="56" y="23"/>
                      </a:lnTo>
                      <a:lnTo>
                        <a:pt x="50" y="26"/>
                      </a:lnTo>
                      <a:lnTo>
                        <a:pt x="45" y="28"/>
                      </a:lnTo>
                      <a:lnTo>
                        <a:pt x="40" y="31"/>
                      </a:lnTo>
                      <a:lnTo>
                        <a:pt x="35" y="34"/>
                      </a:lnTo>
                      <a:lnTo>
                        <a:pt x="29" y="36"/>
                      </a:lnTo>
                      <a:lnTo>
                        <a:pt x="24" y="39"/>
                      </a:lnTo>
                      <a:lnTo>
                        <a:pt x="19" y="42"/>
                      </a:lnTo>
                      <a:lnTo>
                        <a:pt x="14" y="45"/>
                      </a:lnTo>
                      <a:lnTo>
                        <a:pt x="9" y="48"/>
                      </a:lnTo>
                      <a:lnTo>
                        <a:pt x="4" y="52"/>
                      </a:lnTo>
                      <a:lnTo>
                        <a:pt x="0" y="55"/>
                      </a:lnTo>
                    </a:path>
                  </a:pathLst>
                </a:custGeom>
                <a:gradFill rotWithShape="0">
                  <a:gsLst>
                    <a:gs pos="0">
                      <a:srgbClr val="FFE779">
                        <a:alpha val="0"/>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345" name="Text Box 177"/>
                <p:cNvSpPr txBox="1">
                  <a:spLocks noChangeArrowheads="1"/>
                </p:cNvSpPr>
                <p:nvPr/>
              </p:nvSpPr>
              <p:spPr bwMode="auto">
                <a:xfrm>
                  <a:off x="207" y="357"/>
                  <a:ext cx="220" cy="114"/>
                </a:xfrm>
                <a:prstGeom prst="rect">
                  <a:avLst/>
                </a:prstGeom>
                <a:noFill/>
                <a:ln w="9525">
                  <a:noFill/>
                  <a:miter lim="800000"/>
                  <a:headEnd/>
                  <a:tailEnd/>
                </a:ln>
              </p:spPr>
              <p:txBody>
                <a:bodyPr lIns="0" tIns="0" rIns="0" bIns="0" anchor="ctr"/>
                <a:lstStyle/>
                <a:p>
                  <a:pPr algn="ctr" defTabSz="455613">
                    <a:lnSpc>
                      <a:spcPts val="1250"/>
                    </a:lnSpc>
                  </a:pPr>
                  <a:r>
                    <a:rPr lang="en-GB" sz="1200"/>
                    <a:t>ODS</a:t>
                  </a:r>
                </a:p>
              </p:txBody>
            </p:sp>
          </p:grpSp>
          <p:grpSp>
            <p:nvGrpSpPr>
              <p:cNvPr id="7346" name="Group 178"/>
              <p:cNvGrpSpPr>
                <a:grpSpLocks/>
              </p:cNvGrpSpPr>
              <p:nvPr/>
            </p:nvGrpSpPr>
            <p:grpSpPr bwMode="auto">
              <a:xfrm>
                <a:off x="226" y="1267"/>
                <a:ext cx="604" cy="695"/>
                <a:chOff x="0" y="0"/>
                <a:chExt cx="605" cy="696"/>
              </a:xfrm>
            </p:grpSpPr>
            <p:sp>
              <p:nvSpPr>
                <p:cNvPr id="7347" name="Freeform 179"/>
                <p:cNvSpPr>
                  <a:spLocks noChangeArrowheads="1"/>
                </p:cNvSpPr>
                <p:nvPr/>
              </p:nvSpPr>
              <p:spPr bwMode="auto">
                <a:xfrm>
                  <a:off x="0" y="109"/>
                  <a:ext cx="599" cy="581"/>
                </a:xfrm>
                <a:custGeom>
                  <a:avLst/>
                  <a:gdLst/>
                  <a:ahLst/>
                  <a:cxnLst>
                    <a:cxn ang="0">
                      <a:pos x="0" y="0"/>
                    </a:cxn>
                    <a:cxn ang="0">
                      <a:pos x="0" y="472"/>
                    </a:cxn>
                    <a:cxn ang="0">
                      <a:pos x="29" y="519"/>
                    </a:cxn>
                    <a:cxn ang="0">
                      <a:pos x="112" y="557"/>
                    </a:cxn>
                    <a:cxn ang="0">
                      <a:pos x="233" y="578"/>
                    </a:cxn>
                    <a:cxn ang="0">
                      <a:pos x="366" y="578"/>
                    </a:cxn>
                    <a:cxn ang="0">
                      <a:pos x="486" y="557"/>
                    </a:cxn>
                    <a:cxn ang="0">
                      <a:pos x="570" y="519"/>
                    </a:cxn>
                    <a:cxn ang="0">
                      <a:pos x="599" y="472"/>
                    </a:cxn>
                    <a:cxn ang="0">
                      <a:pos x="599" y="0"/>
                    </a:cxn>
                    <a:cxn ang="0">
                      <a:pos x="0" y="0"/>
                    </a:cxn>
                  </a:cxnLst>
                  <a:rect l="0" t="0" r="r" b="b"/>
                  <a:pathLst>
                    <a:path w="599" h="581">
                      <a:moveTo>
                        <a:pt x="0" y="0"/>
                      </a:moveTo>
                      <a:lnTo>
                        <a:pt x="0" y="472"/>
                      </a:lnTo>
                      <a:cubicBezTo>
                        <a:pt x="0" y="472"/>
                        <a:pt x="0" y="497"/>
                        <a:pt x="29" y="519"/>
                      </a:cubicBezTo>
                      <a:cubicBezTo>
                        <a:pt x="29" y="519"/>
                        <a:pt x="59" y="542"/>
                        <a:pt x="112" y="557"/>
                      </a:cubicBezTo>
                      <a:cubicBezTo>
                        <a:pt x="112" y="557"/>
                        <a:pt x="166" y="573"/>
                        <a:pt x="233" y="578"/>
                      </a:cubicBezTo>
                      <a:cubicBezTo>
                        <a:pt x="233" y="578"/>
                        <a:pt x="299" y="584"/>
                        <a:pt x="366" y="578"/>
                      </a:cubicBezTo>
                      <a:cubicBezTo>
                        <a:pt x="366" y="578"/>
                        <a:pt x="433" y="573"/>
                        <a:pt x="486" y="557"/>
                      </a:cubicBezTo>
                      <a:cubicBezTo>
                        <a:pt x="486" y="557"/>
                        <a:pt x="540" y="542"/>
                        <a:pt x="570" y="519"/>
                      </a:cubicBezTo>
                      <a:cubicBezTo>
                        <a:pt x="570" y="519"/>
                        <a:pt x="599" y="497"/>
                        <a:pt x="599" y="472"/>
                      </a:cubicBezTo>
                      <a:lnTo>
                        <a:pt x="599" y="0"/>
                      </a:lnTo>
                      <a:cubicBezTo>
                        <a:pt x="599" y="0"/>
                        <a:pt x="299" y="0"/>
                        <a:pt x="0" y="0"/>
                      </a:cubicBezTo>
                    </a:path>
                  </a:pathLst>
                </a:custGeom>
                <a:gradFill rotWithShape="0">
                  <a:gsLst>
                    <a:gs pos="0">
                      <a:srgbClr val="7D7D7D"/>
                    </a:gs>
                    <a:gs pos="50000">
                      <a:srgbClr val="FFFFFF"/>
                    </a:gs>
                    <a:gs pos="100000">
                      <a:srgbClr val="7D7D7D"/>
                    </a:gs>
                  </a:gsLst>
                  <a:lin ang="0" scaled="1"/>
                </a:gradFill>
                <a:ln w="7200">
                  <a:solidFill>
                    <a:srgbClr val="555555"/>
                  </a:solidFill>
                  <a:round/>
                  <a:headEnd type="none" w="sm" len="sm"/>
                  <a:tailEnd type="none" w="sm" len="sm"/>
                </a:ln>
              </p:spPr>
              <p:txBody>
                <a:bodyPr/>
                <a:lstStyle/>
                <a:p>
                  <a:endParaRPr lang="nl-BE"/>
                </a:p>
              </p:txBody>
            </p:sp>
            <p:sp>
              <p:nvSpPr>
                <p:cNvPr id="7348" name="Freeform 180"/>
                <p:cNvSpPr>
                  <a:spLocks noChangeArrowheads="1"/>
                </p:cNvSpPr>
                <p:nvPr/>
              </p:nvSpPr>
              <p:spPr bwMode="auto">
                <a:xfrm>
                  <a:off x="1" y="137"/>
                  <a:ext cx="93" cy="510"/>
                </a:xfrm>
                <a:custGeom>
                  <a:avLst/>
                  <a:gdLst/>
                  <a:ahLst/>
                  <a:cxnLst>
                    <a:cxn ang="0">
                      <a:pos x="90" y="509"/>
                    </a:cxn>
                    <a:cxn ang="0">
                      <a:pos x="92" y="0"/>
                    </a:cxn>
                    <a:cxn ang="0">
                      <a:pos x="0" y="0"/>
                    </a:cxn>
                    <a:cxn ang="0">
                      <a:pos x="0" y="432"/>
                    </a:cxn>
                    <a:cxn ang="0">
                      <a:pos x="90" y="509"/>
                    </a:cxn>
                  </a:cxnLst>
                  <a:rect l="0" t="0" r="r" b="b"/>
                  <a:pathLst>
                    <a:path w="92" h="509">
                      <a:moveTo>
                        <a:pt x="90" y="509"/>
                      </a:moveTo>
                      <a:lnTo>
                        <a:pt x="92" y="0"/>
                      </a:lnTo>
                      <a:lnTo>
                        <a:pt x="0" y="0"/>
                      </a:lnTo>
                      <a:lnTo>
                        <a:pt x="0" y="432"/>
                      </a:lnTo>
                      <a:cubicBezTo>
                        <a:pt x="0" y="432"/>
                        <a:pt x="30" y="485"/>
                        <a:pt x="90" y="509"/>
                      </a:cubicBezTo>
                    </a:path>
                  </a:pathLst>
                </a:custGeom>
                <a:gradFill rotWithShape="0">
                  <a:gsLst>
                    <a:gs pos="0">
                      <a:srgbClr val="000000">
                        <a:alpha val="10001"/>
                      </a:srgbClr>
                    </a:gs>
                    <a:gs pos="100000">
                      <a:srgbClr val="FFE779">
                        <a:alpha val="0"/>
                      </a:srgbClr>
                    </a:gs>
                  </a:gsLst>
                  <a:lin ang="0" scaled="1"/>
                </a:gradFill>
                <a:ln w="9525">
                  <a:noFill/>
                  <a:round/>
                  <a:headEnd type="none" w="sm" len="sm"/>
                  <a:tailEnd type="none" w="sm" len="sm"/>
                </a:ln>
              </p:spPr>
              <p:txBody>
                <a:bodyPr/>
                <a:lstStyle/>
                <a:p>
                  <a:endParaRPr lang="nl-BE"/>
                </a:p>
              </p:txBody>
            </p:sp>
            <p:sp>
              <p:nvSpPr>
                <p:cNvPr id="7349" name="Freeform 181"/>
                <p:cNvSpPr>
                  <a:spLocks noChangeArrowheads="1"/>
                </p:cNvSpPr>
                <p:nvPr/>
              </p:nvSpPr>
              <p:spPr bwMode="auto">
                <a:xfrm flipH="1">
                  <a:off x="506" y="112"/>
                  <a:ext cx="93" cy="538"/>
                </a:xfrm>
                <a:custGeom>
                  <a:avLst/>
                  <a:gdLst/>
                  <a:ahLst/>
                  <a:cxnLst>
                    <a:cxn ang="0">
                      <a:pos x="90" y="538"/>
                    </a:cxn>
                    <a:cxn ang="0">
                      <a:pos x="92" y="0"/>
                    </a:cxn>
                    <a:cxn ang="0">
                      <a:pos x="0" y="0"/>
                    </a:cxn>
                    <a:cxn ang="0">
                      <a:pos x="0" y="475"/>
                    </a:cxn>
                    <a:cxn ang="0">
                      <a:pos x="90" y="538"/>
                    </a:cxn>
                  </a:cxnLst>
                  <a:rect l="0" t="0" r="r" b="b"/>
                  <a:pathLst>
                    <a:path w="92" h="538">
                      <a:moveTo>
                        <a:pt x="90" y="538"/>
                      </a:moveTo>
                      <a:lnTo>
                        <a:pt x="92" y="0"/>
                      </a:lnTo>
                      <a:lnTo>
                        <a:pt x="0" y="0"/>
                      </a:lnTo>
                      <a:lnTo>
                        <a:pt x="0" y="475"/>
                      </a:lnTo>
                      <a:cubicBezTo>
                        <a:pt x="0" y="475"/>
                        <a:pt x="32" y="521"/>
                        <a:pt x="90" y="538"/>
                      </a:cubicBezTo>
                    </a:path>
                  </a:pathLst>
                </a:custGeom>
                <a:gradFill rotWithShape="0">
                  <a:gsLst>
                    <a:gs pos="0">
                      <a:srgbClr val="FFE779">
                        <a:alpha val="0"/>
                      </a:srgbClr>
                    </a:gs>
                    <a:gs pos="100000">
                      <a:srgbClr val="000000">
                        <a:alpha val="40001"/>
                      </a:srgbClr>
                    </a:gs>
                  </a:gsLst>
                  <a:lin ang="0" scaled="1"/>
                </a:gradFill>
                <a:ln w="9525">
                  <a:noFill/>
                  <a:round/>
                  <a:headEnd type="none" w="sm" len="sm"/>
                  <a:tailEnd type="none" w="sm" len="sm"/>
                </a:ln>
              </p:spPr>
              <p:txBody>
                <a:bodyPr/>
                <a:lstStyle/>
                <a:p>
                  <a:endParaRPr lang="nl-BE"/>
                </a:p>
              </p:txBody>
            </p:sp>
            <p:sp>
              <p:nvSpPr>
                <p:cNvPr id="7350" name="Freeform 182"/>
                <p:cNvSpPr>
                  <a:spLocks noChangeArrowheads="1"/>
                </p:cNvSpPr>
                <p:nvPr/>
              </p:nvSpPr>
              <p:spPr bwMode="auto">
                <a:xfrm>
                  <a:off x="159" y="120"/>
                  <a:ext cx="154" cy="567"/>
                </a:xfrm>
                <a:custGeom>
                  <a:avLst/>
                  <a:gdLst/>
                  <a:ahLst/>
                  <a:cxnLst>
                    <a:cxn ang="0">
                      <a:pos x="0" y="0"/>
                    </a:cxn>
                    <a:cxn ang="0">
                      <a:pos x="0" y="547"/>
                    </a:cxn>
                    <a:cxn ang="0">
                      <a:pos x="153" y="567"/>
                    </a:cxn>
                    <a:cxn ang="0">
                      <a:pos x="153" y="0"/>
                    </a:cxn>
                    <a:cxn ang="0">
                      <a:pos x="0" y="0"/>
                    </a:cxn>
                  </a:cxnLst>
                  <a:rect l="0" t="0" r="r" b="b"/>
                  <a:pathLst>
                    <a:path w="153" h="567">
                      <a:moveTo>
                        <a:pt x="0" y="0"/>
                      </a:moveTo>
                      <a:lnTo>
                        <a:pt x="0" y="547"/>
                      </a:lnTo>
                      <a:cubicBezTo>
                        <a:pt x="0" y="547"/>
                        <a:pt x="76" y="567"/>
                        <a:pt x="153" y="567"/>
                      </a:cubicBezTo>
                      <a:lnTo>
                        <a:pt x="153" y="0"/>
                      </a:lnTo>
                      <a:lnTo>
                        <a:pt x="0" y="0"/>
                      </a:lnTo>
                    </a:path>
                  </a:pathLst>
                </a:custGeom>
                <a:gradFill rotWithShape="0">
                  <a:gsLst>
                    <a:gs pos="0">
                      <a:srgbClr val="FFFFFF">
                        <a:alpha val="14001"/>
                      </a:srgbClr>
                    </a:gs>
                    <a:gs pos="50000">
                      <a:srgbClr val="FFFFFF"/>
                    </a:gs>
                    <a:gs pos="100000">
                      <a:srgbClr val="FFFFFF">
                        <a:alpha val="14001"/>
                      </a:srgbClr>
                    </a:gs>
                  </a:gsLst>
                  <a:lin ang="0" scaled="1"/>
                </a:gradFill>
                <a:ln w="9525">
                  <a:noFill/>
                  <a:round/>
                  <a:headEnd type="none" w="sm" len="sm"/>
                  <a:tailEnd type="none" w="sm" len="sm"/>
                </a:ln>
              </p:spPr>
              <p:txBody>
                <a:bodyPr/>
                <a:lstStyle/>
                <a:p>
                  <a:endParaRPr lang="nl-BE"/>
                </a:p>
              </p:txBody>
            </p:sp>
            <p:sp>
              <p:nvSpPr>
                <p:cNvPr id="7351" name="Freeform 183"/>
                <p:cNvSpPr>
                  <a:spLocks noChangeArrowheads="1"/>
                </p:cNvSpPr>
                <p:nvPr/>
              </p:nvSpPr>
              <p:spPr bwMode="auto">
                <a:xfrm>
                  <a:off x="0" y="0"/>
                  <a:ext cx="599" cy="218"/>
                </a:xfrm>
                <a:custGeom>
                  <a:avLst/>
                  <a:gdLst/>
                  <a:ahLst/>
                  <a:cxnLst>
                    <a:cxn ang="0">
                      <a:pos x="1" y="99"/>
                    </a:cxn>
                    <a:cxn ang="0">
                      <a:pos x="5" y="88"/>
                    </a:cxn>
                    <a:cxn ang="0">
                      <a:pos x="13" y="77"/>
                    </a:cxn>
                    <a:cxn ang="0">
                      <a:pos x="23" y="66"/>
                    </a:cxn>
                    <a:cxn ang="0">
                      <a:pos x="37" y="56"/>
                    </a:cxn>
                    <a:cxn ang="0">
                      <a:pos x="54" y="46"/>
                    </a:cxn>
                    <a:cxn ang="0">
                      <a:pos x="74" y="37"/>
                    </a:cxn>
                    <a:cxn ang="0">
                      <a:pos x="96" y="29"/>
                    </a:cxn>
                    <a:cxn ang="0">
                      <a:pos x="120" y="21"/>
                    </a:cxn>
                    <a:cxn ang="0">
                      <a:pos x="146" y="15"/>
                    </a:cxn>
                    <a:cxn ang="0">
                      <a:pos x="174" y="9"/>
                    </a:cxn>
                    <a:cxn ang="0">
                      <a:pos x="204" y="5"/>
                    </a:cxn>
                    <a:cxn ang="0">
                      <a:pos x="234" y="2"/>
                    </a:cxn>
                    <a:cxn ang="0">
                      <a:pos x="265" y="0"/>
                    </a:cxn>
                    <a:cxn ang="0">
                      <a:pos x="297" y="0"/>
                    </a:cxn>
                    <a:cxn ang="0">
                      <a:pos x="328" y="0"/>
                    </a:cxn>
                    <a:cxn ang="0">
                      <a:pos x="360" y="2"/>
                    </a:cxn>
                    <a:cxn ang="0">
                      <a:pos x="390" y="5"/>
                    </a:cxn>
                    <a:cxn ang="0">
                      <a:pos x="420" y="9"/>
                    </a:cxn>
                    <a:cxn ang="0">
                      <a:pos x="448" y="14"/>
                    </a:cxn>
                    <a:cxn ang="0">
                      <a:pos x="475" y="20"/>
                    </a:cxn>
                    <a:cxn ang="0">
                      <a:pos x="499" y="27"/>
                    </a:cxn>
                    <a:cxn ang="0">
                      <a:pos x="522" y="35"/>
                    </a:cxn>
                    <a:cxn ang="0">
                      <a:pos x="542" y="44"/>
                    </a:cxn>
                    <a:cxn ang="0">
                      <a:pos x="559" y="54"/>
                    </a:cxn>
                    <a:cxn ang="0">
                      <a:pos x="573" y="64"/>
                    </a:cxn>
                    <a:cxn ang="0">
                      <a:pos x="585" y="75"/>
                    </a:cxn>
                    <a:cxn ang="0">
                      <a:pos x="593" y="86"/>
                    </a:cxn>
                    <a:cxn ang="0">
                      <a:pos x="598" y="97"/>
                    </a:cxn>
                    <a:cxn ang="0">
                      <a:pos x="599" y="109"/>
                    </a:cxn>
                    <a:cxn ang="0">
                      <a:pos x="598" y="120"/>
                    </a:cxn>
                    <a:cxn ang="0">
                      <a:pos x="593" y="132"/>
                    </a:cxn>
                    <a:cxn ang="0">
                      <a:pos x="585" y="143"/>
                    </a:cxn>
                    <a:cxn ang="0">
                      <a:pos x="573" y="154"/>
                    </a:cxn>
                    <a:cxn ang="0">
                      <a:pos x="559" y="164"/>
                    </a:cxn>
                    <a:cxn ang="0">
                      <a:pos x="542" y="173"/>
                    </a:cxn>
                    <a:cxn ang="0">
                      <a:pos x="522" y="182"/>
                    </a:cxn>
                    <a:cxn ang="0">
                      <a:pos x="499" y="190"/>
                    </a:cxn>
                    <a:cxn ang="0">
                      <a:pos x="475" y="198"/>
                    </a:cxn>
                    <a:cxn ang="0">
                      <a:pos x="448" y="204"/>
                    </a:cxn>
                    <a:cxn ang="0">
                      <a:pos x="420" y="209"/>
                    </a:cxn>
                    <a:cxn ang="0">
                      <a:pos x="390" y="213"/>
                    </a:cxn>
                    <a:cxn ang="0">
                      <a:pos x="360" y="216"/>
                    </a:cxn>
                    <a:cxn ang="0">
                      <a:pos x="328" y="218"/>
                    </a:cxn>
                    <a:cxn ang="0">
                      <a:pos x="297" y="218"/>
                    </a:cxn>
                    <a:cxn ang="0">
                      <a:pos x="265" y="217"/>
                    </a:cxn>
                    <a:cxn ang="0">
                      <a:pos x="234" y="216"/>
                    </a:cxn>
                    <a:cxn ang="0">
                      <a:pos x="204" y="212"/>
                    </a:cxn>
                    <a:cxn ang="0">
                      <a:pos x="174" y="208"/>
                    </a:cxn>
                    <a:cxn ang="0">
                      <a:pos x="146" y="203"/>
                    </a:cxn>
                    <a:cxn ang="0">
                      <a:pos x="120" y="196"/>
                    </a:cxn>
                    <a:cxn ang="0">
                      <a:pos x="96" y="189"/>
                    </a:cxn>
                    <a:cxn ang="0">
                      <a:pos x="74" y="181"/>
                    </a:cxn>
                    <a:cxn ang="0">
                      <a:pos x="54" y="172"/>
                    </a:cxn>
                    <a:cxn ang="0">
                      <a:pos x="37" y="162"/>
                    </a:cxn>
                    <a:cxn ang="0">
                      <a:pos x="23" y="152"/>
                    </a:cxn>
                    <a:cxn ang="0">
                      <a:pos x="13" y="141"/>
                    </a:cxn>
                    <a:cxn ang="0">
                      <a:pos x="5" y="130"/>
                    </a:cxn>
                    <a:cxn ang="0">
                      <a:pos x="1" y="118"/>
                    </a:cxn>
                  </a:cxnLst>
                  <a:rect l="0" t="0" r="r" b="b"/>
                  <a:pathLst>
                    <a:path w="599" h="218">
                      <a:moveTo>
                        <a:pt x="0" y="109"/>
                      </a:moveTo>
                      <a:lnTo>
                        <a:pt x="0" y="107"/>
                      </a:lnTo>
                      <a:lnTo>
                        <a:pt x="0" y="105"/>
                      </a:lnTo>
                      <a:lnTo>
                        <a:pt x="0" y="103"/>
                      </a:lnTo>
                      <a:lnTo>
                        <a:pt x="0" y="101"/>
                      </a:lnTo>
                      <a:lnTo>
                        <a:pt x="1" y="99"/>
                      </a:lnTo>
                      <a:lnTo>
                        <a:pt x="1" y="97"/>
                      </a:lnTo>
                      <a:lnTo>
                        <a:pt x="2" y="95"/>
                      </a:lnTo>
                      <a:lnTo>
                        <a:pt x="2" y="94"/>
                      </a:lnTo>
                      <a:lnTo>
                        <a:pt x="3" y="92"/>
                      </a:lnTo>
                      <a:lnTo>
                        <a:pt x="4" y="90"/>
                      </a:lnTo>
                      <a:lnTo>
                        <a:pt x="5" y="88"/>
                      </a:lnTo>
                      <a:lnTo>
                        <a:pt x="6" y="86"/>
                      </a:lnTo>
                      <a:lnTo>
                        <a:pt x="7" y="84"/>
                      </a:lnTo>
                      <a:lnTo>
                        <a:pt x="8" y="82"/>
                      </a:lnTo>
                      <a:lnTo>
                        <a:pt x="10" y="80"/>
                      </a:lnTo>
                      <a:lnTo>
                        <a:pt x="11" y="79"/>
                      </a:lnTo>
                      <a:lnTo>
                        <a:pt x="13" y="77"/>
                      </a:lnTo>
                      <a:lnTo>
                        <a:pt x="14" y="75"/>
                      </a:lnTo>
                      <a:lnTo>
                        <a:pt x="16" y="73"/>
                      </a:lnTo>
                      <a:lnTo>
                        <a:pt x="18" y="71"/>
                      </a:lnTo>
                      <a:lnTo>
                        <a:pt x="19" y="69"/>
                      </a:lnTo>
                      <a:lnTo>
                        <a:pt x="21" y="68"/>
                      </a:lnTo>
                      <a:lnTo>
                        <a:pt x="23" y="66"/>
                      </a:lnTo>
                      <a:lnTo>
                        <a:pt x="25" y="64"/>
                      </a:lnTo>
                      <a:lnTo>
                        <a:pt x="28" y="62"/>
                      </a:lnTo>
                      <a:lnTo>
                        <a:pt x="30" y="61"/>
                      </a:lnTo>
                      <a:lnTo>
                        <a:pt x="32" y="59"/>
                      </a:lnTo>
                      <a:lnTo>
                        <a:pt x="35" y="57"/>
                      </a:lnTo>
                      <a:lnTo>
                        <a:pt x="37" y="56"/>
                      </a:lnTo>
                      <a:lnTo>
                        <a:pt x="40" y="54"/>
                      </a:lnTo>
                      <a:lnTo>
                        <a:pt x="43" y="52"/>
                      </a:lnTo>
                      <a:lnTo>
                        <a:pt x="45" y="51"/>
                      </a:lnTo>
                      <a:lnTo>
                        <a:pt x="48" y="49"/>
                      </a:lnTo>
                      <a:lnTo>
                        <a:pt x="51" y="47"/>
                      </a:lnTo>
                      <a:lnTo>
                        <a:pt x="54" y="46"/>
                      </a:lnTo>
                      <a:lnTo>
                        <a:pt x="57" y="44"/>
                      </a:lnTo>
                      <a:lnTo>
                        <a:pt x="60" y="43"/>
                      </a:lnTo>
                      <a:lnTo>
                        <a:pt x="63" y="41"/>
                      </a:lnTo>
                      <a:lnTo>
                        <a:pt x="67" y="40"/>
                      </a:lnTo>
                      <a:lnTo>
                        <a:pt x="70" y="38"/>
                      </a:lnTo>
                      <a:lnTo>
                        <a:pt x="74" y="37"/>
                      </a:lnTo>
                      <a:lnTo>
                        <a:pt x="77" y="35"/>
                      </a:lnTo>
                      <a:lnTo>
                        <a:pt x="81" y="34"/>
                      </a:lnTo>
                      <a:lnTo>
                        <a:pt x="84" y="33"/>
                      </a:lnTo>
                      <a:lnTo>
                        <a:pt x="88" y="31"/>
                      </a:lnTo>
                      <a:lnTo>
                        <a:pt x="92" y="30"/>
                      </a:lnTo>
                      <a:lnTo>
                        <a:pt x="96" y="29"/>
                      </a:lnTo>
                      <a:lnTo>
                        <a:pt x="99" y="27"/>
                      </a:lnTo>
                      <a:lnTo>
                        <a:pt x="103" y="26"/>
                      </a:lnTo>
                      <a:lnTo>
                        <a:pt x="107" y="25"/>
                      </a:lnTo>
                      <a:lnTo>
                        <a:pt x="112" y="24"/>
                      </a:lnTo>
                      <a:lnTo>
                        <a:pt x="116" y="22"/>
                      </a:lnTo>
                      <a:lnTo>
                        <a:pt x="120" y="21"/>
                      </a:lnTo>
                      <a:lnTo>
                        <a:pt x="124" y="20"/>
                      </a:lnTo>
                      <a:lnTo>
                        <a:pt x="128" y="19"/>
                      </a:lnTo>
                      <a:lnTo>
                        <a:pt x="133" y="18"/>
                      </a:lnTo>
                      <a:lnTo>
                        <a:pt x="137" y="17"/>
                      </a:lnTo>
                      <a:lnTo>
                        <a:pt x="142" y="16"/>
                      </a:lnTo>
                      <a:lnTo>
                        <a:pt x="146" y="15"/>
                      </a:lnTo>
                      <a:lnTo>
                        <a:pt x="151" y="14"/>
                      </a:lnTo>
                      <a:lnTo>
                        <a:pt x="155" y="13"/>
                      </a:lnTo>
                      <a:lnTo>
                        <a:pt x="160" y="12"/>
                      </a:lnTo>
                      <a:lnTo>
                        <a:pt x="165" y="11"/>
                      </a:lnTo>
                      <a:lnTo>
                        <a:pt x="169" y="10"/>
                      </a:lnTo>
                      <a:lnTo>
                        <a:pt x="174" y="9"/>
                      </a:lnTo>
                      <a:lnTo>
                        <a:pt x="179" y="9"/>
                      </a:lnTo>
                      <a:lnTo>
                        <a:pt x="184" y="8"/>
                      </a:lnTo>
                      <a:lnTo>
                        <a:pt x="189" y="7"/>
                      </a:lnTo>
                      <a:lnTo>
                        <a:pt x="194" y="7"/>
                      </a:lnTo>
                      <a:lnTo>
                        <a:pt x="199" y="6"/>
                      </a:lnTo>
                      <a:lnTo>
                        <a:pt x="204" y="5"/>
                      </a:lnTo>
                      <a:lnTo>
                        <a:pt x="209" y="5"/>
                      </a:lnTo>
                      <a:lnTo>
                        <a:pt x="214" y="4"/>
                      </a:lnTo>
                      <a:lnTo>
                        <a:pt x="219" y="4"/>
                      </a:lnTo>
                      <a:lnTo>
                        <a:pt x="224" y="3"/>
                      </a:lnTo>
                      <a:lnTo>
                        <a:pt x="229" y="3"/>
                      </a:lnTo>
                      <a:lnTo>
                        <a:pt x="234" y="2"/>
                      </a:lnTo>
                      <a:lnTo>
                        <a:pt x="239" y="2"/>
                      </a:lnTo>
                      <a:lnTo>
                        <a:pt x="244" y="1"/>
                      </a:lnTo>
                      <a:lnTo>
                        <a:pt x="250" y="1"/>
                      </a:lnTo>
                      <a:lnTo>
                        <a:pt x="255" y="1"/>
                      </a:lnTo>
                      <a:lnTo>
                        <a:pt x="260" y="0"/>
                      </a:lnTo>
                      <a:lnTo>
                        <a:pt x="265" y="0"/>
                      </a:lnTo>
                      <a:lnTo>
                        <a:pt x="270" y="0"/>
                      </a:lnTo>
                      <a:lnTo>
                        <a:pt x="276" y="0"/>
                      </a:lnTo>
                      <a:lnTo>
                        <a:pt x="281" y="0"/>
                      </a:lnTo>
                      <a:lnTo>
                        <a:pt x="286" y="0"/>
                      </a:lnTo>
                      <a:lnTo>
                        <a:pt x="291" y="0"/>
                      </a:lnTo>
                      <a:lnTo>
                        <a:pt x="297" y="0"/>
                      </a:lnTo>
                      <a:lnTo>
                        <a:pt x="302" y="0"/>
                      </a:lnTo>
                      <a:lnTo>
                        <a:pt x="307" y="0"/>
                      </a:lnTo>
                      <a:lnTo>
                        <a:pt x="313" y="0"/>
                      </a:lnTo>
                      <a:lnTo>
                        <a:pt x="318" y="0"/>
                      </a:lnTo>
                      <a:lnTo>
                        <a:pt x="323" y="0"/>
                      </a:lnTo>
                      <a:lnTo>
                        <a:pt x="328" y="0"/>
                      </a:lnTo>
                      <a:lnTo>
                        <a:pt x="334" y="0"/>
                      </a:lnTo>
                      <a:lnTo>
                        <a:pt x="339" y="0"/>
                      </a:lnTo>
                      <a:lnTo>
                        <a:pt x="344" y="1"/>
                      </a:lnTo>
                      <a:lnTo>
                        <a:pt x="349" y="1"/>
                      </a:lnTo>
                      <a:lnTo>
                        <a:pt x="354" y="1"/>
                      </a:lnTo>
                      <a:lnTo>
                        <a:pt x="360" y="2"/>
                      </a:lnTo>
                      <a:lnTo>
                        <a:pt x="365" y="2"/>
                      </a:lnTo>
                      <a:lnTo>
                        <a:pt x="370" y="3"/>
                      </a:lnTo>
                      <a:lnTo>
                        <a:pt x="375" y="3"/>
                      </a:lnTo>
                      <a:lnTo>
                        <a:pt x="380" y="4"/>
                      </a:lnTo>
                      <a:lnTo>
                        <a:pt x="385" y="4"/>
                      </a:lnTo>
                      <a:lnTo>
                        <a:pt x="390" y="5"/>
                      </a:lnTo>
                      <a:lnTo>
                        <a:pt x="395" y="5"/>
                      </a:lnTo>
                      <a:lnTo>
                        <a:pt x="400" y="6"/>
                      </a:lnTo>
                      <a:lnTo>
                        <a:pt x="405" y="7"/>
                      </a:lnTo>
                      <a:lnTo>
                        <a:pt x="410" y="7"/>
                      </a:lnTo>
                      <a:lnTo>
                        <a:pt x="415" y="8"/>
                      </a:lnTo>
                      <a:lnTo>
                        <a:pt x="420" y="9"/>
                      </a:lnTo>
                      <a:lnTo>
                        <a:pt x="425" y="9"/>
                      </a:lnTo>
                      <a:lnTo>
                        <a:pt x="429" y="10"/>
                      </a:lnTo>
                      <a:lnTo>
                        <a:pt x="434" y="11"/>
                      </a:lnTo>
                      <a:lnTo>
                        <a:pt x="439" y="12"/>
                      </a:lnTo>
                      <a:lnTo>
                        <a:pt x="443" y="13"/>
                      </a:lnTo>
                      <a:lnTo>
                        <a:pt x="448" y="14"/>
                      </a:lnTo>
                      <a:lnTo>
                        <a:pt x="453" y="15"/>
                      </a:lnTo>
                      <a:lnTo>
                        <a:pt x="457" y="16"/>
                      </a:lnTo>
                      <a:lnTo>
                        <a:pt x="462" y="17"/>
                      </a:lnTo>
                      <a:lnTo>
                        <a:pt x="466" y="18"/>
                      </a:lnTo>
                      <a:lnTo>
                        <a:pt x="470" y="19"/>
                      </a:lnTo>
                      <a:lnTo>
                        <a:pt x="475" y="20"/>
                      </a:lnTo>
                      <a:lnTo>
                        <a:pt x="479" y="21"/>
                      </a:lnTo>
                      <a:lnTo>
                        <a:pt x="483" y="22"/>
                      </a:lnTo>
                      <a:lnTo>
                        <a:pt x="487" y="24"/>
                      </a:lnTo>
                      <a:lnTo>
                        <a:pt x="491" y="25"/>
                      </a:lnTo>
                      <a:lnTo>
                        <a:pt x="495" y="26"/>
                      </a:lnTo>
                      <a:lnTo>
                        <a:pt x="499" y="27"/>
                      </a:lnTo>
                      <a:lnTo>
                        <a:pt x="503" y="29"/>
                      </a:lnTo>
                      <a:lnTo>
                        <a:pt x="507" y="30"/>
                      </a:lnTo>
                      <a:lnTo>
                        <a:pt x="511" y="31"/>
                      </a:lnTo>
                      <a:lnTo>
                        <a:pt x="514" y="33"/>
                      </a:lnTo>
                      <a:lnTo>
                        <a:pt x="518" y="34"/>
                      </a:lnTo>
                      <a:lnTo>
                        <a:pt x="522" y="35"/>
                      </a:lnTo>
                      <a:lnTo>
                        <a:pt x="525" y="37"/>
                      </a:lnTo>
                      <a:lnTo>
                        <a:pt x="529" y="38"/>
                      </a:lnTo>
                      <a:lnTo>
                        <a:pt x="532" y="40"/>
                      </a:lnTo>
                      <a:lnTo>
                        <a:pt x="535" y="41"/>
                      </a:lnTo>
                      <a:lnTo>
                        <a:pt x="539" y="43"/>
                      </a:lnTo>
                      <a:lnTo>
                        <a:pt x="542" y="44"/>
                      </a:lnTo>
                      <a:lnTo>
                        <a:pt x="545" y="46"/>
                      </a:lnTo>
                      <a:lnTo>
                        <a:pt x="548" y="47"/>
                      </a:lnTo>
                      <a:lnTo>
                        <a:pt x="551" y="49"/>
                      </a:lnTo>
                      <a:lnTo>
                        <a:pt x="553" y="51"/>
                      </a:lnTo>
                      <a:lnTo>
                        <a:pt x="556" y="52"/>
                      </a:lnTo>
                      <a:lnTo>
                        <a:pt x="559" y="54"/>
                      </a:lnTo>
                      <a:lnTo>
                        <a:pt x="562" y="56"/>
                      </a:lnTo>
                      <a:lnTo>
                        <a:pt x="564" y="57"/>
                      </a:lnTo>
                      <a:lnTo>
                        <a:pt x="566" y="59"/>
                      </a:lnTo>
                      <a:lnTo>
                        <a:pt x="569" y="61"/>
                      </a:lnTo>
                      <a:lnTo>
                        <a:pt x="571" y="62"/>
                      </a:lnTo>
                      <a:lnTo>
                        <a:pt x="573" y="64"/>
                      </a:lnTo>
                      <a:lnTo>
                        <a:pt x="575" y="66"/>
                      </a:lnTo>
                      <a:lnTo>
                        <a:pt x="577" y="68"/>
                      </a:lnTo>
                      <a:lnTo>
                        <a:pt x="579" y="69"/>
                      </a:lnTo>
                      <a:lnTo>
                        <a:pt x="581" y="71"/>
                      </a:lnTo>
                      <a:lnTo>
                        <a:pt x="583" y="73"/>
                      </a:lnTo>
                      <a:lnTo>
                        <a:pt x="585" y="75"/>
                      </a:lnTo>
                      <a:lnTo>
                        <a:pt x="586" y="77"/>
                      </a:lnTo>
                      <a:lnTo>
                        <a:pt x="588" y="79"/>
                      </a:lnTo>
                      <a:lnTo>
                        <a:pt x="589" y="80"/>
                      </a:lnTo>
                      <a:lnTo>
                        <a:pt x="590" y="82"/>
                      </a:lnTo>
                      <a:lnTo>
                        <a:pt x="592" y="84"/>
                      </a:lnTo>
                      <a:lnTo>
                        <a:pt x="593" y="86"/>
                      </a:lnTo>
                      <a:lnTo>
                        <a:pt x="594" y="88"/>
                      </a:lnTo>
                      <a:lnTo>
                        <a:pt x="595" y="90"/>
                      </a:lnTo>
                      <a:lnTo>
                        <a:pt x="596" y="92"/>
                      </a:lnTo>
                      <a:lnTo>
                        <a:pt x="596" y="94"/>
                      </a:lnTo>
                      <a:lnTo>
                        <a:pt x="597" y="95"/>
                      </a:lnTo>
                      <a:lnTo>
                        <a:pt x="598" y="97"/>
                      </a:lnTo>
                      <a:lnTo>
                        <a:pt x="598" y="99"/>
                      </a:lnTo>
                      <a:lnTo>
                        <a:pt x="599" y="101"/>
                      </a:lnTo>
                      <a:lnTo>
                        <a:pt x="599" y="103"/>
                      </a:lnTo>
                      <a:lnTo>
                        <a:pt x="599" y="105"/>
                      </a:lnTo>
                      <a:lnTo>
                        <a:pt x="599" y="107"/>
                      </a:lnTo>
                      <a:lnTo>
                        <a:pt x="599" y="109"/>
                      </a:lnTo>
                      <a:lnTo>
                        <a:pt x="599" y="111"/>
                      </a:lnTo>
                      <a:lnTo>
                        <a:pt x="599" y="113"/>
                      </a:lnTo>
                      <a:lnTo>
                        <a:pt x="599" y="115"/>
                      </a:lnTo>
                      <a:lnTo>
                        <a:pt x="599" y="117"/>
                      </a:lnTo>
                      <a:lnTo>
                        <a:pt x="598" y="118"/>
                      </a:lnTo>
                      <a:lnTo>
                        <a:pt x="598" y="120"/>
                      </a:lnTo>
                      <a:lnTo>
                        <a:pt x="597" y="122"/>
                      </a:lnTo>
                      <a:lnTo>
                        <a:pt x="596" y="124"/>
                      </a:lnTo>
                      <a:lnTo>
                        <a:pt x="596" y="126"/>
                      </a:lnTo>
                      <a:lnTo>
                        <a:pt x="595" y="128"/>
                      </a:lnTo>
                      <a:lnTo>
                        <a:pt x="594" y="130"/>
                      </a:lnTo>
                      <a:lnTo>
                        <a:pt x="593" y="132"/>
                      </a:lnTo>
                      <a:lnTo>
                        <a:pt x="592" y="134"/>
                      </a:lnTo>
                      <a:lnTo>
                        <a:pt x="590" y="135"/>
                      </a:lnTo>
                      <a:lnTo>
                        <a:pt x="589" y="137"/>
                      </a:lnTo>
                      <a:lnTo>
                        <a:pt x="588" y="139"/>
                      </a:lnTo>
                      <a:lnTo>
                        <a:pt x="586" y="141"/>
                      </a:lnTo>
                      <a:lnTo>
                        <a:pt x="585" y="143"/>
                      </a:lnTo>
                      <a:lnTo>
                        <a:pt x="583" y="145"/>
                      </a:lnTo>
                      <a:lnTo>
                        <a:pt x="581" y="146"/>
                      </a:lnTo>
                      <a:lnTo>
                        <a:pt x="579" y="148"/>
                      </a:lnTo>
                      <a:lnTo>
                        <a:pt x="577" y="150"/>
                      </a:lnTo>
                      <a:lnTo>
                        <a:pt x="575" y="152"/>
                      </a:lnTo>
                      <a:lnTo>
                        <a:pt x="573" y="154"/>
                      </a:lnTo>
                      <a:lnTo>
                        <a:pt x="571" y="155"/>
                      </a:lnTo>
                      <a:lnTo>
                        <a:pt x="569" y="157"/>
                      </a:lnTo>
                      <a:lnTo>
                        <a:pt x="566" y="159"/>
                      </a:lnTo>
                      <a:lnTo>
                        <a:pt x="564" y="160"/>
                      </a:lnTo>
                      <a:lnTo>
                        <a:pt x="562" y="162"/>
                      </a:lnTo>
                      <a:lnTo>
                        <a:pt x="559" y="164"/>
                      </a:lnTo>
                      <a:lnTo>
                        <a:pt x="556" y="165"/>
                      </a:lnTo>
                      <a:lnTo>
                        <a:pt x="553" y="167"/>
                      </a:lnTo>
                      <a:lnTo>
                        <a:pt x="551" y="169"/>
                      </a:lnTo>
                      <a:lnTo>
                        <a:pt x="548" y="170"/>
                      </a:lnTo>
                      <a:lnTo>
                        <a:pt x="545" y="172"/>
                      </a:lnTo>
                      <a:lnTo>
                        <a:pt x="542" y="173"/>
                      </a:lnTo>
                      <a:lnTo>
                        <a:pt x="539" y="175"/>
                      </a:lnTo>
                      <a:lnTo>
                        <a:pt x="535" y="176"/>
                      </a:lnTo>
                      <a:lnTo>
                        <a:pt x="532" y="178"/>
                      </a:lnTo>
                      <a:lnTo>
                        <a:pt x="529" y="179"/>
                      </a:lnTo>
                      <a:lnTo>
                        <a:pt x="525" y="181"/>
                      </a:lnTo>
                      <a:lnTo>
                        <a:pt x="522" y="182"/>
                      </a:lnTo>
                      <a:lnTo>
                        <a:pt x="518" y="184"/>
                      </a:lnTo>
                      <a:lnTo>
                        <a:pt x="514" y="185"/>
                      </a:lnTo>
                      <a:lnTo>
                        <a:pt x="511" y="186"/>
                      </a:lnTo>
                      <a:lnTo>
                        <a:pt x="507" y="188"/>
                      </a:lnTo>
                      <a:lnTo>
                        <a:pt x="503" y="189"/>
                      </a:lnTo>
                      <a:lnTo>
                        <a:pt x="499" y="190"/>
                      </a:lnTo>
                      <a:lnTo>
                        <a:pt x="495" y="192"/>
                      </a:lnTo>
                      <a:lnTo>
                        <a:pt x="491" y="193"/>
                      </a:lnTo>
                      <a:lnTo>
                        <a:pt x="487" y="194"/>
                      </a:lnTo>
                      <a:lnTo>
                        <a:pt x="483" y="195"/>
                      </a:lnTo>
                      <a:lnTo>
                        <a:pt x="479" y="196"/>
                      </a:lnTo>
                      <a:lnTo>
                        <a:pt x="475" y="198"/>
                      </a:lnTo>
                      <a:lnTo>
                        <a:pt x="470" y="199"/>
                      </a:lnTo>
                      <a:lnTo>
                        <a:pt x="466" y="200"/>
                      </a:lnTo>
                      <a:lnTo>
                        <a:pt x="462" y="201"/>
                      </a:lnTo>
                      <a:lnTo>
                        <a:pt x="457" y="202"/>
                      </a:lnTo>
                      <a:lnTo>
                        <a:pt x="453" y="203"/>
                      </a:lnTo>
                      <a:lnTo>
                        <a:pt x="448" y="204"/>
                      </a:lnTo>
                      <a:lnTo>
                        <a:pt x="443" y="205"/>
                      </a:lnTo>
                      <a:lnTo>
                        <a:pt x="439" y="206"/>
                      </a:lnTo>
                      <a:lnTo>
                        <a:pt x="434" y="207"/>
                      </a:lnTo>
                      <a:lnTo>
                        <a:pt x="429" y="207"/>
                      </a:lnTo>
                      <a:lnTo>
                        <a:pt x="425" y="208"/>
                      </a:lnTo>
                      <a:lnTo>
                        <a:pt x="420" y="209"/>
                      </a:lnTo>
                      <a:lnTo>
                        <a:pt x="415" y="210"/>
                      </a:lnTo>
                      <a:lnTo>
                        <a:pt x="410" y="210"/>
                      </a:lnTo>
                      <a:lnTo>
                        <a:pt x="405" y="211"/>
                      </a:lnTo>
                      <a:lnTo>
                        <a:pt x="400" y="212"/>
                      </a:lnTo>
                      <a:lnTo>
                        <a:pt x="395" y="212"/>
                      </a:lnTo>
                      <a:lnTo>
                        <a:pt x="390" y="213"/>
                      </a:lnTo>
                      <a:lnTo>
                        <a:pt x="385" y="214"/>
                      </a:lnTo>
                      <a:lnTo>
                        <a:pt x="380" y="214"/>
                      </a:lnTo>
                      <a:lnTo>
                        <a:pt x="375" y="215"/>
                      </a:lnTo>
                      <a:lnTo>
                        <a:pt x="370" y="215"/>
                      </a:lnTo>
                      <a:lnTo>
                        <a:pt x="365" y="216"/>
                      </a:lnTo>
                      <a:lnTo>
                        <a:pt x="360" y="216"/>
                      </a:lnTo>
                      <a:lnTo>
                        <a:pt x="354" y="216"/>
                      </a:lnTo>
                      <a:lnTo>
                        <a:pt x="349" y="217"/>
                      </a:lnTo>
                      <a:lnTo>
                        <a:pt x="344" y="217"/>
                      </a:lnTo>
                      <a:lnTo>
                        <a:pt x="339" y="217"/>
                      </a:lnTo>
                      <a:lnTo>
                        <a:pt x="334" y="217"/>
                      </a:lnTo>
                      <a:lnTo>
                        <a:pt x="328" y="218"/>
                      </a:lnTo>
                      <a:lnTo>
                        <a:pt x="323" y="218"/>
                      </a:lnTo>
                      <a:lnTo>
                        <a:pt x="318" y="218"/>
                      </a:lnTo>
                      <a:lnTo>
                        <a:pt x="313" y="218"/>
                      </a:lnTo>
                      <a:lnTo>
                        <a:pt x="307" y="218"/>
                      </a:lnTo>
                      <a:lnTo>
                        <a:pt x="302" y="218"/>
                      </a:lnTo>
                      <a:lnTo>
                        <a:pt x="297" y="218"/>
                      </a:lnTo>
                      <a:lnTo>
                        <a:pt x="291" y="218"/>
                      </a:lnTo>
                      <a:lnTo>
                        <a:pt x="286" y="218"/>
                      </a:lnTo>
                      <a:lnTo>
                        <a:pt x="281" y="218"/>
                      </a:lnTo>
                      <a:lnTo>
                        <a:pt x="276" y="218"/>
                      </a:lnTo>
                      <a:lnTo>
                        <a:pt x="270" y="218"/>
                      </a:lnTo>
                      <a:lnTo>
                        <a:pt x="265" y="217"/>
                      </a:lnTo>
                      <a:lnTo>
                        <a:pt x="260" y="217"/>
                      </a:lnTo>
                      <a:lnTo>
                        <a:pt x="255" y="217"/>
                      </a:lnTo>
                      <a:lnTo>
                        <a:pt x="250" y="217"/>
                      </a:lnTo>
                      <a:lnTo>
                        <a:pt x="244" y="216"/>
                      </a:lnTo>
                      <a:lnTo>
                        <a:pt x="239" y="216"/>
                      </a:lnTo>
                      <a:lnTo>
                        <a:pt x="234" y="216"/>
                      </a:lnTo>
                      <a:lnTo>
                        <a:pt x="229" y="215"/>
                      </a:lnTo>
                      <a:lnTo>
                        <a:pt x="224" y="215"/>
                      </a:lnTo>
                      <a:lnTo>
                        <a:pt x="219" y="214"/>
                      </a:lnTo>
                      <a:lnTo>
                        <a:pt x="214" y="214"/>
                      </a:lnTo>
                      <a:lnTo>
                        <a:pt x="209" y="213"/>
                      </a:lnTo>
                      <a:lnTo>
                        <a:pt x="204" y="212"/>
                      </a:lnTo>
                      <a:lnTo>
                        <a:pt x="199" y="212"/>
                      </a:lnTo>
                      <a:lnTo>
                        <a:pt x="194" y="211"/>
                      </a:lnTo>
                      <a:lnTo>
                        <a:pt x="189" y="210"/>
                      </a:lnTo>
                      <a:lnTo>
                        <a:pt x="184" y="210"/>
                      </a:lnTo>
                      <a:lnTo>
                        <a:pt x="179" y="209"/>
                      </a:lnTo>
                      <a:lnTo>
                        <a:pt x="174" y="208"/>
                      </a:lnTo>
                      <a:lnTo>
                        <a:pt x="169" y="207"/>
                      </a:lnTo>
                      <a:lnTo>
                        <a:pt x="165" y="207"/>
                      </a:lnTo>
                      <a:lnTo>
                        <a:pt x="160" y="206"/>
                      </a:lnTo>
                      <a:lnTo>
                        <a:pt x="155" y="205"/>
                      </a:lnTo>
                      <a:lnTo>
                        <a:pt x="151" y="204"/>
                      </a:lnTo>
                      <a:lnTo>
                        <a:pt x="146" y="203"/>
                      </a:lnTo>
                      <a:lnTo>
                        <a:pt x="142" y="202"/>
                      </a:lnTo>
                      <a:lnTo>
                        <a:pt x="137" y="201"/>
                      </a:lnTo>
                      <a:lnTo>
                        <a:pt x="133" y="200"/>
                      </a:lnTo>
                      <a:lnTo>
                        <a:pt x="128" y="199"/>
                      </a:lnTo>
                      <a:lnTo>
                        <a:pt x="124" y="198"/>
                      </a:lnTo>
                      <a:lnTo>
                        <a:pt x="120" y="196"/>
                      </a:lnTo>
                      <a:lnTo>
                        <a:pt x="116" y="195"/>
                      </a:lnTo>
                      <a:lnTo>
                        <a:pt x="112" y="194"/>
                      </a:lnTo>
                      <a:lnTo>
                        <a:pt x="107" y="193"/>
                      </a:lnTo>
                      <a:lnTo>
                        <a:pt x="103" y="192"/>
                      </a:lnTo>
                      <a:lnTo>
                        <a:pt x="99" y="190"/>
                      </a:lnTo>
                      <a:lnTo>
                        <a:pt x="96" y="189"/>
                      </a:lnTo>
                      <a:lnTo>
                        <a:pt x="92" y="188"/>
                      </a:lnTo>
                      <a:lnTo>
                        <a:pt x="88" y="186"/>
                      </a:lnTo>
                      <a:lnTo>
                        <a:pt x="84" y="185"/>
                      </a:lnTo>
                      <a:lnTo>
                        <a:pt x="81" y="184"/>
                      </a:lnTo>
                      <a:lnTo>
                        <a:pt x="77" y="182"/>
                      </a:lnTo>
                      <a:lnTo>
                        <a:pt x="74" y="181"/>
                      </a:lnTo>
                      <a:lnTo>
                        <a:pt x="70" y="179"/>
                      </a:lnTo>
                      <a:lnTo>
                        <a:pt x="67" y="178"/>
                      </a:lnTo>
                      <a:lnTo>
                        <a:pt x="63" y="176"/>
                      </a:lnTo>
                      <a:lnTo>
                        <a:pt x="60" y="175"/>
                      </a:lnTo>
                      <a:lnTo>
                        <a:pt x="57" y="173"/>
                      </a:lnTo>
                      <a:lnTo>
                        <a:pt x="54" y="172"/>
                      </a:lnTo>
                      <a:lnTo>
                        <a:pt x="51" y="170"/>
                      </a:lnTo>
                      <a:lnTo>
                        <a:pt x="48" y="169"/>
                      </a:lnTo>
                      <a:lnTo>
                        <a:pt x="45" y="167"/>
                      </a:lnTo>
                      <a:lnTo>
                        <a:pt x="43" y="165"/>
                      </a:lnTo>
                      <a:lnTo>
                        <a:pt x="40" y="164"/>
                      </a:lnTo>
                      <a:lnTo>
                        <a:pt x="37" y="162"/>
                      </a:lnTo>
                      <a:lnTo>
                        <a:pt x="35" y="160"/>
                      </a:lnTo>
                      <a:lnTo>
                        <a:pt x="32" y="159"/>
                      </a:lnTo>
                      <a:lnTo>
                        <a:pt x="30" y="157"/>
                      </a:lnTo>
                      <a:lnTo>
                        <a:pt x="28" y="155"/>
                      </a:lnTo>
                      <a:lnTo>
                        <a:pt x="25" y="154"/>
                      </a:lnTo>
                      <a:lnTo>
                        <a:pt x="23" y="152"/>
                      </a:lnTo>
                      <a:lnTo>
                        <a:pt x="21" y="150"/>
                      </a:lnTo>
                      <a:lnTo>
                        <a:pt x="19" y="148"/>
                      </a:lnTo>
                      <a:lnTo>
                        <a:pt x="18" y="146"/>
                      </a:lnTo>
                      <a:lnTo>
                        <a:pt x="16" y="145"/>
                      </a:lnTo>
                      <a:lnTo>
                        <a:pt x="14" y="143"/>
                      </a:lnTo>
                      <a:lnTo>
                        <a:pt x="13" y="141"/>
                      </a:lnTo>
                      <a:lnTo>
                        <a:pt x="11" y="139"/>
                      </a:lnTo>
                      <a:lnTo>
                        <a:pt x="10" y="137"/>
                      </a:lnTo>
                      <a:lnTo>
                        <a:pt x="8" y="135"/>
                      </a:lnTo>
                      <a:lnTo>
                        <a:pt x="7" y="134"/>
                      </a:lnTo>
                      <a:lnTo>
                        <a:pt x="6" y="132"/>
                      </a:lnTo>
                      <a:lnTo>
                        <a:pt x="5" y="130"/>
                      </a:lnTo>
                      <a:lnTo>
                        <a:pt x="4" y="128"/>
                      </a:lnTo>
                      <a:lnTo>
                        <a:pt x="3" y="126"/>
                      </a:lnTo>
                      <a:lnTo>
                        <a:pt x="2" y="124"/>
                      </a:lnTo>
                      <a:lnTo>
                        <a:pt x="2" y="122"/>
                      </a:lnTo>
                      <a:lnTo>
                        <a:pt x="1" y="120"/>
                      </a:lnTo>
                      <a:lnTo>
                        <a:pt x="1" y="118"/>
                      </a:lnTo>
                      <a:lnTo>
                        <a:pt x="0" y="117"/>
                      </a:lnTo>
                      <a:lnTo>
                        <a:pt x="0" y="115"/>
                      </a:lnTo>
                      <a:lnTo>
                        <a:pt x="0" y="113"/>
                      </a:lnTo>
                      <a:lnTo>
                        <a:pt x="0" y="111"/>
                      </a:lnTo>
                      <a:lnTo>
                        <a:pt x="0" y="109"/>
                      </a:lnTo>
                    </a:path>
                  </a:pathLst>
                </a:custGeom>
                <a:gradFill rotWithShape="0">
                  <a:gsLst>
                    <a:gs pos="0">
                      <a:srgbClr val="7D7D7D"/>
                    </a:gs>
                    <a:gs pos="100000">
                      <a:srgbClr val="FFFFFF"/>
                    </a:gs>
                  </a:gsLst>
                  <a:lin ang="5400000" scaled="1"/>
                </a:gradFill>
                <a:ln w="7200">
                  <a:solidFill>
                    <a:srgbClr val="555555"/>
                  </a:solidFill>
                  <a:round/>
                  <a:headEnd type="none" w="sm" len="sm"/>
                  <a:tailEnd type="none" w="sm" len="sm"/>
                </a:ln>
              </p:spPr>
              <p:txBody>
                <a:bodyPr/>
                <a:lstStyle/>
                <a:p>
                  <a:endParaRPr lang="nl-BE"/>
                </a:p>
              </p:txBody>
            </p:sp>
            <p:sp>
              <p:nvSpPr>
                <p:cNvPr id="7352" name="Freeform 184"/>
                <p:cNvSpPr>
                  <a:spLocks noChangeArrowheads="1"/>
                </p:cNvSpPr>
                <p:nvPr/>
              </p:nvSpPr>
              <p:spPr bwMode="auto">
                <a:xfrm>
                  <a:off x="16" y="73"/>
                  <a:ext cx="417" cy="142"/>
                </a:xfrm>
                <a:custGeom>
                  <a:avLst/>
                  <a:gdLst/>
                  <a:ahLst/>
                  <a:cxnLst>
                    <a:cxn ang="0">
                      <a:pos x="3" y="60"/>
                    </a:cxn>
                    <a:cxn ang="0">
                      <a:pos x="8" y="67"/>
                    </a:cxn>
                    <a:cxn ang="0">
                      <a:pos x="15" y="73"/>
                    </a:cxn>
                    <a:cxn ang="0">
                      <a:pos x="24" y="80"/>
                    </a:cxn>
                    <a:cxn ang="0">
                      <a:pos x="33" y="86"/>
                    </a:cxn>
                    <a:cxn ang="0">
                      <a:pos x="43" y="92"/>
                    </a:cxn>
                    <a:cxn ang="0">
                      <a:pos x="55" y="98"/>
                    </a:cxn>
                    <a:cxn ang="0">
                      <a:pos x="68" y="103"/>
                    </a:cxn>
                    <a:cxn ang="0">
                      <a:pos x="81" y="108"/>
                    </a:cxn>
                    <a:cxn ang="0">
                      <a:pos x="96" y="113"/>
                    </a:cxn>
                    <a:cxn ang="0">
                      <a:pos x="111" y="118"/>
                    </a:cxn>
                    <a:cxn ang="0">
                      <a:pos x="127" y="122"/>
                    </a:cxn>
                    <a:cxn ang="0">
                      <a:pos x="144" y="126"/>
                    </a:cxn>
                    <a:cxn ang="0">
                      <a:pos x="162" y="130"/>
                    </a:cxn>
                    <a:cxn ang="0">
                      <a:pos x="180" y="133"/>
                    </a:cxn>
                    <a:cxn ang="0">
                      <a:pos x="198" y="135"/>
                    </a:cxn>
                    <a:cxn ang="0">
                      <a:pos x="217" y="137"/>
                    </a:cxn>
                    <a:cxn ang="0">
                      <a:pos x="236" y="139"/>
                    </a:cxn>
                    <a:cxn ang="0">
                      <a:pos x="255" y="140"/>
                    </a:cxn>
                    <a:cxn ang="0">
                      <a:pos x="274" y="141"/>
                    </a:cxn>
                    <a:cxn ang="0">
                      <a:pos x="293" y="141"/>
                    </a:cxn>
                    <a:cxn ang="0">
                      <a:pos x="312" y="141"/>
                    </a:cxn>
                    <a:cxn ang="0">
                      <a:pos x="330" y="140"/>
                    </a:cxn>
                    <a:cxn ang="0">
                      <a:pos x="349" y="139"/>
                    </a:cxn>
                    <a:cxn ang="0">
                      <a:pos x="367" y="138"/>
                    </a:cxn>
                    <a:cxn ang="0">
                      <a:pos x="384" y="136"/>
                    </a:cxn>
                    <a:cxn ang="0">
                      <a:pos x="401" y="133"/>
                    </a:cxn>
                    <a:cxn ang="0">
                      <a:pos x="417" y="130"/>
                    </a:cxn>
                    <a:cxn ang="0">
                      <a:pos x="402" y="111"/>
                    </a:cxn>
                    <a:cxn ang="0">
                      <a:pos x="386" y="93"/>
                    </a:cxn>
                    <a:cxn ang="0">
                      <a:pos x="368" y="76"/>
                    </a:cxn>
                    <a:cxn ang="0">
                      <a:pos x="350" y="61"/>
                    </a:cxn>
                    <a:cxn ang="0">
                      <a:pos x="331" y="48"/>
                    </a:cxn>
                    <a:cxn ang="0">
                      <a:pos x="311" y="36"/>
                    </a:cxn>
                    <a:cxn ang="0">
                      <a:pos x="290" y="25"/>
                    </a:cxn>
                    <a:cxn ang="0">
                      <a:pos x="268" y="17"/>
                    </a:cxn>
                    <a:cxn ang="0">
                      <a:pos x="247" y="10"/>
                    </a:cxn>
                    <a:cxn ang="0">
                      <a:pos x="224" y="5"/>
                    </a:cxn>
                    <a:cxn ang="0">
                      <a:pos x="202" y="1"/>
                    </a:cxn>
                    <a:cxn ang="0">
                      <a:pos x="179" y="0"/>
                    </a:cxn>
                    <a:cxn ang="0">
                      <a:pos x="156" y="0"/>
                    </a:cxn>
                    <a:cxn ang="0">
                      <a:pos x="133" y="2"/>
                    </a:cxn>
                    <a:cxn ang="0">
                      <a:pos x="111" y="6"/>
                    </a:cxn>
                    <a:cxn ang="0">
                      <a:pos x="88" y="12"/>
                    </a:cxn>
                    <a:cxn ang="0">
                      <a:pos x="66" y="19"/>
                    </a:cxn>
                    <a:cxn ang="0">
                      <a:pos x="45" y="28"/>
                    </a:cxn>
                    <a:cxn ang="0">
                      <a:pos x="24" y="39"/>
                    </a:cxn>
                    <a:cxn ang="0">
                      <a:pos x="4" y="52"/>
                    </a:cxn>
                  </a:cxnLst>
                  <a:rect l="0" t="0" r="r" b="b"/>
                  <a:pathLst>
                    <a:path w="417" h="141">
                      <a:moveTo>
                        <a:pt x="0" y="55"/>
                      </a:moveTo>
                      <a:lnTo>
                        <a:pt x="1" y="57"/>
                      </a:lnTo>
                      <a:lnTo>
                        <a:pt x="2" y="58"/>
                      </a:lnTo>
                      <a:lnTo>
                        <a:pt x="3" y="60"/>
                      </a:lnTo>
                      <a:lnTo>
                        <a:pt x="4" y="62"/>
                      </a:lnTo>
                      <a:lnTo>
                        <a:pt x="6" y="63"/>
                      </a:lnTo>
                      <a:lnTo>
                        <a:pt x="7" y="65"/>
                      </a:lnTo>
                      <a:lnTo>
                        <a:pt x="8" y="67"/>
                      </a:lnTo>
                      <a:lnTo>
                        <a:pt x="10" y="68"/>
                      </a:lnTo>
                      <a:lnTo>
                        <a:pt x="12" y="70"/>
                      </a:lnTo>
                      <a:lnTo>
                        <a:pt x="14" y="72"/>
                      </a:lnTo>
                      <a:lnTo>
                        <a:pt x="15" y="73"/>
                      </a:lnTo>
                      <a:lnTo>
                        <a:pt x="17" y="75"/>
                      </a:lnTo>
                      <a:lnTo>
                        <a:pt x="19" y="76"/>
                      </a:lnTo>
                      <a:lnTo>
                        <a:pt x="21" y="78"/>
                      </a:lnTo>
                      <a:lnTo>
                        <a:pt x="24" y="80"/>
                      </a:lnTo>
                      <a:lnTo>
                        <a:pt x="26" y="81"/>
                      </a:lnTo>
                      <a:lnTo>
                        <a:pt x="28" y="83"/>
                      </a:lnTo>
                      <a:lnTo>
                        <a:pt x="30" y="84"/>
                      </a:lnTo>
                      <a:lnTo>
                        <a:pt x="33" y="86"/>
                      </a:lnTo>
                      <a:lnTo>
                        <a:pt x="35" y="87"/>
                      </a:lnTo>
                      <a:lnTo>
                        <a:pt x="38" y="89"/>
                      </a:lnTo>
                      <a:lnTo>
                        <a:pt x="41" y="90"/>
                      </a:lnTo>
                      <a:lnTo>
                        <a:pt x="43" y="92"/>
                      </a:lnTo>
                      <a:lnTo>
                        <a:pt x="46" y="93"/>
                      </a:lnTo>
                      <a:lnTo>
                        <a:pt x="49" y="95"/>
                      </a:lnTo>
                      <a:lnTo>
                        <a:pt x="52" y="96"/>
                      </a:lnTo>
                      <a:lnTo>
                        <a:pt x="55" y="98"/>
                      </a:lnTo>
                      <a:lnTo>
                        <a:pt x="58" y="99"/>
                      </a:lnTo>
                      <a:lnTo>
                        <a:pt x="61" y="100"/>
                      </a:lnTo>
                      <a:lnTo>
                        <a:pt x="64" y="102"/>
                      </a:lnTo>
                      <a:lnTo>
                        <a:pt x="68" y="103"/>
                      </a:lnTo>
                      <a:lnTo>
                        <a:pt x="71" y="105"/>
                      </a:lnTo>
                      <a:lnTo>
                        <a:pt x="74" y="106"/>
                      </a:lnTo>
                      <a:lnTo>
                        <a:pt x="78" y="107"/>
                      </a:lnTo>
                      <a:lnTo>
                        <a:pt x="81" y="108"/>
                      </a:lnTo>
                      <a:lnTo>
                        <a:pt x="85" y="110"/>
                      </a:lnTo>
                      <a:lnTo>
                        <a:pt x="88" y="111"/>
                      </a:lnTo>
                      <a:lnTo>
                        <a:pt x="92" y="112"/>
                      </a:lnTo>
                      <a:lnTo>
                        <a:pt x="96" y="113"/>
                      </a:lnTo>
                      <a:lnTo>
                        <a:pt x="100" y="115"/>
                      </a:lnTo>
                      <a:lnTo>
                        <a:pt x="103" y="116"/>
                      </a:lnTo>
                      <a:lnTo>
                        <a:pt x="107" y="117"/>
                      </a:lnTo>
                      <a:lnTo>
                        <a:pt x="111" y="118"/>
                      </a:lnTo>
                      <a:lnTo>
                        <a:pt x="115" y="119"/>
                      </a:lnTo>
                      <a:lnTo>
                        <a:pt x="119" y="120"/>
                      </a:lnTo>
                      <a:lnTo>
                        <a:pt x="123" y="121"/>
                      </a:lnTo>
                      <a:lnTo>
                        <a:pt x="127" y="122"/>
                      </a:lnTo>
                      <a:lnTo>
                        <a:pt x="132" y="123"/>
                      </a:lnTo>
                      <a:lnTo>
                        <a:pt x="136" y="124"/>
                      </a:lnTo>
                      <a:lnTo>
                        <a:pt x="140" y="125"/>
                      </a:lnTo>
                      <a:lnTo>
                        <a:pt x="144" y="126"/>
                      </a:lnTo>
                      <a:lnTo>
                        <a:pt x="149" y="127"/>
                      </a:lnTo>
                      <a:lnTo>
                        <a:pt x="153" y="128"/>
                      </a:lnTo>
                      <a:lnTo>
                        <a:pt x="157" y="129"/>
                      </a:lnTo>
                      <a:lnTo>
                        <a:pt x="162" y="130"/>
                      </a:lnTo>
                      <a:lnTo>
                        <a:pt x="166" y="130"/>
                      </a:lnTo>
                      <a:lnTo>
                        <a:pt x="171" y="131"/>
                      </a:lnTo>
                      <a:lnTo>
                        <a:pt x="175" y="132"/>
                      </a:lnTo>
                      <a:lnTo>
                        <a:pt x="180" y="133"/>
                      </a:lnTo>
                      <a:lnTo>
                        <a:pt x="184" y="133"/>
                      </a:lnTo>
                      <a:lnTo>
                        <a:pt x="189" y="134"/>
                      </a:lnTo>
                      <a:lnTo>
                        <a:pt x="193" y="135"/>
                      </a:lnTo>
                      <a:lnTo>
                        <a:pt x="198" y="135"/>
                      </a:lnTo>
                      <a:lnTo>
                        <a:pt x="203" y="136"/>
                      </a:lnTo>
                      <a:lnTo>
                        <a:pt x="207" y="136"/>
                      </a:lnTo>
                      <a:lnTo>
                        <a:pt x="212" y="137"/>
                      </a:lnTo>
                      <a:lnTo>
                        <a:pt x="217" y="137"/>
                      </a:lnTo>
                      <a:lnTo>
                        <a:pt x="221" y="138"/>
                      </a:lnTo>
                      <a:lnTo>
                        <a:pt x="226" y="138"/>
                      </a:lnTo>
                      <a:lnTo>
                        <a:pt x="231" y="139"/>
                      </a:lnTo>
                      <a:lnTo>
                        <a:pt x="236" y="139"/>
                      </a:lnTo>
                      <a:lnTo>
                        <a:pt x="240" y="139"/>
                      </a:lnTo>
                      <a:lnTo>
                        <a:pt x="245" y="140"/>
                      </a:lnTo>
                      <a:lnTo>
                        <a:pt x="250" y="140"/>
                      </a:lnTo>
                      <a:lnTo>
                        <a:pt x="255" y="140"/>
                      </a:lnTo>
                      <a:lnTo>
                        <a:pt x="259" y="140"/>
                      </a:lnTo>
                      <a:lnTo>
                        <a:pt x="264" y="141"/>
                      </a:lnTo>
                      <a:lnTo>
                        <a:pt x="269" y="141"/>
                      </a:lnTo>
                      <a:lnTo>
                        <a:pt x="274" y="141"/>
                      </a:lnTo>
                      <a:lnTo>
                        <a:pt x="279" y="141"/>
                      </a:lnTo>
                      <a:lnTo>
                        <a:pt x="283" y="141"/>
                      </a:lnTo>
                      <a:lnTo>
                        <a:pt x="288" y="141"/>
                      </a:lnTo>
                      <a:lnTo>
                        <a:pt x="293" y="141"/>
                      </a:lnTo>
                      <a:lnTo>
                        <a:pt x="298" y="141"/>
                      </a:lnTo>
                      <a:lnTo>
                        <a:pt x="302" y="141"/>
                      </a:lnTo>
                      <a:lnTo>
                        <a:pt x="307" y="141"/>
                      </a:lnTo>
                      <a:lnTo>
                        <a:pt x="312" y="141"/>
                      </a:lnTo>
                      <a:lnTo>
                        <a:pt x="316" y="141"/>
                      </a:lnTo>
                      <a:lnTo>
                        <a:pt x="321" y="141"/>
                      </a:lnTo>
                      <a:lnTo>
                        <a:pt x="326" y="141"/>
                      </a:lnTo>
                      <a:lnTo>
                        <a:pt x="330" y="140"/>
                      </a:lnTo>
                      <a:lnTo>
                        <a:pt x="335" y="140"/>
                      </a:lnTo>
                      <a:lnTo>
                        <a:pt x="340" y="140"/>
                      </a:lnTo>
                      <a:lnTo>
                        <a:pt x="344" y="140"/>
                      </a:lnTo>
                      <a:lnTo>
                        <a:pt x="349" y="139"/>
                      </a:lnTo>
                      <a:lnTo>
                        <a:pt x="353" y="139"/>
                      </a:lnTo>
                      <a:lnTo>
                        <a:pt x="358" y="138"/>
                      </a:lnTo>
                      <a:lnTo>
                        <a:pt x="362" y="138"/>
                      </a:lnTo>
                      <a:lnTo>
                        <a:pt x="367" y="138"/>
                      </a:lnTo>
                      <a:lnTo>
                        <a:pt x="371" y="137"/>
                      </a:lnTo>
                      <a:lnTo>
                        <a:pt x="375" y="137"/>
                      </a:lnTo>
                      <a:lnTo>
                        <a:pt x="380" y="136"/>
                      </a:lnTo>
                      <a:lnTo>
                        <a:pt x="384" y="136"/>
                      </a:lnTo>
                      <a:lnTo>
                        <a:pt x="388" y="135"/>
                      </a:lnTo>
                      <a:lnTo>
                        <a:pt x="392" y="134"/>
                      </a:lnTo>
                      <a:lnTo>
                        <a:pt x="397" y="134"/>
                      </a:lnTo>
                      <a:lnTo>
                        <a:pt x="401" y="133"/>
                      </a:lnTo>
                      <a:lnTo>
                        <a:pt x="405" y="132"/>
                      </a:lnTo>
                      <a:lnTo>
                        <a:pt x="409" y="132"/>
                      </a:lnTo>
                      <a:lnTo>
                        <a:pt x="413" y="131"/>
                      </a:lnTo>
                      <a:lnTo>
                        <a:pt x="417" y="130"/>
                      </a:lnTo>
                      <a:lnTo>
                        <a:pt x="413" y="125"/>
                      </a:lnTo>
                      <a:lnTo>
                        <a:pt x="410" y="120"/>
                      </a:lnTo>
                      <a:lnTo>
                        <a:pt x="406" y="116"/>
                      </a:lnTo>
                      <a:lnTo>
                        <a:pt x="402" y="111"/>
                      </a:lnTo>
                      <a:lnTo>
                        <a:pt x="398" y="106"/>
                      </a:lnTo>
                      <a:lnTo>
                        <a:pt x="394" y="102"/>
                      </a:lnTo>
                      <a:lnTo>
                        <a:pt x="390" y="97"/>
                      </a:lnTo>
                      <a:lnTo>
                        <a:pt x="386" y="93"/>
                      </a:lnTo>
                      <a:lnTo>
                        <a:pt x="381" y="89"/>
                      </a:lnTo>
                      <a:lnTo>
                        <a:pt x="377" y="85"/>
                      </a:lnTo>
                      <a:lnTo>
                        <a:pt x="373" y="80"/>
                      </a:lnTo>
                      <a:lnTo>
                        <a:pt x="368" y="76"/>
                      </a:lnTo>
                      <a:lnTo>
                        <a:pt x="364" y="73"/>
                      </a:lnTo>
                      <a:lnTo>
                        <a:pt x="359" y="69"/>
                      </a:lnTo>
                      <a:lnTo>
                        <a:pt x="355" y="65"/>
                      </a:lnTo>
                      <a:lnTo>
                        <a:pt x="350" y="61"/>
                      </a:lnTo>
                      <a:lnTo>
                        <a:pt x="345" y="58"/>
                      </a:lnTo>
                      <a:lnTo>
                        <a:pt x="341" y="54"/>
                      </a:lnTo>
                      <a:lnTo>
                        <a:pt x="336" y="51"/>
                      </a:lnTo>
                      <a:lnTo>
                        <a:pt x="331" y="48"/>
                      </a:lnTo>
                      <a:lnTo>
                        <a:pt x="326" y="45"/>
                      </a:lnTo>
                      <a:lnTo>
                        <a:pt x="321" y="42"/>
                      </a:lnTo>
                      <a:lnTo>
                        <a:pt x="316" y="39"/>
                      </a:lnTo>
                      <a:lnTo>
                        <a:pt x="311" y="36"/>
                      </a:lnTo>
                      <a:lnTo>
                        <a:pt x="306" y="33"/>
                      </a:lnTo>
                      <a:lnTo>
                        <a:pt x="300" y="30"/>
                      </a:lnTo>
                      <a:lnTo>
                        <a:pt x="295" y="28"/>
                      </a:lnTo>
                      <a:lnTo>
                        <a:pt x="290" y="25"/>
                      </a:lnTo>
                      <a:lnTo>
                        <a:pt x="285" y="23"/>
                      </a:lnTo>
                      <a:lnTo>
                        <a:pt x="279" y="21"/>
                      </a:lnTo>
                      <a:lnTo>
                        <a:pt x="274" y="19"/>
                      </a:lnTo>
                      <a:lnTo>
                        <a:pt x="268" y="17"/>
                      </a:lnTo>
                      <a:lnTo>
                        <a:pt x="263" y="15"/>
                      </a:lnTo>
                      <a:lnTo>
                        <a:pt x="258" y="13"/>
                      </a:lnTo>
                      <a:lnTo>
                        <a:pt x="252" y="11"/>
                      </a:lnTo>
                      <a:lnTo>
                        <a:pt x="247" y="10"/>
                      </a:lnTo>
                      <a:lnTo>
                        <a:pt x="241" y="8"/>
                      </a:lnTo>
                      <a:lnTo>
                        <a:pt x="235" y="7"/>
                      </a:lnTo>
                      <a:lnTo>
                        <a:pt x="230" y="6"/>
                      </a:lnTo>
                      <a:lnTo>
                        <a:pt x="224" y="5"/>
                      </a:lnTo>
                      <a:lnTo>
                        <a:pt x="219" y="4"/>
                      </a:lnTo>
                      <a:lnTo>
                        <a:pt x="213" y="3"/>
                      </a:lnTo>
                      <a:lnTo>
                        <a:pt x="207" y="2"/>
                      </a:lnTo>
                      <a:lnTo>
                        <a:pt x="202" y="1"/>
                      </a:lnTo>
                      <a:lnTo>
                        <a:pt x="196" y="1"/>
                      </a:lnTo>
                      <a:lnTo>
                        <a:pt x="190" y="0"/>
                      </a:lnTo>
                      <a:lnTo>
                        <a:pt x="185" y="0"/>
                      </a:lnTo>
                      <a:lnTo>
                        <a:pt x="179" y="0"/>
                      </a:lnTo>
                      <a:lnTo>
                        <a:pt x="173" y="0"/>
                      </a:lnTo>
                      <a:lnTo>
                        <a:pt x="167" y="0"/>
                      </a:lnTo>
                      <a:lnTo>
                        <a:pt x="162" y="0"/>
                      </a:lnTo>
                      <a:lnTo>
                        <a:pt x="156" y="0"/>
                      </a:lnTo>
                      <a:lnTo>
                        <a:pt x="150" y="0"/>
                      </a:lnTo>
                      <a:lnTo>
                        <a:pt x="145" y="1"/>
                      </a:lnTo>
                      <a:lnTo>
                        <a:pt x="139" y="1"/>
                      </a:lnTo>
                      <a:lnTo>
                        <a:pt x="133" y="2"/>
                      </a:lnTo>
                      <a:lnTo>
                        <a:pt x="128" y="3"/>
                      </a:lnTo>
                      <a:lnTo>
                        <a:pt x="122" y="4"/>
                      </a:lnTo>
                      <a:lnTo>
                        <a:pt x="116" y="5"/>
                      </a:lnTo>
                      <a:lnTo>
                        <a:pt x="111" y="6"/>
                      </a:lnTo>
                      <a:lnTo>
                        <a:pt x="105" y="7"/>
                      </a:lnTo>
                      <a:lnTo>
                        <a:pt x="99" y="9"/>
                      </a:lnTo>
                      <a:lnTo>
                        <a:pt x="94" y="10"/>
                      </a:lnTo>
                      <a:lnTo>
                        <a:pt x="88" y="12"/>
                      </a:lnTo>
                      <a:lnTo>
                        <a:pt x="83" y="13"/>
                      </a:lnTo>
                      <a:lnTo>
                        <a:pt x="77" y="15"/>
                      </a:lnTo>
                      <a:lnTo>
                        <a:pt x="72" y="17"/>
                      </a:lnTo>
                      <a:lnTo>
                        <a:pt x="66" y="19"/>
                      </a:lnTo>
                      <a:lnTo>
                        <a:pt x="61" y="21"/>
                      </a:lnTo>
                      <a:lnTo>
                        <a:pt x="56" y="23"/>
                      </a:lnTo>
                      <a:lnTo>
                        <a:pt x="50" y="26"/>
                      </a:lnTo>
                      <a:lnTo>
                        <a:pt x="45" y="28"/>
                      </a:lnTo>
                      <a:lnTo>
                        <a:pt x="40" y="31"/>
                      </a:lnTo>
                      <a:lnTo>
                        <a:pt x="35" y="34"/>
                      </a:lnTo>
                      <a:lnTo>
                        <a:pt x="29" y="36"/>
                      </a:lnTo>
                      <a:lnTo>
                        <a:pt x="24" y="39"/>
                      </a:lnTo>
                      <a:lnTo>
                        <a:pt x="19" y="42"/>
                      </a:lnTo>
                      <a:lnTo>
                        <a:pt x="14" y="45"/>
                      </a:lnTo>
                      <a:lnTo>
                        <a:pt x="9" y="48"/>
                      </a:lnTo>
                      <a:lnTo>
                        <a:pt x="4" y="52"/>
                      </a:lnTo>
                      <a:lnTo>
                        <a:pt x="0" y="55"/>
                      </a:lnTo>
                    </a:path>
                  </a:pathLst>
                </a:custGeom>
                <a:gradFill rotWithShape="0">
                  <a:gsLst>
                    <a:gs pos="0">
                      <a:srgbClr val="FFE779">
                        <a:alpha val="0"/>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353" name="Text Box 185"/>
                <p:cNvSpPr txBox="1">
                  <a:spLocks noChangeArrowheads="1"/>
                </p:cNvSpPr>
                <p:nvPr/>
              </p:nvSpPr>
              <p:spPr bwMode="auto">
                <a:xfrm>
                  <a:off x="195" y="367"/>
                  <a:ext cx="209" cy="114"/>
                </a:xfrm>
                <a:prstGeom prst="rect">
                  <a:avLst/>
                </a:prstGeom>
                <a:noFill/>
                <a:ln w="9525">
                  <a:noFill/>
                  <a:miter lim="800000"/>
                  <a:headEnd/>
                  <a:tailEnd/>
                </a:ln>
              </p:spPr>
              <p:txBody>
                <a:bodyPr lIns="0" tIns="0" rIns="0" bIns="0" anchor="ctr"/>
                <a:lstStyle/>
                <a:p>
                  <a:pPr algn="ctr" defTabSz="455613">
                    <a:lnSpc>
                      <a:spcPts val="1250"/>
                    </a:lnSpc>
                  </a:pPr>
                  <a:r>
                    <a:rPr lang="en-GB" sz="1200"/>
                    <a:t>ADS</a:t>
                  </a:r>
                </a:p>
              </p:txBody>
            </p:sp>
          </p:grpSp>
          <p:grpSp>
            <p:nvGrpSpPr>
              <p:cNvPr id="7354" name="Group 186"/>
              <p:cNvGrpSpPr>
                <a:grpSpLocks/>
              </p:cNvGrpSpPr>
              <p:nvPr/>
            </p:nvGrpSpPr>
            <p:grpSpPr bwMode="auto">
              <a:xfrm>
                <a:off x="226" y="2048"/>
                <a:ext cx="604" cy="695"/>
                <a:chOff x="0" y="0"/>
                <a:chExt cx="605" cy="696"/>
              </a:xfrm>
            </p:grpSpPr>
            <p:sp>
              <p:nvSpPr>
                <p:cNvPr id="7355" name="Freeform 187"/>
                <p:cNvSpPr>
                  <a:spLocks noChangeArrowheads="1"/>
                </p:cNvSpPr>
                <p:nvPr/>
              </p:nvSpPr>
              <p:spPr bwMode="auto">
                <a:xfrm>
                  <a:off x="0" y="109"/>
                  <a:ext cx="599" cy="581"/>
                </a:xfrm>
                <a:custGeom>
                  <a:avLst/>
                  <a:gdLst/>
                  <a:ahLst/>
                  <a:cxnLst>
                    <a:cxn ang="0">
                      <a:pos x="0" y="0"/>
                    </a:cxn>
                    <a:cxn ang="0">
                      <a:pos x="0" y="472"/>
                    </a:cxn>
                    <a:cxn ang="0">
                      <a:pos x="29" y="519"/>
                    </a:cxn>
                    <a:cxn ang="0">
                      <a:pos x="112" y="557"/>
                    </a:cxn>
                    <a:cxn ang="0">
                      <a:pos x="233" y="578"/>
                    </a:cxn>
                    <a:cxn ang="0">
                      <a:pos x="366" y="578"/>
                    </a:cxn>
                    <a:cxn ang="0">
                      <a:pos x="486" y="557"/>
                    </a:cxn>
                    <a:cxn ang="0">
                      <a:pos x="570" y="519"/>
                    </a:cxn>
                    <a:cxn ang="0">
                      <a:pos x="599" y="472"/>
                    </a:cxn>
                    <a:cxn ang="0">
                      <a:pos x="599" y="0"/>
                    </a:cxn>
                    <a:cxn ang="0">
                      <a:pos x="0" y="0"/>
                    </a:cxn>
                  </a:cxnLst>
                  <a:rect l="0" t="0" r="r" b="b"/>
                  <a:pathLst>
                    <a:path w="599" h="581">
                      <a:moveTo>
                        <a:pt x="0" y="0"/>
                      </a:moveTo>
                      <a:lnTo>
                        <a:pt x="0" y="472"/>
                      </a:lnTo>
                      <a:cubicBezTo>
                        <a:pt x="0" y="472"/>
                        <a:pt x="0" y="497"/>
                        <a:pt x="29" y="519"/>
                      </a:cubicBezTo>
                      <a:cubicBezTo>
                        <a:pt x="29" y="519"/>
                        <a:pt x="59" y="542"/>
                        <a:pt x="112" y="557"/>
                      </a:cubicBezTo>
                      <a:cubicBezTo>
                        <a:pt x="112" y="557"/>
                        <a:pt x="166" y="573"/>
                        <a:pt x="233" y="578"/>
                      </a:cubicBezTo>
                      <a:cubicBezTo>
                        <a:pt x="233" y="578"/>
                        <a:pt x="299" y="584"/>
                        <a:pt x="366" y="578"/>
                      </a:cubicBezTo>
                      <a:cubicBezTo>
                        <a:pt x="366" y="578"/>
                        <a:pt x="433" y="573"/>
                        <a:pt x="486" y="557"/>
                      </a:cubicBezTo>
                      <a:cubicBezTo>
                        <a:pt x="486" y="557"/>
                        <a:pt x="540" y="542"/>
                        <a:pt x="570" y="519"/>
                      </a:cubicBezTo>
                      <a:cubicBezTo>
                        <a:pt x="570" y="519"/>
                        <a:pt x="599" y="497"/>
                        <a:pt x="599" y="472"/>
                      </a:cubicBezTo>
                      <a:lnTo>
                        <a:pt x="599" y="0"/>
                      </a:lnTo>
                      <a:cubicBezTo>
                        <a:pt x="599" y="0"/>
                        <a:pt x="299" y="0"/>
                        <a:pt x="0" y="0"/>
                      </a:cubicBezTo>
                    </a:path>
                  </a:pathLst>
                </a:custGeom>
                <a:gradFill rotWithShape="0">
                  <a:gsLst>
                    <a:gs pos="0">
                      <a:srgbClr val="7D7D7D"/>
                    </a:gs>
                    <a:gs pos="50000">
                      <a:srgbClr val="FFFFFF"/>
                    </a:gs>
                    <a:gs pos="100000">
                      <a:srgbClr val="7D7D7D"/>
                    </a:gs>
                  </a:gsLst>
                  <a:lin ang="0" scaled="1"/>
                </a:gradFill>
                <a:ln w="7200">
                  <a:solidFill>
                    <a:srgbClr val="555555"/>
                  </a:solidFill>
                  <a:round/>
                  <a:headEnd type="none" w="sm" len="sm"/>
                  <a:tailEnd type="none" w="sm" len="sm"/>
                </a:ln>
              </p:spPr>
              <p:txBody>
                <a:bodyPr/>
                <a:lstStyle/>
                <a:p>
                  <a:endParaRPr lang="nl-BE"/>
                </a:p>
              </p:txBody>
            </p:sp>
            <p:sp>
              <p:nvSpPr>
                <p:cNvPr id="7356" name="Freeform 188"/>
                <p:cNvSpPr>
                  <a:spLocks noChangeArrowheads="1"/>
                </p:cNvSpPr>
                <p:nvPr/>
              </p:nvSpPr>
              <p:spPr bwMode="auto">
                <a:xfrm>
                  <a:off x="1" y="137"/>
                  <a:ext cx="93" cy="510"/>
                </a:xfrm>
                <a:custGeom>
                  <a:avLst/>
                  <a:gdLst/>
                  <a:ahLst/>
                  <a:cxnLst>
                    <a:cxn ang="0">
                      <a:pos x="90" y="509"/>
                    </a:cxn>
                    <a:cxn ang="0">
                      <a:pos x="92" y="0"/>
                    </a:cxn>
                    <a:cxn ang="0">
                      <a:pos x="0" y="0"/>
                    </a:cxn>
                    <a:cxn ang="0">
                      <a:pos x="0" y="432"/>
                    </a:cxn>
                    <a:cxn ang="0">
                      <a:pos x="90" y="509"/>
                    </a:cxn>
                  </a:cxnLst>
                  <a:rect l="0" t="0" r="r" b="b"/>
                  <a:pathLst>
                    <a:path w="92" h="509">
                      <a:moveTo>
                        <a:pt x="90" y="509"/>
                      </a:moveTo>
                      <a:lnTo>
                        <a:pt x="92" y="0"/>
                      </a:lnTo>
                      <a:lnTo>
                        <a:pt x="0" y="0"/>
                      </a:lnTo>
                      <a:lnTo>
                        <a:pt x="0" y="432"/>
                      </a:lnTo>
                      <a:cubicBezTo>
                        <a:pt x="0" y="432"/>
                        <a:pt x="30" y="485"/>
                        <a:pt x="90" y="509"/>
                      </a:cubicBezTo>
                    </a:path>
                  </a:pathLst>
                </a:custGeom>
                <a:gradFill rotWithShape="0">
                  <a:gsLst>
                    <a:gs pos="0">
                      <a:srgbClr val="000000">
                        <a:alpha val="10001"/>
                      </a:srgbClr>
                    </a:gs>
                    <a:gs pos="100000">
                      <a:srgbClr val="FFE779">
                        <a:alpha val="0"/>
                      </a:srgbClr>
                    </a:gs>
                  </a:gsLst>
                  <a:lin ang="0" scaled="1"/>
                </a:gradFill>
                <a:ln w="9525">
                  <a:noFill/>
                  <a:round/>
                  <a:headEnd type="none" w="sm" len="sm"/>
                  <a:tailEnd type="none" w="sm" len="sm"/>
                </a:ln>
              </p:spPr>
              <p:txBody>
                <a:bodyPr/>
                <a:lstStyle/>
                <a:p>
                  <a:endParaRPr lang="nl-BE"/>
                </a:p>
              </p:txBody>
            </p:sp>
            <p:sp>
              <p:nvSpPr>
                <p:cNvPr id="7357" name="Freeform 189"/>
                <p:cNvSpPr>
                  <a:spLocks noChangeArrowheads="1"/>
                </p:cNvSpPr>
                <p:nvPr/>
              </p:nvSpPr>
              <p:spPr bwMode="auto">
                <a:xfrm flipH="1">
                  <a:off x="506" y="112"/>
                  <a:ext cx="93" cy="538"/>
                </a:xfrm>
                <a:custGeom>
                  <a:avLst/>
                  <a:gdLst/>
                  <a:ahLst/>
                  <a:cxnLst>
                    <a:cxn ang="0">
                      <a:pos x="90" y="538"/>
                    </a:cxn>
                    <a:cxn ang="0">
                      <a:pos x="92" y="0"/>
                    </a:cxn>
                    <a:cxn ang="0">
                      <a:pos x="0" y="0"/>
                    </a:cxn>
                    <a:cxn ang="0">
                      <a:pos x="0" y="475"/>
                    </a:cxn>
                    <a:cxn ang="0">
                      <a:pos x="90" y="538"/>
                    </a:cxn>
                  </a:cxnLst>
                  <a:rect l="0" t="0" r="r" b="b"/>
                  <a:pathLst>
                    <a:path w="92" h="538">
                      <a:moveTo>
                        <a:pt x="90" y="538"/>
                      </a:moveTo>
                      <a:lnTo>
                        <a:pt x="92" y="0"/>
                      </a:lnTo>
                      <a:lnTo>
                        <a:pt x="0" y="0"/>
                      </a:lnTo>
                      <a:lnTo>
                        <a:pt x="0" y="475"/>
                      </a:lnTo>
                      <a:cubicBezTo>
                        <a:pt x="0" y="475"/>
                        <a:pt x="32" y="521"/>
                        <a:pt x="90" y="538"/>
                      </a:cubicBezTo>
                    </a:path>
                  </a:pathLst>
                </a:custGeom>
                <a:gradFill rotWithShape="0">
                  <a:gsLst>
                    <a:gs pos="0">
                      <a:srgbClr val="FFE779">
                        <a:alpha val="0"/>
                      </a:srgbClr>
                    </a:gs>
                    <a:gs pos="100000">
                      <a:srgbClr val="000000">
                        <a:alpha val="40001"/>
                      </a:srgbClr>
                    </a:gs>
                  </a:gsLst>
                  <a:lin ang="0" scaled="1"/>
                </a:gradFill>
                <a:ln w="9525">
                  <a:noFill/>
                  <a:round/>
                  <a:headEnd type="none" w="sm" len="sm"/>
                  <a:tailEnd type="none" w="sm" len="sm"/>
                </a:ln>
              </p:spPr>
              <p:txBody>
                <a:bodyPr/>
                <a:lstStyle/>
                <a:p>
                  <a:endParaRPr lang="nl-BE"/>
                </a:p>
              </p:txBody>
            </p:sp>
            <p:sp>
              <p:nvSpPr>
                <p:cNvPr id="7358" name="Freeform 190"/>
                <p:cNvSpPr>
                  <a:spLocks noChangeArrowheads="1"/>
                </p:cNvSpPr>
                <p:nvPr/>
              </p:nvSpPr>
              <p:spPr bwMode="auto">
                <a:xfrm>
                  <a:off x="159" y="120"/>
                  <a:ext cx="154" cy="567"/>
                </a:xfrm>
                <a:custGeom>
                  <a:avLst/>
                  <a:gdLst/>
                  <a:ahLst/>
                  <a:cxnLst>
                    <a:cxn ang="0">
                      <a:pos x="0" y="0"/>
                    </a:cxn>
                    <a:cxn ang="0">
                      <a:pos x="0" y="547"/>
                    </a:cxn>
                    <a:cxn ang="0">
                      <a:pos x="153" y="567"/>
                    </a:cxn>
                    <a:cxn ang="0">
                      <a:pos x="153" y="0"/>
                    </a:cxn>
                    <a:cxn ang="0">
                      <a:pos x="0" y="0"/>
                    </a:cxn>
                  </a:cxnLst>
                  <a:rect l="0" t="0" r="r" b="b"/>
                  <a:pathLst>
                    <a:path w="153" h="567">
                      <a:moveTo>
                        <a:pt x="0" y="0"/>
                      </a:moveTo>
                      <a:lnTo>
                        <a:pt x="0" y="547"/>
                      </a:lnTo>
                      <a:cubicBezTo>
                        <a:pt x="0" y="547"/>
                        <a:pt x="76" y="567"/>
                        <a:pt x="153" y="567"/>
                      </a:cubicBezTo>
                      <a:lnTo>
                        <a:pt x="153" y="0"/>
                      </a:lnTo>
                      <a:lnTo>
                        <a:pt x="0" y="0"/>
                      </a:lnTo>
                    </a:path>
                  </a:pathLst>
                </a:custGeom>
                <a:gradFill rotWithShape="0">
                  <a:gsLst>
                    <a:gs pos="0">
                      <a:srgbClr val="FFFFFF">
                        <a:alpha val="14001"/>
                      </a:srgbClr>
                    </a:gs>
                    <a:gs pos="50000">
                      <a:srgbClr val="FFFFFF"/>
                    </a:gs>
                    <a:gs pos="100000">
                      <a:srgbClr val="FFFFFF">
                        <a:alpha val="14001"/>
                      </a:srgbClr>
                    </a:gs>
                  </a:gsLst>
                  <a:lin ang="0" scaled="1"/>
                </a:gradFill>
                <a:ln w="9525">
                  <a:noFill/>
                  <a:round/>
                  <a:headEnd type="none" w="sm" len="sm"/>
                  <a:tailEnd type="none" w="sm" len="sm"/>
                </a:ln>
              </p:spPr>
              <p:txBody>
                <a:bodyPr/>
                <a:lstStyle/>
                <a:p>
                  <a:endParaRPr lang="nl-BE"/>
                </a:p>
              </p:txBody>
            </p:sp>
            <p:sp>
              <p:nvSpPr>
                <p:cNvPr id="7359" name="Freeform 191"/>
                <p:cNvSpPr>
                  <a:spLocks noChangeArrowheads="1"/>
                </p:cNvSpPr>
                <p:nvPr/>
              </p:nvSpPr>
              <p:spPr bwMode="auto">
                <a:xfrm>
                  <a:off x="0" y="0"/>
                  <a:ext cx="599" cy="218"/>
                </a:xfrm>
                <a:custGeom>
                  <a:avLst/>
                  <a:gdLst/>
                  <a:ahLst/>
                  <a:cxnLst>
                    <a:cxn ang="0">
                      <a:pos x="1" y="99"/>
                    </a:cxn>
                    <a:cxn ang="0">
                      <a:pos x="5" y="88"/>
                    </a:cxn>
                    <a:cxn ang="0">
                      <a:pos x="13" y="77"/>
                    </a:cxn>
                    <a:cxn ang="0">
                      <a:pos x="23" y="66"/>
                    </a:cxn>
                    <a:cxn ang="0">
                      <a:pos x="37" y="56"/>
                    </a:cxn>
                    <a:cxn ang="0">
                      <a:pos x="54" y="46"/>
                    </a:cxn>
                    <a:cxn ang="0">
                      <a:pos x="74" y="37"/>
                    </a:cxn>
                    <a:cxn ang="0">
                      <a:pos x="96" y="29"/>
                    </a:cxn>
                    <a:cxn ang="0">
                      <a:pos x="120" y="21"/>
                    </a:cxn>
                    <a:cxn ang="0">
                      <a:pos x="146" y="15"/>
                    </a:cxn>
                    <a:cxn ang="0">
                      <a:pos x="174" y="9"/>
                    </a:cxn>
                    <a:cxn ang="0">
                      <a:pos x="204" y="5"/>
                    </a:cxn>
                    <a:cxn ang="0">
                      <a:pos x="234" y="2"/>
                    </a:cxn>
                    <a:cxn ang="0">
                      <a:pos x="265" y="0"/>
                    </a:cxn>
                    <a:cxn ang="0">
                      <a:pos x="297" y="0"/>
                    </a:cxn>
                    <a:cxn ang="0">
                      <a:pos x="328" y="0"/>
                    </a:cxn>
                    <a:cxn ang="0">
                      <a:pos x="360" y="2"/>
                    </a:cxn>
                    <a:cxn ang="0">
                      <a:pos x="390" y="5"/>
                    </a:cxn>
                    <a:cxn ang="0">
                      <a:pos x="420" y="9"/>
                    </a:cxn>
                    <a:cxn ang="0">
                      <a:pos x="448" y="14"/>
                    </a:cxn>
                    <a:cxn ang="0">
                      <a:pos x="475" y="20"/>
                    </a:cxn>
                    <a:cxn ang="0">
                      <a:pos x="499" y="27"/>
                    </a:cxn>
                    <a:cxn ang="0">
                      <a:pos x="522" y="35"/>
                    </a:cxn>
                    <a:cxn ang="0">
                      <a:pos x="542" y="44"/>
                    </a:cxn>
                    <a:cxn ang="0">
                      <a:pos x="559" y="54"/>
                    </a:cxn>
                    <a:cxn ang="0">
                      <a:pos x="573" y="64"/>
                    </a:cxn>
                    <a:cxn ang="0">
                      <a:pos x="585" y="75"/>
                    </a:cxn>
                    <a:cxn ang="0">
                      <a:pos x="593" y="86"/>
                    </a:cxn>
                    <a:cxn ang="0">
                      <a:pos x="598" y="97"/>
                    </a:cxn>
                    <a:cxn ang="0">
                      <a:pos x="599" y="109"/>
                    </a:cxn>
                    <a:cxn ang="0">
                      <a:pos x="598" y="120"/>
                    </a:cxn>
                    <a:cxn ang="0">
                      <a:pos x="593" y="132"/>
                    </a:cxn>
                    <a:cxn ang="0">
                      <a:pos x="585" y="143"/>
                    </a:cxn>
                    <a:cxn ang="0">
                      <a:pos x="573" y="154"/>
                    </a:cxn>
                    <a:cxn ang="0">
                      <a:pos x="559" y="164"/>
                    </a:cxn>
                    <a:cxn ang="0">
                      <a:pos x="542" y="173"/>
                    </a:cxn>
                    <a:cxn ang="0">
                      <a:pos x="522" y="182"/>
                    </a:cxn>
                    <a:cxn ang="0">
                      <a:pos x="499" y="190"/>
                    </a:cxn>
                    <a:cxn ang="0">
                      <a:pos x="475" y="198"/>
                    </a:cxn>
                    <a:cxn ang="0">
                      <a:pos x="448" y="204"/>
                    </a:cxn>
                    <a:cxn ang="0">
                      <a:pos x="420" y="209"/>
                    </a:cxn>
                    <a:cxn ang="0">
                      <a:pos x="390" y="213"/>
                    </a:cxn>
                    <a:cxn ang="0">
                      <a:pos x="360" y="216"/>
                    </a:cxn>
                    <a:cxn ang="0">
                      <a:pos x="328" y="218"/>
                    </a:cxn>
                    <a:cxn ang="0">
                      <a:pos x="297" y="218"/>
                    </a:cxn>
                    <a:cxn ang="0">
                      <a:pos x="265" y="217"/>
                    </a:cxn>
                    <a:cxn ang="0">
                      <a:pos x="234" y="216"/>
                    </a:cxn>
                    <a:cxn ang="0">
                      <a:pos x="204" y="212"/>
                    </a:cxn>
                    <a:cxn ang="0">
                      <a:pos x="174" y="208"/>
                    </a:cxn>
                    <a:cxn ang="0">
                      <a:pos x="146" y="203"/>
                    </a:cxn>
                    <a:cxn ang="0">
                      <a:pos x="120" y="196"/>
                    </a:cxn>
                    <a:cxn ang="0">
                      <a:pos x="96" y="189"/>
                    </a:cxn>
                    <a:cxn ang="0">
                      <a:pos x="74" y="181"/>
                    </a:cxn>
                    <a:cxn ang="0">
                      <a:pos x="54" y="172"/>
                    </a:cxn>
                    <a:cxn ang="0">
                      <a:pos x="37" y="162"/>
                    </a:cxn>
                    <a:cxn ang="0">
                      <a:pos x="23" y="152"/>
                    </a:cxn>
                    <a:cxn ang="0">
                      <a:pos x="13" y="141"/>
                    </a:cxn>
                    <a:cxn ang="0">
                      <a:pos x="5" y="130"/>
                    </a:cxn>
                    <a:cxn ang="0">
                      <a:pos x="1" y="118"/>
                    </a:cxn>
                  </a:cxnLst>
                  <a:rect l="0" t="0" r="r" b="b"/>
                  <a:pathLst>
                    <a:path w="599" h="218">
                      <a:moveTo>
                        <a:pt x="0" y="109"/>
                      </a:moveTo>
                      <a:lnTo>
                        <a:pt x="0" y="107"/>
                      </a:lnTo>
                      <a:lnTo>
                        <a:pt x="0" y="105"/>
                      </a:lnTo>
                      <a:lnTo>
                        <a:pt x="0" y="103"/>
                      </a:lnTo>
                      <a:lnTo>
                        <a:pt x="0" y="101"/>
                      </a:lnTo>
                      <a:lnTo>
                        <a:pt x="1" y="99"/>
                      </a:lnTo>
                      <a:lnTo>
                        <a:pt x="1" y="97"/>
                      </a:lnTo>
                      <a:lnTo>
                        <a:pt x="2" y="95"/>
                      </a:lnTo>
                      <a:lnTo>
                        <a:pt x="2" y="94"/>
                      </a:lnTo>
                      <a:lnTo>
                        <a:pt x="3" y="92"/>
                      </a:lnTo>
                      <a:lnTo>
                        <a:pt x="4" y="90"/>
                      </a:lnTo>
                      <a:lnTo>
                        <a:pt x="5" y="88"/>
                      </a:lnTo>
                      <a:lnTo>
                        <a:pt x="6" y="86"/>
                      </a:lnTo>
                      <a:lnTo>
                        <a:pt x="7" y="84"/>
                      </a:lnTo>
                      <a:lnTo>
                        <a:pt x="8" y="82"/>
                      </a:lnTo>
                      <a:lnTo>
                        <a:pt x="10" y="80"/>
                      </a:lnTo>
                      <a:lnTo>
                        <a:pt x="11" y="79"/>
                      </a:lnTo>
                      <a:lnTo>
                        <a:pt x="13" y="77"/>
                      </a:lnTo>
                      <a:lnTo>
                        <a:pt x="14" y="75"/>
                      </a:lnTo>
                      <a:lnTo>
                        <a:pt x="16" y="73"/>
                      </a:lnTo>
                      <a:lnTo>
                        <a:pt x="18" y="71"/>
                      </a:lnTo>
                      <a:lnTo>
                        <a:pt x="19" y="69"/>
                      </a:lnTo>
                      <a:lnTo>
                        <a:pt x="21" y="68"/>
                      </a:lnTo>
                      <a:lnTo>
                        <a:pt x="23" y="66"/>
                      </a:lnTo>
                      <a:lnTo>
                        <a:pt x="25" y="64"/>
                      </a:lnTo>
                      <a:lnTo>
                        <a:pt x="28" y="62"/>
                      </a:lnTo>
                      <a:lnTo>
                        <a:pt x="30" y="61"/>
                      </a:lnTo>
                      <a:lnTo>
                        <a:pt x="32" y="59"/>
                      </a:lnTo>
                      <a:lnTo>
                        <a:pt x="35" y="57"/>
                      </a:lnTo>
                      <a:lnTo>
                        <a:pt x="37" y="56"/>
                      </a:lnTo>
                      <a:lnTo>
                        <a:pt x="40" y="54"/>
                      </a:lnTo>
                      <a:lnTo>
                        <a:pt x="43" y="52"/>
                      </a:lnTo>
                      <a:lnTo>
                        <a:pt x="45" y="51"/>
                      </a:lnTo>
                      <a:lnTo>
                        <a:pt x="48" y="49"/>
                      </a:lnTo>
                      <a:lnTo>
                        <a:pt x="51" y="47"/>
                      </a:lnTo>
                      <a:lnTo>
                        <a:pt x="54" y="46"/>
                      </a:lnTo>
                      <a:lnTo>
                        <a:pt x="57" y="44"/>
                      </a:lnTo>
                      <a:lnTo>
                        <a:pt x="60" y="43"/>
                      </a:lnTo>
                      <a:lnTo>
                        <a:pt x="63" y="41"/>
                      </a:lnTo>
                      <a:lnTo>
                        <a:pt x="67" y="40"/>
                      </a:lnTo>
                      <a:lnTo>
                        <a:pt x="70" y="38"/>
                      </a:lnTo>
                      <a:lnTo>
                        <a:pt x="74" y="37"/>
                      </a:lnTo>
                      <a:lnTo>
                        <a:pt x="77" y="35"/>
                      </a:lnTo>
                      <a:lnTo>
                        <a:pt x="81" y="34"/>
                      </a:lnTo>
                      <a:lnTo>
                        <a:pt x="84" y="33"/>
                      </a:lnTo>
                      <a:lnTo>
                        <a:pt x="88" y="31"/>
                      </a:lnTo>
                      <a:lnTo>
                        <a:pt x="92" y="30"/>
                      </a:lnTo>
                      <a:lnTo>
                        <a:pt x="96" y="29"/>
                      </a:lnTo>
                      <a:lnTo>
                        <a:pt x="99" y="27"/>
                      </a:lnTo>
                      <a:lnTo>
                        <a:pt x="103" y="26"/>
                      </a:lnTo>
                      <a:lnTo>
                        <a:pt x="107" y="25"/>
                      </a:lnTo>
                      <a:lnTo>
                        <a:pt x="112" y="24"/>
                      </a:lnTo>
                      <a:lnTo>
                        <a:pt x="116" y="22"/>
                      </a:lnTo>
                      <a:lnTo>
                        <a:pt x="120" y="21"/>
                      </a:lnTo>
                      <a:lnTo>
                        <a:pt x="124" y="20"/>
                      </a:lnTo>
                      <a:lnTo>
                        <a:pt x="128" y="19"/>
                      </a:lnTo>
                      <a:lnTo>
                        <a:pt x="133" y="18"/>
                      </a:lnTo>
                      <a:lnTo>
                        <a:pt x="137" y="17"/>
                      </a:lnTo>
                      <a:lnTo>
                        <a:pt x="142" y="16"/>
                      </a:lnTo>
                      <a:lnTo>
                        <a:pt x="146" y="15"/>
                      </a:lnTo>
                      <a:lnTo>
                        <a:pt x="151" y="14"/>
                      </a:lnTo>
                      <a:lnTo>
                        <a:pt x="155" y="13"/>
                      </a:lnTo>
                      <a:lnTo>
                        <a:pt x="160" y="12"/>
                      </a:lnTo>
                      <a:lnTo>
                        <a:pt x="165" y="11"/>
                      </a:lnTo>
                      <a:lnTo>
                        <a:pt x="169" y="10"/>
                      </a:lnTo>
                      <a:lnTo>
                        <a:pt x="174" y="9"/>
                      </a:lnTo>
                      <a:lnTo>
                        <a:pt x="179" y="9"/>
                      </a:lnTo>
                      <a:lnTo>
                        <a:pt x="184" y="8"/>
                      </a:lnTo>
                      <a:lnTo>
                        <a:pt x="189" y="7"/>
                      </a:lnTo>
                      <a:lnTo>
                        <a:pt x="194" y="7"/>
                      </a:lnTo>
                      <a:lnTo>
                        <a:pt x="199" y="6"/>
                      </a:lnTo>
                      <a:lnTo>
                        <a:pt x="204" y="5"/>
                      </a:lnTo>
                      <a:lnTo>
                        <a:pt x="209" y="5"/>
                      </a:lnTo>
                      <a:lnTo>
                        <a:pt x="214" y="4"/>
                      </a:lnTo>
                      <a:lnTo>
                        <a:pt x="219" y="4"/>
                      </a:lnTo>
                      <a:lnTo>
                        <a:pt x="224" y="3"/>
                      </a:lnTo>
                      <a:lnTo>
                        <a:pt x="229" y="3"/>
                      </a:lnTo>
                      <a:lnTo>
                        <a:pt x="234" y="2"/>
                      </a:lnTo>
                      <a:lnTo>
                        <a:pt x="239" y="2"/>
                      </a:lnTo>
                      <a:lnTo>
                        <a:pt x="244" y="1"/>
                      </a:lnTo>
                      <a:lnTo>
                        <a:pt x="250" y="1"/>
                      </a:lnTo>
                      <a:lnTo>
                        <a:pt x="255" y="1"/>
                      </a:lnTo>
                      <a:lnTo>
                        <a:pt x="260" y="0"/>
                      </a:lnTo>
                      <a:lnTo>
                        <a:pt x="265" y="0"/>
                      </a:lnTo>
                      <a:lnTo>
                        <a:pt x="270" y="0"/>
                      </a:lnTo>
                      <a:lnTo>
                        <a:pt x="276" y="0"/>
                      </a:lnTo>
                      <a:lnTo>
                        <a:pt x="281" y="0"/>
                      </a:lnTo>
                      <a:lnTo>
                        <a:pt x="286" y="0"/>
                      </a:lnTo>
                      <a:lnTo>
                        <a:pt x="291" y="0"/>
                      </a:lnTo>
                      <a:lnTo>
                        <a:pt x="297" y="0"/>
                      </a:lnTo>
                      <a:lnTo>
                        <a:pt x="302" y="0"/>
                      </a:lnTo>
                      <a:lnTo>
                        <a:pt x="307" y="0"/>
                      </a:lnTo>
                      <a:lnTo>
                        <a:pt x="313" y="0"/>
                      </a:lnTo>
                      <a:lnTo>
                        <a:pt x="318" y="0"/>
                      </a:lnTo>
                      <a:lnTo>
                        <a:pt x="323" y="0"/>
                      </a:lnTo>
                      <a:lnTo>
                        <a:pt x="328" y="0"/>
                      </a:lnTo>
                      <a:lnTo>
                        <a:pt x="334" y="0"/>
                      </a:lnTo>
                      <a:lnTo>
                        <a:pt x="339" y="0"/>
                      </a:lnTo>
                      <a:lnTo>
                        <a:pt x="344" y="1"/>
                      </a:lnTo>
                      <a:lnTo>
                        <a:pt x="349" y="1"/>
                      </a:lnTo>
                      <a:lnTo>
                        <a:pt x="354" y="1"/>
                      </a:lnTo>
                      <a:lnTo>
                        <a:pt x="360" y="2"/>
                      </a:lnTo>
                      <a:lnTo>
                        <a:pt x="365" y="2"/>
                      </a:lnTo>
                      <a:lnTo>
                        <a:pt x="370" y="3"/>
                      </a:lnTo>
                      <a:lnTo>
                        <a:pt x="375" y="3"/>
                      </a:lnTo>
                      <a:lnTo>
                        <a:pt x="380" y="4"/>
                      </a:lnTo>
                      <a:lnTo>
                        <a:pt x="385" y="4"/>
                      </a:lnTo>
                      <a:lnTo>
                        <a:pt x="390" y="5"/>
                      </a:lnTo>
                      <a:lnTo>
                        <a:pt x="395" y="5"/>
                      </a:lnTo>
                      <a:lnTo>
                        <a:pt x="400" y="6"/>
                      </a:lnTo>
                      <a:lnTo>
                        <a:pt x="405" y="7"/>
                      </a:lnTo>
                      <a:lnTo>
                        <a:pt x="410" y="7"/>
                      </a:lnTo>
                      <a:lnTo>
                        <a:pt x="415" y="8"/>
                      </a:lnTo>
                      <a:lnTo>
                        <a:pt x="420" y="9"/>
                      </a:lnTo>
                      <a:lnTo>
                        <a:pt x="425" y="9"/>
                      </a:lnTo>
                      <a:lnTo>
                        <a:pt x="429" y="10"/>
                      </a:lnTo>
                      <a:lnTo>
                        <a:pt x="434" y="11"/>
                      </a:lnTo>
                      <a:lnTo>
                        <a:pt x="439" y="12"/>
                      </a:lnTo>
                      <a:lnTo>
                        <a:pt x="443" y="13"/>
                      </a:lnTo>
                      <a:lnTo>
                        <a:pt x="448" y="14"/>
                      </a:lnTo>
                      <a:lnTo>
                        <a:pt x="453" y="15"/>
                      </a:lnTo>
                      <a:lnTo>
                        <a:pt x="457" y="16"/>
                      </a:lnTo>
                      <a:lnTo>
                        <a:pt x="462" y="17"/>
                      </a:lnTo>
                      <a:lnTo>
                        <a:pt x="466" y="18"/>
                      </a:lnTo>
                      <a:lnTo>
                        <a:pt x="470" y="19"/>
                      </a:lnTo>
                      <a:lnTo>
                        <a:pt x="475" y="20"/>
                      </a:lnTo>
                      <a:lnTo>
                        <a:pt x="479" y="21"/>
                      </a:lnTo>
                      <a:lnTo>
                        <a:pt x="483" y="22"/>
                      </a:lnTo>
                      <a:lnTo>
                        <a:pt x="487" y="24"/>
                      </a:lnTo>
                      <a:lnTo>
                        <a:pt x="491" y="25"/>
                      </a:lnTo>
                      <a:lnTo>
                        <a:pt x="495" y="26"/>
                      </a:lnTo>
                      <a:lnTo>
                        <a:pt x="499" y="27"/>
                      </a:lnTo>
                      <a:lnTo>
                        <a:pt x="503" y="29"/>
                      </a:lnTo>
                      <a:lnTo>
                        <a:pt x="507" y="30"/>
                      </a:lnTo>
                      <a:lnTo>
                        <a:pt x="511" y="31"/>
                      </a:lnTo>
                      <a:lnTo>
                        <a:pt x="514" y="33"/>
                      </a:lnTo>
                      <a:lnTo>
                        <a:pt x="518" y="34"/>
                      </a:lnTo>
                      <a:lnTo>
                        <a:pt x="522" y="35"/>
                      </a:lnTo>
                      <a:lnTo>
                        <a:pt x="525" y="37"/>
                      </a:lnTo>
                      <a:lnTo>
                        <a:pt x="529" y="38"/>
                      </a:lnTo>
                      <a:lnTo>
                        <a:pt x="532" y="40"/>
                      </a:lnTo>
                      <a:lnTo>
                        <a:pt x="535" y="41"/>
                      </a:lnTo>
                      <a:lnTo>
                        <a:pt x="539" y="43"/>
                      </a:lnTo>
                      <a:lnTo>
                        <a:pt x="542" y="44"/>
                      </a:lnTo>
                      <a:lnTo>
                        <a:pt x="545" y="46"/>
                      </a:lnTo>
                      <a:lnTo>
                        <a:pt x="548" y="47"/>
                      </a:lnTo>
                      <a:lnTo>
                        <a:pt x="551" y="49"/>
                      </a:lnTo>
                      <a:lnTo>
                        <a:pt x="553" y="51"/>
                      </a:lnTo>
                      <a:lnTo>
                        <a:pt x="556" y="52"/>
                      </a:lnTo>
                      <a:lnTo>
                        <a:pt x="559" y="54"/>
                      </a:lnTo>
                      <a:lnTo>
                        <a:pt x="562" y="56"/>
                      </a:lnTo>
                      <a:lnTo>
                        <a:pt x="564" y="57"/>
                      </a:lnTo>
                      <a:lnTo>
                        <a:pt x="566" y="59"/>
                      </a:lnTo>
                      <a:lnTo>
                        <a:pt x="569" y="61"/>
                      </a:lnTo>
                      <a:lnTo>
                        <a:pt x="571" y="62"/>
                      </a:lnTo>
                      <a:lnTo>
                        <a:pt x="573" y="64"/>
                      </a:lnTo>
                      <a:lnTo>
                        <a:pt x="575" y="66"/>
                      </a:lnTo>
                      <a:lnTo>
                        <a:pt x="577" y="68"/>
                      </a:lnTo>
                      <a:lnTo>
                        <a:pt x="579" y="69"/>
                      </a:lnTo>
                      <a:lnTo>
                        <a:pt x="581" y="71"/>
                      </a:lnTo>
                      <a:lnTo>
                        <a:pt x="583" y="73"/>
                      </a:lnTo>
                      <a:lnTo>
                        <a:pt x="585" y="75"/>
                      </a:lnTo>
                      <a:lnTo>
                        <a:pt x="586" y="77"/>
                      </a:lnTo>
                      <a:lnTo>
                        <a:pt x="588" y="79"/>
                      </a:lnTo>
                      <a:lnTo>
                        <a:pt x="589" y="80"/>
                      </a:lnTo>
                      <a:lnTo>
                        <a:pt x="590" y="82"/>
                      </a:lnTo>
                      <a:lnTo>
                        <a:pt x="592" y="84"/>
                      </a:lnTo>
                      <a:lnTo>
                        <a:pt x="593" y="86"/>
                      </a:lnTo>
                      <a:lnTo>
                        <a:pt x="594" y="88"/>
                      </a:lnTo>
                      <a:lnTo>
                        <a:pt x="595" y="90"/>
                      </a:lnTo>
                      <a:lnTo>
                        <a:pt x="596" y="92"/>
                      </a:lnTo>
                      <a:lnTo>
                        <a:pt x="596" y="94"/>
                      </a:lnTo>
                      <a:lnTo>
                        <a:pt x="597" y="95"/>
                      </a:lnTo>
                      <a:lnTo>
                        <a:pt x="598" y="97"/>
                      </a:lnTo>
                      <a:lnTo>
                        <a:pt x="598" y="99"/>
                      </a:lnTo>
                      <a:lnTo>
                        <a:pt x="599" y="101"/>
                      </a:lnTo>
                      <a:lnTo>
                        <a:pt x="599" y="103"/>
                      </a:lnTo>
                      <a:lnTo>
                        <a:pt x="599" y="105"/>
                      </a:lnTo>
                      <a:lnTo>
                        <a:pt x="599" y="107"/>
                      </a:lnTo>
                      <a:lnTo>
                        <a:pt x="599" y="109"/>
                      </a:lnTo>
                      <a:lnTo>
                        <a:pt x="599" y="111"/>
                      </a:lnTo>
                      <a:lnTo>
                        <a:pt x="599" y="113"/>
                      </a:lnTo>
                      <a:lnTo>
                        <a:pt x="599" y="115"/>
                      </a:lnTo>
                      <a:lnTo>
                        <a:pt x="599" y="117"/>
                      </a:lnTo>
                      <a:lnTo>
                        <a:pt x="598" y="118"/>
                      </a:lnTo>
                      <a:lnTo>
                        <a:pt x="598" y="120"/>
                      </a:lnTo>
                      <a:lnTo>
                        <a:pt x="597" y="122"/>
                      </a:lnTo>
                      <a:lnTo>
                        <a:pt x="596" y="124"/>
                      </a:lnTo>
                      <a:lnTo>
                        <a:pt x="596" y="126"/>
                      </a:lnTo>
                      <a:lnTo>
                        <a:pt x="595" y="128"/>
                      </a:lnTo>
                      <a:lnTo>
                        <a:pt x="594" y="130"/>
                      </a:lnTo>
                      <a:lnTo>
                        <a:pt x="593" y="132"/>
                      </a:lnTo>
                      <a:lnTo>
                        <a:pt x="592" y="134"/>
                      </a:lnTo>
                      <a:lnTo>
                        <a:pt x="590" y="135"/>
                      </a:lnTo>
                      <a:lnTo>
                        <a:pt x="589" y="137"/>
                      </a:lnTo>
                      <a:lnTo>
                        <a:pt x="588" y="139"/>
                      </a:lnTo>
                      <a:lnTo>
                        <a:pt x="586" y="141"/>
                      </a:lnTo>
                      <a:lnTo>
                        <a:pt x="585" y="143"/>
                      </a:lnTo>
                      <a:lnTo>
                        <a:pt x="583" y="145"/>
                      </a:lnTo>
                      <a:lnTo>
                        <a:pt x="581" y="146"/>
                      </a:lnTo>
                      <a:lnTo>
                        <a:pt x="579" y="148"/>
                      </a:lnTo>
                      <a:lnTo>
                        <a:pt x="577" y="150"/>
                      </a:lnTo>
                      <a:lnTo>
                        <a:pt x="575" y="152"/>
                      </a:lnTo>
                      <a:lnTo>
                        <a:pt x="573" y="154"/>
                      </a:lnTo>
                      <a:lnTo>
                        <a:pt x="571" y="155"/>
                      </a:lnTo>
                      <a:lnTo>
                        <a:pt x="569" y="157"/>
                      </a:lnTo>
                      <a:lnTo>
                        <a:pt x="566" y="159"/>
                      </a:lnTo>
                      <a:lnTo>
                        <a:pt x="564" y="160"/>
                      </a:lnTo>
                      <a:lnTo>
                        <a:pt x="562" y="162"/>
                      </a:lnTo>
                      <a:lnTo>
                        <a:pt x="559" y="164"/>
                      </a:lnTo>
                      <a:lnTo>
                        <a:pt x="556" y="165"/>
                      </a:lnTo>
                      <a:lnTo>
                        <a:pt x="553" y="167"/>
                      </a:lnTo>
                      <a:lnTo>
                        <a:pt x="551" y="169"/>
                      </a:lnTo>
                      <a:lnTo>
                        <a:pt x="548" y="170"/>
                      </a:lnTo>
                      <a:lnTo>
                        <a:pt x="545" y="172"/>
                      </a:lnTo>
                      <a:lnTo>
                        <a:pt x="542" y="173"/>
                      </a:lnTo>
                      <a:lnTo>
                        <a:pt x="539" y="175"/>
                      </a:lnTo>
                      <a:lnTo>
                        <a:pt x="535" y="176"/>
                      </a:lnTo>
                      <a:lnTo>
                        <a:pt x="532" y="178"/>
                      </a:lnTo>
                      <a:lnTo>
                        <a:pt x="529" y="179"/>
                      </a:lnTo>
                      <a:lnTo>
                        <a:pt x="525" y="181"/>
                      </a:lnTo>
                      <a:lnTo>
                        <a:pt x="522" y="182"/>
                      </a:lnTo>
                      <a:lnTo>
                        <a:pt x="518" y="184"/>
                      </a:lnTo>
                      <a:lnTo>
                        <a:pt x="514" y="185"/>
                      </a:lnTo>
                      <a:lnTo>
                        <a:pt x="511" y="186"/>
                      </a:lnTo>
                      <a:lnTo>
                        <a:pt x="507" y="188"/>
                      </a:lnTo>
                      <a:lnTo>
                        <a:pt x="503" y="189"/>
                      </a:lnTo>
                      <a:lnTo>
                        <a:pt x="499" y="190"/>
                      </a:lnTo>
                      <a:lnTo>
                        <a:pt x="495" y="192"/>
                      </a:lnTo>
                      <a:lnTo>
                        <a:pt x="491" y="193"/>
                      </a:lnTo>
                      <a:lnTo>
                        <a:pt x="487" y="194"/>
                      </a:lnTo>
                      <a:lnTo>
                        <a:pt x="483" y="195"/>
                      </a:lnTo>
                      <a:lnTo>
                        <a:pt x="479" y="196"/>
                      </a:lnTo>
                      <a:lnTo>
                        <a:pt x="475" y="198"/>
                      </a:lnTo>
                      <a:lnTo>
                        <a:pt x="470" y="199"/>
                      </a:lnTo>
                      <a:lnTo>
                        <a:pt x="466" y="200"/>
                      </a:lnTo>
                      <a:lnTo>
                        <a:pt x="462" y="201"/>
                      </a:lnTo>
                      <a:lnTo>
                        <a:pt x="457" y="202"/>
                      </a:lnTo>
                      <a:lnTo>
                        <a:pt x="453" y="203"/>
                      </a:lnTo>
                      <a:lnTo>
                        <a:pt x="448" y="204"/>
                      </a:lnTo>
                      <a:lnTo>
                        <a:pt x="443" y="205"/>
                      </a:lnTo>
                      <a:lnTo>
                        <a:pt x="439" y="206"/>
                      </a:lnTo>
                      <a:lnTo>
                        <a:pt x="434" y="207"/>
                      </a:lnTo>
                      <a:lnTo>
                        <a:pt x="429" y="207"/>
                      </a:lnTo>
                      <a:lnTo>
                        <a:pt x="425" y="208"/>
                      </a:lnTo>
                      <a:lnTo>
                        <a:pt x="420" y="209"/>
                      </a:lnTo>
                      <a:lnTo>
                        <a:pt x="415" y="210"/>
                      </a:lnTo>
                      <a:lnTo>
                        <a:pt x="410" y="210"/>
                      </a:lnTo>
                      <a:lnTo>
                        <a:pt x="405" y="211"/>
                      </a:lnTo>
                      <a:lnTo>
                        <a:pt x="400" y="212"/>
                      </a:lnTo>
                      <a:lnTo>
                        <a:pt x="395" y="212"/>
                      </a:lnTo>
                      <a:lnTo>
                        <a:pt x="390" y="213"/>
                      </a:lnTo>
                      <a:lnTo>
                        <a:pt x="385" y="214"/>
                      </a:lnTo>
                      <a:lnTo>
                        <a:pt x="380" y="214"/>
                      </a:lnTo>
                      <a:lnTo>
                        <a:pt x="375" y="215"/>
                      </a:lnTo>
                      <a:lnTo>
                        <a:pt x="370" y="215"/>
                      </a:lnTo>
                      <a:lnTo>
                        <a:pt x="365" y="216"/>
                      </a:lnTo>
                      <a:lnTo>
                        <a:pt x="360" y="216"/>
                      </a:lnTo>
                      <a:lnTo>
                        <a:pt x="354" y="216"/>
                      </a:lnTo>
                      <a:lnTo>
                        <a:pt x="349" y="217"/>
                      </a:lnTo>
                      <a:lnTo>
                        <a:pt x="344" y="217"/>
                      </a:lnTo>
                      <a:lnTo>
                        <a:pt x="339" y="217"/>
                      </a:lnTo>
                      <a:lnTo>
                        <a:pt x="334" y="217"/>
                      </a:lnTo>
                      <a:lnTo>
                        <a:pt x="328" y="218"/>
                      </a:lnTo>
                      <a:lnTo>
                        <a:pt x="323" y="218"/>
                      </a:lnTo>
                      <a:lnTo>
                        <a:pt x="318" y="218"/>
                      </a:lnTo>
                      <a:lnTo>
                        <a:pt x="313" y="218"/>
                      </a:lnTo>
                      <a:lnTo>
                        <a:pt x="307" y="218"/>
                      </a:lnTo>
                      <a:lnTo>
                        <a:pt x="302" y="218"/>
                      </a:lnTo>
                      <a:lnTo>
                        <a:pt x="297" y="218"/>
                      </a:lnTo>
                      <a:lnTo>
                        <a:pt x="291" y="218"/>
                      </a:lnTo>
                      <a:lnTo>
                        <a:pt x="286" y="218"/>
                      </a:lnTo>
                      <a:lnTo>
                        <a:pt x="281" y="218"/>
                      </a:lnTo>
                      <a:lnTo>
                        <a:pt x="276" y="218"/>
                      </a:lnTo>
                      <a:lnTo>
                        <a:pt x="270" y="218"/>
                      </a:lnTo>
                      <a:lnTo>
                        <a:pt x="265" y="217"/>
                      </a:lnTo>
                      <a:lnTo>
                        <a:pt x="260" y="217"/>
                      </a:lnTo>
                      <a:lnTo>
                        <a:pt x="255" y="217"/>
                      </a:lnTo>
                      <a:lnTo>
                        <a:pt x="250" y="217"/>
                      </a:lnTo>
                      <a:lnTo>
                        <a:pt x="244" y="216"/>
                      </a:lnTo>
                      <a:lnTo>
                        <a:pt x="239" y="216"/>
                      </a:lnTo>
                      <a:lnTo>
                        <a:pt x="234" y="216"/>
                      </a:lnTo>
                      <a:lnTo>
                        <a:pt x="229" y="215"/>
                      </a:lnTo>
                      <a:lnTo>
                        <a:pt x="224" y="215"/>
                      </a:lnTo>
                      <a:lnTo>
                        <a:pt x="219" y="214"/>
                      </a:lnTo>
                      <a:lnTo>
                        <a:pt x="214" y="214"/>
                      </a:lnTo>
                      <a:lnTo>
                        <a:pt x="209" y="213"/>
                      </a:lnTo>
                      <a:lnTo>
                        <a:pt x="204" y="212"/>
                      </a:lnTo>
                      <a:lnTo>
                        <a:pt x="199" y="212"/>
                      </a:lnTo>
                      <a:lnTo>
                        <a:pt x="194" y="211"/>
                      </a:lnTo>
                      <a:lnTo>
                        <a:pt x="189" y="210"/>
                      </a:lnTo>
                      <a:lnTo>
                        <a:pt x="184" y="210"/>
                      </a:lnTo>
                      <a:lnTo>
                        <a:pt x="179" y="209"/>
                      </a:lnTo>
                      <a:lnTo>
                        <a:pt x="174" y="208"/>
                      </a:lnTo>
                      <a:lnTo>
                        <a:pt x="169" y="207"/>
                      </a:lnTo>
                      <a:lnTo>
                        <a:pt x="165" y="207"/>
                      </a:lnTo>
                      <a:lnTo>
                        <a:pt x="160" y="206"/>
                      </a:lnTo>
                      <a:lnTo>
                        <a:pt x="155" y="205"/>
                      </a:lnTo>
                      <a:lnTo>
                        <a:pt x="151" y="204"/>
                      </a:lnTo>
                      <a:lnTo>
                        <a:pt x="146" y="203"/>
                      </a:lnTo>
                      <a:lnTo>
                        <a:pt x="142" y="202"/>
                      </a:lnTo>
                      <a:lnTo>
                        <a:pt x="137" y="201"/>
                      </a:lnTo>
                      <a:lnTo>
                        <a:pt x="133" y="200"/>
                      </a:lnTo>
                      <a:lnTo>
                        <a:pt x="128" y="199"/>
                      </a:lnTo>
                      <a:lnTo>
                        <a:pt x="124" y="198"/>
                      </a:lnTo>
                      <a:lnTo>
                        <a:pt x="120" y="196"/>
                      </a:lnTo>
                      <a:lnTo>
                        <a:pt x="116" y="195"/>
                      </a:lnTo>
                      <a:lnTo>
                        <a:pt x="112" y="194"/>
                      </a:lnTo>
                      <a:lnTo>
                        <a:pt x="107" y="193"/>
                      </a:lnTo>
                      <a:lnTo>
                        <a:pt x="103" y="192"/>
                      </a:lnTo>
                      <a:lnTo>
                        <a:pt x="99" y="190"/>
                      </a:lnTo>
                      <a:lnTo>
                        <a:pt x="96" y="189"/>
                      </a:lnTo>
                      <a:lnTo>
                        <a:pt x="92" y="188"/>
                      </a:lnTo>
                      <a:lnTo>
                        <a:pt x="88" y="186"/>
                      </a:lnTo>
                      <a:lnTo>
                        <a:pt x="84" y="185"/>
                      </a:lnTo>
                      <a:lnTo>
                        <a:pt x="81" y="184"/>
                      </a:lnTo>
                      <a:lnTo>
                        <a:pt x="77" y="182"/>
                      </a:lnTo>
                      <a:lnTo>
                        <a:pt x="74" y="181"/>
                      </a:lnTo>
                      <a:lnTo>
                        <a:pt x="70" y="179"/>
                      </a:lnTo>
                      <a:lnTo>
                        <a:pt x="67" y="178"/>
                      </a:lnTo>
                      <a:lnTo>
                        <a:pt x="63" y="176"/>
                      </a:lnTo>
                      <a:lnTo>
                        <a:pt x="60" y="175"/>
                      </a:lnTo>
                      <a:lnTo>
                        <a:pt x="57" y="173"/>
                      </a:lnTo>
                      <a:lnTo>
                        <a:pt x="54" y="172"/>
                      </a:lnTo>
                      <a:lnTo>
                        <a:pt x="51" y="170"/>
                      </a:lnTo>
                      <a:lnTo>
                        <a:pt x="48" y="169"/>
                      </a:lnTo>
                      <a:lnTo>
                        <a:pt x="45" y="167"/>
                      </a:lnTo>
                      <a:lnTo>
                        <a:pt x="43" y="165"/>
                      </a:lnTo>
                      <a:lnTo>
                        <a:pt x="40" y="164"/>
                      </a:lnTo>
                      <a:lnTo>
                        <a:pt x="37" y="162"/>
                      </a:lnTo>
                      <a:lnTo>
                        <a:pt x="35" y="160"/>
                      </a:lnTo>
                      <a:lnTo>
                        <a:pt x="32" y="159"/>
                      </a:lnTo>
                      <a:lnTo>
                        <a:pt x="30" y="157"/>
                      </a:lnTo>
                      <a:lnTo>
                        <a:pt x="28" y="155"/>
                      </a:lnTo>
                      <a:lnTo>
                        <a:pt x="25" y="154"/>
                      </a:lnTo>
                      <a:lnTo>
                        <a:pt x="23" y="152"/>
                      </a:lnTo>
                      <a:lnTo>
                        <a:pt x="21" y="150"/>
                      </a:lnTo>
                      <a:lnTo>
                        <a:pt x="19" y="148"/>
                      </a:lnTo>
                      <a:lnTo>
                        <a:pt x="18" y="146"/>
                      </a:lnTo>
                      <a:lnTo>
                        <a:pt x="16" y="145"/>
                      </a:lnTo>
                      <a:lnTo>
                        <a:pt x="14" y="143"/>
                      </a:lnTo>
                      <a:lnTo>
                        <a:pt x="13" y="141"/>
                      </a:lnTo>
                      <a:lnTo>
                        <a:pt x="11" y="139"/>
                      </a:lnTo>
                      <a:lnTo>
                        <a:pt x="10" y="137"/>
                      </a:lnTo>
                      <a:lnTo>
                        <a:pt x="8" y="135"/>
                      </a:lnTo>
                      <a:lnTo>
                        <a:pt x="7" y="134"/>
                      </a:lnTo>
                      <a:lnTo>
                        <a:pt x="6" y="132"/>
                      </a:lnTo>
                      <a:lnTo>
                        <a:pt x="5" y="130"/>
                      </a:lnTo>
                      <a:lnTo>
                        <a:pt x="4" y="128"/>
                      </a:lnTo>
                      <a:lnTo>
                        <a:pt x="3" y="126"/>
                      </a:lnTo>
                      <a:lnTo>
                        <a:pt x="2" y="124"/>
                      </a:lnTo>
                      <a:lnTo>
                        <a:pt x="2" y="122"/>
                      </a:lnTo>
                      <a:lnTo>
                        <a:pt x="1" y="120"/>
                      </a:lnTo>
                      <a:lnTo>
                        <a:pt x="1" y="118"/>
                      </a:lnTo>
                      <a:lnTo>
                        <a:pt x="0" y="117"/>
                      </a:lnTo>
                      <a:lnTo>
                        <a:pt x="0" y="115"/>
                      </a:lnTo>
                      <a:lnTo>
                        <a:pt x="0" y="113"/>
                      </a:lnTo>
                      <a:lnTo>
                        <a:pt x="0" y="111"/>
                      </a:lnTo>
                      <a:lnTo>
                        <a:pt x="0" y="109"/>
                      </a:lnTo>
                    </a:path>
                  </a:pathLst>
                </a:custGeom>
                <a:gradFill rotWithShape="0">
                  <a:gsLst>
                    <a:gs pos="0">
                      <a:srgbClr val="7D7D7D"/>
                    </a:gs>
                    <a:gs pos="100000">
                      <a:srgbClr val="FFFFFF"/>
                    </a:gs>
                  </a:gsLst>
                  <a:lin ang="5400000" scaled="1"/>
                </a:gradFill>
                <a:ln w="7200">
                  <a:solidFill>
                    <a:srgbClr val="555555"/>
                  </a:solidFill>
                  <a:round/>
                  <a:headEnd type="none" w="sm" len="sm"/>
                  <a:tailEnd type="none" w="sm" len="sm"/>
                </a:ln>
              </p:spPr>
              <p:txBody>
                <a:bodyPr/>
                <a:lstStyle/>
                <a:p>
                  <a:endParaRPr lang="nl-BE"/>
                </a:p>
              </p:txBody>
            </p:sp>
            <p:sp>
              <p:nvSpPr>
                <p:cNvPr id="7360" name="Freeform 192"/>
                <p:cNvSpPr>
                  <a:spLocks noChangeArrowheads="1"/>
                </p:cNvSpPr>
                <p:nvPr/>
              </p:nvSpPr>
              <p:spPr bwMode="auto">
                <a:xfrm>
                  <a:off x="16" y="73"/>
                  <a:ext cx="417" cy="142"/>
                </a:xfrm>
                <a:custGeom>
                  <a:avLst/>
                  <a:gdLst/>
                  <a:ahLst/>
                  <a:cxnLst>
                    <a:cxn ang="0">
                      <a:pos x="3" y="60"/>
                    </a:cxn>
                    <a:cxn ang="0">
                      <a:pos x="8" y="67"/>
                    </a:cxn>
                    <a:cxn ang="0">
                      <a:pos x="15" y="73"/>
                    </a:cxn>
                    <a:cxn ang="0">
                      <a:pos x="24" y="80"/>
                    </a:cxn>
                    <a:cxn ang="0">
                      <a:pos x="33" y="86"/>
                    </a:cxn>
                    <a:cxn ang="0">
                      <a:pos x="43" y="92"/>
                    </a:cxn>
                    <a:cxn ang="0">
                      <a:pos x="55" y="98"/>
                    </a:cxn>
                    <a:cxn ang="0">
                      <a:pos x="68" y="103"/>
                    </a:cxn>
                    <a:cxn ang="0">
                      <a:pos x="81" y="108"/>
                    </a:cxn>
                    <a:cxn ang="0">
                      <a:pos x="96" y="113"/>
                    </a:cxn>
                    <a:cxn ang="0">
                      <a:pos x="111" y="118"/>
                    </a:cxn>
                    <a:cxn ang="0">
                      <a:pos x="127" y="122"/>
                    </a:cxn>
                    <a:cxn ang="0">
                      <a:pos x="144" y="126"/>
                    </a:cxn>
                    <a:cxn ang="0">
                      <a:pos x="162" y="130"/>
                    </a:cxn>
                    <a:cxn ang="0">
                      <a:pos x="180" y="133"/>
                    </a:cxn>
                    <a:cxn ang="0">
                      <a:pos x="198" y="135"/>
                    </a:cxn>
                    <a:cxn ang="0">
                      <a:pos x="217" y="137"/>
                    </a:cxn>
                    <a:cxn ang="0">
                      <a:pos x="236" y="139"/>
                    </a:cxn>
                    <a:cxn ang="0">
                      <a:pos x="255" y="140"/>
                    </a:cxn>
                    <a:cxn ang="0">
                      <a:pos x="274" y="141"/>
                    </a:cxn>
                    <a:cxn ang="0">
                      <a:pos x="293" y="141"/>
                    </a:cxn>
                    <a:cxn ang="0">
                      <a:pos x="312" y="141"/>
                    </a:cxn>
                    <a:cxn ang="0">
                      <a:pos x="330" y="140"/>
                    </a:cxn>
                    <a:cxn ang="0">
                      <a:pos x="349" y="139"/>
                    </a:cxn>
                    <a:cxn ang="0">
                      <a:pos x="367" y="138"/>
                    </a:cxn>
                    <a:cxn ang="0">
                      <a:pos x="384" y="136"/>
                    </a:cxn>
                    <a:cxn ang="0">
                      <a:pos x="401" y="133"/>
                    </a:cxn>
                    <a:cxn ang="0">
                      <a:pos x="417" y="130"/>
                    </a:cxn>
                    <a:cxn ang="0">
                      <a:pos x="402" y="111"/>
                    </a:cxn>
                    <a:cxn ang="0">
                      <a:pos x="386" y="93"/>
                    </a:cxn>
                    <a:cxn ang="0">
                      <a:pos x="368" y="76"/>
                    </a:cxn>
                    <a:cxn ang="0">
                      <a:pos x="350" y="61"/>
                    </a:cxn>
                    <a:cxn ang="0">
                      <a:pos x="331" y="48"/>
                    </a:cxn>
                    <a:cxn ang="0">
                      <a:pos x="311" y="36"/>
                    </a:cxn>
                    <a:cxn ang="0">
                      <a:pos x="290" y="25"/>
                    </a:cxn>
                    <a:cxn ang="0">
                      <a:pos x="268" y="17"/>
                    </a:cxn>
                    <a:cxn ang="0">
                      <a:pos x="247" y="10"/>
                    </a:cxn>
                    <a:cxn ang="0">
                      <a:pos x="224" y="5"/>
                    </a:cxn>
                    <a:cxn ang="0">
                      <a:pos x="202" y="1"/>
                    </a:cxn>
                    <a:cxn ang="0">
                      <a:pos x="179" y="0"/>
                    </a:cxn>
                    <a:cxn ang="0">
                      <a:pos x="156" y="0"/>
                    </a:cxn>
                    <a:cxn ang="0">
                      <a:pos x="133" y="2"/>
                    </a:cxn>
                    <a:cxn ang="0">
                      <a:pos x="111" y="6"/>
                    </a:cxn>
                    <a:cxn ang="0">
                      <a:pos x="88" y="12"/>
                    </a:cxn>
                    <a:cxn ang="0">
                      <a:pos x="66" y="19"/>
                    </a:cxn>
                    <a:cxn ang="0">
                      <a:pos x="45" y="28"/>
                    </a:cxn>
                    <a:cxn ang="0">
                      <a:pos x="24" y="39"/>
                    </a:cxn>
                    <a:cxn ang="0">
                      <a:pos x="4" y="52"/>
                    </a:cxn>
                  </a:cxnLst>
                  <a:rect l="0" t="0" r="r" b="b"/>
                  <a:pathLst>
                    <a:path w="417" h="141">
                      <a:moveTo>
                        <a:pt x="0" y="55"/>
                      </a:moveTo>
                      <a:lnTo>
                        <a:pt x="1" y="57"/>
                      </a:lnTo>
                      <a:lnTo>
                        <a:pt x="2" y="58"/>
                      </a:lnTo>
                      <a:lnTo>
                        <a:pt x="3" y="60"/>
                      </a:lnTo>
                      <a:lnTo>
                        <a:pt x="4" y="62"/>
                      </a:lnTo>
                      <a:lnTo>
                        <a:pt x="6" y="63"/>
                      </a:lnTo>
                      <a:lnTo>
                        <a:pt x="7" y="65"/>
                      </a:lnTo>
                      <a:lnTo>
                        <a:pt x="8" y="67"/>
                      </a:lnTo>
                      <a:lnTo>
                        <a:pt x="10" y="68"/>
                      </a:lnTo>
                      <a:lnTo>
                        <a:pt x="12" y="70"/>
                      </a:lnTo>
                      <a:lnTo>
                        <a:pt x="14" y="72"/>
                      </a:lnTo>
                      <a:lnTo>
                        <a:pt x="15" y="73"/>
                      </a:lnTo>
                      <a:lnTo>
                        <a:pt x="17" y="75"/>
                      </a:lnTo>
                      <a:lnTo>
                        <a:pt x="19" y="76"/>
                      </a:lnTo>
                      <a:lnTo>
                        <a:pt x="21" y="78"/>
                      </a:lnTo>
                      <a:lnTo>
                        <a:pt x="24" y="80"/>
                      </a:lnTo>
                      <a:lnTo>
                        <a:pt x="26" y="81"/>
                      </a:lnTo>
                      <a:lnTo>
                        <a:pt x="28" y="83"/>
                      </a:lnTo>
                      <a:lnTo>
                        <a:pt x="30" y="84"/>
                      </a:lnTo>
                      <a:lnTo>
                        <a:pt x="33" y="86"/>
                      </a:lnTo>
                      <a:lnTo>
                        <a:pt x="35" y="87"/>
                      </a:lnTo>
                      <a:lnTo>
                        <a:pt x="38" y="89"/>
                      </a:lnTo>
                      <a:lnTo>
                        <a:pt x="41" y="90"/>
                      </a:lnTo>
                      <a:lnTo>
                        <a:pt x="43" y="92"/>
                      </a:lnTo>
                      <a:lnTo>
                        <a:pt x="46" y="93"/>
                      </a:lnTo>
                      <a:lnTo>
                        <a:pt x="49" y="95"/>
                      </a:lnTo>
                      <a:lnTo>
                        <a:pt x="52" y="96"/>
                      </a:lnTo>
                      <a:lnTo>
                        <a:pt x="55" y="98"/>
                      </a:lnTo>
                      <a:lnTo>
                        <a:pt x="58" y="99"/>
                      </a:lnTo>
                      <a:lnTo>
                        <a:pt x="61" y="100"/>
                      </a:lnTo>
                      <a:lnTo>
                        <a:pt x="64" y="102"/>
                      </a:lnTo>
                      <a:lnTo>
                        <a:pt x="68" y="103"/>
                      </a:lnTo>
                      <a:lnTo>
                        <a:pt x="71" y="105"/>
                      </a:lnTo>
                      <a:lnTo>
                        <a:pt x="74" y="106"/>
                      </a:lnTo>
                      <a:lnTo>
                        <a:pt x="78" y="107"/>
                      </a:lnTo>
                      <a:lnTo>
                        <a:pt x="81" y="108"/>
                      </a:lnTo>
                      <a:lnTo>
                        <a:pt x="85" y="110"/>
                      </a:lnTo>
                      <a:lnTo>
                        <a:pt x="88" y="111"/>
                      </a:lnTo>
                      <a:lnTo>
                        <a:pt x="92" y="112"/>
                      </a:lnTo>
                      <a:lnTo>
                        <a:pt x="96" y="113"/>
                      </a:lnTo>
                      <a:lnTo>
                        <a:pt x="100" y="115"/>
                      </a:lnTo>
                      <a:lnTo>
                        <a:pt x="103" y="116"/>
                      </a:lnTo>
                      <a:lnTo>
                        <a:pt x="107" y="117"/>
                      </a:lnTo>
                      <a:lnTo>
                        <a:pt x="111" y="118"/>
                      </a:lnTo>
                      <a:lnTo>
                        <a:pt x="115" y="119"/>
                      </a:lnTo>
                      <a:lnTo>
                        <a:pt x="119" y="120"/>
                      </a:lnTo>
                      <a:lnTo>
                        <a:pt x="123" y="121"/>
                      </a:lnTo>
                      <a:lnTo>
                        <a:pt x="127" y="122"/>
                      </a:lnTo>
                      <a:lnTo>
                        <a:pt x="132" y="123"/>
                      </a:lnTo>
                      <a:lnTo>
                        <a:pt x="136" y="124"/>
                      </a:lnTo>
                      <a:lnTo>
                        <a:pt x="140" y="125"/>
                      </a:lnTo>
                      <a:lnTo>
                        <a:pt x="144" y="126"/>
                      </a:lnTo>
                      <a:lnTo>
                        <a:pt x="149" y="127"/>
                      </a:lnTo>
                      <a:lnTo>
                        <a:pt x="153" y="128"/>
                      </a:lnTo>
                      <a:lnTo>
                        <a:pt x="157" y="129"/>
                      </a:lnTo>
                      <a:lnTo>
                        <a:pt x="162" y="130"/>
                      </a:lnTo>
                      <a:lnTo>
                        <a:pt x="166" y="130"/>
                      </a:lnTo>
                      <a:lnTo>
                        <a:pt x="171" y="131"/>
                      </a:lnTo>
                      <a:lnTo>
                        <a:pt x="175" y="132"/>
                      </a:lnTo>
                      <a:lnTo>
                        <a:pt x="180" y="133"/>
                      </a:lnTo>
                      <a:lnTo>
                        <a:pt x="184" y="133"/>
                      </a:lnTo>
                      <a:lnTo>
                        <a:pt x="189" y="134"/>
                      </a:lnTo>
                      <a:lnTo>
                        <a:pt x="193" y="135"/>
                      </a:lnTo>
                      <a:lnTo>
                        <a:pt x="198" y="135"/>
                      </a:lnTo>
                      <a:lnTo>
                        <a:pt x="203" y="136"/>
                      </a:lnTo>
                      <a:lnTo>
                        <a:pt x="207" y="136"/>
                      </a:lnTo>
                      <a:lnTo>
                        <a:pt x="212" y="137"/>
                      </a:lnTo>
                      <a:lnTo>
                        <a:pt x="217" y="137"/>
                      </a:lnTo>
                      <a:lnTo>
                        <a:pt x="221" y="138"/>
                      </a:lnTo>
                      <a:lnTo>
                        <a:pt x="226" y="138"/>
                      </a:lnTo>
                      <a:lnTo>
                        <a:pt x="231" y="139"/>
                      </a:lnTo>
                      <a:lnTo>
                        <a:pt x="236" y="139"/>
                      </a:lnTo>
                      <a:lnTo>
                        <a:pt x="240" y="139"/>
                      </a:lnTo>
                      <a:lnTo>
                        <a:pt x="245" y="140"/>
                      </a:lnTo>
                      <a:lnTo>
                        <a:pt x="250" y="140"/>
                      </a:lnTo>
                      <a:lnTo>
                        <a:pt x="255" y="140"/>
                      </a:lnTo>
                      <a:lnTo>
                        <a:pt x="259" y="140"/>
                      </a:lnTo>
                      <a:lnTo>
                        <a:pt x="264" y="141"/>
                      </a:lnTo>
                      <a:lnTo>
                        <a:pt x="269" y="141"/>
                      </a:lnTo>
                      <a:lnTo>
                        <a:pt x="274" y="141"/>
                      </a:lnTo>
                      <a:lnTo>
                        <a:pt x="279" y="141"/>
                      </a:lnTo>
                      <a:lnTo>
                        <a:pt x="283" y="141"/>
                      </a:lnTo>
                      <a:lnTo>
                        <a:pt x="288" y="141"/>
                      </a:lnTo>
                      <a:lnTo>
                        <a:pt x="293" y="141"/>
                      </a:lnTo>
                      <a:lnTo>
                        <a:pt x="298" y="141"/>
                      </a:lnTo>
                      <a:lnTo>
                        <a:pt x="302" y="141"/>
                      </a:lnTo>
                      <a:lnTo>
                        <a:pt x="307" y="141"/>
                      </a:lnTo>
                      <a:lnTo>
                        <a:pt x="312" y="141"/>
                      </a:lnTo>
                      <a:lnTo>
                        <a:pt x="316" y="141"/>
                      </a:lnTo>
                      <a:lnTo>
                        <a:pt x="321" y="141"/>
                      </a:lnTo>
                      <a:lnTo>
                        <a:pt x="326" y="141"/>
                      </a:lnTo>
                      <a:lnTo>
                        <a:pt x="330" y="140"/>
                      </a:lnTo>
                      <a:lnTo>
                        <a:pt x="335" y="140"/>
                      </a:lnTo>
                      <a:lnTo>
                        <a:pt x="340" y="140"/>
                      </a:lnTo>
                      <a:lnTo>
                        <a:pt x="344" y="140"/>
                      </a:lnTo>
                      <a:lnTo>
                        <a:pt x="349" y="139"/>
                      </a:lnTo>
                      <a:lnTo>
                        <a:pt x="353" y="139"/>
                      </a:lnTo>
                      <a:lnTo>
                        <a:pt x="358" y="138"/>
                      </a:lnTo>
                      <a:lnTo>
                        <a:pt x="362" y="138"/>
                      </a:lnTo>
                      <a:lnTo>
                        <a:pt x="367" y="138"/>
                      </a:lnTo>
                      <a:lnTo>
                        <a:pt x="371" y="137"/>
                      </a:lnTo>
                      <a:lnTo>
                        <a:pt x="375" y="137"/>
                      </a:lnTo>
                      <a:lnTo>
                        <a:pt x="380" y="136"/>
                      </a:lnTo>
                      <a:lnTo>
                        <a:pt x="384" y="136"/>
                      </a:lnTo>
                      <a:lnTo>
                        <a:pt x="388" y="135"/>
                      </a:lnTo>
                      <a:lnTo>
                        <a:pt x="392" y="134"/>
                      </a:lnTo>
                      <a:lnTo>
                        <a:pt x="397" y="134"/>
                      </a:lnTo>
                      <a:lnTo>
                        <a:pt x="401" y="133"/>
                      </a:lnTo>
                      <a:lnTo>
                        <a:pt x="405" y="132"/>
                      </a:lnTo>
                      <a:lnTo>
                        <a:pt x="409" y="132"/>
                      </a:lnTo>
                      <a:lnTo>
                        <a:pt x="413" y="131"/>
                      </a:lnTo>
                      <a:lnTo>
                        <a:pt x="417" y="130"/>
                      </a:lnTo>
                      <a:lnTo>
                        <a:pt x="413" y="125"/>
                      </a:lnTo>
                      <a:lnTo>
                        <a:pt x="410" y="120"/>
                      </a:lnTo>
                      <a:lnTo>
                        <a:pt x="406" y="116"/>
                      </a:lnTo>
                      <a:lnTo>
                        <a:pt x="402" y="111"/>
                      </a:lnTo>
                      <a:lnTo>
                        <a:pt x="398" y="106"/>
                      </a:lnTo>
                      <a:lnTo>
                        <a:pt x="394" y="102"/>
                      </a:lnTo>
                      <a:lnTo>
                        <a:pt x="390" y="97"/>
                      </a:lnTo>
                      <a:lnTo>
                        <a:pt x="386" y="93"/>
                      </a:lnTo>
                      <a:lnTo>
                        <a:pt x="381" y="89"/>
                      </a:lnTo>
                      <a:lnTo>
                        <a:pt x="377" y="85"/>
                      </a:lnTo>
                      <a:lnTo>
                        <a:pt x="373" y="80"/>
                      </a:lnTo>
                      <a:lnTo>
                        <a:pt x="368" y="76"/>
                      </a:lnTo>
                      <a:lnTo>
                        <a:pt x="364" y="73"/>
                      </a:lnTo>
                      <a:lnTo>
                        <a:pt x="359" y="69"/>
                      </a:lnTo>
                      <a:lnTo>
                        <a:pt x="355" y="65"/>
                      </a:lnTo>
                      <a:lnTo>
                        <a:pt x="350" y="61"/>
                      </a:lnTo>
                      <a:lnTo>
                        <a:pt x="345" y="58"/>
                      </a:lnTo>
                      <a:lnTo>
                        <a:pt x="341" y="54"/>
                      </a:lnTo>
                      <a:lnTo>
                        <a:pt x="336" y="51"/>
                      </a:lnTo>
                      <a:lnTo>
                        <a:pt x="331" y="48"/>
                      </a:lnTo>
                      <a:lnTo>
                        <a:pt x="326" y="45"/>
                      </a:lnTo>
                      <a:lnTo>
                        <a:pt x="321" y="42"/>
                      </a:lnTo>
                      <a:lnTo>
                        <a:pt x="316" y="39"/>
                      </a:lnTo>
                      <a:lnTo>
                        <a:pt x="311" y="36"/>
                      </a:lnTo>
                      <a:lnTo>
                        <a:pt x="306" y="33"/>
                      </a:lnTo>
                      <a:lnTo>
                        <a:pt x="300" y="30"/>
                      </a:lnTo>
                      <a:lnTo>
                        <a:pt x="295" y="28"/>
                      </a:lnTo>
                      <a:lnTo>
                        <a:pt x="290" y="25"/>
                      </a:lnTo>
                      <a:lnTo>
                        <a:pt x="285" y="23"/>
                      </a:lnTo>
                      <a:lnTo>
                        <a:pt x="279" y="21"/>
                      </a:lnTo>
                      <a:lnTo>
                        <a:pt x="274" y="19"/>
                      </a:lnTo>
                      <a:lnTo>
                        <a:pt x="268" y="17"/>
                      </a:lnTo>
                      <a:lnTo>
                        <a:pt x="263" y="15"/>
                      </a:lnTo>
                      <a:lnTo>
                        <a:pt x="258" y="13"/>
                      </a:lnTo>
                      <a:lnTo>
                        <a:pt x="252" y="11"/>
                      </a:lnTo>
                      <a:lnTo>
                        <a:pt x="247" y="10"/>
                      </a:lnTo>
                      <a:lnTo>
                        <a:pt x="241" y="8"/>
                      </a:lnTo>
                      <a:lnTo>
                        <a:pt x="235" y="7"/>
                      </a:lnTo>
                      <a:lnTo>
                        <a:pt x="230" y="6"/>
                      </a:lnTo>
                      <a:lnTo>
                        <a:pt x="224" y="5"/>
                      </a:lnTo>
                      <a:lnTo>
                        <a:pt x="219" y="4"/>
                      </a:lnTo>
                      <a:lnTo>
                        <a:pt x="213" y="3"/>
                      </a:lnTo>
                      <a:lnTo>
                        <a:pt x="207" y="2"/>
                      </a:lnTo>
                      <a:lnTo>
                        <a:pt x="202" y="1"/>
                      </a:lnTo>
                      <a:lnTo>
                        <a:pt x="196" y="1"/>
                      </a:lnTo>
                      <a:lnTo>
                        <a:pt x="190" y="0"/>
                      </a:lnTo>
                      <a:lnTo>
                        <a:pt x="185" y="0"/>
                      </a:lnTo>
                      <a:lnTo>
                        <a:pt x="179" y="0"/>
                      </a:lnTo>
                      <a:lnTo>
                        <a:pt x="173" y="0"/>
                      </a:lnTo>
                      <a:lnTo>
                        <a:pt x="167" y="0"/>
                      </a:lnTo>
                      <a:lnTo>
                        <a:pt x="162" y="0"/>
                      </a:lnTo>
                      <a:lnTo>
                        <a:pt x="156" y="0"/>
                      </a:lnTo>
                      <a:lnTo>
                        <a:pt x="150" y="0"/>
                      </a:lnTo>
                      <a:lnTo>
                        <a:pt x="145" y="1"/>
                      </a:lnTo>
                      <a:lnTo>
                        <a:pt x="139" y="1"/>
                      </a:lnTo>
                      <a:lnTo>
                        <a:pt x="133" y="2"/>
                      </a:lnTo>
                      <a:lnTo>
                        <a:pt x="128" y="3"/>
                      </a:lnTo>
                      <a:lnTo>
                        <a:pt x="122" y="4"/>
                      </a:lnTo>
                      <a:lnTo>
                        <a:pt x="116" y="5"/>
                      </a:lnTo>
                      <a:lnTo>
                        <a:pt x="111" y="6"/>
                      </a:lnTo>
                      <a:lnTo>
                        <a:pt x="105" y="7"/>
                      </a:lnTo>
                      <a:lnTo>
                        <a:pt x="99" y="9"/>
                      </a:lnTo>
                      <a:lnTo>
                        <a:pt x="94" y="10"/>
                      </a:lnTo>
                      <a:lnTo>
                        <a:pt x="88" y="12"/>
                      </a:lnTo>
                      <a:lnTo>
                        <a:pt x="83" y="13"/>
                      </a:lnTo>
                      <a:lnTo>
                        <a:pt x="77" y="15"/>
                      </a:lnTo>
                      <a:lnTo>
                        <a:pt x="72" y="17"/>
                      </a:lnTo>
                      <a:lnTo>
                        <a:pt x="66" y="19"/>
                      </a:lnTo>
                      <a:lnTo>
                        <a:pt x="61" y="21"/>
                      </a:lnTo>
                      <a:lnTo>
                        <a:pt x="56" y="23"/>
                      </a:lnTo>
                      <a:lnTo>
                        <a:pt x="50" y="26"/>
                      </a:lnTo>
                      <a:lnTo>
                        <a:pt x="45" y="28"/>
                      </a:lnTo>
                      <a:lnTo>
                        <a:pt x="40" y="31"/>
                      </a:lnTo>
                      <a:lnTo>
                        <a:pt x="35" y="34"/>
                      </a:lnTo>
                      <a:lnTo>
                        <a:pt x="29" y="36"/>
                      </a:lnTo>
                      <a:lnTo>
                        <a:pt x="24" y="39"/>
                      </a:lnTo>
                      <a:lnTo>
                        <a:pt x="19" y="42"/>
                      </a:lnTo>
                      <a:lnTo>
                        <a:pt x="14" y="45"/>
                      </a:lnTo>
                      <a:lnTo>
                        <a:pt x="9" y="48"/>
                      </a:lnTo>
                      <a:lnTo>
                        <a:pt x="4" y="52"/>
                      </a:lnTo>
                      <a:lnTo>
                        <a:pt x="0" y="55"/>
                      </a:lnTo>
                    </a:path>
                  </a:pathLst>
                </a:custGeom>
                <a:gradFill rotWithShape="0">
                  <a:gsLst>
                    <a:gs pos="0">
                      <a:srgbClr val="FFE779">
                        <a:alpha val="0"/>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361" name="Text Box 193"/>
                <p:cNvSpPr txBox="1">
                  <a:spLocks noChangeArrowheads="1"/>
                </p:cNvSpPr>
                <p:nvPr/>
              </p:nvSpPr>
              <p:spPr bwMode="auto">
                <a:xfrm>
                  <a:off x="158" y="310"/>
                  <a:ext cx="283" cy="228"/>
                </a:xfrm>
                <a:prstGeom prst="rect">
                  <a:avLst/>
                </a:prstGeom>
                <a:noFill/>
                <a:ln w="9525">
                  <a:noFill/>
                  <a:miter lim="800000"/>
                  <a:headEnd/>
                  <a:tailEnd/>
                </a:ln>
              </p:spPr>
              <p:txBody>
                <a:bodyPr lIns="0" tIns="0" rIns="0" bIns="0" anchor="ctr"/>
                <a:lstStyle/>
                <a:p>
                  <a:pPr algn="ctr" defTabSz="455613">
                    <a:lnSpc>
                      <a:spcPts val="1250"/>
                    </a:lnSpc>
                  </a:pPr>
                  <a:r>
                    <a:rPr lang="en-GB" sz="1200"/>
                    <a:t>Data</a:t>
                  </a:r>
                </a:p>
                <a:p>
                  <a:pPr algn="ctr" defTabSz="455613">
                    <a:lnSpc>
                      <a:spcPts val="1250"/>
                    </a:lnSpc>
                  </a:pPr>
                  <a:r>
                    <a:rPr lang="en-GB" sz="1200"/>
                    <a:t>MART</a:t>
                  </a:r>
                </a:p>
              </p:txBody>
            </p:sp>
          </p:grpSp>
        </p:grpSp>
        <p:grpSp>
          <p:nvGrpSpPr>
            <p:cNvPr id="7362" name="Group 194"/>
            <p:cNvGrpSpPr>
              <a:grpSpLocks/>
            </p:cNvGrpSpPr>
            <p:nvPr/>
          </p:nvGrpSpPr>
          <p:grpSpPr bwMode="auto">
            <a:xfrm>
              <a:off x="0" y="1085"/>
              <a:ext cx="431" cy="306"/>
              <a:chOff x="0" y="0"/>
              <a:chExt cx="432" cy="307"/>
            </a:xfrm>
          </p:grpSpPr>
          <p:sp>
            <p:nvSpPr>
              <p:cNvPr id="7363" name="Freeform 195"/>
              <p:cNvSpPr>
                <a:spLocks noChangeArrowheads="1"/>
              </p:cNvSpPr>
              <p:nvPr/>
            </p:nvSpPr>
            <p:spPr bwMode="auto">
              <a:xfrm>
                <a:off x="0" y="0"/>
                <a:ext cx="428" cy="303"/>
              </a:xfrm>
              <a:custGeom>
                <a:avLst/>
                <a:gdLst/>
                <a:ahLst/>
                <a:cxnLst>
                  <a:cxn ang="0">
                    <a:pos x="0" y="75"/>
                  </a:cxn>
                  <a:cxn ang="0">
                    <a:pos x="0" y="227"/>
                  </a:cxn>
                  <a:cxn ang="0">
                    <a:pos x="296" y="227"/>
                  </a:cxn>
                  <a:cxn ang="0">
                    <a:pos x="296" y="303"/>
                  </a:cxn>
                  <a:cxn ang="0">
                    <a:pos x="428" y="151"/>
                  </a:cxn>
                  <a:cxn ang="0">
                    <a:pos x="296" y="0"/>
                  </a:cxn>
                  <a:cxn ang="0">
                    <a:pos x="296" y="75"/>
                  </a:cxn>
                  <a:cxn ang="0">
                    <a:pos x="0" y="75"/>
                  </a:cxn>
                </a:cxnLst>
                <a:rect l="0" t="0" r="r" b="b"/>
                <a:pathLst>
                  <a:path w="428" h="303">
                    <a:moveTo>
                      <a:pt x="0" y="75"/>
                    </a:moveTo>
                    <a:lnTo>
                      <a:pt x="0" y="227"/>
                    </a:lnTo>
                    <a:lnTo>
                      <a:pt x="296" y="227"/>
                    </a:lnTo>
                    <a:lnTo>
                      <a:pt x="296" y="303"/>
                    </a:lnTo>
                    <a:lnTo>
                      <a:pt x="428" y="151"/>
                    </a:lnTo>
                    <a:lnTo>
                      <a:pt x="296" y="0"/>
                    </a:lnTo>
                    <a:lnTo>
                      <a:pt x="296" y="75"/>
                    </a:lnTo>
                    <a:lnTo>
                      <a:pt x="0" y="75"/>
                    </a:lnTo>
                  </a:path>
                </a:pathLst>
              </a:custGeom>
              <a:gradFill rotWithShape="0">
                <a:gsLst>
                  <a:gs pos="0">
                    <a:srgbClr val="A0D0FF"/>
                  </a:gs>
                  <a:gs pos="100000">
                    <a:srgbClr val="006FA0"/>
                  </a:gs>
                </a:gsLst>
                <a:lin ang="0" scaled="1"/>
              </a:gradFill>
              <a:ln w="9525">
                <a:solidFill>
                  <a:srgbClr val="006FA0"/>
                </a:solidFill>
                <a:round/>
                <a:headEnd type="none" w="sm" len="sm"/>
                <a:tailEnd type="none" w="sm" len="sm"/>
              </a:ln>
            </p:spPr>
            <p:txBody>
              <a:bodyPr/>
              <a:lstStyle/>
              <a:p>
                <a:endParaRPr lang="nl-BE"/>
              </a:p>
            </p:txBody>
          </p:sp>
          <p:sp>
            <p:nvSpPr>
              <p:cNvPr id="7364" name="Freeform 196"/>
              <p:cNvSpPr>
                <a:spLocks noChangeArrowheads="1"/>
              </p:cNvSpPr>
              <p:nvPr/>
            </p:nvSpPr>
            <p:spPr bwMode="auto">
              <a:xfrm>
                <a:off x="16" y="44"/>
                <a:ext cx="382" cy="214"/>
              </a:xfrm>
              <a:custGeom>
                <a:avLst/>
                <a:gdLst/>
                <a:ahLst/>
                <a:cxnLst>
                  <a:cxn ang="0">
                    <a:pos x="0" y="50"/>
                  </a:cxn>
                  <a:cxn ang="0">
                    <a:pos x="0" y="98"/>
                  </a:cxn>
                  <a:cxn ang="0">
                    <a:pos x="382" y="98"/>
                  </a:cxn>
                  <a:cxn ang="0">
                    <a:pos x="296" y="0"/>
                  </a:cxn>
                  <a:cxn ang="0">
                    <a:pos x="296" y="50"/>
                  </a:cxn>
                  <a:cxn ang="0">
                    <a:pos x="0" y="50"/>
                  </a:cxn>
                  <a:cxn ang="0">
                    <a:pos x="0" y="164"/>
                  </a:cxn>
                  <a:cxn ang="0">
                    <a:pos x="0" y="116"/>
                  </a:cxn>
                  <a:cxn ang="0">
                    <a:pos x="382" y="116"/>
                  </a:cxn>
                  <a:cxn ang="0">
                    <a:pos x="296" y="214"/>
                  </a:cxn>
                  <a:cxn ang="0">
                    <a:pos x="296" y="164"/>
                  </a:cxn>
                  <a:cxn ang="0">
                    <a:pos x="0" y="164"/>
                  </a:cxn>
                </a:cxnLst>
                <a:rect l="0" t="0" r="r" b="b"/>
                <a:pathLst>
                  <a:path w="382" h="214">
                    <a:moveTo>
                      <a:pt x="0" y="50"/>
                    </a:moveTo>
                    <a:lnTo>
                      <a:pt x="0" y="98"/>
                    </a:lnTo>
                    <a:lnTo>
                      <a:pt x="382" y="98"/>
                    </a:lnTo>
                    <a:lnTo>
                      <a:pt x="296" y="0"/>
                    </a:lnTo>
                    <a:lnTo>
                      <a:pt x="296" y="50"/>
                    </a:lnTo>
                    <a:lnTo>
                      <a:pt x="0" y="50"/>
                    </a:lnTo>
                    <a:moveTo>
                      <a:pt x="0" y="164"/>
                    </a:moveTo>
                    <a:lnTo>
                      <a:pt x="0" y="116"/>
                    </a:lnTo>
                    <a:lnTo>
                      <a:pt x="382" y="116"/>
                    </a:lnTo>
                    <a:lnTo>
                      <a:pt x="296" y="214"/>
                    </a:lnTo>
                    <a:lnTo>
                      <a:pt x="296" y="164"/>
                    </a:lnTo>
                    <a:lnTo>
                      <a:pt x="0" y="164"/>
                    </a:lnTo>
                  </a:path>
                </a:pathLst>
              </a:custGeom>
              <a:gradFill rotWithShape="0">
                <a:gsLst>
                  <a:gs pos="0">
                    <a:srgbClr val="006FA0"/>
                  </a:gs>
                  <a:gs pos="100000">
                    <a:srgbClr val="A0D0FF"/>
                  </a:gs>
                </a:gsLst>
                <a:lin ang="0" scaled="1"/>
              </a:gradFill>
              <a:ln w="9525">
                <a:solidFill>
                  <a:srgbClr val="006FA0"/>
                </a:solidFill>
                <a:round/>
                <a:headEnd type="none" w="sm" len="sm"/>
                <a:tailEnd type="none" w="sm" len="sm"/>
              </a:ln>
            </p:spPr>
            <p:txBody>
              <a:bodyPr/>
              <a:lstStyle/>
              <a:p>
                <a:endParaRPr lang="nl-BE"/>
              </a:p>
            </p:txBody>
          </p:sp>
        </p:grpSp>
      </p:grpSp>
      <p:grpSp>
        <p:nvGrpSpPr>
          <p:cNvPr id="7249" name="Group 81"/>
          <p:cNvGrpSpPr>
            <a:grpSpLocks/>
          </p:cNvGrpSpPr>
          <p:nvPr/>
        </p:nvGrpSpPr>
        <p:grpSpPr bwMode="auto">
          <a:xfrm>
            <a:off x="5834028" y="3059081"/>
            <a:ext cx="5038725" cy="4467225"/>
            <a:chOff x="0" y="0"/>
            <a:chExt cx="3175" cy="2815"/>
          </a:xfrm>
        </p:grpSpPr>
        <p:grpSp>
          <p:nvGrpSpPr>
            <p:cNvPr id="7250" name="Group 82"/>
            <p:cNvGrpSpPr>
              <a:grpSpLocks/>
            </p:cNvGrpSpPr>
            <p:nvPr/>
          </p:nvGrpSpPr>
          <p:grpSpPr bwMode="auto">
            <a:xfrm>
              <a:off x="428" y="0"/>
              <a:ext cx="2746" cy="2814"/>
              <a:chOff x="0" y="0"/>
              <a:chExt cx="2747" cy="2815"/>
            </a:xfrm>
          </p:grpSpPr>
          <p:sp>
            <p:nvSpPr>
              <p:cNvPr id="7251" name="Rectangle 83"/>
              <p:cNvSpPr>
                <a:spLocks noChangeArrowheads="1"/>
              </p:cNvSpPr>
              <p:nvPr/>
            </p:nvSpPr>
            <p:spPr bwMode="auto">
              <a:xfrm>
                <a:off x="0" y="0"/>
                <a:ext cx="2743" cy="2811"/>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200" b="1"/>
                  <a:t>Data Acquisition</a:t>
                </a:r>
              </a:p>
              <a:p>
                <a:pPr algn="ctr" defTabSz="455613"/>
                <a:r>
                  <a:rPr lang="en-GB" sz="2200" b="1"/>
                  <a:t>and</a:t>
                </a:r>
              </a:p>
              <a:p>
                <a:pPr algn="ctr" defTabSz="455613"/>
                <a:r>
                  <a:rPr lang="en-GB" sz="2200" b="1"/>
                  <a:t>Integration</a:t>
                </a:r>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a:p>
                <a:pPr algn="ctr" defTabSz="455613"/>
                <a:endParaRPr lang="en-GB" sz="2200" b="1"/>
              </a:p>
            </p:txBody>
          </p:sp>
          <p:grpSp>
            <p:nvGrpSpPr>
              <p:cNvPr id="7252" name="Group 84"/>
              <p:cNvGrpSpPr>
                <a:grpSpLocks/>
              </p:cNvGrpSpPr>
              <p:nvPr/>
            </p:nvGrpSpPr>
            <p:grpSpPr bwMode="auto">
              <a:xfrm>
                <a:off x="315" y="685"/>
                <a:ext cx="2016" cy="2094"/>
                <a:chOff x="0" y="0"/>
                <a:chExt cx="2017" cy="2095"/>
              </a:xfrm>
            </p:grpSpPr>
            <p:grpSp>
              <p:nvGrpSpPr>
                <p:cNvPr id="7253" name="Group 85"/>
                <p:cNvGrpSpPr>
                  <a:grpSpLocks/>
                </p:cNvGrpSpPr>
                <p:nvPr/>
              </p:nvGrpSpPr>
              <p:grpSpPr bwMode="auto">
                <a:xfrm>
                  <a:off x="0" y="0"/>
                  <a:ext cx="2016" cy="1920"/>
                  <a:chOff x="0" y="0"/>
                  <a:chExt cx="2017" cy="1921"/>
                </a:xfrm>
              </p:grpSpPr>
              <p:grpSp>
                <p:nvGrpSpPr>
                  <p:cNvPr id="7254" name="Group 86"/>
                  <p:cNvGrpSpPr>
                    <a:grpSpLocks/>
                  </p:cNvGrpSpPr>
                  <p:nvPr/>
                </p:nvGrpSpPr>
                <p:grpSpPr bwMode="auto">
                  <a:xfrm>
                    <a:off x="0" y="333"/>
                    <a:ext cx="818" cy="1107"/>
                    <a:chOff x="0" y="0"/>
                    <a:chExt cx="819" cy="1108"/>
                  </a:xfrm>
                </p:grpSpPr>
                <p:sp>
                  <p:nvSpPr>
                    <p:cNvPr id="7255" name="Freeform 87"/>
                    <p:cNvSpPr>
                      <a:spLocks noChangeArrowheads="1"/>
                    </p:cNvSpPr>
                    <p:nvPr/>
                  </p:nvSpPr>
                  <p:spPr bwMode="auto">
                    <a:xfrm>
                      <a:off x="0" y="0"/>
                      <a:ext cx="818" cy="1106"/>
                    </a:xfrm>
                    <a:custGeom>
                      <a:avLst/>
                      <a:gdLst/>
                      <a:ahLst/>
                      <a:cxnLst>
                        <a:cxn ang="0">
                          <a:pos x="0" y="147"/>
                        </a:cxn>
                        <a:cxn ang="0">
                          <a:pos x="266" y="7"/>
                        </a:cxn>
                        <a:cxn ang="0">
                          <a:pos x="279" y="1"/>
                        </a:cxn>
                        <a:cxn ang="0">
                          <a:pos x="293" y="1"/>
                        </a:cxn>
                        <a:cxn ang="0">
                          <a:pos x="801" y="6"/>
                        </a:cxn>
                        <a:cxn ang="0">
                          <a:pos x="807" y="8"/>
                        </a:cxn>
                        <a:cxn ang="0">
                          <a:pos x="811" y="13"/>
                        </a:cxn>
                        <a:cxn ang="0">
                          <a:pos x="813" y="20"/>
                        </a:cxn>
                        <a:cxn ang="0">
                          <a:pos x="818" y="1080"/>
                        </a:cxn>
                        <a:cxn ang="0">
                          <a:pos x="816" y="1089"/>
                        </a:cxn>
                        <a:cxn ang="0">
                          <a:pos x="811" y="1096"/>
                        </a:cxn>
                        <a:cxn ang="0">
                          <a:pos x="803" y="1099"/>
                        </a:cxn>
                        <a:cxn ang="0">
                          <a:pos x="292" y="1107"/>
                        </a:cxn>
                        <a:cxn ang="0">
                          <a:pos x="277" y="1105"/>
                        </a:cxn>
                        <a:cxn ang="0">
                          <a:pos x="265" y="1098"/>
                        </a:cxn>
                        <a:cxn ang="0">
                          <a:pos x="2" y="936"/>
                        </a:cxn>
                        <a:cxn ang="0">
                          <a:pos x="0" y="147"/>
                        </a:cxn>
                      </a:cxnLst>
                      <a:rect l="0" t="0" r="r" b="b"/>
                      <a:pathLst>
                        <a:path w="818" h="1106">
                          <a:moveTo>
                            <a:pt x="0" y="147"/>
                          </a:moveTo>
                          <a:lnTo>
                            <a:pt x="266" y="7"/>
                          </a:lnTo>
                          <a:cubicBezTo>
                            <a:pt x="266" y="7"/>
                            <a:pt x="272" y="3"/>
                            <a:pt x="279" y="1"/>
                          </a:cubicBezTo>
                          <a:cubicBezTo>
                            <a:pt x="279" y="1"/>
                            <a:pt x="286" y="0"/>
                            <a:pt x="293" y="1"/>
                          </a:cubicBezTo>
                          <a:lnTo>
                            <a:pt x="801" y="6"/>
                          </a:lnTo>
                          <a:cubicBezTo>
                            <a:pt x="801" y="6"/>
                            <a:pt x="804" y="7"/>
                            <a:pt x="807" y="8"/>
                          </a:cubicBezTo>
                          <a:cubicBezTo>
                            <a:pt x="807" y="8"/>
                            <a:pt x="810" y="10"/>
                            <a:pt x="811" y="13"/>
                          </a:cubicBezTo>
                          <a:cubicBezTo>
                            <a:pt x="811" y="13"/>
                            <a:pt x="813" y="17"/>
                            <a:pt x="813" y="20"/>
                          </a:cubicBezTo>
                          <a:lnTo>
                            <a:pt x="818" y="1080"/>
                          </a:lnTo>
                          <a:cubicBezTo>
                            <a:pt x="818" y="1080"/>
                            <a:pt x="818" y="1085"/>
                            <a:pt x="816" y="1089"/>
                          </a:cubicBezTo>
                          <a:cubicBezTo>
                            <a:pt x="816" y="1089"/>
                            <a:pt x="814" y="1093"/>
                            <a:pt x="811" y="1096"/>
                          </a:cubicBezTo>
                          <a:cubicBezTo>
                            <a:pt x="811" y="1096"/>
                            <a:pt x="807" y="1098"/>
                            <a:pt x="803" y="1099"/>
                          </a:cubicBezTo>
                          <a:lnTo>
                            <a:pt x="292" y="1107"/>
                          </a:lnTo>
                          <a:cubicBezTo>
                            <a:pt x="292" y="1107"/>
                            <a:pt x="284" y="1107"/>
                            <a:pt x="277" y="1105"/>
                          </a:cubicBezTo>
                          <a:cubicBezTo>
                            <a:pt x="277" y="1105"/>
                            <a:pt x="270" y="1103"/>
                            <a:pt x="265" y="1098"/>
                          </a:cubicBezTo>
                          <a:lnTo>
                            <a:pt x="2" y="936"/>
                          </a:lnTo>
                          <a:lnTo>
                            <a:pt x="0" y="147"/>
                          </a:lnTo>
                        </a:path>
                      </a:pathLst>
                    </a:custGeom>
                    <a:gradFill rotWithShape="0">
                      <a:gsLst>
                        <a:gs pos="0">
                          <a:srgbClr val="1F1F1F"/>
                        </a:gs>
                        <a:gs pos="100000">
                          <a:srgbClr val="5F5F5F"/>
                        </a:gs>
                      </a:gsLst>
                      <a:lin ang="5400000" scaled="1"/>
                    </a:gradFill>
                    <a:ln w="9525">
                      <a:noFill/>
                      <a:round/>
                      <a:headEnd type="none" w="sm" len="sm"/>
                      <a:tailEnd type="none" w="sm" len="sm"/>
                    </a:ln>
                  </p:spPr>
                  <p:txBody>
                    <a:bodyPr/>
                    <a:lstStyle/>
                    <a:p>
                      <a:endParaRPr lang="nl-BE"/>
                    </a:p>
                  </p:txBody>
                </p:sp>
                <p:sp>
                  <p:nvSpPr>
                    <p:cNvPr id="7256" name="Freeform 88"/>
                    <p:cNvSpPr>
                      <a:spLocks noChangeArrowheads="1"/>
                    </p:cNvSpPr>
                    <p:nvPr/>
                  </p:nvSpPr>
                  <p:spPr bwMode="auto">
                    <a:xfrm>
                      <a:off x="2" y="813"/>
                      <a:ext cx="271" cy="280"/>
                    </a:xfrm>
                    <a:custGeom>
                      <a:avLst/>
                      <a:gdLst/>
                      <a:ahLst/>
                      <a:cxnLst>
                        <a:cxn ang="0">
                          <a:pos x="0" y="112"/>
                        </a:cxn>
                        <a:cxn ang="0">
                          <a:pos x="266" y="0"/>
                        </a:cxn>
                        <a:cxn ang="0">
                          <a:pos x="270" y="279"/>
                        </a:cxn>
                        <a:cxn ang="0">
                          <a:pos x="0" y="112"/>
                        </a:cxn>
                      </a:cxnLst>
                      <a:rect l="0" t="0" r="r" b="b"/>
                      <a:pathLst>
                        <a:path w="270" h="279">
                          <a:moveTo>
                            <a:pt x="0" y="112"/>
                          </a:moveTo>
                          <a:cubicBezTo>
                            <a:pt x="0" y="112"/>
                            <a:pt x="124" y="35"/>
                            <a:pt x="266" y="0"/>
                          </a:cubicBezTo>
                          <a:lnTo>
                            <a:pt x="270" y="279"/>
                          </a:lnTo>
                          <a:lnTo>
                            <a:pt x="0" y="112"/>
                          </a:lnTo>
                        </a:path>
                      </a:pathLst>
                    </a:custGeom>
                    <a:gradFill rotWithShape="0">
                      <a:gsLst>
                        <a:gs pos="0">
                          <a:srgbClr val="000000">
                            <a:alpha val="0"/>
                          </a:srgbClr>
                        </a:gs>
                        <a:gs pos="100000">
                          <a:srgbClr val="A0A0A0">
                            <a:alpha val="60001"/>
                          </a:srgbClr>
                        </a:gs>
                      </a:gsLst>
                      <a:lin ang="5400000" scaled="1"/>
                    </a:gradFill>
                    <a:ln w="9525">
                      <a:noFill/>
                      <a:round/>
                      <a:headEnd type="none" w="sm" len="sm"/>
                      <a:tailEnd type="none" w="sm" len="sm"/>
                    </a:ln>
                  </p:spPr>
                  <p:txBody>
                    <a:bodyPr/>
                    <a:lstStyle/>
                    <a:p>
                      <a:endParaRPr lang="nl-BE"/>
                    </a:p>
                  </p:txBody>
                </p:sp>
                <p:sp>
                  <p:nvSpPr>
                    <p:cNvPr id="7257" name="Freeform 89"/>
                    <p:cNvSpPr>
                      <a:spLocks noChangeArrowheads="1"/>
                    </p:cNvSpPr>
                    <p:nvPr/>
                  </p:nvSpPr>
                  <p:spPr bwMode="auto">
                    <a:xfrm>
                      <a:off x="107" y="165"/>
                      <a:ext cx="11" cy="763"/>
                    </a:xfrm>
                    <a:custGeom>
                      <a:avLst/>
                      <a:gdLst/>
                      <a:ahLst/>
                      <a:cxnLst>
                        <a:cxn ang="0">
                          <a:pos x="0" y="4"/>
                        </a:cxn>
                        <a:cxn ang="0">
                          <a:pos x="0" y="758"/>
                        </a:cxn>
                        <a:cxn ang="0">
                          <a:pos x="0" y="760"/>
                        </a:cxn>
                        <a:cxn ang="0">
                          <a:pos x="1" y="762"/>
                        </a:cxn>
                        <a:cxn ang="0">
                          <a:pos x="4" y="763"/>
                        </a:cxn>
                        <a:cxn ang="0">
                          <a:pos x="6" y="763"/>
                        </a:cxn>
                        <a:cxn ang="0">
                          <a:pos x="8" y="762"/>
                        </a:cxn>
                        <a:cxn ang="0">
                          <a:pos x="9" y="760"/>
                        </a:cxn>
                        <a:cxn ang="0">
                          <a:pos x="10" y="758"/>
                        </a:cxn>
                        <a:cxn ang="0">
                          <a:pos x="10" y="4"/>
                        </a:cxn>
                        <a:cxn ang="0">
                          <a:pos x="9" y="2"/>
                        </a:cxn>
                        <a:cxn ang="0">
                          <a:pos x="8" y="1"/>
                        </a:cxn>
                        <a:cxn ang="0">
                          <a:pos x="6" y="0"/>
                        </a:cxn>
                        <a:cxn ang="0">
                          <a:pos x="4" y="0"/>
                        </a:cxn>
                        <a:cxn ang="0">
                          <a:pos x="2" y="1"/>
                        </a:cxn>
                        <a:cxn ang="0">
                          <a:pos x="0" y="2"/>
                        </a:cxn>
                        <a:cxn ang="0">
                          <a:pos x="0" y="4"/>
                        </a:cxn>
                      </a:cxnLst>
                      <a:rect l="0" t="0" r="r" b="b"/>
                      <a:pathLst>
                        <a:path w="10" h="763">
                          <a:moveTo>
                            <a:pt x="0" y="4"/>
                          </a:moveTo>
                          <a:lnTo>
                            <a:pt x="0" y="758"/>
                          </a:lnTo>
                          <a:cubicBezTo>
                            <a:pt x="0" y="758"/>
                            <a:pt x="0" y="759"/>
                            <a:pt x="0" y="760"/>
                          </a:cubicBezTo>
                          <a:cubicBezTo>
                            <a:pt x="0" y="760"/>
                            <a:pt x="1" y="761"/>
                            <a:pt x="1" y="762"/>
                          </a:cubicBezTo>
                          <a:cubicBezTo>
                            <a:pt x="1" y="762"/>
                            <a:pt x="2" y="762"/>
                            <a:pt x="4" y="763"/>
                          </a:cubicBezTo>
                          <a:cubicBezTo>
                            <a:pt x="4" y="763"/>
                            <a:pt x="5" y="763"/>
                            <a:pt x="6" y="763"/>
                          </a:cubicBezTo>
                          <a:cubicBezTo>
                            <a:pt x="6" y="763"/>
                            <a:pt x="7" y="762"/>
                            <a:pt x="8" y="762"/>
                          </a:cubicBezTo>
                          <a:cubicBezTo>
                            <a:pt x="8" y="762"/>
                            <a:pt x="9" y="761"/>
                            <a:pt x="9" y="760"/>
                          </a:cubicBezTo>
                          <a:cubicBezTo>
                            <a:pt x="9" y="760"/>
                            <a:pt x="10" y="759"/>
                            <a:pt x="10" y="758"/>
                          </a:cubicBezTo>
                          <a:lnTo>
                            <a:pt x="10" y="4"/>
                          </a:lnTo>
                          <a:cubicBezTo>
                            <a:pt x="10" y="4"/>
                            <a:pt x="10" y="3"/>
                            <a:pt x="9" y="2"/>
                          </a:cubicBezTo>
                          <a:cubicBezTo>
                            <a:pt x="9" y="2"/>
                            <a:pt x="9" y="1"/>
                            <a:pt x="8" y="1"/>
                          </a:cubicBezTo>
                          <a:cubicBezTo>
                            <a:pt x="8" y="1"/>
                            <a:pt x="7" y="0"/>
                            <a:pt x="6" y="0"/>
                          </a:cubicBezTo>
                          <a:cubicBezTo>
                            <a:pt x="6" y="0"/>
                            <a:pt x="5" y="0"/>
                            <a:pt x="4" y="0"/>
                          </a:cubicBezTo>
                          <a:cubicBezTo>
                            <a:pt x="4" y="0"/>
                            <a:pt x="3" y="0"/>
                            <a:pt x="2" y="1"/>
                          </a:cubicBezTo>
                          <a:cubicBezTo>
                            <a:pt x="2" y="1"/>
                            <a:pt x="1" y="1"/>
                            <a:pt x="0" y="2"/>
                          </a:cubicBezTo>
                          <a:cubicBezTo>
                            <a:pt x="0" y="2"/>
                            <a:pt x="0" y="3"/>
                            <a:pt x="0" y="4"/>
                          </a:cubicBezTo>
                        </a:path>
                      </a:pathLst>
                    </a:custGeom>
                    <a:gradFill rotWithShape="0">
                      <a:gsLst>
                        <a:gs pos="0">
                          <a:srgbClr val="5F5F5F"/>
                        </a:gs>
                        <a:gs pos="100000">
                          <a:srgbClr val="8F8F8F">
                            <a:alpha val="0"/>
                          </a:srgbClr>
                        </a:gs>
                      </a:gsLst>
                      <a:lin ang="5400000" scaled="1"/>
                    </a:gradFill>
                    <a:ln w="9525">
                      <a:noFill/>
                      <a:round/>
                      <a:headEnd type="none" w="sm" len="sm"/>
                      <a:tailEnd type="none" w="sm" len="sm"/>
                    </a:ln>
                  </p:spPr>
                  <p:txBody>
                    <a:bodyPr/>
                    <a:lstStyle/>
                    <a:p>
                      <a:endParaRPr lang="nl-BE"/>
                    </a:p>
                  </p:txBody>
                </p:sp>
                <p:sp>
                  <p:nvSpPr>
                    <p:cNvPr id="7258" name="Freeform 90"/>
                    <p:cNvSpPr>
                      <a:spLocks noChangeArrowheads="1"/>
                    </p:cNvSpPr>
                    <p:nvPr/>
                  </p:nvSpPr>
                  <p:spPr bwMode="auto">
                    <a:xfrm>
                      <a:off x="277" y="1"/>
                      <a:ext cx="15" cy="1102"/>
                    </a:xfrm>
                    <a:custGeom>
                      <a:avLst/>
                      <a:gdLst/>
                      <a:ahLst/>
                      <a:cxnLst>
                        <a:cxn ang="0">
                          <a:pos x="0" y="4"/>
                        </a:cxn>
                        <a:cxn ang="0">
                          <a:pos x="0" y="1101"/>
                        </a:cxn>
                        <a:cxn ang="0">
                          <a:pos x="14" y="1101"/>
                        </a:cxn>
                        <a:cxn ang="0">
                          <a:pos x="14" y="4"/>
                        </a:cxn>
                        <a:cxn ang="0">
                          <a:pos x="12" y="1"/>
                        </a:cxn>
                        <a:cxn ang="0">
                          <a:pos x="9" y="0"/>
                        </a:cxn>
                        <a:cxn ang="0">
                          <a:pos x="5" y="0"/>
                        </a:cxn>
                        <a:cxn ang="0">
                          <a:pos x="2" y="1"/>
                        </a:cxn>
                        <a:cxn ang="0">
                          <a:pos x="0" y="4"/>
                        </a:cxn>
                      </a:cxnLst>
                      <a:rect l="0" t="0" r="r" b="b"/>
                      <a:pathLst>
                        <a:path w="14" h="1101">
                          <a:moveTo>
                            <a:pt x="0" y="4"/>
                          </a:moveTo>
                          <a:lnTo>
                            <a:pt x="0" y="1101"/>
                          </a:lnTo>
                          <a:lnTo>
                            <a:pt x="14" y="1101"/>
                          </a:lnTo>
                          <a:lnTo>
                            <a:pt x="14" y="4"/>
                          </a:lnTo>
                          <a:cubicBezTo>
                            <a:pt x="14" y="4"/>
                            <a:pt x="14" y="3"/>
                            <a:pt x="12" y="1"/>
                          </a:cubicBezTo>
                          <a:cubicBezTo>
                            <a:pt x="12" y="1"/>
                            <a:pt x="11" y="0"/>
                            <a:pt x="9" y="0"/>
                          </a:cubicBezTo>
                          <a:cubicBezTo>
                            <a:pt x="9" y="0"/>
                            <a:pt x="7" y="0"/>
                            <a:pt x="5" y="0"/>
                          </a:cubicBezTo>
                          <a:cubicBezTo>
                            <a:pt x="5" y="0"/>
                            <a:pt x="3" y="0"/>
                            <a:pt x="2" y="1"/>
                          </a:cubicBezTo>
                          <a:cubicBezTo>
                            <a:pt x="2" y="1"/>
                            <a:pt x="0" y="3"/>
                            <a:pt x="0" y="4"/>
                          </a:cubicBezTo>
                        </a:path>
                      </a:pathLst>
                    </a:custGeom>
                    <a:gradFill rotWithShape="0">
                      <a:gsLst>
                        <a:gs pos="0">
                          <a:srgbClr val="000000"/>
                        </a:gs>
                        <a:gs pos="100000">
                          <a:srgbClr val="DFDFDF"/>
                        </a:gs>
                      </a:gsLst>
                      <a:lin ang="0" scaled="1"/>
                    </a:gradFill>
                    <a:ln w="9525">
                      <a:noFill/>
                      <a:round/>
                      <a:headEnd type="none" w="sm" len="sm"/>
                      <a:tailEnd type="none" w="sm" len="sm"/>
                    </a:ln>
                  </p:spPr>
                  <p:txBody>
                    <a:bodyPr/>
                    <a:lstStyle/>
                    <a:p>
                      <a:endParaRPr lang="nl-BE"/>
                    </a:p>
                  </p:txBody>
                </p:sp>
                <p:sp>
                  <p:nvSpPr>
                    <p:cNvPr id="7259" name="Freeform 91"/>
                    <p:cNvSpPr>
                      <a:spLocks noChangeArrowheads="1"/>
                    </p:cNvSpPr>
                    <p:nvPr/>
                  </p:nvSpPr>
                  <p:spPr bwMode="auto">
                    <a:xfrm>
                      <a:off x="292" y="1"/>
                      <a:ext cx="520" cy="1100"/>
                    </a:xfrm>
                    <a:custGeom>
                      <a:avLst/>
                      <a:gdLst/>
                      <a:ahLst/>
                      <a:cxnLst>
                        <a:cxn ang="0">
                          <a:pos x="0" y="0"/>
                        </a:cxn>
                        <a:cxn ang="0">
                          <a:pos x="1" y="1099"/>
                        </a:cxn>
                        <a:cxn ang="0">
                          <a:pos x="509" y="1090"/>
                        </a:cxn>
                        <a:cxn ang="0">
                          <a:pos x="514" y="1088"/>
                        </a:cxn>
                        <a:cxn ang="0">
                          <a:pos x="518" y="1084"/>
                        </a:cxn>
                        <a:cxn ang="0">
                          <a:pos x="519" y="1078"/>
                        </a:cxn>
                        <a:cxn ang="0">
                          <a:pos x="514" y="14"/>
                        </a:cxn>
                        <a:cxn ang="0">
                          <a:pos x="510" y="8"/>
                        </a:cxn>
                        <a:cxn ang="0">
                          <a:pos x="504" y="6"/>
                        </a:cxn>
                        <a:cxn ang="0">
                          <a:pos x="0" y="0"/>
                        </a:cxn>
                      </a:cxnLst>
                      <a:rect l="0" t="0" r="r" b="b"/>
                      <a:pathLst>
                        <a:path w="519" h="1099">
                          <a:moveTo>
                            <a:pt x="0" y="0"/>
                          </a:moveTo>
                          <a:lnTo>
                            <a:pt x="1" y="1099"/>
                          </a:lnTo>
                          <a:lnTo>
                            <a:pt x="509" y="1090"/>
                          </a:lnTo>
                          <a:cubicBezTo>
                            <a:pt x="509" y="1090"/>
                            <a:pt x="512" y="1090"/>
                            <a:pt x="514" y="1088"/>
                          </a:cubicBezTo>
                          <a:cubicBezTo>
                            <a:pt x="514" y="1088"/>
                            <a:pt x="516" y="1086"/>
                            <a:pt x="518" y="1084"/>
                          </a:cubicBezTo>
                          <a:cubicBezTo>
                            <a:pt x="518" y="1084"/>
                            <a:pt x="519" y="1081"/>
                            <a:pt x="519" y="1078"/>
                          </a:cubicBezTo>
                          <a:lnTo>
                            <a:pt x="514" y="14"/>
                          </a:lnTo>
                          <a:cubicBezTo>
                            <a:pt x="514" y="14"/>
                            <a:pt x="512" y="11"/>
                            <a:pt x="510" y="8"/>
                          </a:cubicBezTo>
                          <a:cubicBezTo>
                            <a:pt x="510" y="8"/>
                            <a:pt x="507" y="6"/>
                            <a:pt x="504" y="6"/>
                          </a:cubicBezTo>
                          <a:lnTo>
                            <a:pt x="0" y="0"/>
                          </a:lnTo>
                        </a:path>
                      </a:pathLst>
                    </a:custGeom>
                    <a:gradFill rotWithShape="0">
                      <a:gsLst>
                        <a:gs pos="0">
                          <a:srgbClr val="A0A0A0"/>
                        </a:gs>
                        <a:gs pos="50000">
                          <a:srgbClr val="DFDFDF"/>
                        </a:gs>
                        <a:gs pos="100000">
                          <a:srgbClr val="A0A0A0"/>
                        </a:gs>
                      </a:gsLst>
                      <a:lin ang="0" scaled="1"/>
                    </a:gradFill>
                    <a:ln w="9525">
                      <a:noFill/>
                      <a:round/>
                      <a:headEnd type="none" w="sm" len="sm"/>
                      <a:tailEnd type="none" w="sm" len="sm"/>
                    </a:ln>
                  </p:spPr>
                  <p:txBody>
                    <a:bodyPr/>
                    <a:lstStyle/>
                    <a:p>
                      <a:endParaRPr lang="nl-BE"/>
                    </a:p>
                  </p:txBody>
                </p:sp>
                <p:sp>
                  <p:nvSpPr>
                    <p:cNvPr id="7260" name="Freeform 92"/>
                    <p:cNvSpPr>
                      <a:spLocks noChangeArrowheads="1"/>
                    </p:cNvSpPr>
                    <p:nvPr/>
                  </p:nvSpPr>
                  <p:spPr bwMode="auto">
                    <a:xfrm>
                      <a:off x="288" y="2"/>
                      <a:ext cx="8" cy="1032"/>
                    </a:xfrm>
                    <a:custGeom>
                      <a:avLst/>
                      <a:gdLst/>
                      <a:ahLst/>
                      <a:cxnLst>
                        <a:cxn ang="0">
                          <a:pos x="0" y="4"/>
                        </a:cxn>
                        <a:cxn ang="0">
                          <a:pos x="0" y="1031"/>
                        </a:cxn>
                        <a:cxn ang="0">
                          <a:pos x="8" y="1031"/>
                        </a:cxn>
                        <a:cxn ang="0">
                          <a:pos x="8" y="4"/>
                        </a:cxn>
                        <a:cxn ang="0">
                          <a:pos x="6" y="1"/>
                        </a:cxn>
                        <a:cxn ang="0">
                          <a:pos x="5" y="0"/>
                        </a:cxn>
                        <a:cxn ang="0">
                          <a:pos x="3" y="0"/>
                        </a:cxn>
                        <a:cxn ang="0">
                          <a:pos x="1" y="1"/>
                        </a:cxn>
                        <a:cxn ang="0">
                          <a:pos x="0" y="4"/>
                        </a:cxn>
                      </a:cxnLst>
                      <a:rect l="0" t="0" r="r" b="b"/>
                      <a:pathLst>
                        <a:path w="8" h="1031">
                          <a:moveTo>
                            <a:pt x="0" y="4"/>
                          </a:moveTo>
                          <a:lnTo>
                            <a:pt x="0" y="1031"/>
                          </a:lnTo>
                          <a:lnTo>
                            <a:pt x="8" y="1031"/>
                          </a:lnTo>
                          <a:lnTo>
                            <a:pt x="8" y="4"/>
                          </a:lnTo>
                          <a:cubicBezTo>
                            <a:pt x="8" y="4"/>
                            <a:pt x="7" y="2"/>
                            <a:pt x="6" y="1"/>
                          </a:cubicBezTo>
                          <a:cubicBezTo>
                            <a:pt x="6" y="1"/>
                            <a:pt x="6" y="0"/>
                            <a:pt x="5" y="0"/>
                          </a:cubicBezTo>
                          <a:cubicBezTo>
                            <a:pt x="5" y="0"/>
                            <a:pt x="4" y="0"/>
                            <a:pt x="3" y="0"/>
                          </a:cubicBezTo>
                          <a:cubicBezTo>
                            <a:pt x="3" y="0"/>
                            <a:pt x="2" y="0"/>
                            <a:pt x="1" y="1"/>
                          </a:cubicBezTo>
                          <a:cubicBezTo>
                            <a:pt x="1" y="1"/>
                            <a:pt x="0" y="2"/>
                            <a:pt x="0" y="4"/>
                          </a:cubicBezTo>
                        </a:path>
                      </a:pathLst>
                    </a:custGeom>
                    <a:gradFill rotWithShape="0">
                      <a:gsLst>
                        <a:gs pos="0">
                          <a:srgbClr val="EFEFE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261" name="Freeform 93"/>
                    <p:cNvSpPr>
                      <a:spLocks noChangeArrowheads="1"/>
                    </p:cNvSpPr>
                    <p:nvPr/>
                  </p:nvSpPr>
                  <p:spPr bwMode="auto">
                    <a:xfrm>
                      <a:off x="302" y="2"/>
                      <a:ext cx="8" cy="1096"/>
                    </a:xfrm>
                    <a:custGeom>
                      <a:avLst/>
                      <a:gdLst/>
                      <a:ahLst/>
                      <a:cxnLst>
                        <a:cxn ang="0">
                          <a:pos x="0" y="4"/>
                        </a:cxn>
                        <a:cxn ang="0">
                          <a:pos x="0" y="1096"/>
                        </a:cxn>
                        <a:cxn ang="0">
                          <a:pos x="8" y="1096"/>
                        </a:cxn>
                        <a:cxn ang="0">
                          <a:pos x="8" y="4"/>
                        </a:cxn>
                        <a:cxn ang="0">
                          <a:pos x="6" y="1"/>
                        </a:cxn>
                        <a:cxn ang="0">
                          <a:pos x="5" y="0"/>
                        </a:cxn>
                        <a:cxn ang="0">
                          <a:pos x="3" y="0"/>
                        </a:cxn>
                        <a:cxn ang="0">
                          <a:pos x="1" y="1"/>
                        </a:cxn>
                        <a:cxn ang="0">
                          <a:pos x="0" y="4"/>
                        </a:cxn>
                      </a:cxnLst>
                      <a:rect l="0" t="0" r="r" b="b"/>
                      <a:pathLst>
                        <a:path w="8" h="1095">
                          <a:moveTo>
                            <a:pt x="0" y="4"/>
                          </a:moveTo>
                          <a:lnTo>
                            <a:pt x="0" y="1096"/>
                          </a:lnTo>
                          <a:lnTo>
                            <a:pt x="8" y="1096"/>
                          </a:lnTo>
                          <a:lnTo>
                            <a:pt x="8" y="4"/>
                          </a:lnTo>
                          <a:cubicBezTo>
                            <a:pt x="8" y="4"/>
                            <a:pt x="7" y="3"/>
                            <a:pt x="6" y="1"/>
                          </a:cubicBezTo>
                          <a:cubicBezTo>
                            <a:pt x="6" y="1"/>
                            <a:pt x="6" y="0"/>
                            <a:pt x="5" y="0"/>
                          </a:cubicBezTo>
                          <a:cubicBezTo>
                            <a:pt x="5" y="0"/>
                            <a:pt x="4" y="0"/>
                            <a:pt x="3" y="0"/>
                          </a:cubicBezTo>
                          <a:cubicBezTo>
                            <a:pt x="3" y="0"/>
                            <a:pt x="2" y="0"/>
                            <a:pt x="1" y="1"/>
                          </a:cubicBezTo>
                          <a:cubicBezTo>
                            <a:pt x="1" y="1"/>
                            <a:pt x="0" y="3"/>
                            <a:pt x="0" y="4"/>
                          </a:cubicBezTo>
                        </a:path>
                      </a:pathLst>
                    </a:custGeom>
                    <a:gradFill rotWithShape="0">
                      <a:gsLst>
                        <a:gs pos="0">
                          <a:srgbClr val="BFBFB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262" name="Oval 94"/>
                    <p:cNvSpPr>
                      <a:spLocks noChangeArrowheads="1"/>
                    </p:cNvSpPr>
                    <p:nvPr/>
                  </p:nvSpPr>
                  <p:spPr bwMode="auto">
                    <a:xfrm>
                      <a:off x="547" y="5"/>
                      <a:ext cx="43" cy="43"/>
                    </a:xfrm>
                    <a:prstGeom prst="ellipse">
                      <a:avLst/>
                    </a:prstGeom>
                    <a:solidFill>
                      <a:srgbClr val="A0A0A0"/>
                    </a:solidFill>
                    <a:ln w="9525">
                      <a:noFill/>
                      <a:round/>
                      <a:headEnd type="none" w="sm" len="sm"/>
                      <a:tailEnd type="none" w="sm" len="sm"/>
                    </a:ln>
                  </p:spPr>
                  <p:txBody>
                    <a:bodyPr/>
                    <a:lstStyle/>
                    <a:p>
                      <a:endParaRPr lang="nl-BE"/>
                    </a:p>
                  </p:txBody>
                </p:sp>
                <p:sp>
                  <p:nvSpPr>
                    <p:cNvPr id="7263" name="Oval 95"/>
                    <p:cNvSpPr>
                      <a:spLocks noChangeArrowheads="1"/>
                    </p:cNvSpPr>
                    <p:nvPr/>
                  </p:nvSpPr>
                  <p:spPr bwMode="auto">
                    <a:xfrm>
                      <a:off x="551" y="7"/>
                      <a:ext cx="36" cy="36"/>
                    </a:xfrm>
                    <a:prstGeom prst="ellipse">
                      <a:avLst/>
                    </a:prstGeom>
                    <a:solidFill>
                      <a:srgbClr val="EFEFEF"/>
                    </a:solidFill>
                    <a:ln w="9525">
                      <a:noFill/>
                      <a:round/>
                      <a:headEnd type="none" w="sm" len="sm"/>
                      <a:tailEnd type="none" w="sm" len="sm"/>
                    </a:ln>
                  </p:spPr>
                  <p:txBody>
                    <a:bodyPr/>
                    <a:lstStyle/>
                    <a:p>
                      <a:endParaRPr lang="nl-BE"/>
                    </a:p>
                  </p:txBody>
                </p:sp>
                <p:sp>
                  <p:nvSpPr>
                    <p:cNvPr id="7264" name="Oval 96"/>
                    <p:cNvSpPr>
                      <a:spLocks noChangeArrowheads="1"/>
                    </p:cNvSpPr>
                    <p:nvPr/>
                  </p:nvSpPr>
                  <p:spPr bwMode="auto">
                    <a:xfrm>
                      <a:off x="565" y="19"/>
                      <a:ext cx="8" cy="9"/>
                    </a:xfrm>
                    <a:prstGeom prst="ellipse">
                      <a:avLst/>
                    </a:prstGeom>
                    <a:solidFill>
                      <a:srgbClr val="A0A0A0"/>
                    </a:solidFill>
                    <a:ln w="9525">
                      <a:noFill/>
                      <a:round/>
                      <a:headEnd type="none" w="sm" len="sm"/>
                      <a:tailEnd type="none" w="sm" len="sm"/>
                    </a:ln>
                  </p:spPr>
                  <p:txBody>
                    <a:bodyPr/>
                    <a:lstStyle/>
                    <a:p>
                      <a:endParaRPr lang="nl-BE"/>
                    </a:p>
                  </p:txBody>
                </p:sp>
                <p:sp>
                  <p:nvSpPr>
                    <p:cNvPr id="7265" name="Freeform 97"/>
                    <p:cNvSpPr>
                      <a:spLocks noChangeArrowheads="1"/>
                    </p:cNvSpPr>
                    <p:nvPr/>
                  </p:nvSpPr>
                  <p:spPr bwMode="auto">
                    <a:xfrm>
                      <a:off x="314" y="8"/>
                      <a:ext cx="495" cy="1078"/>
                    </a:xfrm>
                    <a:custGeom>
                      <a:avLst/>
                      <a:gdLst/>
                      <a:ahLst/>
                      <a:cxnLst>
                        <a:cxn ang="0">
                          <a:pos x="303" y="0"/>
                        </a:cxn>
                        <a:cxn ang="0">
                          <a:pos x="485" y="5"/>
                        </a:cxn>
                        <a:cxn ang="0">
                          <a:pos x="485" y="40"/>
                        </a:cxn>
                        <a:cxn ang="0">
                          <a:pos x="8" y="37"/>
                        </a:cxn>
                        <a:cxn ang="0">
                          <a:pos x="4" y="40"/>
                        </a:cxn>
                        <a:cxn ang="0">
                          <a:pos x="1" y="43"/>
                        </a:cxn>
                        <a:cxn ang="0">
                          <a:pos x="0" y="48"/>
                        </a:cxn>
                        <a:cxn ang="0">
                          <a:pos x="2" y="397"/>
                        </a:cxn>
                        <a:cxn ang="0">
                          <a:pos x="9" y="396"/>
                        </a:cxn>
                        <a:cxn ang="0">
                          <a:pos x="8" y="47"/>
                        </a:cxn>
                        <a:cxn ang="0">
                          <a:pos x="485" y="51"/>
                        </a:cxn>
                        <a:cxn ang="0">
                          <a:pos x="490" y="1078"/>
                        </a:cxn>
                        <a:cxn ang="0">
                          <a:pos x="494" y="1061"/>
                        </a:cxn>
                        <a:cxn ang="0">
                          <a:pos x="492" y="8"/>
                        </a:cxn>
                        <a:cxn ang="0">
                          <a:pos x="488" y="2"/>
                        </a:cxn>
                        <a:cxn ang="0">
                          <a:pos x="482" y="0"/>
                        </a:cxn>
                        <a:cxn ang="0">
                          <a:pos x="303" y="0"/>
                        </a:cxn>
                      </a:cxnLst>
                      <a:rect l="0" t="0" r="r" b="b"/>
                      <a:pathLst>
                        <a:path w="494" h="1078">
                          <a:moveTo>
                            <a:pt x="303" y="0"/>
                          </a:moveTo>
                          <a:lnTo>
                            <a:pt x="485" y="5"/>
                          </a:lnTo>
                          <a:lnTo>
                            <a:pt x="485" y="40"/>
                          </a:lnTo>
                          <a:lnTo>
                            <a:pt x="8" y="37"/>
                          </a:lnTo>
                          <a:cubicBezTo>
                            <a:pt x="8" y="37"/>
                            <a:pt x="5" y="38"/>
                            <a:pt x="4" y="40"/>
                          </a:cubicBezTo>
                          <a:cubicBezTo>
                            <a:pt x="4" y="40"/>
                            <a:pt x="2" y="41"/>
                            <a:pt x="1" y="43"/>
                          </a:cubicBezTo>
                          <a:cubicBezTo>
                            <a:pt x="1" y="43"/>
                            <a:pt x="0" y="45"/>
                            <a:pt x="0" y="48"/>
                          </a:cubicBezTo>
                          <a:lnTo>
                            <a:pt x="2" y="397"/>
                          </a:lnTo>
                          <a:lnTo>
                            <a:pt x="9" y="396"/>
                          </a:lnTo>
                          <a:lnTo>
                            <a:pt x="8" y="47"/>
                          </a:lnTo>
                          <a:lnTo>
                            <a:pt x="485" y="51"/>
                          </a:lnTo>
                          <a:lnTo>
                            <a:pt x="490" y="1078"/>
                          </a:lnTo>
                          <a:lnTo>
                            <a:pt x="494" y="1061"/>
                          </a:lnTo>
                          <a:lnTo>
                            <a:pt x="492" y="8"/>
                          </a:lnTo>
                          <a:cubicBezTo>
                            <a:pt x="492" y="8"/>
                            <a:pt x="491" y="5"/>
                            <a:pt x="488" y="2"/>
                          </a:cubicBezTo>
                          <a:cubicBezTo>
                            <a:pt x="488" y="2"/>
                            <a:pt x="485" y="0"/>
                            <a:pt x="482" y="0"/>
                          </a:cubicBezTo>
                          <a:lnTo>
                            <a:pt x="303" y="0"/>
                          </a:lnTo>
                        </a:path>
                      </a:pathLst>
                    </a:custGeom>
                    <a:gradFill rotWithShape="0">
                      <a:gsLst>
                        <a:gs pos="0">
                          <a:srgbClr val="8F8F8F"/>
                        </a:gs>
                        <a:gs pos="100000">
                          <a:srgbClr val="4F4F4F"/>
                        </a:gs>
                      </a:gsLst>
                      <a:lin ang="0" scaled="1"/>
                    </a:gradFill>
                    <a:ln w="9525">
                      <a:noFill/>
                      <a:round/>
                      <a:headEnd type="none" w="sm" len="sm"/>
                      <a:tailEnd type="none" w="sm" len="sm"/>
                    </a:ln>
                  </p:spPr>
                  <p:txBody>
                    <a:bodyPr/>
                    <a:lstStyle/>
                    <a:p>
                      <a:endParaRPr lang="nl-BE"/>
                    </a:p>
                  </p:txBody>
                </p:sp>
                <p:sp>
                  <p:nvSpPr>
                    <p:cNvPr id="7266" name="Rectangle 98"/>
                    <p:cNvSpPr>
                      <a:spLocks noChangeArrowheads="1"/>
                    </p:cNvSpPr>
                    <p:nvPr/>
                  </p:nvSpPr>
                  <p:spPr bwMode="auto">
                    <a:xfrm>
                      <a:off x="561" y="67"/>
                      <a:ext cx="12" cy="326"/>
                    </a:xfrm>
                    <a:prstGeom prst="rect">
                      <a:avLst/>
                    </a:prstGeom>
                    <a:solidFill>
                      <a:srgbClr val="7F7F7F"/>
                    </a:solidFill>
                    <a:ln w="9525">
                      <a:noFill/>
                      <a:miter lim="800000"/>
                      <a:headEnd type="none" w="sm" len="sm"/>
                      <a:tailEnd type="none" w="sm" len="sm"/>
                    </a:ln>
                  </p:spPr>
                  <p:txBody>
                    <a:bodyPr/>
                    <a:lstStyle/>
                    <a:p>
                      <a:endParaRPr lang="nl-BE"/>
                    </a:p>
                  </p:txBody>
                </p:sp>
                <p:grpSp>
                  <p:nvGrpSpPr>
                    <p:cNvPr id="7267" name="Group 99"/>
                    <p:cNvGrpSpPr>
                      <a:grpSpLocks/>
                    </p:cNvGrpSpPr>
                    <p:nvPr/>
                  </p:nvGrpSpPr>
                  <p:grpSpPr bwMode="auto">
                    <a:xfrm>
                      <a:off x="690" y="984"/>
                      <a:ext cx="87" cy="210"/>
                      <a:chOff x="0" y="0"/>
                      <a:chExt cx="88" cy="211"/>
                    </a:xfrm>
                  </p:grpSpPr>
                  <p:sp>
                    <p:nvSpPr>
                      <p:cNvPr id="7268" name="Oval 100"/>
                      <p:cNvSpPr>
                        <a:spLocks noChangeArrowheads="1"/>
                      </p:cNvSpPr>
                      <p:nvPr/>
                    </p:nvSpPr>
                    <p:spPr bwMode="auto">
                      <a:xfrm>
                        <a:off x="0" y="0"/>
                        <a:ext cx="86" cy="56"/>
                      </a:xfrm>
                      <a:prstGeom prst="ellipse">
                        <a:avLst/>
                      </a:prstGeom>
                      <a:solidFill>
                        <a:srgbClr val="4F4F4F"/>
                      </a:solidFill>
                      <a:ln w="9525">
                        <a:noFill/>
                        <a:round/>
                        <a:headEnd type="none" w="sm" len="sm"/>
                        <a:tailEnd type="none" w="sm" len="sm"/>
                      </a:ln>
                    </p:spPr>
                    <p:txBody>
                      <a:bodyPr/>
                      <a:lstStyle/>
                      <a:p>
                        <a:endParaRPr lang="nl-BE"/>
                      </a:p>
                    </p:txBody>
                  </p:sp>
                  <p:sp>
                    <p:nvSpPr>
                      <p:cNvPr id="7269" name="Oval 101"/>
                      <p:cNvSpPr>
                        <a:spLocks noChangeArrowheads="1"/>
                      </p:cNvSpPr>
                      <p:nvPr/>
                    </p:nvSpPr>
                    <p:spPr bwMode="auto">
                      <a:xfrm>
                        <a:off x="3" y="5"/>
                        <a:ext cx="78" cy="47"/>
                      </a:xfrm>
                      <a:prstGeom prst="ellipse">
                        <a:avLst/>
                      </a:prstGeom>
                      <a:gradFill rotWithShape="0">
                        <a:gsLst>
                          <a:gs pos="0">
                            <a:srgbClr val="EFEFEF"/>
                          </a:gs>
                          <a:gs pos="100000">
                            <a:srgbClr val="CFCFCF"/>
                          </a:gs>
                        </a:gsLst>
                        <a:path path="shape">
                          <a:fillToRect l="50000" t="50000" r="50000" b="50000"/>
                        </a:path>
                      </a:gradFill>
                      <a:ln w="9525">
                        <a:noFill/>
                        <a:round/>
                        <a:headEnd type="none" w="sm" len="sm"/>
                        <a:tailEnd type="none" w="sm" len="sm"/>
                      </a:ln>
                    </p:spPr>
                    <p:txBody>
                      <a:bodyPr/>
                      <a:lstStyle/>
                      <a:p>
                        <a:endParaRPr lang="nl-BE"/>
                      </a:p>
                    </p:txBody>
                  </p:sp>
                  <p:sp>
                    <p:nvSpPr>
                      <p:cNvPr id="7270" name="Freeform 102"/>
                      <p:cNvSpPr>
                        <a:spLocks noChangeArrowheads="1"/>
                      </p:cNvSpPr>
                      <p:nvPr/>
                    </p:nvSpPr>
                    <p:spPr bwMode="auto">
                      <a:xfrm>
                        <a:off x="17" y="20"/>
                        <a:ext cx="54" cy="18"/>
                      </a:xfrm>
                      <a:custGeom>
                        <a:avLst/>
                        <a:gdLst/>
                        <a:ahLst/>
                        <a:cxnLst>
                          <a:cxn ang="0">
                            <a:pos x="17" y="11"/>
                          </a:cxn>
                          <a:cxn ang="0">
                            <a:pos x="17" y="17"/>
                          </a:cxn>
                          <a:cxn ang="0">
                            <a:pos x="39" y="17"/>
                          </a:cxn>
                          <a:cxn ang="0">
                            <a:pos x="39" y="11"/>
                          </a:cxn>
                          <a:cxn ang="0">
                            <a:pos x="17" y="11"/>
                          </a:cxn>
                          <a:cxn ang="0">
                            <a:pos x="0" y="0"/>
                          </a:cxn>
                          <a:cxn ang="0">
                            <a:pos x="0" y="7"/>
                          </a:cxn>
                          <a:cxn ang="0">
                            <a:pos x="53" y="7"/>
                          </a:cxn>
                          <a:cxn ang="0">
                            <a:pos x="53" y="0"/>
                          </a:cxn>
                          <a:cxn ang="0">
                            <a:pos x="0" y="0"/>
                          </a:cxn>
                        </a:cxnLst>
                        <a:rect l="0" t="0" r="r" b="b"/>
                        <a:pathLst>
                          <a:path w="53" h="17">
                            <a:moveTo>
                              <a:pt x="17" y="11"/>
                            </a:moveTo>
                            <a:lnTo>
                              <a:pt x="17" y="17"/>
                            </a:lnTo>
                            <a:lnTo>
                              <a:pt x="39" y="17"/>
                            </a:lnTo>
                            <a:lnTo>
                              <a:pt x="39" y="11"/>
                            </a:lnTo>
                            <a:lnTo>
                              <a:pt x="17" y="11"/>
                            </a:lnTo>
                            <a:moveTo>
                              <a:pt x="0" y="0"/>
                            </a:moveTo>
                            <a:lnTo>
                              <a:pt x="0" y="7"/>
                            </a:lnTo>
                            <a:lnTo>
                              <a:pt x="53" y="7"/>
                            </a:lnTo>
                            <a:lnTo>
                              <a:pt x="53" y="0"/>
                            </a:lnTo>
                            <a:lnTo>
                              <a:pt x="0" y="0"/>
                            </a:lnTo>
                          </a:path>
                        </a:pathLst>
                      </a:custGeom>
                      <a:solidFill>
                        <a:srgbClr val="A0A0A0"/>
                      </a:solidFill>
                      <a:ln w="9525">
                        <a:noFill/>
                        <a:round/>
                        <a:headEnd type="none" w="sm" len="sm"/>
                        <a:tailEnd type="none" w="sm" len="sm"/>
                      </a:ln>
                    </p:spPr>
                    <p:txBody>
                      <a:bodyPr/>
                      <a:lstStyle/>
                      <a:p>
                        <a:endParaRPr lang="nl-BE"/>
                      </a:p>
                    </p:txBody>
                  </p:sp>
                </p:grpSp>
                <p:sp>
                  <p:nvSpPr>
                    <p:cNvPr id="7271" name="Freeform 103"/>
                    <p:cNvSpPr>
                      <a:spLocks noChangeArrowheads="1"/>
                    </p:cNvSpPr>
                    <p:nvPr/>
                  </p:nvSpPr>
                  <p:spPr bwMode="auto">
                    <a:xfrm>
                      <a:off x="527" y="412"/>
                      <a:ext cx="80" cy="638"/>
                    </a:xfrm>
                    <a:custGeom>
                      <a:avLst/>
                      <a:gdLst/>
                      <a:ahLst/>
                      <a:cxnLst>
                        <a:cxn ang="0">
                          <a:pos x="33" y="84"/>
                        </a:cxn>
                        <a:cxn ang="0">
                          <a:pos x="30" y="88"/>
                        </a:cxn>
                        <a:cxn ang="0">
                          <a:pos x="27" y="92"/>
                        </a:cxn>
                        <a:cxn ang="0">
                          <a:pos x="23" y="95"/>
                        </a:cxn>
                        <a:cxn ang="0">
                          <a:pos x="19" y="98"/>
                        </a:cxn>
                        <a:cxn ang="0">
                          <a:pos x="16" y="100"/>
                        </a:cxn>
                        <a:cxn ang="0">
                          <a:pos x="13" y="103"/>
                        </a:cxn>
                        <a:cxn ang="0">
                          <a:pos x="10" y="105"/>
                        </a:cxn>
                        <a:cxn ang="0">
                          <a:pos x="8" y="108"/>
                        </a:cxn>
                        <a:cxn ang="0">
                          <a:pos x="6" y="112"/>
                        </a:cxn>
                        <a:cxn ang="0">
                          <a:pos x="4" y="115"/>
                        </a:cxn>
                        <a:cxn ang="0">
                          <a:pos x="2" y="119"/>
                        </a:cxn>
                        <a:cxn ang="0">
                          <a:pos x="1" y="122"/>
                        </a:cxn>
                        <a:cxn ang="0">
                          <a:pos x="0" y="126"/>
                        </a:cxn>
                        <a:cxn ang="0">
                          <a:pos x="0" y="130"/>
                        </a:cxn>
                        <a:cxn ang="0">
                          <a:pos x="0" y="134"/>
                        </a:cxn>
                        <a:cxn ang="0">
                          <a:pos x="0" y="138"/>
                        </a:cxn>
                        <a:cxn ang="0">
                          <a:pos x="0" y="142"/>
                        </a:cxn>
                        <a:cxn ang="0">
                          <a:pos x="1" y="145"/>
                        </a:cxn>
                        <a:cxn ang="0">
                          <a:pos x="2" y="149"/>
                        </a:cxn>
                        <a:cxn ang="0">
                          <a:pos x="4" y="153"/>
                        </a:cxn>
                        <a:cxn ang="0">
                          <a:pos x="5" y="156"/>
                        </a:cxn>
                        <a:cxn ang="0">
                          <a:pos x="7" y="159"/>
                        </a:cxn>
                        <a:cxn ang="0">
                          <a:pos x="10" y="163"/>
                        </a:cxn>
                        <a:cxn ang="0">
                          <a:pos x="12" y="165"/>
                        </a:cxn>
                        <a:cxn ang="0">
                          <a:pos x="15" y="168"/>
                        </a:cxn>
                        <a:cxn ang="0">
                          <a:pos x="18" y="170"/>
                        </a:cxn>
                        <a:cxn ang="0">
                          <a:pos x="22" y="173"/>
                        </a:cxn>
                        <a:cxn ang="0">
                          <a:pos x="26" y="176"/>
                        </a:cxn>
                        <a:cxn ang="0">
                          <a:pos x="30" y="180"/>
                        </a:cxn>
                        <a:cxn ang="0">
                          <a:pos x="33" y="183"/>
                        </a:cxn>
                        <a:cxn ang="0">
                          <a:pos x="45" y="185"/>
                        </a:cxn>
                        <a:cxn ang="0">
                          <a:pos x="47" y="182"/>
                        </a:cxn>
                        <a:cxn ang="0">
                          <a:pos x="50" y="179"/>
                        </a:cxn>
                        <a:cxn ang="0">
                          <a:pos x="52" y="176"/>
                        </a:cxn>
                        <a:cxn ang="0">
                          <a:pos x="56" y="174"/>
                        </a:cxn>
                        <a:cxn ang="0">
                          <a:pos x="59" y="172"/>
                        </a:cxn>
                        <a:cxn ang="0">
                          <a:pos x="62" y="170"/>
                        </a:cxn>
                        <a:cxn ang="0">
                          <a:pos x="65" y="167"/>
                        </a:cxn>
                        <a:cxn ang="0">
                          <a:pos x="68" y="164"/>
                        </a:cxn>
                        <a:cxn ang="0">
                          <a:pos x="71" y="161"/>
                        </a:cxn>
                        <a:cxn ang="0">
                          <a:pos x="73" y="157"/>
                        </a:cxn>
                        <a:cxn ang="0">
                          <a:pos x="75" y="153"/>
                        </a:cxn>
                        <a:cxn ang="0">
                          <a:pos x="76" y="149"/>
                        </a:cxn>
                        <a:cxn ang="0">
                          <a:pos x="77" y="145"/>
                        </a:cxn>
                        <a:cxn ang="0">
                          <a:pos x="78" y="141"/>
                        </a:cxn>
                        <a:cxn ang="0">
                          <a:pos x="79" y="137"/>
                        </a:cxn>
                        <a:cxn ang="0">
                          <a:pos x="79" y="133"/>
                        </a:cxn>
                        <a:cxn ang="0">
                          <a:pos x="79" y="129"/>
                        </a:cxn>
                        <a:cxn ang="0">
                          <a:pos x="78" y="125"/>
                        </a:cxn>
                        <a:cxn ang="0">
                          <a:pos x="77" y="121"/>
                        </a:cxn>
                        <a:cxn ang="0">
                          <a:pos x="76" y="117"/>
                        </a:cxn>
                        <a:cxn ang="0">
                          <a:pos x="74" y="113"/>
                        </a:cxn>
                        <a:cxn ang="0">
                          <a:pos x="72" y="110"/>
                        </a:cxn>
                        <a:cxn ang="0">
                          <a:pos x="70" y="106"/>
                        </a:cxn>
                        <a:cxn ang="0">
                          <a:pos x="67" y="103"/>
                        </a:cxn>
                        <a:cxn ang="0">
                          <a:pos x="64" y="100"/>
                        </a:cxn>
                        <a:cxn ang="0">
                          <a:pos x="60" y="97"/>
                        </a:cxn>
                        <a:cxn ang="0">
                          <a:pos x="55" y="92"/>
                        </a:cxn>
                        <a:cxn ang="0">
                          <a:pos x="50" y="87"/>
                        </a:cxn>
                        <a:cxn ang="0">
                          <a:pos x="45" y="82"/>
                        </a:cxn>
                      </a:cxnLst>
                      <a:rect l="0" t="0" r="r" b="b"/>
                      <a:pathLst>
                        <a:path w="79" h="637">
                          <a:moveTo>
                            <a:pt x="34" y="0"/>
                          </a:moveTo>
                          <a:lnTo>
                            <a:pt x="35" y="82"/>
                          </a:lnTo>
                          <a:lnTo>
                            <a:pt x="34" y="83"/>
                          </a:lnTo>
                          <a:lnTo>
                            <a:pt x="34" y="84"/>
                          </a:lnTo>
                          <a:lnTo>
                            <a:pt x="33" y="84"/>
                          </a:lnTo>
                          <a:lnTo>
                            <a:pt x="33" y="85"/>
                          </a:lnTo>
                          <a:lnTo>
                            <a:pt x="32" y="86"/>
                          </a:lnTo>
                          <a:lnTo>
                            <a:pt x="31" y="87"/>
                          </a:lnTo>
                          <a:lnTo>
                            <a:pt x="31" y="87"/>
                          </a:lnTo>
                          <a:lnTo>
                            <a:pt x="30" y="88"/>
                          </a:lnTo>
                          <a:lnTo>
                            <a:pt x="30" y="89"/>
                          </a:lnTo>
                          <a:lnTo>
                            <a:pt x="29" y="90"/>
                          </a:lnTo>
                          <a:lnTo>
                            <a:pt x="28" y="90"/>
                          </a:lnTo>
                          <a:lnTo>
                            <a:pt x="27" y="91"/>
                          </a:lnTo>
                          <a:lnTo>
                            <a:pt x="27" y="92"/>
                          </a:lnTo>
                          <a:lnTo>
                            <a:pt x="26" y="92"/>
                          </a:lnTo>
                          <a:lnTo>
                            <a:pt x="25" y="93"/>
                          </a:lnTo>
                          <a:lnTo>
                            <a:pt x="25" y="94"/>
                          </a:lnTo>
                          <a:lnTo>
                            <a:pt x="24" y="94"/>
                          </a:lnTo>
                          <a:lnTo>
                            <a:pt x="23" y="95"/>
                          </a:lnTo>
                          <a:lnTo>
                            <a:pt x="22" y="95"/>
                          </a:lnTo>
                          <a:lnTo>
                            <a:pt x="21" y="96"/>
                          </a:lnTo>
                          <a:lnTo>
                            <a:pt x="21" y="97"/>
                          </a:lnTo>
                          <a:lnTo>
                            <a:pt x="20" y="97"/>
                          </a:lnTo>
                          <a:lnTo>
                            <a:pt x="19" y="98"/>
                          </a:lnTo>
                          <a:lnTo>
                            <a:pt x="18" y="98"/>
                          </a:lnTo>
                          <a:lnTo>
                            <a:pt x="18" y="99"/>
                          </a:lnTo>
                          <a:lnTo>
                            <a:pt x="17" y="99"/>
                          </a:lnTo>
                          <a:lnTo>
                            <a:pt x="17" y="100"/>
                          </a:lnTo>
                          <a:lnTo>
                            <a:pt x="16" y="100"/>
                          </a:lnTo>
                          <a:lnTo>
                            <a:pt x="15" y="100"/>
                          </a:lnTo>
                          <a:lnTo>
                            <a:pt x="15" y="101"/>
                          </a:lnTo>
                          <a:lnTo>
                            <a:pt x="14" y="101"/>
                          </a:lnTo>
                          <a:lnTo>
                            <a:pt x="14" y="102"/>
                          </a:lnTo>
                          <a:lnTo>
                            <a:pt x="13" y="103"/>
                          </a:lnTo>
                          <a:lnTo>
                            <a:pt x="12" y="103"/>
                          </a:lnTo>
                          <a:lnTo>
                            <a:pt x="12" y="104"/>
                          </a:lnTo>
                          <a:lnTo>
                            <a:pt x="11" y="104"/>
                          </a:lnTo>
                          <a:lnTo>
                            <a:pt x="11" y="105"/>
                          </a:lnTo>
                          <a:lnTo>
                            <a:pt x="10" y="105"/>
                          </a:lnTo>
                          <a:lnTo>
                            <a:pt x="10" y="106"/>
                          </a:lnTo>
                          <a:lnTo>
                            <a:pt x="9" y="107"/>
                          </a:lnTo>
                          <a:lnTo>
                            <a:pt x="9" y="107"/>
                          </a:lnTo>
                          <a:lnTo>
                            <a:pt x="8" y="108"/>
                          </a:lnTo>
                          <a:lnTo>
                            <a:pt x="8" y="108"/>
                          </a:lnTo>
                          <a:lnTo>
                            <a:pt x="7" y="109"/>
                          </a:lnTo>
                          <a:lnTo>
                            <a:pt x="7" y="110"/>
                          </a:lnTo>
                          <a:lnTo>
                            <a:pt x="7" y="110"/>
                          </a:lnTo>
                          <a:lnTo>
                            <a:pt x="6" y="111"/>
                          </a:lnTo>
                          <a:lnTo>
                            <a:pt x="6" y="112"/>
                          </a:lnTo>
                          <a:lnTo>
                            <a:pt x="5" y="112"/>
                          </a:lnTo>
                          <a:lnTo>
                            <a:pt x="5" y="113"/>
                          </a:lnTo>
                          <a:lnTo>
                            <a:pt x="5" y="114"/>
                          </a:lnTo>
                          <a:lnTo>
                            <a:pt x="4" y="114"/>
                          </a:lnTo>
                          <a:lnTo>
                            <a:pt x="4" y="115"/>
                          </a:lnTo>
                          <a:lnTo>
                            <a:pt x="4" y="116"/>
                          </a:lnTo>
                          <a:lnTo>
                            <a:pt x="3" y="116"/>
                          </a:lnTo>
                          <a:lnTo>
                            <a:pt x="3" y="117"/>
                          </a:lnTo>
                          <a:lnTo>
                            <a:pt x="3" y="118"/>
                          </a:lnTo>
                          <a:lnTo>
                            <a:pt x="2" y="119"/>
                          </a:lnTo>
                          <a:lnTo>
                            <a:pt x="2" y="119"/>
                          </a:lnTo>
                          <a:lnTo>
                            <a:pt x="2" y="120"/>
                          </a:lnTo>
                          <a:lnTo>
                            <a:pt x="2" y="121"/>
                          </a:lnTo>
                          <a:lnTo>
                            <a:pt x="1" y="122"/>
                          </a:lnTo>
                          <a:lnTo>
                            <a:pt x="1" y="122"/>
                          </a:lnTo>
                          <a:lnTo>
                            <a:pt x="1" y="123"/>
                          </a:lnTo>
                          <a:lnTo>
                            <a:pt x="1" y="124"/>
                          </a:lnTo>
                          <a:lnTo>
                            <a:pt x="1" y="125"/>
                          </a:lnTo>
                          <a:lnTo>
                            <a:pt x="0" y="125"/>
                          </a:lnTo>
                          <a:lnTo>
                            <a:pt x="0" y="126"/>
                          </a:lnTo>
                          <a:lnTo>
                            <a:pt x="0" y="127"/>
                          </a:lnTo>
                          <a:lnTo>
                            <a:pt x="0" y="128"/>
                          </a:lnTo>
                          <a:lnTo>
                            <a:pt x="0" y="128"/>
                          </a:lnTo>
                          <a:lnTo>
                            <a:pt x="0" y="129"/>
                          </a:lnTo>
                          <a:lnTo>
                            <a:pt x="0" y="130"/>
                          </a:lnTo>
                          <a:lnTo>
                            <a:pt x="0" y="131"/>
                          </a:lnTo>
                          <a:lnTo>
                            <a:pt x="0" y="132"/>
                          </a:lnTo>
                          <a:lnTo>
                            <a:pt x="0" y="132"/>
                          </a:lnTo>
                          <a:lnTo>
                            <a:pt x="0" y="133"/>
                          </a:lnTo>
                          <a:lnTo>
                            <a:pt x="0" y="134"/>
                          </a:lnTo>
                          <a:lnTo>
                            <a:pt x="0" y="135"/>
                          </a:lnTo>
                          <a:lnTo>
                            <a:pt x="0" y="135"/>
                          </a:lnTo>
                          <a:lnTo>
                            <a:pt x="0" y="136"/>
                          </a:lnTo>
                          <a:lnTo>
                            <a:pt x="0" y="137"/>
                          </a:lnTo>
                          <a:lnTo>
                            <a:pt x="0" y="138"/>
                          </a:lnTo>
                          <a:lnTo>
                            <a:pt x="0" y="139"/>
                          </a:lnTo>
                          <a:lnTo>
                            <a:pt x="0" y="139"/>
                          </a:lnTo>
                          <a:lnTo>
                            <a:pt x="0" y="140"/>
                          </a:lnTo>
                          <a:lnTo>
                            <a:pt x="0" y="141"/>
                          </a:lnTo>
                          <a:lnTo>
                            <a:pt x="0" y="142"/>
                          </a:lnTo>
                          <a:lnTo>
                            <a:pt x="0" y="142"/>
                          </a:lnTo>
                          <a:lnTo>
                            <a:pt x="0" y="143"/>
                          </a:lnTo>
                          <a:lnTo>
                            <a:pt x="1" y="144"/>
                          </a:lnTo>
                          <a:lnTo>
                            <a:pt x="1" y="145"/>
                          </a:lnTo>
                          <a:lnTo>
                            <a:pt x="1" y="145"/>
                          </a:lnTo>
                          <a:lnTo>
                            <a:pt x="1" y="146"/>
                          </a:lnTo>
                          <a:lnTo>
                            <a:pt x="1" y="147"/>
                          </a:lnTo>
                          <a:lnTo>
                            <a:pt x="2" y="148"/>
                          </a:lnTo>
                          <a:lnTo>
                            <a:pt x="2" y="148"/>
                          </a:lnTo>
                          <a:lnTo>
                            <a:pt x="2" y="149"/>
                          </a:lnTo>
                          <a:lnTo>
                            <a:pt x="2" y="150"/>
                          </a:lnTo>
                          <a:lnTo>
                            <a:pt x="3" y="151"/>
                          </a:lnTo>
                          <a:lnTo>
                            <a:pt x="3" y="151"/>
                          </a:lnTo>
                          <a:lnTo>
                            <a:pt x="3" y="152"/>
                          </a:lnTo>
                          <a:lnTo>
                            <a:pt x="4" y="153"/>
                          </a:lnTo>
                          <a:lnTo>
                            <a:pt x="4" y="153"/>
                          </a:lnTo>
                          <a:lnTo>
                            <a:pt x="4" y="154"/>
                          </a:lnTo>
                          <a:lnTo>
                            <a:pt x="5" y="155"/>
                          </a:lnTo>
                          <a:lnTo>
                            <a:pt x="5" y="155"/>
                          </a:lnTo>
                          <a:lnTo>
                            <a:pt x="5" y="156"/>
                          </a:lnTo>
                          <a:lnTo>
                            <a:pt x="6" y="157"/>
                          </a:lnTo>
                          <a:lnTo>
                            <a:pt x="6" y="157"/>
                          </a:lnTo>
                          <a:lnTo>
                            <a:pt x="7" y="158"/>
                          </a:lnTo>
                          <a:lnTo>
                            <a:pt x="7" y="159"/>
                          </a:lnTo>
                          <a:lnTo>
                            <a:pt x="7" y="159"/>
                          </a:lnTo>
                          <a:lnTo>
                            <a:pt x="8" y="160"/>
                          </a:lnTo>
                          <a:lnTo>
                            <a:pt x="8" y="161"/>
                          </a:lnTo>
                          <a:lnTo>
                            <a:pt x="9" y="161"/>
                          </a:lnTo>
                          <a:lnTo>
                            <a:pt x="9" y="162"/>
                          </a:lnTo>
                          <a:lnTo>
                            <a:pt x="10" y="163"/>
                          </a:lnTo>
                          <a:lnTo>
                            <a:pt x="10" y="163"/>
                          </a:lnTo>
                          <a:lnTo>
                            <a:pt x="11" y="164"/>
                          </a:lnTo>
                          <a:lnTo>
                            <a:pt x="11" y="164"/>
                          </a:lnTo>
                          <a:lnTo>
                            <a:pt x="12" y="165"/>
                          </a:lnTo>
                          <a:lnTo>
                            <a:pt x="12" y="165"/>
                          </a:lnTo>
                          <a:lnTo>
                            <a:pt x="13" y="166"/>
                          </a:lnTo>
                          <a:lnTo>
                            <a:pt x="14" y="166"/>
                          </a:lnTo>
                          <a:lnTo>
                            <a:pt x="14" y="167"/>
                          </a:lnTo>
                          <a:lnTo>
                            <a:pt x="15" y="167"/>
                          </a:lnTo>
                          <a:lnTo>
                            <a:pt x="15" y="168"/>
                          </a:lnTo>
                          <a:lnTo>
                            <a:pt x="16" y="168"/>
                          </a:lnTo>
                          <a:lnTo>
                            <a:pt x="17" y="169"/>
                          </a:lnTo>
                          <a:lnTo>
                            <a:pt x="17" y="169"/>
                          </a:lnTo>
                          <a:lnTo>
                            <a:pt x="18" y="170"/>
                          </a:lnTo>
                          <a:lnTo>
                            <a:pt x="18" y="170"/>
                          </a:lnTo>
                          <a:lnTo>
                            <a:pt x="19" y="171"/>
                          </a:lnTo>
                          <a:lnTo>
                            <a:pt x="20" y="171"/>
                          </a:lnTo>
                          <a:lnTo>
                            <a:pt x="21" y="172"/>
                          </a:lnTo>
                          <a:lnTo>
                            <a:pt x="21" y="172"/>
                          </a:lnTo>
                          <a:lnTo>
                            <a:pt x="22" y="173"/>
                          </a:lnTo>
                          <a:lnTo>
                            <a:pt x="23" y="174"/>
                          </a:lnTo>
                          <a:lnTo>
                            <a:pt x="24" y="174"/>
                          </a:lnTo>
                          <a:lnTo>
                            <a:pt x="25" y="175"/>
                          </a:lnTo>
                          <a:lnTo>
                            <a:pt x="25" y="176"/>
                          </a:lnTo>
                          <a:lnTo>
                            <a:pt x="26" y="176"/>
                          </a:lnTo>
                          <a:lnTo>
                            <a:pt x="27" y="177"/>
                          </a:lnTo>
                          <a:lnTo>
                            <a:pt x="27" y="177"/>
                          </a:lnTo>
                          <a:lnTo>
                            <a:pt x="28" y="178"/>
                          </a:lnTo>
                          <a:lnTo>
                            <a:pt x="29" y="179"/>
                          </a:lnTo>
                          <a:lnTo>
                            <a:pt x="30" y="180"/>
                          </a:lnTo>
                          <a:lnTo>
                            <a:pt x="30" y="180"/>
                          </a:lnTo>
                          <a:lnTo>
                            <a:pt x="31" y="181"/>
                          </a:lnTo>
                          <a:lnTo>
                            <a:pt x="31" y="182"/>
                          </a:lnTo>
                          <a:lnTo>
                            <a:pt x="32" y="183"/>
                          </a:lnTo>
                          <a:lnTo>
                            <a:pt x="33" y="183"/>
                          </a:lnTo>
                          <a:lnTo>
                            <a:pt x="33" y="184"/>
                          </a:lnTo>
                          <a:lnTo>
                            <a:pt x="34" y="185"/>
                          </a:lnTo>
                          <a:lnTo>
                            <a:pt x="34" y="637"/>
                          </a:lnTo>
                          <a:lnTo>
                            <a:pt x="45" y="637"/>
                          </a:lnTo>
                          <a:lnTo>
                            <a:pt x="45" y="185"/>
                          </a:lnTo>
                          <a:lnTo>
                            <a:pt x="45" y="184"/>
                          </a:lnTo>
                          <a:lnTo>
                            <a:pt x="46" y="184"/>
                          </a:lnTo>
                          <a:lnTo>
                            <a:pt x="46" y="183"/>
                          </a:lnTo>
                          <a:lnTo>
                            <a:pt x="47" y="182"/>
                          </a:lnTo>
                          <a:lnTo>
                            <a:pt x="47" y="182"/>
                          </a:lnTo>
                          <a:lnTo>
                            <a:pt x="48" y="181"/>
                          </a:lnTo>
                          <a:lnTo>
                            <a:pt x="48" y="181"/>
                          </a:lnTo>
                          <a:lnTo>
                            <a:pt x="49" y="180"/>
                          </a:lnTo>
                          <a:lnTo>
                            <a:pt x="49" y="179"/>
                          </a:lnTo>
                          <a:lnTo>
                            <a:pt x="50" y="179"/>
                          </a:lnTo>
                          <a:lnTo>
                            <a:pt x="50" y="178"/>
                          </a:lnTo>
                          <a:lnTo>
                            <a:pt x="51" y="178"/>
                          </a:lnTo>
                          <a:lnTo>
                            <a:pt x="51" y="177"/>
                          </a:lnTo>
                          <a:lnTo>
                            <a:pt x="52" y="177"/>
                          </a:lnTo>
                          <a:lnTo>
                            <a:pt x="52" y="176"/>
                          </a:lnTo>
                          <a:lnTo>
                            <a:pt x="53" y="176"/>
                          </a:lnTo>
                          <a:lnTo>
                            <a:pt x="54" y="175"/>
                          </a:lnTo>
                          <a:lnTo>
                            <a:pt x="54" y="175"/>
                          </a:lnTo>
                          <a:lnTo>
                            <a:pt x="55" y="174"/>
                          </a:lnTo>
                          <a:lnTo>
                            <a:pt x="56" y="174"/>
                          </a:lnTo>
                          <a:lnTo>
                            <a:pt x="56" y="173"/>
                          </a:lnTo>
                          <a:lnTo>
                            <a:pt x="57" y="173"/>
                          </a:lnTo>
                          <a:lnTo>
                            <a:pt x="58" y="173"/>
                          </a:lnTo>
                          <a:lnTo>
                            <a:pt x="58" y="172"/>
                          </a:lnTo>
                          <a:lnTo>
                            <a:pt x="59" y="172"/>
                          </a:lnTo>
                          <a:lnTo>
                            <a:pt x="60" y="171"/>
                          </a:lnTo>
                          <a:lnTo>
                            <a:pt x="60" y="171"/>
                          </a:lnTo>
                          <a:lnTo>
                            <a:pt x="61" y="171"/>
                          </a:lnTo>
                          <a:lnTo>
                            <a:pt x="62" y="170"/>
                          </a:lnTo>
                          <a:lnTo>
                            <a:pt x="62" y="170"/>
                          </a:lnTo>
                          <a:lnTo>
                            <a:pt x="63" y="169"/>
                          </a:lnTo>
                          <a:lnTo>
                            <a:pt x="63" y="169"/>
                          </a:lnTo>
                          <a:lnTo>
                            <a:pt x="64" y="168"/>
                          </a:lnTo>
                          <a:lnTo>
                            <a:pt x="65" y="167"/>
                          </a:lnTo>
                          <a:lnTo>
                            <a:pt x="65" y="167"/>
                          </a:lnTo>
                          <a:lnTo>
                            <a:pt x="66" y="166"/>
                          </a:lnTo>
                          <a:lnTo>
                            <a:pt x="66" y="166"/>
                          </a:lnTo>
                          <a:lnTo>
                            <a:pt x="67" y="165"/>
                          </a:lnTo>
                          <a:lnTo>
                            <a:pt x="68" y="164"/>
                          </a:lnTo>
                          <a:lnTo>
                            <a:pt x="68" y="164"/>
                          </a:lnTo>
                          <a:lnTo>
                            <a:pt x="69" y="163"/>
                          </a:lnTo>
                          <a:lnTo>
                            <a:pt x="69" y="163"/>
                          </a:lnTo>
                          <a:lnTo>
                            <a:pt x="70" y="162"/>
                          </a:lnTo>
                          <a:lnTo>
                            <a:pt x="70" y="161"/>
                          </a:lnTo>
                          <a:lnTo>
                            <a:pt x="71" y="161"/>
                          </a:lnTo>
                          <a:lnTo>
                            <a:pt x="71" y="160"/>
                          </a:lnTo>
                          <a:lnTo>
                            <a:pt x="71" y="159"/>
                          </a:lnTo>
                          <a:lnTo>
                            <a:pt x="72" y="158"/>
                          </a:lnTo>
                          <a:lnTo>
                            <a:pt x="72" y="158"/>
                          </a:lnTo>
                          <a:lnTo>
                            <a:pt x="73" y="157"/>
                          </a:lnTo>
                          <a:lnTo>
                            <a:pt x="73" y="156"/>
                          </a:lnTo>
                          <a:lnTo>
                            <a:pt x="74" y="156"/>
                          </a:lnTo>
                          <a:lnTo>
                            <a:pt x="74" y="155"/>
                          </a:lnTo>
                          <a:lnTo>
                            <a:pt x="74" y="154"/>
                          </a:lnTo>
                          <a:lnTo>
                            <a:pt x="75" y="153"/>
                          </a:lnTo>
                          <a:lnTo>
                            <a:pt x="75" y="153"/>
                          </a:lnTo>
                          <a:lnTo>
                            <a:pt x="75" y="152"/>
                          </a:lnTo>
                          <a:lnTo>
                            <a:pt x="76" y="151"/>
                          </a:lnTo>
                          <a:lnTo>
                            <a:pt x="76" y="150"/>
                          </a:lnTo>
                          <a:lnTo>
                            <a:pt x="76" y="149"/>
                          </a:lnTo>
                          <a:lnTo>
                            <a:pt x="76" y="149"/>
                          </a:lnTo>
                          <a:lnTo>
                            <a:pt x="77" y="148"/>
                          </a:lnTo>
                          <a:lnTo>
                            <a:pt x="77" y="147"/>
                          </a:lnTo>
                          <a:lnTo>
                            <a:pt x="77" y="146"/>
                          </a:lnTo>
                          <a:lnTo>
                            <a:pt x="77" y="145"/>
                          </a:lnTo>
                          <a:lnTo>
                            <a:pt x="78" y="145"/>
                          </a:lnTo>
                          <a:lnTo>
                            <a:pt x="78" y="144"/>
                          </a:lnTo>
                          <a:lnTo>
                            <a:pt x="78" y="143"/>
                          </a:lnTo>
                          <a:lnTo>
                            <a:pt x="78" y="142"/>
                          </a:lnTo>
                          <a:lnTo>
                            <a:pt x="78" y="141"/>
                          </a:lnTo>
                          <a:lnTo>
                            <a:pt x="78" y="141"/>
                          </a:lnTo>
                          <a:lnTo>
                            <a:pt x="78" y="140"/>
                          </a:lnTo>
                          <a:lnTo>
                            <a:pt x="79" y="139"/>
                          </a:lnTo>
                          <a:lnTo>
                            <a:pt x="79" y="138"/>
                          </a:lnTo>
                          <a:lnTo>
                            <a:pt x="79" y="137"/>
                          </a:lnTo>
                          <a:lnTo>
                            <a:pt x="79" y="136"/>
                          </a:lnTo>
                          <a:lnTo>
                            <a:pt x="79" y="136"/>
                          </a:lnTo>
                          <a:lnTo>
                            <a:pt x="79" y="135"/>
                          </a:lnTo>
                          <a:lnTo>
                            <a:pt x="79" y="134"/>
                          </a:lnTo>
                          <a:lnTo>
                            <a:pt x="79" y="133"/>
                          </a:lnTo>
                          <a:lnTo>
                            <a:pt x="79" y="132"/>
                          </a:lnTo>
                          <a:lnTo>
                            <a:pt x="79" y="131"/>
                          </a:lnTo>
                          <a:lnTo>
                            <a:pt x="79" y="131"/>
                          </a:lnTo>
                          <a:lnTo>
                            <a:pt x="79" y="130"/>
                          </a:lnTo>
                          <a:lnTo>
                            <a:pt x="79" y="129"/>
                          </a:lnTo>
                          <a:lnTo>
                            <a:pt x="78" y="128"/>
                          </a:lnTo>
                          <a:lnTo>
                            <a:pt x="78" y="127"/>
                          </a:lnTo>
                          <a:lnTo>
                            <a:pt x="78" y="127"/>
                          </a:lnTo>
                          <a:lnTo>
                            <a:pt x="78" y="126"/>
                          </a:lnTo>
                          <a:lnTo>
                            <a:pt x="78" y="125"/>
                          </a:lnTo>
                          <a:lnTo>
                            <a:pt x="78" y="124"/>
                          </a:lnTo>
                          <a:lnTo>
                            <a:pt x="78" y="123"/>
                          </a:lnTo>
                          <a:lnTo>
                            <a:pt x="77" y="122"/>
                          </a:lnTo>
                          <a:lnTo>
                            <a:pt x="77" y="122"/>
                          </a:lnTo>
                          <a:lnTo>
                            <a:pt x="77" y="121"/>
                          </a:lnTo>
                          <a:lnTo>
                            <a:pt x="77" y="120"/>
                          </a:lnTo>
                          <a:lnTo>
                            <a:pt x="76" y="119"/>
                          </a:lnTo>
                          <a:lnTo>
                            <a:pt x="76" y="118"/>
                          </a:lnTo>
                          <a:lnTo>
                            <a:pt x="76" y="118"/>
                          </a:lnTo>
                          <a:lnTo>
                            <a:pt x="76" y="117"/>
                          </a:lnTo>
                          <a:lnTo>
                            <a:pt x="75" y="116"/>
                          </a:lnTo>
                          <a:lnTo>
                            <a:pt x="75" y="115"/>
                          </a:lnTo>
                          <a:lnTo>
                            <a:pt x="75" y="115"/>
                          </a:lnTo>
                          <a:lnTo>
                            <a:pt x="74" y="114"/>
                          </a:lnTo>
                          <a:lnTo>
                            <a:pt x="74" y="113"/>
                          </a:lnTo>
                          <a:lnTo>
                            <a:pt x="74" y="112"/>
                          </a:lnTo>
                          <a:lnTo>
                            <a:pt x="73" y="112"/>
                          </a:lnTo>
                          <a:lnTo>
                            <a:pt x="73" y="111"/>
                          </a:lnTo>
                          <a:lnTo>
                            <a:pt x="72" y="110"/>
                          </a:lnTo>
                          <a:lnTo>
                            <a:pt x="72" y="110"/>
                          </a:lnTo>
                          <a:lnTo>
                            <a:pt x="71" y="109"/>
                          </a:lnTo>
                          <a:lnTo>
                            <a:pt x="71" y="108"/>
                          </a:lnTo>
                          <a:lnTo>
                            <a:pt x="71" y="107"/>
                          </a:lnTo>
                          <a:lnTo>
                            <a:pt x="70" y="107"/>
                          </a:lnTo>
                          <a:lnTo>
                            <a:pt x="70" y="106"/>
                          </a:lnTo>
                          <a:lnTo>
                            <a:pt x="69" y="105"/>
                          </a:lnTo>
                          <a:lnTo>
                            <a:pt x="69" y="105"/>
                          </a:lnTo>
                          <a:lnTo>
                            <a:pt x="68" y="104"/>
                          </a:lnTo>
                          <a:lnTo>
                            <a:pt x="67" y="103"/>
                          </a:lnTo>
                          <a:lnTo>
                            <a:pt x="67" y="103"/>
                          </a:lnTo>
                          <a:lnTo>
                            <a:pt x="66" y="102"/>
                          </a:lnTo>
                          <a:lnTo>
                            <a:pt x="66" y="102"/>
                          </a:lnTo>
                          <a:lnTo>
                            <a:pt x="65" y="101"/>
                          </a:lnTo>
                          <a:lnTo>
                            <a:pt x="65" y="100"/>
                          </a:lnTo>
                          <a:lnTo>
                            <a:pt x="64" y="100"/>
                          </a:lnTo>
                          <a:lnTo>
                            <a:pt x="63" y="99"/>
                          </a:lnTo>
                          <a:lnTo>
                            <a:pt x="63" y="99"/>
                          </a:lnTo>
                          <a:lnTo>
                            <a:pt x="62" y="98"/>
                          </a:lnTo>
                          <a:lnTo>
                            <a:pt x="61" y="97"/>
                          </a:lnTo>
                          <a:lnTo>
                            <a:pt x="60" y="97"/>
                          </a:lnTo>
                          <a:lnTo>
                            <a:pt x="59" y="96"/>
                          </a:lnTo>
                          <a:lnTo>
                            <a:pt x="58" y="95"/>
                          </a:lnTo>
                          <a:lnTo>
                            <a:pt x="57" y="94"/>
                          </a:lnTo>
                          <a:lnTo>
                            <a:pt x="56" y="93"/>
                          </a:lnTo>
                          <a:lnTo>
                            <a:pt x="55" y="92"/>
                          </a:lnTo>
                          <a:lnTo>
                            <a:pt x="54" y="91"/>
                          </a:lnTo>
                          <a:lnTo>
                            <a:pt x="53" y="90"/>
                          </a:lnTo>
                          <a:lnTo>
                            <a:pt x="52" y="89"/>
                          </a:lnTo>
                          <a:lnTo>
                            <a:pt x="51" y="88"/>
                          </a:lnTo>
                          <a:lnTo>
                            <a:pt x="50" y="87"/>
                          </a:lnTo>
                          <a:lnTo>
                            <a:pt x="49" y="86"/>
                          </a:lnTo>
                          <a:lnTo>
                            <a:pt x="48" y="85"/>
                          </a:lnTo>
                          <a:lnTo>
                            <a:pt x="47" y="84"/>
                          </a:lnTo>
                          <a:lnTo>
                            <a:pt x="46" y="83"/>
                          </a:lnTo>
                          <a:lnTo>
                            <a:pt x="45" y="82"/>
                          </a:lnTo>
                          <a:lnTo>
                            <a:pt x="45" y="0"/>
                          </a:lnTo>
                          <a:lnTo>
                            <a:pt x="34" y="0"/>
                          </a:lnTo>
                        </a:path>
                      </a:pathLst>
                    </a:custGeom>
                    <a:solidFill>
                      <a:srgbClr val="7F7F7F"/>
                    </a:solidFill>
                    <a:ln w="9525">
                      <a:noFill/>
                      <a:round/>
                      <a:headEnd type="none" w="sm" len="sm"/>
                      <a:tailEnd type="none" w="sm" len="sm"/>
                    </a:ln>
                  </p:spPr>
                  <p:txBody>
                    <a:bodyPr/>
                    <a:lstStyle/>
                    <a:p>
                      <a:endParaRPr lang="nl-BE"/>
                    </a:p>
                  </p:txBody>
                </p:sp>
                <p:sp>
                  <p:nvSpPr>
                    <p:cNvPr id="7272" name="Freeform 104"/>
                    <p:cNvSpPr>
                      <a:spLocks noChangeArrowheads="1"/>
                    </p:cNvSpPr>
                    <p:nvPr/>
                  </p:nvSpPr>
                  <p:spPr bwMode="auto">
                    <a:xfrm>
                      <a:off x="536" y="500"/>
                      <a:ext cx="63" cy="91"/>
                    </a:xfrm>
                    <a:custGeom>
                      <a:avLst/>
                      <a:gdLst/>
                      <a:ahLst/>
                      <a:cxnLst>
                        <a:cxn ang="0">
                          <a:pos x="31" y="0"/>
                        </a:cxn>
                        <a:cxn ang="0">
                          <a:pos x="14" y="15"/>
                        </a:cxn>
                        <a:cxn ang="0">
                          <a:pos x="4" y="28"/>
                        </a:cxn>
                        <a:cxn ang="0">
                          <a:pos x="0" y="44"/>
                        </a:cxn>
                        <a:cxn ang="0">
                          <a:pos x="3" y="60"/>
                        </a:cxn>
                        <a:cxn ang="0">
                          <a:pos x="12" y="73"/>
                        </a:cxn>
                        <a:cxn ang="0">
                          <a:pos x="32" y="91"/>
                        </a:cxn>
                        <a:cxn ang="0">
                          <a:pos x="49" y="75"/>
                        </a:cxn>
                        <a:cxn ang="0">
                          <a:pos x="60" y="62"/>
                        </a:cxn>
                        <a:cxn ang="0">
                          <a:pos x="63" y="45"/>
                        </a:cxn>
                        <a:cxn ang="0">
                          <a:pos x="59" y="28"/>
                        </a:cxn>
                        <a:cxn ang="0">
                          <a:pos x="48" y="15"/>
                        </a:cxn>
                        <a:cxn ang="0">
                          <a:pos x="31" y="0"/>
                        </a:cxn>
                      </a:cxnLst>
                      <a:rect l="0" t="0" r="r" b="b"/>
                      <a:pathLst>
                        <a:path w="63" h="91">
                          <a:moveTo>
                            <a:pt x="31" y="0"/>
                          </a:moveTo>
                          <a:cubicBezTo>
                            <a:pt x="31" y="0"/>
                            <a:pt x="24" y="9"/>
                            <a:pt x="14" y="15"/>
                          </a:cubicBezTo>
                          <a:cubicBezTo>
                            <a:pt x="14" y="15"/>
                            <a:pt x="7" y="21"/>
                            <a:pt x="4" y="28"/>
                          </a:cubicBezTo>
                          <a:cubicBezTo>
                            <a:pt x="4" y="28"/>
                            <a:pt x="0" y="36"/>
                            <a:pt x="0" y="44"/>
                          </a:cubicBezTo>
                          <a:cubicBezTo>
                            <a:pt x="0" y="44"/>
                            <a:pt x="0" y="52"/>
                            <a:pt x="3" y="60"/>
                          </a:cubicBezTo>
                          <a:cubicBezTo>
                            <a:pt x="3" y="60"/>
                            <a:pt x="6" y="68"/>
                            <a:pt x="12" y="73"/>
                          </a:cubicBezTo>
                          <a:cubicBezTo>
                            <a:pt x="12" y="73"/>
                            <a:pt x="24" y="80"/>
                            <a:pt x="32" y="91"/>
                          </a:cubicBezTo>
                          <a:cubicBezTo>
                            <a:pt x="32" y="91"/>
                            <a:pt x="38" y="81"/>
                            <a:pt x="49" y="75"/>
                          </a:cubicBezTo>
                          <a:cubicBezTo>
                            <a:pt x="49" y="75"/>
                            <a:pt x="56" y="69"/>
                            <a:pt x="60" y="62"/>
                          </a:cubicBezTo>
                          <a:cubicBezTo>
                            <a:pt x="60" y="62"/>
                            <a:pt x="63" y="54"/>
                            <a:pt x="63" y="45"/>
                          </a:cubicBezTo>
                          <a:cubicBezTo>
                            <a:pt x="63" y="45"/>
                            <a:pt x="63" y="36"/>
                            <a:pt x="59" y="28"/>
                          </a:cubicBezTo>
                          <a:cubicBezTo>
                            <a:pt x="59" y="28"/>
                            <a:pt x="55" y="20"/>
                            <a:pt x="48" y="15"/>
                          </a:cubicBezTo>
                          <a:cubicBezTo>
                            <a:pt x="48" y="15"/>
                            <a:pt x="38" y="9"/>
                            <a:pt x="31" y="0"/>
                          </a:cubicBezTo>
                        </a:path>
                      </a:pathLst>
                    </a:custGeom>
                    <a:solidFill>
                      <a:srgbClr val="CFCFCF"/>
                    </a:solidFill>
                    <a:ln w="9525">
                      <a:noFill/>
                      <a:round/>
                      <a:headEnd type="none" w="sm" len="sm"/>
                      <a:tailEnd type="none" w="sm" len="sm"/>
                    </a:ln>
                  </p:spPr>
                  <p:txBody>
                    <a:bodyPr/>
                    <a:lstStyle/>
                    <a:p>
                      <a:endParaRPr lang="nl-BE"/>
                    </a:p>
                  </p:txBody>
                </p:sp>
                <p:sp>
                  <p:nvSpPr>
                    <p:cNvPr id="7273" name="Rectangle 105"/>
                    <p:cNvSpPr>
                      <a:spLocks noChangeArrowheads="1"/>
                    </p:cNvSpPr>
                    <p:nvPr/>
                  </p:nvSpPr>
                  <p:spPr bwMode="auto">
                    <a:xfrm>
                      <a:off x="333" y="401"/>
                      <a:ext cx="459" cy="5"/>
                    </a:xfrm>
                    <a:prstGeom prst="rect">
                      <a:avLst/>
                    </a:prstGeom>
                    <a:solidFill>
                      <a:srgbClr val="A0A0A0"/>
                    </a:solidFill>
                    <a:ln w="9525">
                      <a:noFill/>
                      <a:miter lim="800000"/>
                      <a:headEnd type="none" w="sm" len="sm"/>
                      <a:tailEnd type="none" w="sm" len="sm"/>
                    </a:ln>
                  </p:spPr>
                  <p:txBody>
                    <a:bodyPr/>
                    <a:lstStyle/>
                    <a:p>
                      <a:endParaRPr lang="nl-BE"/>
                    </a:p>
                  </p:txBody>
                </p:sp>
                <p:sp>
                  <p:nvSpPr>
                    <p:cNvPr id="7274" name="Freeform 106"/>
                    <p:cNvSpPr>
                      <a:spLocks noChangeArrowheads="1"/>
                    </p:cNvSpPr>
                    <p:nvPr/>
                  </p:nvSpPr>
                  <p:spPr bwMode="auto">
                    <a:xfrm>
                      <a:off x="220" y="416"/>
                      <a:ext cx="32" cy="265"/>
                    </a:xfrm>
                    <a:custGeom>
                      <a:avLst/>
                      <a:gdLst/>
                      <a:ahLst/>
                      <a:cxnLst>
                        <a:cxn ang="0">
                          <a:pos x="0" y="250"/>
                        </a:cxn>
                        <a:cxn ang="0">
                          <a:pos x="0" y="251"/>
                        </a:cxn>
                        <a:cxn ang="0">
                          <a:pos x="0" y="253"/>
                        </a:cxn>
                        <a:cxn ang="0">
                          <a:pos x="1" y="255"/>
                        </a:cxn>
                        <a:cxn ang="0">
                          <a:pos x="2" y="256"/>
                        </a:cxn>
                        <a:cxn ang="0">
                          <a:pos x="3" y="258"/>
                        </a:cxn>
                        <a:cxn ang="0">
                          <a:pos x="4" y="259"/>
                        </a:cxn>
                        <a:cxn ang="0">
                          <a:pos x="5" y="260"/>
                        </a:cxn>
                        <a:cxn ang="0">
                          <a:pos x="6" y="261"/>
                        </a:cxn>
                        <a:cxn ang="0">
                          <a:pos x="8" y="262"/>
                        </a:cxn>
                        <a:cxn ang="0">
                          <a:pos x="9" y="263"/>
                        </a:cxn>
                        <a:cxn ang="0">
                          <a:pos x="11" y="263"/>
                        </a:cxn>
                        <a:cxn ang="0">
                          <a:pos x="12" y="264"/>
                        </a:cxn>
                        <a:cxn ang="0">
                          <a:pos x="14" y="264"/>
                        </a:cxn>
                        <a:cxn ang="0">
                          <a:pos x="16" y="264"/>
                        </a:cxn>
                        <a:cxn ang="0">
                          <a:pos x="17" y="264"/>
                        </a:cxn>
                        <a:cxn ang="0">
                          <a:pos x="19" y="264"/>
                        </a:cxn>
                        <a:cxn ang="0">
                          <a:pos x="20" y="263"/>
                        </a:cxn>
                        <a:cxn ang="0">
                          <a:pos x="22" y="262"/>
                        </a:cxn>
                        <a:cxn ang="0">
                          <a:pos x="23" y="262"/>
                        </a:cxn>
                        <a:cxn ang="0">
                          <a:pos x="25" y="261"/>
                        </a:cxn>
                        <a:cxn ang="0">
                          <a:pos x="26" y="259"/>
                        </a:cxn>
                        <a:cxn ang="0">
                          <a:pos x="27" y="258"/>
                        </a:cxn>
                        <a:cxn ang="0">
                          <a:pos x="28" y="257"/>
                        </a:cxn>
                        <a:cxn ang="0">
                          <a:pos x="29" y="255"/>
                        </a:cxn>
                        <a:cxn ang="0">
                          <a:pos x="30" y="254"/>
                        </a:cxn>
                        <a:cxn ang="0">
                          <a:pos x="30" y="252"/>
                        </a:cxn>
                        <a:cxn ang="0">
                          <a:pos x="30" y="250"/>
                        </a:cxn>
                        <a:cxn ang="0">
                          <a:pos x="31" y="249"/>
                        </a:cxn>
                        <a:cxn ang="0">
                          <a:pos x="30" y="11"/>
                        </a:cxn>
                        <a:cxn ang="0">
                          <a:pos x="30" y="9"/>
                        </a:cxn>
                        <a:cxn ang="0">
                          <a:pos x="29" y="8"/>
                        </a:cxn>
                        <a:cxn ang="0">
                          <a:pos x="28" y="6"/>
                        </a:cxn>
                        <a:cxn ang="0">
                          <a:pos x="27" y="5"/>
                        </a:cxn>
                        <a:cxn ang="0">
                          <a:pos x="26" y="4"/>
                        </a:cxn>
                        <a:cxn ang="0">
                          <a:pos x="24" y="2"/>
                        </a:cxn>
                        <a:cxn ang="0">
                          <a:pos x="23" y="2"/>
                        </a:cxn>
                        <a:cxn ang="0">
                          <a:pos x="21" y="1"/>
                        </a:cxn>
                        <a:cxn ang="0">
                          <a:pos x="20" y="0"/>
                        </a:cxn>
                        <a:cxn ang="0">
                          <a:pos x="18" y="0"/>
                        </a:cxn>
                        <a:cxn ang="0">
                          <a:pos x="16" y="0"/>
                        </a:cxn>
                        <a:cxn ang="0">
                          <a:pos x="15" y="0"/>
                        </a:cxn>
                        <a:cxn ang="0">
                          <a:pos x="13" y="0"/>
                        </a:cxn>
                        <a:cxn ang="0">
                          <a:pos x="11" y="0"/>
                        </a:cxn>
                        <a:cxn ang="0">
                          <a:pos x="10" y="1"/>
                        </a:cxn>
                        <a:cxn ang="0">
                          <a:pos x="8" y="1"/>
                        </a:cxn>
                        <a:cxn ang="0">
                          <a:pos x="6" y="2"/>
                        </a:cxn>
                        <a:cxn ang="0">
                          <a:pos x="5" y="3"/>
                        </a:cxn>
                        <a:cxn ang="0">
                          <a:pos x="4" y="4"/>
                        </a:cxn>
                        <a:cxn ang="0">
                          <a:pos x="3" y="6"/>
                        </a:cxn>
                        <a:cxn ang="0">
                          <a:pos x="2" y="7"/>
                        </a:cxn>
                        <a:cxn ang="0">
                          <a:pos x="1" y="9"/>
                        </a:cxn>
                        <a:cxn ang="0">
                          <a:pos x="0" y="10"/>
                        </a:cxn>
                        <a:cxn ang="0">
                          <a:pos x="0" y="12"/>
                        </a:cxn>
                      </a:cxnLst>
                      <a:rect l="0" t="0" r="r" b="b"/>
                      <a:pathLst>
                        <a:path w="31" h="264">
                          <a:moveTo>
                            <a:pt x="0" y="12"/>
                          </a:moveTo>
                          <a:lnTo>
                            <a:pt x="0" y="248"/>
                          </a:lnTo>
                          <a:lnTo>
                            <a:pt x="0" y="249"/>
                          </a:lnTo>
                          <a:lnTo>
                            <a:pt x="0" y="249"/>
                          </a:lnTo>
                          <a:lnTo>
                            <a:pt x="0" y="249"/>
                          </a:lnTo>
                          <a:lnTo>
                            <a:pt x="0" y="250"/>
                          </a:lnTo>
                          <a:lnTo>
                            <a:pt x="0" y="250"/>
                          </a:lnTo>
                          <a:lnTo>
                            <a:pt x="0" y="250"/>
                          </a:lnTo>
                          <a:lnTo>
                            <a:pt x="0" y="250"/>
                          </a:lnTo>
                          <a:lnTo>
                            <a:pt x="0" y="251"/>
                          </a:lnTo>
                          <a:lnTo>
                            <a:pt x="0" y="251"/>
                          </a:lnTo>
                          <a:lnTo>
                            <a:pt x="0" y="251"/>
                          </a:lnTo>
                          <a:lnTo>
                            <a:pt x="0" y="252"/>
                          </a:lnTo>
                          <a:lnTo>
                            <a:pt x="0" y="252"/>
                          </a:lnTo>
                          <a:lnTo>
                            <a:pt x="0" y="252"/>
                          </a:lnTo>
                          <a:lnTo>
                            <a:pt x="0" y="252"/>
                          </a:lnTo>
                          <a:lnTo>
                            <a:pt x="0" y="253"/>
                          </a:lnTo>
                          <a:lnTo>
                            <a:pt x="0" y="253"/>
                          </a:lnTo>
                          <a:lnTo>
                            <a:pt x="0" y="253"/>
                          </a:lnTo>
                          <a:lnTo>
                            <a:pt x="1" y="254"/>
                          </a:lnTo>
                          <a:lnTo>
                            <a:pt x="1" y="254"/>
                          </a:lnTo>
                          <a:lnTo>
                            <a:pt x="1" y="254"/>
                          </a:lnTo>
                          <a:lnTo>
                            <a:pt x="1" y="254"/>
                          </a:lnTo>
                          <a:lnTo>
                            <a:pt x="1" y="255"/>
                          </a:lnTo>
                          <a:lnTo>
                            <a:pt x="1" y="255"/>
                          </a:lnTo>
                          <a:lnTo>
                            <a:pt x="1" y="255"/>
                          </a:lnTo>
                          <a:lnTo>
                            <a:pt x="1" y="255"/>
                          </a:lnTo>
                          <a:lnTo>
                            <a:pt x="1" y="256"/>
                          </a:lnTo>
                          <a:lnTo>
                            <a:pt x="2" y="256"/>
                          </a:lnTo>
                          <a:lnTo>
                            <a:pt x="2" y="256"/>
                          </a:lnTo>
                          <a:lnTo>
                            <a:pt x="2" y="256"/>
                          </a:lnTo>
                          <a:lnTo>
                            <a:pt x="2" y="257"/>
                          </a:lnTo>
                          <a:lnTo>
                            <a:pt x="2" y="257"/>
                          </a:lnTo>
                          <a:lnTo>
                            <a:pt x="2" y="257"/>
                          </a:lnTo>
                          <a:lnTo>
                            <a:pt x="2" y="257"/>
                          </a:lnTo>
                          <a:lnTo>
                            <a:pt x="3" y="258"/>
                          </a:lnTo>
                          <a:lnTo>
                            <a:pt x="3" y="258"/>
                          </a:lnTo>
                          <a:lnTo>
                            <a:pt x="3" y="258"/>
                          </a:lnTo>
                          <a:lnTo>
                            <a:pt x="3" y="258"/>
                          </a:lnTo>
                          <a:lnTo>
                            <a:pt x="3" y="258"/>
                          </a:lnTo>
                          <a:lnTo>
                            <a:pt x="4" y="259"/>
                          </a:lnTo>
                          <a:lnTo>
                            <a:pt x="4" y="259"/>
                          </a:lnTo>
                          <a:lnTo>
                            <a:pt x="4" y="259"/>
                          </a:lnTo>
                          <a:lnTo>
                            <a:pt x="4" y="259"/>
                          </a:lnTo>
                          <a:lnTo>
                            <a:pt x="4" y="259"/>
                          </a:lnTo>
                          <a:lnTo>
                            <a:pt x="4" y="260"/>
                          </a:lnTo>
                          <a:lnTo>
                            <a:pt x="5" y="260"/>
                          </a:lnTo>
                          <a:lnTo>
                            <a:pt x="5" y="260"/>
                          </a:lnTo>
                          <a:lnTo>
                            <a:pt x="5" y="260"/>
                          </a:lnTo>
                          <a:lnTo>
                            <a:pt x="5" y="260"/>
                          </a:lnTo>
                          <a:lnTo>
                            <a:pt x="6" y="261"/>
                          </a:lnTo>
                          <a:lnTo>
                            <a:pt x="6" y="261"/>
                          </a:lnTo>
                          <a:lnTo>
                            <a:pt x="6" y="261"/>
                          </a:lnTo>
                          <a:lnTo>
                            <a:pt x="6" y="261"/>
                          </a:lnTo>
                          <a:lnTo>
                            <a:pt x="6" y="261"/>
                          </a:lnTo>
                          <a:lnTo>
                            <a:pt x="7" y="261"/>
                          </a:lnTo>
                          <a:lnTo>
                            <a:pt x="7" y="262"/>
                          </a:lnTo>
                          <a:lnTo>
                            <a:pt x="7" y="262"/>
                          </a:lnTo>
                          <a:lnTo>
                            <a:pt x="7" y="262"/>
                          </a:lnTo>
                          <a:lnTo>
                            <a:pt x="8" y="262"/>
                          </a:lnTo>
                          <a:lnTo>
                            <a:pt x="8" y="262"/>
                          </a:lnTo>
                          <a:lnTo>
                            <a:pt x="8" y="262"/>
                          </a:lnTo>
                          <a:lnTo>
                            <a:pt x="8" y="262"/>
                          </a:lnTo>
                          <a:lnTo>
                            <a:pt x="9" y="263"/>
                          </a:lnTo>
                          <a:lnTo>
                            <a:pt x="9" y="263"/>
                          </a:lnTo>
                          <a:lnTo>
                            <a:pt x="9" y="263"/>
                          </a:lnTo>
                          <a:lnTo>
                            <a:pt x="9" y="263"/>
                          </a:lnTo>
                          <a:lnTo>
                            <a:pt x="10" y="263"/>
                          </a:lnTo>
                          <a:lnTo>
                            <a:pt x="10" y="263"/>
                          </a:lnTo>
                          <a:lnTo>
                            <a:pt x="10" y="263"/>
                          </a:lnTo>
                          <a:lnTo>
                            <a:pt x="10" y="263"/>
                          </a:lnTo>
                          <a:lnTo>
                            <a:pt x="11" y="263"/>
                          </a:lnTo>
                          <a:lnTo>
                            <a:pt x="11" y="263"/>
                          </a:lnTo>
                          <a:lnTo>
                            <a:pt x="11" y="264"/>
                          </a:lnTo>
                          <a:lnTo>
                            <a:pt x="11" y="264"/>
                          </a:lnTo>
                          <a:lnTo>
                            <a:pt x="12" y="264"/>
                          </a:lnTo>
                          <a:lnTo>
                            <a:pt x="12" y="264"/>
                          </a:lnTo>
                          <a:lnTo>
                            <a:pt x="12" y="264"/>
                          </a:lnTo>
                          <a:lnTo>
                            <a:pt x="13" y="264"/>
                          </a:lnTo>
                          <a:lnTo>
                            <a:pt x="13" y="264"/>
                          </a:lnTo>
                          <a:lnTo>
                            <a:pt x="13" y="264"/>
                          </a:lnTo>
                          <a:lnTo>
                            <a:pt x="13" y="264"/>
                          </a:lnTo>
                          <a:lnTo>
                            <a:pt x="14" y="264"/>
                          </a:lnTo>
                          <a:lnTo>
                            <a:pt x="14" y="264"/>
                          </a:lnTo>
                          <a:lnTo>
                            <a:pt x="14" y="264"/>
                          </a:lnTo>
                          <a:lnTo>
                            <a:pt x="14" y="264"/>
                          </a:lnTo>
                          <a:lnTo>
                            <a:pt x="15" y="264"/>
                          </a:lnTo>
                          <a:lnTo>
                            <a:pt x="15" y="264"/>
                          </a:lnTo>
                          <a:lnTo>
                            <a:pt x="15" y="264"/>
                          </a:lnTo>
                          <a:lnTo>
                            <a:pt x="16" y="264"/>
                          </a:lnTo>
                          <a:lnTo>
                            <a:pt x="16" y="264"/>
                          </a:lnTo>
                          <a:lnTo>
                            <a:pt x="16" y="264"/>
                          </a:lnTo>
                          <a:lnTo>
                            <a:pt x="16" y="264"/>
                          </a:lnTo>
                          <a:lnTo>
                            <a:pt x="17" y="264"/>
                          </a:lnTo>
                          <a:lnTo>
                            <a:pt x="17" y="264"/>
                          </a:lnTo>
                          <a:lnTo>
                            <a:pt x="17" y="264"/>
                          </a:lnTo>
                          <a:lnTo>
                            <a:pt x="17" y="264"/>
                          </a:lnTo>
                          <a:lnTo>
                            <a:pt x="18" y="264"/>
                          </a:lnTo>
                          <a:lnTo>
                            <a:pt x="18" y="264"/>
                          </a:lnTo>
                          <a:lnTo>
                            <a:pt x="18" y="264"/>
                          </a:lnTo>
                          <a:lnTo>
                            <a:pt x="19" y="264"/>
                          </a:lnTo>
                          <a:lnTo>
                            <a:pt x="19" y="264"/>
                          </a:lnTo>
                          <a:lnTo>
                            <a:pt x="19" y="264"/>
                          </a:lnTo>
                          <a:lnTo>
                            <a:pt x="19" y="263"/>
                          </a:lnTo>
                          <a:lnTo>
                            <a:pt x="20" y="263"/>
                          </a:lnTo>
                          <a:lnTo>
                            <a:pt x="20" y="263"/>
                          </a:lnTo>
                          <a:lnTo>
                            <a:pt x="20" y="263"/>
                          </a:lnTo>
                          <a:lnTo>
                            <a:pt x="20" y="263"/>
                          </a:lnTo>
                          <a:lnTo>
                            <a:pt x="21" y="263"/>
                          </a:lnTo>
                          <a:lnTo>
                            <a:pt x="21" y="263"/>
                          </a:lnTo>
                          <a:lnTo>
                            <a:pt x="21" y="263"/>
                          </a:lnTo>
                          <a:lnTo>
                            <a:pt x="21" y="263"/>
                          </a:lnTo>
                          <a:lnTo>
                            <a:pt x="22" y="263"/>
                          </a:lnTo>
                          <a:lnTo>
                            <a:pt x="22" y="262"/>
                          </a:lnTo>
                          <a:lnTo>
                            <a:pt x="22" y="262"/>
                          </a:lnTo>
                          <a:lnTo>
                            <a:pt x="22" y="262"/>
                          </a:lnTo>
                          <a:lnTo>
                            <a:pt x="23" y="262"/>
                          </a:lnTo>
                          <a:lnTo>
                            <a:pt x="23" y="262"/>
                          </a:lnTo>
                          <a:lnTo>
                            <a:pt x="23" y="262"/>
                          </a:lnTo>
                          <a:lnTo>
                            <a:pt x="23" y="262"/>
                          </a:lnTo>
                          <a:lnTo>
                            <a:pt x="24" y="261"/>
                          </a:lnTo>
                          <a:lnTo>
                            <a:pt x="24" y="261"/>
                          </a:lnTo>
                          <a:lnTo>
                            <a:pt x="24" y="261"/>
                          </a:lnTo>
                          <a:lnTo>
                            <a:pt x="24" y="261"/>
                          </a:lnTo>
                          <a:lnTo>
                            <a:pt x="24" y="261"/>
                          </a:lnTo>
                          <a:lnTo>
                            <a:pt x="25" y="261"/>
                          </a:lnTo>
                          <a:lnTo>
                            <a:pt x="25" y="260"/>
                          </a:lnTo>
                          <a:lnTo>
                            <a:pt x="25" y="260"/>
                          </a:lnTo>
                          <a:lnTo>
                            <a:pt x="25" y="260"/>
                          </a:lnTo>
                          <a:lnTo>
                            <a:pt x="26" y="260"/>
                          </a:lnTo>
                          <a:lnTo>
                            <a:pt x="26" y="260"/>
                          </a:lnTo>
                          <a:lnTo>
                            <a:pt x="26" y="259"/>
                          </a:lnTo>
                          <a:lnTo>
                            <a:pt x="26" y="259"/>
                          </a:lnTo>
                          <a:lnTo>
                            <a:pt x="26" y="259"/>
                          </a:lnTo>
                          <a:lnTo>
                            <a:pt x="27" y="259"/>
                          </a:lnTo>
                          <a:lnTo>
                            <a:pt x="27" y="259"/>
                          </a:lnTo>
                          <a:lnTo>
                            <a:pt x="27" y="258"/>
                          </a:lnTo>
                          <a:lnTo>
                            <a:pt x="27" y="258"/>
                          </a:lnTo>
                          <a:lnTo>
                            <a:pt x="27" y="258"/>
                          </a:lnTo>
                          <a:lnTo>
                            <a:pt x="27" y="258"/>
                          </a:lnTo>
                          <a:lnTo>
                            <a:pt x="28" y="258"/>
                          </a:lnTo>
                          <a:lnTo>
                            <a:pt x="28" y="257"/>
                          </a:lnTo>
                          <a:lnTo>
                            <a:pt x="28" y="257"/>
                          </a:lnTo>
                          <a:lnTo>
                            <a:pt x="28" y="257"/>
                          </a:lnTo>
                          <a:lnTo>
                            <a:pt x="28" y="257"/>
                          </a:lnTo>
                          <a:lnTo>
                            <a:pt x="28" y="256"/>
                          </a:lnTo>
                          <a:lnTo>
                            <a:pt x="28" y="256"/>
                          </a:lnTo>
                          <a:lnTo>
                            <a:pt x="29" y="256"/>
                          </a:lnTo>
                          <a:lnTo>
                            <a:pt x="29" y="256"/>
                          </a:lnTo>
                          <a:lnTo>
                            <a:pt x="29" y="255"/>
                          </a:lnTo>
                          <a:lnTo>
                            <a:pt x="29" y="255"/>
                          </a:lnTo>
                          <a:lnTo>
                            <a:pt x="29" y="255"/>
                          </a:lnTo>
                          <a:lnTo>
                            <a:pt x="29" y="255"/>
                          </a:lnTo>
                          <a:lnTo>
                            <a:pt x="29" y="254"/>
                          </a:lnTo>
                          <a:lnTo>
                            <a:pt x="29" y="254"/>
                          </a:lnTo>
                          <a:lnTo>
                            <a:pt x="30" y="254"/>
                          </a:lnTo>
                          <a:lnTo>
                            <a:pt x="30" y="254"/>
                          </a:lnTo>
                          <a:lnTo>
                            <a:pt x="30" y="253"/>
                          </a:lnTo>
                          <a:lnTo>
                            <a:pt x="30" y="253"/>
                          </a:lnTo>
                          <a:lnTo>
                            <a:pt x="30" y="253"/>
                          </a:lnTo>
                          <a:lnTo>
                            <a:pt x="30" y="252"/>
                          </a:lnTo>
                          <a:lnTo>
                            <a:pt x="30" y="252"/>
                          </a:lnTo>
                          <a:lnTo>
                            <a:pt x="30" y="252"/>
                          </a:lnTo>
                          <a:lnTo>
                            <a:pt x="30" y="252"/>
                          </a:lnTo>
                          <a:lnTo>
                            <a:pt x="30" y="251"/>
                          </a:lnTo>
                          <a:lnTo>
                            <a:pt x="30" y="251"/>
                          </a:lnTo>
                          <a:lnTo>
                            <a:pt x="30" y="251"/>
                          </a:lnTo>
                          <a:lnTo>
                            <a:pt x="30" y="250"/>
                          </a:lnTo>
                          <a:lnTo>
                            <a:pt x="31" y="250"/>
                          </a:lnTo>
                          <a:lnTo>
                            <a:pt x="31" y="250"/>
                          </a:lnTo>
                          <a:lnTo>
                            <a:pt x="31" y="250"/>
                          </a:lnTo>
                          <a:lnTo>
                            <a:pt x="31" y="249"/>
                          </a:lnTo>
                          <a:lnTo>
                            <a:pt x="31" y="249"/>
                          </a:lnTo>
                          <a:lnTo>
                            <a:pt x="31" y="249"/>
                          </a:lnTo>
                          <a:lnTo>
                            <a:pt x="31" y="248"/>
                          </a:lnTo>
                          <a:lnTo>
                            <a:pt x="31" y="12"/>
                          </a:lnTo>
                          <a:lnTo>
                            <a:pt x="31" y="12"/>
                          </a:lnTo>
                          <a:lnTo>
                            <a:pt x="31" y="11"/>
                          </a:lnTo>
                          <a:lnTo>
                            <a:pt x="30" y="11"/>
                          </a:lnTo>
                          <a:lnTo>
                            <a:pt x="30" y="11"/>
                          </a:lnTo>
                          <a:lnTo>
                            <a:pt x="30" y="11"/>
                          </a:lnTo>
                          <a:lnTo>
                            <a:pt x="30" y="10"/>
                          </a:lnTo>
                          <a:lnTo>
                            <a:pt x="30" y="10"/>
                          </a:lnTo>
                          <a:lnTo>
                            <a:pt x="30" y="10"/>
                          </a:lnTo>
                          <a:lnTo>
                            <a:pt x="30" y="9"/>
                          </a:lnTo>
                          <a:lnTo>
                            <a:pt x="30" y="9"/>
                          </a:lnTo>
                          <a:lnTo>
                            <a:pt x="30" y="9"/>
                          </a:lnTo>
                          <a:lnTo>
                            <a:pt x="29" y="9"/>
                          </a:lnTo>
                          <a:lnTo>
                            <a:pt x="29" y="8"/>
                          </a:lnTo>
                          <a:lnTo>
                            <a:pt x="29" y="8"/>
                          </a:lnTo>
                          <a:lnTo>
                            <a:pt x="29" y="8"/>
                          </a:lnTo>
                          <a:lnTo>
                            <a:pt x="29" y="8"/>
                          </a:lnTo>
                          <a:lnTo>
                            <a:pt x="29" y="7"/>
                          </a:lnTo>
                          <a:lnTo>
                            <a:pt x="29" y="7"/>
                          </a:lnTo>
                          <a:lnTo>
                            <a:pt x="28" y="7"/>
                          </a:lnTo>
                          <a:lnTo>
                            <a:pt x="28" y="7"/>
                          </a:lnTo>
                          <a:lnTo>
                            <a:pt x="28" y="6"/>
                          </a:lnTo>
                          <a:lnTo>
                            <a:pt x="28" y="6"/>
                          </a:lnTo>
                          <a:lnTo>
                            <a:pt x="28" y="6"/>
                          </a:lnTo>
                          <a:lnTo>
                            <a:pt x="28" y="6"/>
                          </a:lnTo>
                          <a:lnTo>
                            <a:pt x="27" y="5"/>
                          </a:lnTo>
                          <a:lnTo>
                            <a:pt x="27" y="5"/>
                          </a:lnTo>
                          <a:lnTo>
                            <a:pt x="27" y="5"/>
                          </a:lnTo>
                          <a:lnTo>
                            <a:pt x="27" y="5"/>
                          </a:lnTo>
                          <a:lnTo>
                            <a:pt x="27" y="5"/>
                          </a:lnTo>
                          <a:lnTo>
                            <a:pt x="26" y="4"/>
                          </a:lnTo>
                          <a:lnTo>
                            <a:pt x="26" y="4"/>
                          </a:lnTo>
                          <a:lnTo>
                            <a:pt x="26" y="4"/>
                          </a:lnTo>
                          <a:lnTo>
                            <a:pt x="26" y="4"/>
                          </a:lnTo>
                          <a:lnTo>
                            <a:pt x="26" y="4"/>
                          </a:lnTo>
                          <a:lnTo>
                            <a:pt x="25" y="3"/>
                          </a:lnTo>
                          <a:lnTo>
                            <a:pt x="25" y="3"/>
                          </a:lnTo>
                          <a:lnTo>
                            <a:pt x="25" y="3"/>
                          </a:lnTo>
                          <a:lnTo>
                            <a:pt x="25" y="3"/>
                          </a:lnTo>
                          <a:lnTo>
                            <a:pt x="24" y="3"/>
                          </a:lnTo>
                          <a:lnTo>
                            <a:pt x="24" y="2"/>
                          </a:lnTo>
                          <a:lnTo>
                            <a:pt x="24" y="2"/>
                          </a:lnTo>
                          <a:lnTo>
                            <a:pt x="24" y="2"/>
                          </a:lnTo>
                          <a:lnTo>
                            <a:pt x="24" y="2"/>
                          </a:lnTo>
                          <a:lnTo>
                            <a:pt x="23" y="2"/>
                          </a:lnTo>
                          <a:lnTo>
                            <a:pt x="23" y="2"/>
                          </a:lnTo>
                          <a:lnTo>
                            <a:pt x="23" y="2"/>
                          </a:lnTo>
                          <a:lnTo>
                            <a:pt x="23" y="1"/>
                          </a:lnTo>
                          <a:lnTo>
                            <a:pt x="22" y="1"/>
                          </a:lnTo>
                          <a:lnTo>
                            <a:pt x="22" y="1"/>
                          </a:lnTo>
                          <a:lnTo>
                            <a:pt x="22" y="1"/>
                          </a:lnTo>
                          <a:lnTo>
                            <a:pt x="21" y="1"/>
                          </a:lnTo>
                          <a:lnTo>
                            <a:pt x="21" y="1"/>
                          </a:lnTo>
                          <a:lnTo>
                            <a:pt x="21" y="1"/>
                          </a:lnTo>
                          <a:lnTo>
                            <a:pt x="21" y="1"/>
                          </a:lnTo>
                          <a:lnTo>
                            <a:pt x="20" y="0"/>
                          </a:lnTo>
                          <a:lnTo>
                            <a:pt x="20" y="0"/>
                          </a:lnTo>
                          <a:lnTo>
                            <a:pt x="20" y="0"/>
                          </a:lnTo>
                          <a:lnTo>
                            <a:pt x="20" y="0"/>
                          </a:lnTo>
                          <a:lnTo>
                            <a:pt x="19" y="0"/>
                          </a:lnTo>
                          <a:lnTo>
                            <a:pt x="19" y="0"/>
                          </a:lnTo>
                          <a:lnTo>
                            <a:pt x="19" y="0"/>
                          </a:lnTo>
                          <a:lnTo>
                            <a:pt x="18" y="0"/>
                          </a:lnTo>
                          <a:lnTo>
                            <a:pt x="18" y="0"/>
                          </a:lnTo>
                          <a:lnTo>
                            <a:pt x="18" y="0"/>
                          </a:lnTo>
                          <a:lnTo>
                            <a:pt x="18" y="0"/>
                          </a:lnTo>
                          <a:lnTo>
                            <a:pt x="17" y="0"/>
                          </a:lnTo>
                          <a:lnTo>
                            <a:pt x="17" y="0"/>
                          </a:lnTo>
                          <a:lnTo>
                            <a:pt x="17" y="0"/>
                          </a:lnTo>
                          <a:lnTo>
                            <a:pt x="17" y="0"/>
                          </a:lnTo>
                          <a:lnTo>
                            <a:pt x="16" y="0"/>
                          </a:lnTo>
                          <a:lnTo>
                            <a:pt x="16" y="0"/>
                          </a:lnTo>
                          <a:lnTo>
                            <a:pt x="16" y="0"/>
                          </a:lnTo>
                          <a:lnTo>
                            <a:pt x="15" y="0"/>
                          </a:lnTo>
                          <a:lnTo>
                            <a:pt x="15" y="0"/>
                          </a:lnTo>
                          <a:lnTo>
                            <a:pt x="15" y="0"/>
                          </a:lnTo>
                          <a:lnTo>
                            <a:pt x="15" y="0"/>
                          </a:lnTo>
                          <a:lnTo>
                            <a:pt x="14" y="0"/>
                          </a:lnTo>
                          <a:lnTo>
                            <a:pt x="14" y="0"/>
                          </a:lnTo>
                          <a:lnTo>
                            <a:pt x="14" y="0"/>
                          </a:lnTo>
                          <a:lnTo>
                            <a:pt x="13" y="0"/>
                          </a:lnTo>
                          <a:lnTo>
                            <a:pt x="13" y="0"/>
                          </a:lnTo>
                          <a:lnTo>
                            <a:pt x="13" y="0"/>
                          </a:lnTo>
                          <a:lnTo>
                            <a:pt x="13" y="0"/>
                          </a:lnTo>
                          <a:lnTo>
                            <a:pt x="12" y="0"/>
                          </a:lnTo>
                          <a:lnTo>
                            <a:pt x="12" y="0"/>
                          </a:lnTo>
                          <a:lnTo>
                            <a:pt x="12" y="0"/>
                          </a:lnTo>
                          <a:lnTo>
                            <a:pt x="11" y="0"/>
                          </a:lnTo>
                          <a:lnTo>
                            <a:pt x="11" y="0"/>
                          </a:lnTo>
                          <a:lnTo>
                            <a:pt x="11" y="0"/>
                          </a:lnTo>
                          <a:lnTo>
                            <a:pt x="11" y="0"/>
                          </a:lnTo>
                          <a:lnTo>
                            <a:pt x="10" y="0"/>
                          </a:lnTo>
                          <a:lnTo>
                            <a:pt x="10" y="0"/>
                          </a:lnTo>
                          <a:lnTo>
                            <a:pt x="10" y="0"/>
                          </a:lnTo>
                          <a:lnTo>
                            <a:pt x="10" y="1"/>
                          </a:lnTo>
                          <a:lnTo>
                            <a:pt x="9" y="1"/>
                          </a:lnTo>
                          <a:lnTo>
                            <a:pt x="9" y="1"/>
                          </a:lnTo>
                          <a:lnTo>
                            <a:pt x="9" y="1"/>
                          </a:lnTo>
                          <a:lnTo>
                            <a:pt x="8" y="1"/>
                          </a:lnTo>
                          <a:lnTo>
                            <a:pt x="8" y="1"/>
                          </a:lnTo>
                          <a:lnTo>
                            <a:pt x="8" y="1"/>
                          </a:lnTo>
                          <a:lnTo>
                            <a:pt x="8" y="1"/>
                          </a:lnTo>
                          <a:lnTo>
                            <a:pt x="7" y="2"/>
                          </a:lnTo>
                          <a:lnTo>
                            <a:pt x="7" y="2"/>
                          </a:lnTo>
                          <a:lnTo>
                            <a:pt x="7" y="2"/>
                          </a:lnTo>
                          <a:lnTo>
                            <a:pt x="7" y="2"/>
                          </a:lnTo>
                          <a:lnTo>
                            <a:pt x="6" y="2"/>
                          </a:lnTo>
                          <a:lnTo>
                            <a:pt x="6" y="2"/>
                          </a:lnTo>
                          <a:lnTo>
                            <a:pt x="6" y="2"/>
                          </a:lnTo>
                          <a:lnTo>
                            <a:pt x="6" y="3"/>
                          </a:lnTo>
                          <a:lnTo>
                            <a:pt x="6" y="3"/>
                          </a:lnTo>
                          <a:lnTo>
                            <a:pt x="5" y="3"/>
                          </a:lnTo>
                          <a:lnTo>
                            <a:pt x="5" y="3"/>
                          </a:lnTo>
                          <a:lnTo>
                            <a:pt x="5" y="3"/>
                          </a:lnTo>
                          <a:lnTo>
                            <a:pt x="5" y="4"/>
                          </a:lnTo>
                          <a:lnTo>
                            <a:pt x="4" y="4"/>
                          </a:lnTo>
                          <a:lnTo>
                            <a:pt x="4" y="4"/>
                          </a:lnTo>
                          <a:lnTo>
                            <a:pt x="4" y="4"/>
                          </a:lnTo>
                          <a:lnTo>
                            <a:pt x="4" y="4"/>
                          </a:lnTo>
                          <a:lnTo>
                            <a:pt x="4" y="5"/>
                          </a:lnTo>
                          <a:lnTo>
                            <a:pt x="3" y="5"/>
                          </a:lnTo>
                          <a:lnTo>
                            <a:pt x="3" y="5"/>
                          </a:lnTo>
                          <a:lnTo>
                            <a:pt x="3" y="5"/>
                          </a:lnTo>
                          <a:lnTo>
                            <a:pt x="3" y="5"/>
                          </a:lnTo>
                          <a:lnTo>
                            <a:pt x="3" y="6"/>
                          </a:lnTo>
                          <a:lnTo>
                            <a:pt x="2" y="6"/>
                          </a:lnTo>
                          <a:lnTo>
                            <a:pt x="2" y="6"/>
                          </a:lnTo>
                          <a:lnTo>
                            <a:pt x="2" y="6"/>
                          </a:lnTo>
                          <a:lnTo>
                            <a:pt x="2" y="7"/>
                          </a:lnTo>
                          <a:lnTo>
                            <a:pt x="2" y="7"/>
                          </a:lnTo>
                          <a:lnTo>
                            <a:pt x="2" y="7"/>
                          </a:lnTo>
                          <a:lnTo>
                            <a:pt x="1" y="7"/>
                          </a:lnTo>
                          <a:lnTo>
                            <a:pt x="1" y="8"/>
                          </a:lnTo>
                          <a:lnTo>
                            <a:pt x="1" y="8"/>
                          </a:lnTo>
                          <a:lnTo>
                            <a:pt x="1" y="8"/>
                          </a:lnTo>
                          <a:lnTo>
                            <a:pt x="1" y="8"/>
                          </a:lnTo>
                          <a:lnTo>
                            <a:pt x="1" y="9"/>
                          </a:lnTo>
                          <a:lnTo>
                            <a:pt x="1" y="9"/>
                          </a:lnTo>
                          <a:lnTo>
                            <a:pt x="0" y="9"/>
                          </a:lnTo>
                          <a:lnTo>
                            <a:pt x="0" y="9"/>
                          </a:lnTo>
                          <a:lnTo>
                            <a:pt x="0" y="10"/>
                          </a:lnTo>
                          <a:lnTo>
                            <a:pt x="0" y="10"/>
                          </a:lnTo>
                          <a:lnTo>
                            <a:pt x="0" y="10"/>
                          </a:lnTo>
                          <a:lnTo>
                            <a:pt x="0" y="11"/>
                          </a:lnTo>
                          <a:lnTo>
                            <a:pt x="0" y="11"/>
                          </a:lnTo>
                          <a:lnTo>
                            <a:pt x="0" y="11"/>
                          </a:lnTo>
                          <a:lnTo>
                            <a:pt x="0" y="11"/>
                          </a:lnTo>
                          <a:lnTo>
                            <a:pt x="0" y="12"/>
                          </a:lnTo>
                          <a:lnTo>
                            <a:pt x="0" y="12"/>
                          </a:lnTo>
                          <a:moveTo>
                            <a:pt x="11" y="23"/>
                          </a:moveTo>
                          <a:lnTo>
                            <a:pt x="11" y="236"/>
                          </a:lnTo>
                          <a:lnTo>
                            <a:pt x="19" y="236"/>
                          </a:lnTo>
                          <a:lnTo>
                            <a:pt x="19" y="23"/>
                          </a:lnTo>
                          <a:lnTo>
                            <a:pt x="11" y="23"/>
                          </a:lnTo>
                        </a:path>
                      </a:pathLst>
                    </a:custGeom>
                    <a:solidFill>
                      <a:srgbClr val="2F2F2F"/>
                    </a:solidFill>
                    <a:ln w="9525">
                      <a:noFill/>
                      <a:round/>
                      <a:headEnd type="none" w="sm" len="sm"/>
                      <a:tailEnd type="none" w="sm" len="sm"/>
                    </a:ln>
                  </p:spPr>
                  <p:txBody>
                    <a:bodyPr/>
                    <a:lstStyle/>
                    <a:p>
                      <a:endParaRPr lang="nl-BE"/>
                    </a:p>
                  </p:txBody>
                </p:sp>
                <p:sp>
                  <p:nvSpPr>
                    <p:cNvPr id="7275" name="Freeform 107"/>
                    <p:cNvSpPr>
                      <a:spLocks noChangeArrowheads="1"/>
                    </p:cNvSpPr>
                    <p:nvPr/>
                  </p:nvSpPr>
                  <p:spPr bwMode="auto">
                    <a:xfrm>
                      <a:off x="219" y="422"/>
                      <a:ext cx="29" cy="253"/>
                    </a:xfrm>
                    <a:custGeom>
                      <a:avLst/>
                      <a:gdLst/>
                      <a:ahLst/>
                      <a:cxnLst>
                        <a:cxn ang="0">
                          <a:pos x="0" y="238"/>
                        </a:cxn>
                        <a:cxn ang="0">
                          <a:pos x="0" y="240"/>
                        </a:cxn>
                        <a:cxn ang="0">
                          <a:pos x="0" y="242"/>
                        </a:cxn>
                        <a:cxn ang="0">
                          <a:pos x="1" y="243"/>
                        </a:cxn>
                        <a:cxn ang="0">
                          <a:pos x="2" y="245"/>
                        </a:cxn>
                        <a:cxn ang="0">
                          <a:pos x="2" y="246"/>
                        </a:cxn>
                        <a:cxn ang="0">
                          <a:pos x="3" y="247"/>
                        </a:cxn>
                        <a:cxn ang="0">
                          <a:pos x="4" y="248"/>
                        </a:cxn>
                        <a:cxn ang="0">
                          <a:pos x="6" y="249"/>
                        </a:cxn>
                        <a:cxn ang="0">
                          <a:pos x="7" y="250"/>
                        </a:cxn>
                        <a:cxn ang="0">
                          <a:pos x="8" y="251"/>
                        </a:cxn>
                        <a:cxn ang="0">
                          <a:pos x="10" y="252"/>
                        </a:cxn>
                        <a:cxn ang="0">
                          <a:pos x="11" y="252"/>
                        </a:cxn>
                        <a:cxn ang="0">
                          <a:pos x="13" y="252"/>
                        </a:cxn>
                        <a:cxn ang="0">
                          <a:pos x="14" y="252"/>
                        </a:cxn>
                        <a:cxn ang="0">
                          <a:pos x="16" y="252"/>
                        </a:cxn>
                        <a:cxn ang="0">
                          <a:pos x="17" y="252"/>
                        </a:cxn>
                        <a:cxn ang="0">
                          <a:pos x="19" y="251"/>
                        </a:cxn>
                        <a:cxn ang="0">
                          <a:pos x="20" y="251"/>
                        </a:cxn>
                        <a:cxn ang="0">
                          <a:pos x="22" y="250"/>
                        </a:cxn>
                        <a:cxn ang="0">
                          <a:pos x="23" y="249"/>
                        </a:cxn>
                        <a:cxn ang="0">
                          <a:pos x="24" y="248"/>
                        </a:cxn>
                        <a:cxn ang="0">
                          <a:pos x="25" y="247"/>
                        </a:cxn>
                        <a:cxn ang="0">
                          <a:pos x="26" y="245"/>
                        </a:cxn>
                        <a:cxn ang="0">
                          <a:pos x="27" y="244"/>
                        </a:cxn>
                        <a:cxn ang="0">
                          <a:pos x="27" y="242"/>
                        </a:cxn>
                        <a:cxn ang="0">
                          <a:pos x="28" y="241"/>
                        </a:cxn>
                        <a:cxn ang="0">
                          <a:pos x="28" y="239"/>
                        </a:cxn>
                        <a:cxn ang="0">
                          <a:pos x="28" y="238"/>
                        </a:cxn>
                        <a:cxn ang="0">
                          <a:pos x="28" y="10"/>
                        </a:cxn>
                        <a:cxn ang="0">
                          <a:pos x="28" y="9"/>
                        </a:cxn>
                        <a:cxn ang="0">
                          <a:pos x="27" y="7"/>
                        </a:cxn>
                        <a:cxn ang="0">
                          <a:pos x="26" y="6"/>
                        </a:cxn>
                        <a:cxn ang="0">
                          <a:pos x="25" y="5"/>
                        </a:cxn>
                        <a:cxn ang="0">
                          <a:pos x="24" y="3"/>
                        </a:cxn>
                        <a:cxn ang="0">
                          <a:pos x="22" y="2"/>
                        </a:cxn>
                        <a:cxn ang="0">
                          <a:pos x="21" y="1"/>
                        </a:cxn>
                        <a:cxn ang="0">
                          <a:pos x="20" y="1"/>
                        </a:cxn>
                        <a:cxn ang="0">
                          <a:pos x="18" y="0"/>
                        </a:cxn>
                        <a:cxn ang="0">
                          <a:pos x="17" y="0"/>
                        </a:cxn>
                        <a:cxn ang="0">
                          <a:pos x="15" y="0"/>
                        </a:cxn>
                        <a:cxn ang="0">
                          <a:pos x="13" y="0"/>
                        </a:cxn>
                        <a:cxn ang="0">
                          <a:pos x="12" y="0"/>
                        </a:cxn>
                        <a:cxn ang="0">
                          <a:pos x="10" y="0"/>
                        </a:cxn>
                        <a:cxn ang="0">
                          <a:pos x="9" y="0"/>
                        </a:cxn>
                        <a:cxn ang="0">
                          <a:pos x="7" y="1"/>
                        </a:cxn>
                        <a:cxn ang="0">
                          <a:pos x="6" y="2"/>
                        </a:cxn>
                        <a:cxn ang="0">
                          <a:pos x="5" y="3"/>
                        </a:cxn>
                        <a:cxn ang="0">
                          <a:pos x="3" y="4"/>
                        </a:cxn>
                        <a:cxn ang="0">
                          <a:pos x="2" y="5"/>
                        </a:cxn>
                        <a:cxn ang="0">
                          <a:pos x="1" y="7"/>
                        </a:cxn>
                        <a:cxn ang="0">
                          <a:pos x="1" y="8"/>
                        </a:cxn>
                        <a:cxn ang="0">
                          <a:pos x="0" y="10"/>
                        </a:cxn>
                        <a:cxn ang="0">
                          <a:pos x="0" y="11"/>
                        </a:cxn>
                      </a:cxnLst>
                      <a:rect l="0" t="0" r="r" b="b"/>
                      <a:pathLst>
                        <a:path w="28" h="252">
                          <a:moveTo>
                            <a:pt x="0" y="11"/>
                          </a:moveTo>
                          <a:lnTo>
                            <a:pt x="0" y="237"/>
                          </a:lnTo>
                          <a:lnTo>
                            <a:pt x="0" y="238"/>
                          </a:lnTo>
                          <a:lnTo>
                            <a:pt x="0" y="238"/>
                          </a:lnTo>
                          <a:lnTo>
                            <a:pt x="0" y="238"/>
                          </a:lnTo>
                          <a:lnTo>
                            <a:pt x="0" y="238"/>
                          </a:lnTo>
                          <a:lnTo>
                            <a:pt x="0" y="239"/>
                          </a:lnTo>
                          <a:lnTo>
                            <a:pt x="0" y="239"/>
                          </a:lnTo>
                          <a:lnTo>
                            <a:pt x="0" y="239"/>
                          </a:lnTo>
                          <a:lnTo>
                            <a:pt x="0" y="239"/>
                          </a:lnTo>
                          <a:lnTo>
                            <a:pt x="0" y="240"/>
                          </a:lnTo>
                          <a:lnTo>
                            <a:pt x="0" y="240"/>
                          </a:lnTo>
                          <a:lnTo>
                            <a:pt x="0" y="240"/>
                          </a:lnTo>
                          <a:lnTo>
                            <a:pt x="0" y="241"/>
                          </a:lnTo>
                          <a:lnTo>
                            <a:pt x="0" y="241"/>
                          </a:lnTo>
                          <a:lnTo>
                            <a:pt x="0" y="241"/>
                          </a:lnTo>
                          <a:lnTo>
                            <a:pt x="0" y="241"/>
                          </a:lnTo>
                          <a:lnTo>
                            <a:pt x="0" y="242"/>
                          </a:lnTo>
                          <a:lnTo>
                            <a:pt x="0" y="242"/>
                          </a:lnTo>
                          <a:lnTo>
                            <a:pt x="0" y="242"/>
                          </a:lnTo>
                          <a:lnTo>
                            <a:pt x="1" y="242"/>
                          </a:lnTo>
                          <a:lnTo>
                            <a:pt x="1" y="243"/>
                          </a:lnTo>
                          <a:lnTo>
                            <a:pt x="1" y="243"/>
                          </a:lnTo>
                          <a:lnTo>
                            <a:pt x="1" y="243"/>
                          </a:lnTo>
                          <a:lnTo>
                            <a:pt x="1" y="243"/>
                          </a:lnTo>
                          <a:lnTo>
                            <a:pt x="1" y="244"/>
                          </a:lnTo>
                          <a:lnTo>
                            <a:pt x="1" y="244"/>
                          </a:lnTo>
                          <a:lnTo>
                            <a:pt x="1" y="244"/>
                          </a:lnTo>
                          <a:lnTo>
                            <a:pt x="1" y="244"/>
                          </a:lnTo>
                          <a:lnTo>
                            <a:pt x="2" y="245"/>
                          </a:lnTo>
                          <a:lnTo>
                            <a:pt x="2" y="245"/>
                          </a:lnTo>
                          <a:lnTo>
                            <a:pt x="2" y="245"/>
                          </a:lnTo>
                          <a:lnTo>
                            <a:pt x="2" y="245"/>
                          </a:lnTo>
                          <a:lnTo>
                            <a:pt x="2" y="246"/>
                          </a:lnTo>
                          <a:lnTo>
                            <a:pt x="2" y="246"/>
                          </a:lnTo>
                          <a:lnTo>
                            <a:pt x="2" y="246"/>
                          </a:lnTo>
                          <a:lnTo>
                            <a:pt x="3" y="246"/>
                          </a:lnTo>
                          <a:lnTo>
                            <a:pt x="3" y="246"/>
                          </a:lnTo>
                          <a:lnTo>
                            <a:pt x="3" y="247"/>
                          </a:lnTo>
                          <a:lnTo>
                            <a:pt x="3" y="247"/>
                          </a:lnTo>
                          <a:lnTo>
                            <a:pt x="3" y="247"/>
                          </a:lnTo>
                          <a:lnTo>
                            <a:pt x="3" y="247"/>
                          </a:lnTo>
                          <a:lnTo>
                            <a:pt x="4" y="247"/>
                          </a:lnTo>
                          <a:lnTo>
                            <a:pt x="4" y="248"/>
                          </a:lnTo>
                          <a:lnTo>
                            <a:pt x="4" y="248"/>
                          </a:lnTo>
                          <a:lnTo>
                            <a:pt x="4" y="248"/>
                          </a:lnTo>
                          <a:lnTo>
                            <a:pt x="4" y="248"/>
                          </a:lnTo>
                          <a:lnTo>
                            <a:pt x="4" y="248"/>
                          </a:lnTo>
                          <a:lnTo>
                            <a:pt x="5" y="249"/>
                          </a:lnTo>
                          <a:lnTo>
                            <a:pt x="5" y="249"/>
                          </a:lnTo>
                          <a:lnTo>
                            <a:pt x="5" y="249"/>
                          </a:lnTo>
                          <a:lnTo>
                            <a:pt x="5" y="249"/>
                          </a:lnTo>
                          <a:lnTo>
                            <a:pt x="6" y="249"/>
                          </a:lnTo>
                          <a:lnTo>
                            <a:pt x="6" y="249"/>
                          </a:lnTo>
                          <a:lnTo>
                            <a:pt x="6" y="250"/>
                          </a:lnTo>
                          <a:lnTo>
                            <a:pt x="6" y="250"/>
                          </a:lnTo>
                          <a:lnTo>
                            <a:pt x="6" y="250"/>
                          </a:lnTo>
                          <a:lnTo>
                            <a:pt x="7" y="250"/>
                          </a:lnTo>
                          <a:lnTo>
                            <a:pt x="7" y="250"/>
                          </a:lnTo>
                          <a:lnTo>
                            <a:pt x="7" y="250"/>
                          </a:lnTo>
                          <a:lnTo>
                            <a:pt x="7" y="250"/>
                          </a:lnTo>
                          <a:lnTo>
                            <a:pt x="7" y="251"/>
                          </a:lnTo>
                          <a:lnTo>
                            <a:pt x="8" y="251"/>
                          </a:lnTo>
                          <a:lnTo>
                            <a:pt x="8" y="251"/>
                          </a:lnTo>
                          <a:lnTo>
                            <a:pt x="8" y="251"/>
                          </a:lnTo>
                          <a:lnTo>
                            <a:pt x="8" y="251"/>
                          </a:lnTo>
                          <a:lnTo>
                            <a:pt x="9" y="251"/>
                          </a:lnTo>
                          <a:lnTo>
                            <a:pt x="9" y="251"/>
                          </a:lnTo>
                          <a:lnTo>
                            <a:pt x="9" y="251"/>
                          </a:lnTo>
                          <a:lnTo>
                            <a:pt x="9" y="251"/>
                          </a:lnTo>
                          <a:lnTo>
                            <a:pt x="10" y="251"/>
                          </a:lnTo>
                          <a:lnTo>
                            <a:pt x="10" y="252"/>
                          </a:lnTo>
                          <a:lnTo>
                            <a:pt x="10" y="252"/>
                          </a:lnTo>
                          <a:lnTo>
                            <a:pt x="10" y="252"/>
                          </a:lnTo>
                          <a:lnTo>
                            <a:pt x="11" y="252"/>
                          </a:lnTo>
                          <a:lnTo>
                            <a:pt x="11" y="252"/>
                          </a:lnTo>
                          <a:lnTo>
                            <a:pt x="11" y="252"/>
                          </a:lnTo>
                          <a:lnTo>
                            <a:pt x="11" y="252"/>
                          </a:lnTo>
                          <a:lnTo>
                            <a:pt x="12" y="252"/>
                          </a:lnTo>
                          <a:lnTo>
                            <a:pt x="12" y="252"/>
                          </a:lnTo>
                          <a:lnTo>
                            <a:pt x="12" y="252"/>
                          </a:lnTo>
                          <a:lnTo>
                            <a:pt x="12" y="252"/>
                          </a:lnTo>
                          <a:lnTo>
                            <a:pt x="13" y="252"/>
                          </a:lnTo>
                          <a:lnTo>
                            <a:pt x="13" y="252"/>
                          </a:lnTo>
                          <a:lnTo>
                            <a:pt x="13" y="252"/>
                          </a:lnTo>
                          <a:lnTo>
                            <a:pt x="13" y="252"/>
                          </a:lnTo>
                          <a:lnTo>
                            <a:pt x="14" y="252"/>
                          </a:lnTo>
                          <a:lnTo>
                            <a:pt x="14" y="252"/>
                          </a:lnTo>
                          <a:lnTo>
                            <a:pt x="14" y="252"/>
                          </a:lnTo>
                          <a:lnTo>
                            <a:pt x="14" y="252"/>
                          </a:lnTo>
                          <a:lnTo>
                            <a:pt x="15" y="252"/>
                          </a:lnTo>
                          <a:lnTo>
                            <a:pt x="15" y="252"/>
                          </a:lnTo>
                          <a:lnTo>
                            <a:pt x="15" y="252"/>
                          </a:lnTo>
                          <a:lnTo>
                            <a:pt x="15" y="252"/>
                          </a:lnTo>
                          <a:lnTo>
                            <a:pt x="16" y="252"/>
                          </a:lnTo>
                          <a:lnTo>
                            <a:pt x="16" y="252"/>
                          </a:lnTo>
                          <a:lnTo>
                            <a:pt x="16" y="252"/>
                          </a:lnTo>
                          <a:lnTo>
                            <a:pt x="16" y="252"/>
                          </a:lnTo>
                          <a:lnTo>
                            <a:pt x="17" y="252"/>
                          </a:lnTo>
                          <a:lnTo>
                            <a:pt x="17" y="252"/>
                          </a:lnTo>
                          <a:lnTo>
                            <a:pt x="17" y="252"/>
                          </a:lnTo>
                          <a:lnTo>
                            <a:pt x="17" y="252"/>
                          </a:lnTo>
                          <a:lnTo>
                            <a:pt x="18" y="252"/>
                          </a:lnTo>
                          <a:lnTo>
                            <a:pt x="18" y="252"/>
                          </a:lnTo>
                          <a:lnTo>
                            <a:pt x="18" y="252"/>
                          </a:lnTo>
                          <a:lnTo>
                            <a:pt x="18" y="251"/>
                          </a:lnTo>
                          <a:lnTo>
                            <a:pt x="19" y="251"/>
                          </a:lnTo>
                          <a:lnTo>
                            <a:pt x="19" y="251"/>
                          </a:lnTo>
                          <a:lnTo>
                            <a:pt x="19" y="251"/>
                          </a:lnTo>
                          <a:lnTo>
                            <a:pt x="19" y="251"/>
                          </a:lnTo>
                          <a:lnTo>
                            <a:pt x="20" y="251"/>
                          </a:lnTo>
                          <a:lnTo>
                            <a:pt x="20" y="251"/>
                          </a:lnTo>
                          <a:lnTo>
                            <a:pt x="20" y="251"/>
                          </a:lnTo>
                          <a:lnTo>
                            <a:pt x="20" y="251"/>
                          </a:lnTo>
                          <a:lnTo>
                            <a:pt x="21" y="251"/>
                          </a:lnTo>
                          <a:lnTo>
                            <a:pt x="21" y="250"/>
                          </a:lnTo>
                          <a:lnTo>
                            <a:pt x="21" y="250"/>
                          </a:lnTo>
                          <a:lnTo>
                            <a:pt x="21" y="250"/>
                          </a:lnTo>
                          <a:lnTo>
                            <a:pt x="21" y="250"/>
                          </a:lnTo>
                          <a:lnTo>
                            <a:pt x="22" y="250"/>
                          </a:lnTo>
                          <a:lnTo>
                            <a:pt x="22" y="250"/>
                          </a:lnTo>
                          <a:lnTo>
                            <a:pt x="22" y="250"/>
                          </a:lnTo>
                          <a:lnTo>
                            <a:pt x="22" y="249"/>
                          </a:lnTo>
                          <a:lnTo>
                            <a:pt x="22" y="249"/>
                          </a:lnTo>
                          <a:lnTo>
                            <a:pt x="23" y="249"/>
                          </a:lnTo>
                          <a:lnTo>
                            <a:pt x="23" y="249"/>
                          </a:lnTo>
                          <a:lnTo>
                            <a:pt x="23" y="249"/>
                          </a:lnTo>
                          <a:lnTo>
                            <a:pt x="23" y="249"/>
                          </a:lnTo>
                          <a:lnTo>
                            <a:pt x="23" y="248"/>
                          </a:lnTo>
                          <a:lnTo>
                            <a:pt x="24" y="248"/>
                          </a:lnTo>
                          <a:lnTo>
                            <a:pt x="24" y="248"/>
                          </a:lnTo>
                          <a:lnTo>
                            <a:pt x="24" y="248"/>
                          </a:lnTo>
                          <a:lnTo>
                            <a:pt x="24" y="248"/>
                          </a:lnTo>
                          <a:lnTo>
                            <a:pt x="24" y="247"/>
                          </a:lnTo>
                          <a:lnTo>
                            <a:pt x="25" y="247"/>
                          </a:lnTo>
                          <a:lnTo>
                            <a:pt x="25" y="247"/>
                          </a:lnTo>
                          <a:lnTo>
                            <a:pt x="25" y="247"/>
                          </a:lnTo>
                          <a:lnTo>
                            <a:pt x="25" y="247"/>
                          </a:lnTo>
                          <a:lnTo>
                            <a:pt x="25" y="246"/>
                          </a:lnTo>
                          <a:lnTo>
                            <a:pt x="25" y="246"/>
                          </a:lnTo>
                          <a:lnTo>
                            <a:pt x="26" y="246"/>
                          </a:lnTo>
                          <a:lnTo>
                            <a:pt x="26" y="246"/>
                          </a:lnTo>
                          <a:lnTo>
                            <a:pt x="26" y="246"/>
                          </a:lnTo>
                          <a:lnTo>
                            <a:pt x="26" y="245"/>
                          </a:lnTo>
                          <a:lnTo>
                            <a:pt x="26" y="245"/>
                          </a:lnTo>
                          <a:lnTo>
                            <a:pt x="26" y="245"/>
                          </a:lnTo>
                          <a:lnTo>
                            <a:pt x="26" y="245"/>
                          </a:lnTo>
                          <a:lnTo>
                            <a:pt x="27" y="244"/>
                          </a:lnTo>
                          <a:lnTo>
                            <a:pt x="27" y="244"/>
                          </a:lnTo>
                          <a:lnTo>
                            <a:pt x="27" y="244"/>
                          </a:lnTo>
                          <a:lnTo>
                            <a:pt x="27" y="244"/>
                          </a:lnTo>
                          <a:lnTo>
                            <a:pt x="27" y="243"/>
                          </a:lnTo>
                          <a:lnTo>
                            <a:pt x="27" y="243"/>
                          </a:lnTo>
                          <a:lnTo>
                            <a:pt x="27" y="243"/>
                          </a:lnTo>
                          <a:lnTo>
                            <a:pt x="27" y="243"/>
                          </a:lnTo>
                          <a:lnTo>
                            <a:pt x="27" y="242"/>
                          </a:lnTo>
                          <a:lnTo>
                            <a:pt x="28" y="242"/>
                          </a:lnTo>
                          <a:lnTo>
                            <a:pt x="28" y="242"/>
                          </a:lnTo>
                          <a:lnTo>
                            <a:pt x="28" y="242"/>
                          </a:lnTo>
                          <a:lnTo>
                            <a:pt x="28" y="241"/>
                          </a:lnTo>
                          <a:lnTo>
                            <a:pt x="28" y="241"/>
                          </a:lnTo>
                          <a:lnTo>
                            <a:pt x="28" y="241"/>
                          </a:lnTo>
                          <a:lnTo>
                            <a:pt x="28" y="241"/>
                          </a:lnTo>
                          <a:lnTo>
                            <a:pt x="28" y="240"/>
                          </a:lnTo>
                          <a:lnTo>
                            <a:pt x="28" y="240"/>
                          </a:lnTo>
                          <a:lnTo>
                            <a:pt x="28" y="240"/>
                          </a:lnTo>
                          <a:lnTo>
                            <a:pt x="28" y="239"/>
                          </a:lnTo>
                          <a:lnTo>
                            <a:pt x="28" y="239"/>
                          </a:lnTo>
                          <a:lnTo>
                            <a:pt x="28" y="239"/>
                          </a:lnTo>
                          <a:lnTo>
                            <a:pt x="28" y="239"/>
                          </a:lnTo>
                          <a:lnTo>
                            <a:pt x="28" y="238"/>
                          </a:lnTo>
                          <a:lnTo>
                            <a:pt x="28" y="238"/>
                          </a:lnTo>
                          <a:lnTo>
                            <a:pt x="28" y="238"/>
                          </a:lnTo>
                          <a:lnTo>
                            <a:pt x="28" y="238"/>
                          </a:lnTo>
                          <a:lnTo>
                            <a:pt x="28" y="237"/>
                          </a:lnTo>
                          <a:lnTo>
                            <a:pt x="28" y="11"/>
                          </a:lnTo>
                          <a:lnTo>
                            <a:pt x="28" y="11"/>
                          </a:lnTo>
                          <a:lnTo>
                            <a:pt x="28" y="11"/>
                          </a:lnTo>
                          <a:lnTo>
                            <a:pt x="28" y="11"/>
                          </a:lnTo>
                          <a:lnTo>
                            <a:pt x="28" y="10"/>
                          </a:lnTo>
                          <a:lnTo>
                            <a:pt x="28" y="10"/>
                          </a:lnTo>
                          <a:lnTo>
                            <a:pt x="28" y="10"/>
                          </a:lnTo>
                          <a:lnTo>
                            <a:pt x="28" y="10"/>
                          </a:lnTo>
                          <a:lnTo>
                            <a:pt x="28" y="9"/>
                          </a:lnTo>
                          <a:lnTo>
                            <a:pt x="28" y="9"/>
                          </a:lnTo>
                          <a:lnTo>
                            <a:pt x="28" y="9"/>
                          </a:lnTo>
                          <a:lnTo>
                            <a:pt x="27" y="8"/>
                          </a:lnTo>
                          <a:lnTo>
                            <a:pt x="27" y="8"/>
                          </a:lnTo>
                          <a:lnTo>
                            <a:pt x="27" y="8"/>
                          </a:lnTo>
                          <a:lnTo>
                            <a:pt x="27" y="8"/>
                          </a:lnTo>
                          <a:lnTo>
                            <a:pt x="27" y="7"/>
                          </a:lnTo>
                          <a:lnTo>
                            <a:pt x="27" y="7"/>
                          </a:lnTo>
                          <a:lnTo>
                            <a:pt x="27" y="7"/>
                          </a:lnTo>
                          <a:lnTo>
                            <a:pt x="27" y="7"/>
                          </a:lnTo>
                          <a:lnTo>
                            <a:pt x="26" y="7"/>
                          </a:lnTo>
                          <a:lnTo>
                            <a:pt x="26" y="6"/>
                          </a:lnTo>
                          <a:lnTo>
                            <a:pt x="26" y="6"/>
                          </a:lnTo>
                          <a:lnTo>
                            <a:pt x="26" y="6"/>
                          </a:lnTo>
                          <a:lnTo>
                            <a:pt x="26" y="6"/>
                          </a:lnTo>
                          <a:lnTo>
                            <a:pt x="26" y="5"/>
                          </a:lnTo>
                          <a:lnTo>
                            <a:pt x="25" y="5"/>
                          </a:lnTo>
                          <a:lnTo>
                            <a:pt x="25" y="5"/>
                          </a:lnTo>
                          <a:lnTo>
                            <a:pt x="25" y="5"/>
                          </a:lnTo>
                          <a:lnTo>
                            <a:pt x="25" y="5"/>
                          </a:lnTo>
                          <a:lnTo>
                            <a:pt x="25" y="4"/>
                          </a:lnTo>
                          <a:lnTo>
                            <a:pt x="25" y="4"/>
                          </a:lnTo>
                          <a:lnTo>
                            <a:pt x="24" y="4"/>
                          </a:lnTo>
                          <a:lnTo>
                            <a:pt x="24" y="4"/>
                          </a:lnTo>
                          <a:lnTo>
                            <a:pt x="24" y="4"/>
                          </a:lnTo>
                          <a:lnTo>
                            <a:pt x="24" y="3"/>
                          </a:lnTo>
                          <a:lnTo>
                            <a:pt x="24" y="3"/>
                          </a:lnTo>
                          <a:lnTo>
                            <a:pt x="23" y="3"/>
                          </a:lnTo>
                          <a:lnTo>
                            <a:pt x="23" y="3"/>
                          </a:lnTo>
                          <a:lnTo>
                            <a:pt x="23" y="3"/>
                          </a:lnTo>
                          <a:lnTo>
                            <a:pt x="23" y="2"/>
                          </a:lnTo>
                          <a:lnTo>
                            <a:pt x="22" y="2"/>
                          </a:lnTo>
                          <a:lnTo>
                            <a:pt x="22" y="2"/>
                          </a:lnTo>
                          <a:lnTo>
                            <a:pt x="22" y="2"/>
                          </a:lnTo>
                          <a:lnTo>
                            <a:pt x="22" y="2"/>
                          </a:lnTo>
                          <a:lnTo>
                            <a:pt x="22" y="2"/>
                          </a:lnTo>
                          <a:lnTo>
                            <a:pt x="21" y="2"/>
                          </a:lnTo>
                          <a:lnTo>
                            <a:pt x="21" y="1"/>
                          </a:lnTo>
                          <a:lnTo>
                            <a:pt x="21" y="1"/>
                          </a:lnTo>
                          <a:lnTo>
                            <a:pt x="21" y="1"/>
                          </a:lnTo>
                          <a:lnTo>
                            <a:pt x="20" y="1"/>
                          </a:lnTo>
                          <a:lnTo>
                            <a:pt x="20" y="1"/>
                          </a:lnTo>
                          <a:lnTo>
                            <a:pt x="20" y="1"/>
                          </a:lnTo>
                          <a:lnTo>
                            <a:pt x="20" y="1"/>
                          </a:lnTo>
                          <a:lnTo>
                            <a:pt x="19" y="1"/>
                          </a:lnTo>
                          <a:lnTo>
                            <a:pt x="19" y="0"/>
                          </a:lnTo>
                          <a:lnTo>
                            <a:pt x="19" y="0"/>
                          </a:lnTo>
                          <a:lnTo>
                            <a:pt x="19" y="0"/>
                          </a:lnTo>
                          <a:lnTo>
                            <a:pt x="18" y="0"/>
                          </a:lnTo>
                          <a:lnTo>
                            <a:pt x="18" y="0"/>
                          </a:lnTo>
                          <a:lnTo>
                            <a:pt x="18" y="0"/>
                          </a:lnTo>
                          <a:lnTo>
                            <a:pt x="18" y="0"/>
                          </a:lnTo>
                          <a:lnTo>
                            <a:pt x="17" y="0"/>
                          </a:lnTo>
                          <a:lnTo>
                            <a:pt x="17" y="0"/>
                          </a:lnTo>
                          <a:lnTo>
                            <a:pt x="17" y="0"/>
                          </a:lnTo>
                          <a:lnTo>
                            <a:pt x="17" y="0"/>
                          </a:lnTo>
                          <a:lnTo>
                            <a:pt x="16" y="0"/>
                          </a:lnTo>
                          <a:lnTo>
                            <a:pt x="16" y="0"/>
                          </a:lnTo>
                          <a:lnTo>
                            <a:pt x="16" y="0"/>
                          </a:lnTo>
                          <a:lnTo>
                            <a:pt x="16" y="0"/>
                          </a:lnTo>
                          <a:lnTo>
                            <a:pt x="15" y="0"/>
                          </a:lnTo>
                          <a:lnTo>
                            <a:pt x="15" y="0"/>
                          </a:lnTo>
                          <a:lnTo>
                            <a:pt x="15" y="0"/>
                          </a:lnTo>
                          <a:lnTo>
                            <a:pt x="15" y="0"/>
                          </a:lnTo>
                          <a:lnTo>
                            <a:pt x="14" y="0"/>
                          </a:lnTo>
                          <a:lnTo>
                            <a:pt x="14" y="0"/>
                          </a:lnTo>
                          <a:lnTo>
                            <a:pt x="14" y="0"/>
                          </a:lnTo>
                          <a:lnTo>
                            <a:pt x="13" y="0"/>
                          </a:lnTo>
                          <a:lnTo>
                            <a:pt x="13" y="0"/>
                          </a:lnTo>
                          <a:lnTo>
                            <a:pt x="13" y="0"/>
                          </a:lnTo>
                          <a:lnTo>
                            <a:pt x="13" y="0"/>
                          </a:lnTo>
                          <a:lnTo>
                            <a:pt x="12" y="0"/>
                          </a:lnTo>
                          <a:lnTo>
                            <a:pt x="12" y="0"/>
                          </a:lnTo>
                          <a:lnTo>
                            <a:pt x="12" y="0"/>
                          </a:lnTo>
                          <a:lnTo>
                            <a:pt x="12" y="0"/>
                          </a:lnTo>
                          <a:lnTo>
                            <a:pt x="11" y="0"/>
                          </a:lnTo>
                          <a:lnTo>
                            <a:pt x="11" y="0"/>
                          </a:lnTo>
                          <a:lnTo>
                            <a:pt x="11" y="0"/>
                          </a:lnTo>
                          <a:lnTo>
                            <a:pt x="11" y="0"/>
                          </a:lnTo>
                          <a:lnTo>
                            <a:pt x="10" y="0"/>
                          </a:lnTo>
                          <a:lnTo>
                            <a:pt x="10" y="0"/>
                          </a:lnTo>
                          <a:lnTo>
                            <a:pt x="10" y="0"/>
                          </a:lnTo>
                          <a:lnTo>
                            <a:pt x="10" y="0"/>
                          </a:lnTo>
                          <a:lnTo>
                            <a:pt x="9" y="0"/>
                          </a:lnTo>
                          <a:lnTo>
                            <a:pt x="9" y="0"/>
                          </a:lnTo>
                          <a:lnTo>
                            <a:pt x="9" y="0"/>
                          </a:lnTo>
                          <a:lnTo>
                            <a:pt x="9" y="1"/>
                          </a:lnTo>
                          <a:lnTo>
                            <a:pt x="8" y="1"/>
                          </a:lnTo>
                          <a:lnTo>
                            <a:pt x="8" y="1"/>
                          </a:lnTo>
                          <a:lnTo>
                            <a:pt x="8" y="1"/>
                          </a:lnTo>
                          <a:lnTo>
                            <a:pt x="8" y="1"/>
                          </a:lnTo>
                          <a:lnTo>
                            <a:pt x="7" y="1"/>
                          </a:lnTo>
                          <a:lnTo>
                            <a:pt x="7" y="1"/>
                          </a:lnTo>
                          <a:lnTo>
                            <a:pt x="7" y="1"/>
                          </a:lnTo>
                          <a:lnTo>
                            <a:pt x="7" y="2"/>
                          </a:lnTo>
                          <a:lnTo>
                            <a:pt x="6" y="2"/>
                          </a:lnTo>
                          <a:lnTo>
                            <a:pt x="6" y="2"/>
                          </a:lnTo>
                          <a:lnTo>
                            <a:pt x="6" y="2"/>
                          </a:lnTo>
                          <a:lnTo>
                            <a:pt x="6" y="2"/>
                          </a:lnTo>
                          <a:lnTo>
                            <a:pt x="6" y="2"/>
                          </a:lnTo>
                          <a:lnTo>
                            <a:pt x="5" y="2"/>
                          </a:lnTo>
                          <a:lnTo>
                            <a:pt x="5" y="3"/>
                          </a:lnTo>
                          <a:lnTo>
                            <a:pt x="5" y="3"/>
                          </a:lnTo>
                          <a:lnTo>
                            <a:pt x="5" y="3"/>
                          </a:lnTo>
                          <a:lnTo>
                            <a:pt x="4" y="3"/>
                          </a:lnTo>
                          <a:lnTo>
                            <a:pt x="4" y="3"/>
                          </a:lnTo>
                          <a:lnTo>
                            <a:pt x="4" y="4"/>
                          </a:lnTo>
                          <a:lnTo>
                            <a:pt x="4" y="4"/>
                          </a:lnTo>
                          <a:lnTo>
                            <a:pt x="4" y="4"/>
                          </a:lnTo>
                          <a:lnTo>
                            <a:pt x="3" y="4"/>
                          </a:lnTo>
                          <a:lnTo>
                            <a:pt x="3" y="4"/>
                          </a:lnTo>
                          <a:lnTo>
                            <a:pt x="3" y="5"/>
                          </a:lnTo>
                          <a:lnTo>
                            <a:pt x="3" y="5"/>
                          </a:lnTo>
                          <a:lnTo>
                            <a:pt x="3" y="5"/>
                          </a:lnTo>
                          <a:lnTo>
                            <a:pt x="3" y="5"/>
                          </a:lnTo>
                          <a:lnTo>
                            <a:pt x="2" y="5"/>
                          </a:lnTo>
                          <a:lnTo>
                            <a:pt x="2" y="6"/>
                          </a:lnTo>
                          <a:lnTo>
                            <a:pt x="2" y="6"/>
                          </a:lnTo>
                          <a:lnTo>
                            <a:pt x="2" y="6"/>
                          </a:lnTo>
                          <a:lnTo>
                            <a:pt x="2" y="6"/>
                          </a:lnTo>
                          <a:lnTo>
                            <a:pt x="2" y="7"/>
                          </a:lnTo>
                          <a:lnTo>
                            <a:pt x="1" y="7"/>
                          </a:lnTo>
                          <a:lnTo>
                            <a:pt x="1" y="7"/>
                          </a:lnTo>
                          <a:lnTo>
                            <a:pt x="1" y="7"/>
                          </a:lnTo>
                          <a:lnTo>
                            <a:pt x="1" y="7"/>
                          </a:lnTo>
                          <a:lnTo>
                            <a:pt x="1" y="8"/>
                          </a:lnTo>
                          <a:lnTo>
                            <a:pt x="1" y="8"/>
                          </a:lnTo>
                          <a:lnTo>
                            <a:pt x="1" y="8"/>
                          </a:lnTo>
                          <a:lnTo>
                            <a:pt x="1" y="8"/>
                          </a:lnTo>
                          <a:lnTo>
                            <a:pt x="0" y="9"/>
                          </a:lnTo>
                          <a:lnTo>
                            <a:pt x="0" y="9"/>
                          </a:lnTo>
                          <a:lnTo>
                            <a:pt x="0" y="9"/>
                          </a:lnTo>
                          <a:lnTo>
                            <a:pt x="0" y="10"/>
                          </a:lnTo>
                          <a:lnTo>
                            <a:pt x="0" y="10"/>
                          </a:lnTo>
                          <a:lnTo>
                            <a:pt x="0" y="10"/>
                          </a:lnTo>
                          <a:lnTo>
                            <a:pt x="0" y="10"/>
                          </a:lnTo>
                          <a:lnTo>
                            <a:pt x="0" y="11"/>
                          </a:lnTo>
                          <a:lnTo>
                            <a:pt x="0" y="11"/>
                          </a:lnTo>
                          <a:lnTo>
                            <a:pt x="0" y="11"/>
                          </a:lnTo>
                          <a:lnTo>
                            <a:pt x="0" y="11"/>
                          </a:lnTo>
                          <a:moveTo>
                            <a:pt x="11" y="22"/>
                          </a:moveTo>
                          <a:lnTo>
                            <a:pt x="11" y="225"/>
                          </a:lnTo>
                          <a:lnTo>
                            <a:pt x="17" y="225"/>
                          </a:lnTo>
                          <a:lnTo>
                            <a:pt x="17" y="22"/>
                          </a:lnTo>
                          <a:lnTo>
                            <a:pt x="11" y="22"/>
                          </a:lnTo>
                        </a:path>
                      </a:pathLst>
                    </a:custGeom>
                    <a:solidFill>
                      <a:srgbClr val="5F5F5F"/>
                    </a:solidFill>
                    <a:ln w="9525">
                      <a:noFill/>
                      <a:round/>
                      <a:headEnd type="none" w="sm" len="sm"/>
                      <a:tailEnd type="none" w="sm" len="sm"/>
                    </a:ln>
                  </p:spPr>
                  <p:txBody>
                    <a:bodyPr/>
                    <a:lstStyle/>
                    <a:p>
                      <a:endParaRPr lang="nl-BE"/>
                    </a:p>
                  </p:txBody>
                </p:sp>
                <p:sp>
                  <p:nvSpPr>
                    <p:cNvPr id="7276" name="Freeform 108"/>
                    <p:cNvSpPr>
                      <a:spLocks noChangeArrowheads="1"/>
                    </p:cNvSpPr>
                    <p:nvPr/>
                  </p:nvSpPr>
                  <p:spPr bwMode="auto">
                    <a:xfrm>
                      <a:off x="326" y="65"/>
                      <a:ext cx="472" cy="1001"/>
                    </a:xfrm>
                    <a:custGeom>
                      <a:avLst/>
                      <a:gdLst/>
                      <a:ahLst/>
                      <a:cxnLst>
                        <a:cxn ang="0">
                          <a:pos x="256" y="351"/>
                        </a:cxn>
                        <a:cxn ang="0">
                          <a:pos x="469" y="348"/>
                        </a:cxn>
                        <a:cxn ang="0">
                          <a:pos x="469" y="1000"/>
                        </a:cxn>
                        <a:cxn ang="0">
                          <a:pos x="255" y="1000"/>
                        </a:cxn>
                        <a:cxn ang="0">
                          <a:pos x="255" y="552"/>
                        </a:cxn>
                        <a:cxn ang="0">
                          <a:pos x="279" y="531"/>
                        </a:cxn>
                        <a:cxn ang="0">
                          <a:pos x="293" y="502"/>
                        </a:cxn>
                        <a:cxn ang="0">
                          <a:pos x="293" y="469"/>
                        </a:cxn>
                        <a:cxn ang="0">
                          <a:pos x="279" y="439"/>
                        </a:cxn>
                        <a:cxn ang="0">
                          <a:pos x="255" y="419"/>
                        </a:cxn>
                        <a:cxn ang="0">
                          <a:pos x="256" y="351"/>
                        </a:cxn>
                        <a:cxn ang="0">
                          <a:pos x="360" y="918"/>
                        </a:cxn>
                        <a:cxn ang="0">
                          <a:pos x="360" y="987"/>
                        </a:cxn>
                        <a:cxn ang="0">
                          <a:pos x="460" y="987"/>
                        </a:cxn>
                        <a:cxn ang="0">
                          <a:pos x="460" y="918"/>
                        </a:cxn>
                        <a:cxn ang="0">
                          <a:pos x="360" y="918"/>
                        </a:cxn>
                        <a:cxn ang="0">
                          <a:pos x="230" y="351"/>
                        </a:cxn>
                        <a:cxn ang="0">
                          <a:pos x="0" y="348"/>
                        </a:cxn>
                        <a:cxn ang="0">
                          <a:pos x="0" y="1000"/>
                        </a:cxn>
                        <a:cxn ang="0">
                          <a:pos x="231" y="1000"/>
                        </a:cxn>
                        <a:cxn ang="0">
                          <a:pos x="231" y="552"/>
                        </a:cxn>
                        <a:cxn ang="0">
                          <a:pos x="205" y="531"/>
                        </a:cxn>
                        <a:cxn ang="0">
                          <a:pos x="190" y="502"/>
                        </a:cxn>
                        <a:cxn ang="0">
                          <a:pos x="190" y="469"/>
                        </a:cxn>
                        <a:cxn ang="0">
                          <a:pos x="205" y="439"/>
                        </a:cxn>
                        <a:cxn ang="0">
                          <a:pos x="231" y="419"/>
                        </a:cxn>
                        <a:cxn ang="0">
                          <a:pos x="230" y="351"/>
                        </a:cxn>
                        <a:cxn ang="0">
                          <a:pos x="0" y="0"/>
                        </a:cxn>
                        <a:cxn ang="0">
                          <a:pos x="0" y="331"/>
                        </a:cxn>
                        <a:cxn ang="0">
                          <a:pos x="229" y="331"/>
                        </a:cxn>
                        <a:cxn ang="0">
                          <a:pos x="229" y="0"/>
                        </a:cxn>
                        <a:cxn ang="0">
                          <a:pos x="0" y="0"/>
                        </a:cxn>
                        <a:cxn ang="0">
                          <a:pos x="471" y="0"/>
                        </a:cxn>
                        <a:cxn ang="0">
                          <a:pos x="471" y="331"/>
                        </a:cxn>
                        <a:cxn ang="0">
                          <a:pos x="254" y="331"/>
                        </a:cxn>
                        <a:cxn ang="0">
                          <a:pos x="254" y="0"/>
                        </a:cxn>
                        <a:cxn ang="0">
                          <a:pos x="471" y="0"/>
                        </a:cxn>
                      </a:cxnLst>
                      <a:rect l="0" t="0" r="r" b="b"/>
                      <a:pathLst>
                        <a:path w="471" h="1000">
                          <a:moveTo>
                            <a:pt x="256" y="351"/>
                          </a:moveTo>
                          <a:lnTo>
                            <a:pt x="469" y="348"/>
                          </a:lnTo>
                          <a:lnTo>
                            <a:pt x="469" y="1000"/>
                          </a:lnTo>
                          <a:lnTo>
                            <a:pt x="255" y="1000"/>
                          </a:lnTo>
                          <a:lnTo>
                            <a:pt x="255" y="552"/>
                          </a:lnTo>
                          <a:cubicBezTo>
                            <a:pt x="255" y="552"/>
                            <a:pt x="269" y="544"/>
                            <a:pt x="279" y="531"/>
                          </a:cubicBezTo>
                          <a:cubicBezTo>
                            <a:pt x="279" y="531"/>
                            <a:pt x="289" y="518"/>
                            <a:pt x="293" y="502"/>
                          </a:cubicBezTo>
                          <a:cubicBezTo>
                            <a:pt x="293" y="502"/>
                            <a:pt x="296" y="485"/>
                            <a:pt x="293" y="469"/>
                          </a:cubicBezTo>
                          <a:cubicBezTo>
                            <a:pt x="293" y="469"/>
                            <a:pt x="289" y="453"/>
                            <a:pt x="279" y="439"/>
                          </a:cubicBezTo>
                          <a:cubicBezTo>
                            <a:pt x="279" y="439"/>
                            <a:pt x="269" y="426"/>
                            <a:pt x="255" y="419"/>
                          </a:cubicBezTo>
                          <a:lnTo>
                            <a:pt x="256" y="351"/>
                          </a:lnTo>
                          <a:moveTo>
                            <a:pt x="360" y="918"/>
                          </a:moveTo>
                          <a:lnTo>
                            <a:pt x="360" y="987"/>
                          </a:lnTo>
                          <a:lnTo>
                            <a:pt x="460" y="987"/>
                          </a:lnTo>
                          <a:lnTo>
                            <a:pt x="460" y="918"/>
                          </a:lnTo>
                          <a:lnTo>
                            <a:pt x="360" y="918"/>
                          </a:lnTo>
                          <a:moveTo>
                            <a:pt x="230" y="351"/>
                          </a:moveTo>
                          <a:lnTo>
                            <a:pt x="0" y="348"/>
                          </a:lnTo>
                          <a:lnTo>
                            <a:pt x="0" y="1000"/>
                          </a:lnTo>
                          <a:lnTo>
                            <a:pt x="231" y="1000"/>
                          </a:lnTo>
                          <a:lnTo>
                            <a:pt x="231" y="552"/>
                          </a:lnTo>
                          <a:cubicBezTo>
                            <a:pt x="231" y="552"/>
                            <a:pt x="216" y="544"/>
                            <a:pt x="205" y="531"/>
                          </a:cubicBezTo>
                          <a:cubicBezTo>
                            <a:pt x="205" y="531"/>
                            <a:pt x="194" y="518"/>
                            <a:pt x="190" y="502"/>
                          </a:cubicBezTo>
                          <a:cubicBezTo>
                            <a:pt x="190" y="502"/>
                            <a:pt x="187" y="485"/>
                            <a:pt x="190" y="469"/>
                          </a:cubicBezTo>
                          <a:cubicBezTo>
                            <a:pt x="190" y="469"/>
                            <a:pt x="194" y="453"/>
                            <a:pt x="205" y="439"/>
                          </a:cubicBezTo>
                          <a:cubicBezTo>
                            <a:pt x="205" y="439"/>
                            <a:pt x="216" y="426"/>
                            <a:pt x="231" y="419"/>
                          </a:cubicBezTo>
                          <a:lnTo>
                            <a:pt x="230" y="351"/>
                          </a:lnTo>
                          <a:moveTo>
                            <a:pt x="0" y="0"/>
                          </a:moveTo>
                          <a:lnTo>
                            <a:pt x="0" y="331"/>
                          </a:lnTo>
                          <a:lnTo>
                            <a:pt x="229" y="331"/>
                          </a:lnTo>
                          <a:lnTo>
                            <a:pt x="229" y="0"/>
                          </a:lnTo>
                          <a:lnTo>
                            <a:pt x="0" y="0"/>
                          </a:lnTo>
                          <a:moveTo>
                            <a:pt x="471" y="0"/>
                          </a:moveTo>
                          <a:lnTo>
                            <a:pt x="471" y="331"/>
                          </a:lnTo>
                          <a:lnTo>
                            <a:pt x="254" y="331"/>
                          </a:lnTo>
                          <a:lnTo>
                            <a:pt x="254" y="0"/>
                          </a:lnTo>
                          <a:lnTo>
                            <a:pt x="471" y="0"/>
                          </a:lnTo>
                        </a:path>
                      </a:pathLst>
                    </a:custGeom>
                    <a:blipFill dpi="0" rotWithShape="0">
                      <a:blip r:embed="rId3"/>
                      <a:srcRect/>
                      <a:tile tx="0" ty="0" sx="100000" sy="100000" flip="none" algn="tl"/>
                    </a:blipFill>
                    <a:ln w="9525">
                      <a:noFill/>
                      <a:round/>
                      <a:headEnd type="none" w="sm" len="sm"/>
                      <a:tailEnd type="none" w="sm" len="sm"/>
                    </a:ln>
                  </p:spPr>
                  <p:txBody>
                    <a:bodyPr/>
                    <a:lstStyle/>
                    <a:p>
                      <a:endParaRPr lang="nl-BE"/>
                    </a:p>
                  </p:txBody>
                </p:sp>
                <p:sp>
                  <p:nvSpPr>
                    <p:cNvPr id="7277" name="Rectangle 109"/>
                    <p:cNvSpPr>
                      <a:spLocks noChangeArrowheads="1"/>
                    </p:cNvSpPr>
                    <p:nvPr/>
                  </p:nvSpPr>
                  <p:spPr bwMode="auto">
                    <a:xfrm>
                      <a:off x="347" y="983"/>
                      <a:ext cx="56" cy="60"/>
                    </a:xfrm>
                    <a:prstGeom prst="rect">
                      <a:avLst/>
                    </a:prstGeom>
                    <a:solidFill>
                      <a:srgbClr val="EFEFEF"/>
                    </a:solidFill>
                    <a:ln w="9525">
                      <a:noFill/>
                      <a:miter lim="800000"/>
                      <a:headEnd type="none" w="sm" len="sm"/>
                      <a:tailEnd type="none" w="sm" len="sm"/>
                    </a:ln>
                  </p:spPr>
                  <p:txBody>
                    <a:bodyPr/>
                    <a:lstStyle/>
                    <a:p>
                      <a:endParaRPr lang="nl-BE"/>
                    </a:p>
                  </p:txBody>
                </p:sp>
                <p:sp>
                  <p:nvSpPr>
                    <p:cNvPr id="7278" name="Rectangle 110"/>
                    <p:cNvSpPr>
                      <a:spLocks noChangeArrowheads="1"/>
                    </p:cNvSpPr>
                    <p:nvPr/>
                  </p:nvSpPr>
                  <p:spPr bwMode="auto">
                    <a:xfrm>
                      <a:off x="349" y="985"/>
                      <a:ext cx="52" cy="47"/>
                    </a:xfrm>
                    <a:prstGeom prst="rect">
                      <a:avLst/>
                    </a:prstGeom>
                    <a:gradFill rotWithShape="0">
                      <a:gsLst>
                        <a:gs pos="0">
                          <a:srgbClr val="A0D0FF">
                            <a:alpha val="40001"/>
                          </a:srgbClr>
                        </a:gs>
                        <a:gs pos="100000">
                          <a:srgbClr val="0040A0"/>
                        </a:gs>
                      </a:gsLst>
                      <a:path path="shape">
                        <a:fillToRect l="50000" t="50000" r="50000" b="50000"/>
                      </a:path>
                    </a:gradFill>
                    <a:ln w="9525">
                      <a:noFill/>
                      <a:miter lim="800000"/>
                      <a:headEnd type="none" w="sm" len="sm"/>
                      <a:tailEnd type="none" w="sm" len="sm"/>
                    </a:ln>
                  </p:spPr>
                  <p:txBody>
                    <a:bodyPr/>
                    <a:lstStyle/>
                    <a:p>
                      <a:endParaRPr lang="nl-BE"/>
                    </a:p>
                  </p:txBody>
                </p:sp>
                <p:sp>
                  <p:nvSpPr>
                    <p:cNvPr id="7279" name="Oval 111"/>
                    <p:cNvSpPr>
                      <a:spLocks noChangeArrowheads="1"/>
                    </p:cNvSpPr>
                    <p:nvPr/>
                  </p:nvSpPr>
                  <p:spPr bwMode="auto">
                    <a:xfrm>
                      <a:off x="539" y="525"/>
                      <a:ext cx="59" cy="40"/>
                    </a:xfrm>
                    <a:prstGeom prst="ellipse">
                      <a:avLst/>
                    </a:prstGeom>
                    <a:gradFill rotWithShape="0">
                      <a:gsLst>
                        <a:gs pos="0">
                          <a:srgbClr val="B7B7B7"/>
                        </a:gs>
                        <a:gs pos="100000">
                          <a:srgbClr val="555555"/>
                        </a:gs>
                      </a:gsLst>
                      <a:path path="shape">
                        <a:fillToRect l="50000" t="50000" r="50000" b="50000"/>
                      </a:path>
                    </a:gradFill>
                    <a:ln w="9525">
                      <a:noFill/>
                      <a:round/>
                      <a:headEnd type="none" w="sm" len="sm"/>
                      <a:tailEnd type="none" w="sm" len="sm"/>
                    </a:ln>
                  </p:spPr>
                  <p:txBody>
                    <a:bodyPr/>
                    <a:lstStyle/>
                    <a:p>
                      <a:endParaRPr lang="nl-BE"/>
                    </a:p>
                  </p:txBody>
                </p:sp>
              </p:grpSp>
              <p:grpSp>
                <p:nvGrpSpPr>
                  <p:cNvPr id="7280" name="Group 112"/>
                  <p:cNvGrpSpPr>
                    <a:grpSpLocks/>
                  </p:cNvGrpSpPr>
                  <p:nvPr/>
                </p:nvGrpSpPr>
                <p:grpSpPr bwMode="auto">
                  <a:xfrm>
                    <a:off x="1152" y="0"/>
                    <a:ext cx="864" cy="1168"/>
                    <a:chOff x="0" y="0"/>
                    <a:chExt cx="865" cy="1169"/>
                  </a:xfrm>
                </p:grpSpPr>
                <p:sp>
                  <p:nvSpPr>
                    <p:cNvPr id="7281" name="Freeform 113"/>
                    <p:cNvSpPr>
                      <a:spLocks noChangeArrowheads="1"/>
                    </p:cNvSpPr>
                    <p:nvPr/>
                  </p:nvSpPr>
                  <p:spPr bwMode="auto">
                    <a:xfrm>
                      <a:off x="0" y="0"/>
                      <a:ext cx="864" cy="1168"/>
                    </a:xfrm>
                    <a:custGeom>
                      <a:avLst/>
                      <a:gdLst/>
                      <a:ahLst/>
                      <a:cxnLst>
                        <a:cxn ang="0">
                          <a:pos x="0" y="155"/>
                        </a:cxn>
                        <a:cxn ang="0">
                          <a:pos x="281" y="8"/>
                        </a:cxn>
                        <a:cxn ang="0">
                          <a:pos x="295" y="1"/>
                        </a:cxn>
                        <a:cxn ang="0">
                          <a:pos x="310" y="1"/>
                        </a:cxn>
                        <a:cxn ang="0">
                          <a:pos x="846" y="6"/>
                        </a:cxn>
                        <a:cxn ang="0">
                          <a:pos x="852" y="9"/>
                        </a:cxn>
                        <a:cxn ang="0">
                          <a:pos x="857" y="14"/>
                        </a:cxn>
                        <a:cxn ang="0">
                          <a:pos x="859" y="21"/>
                        </a:cxn>
                        <a:cxn ang="0">
                          <a:pos x="864" y="1141"/>
                        </a:cxn>
                        <a:cxn ang="0">
                          <a:pos x="862" y="1150"/>
                        </a:cxn>
                        <a:cxn ang="0">
                          <a:pos x="856" y="1157"/>
                        </a:cxn>
                        <a:cxn ang="0">
                          <a:pos x="848" y="1161"/>
                        </a:cxn>
                        <a:cxn ang="0">
                          <a:pos x="308" y="1169"/>
                        </a:cxn>
                        <a:cxn ang="0">
                          <a:pos x="293" y="1167"/>
                        </a:cxn>
                        <a:cxn ang="0">
                          <a:pos x="280" y="1159"/>
                        </a:cxn>
                        <a:cxn ang="0">
                          <a:pos x="2" y="989"/>
                        </a:cxn>
                        <a:cxn ang="0">
                          <a:pos x="0" y="155"/>
                        </a:cxn>
                      </a:cxnLst>
                      <a:rect l="0" t="0" r="r" b="b"/>
                      <a:pathLst>
                        <a:path w="864" h="1168">
                          <a:moveTo>
                            <a:pt x="0" y="155"/>
                          </a:moveTo>
                          <a:lnTo>
                            <a:pt x="281" y="8"/>
                          </a:lnTo>
                          <a:cubicBezTo>
                            <a:pt x="281" y="8"/>
                            <a:pt x="287" y="3"/>
                            <a:pt x="295" y="1"/>
                          </a:cubicBezTo>
                          <a:cubicBezTo>
                            <a:pt x="295" y="1"/>
                            <a:pt x="302" y="0"/>
                            <a:pt x="310" y="1"/>
                          </a:cubicBezTo>
                          <a:lnTo>
                            <a:pt x="846" y="6"/>
                          </a:lnTo>
                          <a:cubicBezTo>
                            <a:pt x="846" y="6"/>
                            <a:pt x="849" y="7"/>
                            <a:pt x="852" y="9"/>
                          </a:cubicBezTo>
                          <a:cubicBezTo>
                            <a:pt x="852" y="9"/>
                            <a:pt x="855" y="11"/>
                            <a:pt x="857" y="14"/>
                          </a:cubicBezTo>
                          <a:cubicBezTo>
                            <a:pt x="857" y="14"/>
                            <a:pt x="859" y="18"/>
                            <a:pt x="859" y="21"/>
                          </a:cubicBezTo>
                          <a:lnTo>
                            <a:pt x="864" y="1141"/>
                          </a:lnTo>
                          <a:cubicBezTo>
                            <a:pt x="864" y="1141"/>
                            <a:pt x="864" y="1146"/>
                            <a:pt x="862" y="1150"/>
                          </a:cubicBezTo>
                          <a:cubicBezTo>
                            <a:pt x="862" y="1150"/>
                            <a:pt x="860" y="1154"/>
                            <a:pt x="856" y="1157"/>
                          </a:cubicBezTo>
                          <a:cubicBezTo>
                            <a:pt x="856" y="1157"/>
                            <a:pt x="853" y="1160"/>
                            <a:pt x="848" y="1161"/>
                          </a:cubicBezTo>
                          <a:lnTo>
                            <a:pt x="308" y="1169"/>
                          </a:lnTo>
                          <a:cubicBezTo>
                            <a:pt x="308" y="1169"/>
                            <a:pt x="300" y="1170"/>
                            <a:pt x="293" y="1167"/>
                          </a:cubicBezTo>
                          <a:cubicBezTo>
                            <a:pt x="293" y="1167"/>
                            <a:pt x="285" y="1165"/>
                            <a:pt x="280" y="1159"/>
                          </a:cubicBezTo>
                          <a:lnTo>
                            <a:pt x="2" y="989"/>
                          </a:lnTo>
                          <a:lnTo>
                            <a:pt x="0" y="155"/>
                          </a:lnTo>
                        </a:path>
                      </a:pathLst>
                    </a:custGeom>
                    <a:gradFill rotWithShape="0">
                      <a:gsLst>
                        <a:gs pos="0">
                          <a:srgbClr val="1F1F1F"/>
                        </a:gs>
                        <a:gs pos="100000">
                          <a:srgbClr val="5F5F5F"/>
                        </a:gs>
                      </a:gsLst>
                      <a:lin ang="5400000" scaled="1"/>
                    </a:gradFill>
                    <a:ln w="9525">
                      <a:noFill/>
                      <a:round/>
                      <a:headEnd type="none" w="sm" len="sm"/>
                      <a:tailEnd type="none" w="sm" len="sm"/>
                    </a:ln>
                  </p:spPr>
                  <p:txBody>
                    <a:bodyPr/>
                    <a:lstStyle/>
                    <a:p>
                      <a:endParaRPr lang="nl-BE"/>
                    </a:p>
                  </p:txBody>
                </p:sp>
                <p:sp>
                  <p:nvSpPr>
                    <p:cNvPr id="7282" name="Freeform 114"/>
                    <p:cNvSpPr>
                      <a:spLocks noChangeArrowheads="1"/>
                    </p:cNvSpPr>
                    <p:nvPr/>
                  </p:nvSpPr>
                  <p:spPr bwMode="auto">
                    <a:xfrm>
                      <a:off x="2" y="859"/>
                      <a:ext cx="286" cy="296"/>
                    </a:xfrm>
                    <a:custGeom>
                      <a:avLst/>
                      <a:gdLst/>
                      <a:ahLst/>
                      <a:cxnLst>
                        <a:cxn ang="0">
                          <a:pos x="0" y="118"/>
                        </a:cxn>
                        <a:cxn ang="0">
                          <a:pos x="281" y="0"/>
                        </a:cxn>
                        <a:cxn ang="0">
                          <a:pos x="285" y="295"/>
                        </a:cxn>
                        <a:cxn ang="0">
                          <a:pos x="0" y="118"/>
                        </a:cxn>
                      </a:cxnLst>
                      <a:rect l="0" t="0" r="r" b="b"/>
                      <a:pathLst>
                        <a:path w="285" h="295">
                          <a:moveTo>
                            <a:pt x="0" y="118"/>
                          </a:moveTo>
                          <a:cubicBezTo>
                            <a:pt x="0" y="118"/>
                            <a:pt x="131" y="36"/>
                            <a:pt x="281" y="0"/>
                          </a:cubicBezTo>
                          <a:lnTo>
                            <a:pt x="285" y="295"/>
                          </a:lnTo>
                          <a:lnTo>
                            <a:pt x="0" y="118"/>
                          </a:lnTo>
                        </a:path>
                      </a:pathLst>
                    </a:custGeom>
                    <a:gradFill rotWithShape="0">
                      <a:gsLst>
                        <a:gs pos="0">
                          <a:srgbClr val="000000">
                            <a:alpha val="0"/>
                          </a:srgbClr>
                        </a:gs>
                        <a:gs pos="100000">
                          <a:srgbClr val="A0A0A0">
                            <a:alpha val="60001"/>
                          </a:srgbClr>
                        </a:gs>
                      </a:gsLst>
                      <a:lin ang="5400000" scaled="1"/>
                    </a:gradFill>
                    <a:ln w="9525">
                      <a:noFill/>
                      <a:round/>
                      <a:headEnd type="none" w="sm" len="sm"/>
                      <a:tailEnd type="none" w="sm" len="sm"/>
                    </a:ln>
                  </p:spPr>
                  <p:txBody>
                    <a:bodyPr/>
                    <a:lstStyle/>
                    <a:p>
                      <a:endParaRPr lang="nl-BE"/>
                    </a:p>
                  </p:txBody>
                </p:sp>
                <p:sp>
                  <p:nvSpPr>
                    <p:cNvPr id="7283" name="Freeform 115"/>
                    <p:cNvSpPr>
                      <a:spLocks noChangeArrowheads="1"/>
                    </p:cNvSpPr>
                    <p:nvPr/>
                  </p:nvSpPr>
                  <p:spPr bwMode="auto">
                    <a:xfrm>
                      <a:off x="113" y="174"/>
                      <a:ext cx="11" cy="806"/>
                    </a:xfrm>
                    <a:custGeom>
                      <a:avLst/>
                      <a:gdLst/>
                      <a:ahLst/>
                      <a:cxnLst>
                        <a:cxn ang="0">
                          <a:pos x="0" y="4"/>
                        </a:cxn>
                        <a:cxn ang="0">
                          <a:pos x="0" y="800"/>
                        </a:cxn>
                        <a:cxn ang="0">
                          <a:pos x="0" y="803"/>
                        </a:cxn>
                        <a:cxn ang="0">
                          <a:pos x="2" y="804"/>
                        </a:cxn>
                        <a:cxn ang="0">
                          <a:pos x="4" y="806"/>
                        </a:cxn>
                        <a:cxn ang="0">
                          <a:pos x="6" y="806"/>
                        </a:cxn>
                        <a:cxn ang="0">
                          <a:pos x="8" y="804"/>
                        </a:cxn>
                        <a:cxn ang="0">
                          <a:pos x="10" y="803"/>
                        </a:cxn>
                        <a:cxn ang="0">
                          <a:pos x="10" y="800"/>
                        </a:cxn>
                        <a:cxn ang="0">
                          <a:pos x="10" y="4"/>
                        </a:cxn>
                        <a:cxn ang="0">
                          <a:pos x="10" y="2"/>
                        </a:cxn>
                        <a:cxn ang="0">
                          <a:pos x="8" y="1"/>
                        </a:cxn>
                        <a:cxn ang="0">
                          <a:pos x="6" y="0"/>
                        </a:cxn>
                        <a:cxn ang="0">
                          <a:pos x="4" y="0"/>
                        </a:cxn>
                        <a:cxn ang="0">
                          <a:pos x="2" y="1"/>
                        </a:cxn>
                        <a:cxn ang="0">
                          <a:pos x="0" y="2"/>
                        </a:cxn>
                        <a:cxn ang="0">
                          <a:pos x="0" y="4"/>
                        </a:cxn>
                      </a:cxnLst>
                      <a:rect l="0" t="0" r="r" b="b"/>
                      <a:pathLst>
                        <a:path w="10" h="806">
                          <a:moveTo>
                            <a:pt x="0" y="4"/>
                          </a:moveTo>
                          <a:lnTo>
                            <a:pt x="0" y="800"/>
                          </a:lnTo>
                          <a:cubicBezTo>
                            <a:pt x="0" y="800"/>
                            <a:pt x="0" y="801"/>
                            <a:pt x="0" y="803"/>
                          </a:cubicBezTo>
                          <a:cubicBezTo>
                            <a:pt x="0" y="803"/>
                            <a:pt x="1" y="804"/>
                            <a:pt x="2" y="804"/>
                          </a:cubicBezTo>
                          <a:cubicBezTo>
                            <a:pt x="2" y="804"/>
                            <a:pt x="3" y="805"/>
                            <a:pt x="4" y="806"/>
                          </a:cubicBezTo>
                          <a:cubicBezTo>
                            <a:pt x="4" y="806"/>
                            <a:pt x="5" y="806"/>
                            <a:pt x="6" y="806"/>
                          </a:cubicBezTo>
                          <a:cubicBezTo>
                            <a:pt x="6" y="806"/>
                            <a:pt x="7" y="805"/>
                            <a:pt x="8" y="804"/>
                          </a:cubicBezTo>
                          <a:cubicBezTo>
                            <a:pt x="8" y="804"/>
                            <a:pt x="9" y="804"/>
                            <a:pt x="10" y="803"/>
                          </a:cubicBezTo>
                          <a:cubicBezTo>
                            <a:pt x="10" y="803"/>
                            <a:pt x="10" y="801"/>
                            <a:pt x="10" y="800"/>
                          </a:cubicBezTo>
                          <a:lnTo>
                            <a:pt x="10" y="4"/>
                          </a:lnTo>
                          <a:cubicBezTo>
                            <a:pt x="10" y="4"/>
                            <a:pt x="10" y="3"/>
                            <a:pt x="10" y="2"/>
                          </a:cubicBezTo>
                          <a:cubicBezTo>
                            <a:pt x="10" y="2"/>
                            <a:pt x="9" y="1"/>
                            <a:pt x="8" y="1"/>
                          </a:cubicBezTo>
                          <a:cubicBezTo>
                            <a:pt x="8" y="1"/>
                            <a:pt x="7" y="0"/>
                            <a:pt x="6" y="0"/>
                          </a:cubicBezTo>
                          <a:cubicBezTo>
                            <a:pt x="6" y="0"/>
                            <a:pt x="5" y="0"/>
                            <a:pt x="4" y="0"/>
                          </a:cubicBezTo>
                          <a:cubicBezTo>
                            <a:pt x="4" y="0"/>
                            <a:pt x="3" y="0"/>
                            <a:pt x="2" y="1"/>
                          </a:cubicBezTo>
                          <a:cubicBezTo>
                            <a:pt x="2" y="1"/>
                            <a:pt x="1" y="1"/>
                            <a:pt x="0" y="2"/>
                          </a:cubicBezTo>
                          <a:cubicBezTo>
                            <a:pt x="0" y="2"/>
                            <a:pt x="0" y="3"/>
                            <a:pt x="0" y="4"/>
                          </a:cubicBezTo>
                        </a:path>
                      </a:pathLst>
                    </a:custGeom>
                    <a:gradFill rotWithShape="0">
                      <a:gsLst>
                        <a:gs pos="0">
                          <a:srgbClr val="5F5F5F"/>
                        </a:gs>
                        <a:gs pos="100000">
                          <a:srgbClr val="8F8F8F">
                            <a:alpha val="0"/>
                          </a:srgbClr>
                        </a:gs>
                      </a:gsLst>
                      <a:lin ang="5400000" scaled="1"/>
                    </a:gradFill>
                    <a:ln w="9525">
                      <a:noFill/>
                      <a:round/>
                      <a:headEnd type="none" w="sm" len="sm"/>
                      <a:tailEnd type="none" w="sm" len="sm"/>
                    </a:ln>
                  </p:spPr>
                  <p:txBody>
                    <a:bodyPr/>
                    <a:lstStyle/>
                    <a:p>
                      <a:endParaRPr lang="nl-BE"/>
                    </a:p>
                  </p:txBody>
                </p:sp>
                <p:sp>
                  <p:nvSpPr>
                    <p:cNvPr id="7284" name="Freeform 116"/>
                    <p:cNvSpPr>
                      <a:spLocks noChangeArrowheads="1"/>
                    </p:cNvSpPr>
                    <p:nvPr/>
                  </p:nvSpPr>
                  <p:spPr bwMode="auto">
                    <a:xfrm>
                      <a:off x="292" y="2"/>
                      <a:ext cx="16" cy="1163"/>
                    </a:xfrm>
                    <a:custGeom>
                      <a:avLst/>
                      <a:gdLst/>
                      <a:ahLst/>
                      <a:cxnLst>
                        <a:cxn ang="0">
                          <a:pos x="0" y="5"/>
                        </a:cxn>
                        <a:cxn ang="0">
                          <a:pos x="0" y="1163"/>
                        </a:cxn>
                        <a:cxn ang="0">
                          <a:pos x="15" y="1163"/>
                        </a:cxn>
                        <a:cxn ang="0">
                          <a:pos x="15" y="5"/>
                        </a:cxn>
                        <a:cxn ang="0">
                          <a:pos x="13" y="2"/>
                        </a:cxn>
                        <a:cxn ang="0">
                          <a:pos x="9" y="0"/>
                        </a:cxn>
                        <a:cxn ang="0">
                          <a:pos x="5" y="0"/>
                        </a:cxn>
                        <a:cxn ang="0">
                          <a:pos x="2" y="2"/>
                        </a:cxn>
                        <a:cxn ang="0">
                          <a:pos x="0" y="5"/>
                        </a:cxn>
                      </a:cxnLst>
                      <a:rect l="0" t="0" r="r" b="b"/>
                      <a:pathLst>
                        <a:path w="15" h="1163">
                          <a:moveTo>
                            <a:pt x="0" y="5"/>
                          </a:moveTo>
                          <a:lnTo>
                            <a:pt x="0" y="1163"/>
                          </a:lnTo>
                          <a:lnTo>
                            <a:pt x="15" y="1163"/>
                          </a:lnTo>
                          <a:lnTo>
                            <a:pt x="15" y="5"/>
                          </a:lnTo>
                          <a:cubicBezTo>
                            <a:pt x="15" y="5"/>
                            <a:pt x="14" y="3"/>
                            <a:pt x="13" y="2"/>
                          </a:cubicBezTo>
                          <a:cubicBezTo>
                            <a:pt x="13" y="2"/>
                            <a:pt x="11" y="0"/>
                            <a:pt x="9" y="0"/>
                          </a:cubicBezTo>
                          <a:cubicBezTo>
                            <a:pt x="9" y="0"/>
                            <a:pt x="7" y="0"/>
                            <a:pt x="5" y="0"/>
                          </a:cubicBezTo>
                          <a:cubicBezTo>
                            <a:pt x="5" y="0"/>
                            <a:pt x="4" y="0"/>
                            <a:pt x="2" y="2"/>
                          </a:cubicBezTo>
                          <a:cubicBezTo>
                            <a:pt x="2" y="2"/>
                            <a:pt x="0" y="3"/>
                            <a:pt x="0" y="5"/>
                          </a:cubicBezTo>
                        </a:path>
                      </a:pathLst>
                    </a:custGeom>
                    <a:gradFill rotWithShape="0">
                      <a:gsLst>
                        <a:gs pos="0">
                          <a:srgbClr val="000000"/>
                        </a:gs>
                        <a:gs pos="100000">
                          <a:srgbClr val="DFDFDF"/>
                        </a:gs>
                      </a:gsLst>
                      <a:lin ang="0" scaled="1"/>
                    </a:gradFill>
                    <a:ln w="9525">
                      <a:noFill/>
                      <a:round/>
                      <a:headEnd type="none" w="sm" len="sm"/>
                      <a:tailEnd type="none" w="sm" len="sm"/>
                    </a:ln>
                  </p:spPr>
                  <p:txBody>
                    <a:bodyPr/>
                    <a:lstStyle/>
                    <a:p>
                      <a:endParaRPr lang="nl-BE"/>
                    </a:p>
                  </p:txBody>
                </p:sp>
                <p:sp>
                  <p:nvSpPr>
                    <p:cNvPr id="7285" name="Freeform 117"/>
                    <p:cNvSpPr>
                      <a:spLocks noChangeArrowheads="1"/>
                    </p:cNvSpPr>
                    <p:nvPr/>
                  </p:nvSpPr>
                  <p:spPr bwMode="auto">
                    <a:xfrm>
                      <a:off x="309" y="2"/>
                      <a:ext cx="549" cy="1161"/>
                    </a:xfrm>
                    <a:custGeom>
                      <a:avLst/>
                      <a:gdLst/>
                      <a:ahLst/>
                      <a:cxnLst>
                        <a:cxn ang="0">
                          <a:pos x="0" y="0"/>
                        </a:cxn>
                        <a:cxn ang="0">
                          <a:pos x="1" y="1161"/>
                        </a:cxn>
                        <a:cxn ang="0">
                          <a:pos x="538" y="1151"/>
                        </a:cxn>
                        <a:cxn ang="0">
                          <a:pos x="543" y="1149"/>
                        </a:cxn>
                        <a:cxn ang="0">
                          <a:pos x="547" y="1145"/>
                        </a:cxn>
                        <a:cxn ang="0">
                          <a:pos x="548" y="1139"/>
                        </a:cxn>
                        <a:cxn ang="0">
                          <a:pos x="542" y="15"/>
                        </a:cxn>
                        <a:cxn ang="0">
                          <a:pos x="539" y="9"/>
                        </a:cxn>
                        <a:cxn ang="0">
                          <a:pos x="532" y="6"/>
                        </a:cxn>
                        <a:cxn ang="0">
                          <a:pos x="0" y="0"/>
                        </a:cxn>
                      </a:cxnLst>
                      <a:rect l="0" t="0" r="r" b="b"/>
                      <a:pathLst>
                        <a:path w="548" h="1161">
                          <a:moveTo>
                            <a:pt x="0" y="0"/>
                          </a:moveTo>
                          <a:lnTo>
                            <a:pt x="1" y="1161"/>
                          </a:lnTo>
                          <a:lnTo>
                            <a:pt x="538" y="1151"/>
                          </a:lnTo>
                          <a:cubicBezTo>
                            <a:pt x="538" y="1151"/>
                            <a:pt x="540" y="1151"/>
                            <a:pt x="543" y="1149"/>
                          </a:cubicBezTo>
                          <a:cubicBezTo>
                            <a:pt x="543" y="1149"/>
                            <a:pt x="545" y="1147"/>
                            <a:pt x="547" y="1145"/>
                          </a:cubicBezTo>
                          <a:cubicBezTo>
                            <a:pt x="547" y="1145"/>
                            <a:pt x="548" y="1142"/>
                            <a:pt x="548" y="1139"/>
                          </a:cubicBezTo>
                          <a:lnTo>
                            <a:pt x="542" y="15"/>
                          </a:lnTo>
                          <a:cubicBezTo>
                            <a:pt x="542" y="15"/>
                            <a:pt x="541" y="11"/>
                            <a:pt x="539" y="9"/>
                          </a:cubicBezTo>
                          <a:cubicBezTo>
                            <a:pt x="539" y="9"/>
                            <a:pt x="536" y="6"/>
                            <a:pt x="532" y="6"/>
                          </a:cubicBezTo>
                          <a:lnTo>
                            <a:pt x="0" y="0"/>
                          </a:lnTo>
                        </a:path>
                      </a:pathLst>
                    </a:custGeom>
                    <a:gradFill rotWithShape="0">
                      <a:gsLst>
                        <a:gs pos="0">
                          <a:srgbClr val="A0A0A0"/>
                        </a:gs>
                        <a:gs pos="50000">
                          <a:srgbClr val="DFDFDF"/>
                        </a:gs>
                        <a:gs pos="100000">
                          <a:srgbClr val="A0A0A0"/>
                        </a:gs>
                      </a:gsLst>
                      <a:lin ang="0" scaled="1"/>
                    </a:gradFill>
                    <a:ln w="9525">
                      <a:noFill/>
                      <a:round/>
                      <a:headEnd type="none" w="sm" len="sm"/>
                      <a:tailEnd type="none" w="sm" len="sm"/>
                    </a:ln>
                  </p:spPr>
                  <p:txBody>
                    <a:bodyPr/>
                    <a:lstStyle/>
                    <a:p>
                      <a:endParaRPr lang="nl-BE"/>
                    </a:p>
                  </p:txBody>
                </p:sp>
                <p:sp>
                  <p:nvSpPr>
                    <p:cNvPr id="7286" name="Freeform 118"/>
                    <p:cNvSpPr>
                      <a:spLocks noChangeArrowheads="1"/>
                    </p:cNvSpPr>
                    <p:nvPr/>
                  </p:nvSpPr>
                  <p:spPr bwMode="auto">
                    <a:xfrm>
                      <a:off x="304" y="2"/>
                      <a:ext cx="9" cy="1090"/>
                    </a:xfrm>
                    <a:custGeom>
                      <a:avLst/>
                      <a:gdLst/>
                      <a:ahLst/>
                      <a:cxnLst>
                        <a:cxn ang="0">
                          <a:pos x="0" y="4"/>
                        </a:cxn>
                        <a:cxn ang="0">
                          <a:pos x="0" y="1089"/>
                        </a:cxn>
                        <a:cxn ang="0">
                          <a:pos x="8" y="1089"/>
                        </a:cxn>
                        <a:cxn ang="0">
                          <a:pos x="8" y="4"/>
                        </a:cxn>
                        <a:cxn ang="0">
                          <a:pos x="7" y="1"/>
                        </a:cxn>
                        <a:cxn ang="0">
                          <a:pos x="5" y="0"/>
                        </a:cxn>
                        <a:cxn ang="0">
                          <a:pos x="3" y="0"/>
                        </a:cxn>
                        <a:cxn ang="0">
                          <a:pos x="1" y="1"/>
                        </a:cxn>
                        <a:cxn ang="0">
                          <a:pos x="0" y="4"/>
                        </a:cxn>
                      </a:cxnLst>
                      <a:rect l="0" t="0" r="r" b="b"/>
                      <a:pathLst>
                        <a:path w="8" h="1089">
                          <a:moveTo>
                            <a:pt x="0" y="4"/>
                          </a:moveTo>
                          <a:lnTo>
                            <a:pt x="0" y="1089"/>
                          </a:lnTo>
                          <a:lnTo>
                            <a:pt x="8" y="1089"/>
                          </a:lnTo>
                          <a:lnTo>
                            <a:pt x="8" y="4"/>
                          </a:lnTo>
                          <a:cubicBezTo>
                            <a:pt x="8" y="4"/>
                            <a:pt x="8" y="3"/>
                            <a:pt x="7" y="1"/>
                          </a:cubicBezTo>
                          <a:cubicBezTo>
                            <a:pt x="7" y="1"/>
                            <a:pt x="6" y="0"/>
                            <a:pt x="5" y="0"/>
                          </a:cubicBezTo>
                          <a:cubicBezTo>
                            <a:pt x="5" y="0"/>
                            <a:pt x="4" y="0"/>
                            <a:pt x="3" y="0"/>
                          </a:cubicBezTo>
                          <a:cubicBezTo>
                            <a:pt x="3" y="0"/>
                            <a:pt x="2" y="0"/>
                            <a:pt x="1" y="1"/>
                          </a:cubicBezTo>
                          <a:cubicBezTo>
                            <a:pt x="1" y="1"/>
                            <a:pt x="0" y="3"/>
                            <a:pt x="0" y="4"/>
                          </a:cubicBezTo>
                        </a:path>
                      </a:pathLst>
                    </a:custGeom>
                    <a:gradFill rotWithShape="0">
                      <a:gsLst>
                        <a:gs pos="0">
                          <a:srgbClr val="EFEFE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287" name="Freeform 119"/>
                    <p:cNvSpPr>
                      <a:spLocks noChangeArrowheads="1"/>
                    </p:cNvSpPr>
                    <p:nvPr/>
                  </p:nvSpPr>
                  <p:spPr bwMode="auto">
                    <a:xfrm>
                      <a:off x="319" y="3"/>
                      <a:ext cx="9" cy="1157"/>
                    </a:xfrm>
                    <a:custGeom>
                      <a:avLst/>
                      <a:gdLst/>
                      <a:ahLst/>
                      <a:cxnLst>
                        <a:cxn ang="0">
                          <a:pos x="0" y="5"/>
                        </a:cxn>
                        <a:cxn ang="0">
                          <a:pos x="0" y="1157"/>
                        </a:cxn>
                        <a:cxn ang="0">
                          <a:pos x="8" y="1157"/>
                        </a:cxn>
                        <a:cxn ang="0">
                          <a:pos x="8" y="5"/>
                        </a:cxn>
                        <a:cxn ang="0">
                          <a:pos x="7" y="2"/>
                        </a:cxn>
                        <a:cxn ang="0">
                          <a:pos x="5" y="0"/>
                        </a:cxn>
                        <a:cxn ang="0">
                          <a:pos x="3" y="0"/>
                        </a:cxn>
                        <a:cxn ang="0">
                          <a:pos x="1" y="2"/>
                        </a:cxn>
                        <a:cxn ang="0">
                          <a:pos x="0" y="5"/>
                        </a:cxn>
                      </a:cxnLst>
                      <a:rect l="0" t="0" r="r" b="b"/>
                      <a:pathLst>
                        <a:path w="8" h="1157">
                          <a:moveTo>
                            <a:pt x="0" y="5"/>
                          </a:moveTo>
                          <a:lnTo>
                            <a:pt x="0" y="1157"/>
                          </a:lnTo>
                          <a:lnTo>
                            <a:pt x="8" y="1157"/>
                          </a:lnTo>
                          <a:lnTo>
                            <a:pt x="8" y="5"/>
                          </a:lnTo>
                          <a:cubicBezTo>
                            <a:pt x="8" y="5"/>
                            <a:pt x="8" y="3"/>
                            <a:pt x="7" y="2"/>
                          </a:cubicBezTo>
                          <a:cubicBezTo>
                            <a:pt x="7" y="2"/>
                            <a:pt x="6" y="0"/>
                            <a:pt x="5" y="0"/>
                          </a:cubicBezTo>
                          <a:cubicBezTo>
                            <a:pt x="5" y="0"/>
                            <a:pt x="4" y="0"/>
                            <a:pt x="3" y="0"/>
                          </a:cubicBezTo>
                          <a:cubicBezTo>
                            <a:pt x="3" y="0"/>
                            <a:pt x="2" y="0"/>
                            <a:pt x="1" y="2"/>
                          </a:cubicBezTo>
                          <a:cubicBezTo>
                            <a:pt x="1" y="2"/>
                            <a:pt x="0" y="3"/>
                            <a:pt x="0" y="5"/>
                          </a:cubicBezTo>
                        </a:path>
                      </a:pathLst>
                    </a:custGeom>
                    <a:gradFill rotWithShape="0">
                      <a:gsLst>
                        <a:gs pos="0">
                          <a:srgbClr val="BFBFB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288" name="Oval 120"/>
                    <p:cNvSpPr>
                      <a:spLocks noChangeArrowheads="1"/>
                    </p:cNvSpPr>
                    <p:nvPr/>
                  </p:nvSpPr>
                  <p:spPr bwMode="auto">
                    <a:xfrm>
                      <a:off x="578" y="5"/>
                      <a:ext cx="46" cy="45"/>
                    </a:xfrm>
                    <a:prstGeom prst="ellipse">
                      <a:avLst/>
                    </a:prstGeom>
                    <a:solidFill>
                      <a:srgbClr val="A0A0A0"/>
                    </a:solidFill>
                    <a:ln w="9525">
                      <a:noFill/>
                      <a:round/>
                      <a:headEnd type="none" w="sm" len="sm"/>
                      <a:tailEnd type="none" w="sm" len="sm"/>
                    </a:ln>
                  </p:spPr>
                  <p:txBody>
                    <a:bodyPr/>
                    <a:lstStyle/>
                    <a:p>
                      <a:endParaRPr lang="nl-BE"/>
                    </a:p>
                  </p:txBody>
                </p:sp>
                <p:sp>
                  <p:nvSpPr>
                    <p:cNvPr id="7289" name="Oval 121"/>
                    <p:cNvSpPr>
                      <a:spLocks noChangeArrowheads="1"/>
                    </p:cNvSpPr>
                    <p:nvPr/>
                  </p:nvSpPr>
                  <p:spPr bwMode="auto">
                    <a:xfrm>
                      <a:off x="582" y="7"/>
                      <a:ext cx="38" cy="39"/>
                    </a:xfrm>
                    <a:prstGeom prst="ellipse">
                      <a:avLst/>
                    </a:prstGeom>
                    <a:solidFill>
                      <a:srgbClr val="EFEFEF"/>
                    </a:solidFill>
                    <a:ln w="9525">
                      <a:noFill/>
                      <a:round/>
                      <a:headEnd type="none" w="sm" len="sm"/>
                      <a:tailEnd type="none" w="sm" len="sm"/>
                    </a:ln>
                  </p:spPr>
                  <p:txBody>
                    <a:bodyPr/>
                    <a:lstStyle/>
                    <a:p>
                      <a:endParaRPr lang="nl-BE"/>
                    </a:p>
                  </p:txBody>
                </p:sp>
                <p:sp>
                  <p:nvSpPr>
                    <p:cNvPr id="7290" name="Oval 122"/>
                    <p:cNvSpPr>
                      <a:spLocks noChangeArrowheads="1"/>
                    </p:cNvSpPr>
                    <p:nvPr/>
                  </p:nvSpPr>
                  <p:spPr bwMode="auto">
                    <a:xfrm>
                      <a:off x="597" y="20"/>
                      <a:ext cx="8" cy="9"/>
                    </a:xfrm>
                    <a:prstGeom prst="ellipse">
                      <a:avLst/>
                    </a:prstGeom>
                    <a:solidFill>
                      <a:srgbClr val="A0A0A0"/>
                    </a:solidFill>
                    <a:ln w="9525">
                      <a:noFill/>
                      <a:round/>
                      <a:headEnd type="none" w="sm" len="sm"/>
                      <a:tailEnd type="none" w="sm" len="sm"/>
                    </a:ln>
                  </p:spPr>
                  <p:txBody>
                    <a:bodyPr/>
                    <a:lstStyle/>
                    <a:p>
                      <a:endParaRPr lang="nl-BE"/>
                    </a:p>
                  </p:txBody>
                </p:sp>
                <p:sp>
                  <p:nvSpPr>
                    <p:cNvPr id="7291" name="Freeform 123"/>
                    <p:cNvSpPr>
                      <a:spLocks noChangeArrowheads="1"/>
                    </p:cNvSpPr>
                    <p:nvPr/>
                  </p:nvSpPr>
                  <p:spPr bwMode="auto">
                    <a:xfrm>
                      <a:off x="332" y="9"/>
                      <a:ext cx="522" cy="1139"/>
                    </a:xfrm>
                    <a:custGeom>
                      <a:avLst/>
                      <a:gdLst/>
                      <a:ahLst/>
                      <a:cxnLst>
                        <a:cxn ang="0">
                          <a:pos x="320" y="0"/>
                        </a:cxn>
                        <a:cxn ang="0">
                          <a:pos x="512" y="5"/>
                        </a:cxn>
                        <a:cxn ang="0">
                          <a:pos x="512" y="42"/>
                        </a:cxn>
                        <a:cxn ang="0">
                          <a:pos x="8" y="40"/>
                        </a:cxn>
                        <a:cxn ang="0">
                          <a:pos x="4" y="42"/>
                        </a:cxn>
                        <a:cxn ang="0">
                          <a:pos x="1" y="46"/>
                        </a:cxn>
                        <a:cxn ang="0">
                          <a:pos x="0" y="51"/>
                        </a:cxn>
                        <a:cxn ang="0">
                          <a:pos x="3" y="419"/>
                        </a:cxn>
                        <a:cxn ang="0">
                          <a:pos x="10" y="418"/>
                        </a:cxn>
                        <a:cxn ang="0">
                          <a:pos x="8" y="50"/>
                        </a:cxn>
                        <a:cxn ang="0">
                          <a:pos x="512" y="54"/>
                        </a:cxn>
                        <a:cxn ang="0">
                          <a:pos x="517" y="1138"/>
                        </a:cxn>
                        <a:cxn ang="0">
                          <a:pos x="522" y="1121"/>
                        </a:cxn>
                        <a:cxn ang="0">
                          <a:pos x="520" y="9"/>
                        </a:cxn>
                        <a:cxn ang="0">
                          <a:pos x="516" y="3"/>
                        </a:cxn>
                        <a:cxn ang="0">
                          <a:pos x="509" y="0"/>
                        </a:cxn>
                        <a:cxn ang="0">
                          <a:pos x="320" y="0"/>
                        </a:cxn>
                      </a:cxnLst>
                      <a:rect l="0" t="0" r="r" b="b"/>
                      <a:pathLst>
                        <a:path w="522" h="1138">
                          <a:moveTo>
                            <a:pt x="320" y="0"/>
                          </a:moveTo>
                          <a:lnTo>
                            <a:pt x="512" y="5"/>
                          </a:lnTo>
                          <a:lnTo>
                            <a:pt x="512" y="42"/>
                          </a:lnTo>
                          <a:lnTo>
                            <a:pt x="8" y="40"/>
                          </a:lnTo>
                          <a:cubicBezTo>
                            <a:pt x="8" y="40"/>
                            <a:pt x="6" y="40"/>
                            <a:pt x="4" y="42"/>
                          </a:cubicBezTo>
                          <a:cubicBezTo>
                            <a:pt x="4" y="42"/>
                            <a:pt x="2" y="43"/>
                            <a:pt x="1" y="46"/>
                          </a:cubicBezTo>
                          <a:cubicBezTo>
                            <a:pt x="1" y="46"/>
                            <a:pt x="0" y="48"/>
                            <a:pt x="0" y="51"/>
                          </a:cubicBezTo>
                          <a:lnTo>
                            <a:pt x="3" y="419"/>
                          </a:lnTo>
                          <a:lnTo>
                            <a:pt x="10" y="418"/>
                          </a:lnTo>
                          <a:lnTo>
                            <a:pt x="8" y="50"/>
                          </a:lnTo>
                          <a:lnTo>
                            <a:pt x="512" y="54"/>
                          </a:lnTo>
                          <a:lnTo>
                            <a:pt x="517" y="1138"/>
                          </a:lnTo>
                          <a:lnTo>
                            <a:pt x="522" y="1121"/>
                          </a:lnTo>
                          <a:lnTo>
                            <a:pt x="520" y="9"/>
                          </a:lnTo>
                          <a:cubicBezTo>
                            <a:pt x="520" y="9"/>
                            <a:pt x="519" y="5"/>
                            <a:pt x="516" y="3"/>
                          </a:cubicBezTo>
                          <a:cubicBezTo>
                            <a:pt x="516" y="3"/>
                            <a:pt x="513" y="0"/>
                            <a:pt x="509" y="0"/>
                          </a:cubicBezTo>
                          <a:lnTo>
                            <a:pt x="320" y="0"/>
                          </a:lnTo>
                        </a:path>
                      </a:pathLst>
                    </a:custGeom>
                    <a:gradFill rotWithShape="0">
                      <a:gsLst>
                        <a:gs pos="0">
                          <a:srgbClr val="8F8F8F"/>
                        </a:gs>
                        <a:gs pos="100000">
                          <a:srgbClr val="4F4F4F"/>
                        </a:gs>
                      </a:gsLst>
                      <a:lin ang="0" scaled="1"/>
                    </a:gradFill>
                    <a:ln w="9525">
                      <a:noFill/>
                      <a:round/>
                      <a:headEnd type="none" w="sm" len="sm"/>
                      <a:tailEnd type="none" w="sm" len="sm"/>
                    </a:ln>
                  </p:spPr>
                  <p:txBody>
                    <a:bodyPr/>
                    <a:lstStyle/>
                    <a:p>
                      <a:endParaRPr lang="nl-BE"/>
                    </a:p>
                  </p:txBody>
                </p:sp>
                <p:sp>
                  <p:nvSpPr>
                    <p:cNvPr id="7292" name="Rectangle 124"/>
                    <p:cNvSpPr>
                      <a:spLocks noChangeArrowheads="1"/>
                    </p:cNvSpPr>
                    <p:nvPr/>
                  </p:nvSpPr>
                  <p:spPr bwMode="auto">
                    <a:xfrm>
                      <a:off x="593" y="71"/>
                      <a:ext cx="13" cy="344"/>
                    </a:xfrm>
                    <a:prstGeom prst="rect">
                      <a:avLst/>
                    </a:prstGeom>
                    <a:solidFill>
                      <a:srgbClr val="7F7F7F"/>
                    </a:solidFill>
                    <a:ln w="9525">
                      <a:noFill/>
                      <a:miter lim="800000"/>
                      <a:headEnd type="none" w="sm" len="sm"/>
                      <a:tailEnd type="none" w="sm" len="sm"/>
                    </a:ln>
                  </p:spPr>
                  <p:txBody>
                    <a:bodyPr/>
                    <a:lstStyle/>
                    <a:p>
                      <a:endParaRPr lang="nl-BE"/>
                    </a:p>
                  </p:txBody>
                </p:sp>
                <p:grpSp>
                  <p:nvGrpSpPr>
                    <p:cNvPr id="7293" name="Group 125"/>
                    <p:cNvGrpSpPr>
                      <a:grpSpLocks/>
                    </p:cNvGrpSpPr>
                    <p:nvPr/>
                  </p:nvGrpSpPr>
                  <p:grpSpPr bwMode="auto">
                    <a:xfrm>
                      <a:off x="729" y="1039"/>
                      <a:ext cx="92" cy="210"/>
                      <a:chOff x="0" y="0"/>
                      <a:chExt cx="93" cy="211"/>
                    </a:xfrm>
                  </p:grpSpPr>
                  <p:sp>
                    <p:nvSpPr>
                      <p:cNvPr id="7294" name="Oval 126"/>
                      <p:cNvSpPr>
                        <a:spLocks noChangeArrowheads="1"/>
                      </p:cNvSpPr>
                      <p:nvPr/>
                    </p:nvSpPr>
                    <p:spPr bwMode="auto">
                      <a:xfrm>
                        <a:off x="0" y="0"/>
                        <a:ext cx="91" cy="59"/>
                      </a:xfrm>
                      <a:prstGeom prst="ellipse">
                        <a:avLst/>
                      </a:prstGeom>
                      <a:solidFill>
                        <a:srgbClr val="4F4F4F"/>
                      </a:solidFill>
                      <a:ln w="9525">
                        <a:noFill/>
                        <a:round/>
                        <a:headEnd type="none" w="sm" len="sm"/>
                        <a:tailEnd type="none" w="sm" len="sm"/>
                      </a:ln>
                    </p:spPr>
                    <p:txBody>
                      <a:bodyPr/>
                      <a:lstStyle/>
                      <a:p>
                        <a:endParaRPr lang="nl-BE"/>
                      </a:p>
                    </p:txBody>
                  </p:sp>
                  <p:sp>
                    <p:nvSpPr>
                      <p:cNvPr id="7295" name="Oval 127"/>
                      <p:cNvSpPr>
                        <a:spLocks noChangeArrowheads="1"/>
                      </p:cNvSpPr>
                      <p:nvPr/>
                    </p:nvSpPr>
                    <p:spPr bwMode="auto">
                      <a:xfrm>
                        <a:off x="3" y="5"/>
                        <a:ext cx="83" cy="49"/>
                      </a:xfrm>
                      <a:prstGeom prst="ellipse">
                        <a:avLst/>
                      </a:prstGeom>
                      <a:gradFill rotWithShape="0">
                        <a:gsLst>
                          <a:gs pos="0">
                            <a:srgbClr val="EFEFEF"/>
                          </a:gs>
                          <a:gs pos="100000">
                            <a:srgbClr val="CFCFCF"/>
                          </a:gs>
                        </a:gsLst>
                        <a:path path="shape">
                          <a:fillToRect l="50000" t="50000" r="50000" b="50000"/>
                        </a:path>
                      </a:gradFill>
                      <a:ln w="9525">
                        <a:noFill/>
                        <a:round/>
                        <a:headEnd type="none" w="sm" len="sm"/>
                        <a:tailEnd type="none" w="sm" len="sm"/>
                      </a:ln>
                    </p:spPr>
                    <p:txBody>
                      <a:bodyPr/>
                      <a:lstStyle/>
                      <a:p>
                        <a:endParaRPr lang="nl-BE"/>
                      </a:p>
                    </p:txBody>
                  </p:sp>
                  <p:sp>
                    <p:nvSpPr>
                      <p:cNvPr id="7296" name="Freeform 128"/>
                      <p:cNvSpPr>
                        <a:spLocks noChangeArrowheads="1"/>
                      </p:cNvSpPr>
                      <p:nvPr/>
                    </p:nvSpPr>
                    <p:spPr bwMode="auto">
                      <a:xfrm>
                        <a:off x="18" y="21"/>
                        <a:ext cx="57" cy="19"/>
                      </a:xfrm>
                      <a:custGeom>
                        <a:avLst/>
                        <a:gdLst/>
                        <a:ahLst/>
                        <a:cxnLst>
                          <a:cxn ang="0">
                            <a:pos x="18" y="12"/>
                          </a:cxn>
                          <a:cxn ang="0">
                            <a:pos x="18" y="18"/>
                          </a:cxn>
                          <a:cxn ang="0">
                            <a:pos x="41" y="18"/>
                          </a:cxn>
                          <a:cxn ang="0">
                            <a:pos x="41" y="12"/>
                          </a:cxn>
                          <a:cxn ang="0">
                            <a:pos x="18" y="12"/>
                          </a:cxn>
                          <a:cxn ang="0">
                            <a:pos x="0" y="0"/>
                          </a:cxn>
                          <a:cxn ang="0">
                            <a:pos x="0" y="8"/>
                          </a:cxn>
                          <a:cxn ang="0">
                            <a:pos x="56" y="8"/>
                          </a:cxn>
                          <a:cxn ang="0">
                            <a:pos x="56" y="0"/>
                          </a:cxn>
                          <a:cxn ang="0">
                            <a:pos x="0" y="0"/>
                          </a:cxn>
                        </a:cxnLst>
                        <a:rect l="0" t="0" r="r" b="b"/>
                        <a:pathLst>
                          <a:path w="56" h="18">
                            <a:moveTo>
                              <a:pt x="18" y="12"/>
                            </a:moveTo>
                            <a:lnTo>
                              <a:pt x="18" y="18"/>
                            </a:lnTo>
                            <a:lnTo>
                              <a:pt x="41" y="18"/>
                            </a:lnTo>
                            <a:lnTo>
                              <a:pt x="41" y="12"/>
                            </a:lnTo>
                            <a:lnTo>
                              <a:pt x="18" y="12"/>
                            </a:lnTo>
                            <a:moveTo>
                              <a:pt x="0" y="0"/>
                            </a:moveTo>
                            <a:lnTo>
                              <a:pt x="0" y="8"/>
                            </a:lnTo>
                            <a:lnTo>
                              <a:pt x="56" y="8"/>
                            </a:lnTo>
                            <a:lnTo>
                              <a:pt x="56" y="0"/>
                            </a:lnTo>
                            <a:lnTo>
                              <a:pt x="0" y="0"/>
                            </a:lnTo>
                          </a:path>
                        </a:pathLst>
                      </a:custGeom>
                      <a:solidFill>
                        <a:srgbClr val="A0A0A0"/>
                      </a:solidFill>
                      <a:ln w="9525">
                        <a:noFill/>
                        <a:round/>
                        <a:headEnd type="none" w="sm" len="sm"/>
                        <a:tailEnd type="none" w="sm" len="sm"/>
                      </a:ln>
                    </p:spPr>
                    <p:txBody>
                      <a:bodyPr/>
                      <a:lstStyle/>
                      <a:p>
                        <a:endParaRPr lang="nl-BE"/>
                      </a:p>
                    </p:txBody>
                  </p:sp>
                </p:grpSp>
                <p:sp>
                  <p:nvSpPr>
                    <p:cNvPr id="7297" name="Freeform 129"/>
                    <p:cNvSpPr>
                      <a:spLocks noChangeArrowheads="1"/>
                    </p:cNvSpPr>
                    <p:nvPr/>
                  </p:nvSpPr>
                  <p:spPr bwMode="auto">
                    <a:xfrm>
                      <a:off x="557" y="435"/>
                      <a:ext cx="84" cy="674"/>
                    </a:xfrm>
                    <a:custGeom>
                      <a:avLst/>
                      <a:gdLst/>
                      <a:ahLst/>
                      <a:cxnLst>
                        <a:cxn ang="0">
                          <a:pos x="35" y="89"/>
                        </a:cxn>
                        <a:cxn ang="0">
                          <a:pos x="32" y="93"/>
                        </a:cxn>
                        <a:cxn ang="0">
                          <a:pos x="28" y="97"/>
                        </a:cxn>
                        <a:cxn ang="0">
                          <a:pos x="24" y="100"/>
                        </a:cxn>
                        <a:cxn ang="0">
                          <a:pos x="20" y="103"/>
                        </a:cxn>
                        <a:cxn ang="0">
                          <a:pos x="17" y="106"/>
                        </a:cxn>
                        <a:cxn ang="0">
                          <a:pos x="14" y="108"/>
                        </a:cxn>
                        <a:cxn ang="0">
                          <a:pos x="11" y="111"/>
                        </a:cxn>
                        <a:cxn ang="0">
                          <a:pos x="8" y="115"/>
                        </a:cxn>
                        <a:cxn ang="0">
                          <a:pos x="6" y="118"/>
                        </a:cxn>
                        <a:cxn ang="0">
                          <a:pos x="4" y="122"/>
                        </a:cxn>
                        <a:cxn ang="0">
                          <a:pos x="3" y="125"/>
                        </a:cxn>
                        <a:cxn ang="0">
                          <a:pos x="1" y="129"/>
                        </a:cxn>
                        <a:cxn ang="0">
                          <a:pos x="0" y="133"/>
                        </a:cxn>
                        <a:cxn ang="0">
                          <a:pos x="0" y="137"/>
                        </a:cxn>
                        <a:cxn ang="0">
                          <a:pos x="0" y="141"/>
                        </a:cxn>
                        <a:cxn ang="0">
                          <a:pos x="0" y="146"/>
                        </a:cxn>
                        <a:cxn ang="0">
                          <a:pos x="0" y="150"/>
                        </a:cxn>
                        <a:cxn ang="0">
                          <a:pos x="1" y="154"/>
                        </a:cxn>
                        <a:cxn ang="0">
                          <a:pos x="2" y="158"/>
                        </a:cxn>
                        <a:cxn ang="0">
                          <a:pos x="4" y="161"/>
                        </a:cxn>
                        <a:cxn ang="0">
                          <a:pos x="6" y="165"/>
                        </a:cxn>
                        <a:cxn ang="0">
                          <a:pos x="8" y="168"/>
                        </a:cxn>
                        <a:cxn ang="0">
                          <a:pos x="10" y="172"/>
                        </a:cxn>
                        <a:cxn ang="0">
                          <a:pos x="13" y="175"/>
                        </a:cxn>
                        <a:cxn ang="0">
                          <a:pos x="16" y="177"/>
                        </a:cxn>
                        <a:cxn ang="0">
                          <a:pos x="19" y="180"/>
                        </a:cxn>
                        <a:cxn ang="0">
                          <a:pos x="24" y="183"/>
                        </a:cxn>
                        <a:cxn ang="0">
                          <a:pos x="28" y="186"/>
                        </a:cxn>
                        <a:cxn ang="0">
                          <a:pos x="31" y="190"/>
                        </a:cxn>
                        <a:cxn ang="0">
                          <a:pos x="35" y="194"/>
                        </a:cxn>
                        <a:cxn ang="0">
                          <a:pos x="47" y="195"/>
                        </a:cxn>
                        <a:cxn ang="0">
                          <a:pos x="50" y="192"/>
                        </a:cxn>
                        <a:cxn ang="0">
                          <a:pos x="52" y="189"/>
                        </a:cxn>
                        <a:cxn ang="0">
                          <a:pos x="55" y="186"/>
                        </a:cxn>
                        <a:cxn ang="0">
                          <a:pos x="59" y="184"/>
                        </a:cxn>
                        <a:cxn ang="0">
                          <a:pos x="62" y="181"/>
                        </a:cxn>
                        <a:cxn ang="0">
                          <a:pos x="66" y="179"/>
                        </a:cxn>
                        <a:cxn ang="0">
                          <a:pos x="69" y="176"/>
                        </a:cxn>
                        <a:cxn ang="0">
                          <a:pos x="72" y="173"/>
                        </a:cxn>
                        <a:cxn ang="0">
                          <a:pos x="75" y="170"/>
                        </a:cxn>
                        <a:cxn ang="0">
                          <a:pos x="77" y="166"/>
                        </a:cxn>
                        <a:cxn ang="0">
                          <a:pos x="79" y="162"/>
                        </a:cxn>
                        <a:cxn ang="0">
                          <a:pos x="80" y="158"/>
                        </a:cxn>
                        <a:cxn ang="0">
                          <a:pos x="82" y="154"/>
                        </a:cxn>
                        <a:cxn ang="0">
                          <a:pos x="83" y="149"/>
                        </a:cxn>
                        <a:cxn ang="0">
                          <a:pos x="83" y="145"/>
                        </a:cxn>
                        <a:cxn ang="0">
                          <a:pos x="83" y="141"/>
                        </a:cxn>
                        <a:cxn ang="0">
                          <a:pos x="83" y="136"/>
                        </a:cxn>
                        <a:cxn ang="0">
                          <a:pos x="82" y="132"/>
                        </a:cxn>
                        <a:cxn ang="0">
                          <a:pos x="81" y="128"/>
                        </a:cxn>
                        <a:cxn ang="0">
                          <a:pos x="80" y="124"/>
                        </a:cxn>
                        <a:cxn ang="0">
                          <a:pos x="78" y="120"/>
                        </a:cxn>
                        <a:cxn ang="0">
                          <a:pos x="76" y="116"/>
                        </a:cxn>
                        <a:cxn ang="0">
                          <a:pos x="73" y="112"/>
                        </a:cxn>
                        <a:cxn ang="0">
                          <a:pos x="71" y="109"/>
                        </a:cxn>
                        <a:cxn ang="0">
                          <a:pos x="68" y="106"/>
                        </a:cxn>
                        <a:cxn ang="0">
                          <a:pos x="63" y="102"/>
                        </a:cxn>
                        <a:cxn ang="0">
                          <a:pos x="58" y="97"/>
                        </a:cxn>
                        <a:cxn ang="0">
                          <a:pos x="52" y="92"/>
                        </a:cxn>
                        <a:cxn ang="0">
                          <a:pos x="48" y="87"/>
                        </a:cxn>
                      </a:cxnLst>
                      <a:rect l="0" t="0" r="r" b="b"/>
                      <a:pathLst>
                        <a:path w="83" h="673">
                          <a:moveTo>
                            <a:pt x="36" y="0"/>
                          </a:moveTo>
                          <a:lnTo>
                            <a:pt x="37" y="87"/>
                          </a:lnTo>
                          <a:lnTo>
                            <a:pt x="36" y="87"/>
                          </a:lnTo>
                          <a:lnTo>
                            <a:pt x="36" y="88"/>
                          </a:lnTo>
                          <a:lnTo>
                            <a:pt x="35" y="89"/>
                          </a:lnTo>
                          <a:lnTo>
                            <a:pt x="35" y="90"/>
                          </a:lnTo>
                          <a:lnTo>
                            <a:pt x="34" y="91"/>
                          </a:lnTo>
                          <a:lnTo>
                            <a:pt x="33" y="92"/>
                          </a:lnTo>
                          <a:lnTo>
                            <a:pt x="33" y="92"/>
                          </a:lnTo>
                          <a:lnTo>
                            <a:pt x="32" y="93"/>
                          </a:lnTo>
                          <a:lnTo>
                            <a:pt x="31" y="94"/>
                          </a:lnTo>
                          <a:lnTo>
                            <a:pt x="30" y="95"/>
                          </a:lnTo>
                          <a:lnTo>
                            <a:pt x="30" y="95"/>
                          </a:lnTo>
                          <a:lnTo>
                            <a:pt x="29" y="96"/>
                          </a:lnTo>
                          <a:lnTo>
                            <a:pt x="28" y="97"/>
                          </a:lnTo>
                          <a:lnTo>
                            <a:pt x="28" y="98"/>
                          </a:lnTo>
                          <a:lnTo>
                            <a:pt x="27" y="98"/>
                          </a:lnTo>
                          <a:lnTo>
                            <a:pt x="26" y="99"/>
                          </a:lnTo>
                          <a:lnTo>
                            <a:pt x="25" y="100"/>
                          </a:lnTo>
                          <a:lnTo>
                            <a:pt x="24" y="100"/>
                          </a:lnTo>
                          <a:lnTo>
                            <a:pt x="24" y="101"/>
                          </a:lnTo>
                          <a:lnTo>
                            <a:pt x="23" y="101"/>
                          </a:lnTo>
                          <a:lnTo>
                            <a:pt x="22" y="102"/>
                          </a:lnTo>
                          <a:lnTo>
                            <a:pt x="21" y="103"/>
                          </a:lnTo>
                          <a:lnTo>
                            <a:pt x="20" y="103"/>
                          </a:lnTo>
                          <a:lnTo>
                            <a:pt x="19" y="104"/>
                          </a:lnTo>
                          <a:lnTo>
                            <a:pt x="19" y="104"/>
                          </a:lnTo>
                          <a:lnTo>
                            <a:pt x="18" y="105"/>
                          </a:lnTo>
                          <a:lnTo>
                            <a:pt x="17" y="105"/>
                          </a:lnTo>
                          <a:lnTo>
                            <a:pt x="17" y="106"/>
                          </a:lnTo>
                          <a:lnTo>
                            <a:pt x="16" y="106"/>
                          </a:lnTo>
                          <a:lnTo>
                            <a:pt x="16" y="107"/>
                          </a:lnTo>
                          <a:lnTo>
                            <a:pt x="15" y="107"/>
                          </a:lnTo>
                          <a:lnTo>
                            <a:pt x="14" y="108"/>
                          </a:lnTo>
                          <a:lnTo>
                            <a:pt x="14" y="108"/>
                          </a:lnTo>
                          <a:lnTo>
                            <a:pt x="13" y="109"/>
                          </a:lnTo>
                          <a:lnTo>
                            <a:pt x="13" y="110"/>
                          </a:lnTo>
                          <a:lnTo>
                            <a:pt x="12" y="110"/>
                          </a:lnTo>
                          <a:lnTo>
                            <a:pt x="11" y="111"/>
                          </a:lnTo>
                          <a:lnTo>
                            <a:pt x="11" y="111"/>
                          </a:lnTo>
                          <a:lnTo>
                            <a:pt x="10" y="112"/>
                          </a:lnTo>
                          <a:lnTo>
                            <a:pt x="10" y="113"/>
                          </a:lnTo>
                          <a:lnTo>
                            <a:pt x="9" y="113"/>
                          </a:lnTo>
                          <a:lnTo>
                            <a:pt x="9" y="114"/>
                          </a:lnTo>
                          <a:lnTo>
                            <a:pt x="8" y="115"/>
                          </a:lnTo>
                          <a:lnTo>
                            <a:pt x="8" y="115"/>
                          </a:lnTo>
                          <a:lnTo>
                            <a:pt x="7" y="116"/>
                          </a:lnTo>
                          <a:lnTo>
                            <a:pt x="7" y="117"/>
                          </a:lnTo>
                          <a:lnTo>
                            <a:pt x="7" y="117"/>
                          </a:lnTo>
                          <a:lnTo>
                            <a:pt x="6" y="118"/>
                          </a:lnTo>
                          <a:lnTo>
                            <a:pt x="6" y="119"/>
                          </a:lnTo>
                          <a:lnTo>
                            <a:pt x="5" y="119"/>
                          </a:lnTo>
                          <a:lnTo>
                            <a:pt x="5" y="120"/>
                          </a:lnTo>
                          <a:lnTo>
                            <a:pt x="5" y="121"/>
                          </a:lnTo>
                          <a:lnTo>
                            <a:pt x="4" y="122"/>
                          </a:lnTo>
                          <a:lnTo>
                            <a:pt x="4" y="122"/>
                          </a:lnTo>
                          <a:lnTo>
                            <a:pt x="3" y="123"/>
                          </a:lnTo>
                          <a:lnTo>
                            <a:pt x="3" y="124"/>
                          </a:lnTo>
                          <a:lnTo>
                            <a:pt x="3" y="125"/>
                          </a:lnTo>
                          <a:lnTo>
                            <a:pt x="3" y="125"/>
                          </a:lnTo>
                          <a:lnTo>
                            <a:pt x="2" y="126"/>
                          </a:lnTo>
                          <a:lnTo>
                            <a:pt x="2" y="127"/>
                          </a:lnTo>
                          <a:lnTo>
                            <a:pt x="2" y="128"/>
                          </a:lnTo>
                          <a:lnTo>
                            <a:pt x="1" y="128"/>
                          </a:lnTo>
                          <a:lnTo>
                            <a:pt x="1" y="129"/>
                          </a:lnTo>
                          <a:lnTo>
                            <a:pt x="1" y="130"/>
                          </a:lnTo>
                          <a:lnTo>
                            <a:pt x="1" y="131"/>
                          </a:lnTo>
                          <a:lnTo>
                            <a:pt x="1" y="132"/>
                          </a:lnTo>
                          <a:lnTo>
                            <a:pt x="0" y="132"/>
                          </a:lnTo>
                          <a:lnTo>
                            <a:pt x="0" y="133"/>
                          </a:lnTo>
                          <a:lnTo>
                            <a:pt x="0" y="134"/>
                          </a:lnTo>
                          <a:lnTo>
                            <a:pt x="0" y="135"/>
                          </a:lnTo>
                          <a:lnTo>
                            <a:pt x="0" y="136"/>
                          </a:lnTo>
                          <a:lnTo>
                            <a:pt x="0" y="136"/>
                          </a:lnTo>
                          <a:lnTo>
                            <a:pt x="0" y="137"/>
                          </a:lnTo>
                          <a:lnTo>
                            <a:pt x="0" y="138"/>
                          </a:lnTo>
                          <a:lnTo>
                            <a:pt x="0" y="139"/>
                          </a:lnTo>
                          <a:lnTo>
                            <a:pt x="0" y="140"/>
                          </a:lnTo>
                          <a:lnTo>
                            <a:pt x="0" y="141"/>
                          </a:lnTo>
                          <a:lnTo>
                            <a:pt x="0" y="141"/>
                          </a:lnTo>
                          <a:lnTo>
                            <a:pt x="0" y="142"/>
                          </a:lnTo>
                          <a:lnTo>
                            <a:pt x="0" y="143"/>
                          </a:lnTo>
                          <a:lnTo>
                            <a:pt x="0" y="144"/>
                          </a:lnTo>
                          <a:lnTo>
                            <a:pt x="0" y="145"/>
                          </a:lnTo>
                          <a:lnTo>
                            <a:pt x="0" y="146"/>
                          </a:lnTo>
                          <a:lnTo>
                            <a:pt x="0" y="146"/>
                          </a:lnTo>
                          <a:lnTo>
                            <a:pt x="0" y="147"/>
                          </a:lnTo>
                          <a:lnTo>
                            <a:pt x="0" y="148"/>
                          </a:lnTo>
                          <a:lnTo>
                            <a:pt x="0" y="149"/>
                          </a:lnTo>
                          <a:lnTo>
                            <a:pt x="0" y="150"/>
                          </a:lnTo>
                          <a:lnTo>
                            <a:pt x="0" y="150"/>
                          </a:lnTo>
                          <a:lnTo>
                            <a:pt x="0" y="151"/>
                          </a:lnTo>
                          <a:lnTo>
                            <a:pt x="1" y="152"/>
                          </a:lnTo>
                          <a:lnTo>
                            <a:pt x="1" y="153"/>
                          </a:lnTo>
                          <a:lnTo>
                            <a:pt x="1" y="154"/>
                          </a:lnTo>
                          <a:lnTo>
                            <a:pt x="1" y="154"/>
                          </a:lnTo>
                          <a:lnTo>
                            <a:pt x="1" y="155"/>
                          </a:lnTo>
                          <a:lnTo>
                            <a:pt x="2" y="156"/>
                          </a:lnTo>
                          <a:lnTo>
                            <a:pt x="2" y="157"/>
                          </a:lnTo>
                          <a:lnTo>
                            <a:pt x="2" y="158"/>
                          </a:lnTo>
                          <a:lnTo>
                            <a:pt x="3" y="158"/>
                          </a:lnTo>
                          <a:lnTo>
                            <a:pt x="3" y="159"/>
                          </a:lnTo>
                          <a:lnTo>
                            <a:pt x="3" y="160"/>
                          </a:lnTo>
                          <a:lnTo>
                            <a:pt x="3" y="161"/>
                          </a:lnTo>
                          <a:lnTo>
                            <a:pt x="4" y="161"/>
                          </a:lnTo>
                          <a:lnTo>
                            <a:pt x="4" y="162"/>
                          </a:lnTo>
                          <a:lnTo>
                            <a:pt x="5" y="163"/>
                          </a:lnTo>
                          <a:lnTo>
                            <a:pt x="5" y="164"/>
                          </a:lnTo>
                          <a:lnTo>
                            <a:pt x="5" y="164"/>
                          </a:lnTo>
                          <a:lnTo>
                            <a:pt x="6" y="165"/>
                          </a:lnTo>
                          <a:lnTo>
                            <a:pt x="6" y="166"/>
                          </a:lnTo>
                          <a:lnTo>
                            <a:pt x="7" y="166"/>
                          </a:lnTo>
                          <a:lnTo>
                            <a:pt x="7" y="167"/>
                          </a:lnTo>
                          <a:lnTo>
                            <a:pt x="7" y="168"/>
                          </a:lnTo>
                          <a:lnTo>
                            <a:pt x="8" y="168"/>
                          </a:lnTo>
                          <a:lnTo>
                            <a:pt x="8" y="169"/>
                          </a:lnTo>
                          <a:lnTo>
                            <a:pt x="9" y="170"/>
                          </a:lnTo>
                          <a:lnTo>
                            <a:pt x="9" y="170"/>
                          </a:lnTo>
                          <a:lnTo>
                            <a:pt x="10" y="171"/>
                          </a:lnTo>
                          <a:lnTo>
                            <a:pt x="10" y="172"/>
                          </a:lnTo>
                          <a:lnTo>
                            <a:pt x="11" y="172"/>
                          </a:lnTo>
                          <a:lnTo>
                            <a:pt x="11" y="173"/>
                          </a:lnTo>
                          <a:lnTo>
                            <a:pt x="12" y="174"/>
                          </a:lnTo>
                          <a:lnTo>
                            <a:pt x="13" y="174"/>
                          </a:lnTo>
                          <a:lnTo>
                            <a:pt x="13" y="175"/>
                          </a:lnTo>
                          <a:lnTo>
                            <a:pt x="14" y="175"/>
                          </a:lnTo>
                          <a:lnTo>
                            <a:pt x="14" y="176"/>
                          </a:lnTo>
                          <a:lnTo>
                            <a:pt x="15" y="176"/>
                          </a:lnTo>
                          <a:lnTo>
                            <a:pt x="16" y="177"/>
                          </a:lnTo>
                          <a:lnTo>
                            <a:pt x="16" y="177"/>
                          </a:lnTo>
                          <a:lnTo>
                            <a:pt x="17" y="178"/>
                          </a:lnTo>
                          <a:lnTo>
                            <a:pt x="17" y="178"/>
                          </a:lnTo>
                          <a:lnTo>
                            <a:pt x="18" y="179"/>
                          </a:lnTo>
                          <a:lnTo>
                            <a:pt x="19" y="179"/>
                          </a:lnTo>
                          <a:lnTo>
                            <a:pt x="19" y="180"/>
                          </a:lnTo>
                          <a:lnTo>
                            <a:pt x="20" y="180"/>
                          </a:lnTo>
                          <a:lnTo>
                            <a:pt x="21" y="181"/>
                          </a:lnTo>
                          <a:lnTo>
                            <a:pt x="22" y="182"/>
                          </a:lnTo>
                          <a:lnTo>
                            <a:pt x="23" y="182"/>
                          </a:lnTo>
                          <a:lnTo>
                            <a:pt x="24" y="183"/>
                          </a:lnTo>
                          <a:lnTo>
                            <a:pt x="24" y="183"/>
                          </a:lnTo>
                          <a:lnTo>
                            <a:pt x="25" y="184"/>
                          </a:lnTo>
                          <a:lnTo>
                            <a:pt x="26" y="185"/>
                          </a:lnTo>
                          <a:lnTo>
                            <a:pt x="27" y="185"/>
                          </a:lnTo>
                          <a:lnTo>
                            <a:pt x="28" y="186"/>
                          </a:lnTo>
                          <a:lnTo>
                            <a:pt x="28" y="187"/>
                          </a:lnTo>
                          <a:lnTo>
                            <a:pt x="29" y="188"/>
                          </a:lnTo>
                          <a:lnTo>
                            <a:pt x="30" y="188"/>
                          </a:lnTo>
                          <a:lnTo>
                            <a:pt x="30" y="189"/>
                          </a:lnTo>
                          <a:lnTo>
                            <a:pt x="31" y="190"/>
                          </a:lnTo>
                          <a:lnTo>
                            <a:pt x="32" y="191"/>
                          </a:lnTo>
                          <a:lnTo>
                            <a:pt x="33" y="191"/>
                          </a:lnTo>
                          <a:lnTo>
                            <a:pt x="33" y="192"/>
                          </a:lnTo>
                          <a:lnTo>
                            <a:pt x="34" y="193"/>
                          </a:lnTo>
                          <a:lnTo>
                            <a:pt x="35" y="194"/>
                          </a:lnTo>
                          <a:lnTo>
                            <a:pt x="35" y="195"/>
                          </a:lnTo>
                          <a:lnTo>
                            <a:pt x="36" y="195"/>
                          </a:lnTo>
                          <a:lnTo>
                            <a:pt x="36" y="673"/>
                          </a:lnTo>
                          <a:lnTo>
                            <a:pt x="47" y="672"/>
                          </a:lnTo>
                          <a:lnTo>
                            <a:pt x="47" y="195"/>
                          </a:lnTo>
                          <a:lnTo>
                            <a:pt x="48" y="195"/>
                          </a:lnTo>
                          <a:lnTo>
                            <a:pt x="48" y="194"/>
                          </a:lnTo>
                          <a:lnTo>
                            <a:pt x="49" y="193"/>
                          </a:lnTo>
                          <a:lnTo>
                            <a:pt x="49" y="193"/>
                          </a:lnTo>
                          <a:lnTo>
                            <a:pt x="50" y="192"/>
                          </a:lnTo>
                          <a:lnTo>
                            <a:pt x="50" y="191"/>
                          </a:lnTo>
                          <a:lnTo>
                            <a:pt x="51" y="191"/>
                          </a:lnTo>
                          <a:lnTo>
                            <a:pt x="51" y="190"/>
                          </a:lnTo>
                          <a:lnTo>
                            <a:pt x="52" y="190"/>
                          </a:lnTo>
                          <a:lnTo>
                            <a:pt x="52" y="189"/>
                          </a:lnTo>
                          <a:lnTo>
                            <a:pt x="53" y="188"/>
                          </a:lnTo>
                          <a:lnTo>
                            <a:pt x="54" y="188"/>
                          </a:lnTo>
                          <a:lnTo>
                            <a:pt x="54" y="187"/>
                          </a:lnTo>
                          <a:lnTo>
                            <a:pt x="55" y="187"/>
                          </a:lnTo>
                          <a:lnTo>
                            <a:pt x="55" y="186"/>
                          </a:lnTo>
                          <a:lnTo>
                            <a:pt x="56" y="186"/>
                          </a:lnTo>
                          <a:lnTo>
                            <a:pt x="57" y="185"/>
                          </a:lnTo>
                          <a:lnTo>
                            <a:pt x="57" y="185"/>
                          </a:lnTo>
                          <a:lnTo>
                            <a:pt x="58" y="184"/>
                          </a:lnTo>
                          <a:lnTo>
                            <a:pt x="59" y="184"/>
                          </a:lnTo>
                          <a:lnTo>
                            <a:pt x="59" y="183"/>
                          </a:lnTo>
                          <a:lnTo>
                            <a:pt x="60" y="183"/>
                          </a:lnTo>
                          <a:lnTo>
                            <a:pt x="61" y="182"/>
                          </a:lnTo>
                          <a:lnTo>
                            <a:pt x="61" y="182"/>
                          </a:lnTo>
                          <a:lnTo>
                            <a:pt x="62" y="181"/>
                          </a:lnTo>
                          <a:lnTo>
                            <a:pt x="63" y="181"/>
                          </a:lnTo>
                          <a:lnTo>
                            <a:pt x="64" y="181"/>
                          </a:lnTo>
                          <a:lnTo>
                            <a:pt x="64" y="180"/>
                          </a:lnTo>
                          <a:lnTo>
                            <a:pt x="65" y="180"/>
                          </a:lnTo>
                          <a:lnTo>
                            <a:pt x="66" y="179"/>
                          </a:lnTo>
                          <a:lnTo>
                            <a:pt x="66" y="179"/>
                          </a:lnTo>
                          <a:lnTo>
                            <a:pt x="67" y="178"/>
                          </a:lnTo>
                          <a:lnTo>
                            <a:pt x="68" y="178"/>
                          </a:lnTo>
                          <a:lnTo>
                            <a:pt x="68" y="177"/>
                          </a:lnTo>
                          <a:lnTo>
                            <a:pt x="69" y="176"/>
                          </a:lnTo>
                          <a:lnTo>
                            <a:pt x="70" y="176"/>
                          </a:lnTo>
                          <a:lnTo>
                            <a:pt x="70" y="175"/>
                          </a:lnTo>
                          <a:lnTo>
                            <a:pt x="71" y="174"/>
                          </a:lnTo>
                          <a:lnTo>
                            <a:pt x="71" y="174"/>
                          </a:lnTo>
                          <a:lnTo>
                            <a:pt x="72" y="173"/>
                          </a:lnTo>
                          <a:lnTo>
                            <a:pt x="72" y="172"/>
                          </a:lnTo>
                          <a:lnTo>
                            <a:pt x="73" y="172"/>
                          </a:lnTo>
                          <a:lnTo>
                            <a:pt x="74" y="171"/>
                          </a:lnTo>
                          <a:lnTo>
                            <a:pt x="74" y="170"/>
                          </a:lnTo>
                          <a:lnTo>
                            <a:pt x="75" y="170"/>
                          </a:lnTo>
                          <a:lnTo>
                            <a:pt x="75" y="169"/>
                          </a:lnTo>
                          <a:lnTo>
                            <a:pt x="76" y="168"/>
                          </a:lnTo>
                          <a:lnTo>
                            <a:pt x="76" y="167"/>
                          </a:lnTo>
                          <a:lnTo>
                            <a:pt x="76" y="167"/>
                          </a:lnTo>
                          <a:lnTo>
                            <a:pt x="77" y="166"/>
                          </a:lnTo>
                          <a:lnTo>
                            <a:pt x="77" y="165"/>
                          </a:lnTo>
                          <a:lnTo>
                            <a:pt x="78" y="164"/>
                          </a:lnTo>
                          <a:lnTo>
                            <a:pt x="78" y="164"/>
                          </a:lnTo>
                          <a:lnTo>
                            <a:pt x="79" y="163"/>
                          </a:lnTo>
                          <a:lnTo>
                            <a:pt x="79" y="162"/>
                          </a:lnTo>
                          <a:lnTo>
                            <a:pt x="79" y="161"/>
                          </a:lnTo>
                          <a:lnTo>
                            <a:pt x="80" y="160"/>
                          </a:lnTo>
                          <a:lnTo>
                            <a:pt x="80" y="160"/>
                          </a:lnTo>
                          <a:lnTo>
                            <a:pt x="80" y="159"/>
                          </a:lnTo>
                          <a:lnTo>
                            <a:pt x="80" y="158"/>
                          </a:lnTo>
                          <a:lnTo>
                            <a:pt x="81" y="157"/>
                          </a:lnTo>
                          <a:lnTo>
                            <a:pt x="81" y="156"/>
                          </a:lnTo>
                          <a:lnTo>
                            <a:pt x="81" y="155"/>
                          </a:lnTo>
                          <a:lnTo>
                            <a:pt x="82" y="155"/>
                          </a:lnTo>
                          <a:lnTo>
                            <a:pt x="82" y="154"/>
                          </a:lnTo>
                          <a:lnTo>
                            <a:pt x="82" y="153"/>
                          </a:lnTo>
                          <a:lnTo>
                            <a:pt x="82" y="152"/>
                          </a:lnTo>
                          <a:lnTo>
                            <a:pt x="82" y="151"/>
                          </a:lnTo>
                          <a:lnTo>
                            <a:pt x="82" y="150"/>
                          </a:lnTo>
                          <a:lnTo>
                            <a:pt x="83" y="149"/>
                          </a:lnTo>
                          <a:lnTo>
                            <a:pt x="83" y="149"/>
                          </a:lnTo>
                          <a:lnTo>
                            <a:pt x="83" y="148"/>
                          </a:lnTo>
                          <a:lnTo>
                            <a:pt x="83" y="147"/>
                          </a:lnTo>
                          <a:lnTo>
                            <a:pt x="83" y="146"/>
                          </a:lnTo>
                          <a:lnTo>
                            <a:pt x="83" y="145"/>
                          </a:lnTo>
                          <a:lnTo>
                            <a:pt x="83" y="144"/>
                          </a:lnTo>
                          <a:lnTo>
                            <a:pt x="83" y="143"/>
                          </a:lnTo>
                          <a:lnTo>
                            <a:pt x="83" y="142"/>
                          </a:lnTo>
                          <a:lnTo>
                            <a:pt x="83" y="142"/>
                          </a:lnTo>
                          <a:lnTo>
                            <a:pt x="83" y="141"/>
                          </a:lnTo>
                          <a:lnTo>
                            <a:pt x="83" y="140"/>
                          </a:lnTo>
                          <a:lnTo>
                            <a:pt x="83" y="139"/>
                          </a:lnTo>
                          <a:lnTo>
                            <a:pt x="83" y="138"/>
                          </a:lnTo>
                          <a:lnTo>
                            <a:pt x="83" y="137"/>
                          </a:lnTo>
                          <a:lnTo>
                            <a:pt x="83" y="136"/>
                          </a:lnTo>
                          <a:lnTo>
                            <a:pt x="83" y="135"/>
                          </a:lnTo>
                          <a:lnTo>
                            <a:pt x="83" y="135"/>
                          </a:lnTo>
                          <a:lnTo>
                            <a:pt x="83" y="134"/>
                          </a:lnTo>
                          <a:lnTo>
                            <a:pt x="82" y="133"/>
                          </a:lnTo>
                          <a:lnTo>
                            <a:pt x="82" y="132"/>
                          </a:lnTo>
                          <a:lnTo>
                            <a:pt x="82" y="131"/>
                          </a:lnTo>
                          <a:lnTo>
                            <a:pt x="82" y="130"/>
                          </a:lnTo>
                          <a:lnTo>
                            <a:pt x="82" y="129"/>
                          </a:lnTo>
                          <a:lnTo>
                            <a:pt x="82" y="129"/>
                          </a:lnTo>
                          <a:lnTo>
                            <a:pt x="81" y="128"/>
                          </a:lnTo>
                          <a:lnTo>
                            <a:pt x="81" y="127"/>
                          </a:lnTo>
                          <a:lnTo>
                            <a:pt x="81" y="126"/>
                          </a:lnTo>
                          <a:lnTo>
                            <a:pt x="80" y="125"/>
                          </a:lnTo>
                          <a:lnTo>
                            <a:pt x="80" y="124"/>
                          </a:lnTo>
                          <a:lnTo>
                            <a:pt x="80" y="124"/>
                          </a:lnTo>
                          <a:lnTo>
                            <a:pt x="80" y="123"/>
                          </a:lnTo>
                          <a:lnTo>
                            <a:pt x="79" y="122"/>
                          </a:lnTo>
                          <a:lnTo>
                            <a:pt x="79" y="121"/>
                          </a:lnTo>
                          <a:lnTo>
                            <a:pt x="78" y="120"/>
                          </a:lnTo>
                          <a:lnTo>
                            <a:pt x="78" y="120"/>
                          </a:lnTo>
                          <a:lnTo>
                            <a:pt x="78" y="119"/>
                          </a:lnTo>
                          <a:lnTo>
                            <a:pt x="77" y="118"/>
                          </a:lnTo>
                          <a:lnTo>
                            <a:pt x="77" y="117"/>
                          </a:lnTo>
                          <a:lnTo>
                            <a:pt x="76" y="116"/>
                          </a:lnTo>
                          <a:lnTo>
                            <a:pt x="76" y="116"/>
                          </a:lnTo>
                          <a:lnTo>
                            <a:pt x="75" y="115"/>
                          </a:lnTo>
                          <a:lnTo>
                            <a:pt x="75" y="114"/>
                          </a:lnTo>
                          <a:lnTo>
                            <a:pt x="74" y="113"/>
                          </a:lnTo>
                          <a:lnTo>
                            <a:pt x="74" y="113"/>
                          </a:lnTo>
                          <a:lnTo>
                            <a:pt x="73" y="112"/>
                          </a:lnTo>
                          <a:lnTo>
                            <a:pt x="73" y="111"/>
                          </a:lnTo>
                          <a:lnTo>
                            <a:pt x="72" y="111"/>
                          </a:lnTo>
                          <a:lnTo>
                            <a:pt x="72" y="110"/>
                          </a:lnTo>
                          <a:lnTo>
                            <a:pt x="71" y="109"/>
                          </a:lnTo>
                          <a:lnTo>
                            <a:pt x="71" y="109"/>
                          </a:lnTo>
                          <a:lnTo>
                            <a:pt x="70" y="108"/>
                          </a:lnTo>
                          <a:lnTo>
                            <a:pt x="70" y="107"/>
                          </a:lnTo>
                          <a:lnTo>
                            <a:pt x="69" y="107"/>
                          </a:lnTo>
                          <a:lnTo>
                            <a:pt x="68" y="106"/>
                          </a:lnTo>
                          <a:lnTo>
                            <a:pt x="68" y="106"/>
                          </a:lnTo>
                          <a:lnTo>
                            <a:pt x="67" y="105"/>
                          </a:lnTo>
                          <a:lnTo>
                            <a:pt x="66" y="104"/>
                          </a:lnTo>
                          <a:lnTo>
                            <a:pt x="66" y="104"/>
                          </a:lnTo>
                          <a:lnTo>
                            <a:pt x="64" y="103"/>
                          </a:lnTo>
                          <a:lnTo>
                            <a:pt x="63" y="102"/>
                          </a:lnTo>
                          <a:lnTo>
                            <a:pt x="62" y="101"/>
                          </a:lnTo>
                          <a:lnTo>
                            <a:pt x="61" y="100"/>
                          </a:lnTo>
                          <a:lnTo>
                            <a:pt x="60" y="99"/>
                          </a:lnTo>
                          <a:lnTo>
                            <a:pt x="59" y="98"/>
                          </a:lnTo>
                          <a:lnTo>
                            <a:pt x="58" y="97"/>
                          </a:lnTo>
                          <a:lnTo>
                            <a:pt x="57" y="96"/>
                          </a:lnTo>
                          <a:lnTo>
                            <a:pt x="56" y="95"/>
                          </a:lnTo>
                          <a:lnTo>
                            <a:pt x="54" y="94"/>
                          </a:lnTo>
                          <a:lnTo>
                            <a:pt x="53" y="93"/>
                          </a:lnTo>
                          <a:lnTo>
                            <a:pt x="52" y="92"/>
                          </a:lnTo>
                          <a:lnTo>
                            <a:pt x="51" y="91"/>
                          </a:lnTo>
                          <a:lnTo>
                            <a:pt x="51" y="90"/>
                          </a:lnTo>
                          <a:lnTo>
                            <a:pt x="50" y="89"/>
                          </a:lnTo>
                          <a:lnTo>
                            <a:pt x="49" y="88"/>
                          </a:lnTo>
                          <a:lnTo>
                            <a:pt x="48" y="87"/>
                          </a:lnTo>
                          <a:lnTo>
                            <a:pt x="47" y="0"/>
                          </a:lnTo>
                          <a:lnTo>
                            <a:pt x="36" y="0"/>
                          </a:lnTo>
                        </a:path>
                      </a:pathLst>
                    </a:custGeom>
                    <a:solidFill>
                      <a:srgbClr val="7F7F7F"/>
                    </a:solidFill>
                    <a:ln w="9525">
                      <a:noFill/>
                      <a:round/>
                      <a:headEnd type="none" w="sm" len="sm"/>
                      <a:tailEnd type="none" w="sm" len="sm"/>
                    </a:ln>
                  </p:spPr>
                  <p:txBody>
                    <a:bodyPr/>
                    <a:lstStyle/>
                    <a:p>
                      <a:endParaRPr lang="nl-BE"/>
                    </a:p>
                  </p:txBody>
                </p:sp>
                <p:sp>
                  <p:nvSpPr>
                    <p:cNvPr id="7298" name="Freeform 130"/>
                    <p:cNvSpPr>
                      <a:spLocks noChangeArrowheads="1"/>
                    </p:cNvSpPr>
                    <p:nvPr/>
                  </p:nvSpPr>
                  <p:spPr bwMode="auto">
                    <a:xfrm>
                      <a:off x="566" y="528"/>
                      <a:ext cx="67" cy="97"/>
                    </a:xfrm>
                    <a:custGeom>
                      <a:avLst/>
                      <a:gdLst/>
                      <a:ahLst/>
                      <a:cxnLst>
                        <a:cxn ang="0">
                          <a:pos x="33" y="0"/>
                        </a:cxn>
                        <a:cxn ang="0">
                          <a:pos x="15" y="16"/>
                        </a:cxn>
                        <a:cxn ang="0">
                          <a:pos x="4" y="30"/>
                        </a:cxn>
                        <a:cxn ang="0">
                          <a:pos x="0" y="46"/>
                        </a:cxn>
                        <a:cxn ang="0">
                          <a:pos x="3" y="63"/>
                        </a:cxn>
                        <a:cxn ang="0">
                          <a:pos x="13" y="77"/>
                        </a:cxn>
                        <a:cxn ang="0">
                          <a:pos x="34" y="96"/>
                        </a:cxn>
                        <a:cxn ang="0">
                          <a:pos x="52" y="79"/>
                        </a:cxn>
                        <a:cxn ang="0">
                          <a:pos x="63" y="65"/>
                        </a:cxn>
                        <a:cxn ang="0">
                          <a:pos x="67" y="47"/>
                        </a:cxn>
                        <a:cxn ang="0">
                          <a:pos x="62" y="30"/>
                        </a:cxn>
                        <a:cxn ang="0">
                          <a:pos x="50" y="16"/>
                        </a:cxn>
                        <a:cxn ang="0">
                          <a:pos x="33" y="0"/>
                        </a:cxn>
                      </a:cxnLst>
                      <a:rect l="0" t="0" r="r" b="b"/>
                      <a:pathLst>
                        <a:path w="67" h="96">
                          <a:moveTo>
                            <a:pt x="33" y="0"/>
                          </a:moveTo>
                          <a:cubicBezTo>
                            <a:pt x="33" y="0"/>
                            <a:pt x="26" y="10"/>
                            <a:pt x="15" y="16"/>
                          </a:cubicBezTo>
                          <a:cubicBezTo>
                            <a:pt x="15" y="16"/>
                            <a:pt x="8" y="22"/>
                            <a:pt x="4" y="30"/>
                          </a:cubicBezTo>
                          <a:cubicBezTo>
                            <a:pt x="4" y="30"/>
                            <a:pt x="0" y="38"/>
                            <a:pt x="0" y="46"/>
                          </a:cubicBezTo>
                          <a:cubicBezTo>
                            <a:pt x="0" y="46"/>
                            <a:pt x="0" y="55"/>
                            <a:pt x="3" y="63"/>
                          </a:cubicBezTo>
                          <a:cubicBezTo>
                            <a:pt x="3" y="63"/>
                            <a:pt x="6" y="71"/>
                            <a:pt x="13" y="77"/>
                          </a:cubicBezTo>
                          <a:cubicBezTo>
                            <a:pt x="13" y="77"/>
                            <a:pt x="25" y="85"/>
                            <a:pt x="34" y="96"/>
                          </a:cubicBezTo>
                          <a:cubicBezTo>
                            <a:pt x="34" y="96"/>
                            <a:pt x="40" y="85"/>
                            <a:pt x="52" y="79"/>
                          </a:cubicBezTo>
                          <a:cubicBezTo>
                            <a:pt x="52" y="79"/>
                            <a:pt x="59" y="73"/>
                            <a:pt x="63" y="65"/>
                          </a:cubicBezTo>
                          <a:cubicBezTo>
                            <a:pt x="63" y="65"/>
                            <a:pt x="67" y="57"/>
                            <a:pt x="67" y="47"/>
                          </a:cubicBezTo>
                          <a:cubicBezTo>
                            <a:pt x="67" y="47"/>
                            <a:pt x="67" y="38"/>
                            <a:pt x="62" y="30"/>
                          </a:cubicBezTo>
                          <a:cubicBezTo>
                            <a:pt x="62" y="30"/>
                            <a:pt x="58" y="22"/>
                            <a:pt x="50" y="16"/>
                          </a:cubicBezTo>
                          <a:cubicBezTo>
                            <a:pt x="50" y="16"/>
                            <a:pt x="40" y="9"/>
                            <a:pt x="33" y="0"/>
                          </a:cubicBezTo>
                        </a:path>
                      </a:pathLst>
                    </a:custGeom>
                    <a:solidFill>
                      <a:srgbClr val="CFCFCF"/>
                    </a:solidFill>
                    <a:ln w="9525">
                      <a:noFill/>
                      <a:round/>
                      <a:headEnd type="none" w="sm" len="sm"/>
                      <a:tailEnd type="none" w="sm" len="sm"/>
                    </a:ln>
                  </p:spPr>
                  <p:txBody>
                    <a:bodyPr/>
                    <a:lstStyle/>
                    <a:p>
                      <a:endParaRPr lang="nl-BE"/>
                    </a:p>
                  </p:txBody>
                </p:sp>
                <p:sp>
                  <p:nvSpPr>
                    <p:cNvPr id="7299" name="Rectangle 131"/>
                    <p:cNvSpPr>
                      <a:spLocks noChangeArrowheads="1"/>
                    </p:cNvSpPr>
                    <p:nvPr/>
                  </p:nvSpPr>
                  <p:spPr bwMode="auto">
                    <a:xfrm>
                      <a:off x="352" y="424"/>
                      <a:ext cx="485" cy="5"/>
                    </a:xfrm>
                    <a:prstGeom prst="rect">
                      <a:avLst/>
                    </a:prstGeom>
                    <a:solidFill>
                      <a:srgbClr val="A0A0A0"/>
                    </a:solidFill>
                    <a:ln w="9525">
                      <a:noFill/>
                      <a:miter lim="800000"/>
                      <a:headEnd type="none" w="sm" len="sm"/>
                      <a:tailEnd type="none" w="sm" len="sm"/>
                    </a:ln>
                  </p:spPr>
                  <p:txBody>
                    <a:bodyPr/>
                    <a:lstStyle/>
                    <a:p>
                      <a:endParaRPr lang="nl-BE"/>
                    </a:p>
                  </p:txBody>
                </p:sp>
                <p:sp>
                  <p:nvSpPr>
                    <p:cNvPr id="7300" name="Freeform 132"/>
                    <p:cNvSpPr>
                      <a:spLocks noChangeArrowheads="1"/>
                    </p:cNvSpPr>
                    <p:nvPr/>
                  </p:nvSpPr>
                  <p:spPr bwMode="auto">
                    <a:xfrm>
                      <a:off x="233" y="440"/>
                      <a:ext cx="33" cy="279"/>
                    </a:xfrm>
                    <a:custGeom>
                      <a:avLst/>
                      <a:gdLst/>
                      <a:ahLst/>
                      <a:cxnLst>
                        <a:cxn ang="0">
                          <a:pos x="0" y="264"/>
                        </a:cxn>
                        <a:cxn ang="0">
                          <a:pos x="0" y="265"/>
                        </a:cxn>
                        <a:cxn ang="0">
                          <a:pos x="0" y="267"/>
                        </a:cxn>
                        <a:cxn ang="0">
                          <a:pos x="1" y="269"/>
                        </a:cxn>
                        <a:cxn ang="0">
                          <a:pos x="2" y="271"/>
                        </a:cxn>
                        <a:cxn ang="0">
                          <a:pos x="3" y="272"/>
                        </a:cxn>
                        <a:cxn ang="0">
                          <a:pos x="4" y="273"/>
                        </a:cxn>
                        <a:cxn ang="0">
                          <a:pos x="5" y="275"/>
                        </a:cxn>
                        <a:cxn ang="0">
                          <a:pos x="7" y="276"/>
                        </a:cxn>
                        <a:cxn ang="0">
                          <a:pos x="8" y="277"/>
                        </a:cxn>
                        <a:cxn ang="0">
                          <a:pos x="10" y="278"/>
                        </a:cxn>
                        <a:cxn ang="0">
                          <a:pos x="11" y="278"/>
                        </a:cxn>
                        <a:cxn ang="0">
                          <a:pos x="13" y="279"/>
                        </a:cxn>
                        <a:cxn ang="0">
                          <a:pos x="15" y="279"/>
                        </a:cxn>
                        <a:cxn ang="0">
                          <a:pos x="16" y="279"/>
                        </a:cxn>
                        <a:cxn ang="0">
                          <a:pos x="18" y="279"/>
                        </a:cxn>
                        <a:cxn ang="0">
                          <a:pos x="20" y="278"/>
                        </a:cxn>
                        <a:cxn ang="0">
                          <a:pos x="22" y="278"/>
                        </a:cxn>
                        <a:cxn ang="0">
                          <a:pos x="23" y="277"/>
                        </a:cxn>
                        <a:cxn ang="0">
                          <a:pos x="25" y="276"/>
                        </a:cxn>
                        <a:cxn ang="0">
                          <a:pos x="26" y="275"/>
                        </a:cxn>
                        <a:cxn ang="0">
                          <a:pos x="27" y="274"/>
                        </a:cxn>
                        <a:cxn ang="0">
                          <a:pos x="29" y="273"/>
                        </a:cxn>
                        <a:cxn ang="0">
                          <a:pos x="30" y="271"/>
                        </a:cxn>
                        <a:cxn ang="0">
                          <a:pos x="31" y="270"/>
                        </a:cxn>
                        <a:cxn ang="0">
                          <a:pos x="31" y="268"/>
                        </a:cxn>
                        <a:cxn ang="0">
                          <a:pos x="32" y="266"/>
                        </a:cxn>
                        <a:cxn ang="0">
                          <a:pos x="32" y="265"/>
                        </a:cxn>
                        <a:cxn ang="0">
                          <a:pos x="32" y="263"/>
                        </a:cxn>
                        <a:cxn ang="0">
                          <a:pos x="32" y="11"/>
                        </a:cxn>
                        <a:cxn ang="0">
                          <a:pos x="31" y="10"/>
                        </a:cxn>
                        <a:cxn ang="0">
                          <a:pos x="31" y="8"/>
                        </a:cxn>
                        <a:cxn ang="0">
                          <a:pos x="30" y="6"/>
                        </a:cxn>
                        <a:cxn ang="0">
                          <a:pos x="28" y="5"/>
                        </a:cxn>
                        <a:cxn ang="0">
                          <a:pos x="27" y="4"/>
                        </a:cxn>
                        <a:cxn ang="0">
                          <a:pos x="26" y="3"/>
                        </a:cxn>
                        <a:cxn ang="0">
                          <a:pos x="24" y="2"/>
                        </a:cxn>
                        <a:cxn ang="0">
                          <a:pos x="22" y="1"/>
                        </a:cxn>
                        <a:cxn ang="0">
                          <a:pos x="21" y="0"/>
                        </a:cxn>
                        <a:cxn ang="0">
                          <a:pos x="19" y="0"/>
                        </a:cxn>
                        <a:cxn ang="0">
                          <a:pos x="17" y="0"/>
                        </a:cxn>
                        <a:cxn ang="0">
                          <a:pos x="15" y="0"/>
                        </a:cxn>
                        <a:cxn ang="0">
                          <a:pos x="14" y="0"/>
                        </a:cxn>
                        <a:cxn ang="0">
                          <a:pos x="12" y="0"/>
                        </a:cxn>
                        <a:cxn ang="0">
                          <a:pos x="10" y="1"/>
                        </a:cxn>
                        <a:cxn ang="0">
                          <a:pos x="8" y="1"/>
                        </a:cxn>
                        <a:cxn ang="0">
                          <a:pos x="7" y="2"/>
                        </a:cxn>
                        <a:cxn ang="0">
                          <a:pos x="5" y="3"/>
                        </a:cxn>
                        <a:cxn ang="0">
                          <a:pos x="4" y="5"/>
                        </a:cxn>
                        <a:cxn ang="0">
                          <a:pos x="3" y="6"/>
                        </a:cxn>
                        <a:cxn ang="0">
                          <a:pos x="2" y="8"/>
                        </a:cxn>
                        <a:cxn ang="0">
                          <a:pos x="1" y="9"/>
                        </a:cxn>
                        <a:cxn ang="0">
                          <a:pos x="0" y="11"/>
                        </a:cxn>
                        <a:cxn ang="0">
                          <a:pos x="0" y="13"/>
                        </a:cxn>
                      </a:cxnLst>
                      <a:rect l="0" t="0" r="r" b="b"/>
                      <a:pathLst>
                        <a:path w="32" h="279">
                          <a:moveTo>
                            <a:pt x="0" y="13"/>
                          </a:moveTo>
                          <a:lnTo>
                            <a:pt x="0" y="262"/>
                          </a:lnTo>
                          <a:lnTo>
                            <a:pt x="0" y="263"/>
                          </a:lnTo>
                          <a:lnTo>
                            <a:pt x="0" y="263"/>
                          </a:lnTo>
                          <a:lnTo>
                            <a:pt x="0" y="263"/>
                          </a:lnTo>
                          <a:lnTo>
                            <a:pt x="0" y="264"/>
                          </a:lnTo>
                          <a:lnTo>
                            <a:pt x="0" y="264"/>
                          </a:lnTo>
                          <a:lnTo>
                            <a:pt x="0" y="264"/>
                          </a:lnTo>
                          <a:lnTo>
                            <a:pt x="0" y="265"/>
                          </a:lnTo>
                          <a:lnTo>
                            <a:pt x="0" y="265"/>
                          </a:lnTo>
                          <a:lnTo>
                            <a:pt x="0" y="265"/>
                          </a:lnTo>
                          <a:lnTo>
                            <a:pt x="0" y="265"/>
                          </a:lnTo>
                          <a:lnTo>
                            <a:pt x="0" y="266"/>
                          </a:lnTo>
                          <a:lnTo>
                            <a:pt x="0" y="266"/>
                          </a:lnTo>
                          <a:lnTo>
                            <a:pt x="0" y="266"/>
                          </a:lnTo>
                          <a:lnTo>
                            <a:pt x="0" y="267"/>
                          </a:lnTo>
                          <a:lnTo>
                            <a:pt x="0" y="267"/>
                          </a:lnTo>
                          <a:lnTo>
                            <a:pt x="0" y="267"/>
                          </a:lnTo>
                          <a:lnTo>
                            <a:pt x="0" y="268"/>
                          </a:lnTo>
                          <a:lnTo>
                            <a:pt x="1" y="268"/>
                          </a:lnTo>
                          <a:lnTo>
                            <a:pt x="1" y="268"/>
                          </a:lnTo>
                          <a:lnTo>
                            <a:pt x="1" y="268"/>
                          </a:lnTo>
                          <a:lnTo>
                            <a:pt x="1" y="269"/>
                          </a:lnTo>
                          <a:lnTo>
                            <a:pt x="1" y="269"/>
                          </a:lnTo>
                          <a:lnTo>
                            <a:pt x="1" y="269"/>
                          </a:lnTo>
                          <a:lnTo>
                            <a:pt x="1" y="269"/>
                          </a:lnTo>
                          <a:lnTo>
                            <a:pt x="1" y="270"/>
                          </a:lnTo>
                          <a:lnTo>
                            <a:pt x="2" y="270"/>
                          </a:lnTo>
                          <a:lnTo>
                            <a:pt x="2" y="270"/>
                          </a:lnTo>
                          <a:lnTo>
                            <a:pt x="2" y="271"/>
                          </a:lnTo>
                          <a:lnTo>
                            <a:pt x="2" y="271"/>
                          </a:lnTo>
                          <a:lnTo>
                            <a:pt x="2" y="271"/>
                          </a:lnTo>
                          <a:lnTo>
                            <a:pt x="2" y="271"/>
                          </a:lnTo>
                          <a:lnTo>
                            <a:pt x="2" y="272"/>
                          </a:lnTo>
                          <a:lnTo>
                            <a:pt x="3" y="272"/>
                          </a:lnTo>
                          <a:lnTo>
                            <a:pt x="3" y="272"/>
                          </a:lnTo>
                          <a:lnTo>
                            <a:pt x="3" y="272"/>
                          </a:lnTo>
                          <a:lnTo>
                            <a:pt x="3" y="273"/>
                          </a:lnTo>
                          <a:lnTo>
                            <a:pt x="3" y="273"/>
                          </a:lnTo>
                          <a:lnTo>
                            <a:pt x="4" y="273"/>
                          </a:lnTo>
                          <a:lnTo>
                            <a:pt x="4" y="273"/>
                          </a:lnTo>
                          <a:lnTo>
                            <a:pt x="4" y="273"/>
                          </a:lnTo>
                          <a:lnTo>
                            <a:pt x="4" y="274"/>
                          </a:lnTo>
                          <a:lnTo>
                            <a:pt x="4" y="274"/>
                          </a:lnTo>
                          <a:lnTo>
                            <a:pt x="5" y="274"/>
                          </a:lnTo>
                          <a:lnTo>
                            <a:pt x="5" y="274"/>
                          </a:lnTo>
                          <a:lnTo>
                            <a:pt x="5" y="275"/>
                          </a:lnTo>
                          <a:lnTo>
                            <a:pt x="5" y="275"/>
                          </a:lnTo>
                          <a:lnTo>
                            <a:pt x="5" y="275"/>
                          </a:lnTo>
                          <a:lnTo>
                            <a:pt x="6" y="275"/>
                          </a:lnTo>
                          <a:lnTo>
                            <a:pt x="6" y="275"/>
                          </a:lnTo>
                          <a:lnTo>
                            <a:pt x="6" y="275"/>
                          </a:lnTo>
                          <a:lnTo>
                            <a:pt x="6" y="276"/>
                          </a:lnTo>
                          <a:lnTo>
                            <a:pt x="7" y="276"/>
                          </a:lnTo>
                          <a:lnTo>
                            <a:pt x="7" y="276"/>
                          </a:lnTo>
                          <a:lnTo>
                            <a:pt x="7" y="276"/>
                          </a:lnTo>
                          <a:lnTo>
                            <a:pt x="7" y="276"/>
                          </a:lnTo>
                          <a:lnTo>
                            <a:pt x="8" y="276"/>
                          </a:lnTo>
                          <a:lnTo>
                            <a:pt x="8" y="277"/>
                          </a:lnTo>
                          <a:lnTo>
                            <a:pt x="8" y="277"/>
                          </a:lnTo>
                          <a:lnTo>
                            <a:pt x="8" y="277"/>
                          </a:lnTo>
                          <a:lnTo>
                            <a:pt x="9" y="277"/>
                          </a:lnTo>
                          <a:lnTo>
                            <a:pt x="9" y="277"/>
                          </a:lnTo>
                          <a:lnTo>
                            <a:pt x="9" y="277"/>
                          </a:lnTo>
                          <a:lnTo>
                            <a:pt x="9" y="277"/>
                          </a:lnTo>
                          <a:lnTo>
                            <a:pt x="10" y="278"/>
                          </a:lnTo>
                          <a:lnTo>
                            <a:pt x="10" y="278"/>
                          </a:lnTo>
                          <a:lnTo>
                            <a:pt x="10" y="278"/>
                          </a:lnTo>
                          <a:lnTo>
                            <a:pt x="10" y="278"/>
                          </a:lnTo>
                          <a:lnTo>
                            <a:pt x="11" y="278"/>
                          </a:lnTo>
                          <a:lnTo>
                            <a:pt x="11" y="278"/>
                          </a:lnTo>
                          <a:lnTo>
                            <a:pt x="11" y="278"/>
                          </a:lnTo>
                          <a:lnTo>
                            <a:pt x="12" y="278"/>
                          </a:lnTo>
                          <a:lnTo>
                            <a:pt x="12" y="278"/>
                          </a:lnTo>
                          <a:lnTo>
                            <a:pt x="12" y="278"/>
                          </a:lnTo>
                          <a:lnTo>
                            <a:pt x="12" y="279"/>
                          </a:lnTo>
                          <a:lnTo>
                            <a:pt x="13" y="279"/>
                          </a:lnTo>
                          <a:lnTo>
                            <a:pt x="13" y="279"/>
                          </a:lnTo>
                          <a:lnTo>
                            <a:pt x="13" y="279"/>
                          </a:lnTo>
                          <a:lnTo>
                            <a:pt x="14" y="279"/>
                          </a:lnTo>
                          <a:lnTo>
                            <a:pt x="14" y="279"/>
                          </a:lnTo>
                          <a:lnTo>
                            <a:pt x="14" y="279"/>
                          </a:lnTo>
                          <a:lnTo>
                            <a:pt x="14" y="279"/>
                          </a:lnTo>
                          <a:lnTo>
                            <a:pt x="15" y="279"/>
                          </a:lnTo>
                          <a:lnTo>
                            <a:pt x="15" y="279"/>
                          </a:lnTo>
                          <a:lnTo>
                            <a:pt x="15" y="279"/>
                          </a:lnTo>
                          <a:lnTo>
                            <a:pt x="16" y="279"/>
                          </a:lnTo>
                          <a:lnTo>
                            <a:pt x="16" y="279"/>
                          </a:lnTo>
                          <a:lnTo>
                            <a:pt x="16" y="279"/>
                          </a:lnTo>
                          <a:lnTo>
                            <a:pt x="16" y="279"/>
                          </a:lnTo>
                          <a:lnTo>
                            <a:pt x="17" y="279"/>
                          </a:lnTo>
                          <a:lnTo>
                            <a:pt x="17" y="279"/>
                          </a:lnTo>
                          <a:lnTo>
                            <a:pt x="17" y="279"/>
                          </a:lnTo>
                          <a:lnTo>
                            <a:pt x="18" y="279"/>
                          </a:lnTo>
                          <a:lnTo>
                            <a:pt x="18" y="279"/>
                          </a:lnTo>
                          <a:lnTo>
                            <a:pt x="18" y="279"/>
                          </a:lnTo>
                          <a:lnTo>
                            <a:pt x="18" y="279"/>
                          </a:lnTo>
                          <a:lnTo>
                            <a:pt x="19" y="279"/>
                          </a:lnTo>
                          <a:lnTo>
                            <a:pt x="19" y="279"/>
                          </a:lnTo>
                          <a:lnTo>
                            <a:pt x="19" y="279"/>
                          </a:lnTo>
                          <a:lnTo>
                            <a:pt x="20" y="279"/>
                          </a:lnTo>
                          <a:lnTo>
                            <a:pt x="20" y="278"/>
                          </a:lnTo>
                          <a:lnTo>
                            <a:pt x="20" y="278"/>
                          </a:lnTo>
                          <a:lnTo>
                            <a:pt x="20" y="278"/>
                          </a:lnTo>
                          <a:lnTo>
                            <a:pt x="21" y="278"/>
                          </a:lnTo>
                          <a:lnTo>
                            <a:pt x="21" y="278"/>
                          </a:lnTo>
                          <a:lnTo>
                            <a:pt x="21" y="278"/>
                          </a:lnTo>
                          <a:lnTo>
                            <a:pt x="22" y="278"/>
                          </a:lnTo>
                          <a:lnTo>
                            <a:pt x="22" y="278"/>
                          </a:lnTo>
                          <a:lnTo>
                            <a:pt x="22" y="278"/>
                          </a:lnTo>
                          <a:lnTo>
                            <a:pt x="22" y="278"/>
                          </a:lnTo>
                          <a:lnTo>
                            <a:pt x="23" y="277"/>
                          </a:lnTo>
                          <a:lnTo>
                            <a:pt x="23" y="277"/>
                          </a:lnTo>
                          <a:lnTo>
                            <a:pt x="23" y="277"/>
                          </a:lnTo>
                          <a:lnTo>
                            <a:pt x="23" y="277"/>
                          </a:lnTo>
                          <a:lnTo>
                            <a:pt x="24" y="277"/>
                          </a:lnTo>
                          <a:lnTo>
                            <a:pt x="24" y="277"/>
                          </a:lnTo>
                          <a:lnTo>
                            <a:pt x="24" y="277"/>
                          </a:lnTo>
                          <a:lnTo>
                            <a:pt x="24" y="276"/>
                          </a:lnTo>
                          <a:lnTo>
                            <a:pt x="25" y="276"/>
                          </a:lnTo>
                          <a:lnTo>
                            <a:pt x="25" y="276"/>
                          </a:lnTo>
                          <a:lnTo>
                            <a:pt x="25" y="276"/>
                          </a:lnTo>
                          <a:lnTo>
                            <a:pt x="25" y="276"/>
                          </a:lnTo>
                          <a:lnTo>
                            <a:pt x="26" y="276"/>
                          </a:lnTo>
                          <a:lnTo>
                            <a:pt x="26" y="275"/>
                          </a:lnTo>
                          <a:lnTo>
                            <a:pt x="26" y="275"/>
                          </a:lnTo>
                          <a:lnTo>
                            <a:pt x="26" y="275"/>
                          </a:lnTo>
                          <a:lnTo>
                            <a:pt x="27" y="275"/>
                          </a:lnTo>
                          <a:lnTo>
                            <a:pt x="27" y="275"/>
                          </a:lnTo>
                          <a:lnTo>
                            <a:pt x="27" y="275"/>
                          </a:lnTo>
                          <a:lnTo>
                            <a:pt x="27" y="274"/>
                          </a:lnTo>
                          <a:lnTo>
                            <a:pt x="27" y="274"/>
                          </a:lnTo>
                          <a:lnTo>
                            <a:pt x="28" y="274"/>
                          </a:lnTo>
                          <a:lnTo>
                            <a:pt x="28" y="274"/>
                          </a:lnTo>
                          <a:lnTo>
                            <a:pt x="28" y="273"/>
                          </a:lnTo>
                          <a:lnTo>
                            <a:pt x="28" y="273"/>
                          </a:lnTo>
                          <a:lnTo>
                            <a:pt x="28" y="273"/>
                          </a:lnTo>
                          <a:lnTo>
                            <a:pt x="29" y="273"/>
                          </a:lnTo>
                          <a:lnTo>
                            <a:pt x="29" y="273"/>
                          </a:lnTo>
                          <a:lnTo>
                            <a:pt x="29" y="272"/>
                          </a:lnTo>
                          <a:lnTo>
                            <a:pt x="29" y="272"/>
                          </a:lnTo>
                          <a:lnTo>
                            <a:pt x="29" y="272"/>
                          </a:lnTo>
                          <a:lnTo>
                            <a:pt x="29" y="272"/>
                          </a:lnTo>
                          <a:lnTo>
                            <a:pt x="30" y="271"/>
                          </a:lnTo>
                          <a:lnTo>
                            <a:pt x="30" y="271"/>
                          </a:lnTo>
                          <a:lnTo>
                            <a:pt x="30" y="271"/>
                          </a:lnTo>
                          <a:lnTo>
                            <a:pt x="30" y="271"/>
                          </a:lnTo>
                          <a:lnTo>
                            <a:pt x="30" y="270"/>
                          </a:lnTo>
                          <a:lnTo>
                            <a:pt x="30" y="270"/>
                          </a:lnTo>
                          <a:lnTo>
                            <a:pt x="31" y="270"/>
                          </a:lnTo>
                          <a:lnTo>
                            <a:pt x="31" y="269"/>
                          </a:lnTo>
                          <a:lnTo>
                            <a:pt x="31" y="269"/>
                          </a:lnTo>
                          <a:lnTo>
                            <a:pt x="31" y="269"/>
                          </a:lnTo>
                          <a:lnTo>
                            <a:pt x="31" y="269"/>
                          </a:lnTo>
                          <a:lnTo>
                            <a:pt x="31" y="268"/>
                          </a:lnTo>
                          <a:lnTo>
                            <a:pt x="31" y="268"/>
                          </a:lnTo>
                          <a:lnTo>
                            <a:pt x="31" y="268"/>
                          </a:lnTo>
                          <a:lnTo>
                            <a:pt x="31" y="268"/>
                          </a:lnTo>
                          <a:lnTo>
                            <a:pt x="32" y="267"/>
                          </a:lnTo>
                          <a:lnTo>
                            <a:pt x="32" y="267"/>
                          </a:lnTo>
                          <a:lnTo>
                            <a:pt x="32" y="267"/>
                          </a:lnTo>
                          <a:lnTo>
                            <a:pt x="32" y="266"/>
                          </a:lnTo>
                          <a:lnTo>
                            <a:pt x="32" y="266"/>
                          </a:lnTo>
                          <a:lnTo>
                            <a:pt x="32" y="266"/>
                          </a:lnTo>
                          <a:lnTo>
                            <a:pt x="32" y="265"/>
                          </a:lnTo>
                          <a:lnTo>
                            <a:pt x="32" y="265"/>
                          </a:lnTo>
                          <a:lnTo>
                            <a:pt x="32" y="265"/>
                          </a:lnTo>
                          <a:lnTo>
                            <a:pt x="32" y="265"/>
                          </a:lnTo>
                          <a:lnTo>
                            <a:pt x="32" y="264"/>
                          </a:lnTo>
                          <a:lnTo>
                            <a:pt x="32" y="264"/>
                          </a:lnTo>
                          <a:lnTo>
                            <a:pt x="32" y="264"/>
                          </a:lnTo>
                          <a:lnTo>
                            <a:pt x="32" y="263"/>
                          </a:lnTo>
                          <a:lnTo>
                            <a:pt x="32" y="263"/>
                          </a:lnTo>
                          <a:lnTo>
                            <a:pt x="32" y="263"/>
                          </a:lnTo>
                          <a:lnTo>
                            <a:pt x="32" y="262"/>
                          </a:lnTo>
                          <a:lnTo>
                            <a:pt x="32" y="13"/>
                          </a:lnTo>
                          <a:lnTo>
                            <a:pt x="32" y="12"/>
                          </a:lnTo>
                          <a:lnTo>
                            <a:pt x="32" y="12"/>
                          </a:lnTo>
                          <a:lnTo>
                            <a:pt x="32" y="12"/>
                          </a:lnTo>
                          <a:lnTo>
                            <a:pt x="32" y="11"/>
                          </a:lnTo>
                          <a:lnTo>
                            <a:pt x="32" y="11"/>
                          </a:lnTo>
                          <a:lnTo>
                            <a:pt x="32" y="11"/>
                          </a:lnTo>
                          <a:lnTo>
                            <a:pt x="32" y="11"/>
                          </a:lnTo>
                          <a:lnTo>
                            <a:pt x="32" y="10"/>
                          </a:lnTo>
                          <a:lnTo>
                            <a:pt x="32" y="10"/>
                          </a:lnTo>
                          <a:lnTo>
                            <a:pt x="31" y="10"/>
                          </a:lnTo>
                          <a:lnTo>
                            <a:pt x="31" y="9"/>
                          </a:lnTo>
                          <a:lnTo>
                            <a:pt x="31" y="9"/>
                          </a:lnTo>
                          <a:lnTo>
                            <a:pt x="31" y="9"/>
                          </a:lnTo>
                          <a:lnTo>
                            <a:pt x="31" y="9"/>
                          </a:lnTo>
                          <a:lnTo>
                            <a:pt x="31" y="8"/>
                          </a:lnTo>
                          <a:lnTo>
                            <a:pt x="31" y="8"/>
                          </a:lnTo>
                          <a:lnTo>
                            <a:pt x="30" y="8"/>
                          </a:lnTo>
                          <a:lnTo>
                            <a:pt x="30" y="8"/>
                          </a:lnTo>
                          <a:lnTo>
                            <a:pt x="30" y="7"/>
                          </a:lnTo>
                          <a:lnTo>
                            <a:pt x="30" y="7"/>
                          </a:lnTo>
                          <a:lnTo>
                            <a:pt x="30" y="7"/>
                          </a:lnTo>
                          <a:lnTo>
                            <a:pt x="30" y="6"/>
                          </a:lnTo>
                          <a:lnTo>
                            <a:pt x="29" y="6"/>
                          </a:lnTo>
                          <a:lnTo>
                            <a:pt x="29" y="6"/>
                          </a:lnTo>
                          <a:lnTo>
                            <a:pt x="29" y="6"/>
                          </a:lnTo>
                          <a:lnTo>
                            <a:pt x="29" y="6"/>
                          </a:lnTo>
                          <a:lnTo>
                            <a:pt x="29" y="5"/>
                          </a:lnTo>
                          <a:lnTo>
                            <a:pt x="28" y="5"/>
                          </a:lnTo>
                          <a:lnTo>
                            <a:pt x="28" y="5"/>
                          </a:lnTo>
                          <a:lnTo>
                            <a:pt x="28" y="5"/>
                          </a:lnTo>
                          <a:lnTo>
                            <a:pt x="28" y="4"/>
                          </a:lnTo>
                          <a:lnTo>
                            <a:pt x="28" y="4"/>
                          </a:lnTo>
                          <a:lnTo>
                            <a:pt x="27" y="4"/>
                          </a:lnTo>
                          <a:lnTo>
                            <a:pt x="27" y="4"/>
                          </a:lnTo>
                          <a:lnTo>
                            <a:pt x="27" y="4"/>
                          </a:lnTo>
                          <a:lnTo>
                            <a:pt x="27" y="3"/>
                          </a:lnTo>
                          <a:lnTo>
                            <a:pt x="26" y="3"/>
                          </a:lnTo>
                          <a:lnTo>
                            <a:pt x="26" y="3"/>
                          </a:lnTo>
                          <a:lnTo>
                            <a:pt x="26" y="3"/>
                          </a:lnTo>
                          <a:lnTo>
                            <a:pt x="26" y="3"/>
                          </a:lnTo>
                          <a:lnTo>
                            <a:pt x="25" y="2"/>
                          </a:lnTo>
                          <a:lnTo>
                            <a:pt x="25" y="2"/>
                          </a:lnTo>
                          <a:lnTo>
                            <a:pt x="25" y="2"/>
                          </a:lnTo>
                          <a:lnTo>
                            <a:pt x="25" y="2"/>
                          </a:lnTo>
                          <a:lnTo>
                            <a:pt x="24" y="2"/>
                          </a:lnTo>
                          <a:lnTo>
                            <a:pt x="24" y="2"/>
                          </a:lnTo>
                          <a:lnTo>
                            <a:pt x="24" y="1"/>
                          </a:lnTo>
                          <a:lnTo>
                            <a:pt x="24" y="1"/>
                          </a:lnTo>
                          <a:lnTo>
                            <a:pt x="23" y="1"/>
                          </a:lnTo>
                          <a:lnTo>
                            <a:pt x="23" y="1"/>
                          </a:lnTo>
                          <a:lnTo>
                            <a:pt x="23" y="1"/>
                          </a:lnTo>
                          <a:lnTo>
                            <a:pt x="22" y="1"/>
                          </a:lnTo>
                          <a:lnTo>
                            <a:pt x="22" y="1"/>
                          </a:lnTo>
                          <a:lnTo>
                            <a:pt x="22" y="1"/>
                          </a:lnTo>
                          <a:lnTo>
                            <a:pt x="22" y="0"/>
                          </a:lnTo>
                          <a:lnTo>
                            <a:pt x="21" y="0"/>
                          </a:lnTo>
                          <a:lnTo>
                            <a:pt x="21" y="0"/>
                          </a:lnTo>
                          <a:lnTo>
                            <a:pt x="21" y="0"/>
                          </a:lnTo>
                          <a:lnTo>
                            <a:pt x="20" y="0"/>
                          </a:lnTo>
                          <a:lnTo>
                            <a:pt x="20" y="0"/>
                          </a:lnTo>
                          <a:lnTo>
                            <a:pt x="20" y="0"/>
                          </a:lnTo>
                          <a:lnTo>
                            <a:pt x="20" y="0"/>
                          </a:lnTo>
                          <a:lnTo>
                            <a:pt x="19" y="0"/>
                          </a:lnTo>
                          <a:lnTo>
                            <a:pt x="19" y="0"/>
                          </a:lnTo>
                          <a:lnTo>
                            <a:pt x="19" y="0"/>
                          </a:lnTo>
                          <a:lnTo>
                            <a:pt x="18" y="0"/>
                          </a:lnTo>
                          <a:lnTo>
                            <a:pt x="18" y="0"/>
                          </a:lnTo>
                          <a:lnTo>
                            <a:pt x="18" y="0"/>
                          </a:lnTo>
                          <a:lnTo>
                            <a:pt x="17" y="0"/>
                          </a:lnTo>
                          <a:lnTo>
                            <a:pt x="17" y="0"/>
                          </a:lnTo>
                          <a:lnTo>
                            <a:pt x="17" y="0"/>
                          </a:lnTo>
                          <a:lnTo>
                            <a:pt x="17" y="0"/>
                          </a:lnTo>
                          <a:lnTo>
                            <a:pt x="16" y="0"/>
                          </a:lnTo>
                          <a:lnTo>
                            <a:pt x="16" y="0"/>
                          </a:lnTo>
                          <a:lnTo>
                            <a:pt x="16" y="0"/>
                          </a:lnTo>
                          <a:lnTo>
                            <a:pt x="15" y="0"/>
                          </a:lnTo>
                          <a:lnTo>
                            <a:pt x="15" y="0"/>
                          </a:lnTo>
                          <a:lnTo>
                            <a:pt x="15" y="0"/>
                          </a:lnTo>
                          <a:lnTo>
                            <a:pt x="14" y="0"/>
                          </a:lnTo>
                          <a:lnTo>
                            <a:pt x="14" y="0"/>
                          </a:lnTo>
                          <a:lnTo>
                            <a:pt x="14" y="0"/>
                          </a:lnTo>
                          <a:lnTo>
                            <a:pt x="14" y="0"/>
                          </a:lnTo>
                          <a:lnTo>
                            <a:pt x="13" y="0"/>
                          </a:lnTo>
                          <a:lnTo>
                            <a:pt x="13" y="0"/>
                          </a:lnTo>
                          <a:lnTo>
                            <a:pt x="13" y="0"/>
                          </a:lnTo>
                          <a:lnTo>
                            <a:pt x="12" y="0"/>
                          </a:lnTo>
                          <a:lnTo>
                            <a:pt x="12" y="0"/>
                          </a:lnTo>
                          <a:lnTo>
                            <a:pt x="12" y="0"/>
                          </a:lnTo>
                          <a:lnTo>
                            <a:pt x="12" y="0"/>
                          </a:lnTo>
                          <a:lnTo>
                            <a:pt x="11" y="0"/>
                          </a:lnTo>
                          <a:lnTo>
                            <a:pt x="11" y="0"/>
                          </a:lnTo>
                          <a:lnTo>
                            <a:pt x="11" y="0"/>
                          </a:lnTo>
                          <a:lnTo>
                            <a:pt x="10" y="0"/>
                          </a:lnTo>
                          <a:lnTo>
                            <a:pt x="10" y="1"/>
                          </a:lnTo>
                          <a:lnTo>
                            <a:pt x="10" y="1"/>
                          </a:lnTo>
                          <a:lnTo>
                            <a:pt x="10" y="1"/>
                          </a:lnTo>
                          <a:lnTo>
                            <a:pt x="9" y="1"/>
                          </a:lnTo>
                          <a:lnTo>
                            <a:pt x="9" y="1"/>
                          </a:lnTo>
                          <a:lnTo>
                            <a:pt x="9" y="1"/>
                          </a:lnTo>
                          <a:lnTo>
                            <a:pt x="8" y="1"/>
                          </a:lnTo>
                          <a:lnTo>
                            <a:pt x="8" y="1"/>
                          </a:lnTo>
                          <a:lnTo>
                            <a:pt x="8" y="2"/>
                          </a:lnTo>
                          <a:lnTo>
                            <a:pt x="8" y="2"/>
                          </a:lnTo>
                          <a:lnTo>
                            <a:pt x="7" y="2"/>
                          </a:lnTo>
                          <a:lnTo>
                            <a:pt x="7" y="2"/>
                          </a:lnTo>
                          <a:lnTo>
                            <a:pt x="7" y="2"/>
                          </a:lnTo>
                          <a:lnTo>
                            <a:pt x="7" y="2"/>
                          </a:lnTo>
                          <a:lnTo>
                            <a:pt x="6" y="3"/>
                          </a:lnTo>
                          <a:lnTo>
                            <a:pt x="6" y="3"/>
                          </a:lnTo>
                          <a:lnTo>
                            <a:pt x="6" y="3"/>
                          </a:lnTo>
                          <a:lnTo>
                            <a:pt x="6" y="3"/>
                          </a:lnTo>
                          <a:lnTo>
                            <a:pt x="5" y="3"/>
                          </a:lnTo>
                          <a:lnTo>
                            <a:pt x="5" y="4"/>
                          </a:lnTo>
                          <a:lnTo>
                            <a:pt x="5" y="4"/>
                          </a:lnTo>
                          <a:lnTo>
                            <a:pt x="5" y="4"/>
                          </a:lnTo>
                          <a:lnTo>
                            <a:pt x="4" y="4"/>
                          </a:lnTo>
                          <a:lnTo>
                            <a:pt x="4" y="4"/>
                          </a:lnTo>
                          <a:lnTo>
                            <a:pt x="4" y="5"/>
                          </a:lnTo>
                          <a:lnTo>
                            <a:pt x="4" y="5"/>
                          </a:lnTo>
                          <a:lnTo>
                            <a:pt x="4" y="5"/>
                          </a:lnTo>
                          <a:lnTo>
                            <a:pt x="3" y="5"/>
                          </a:lnTo>
                          <a:lnTo>
                            <a:pt x="3" y="6"/>
                          </a:lnTo>
                          <a:lnTo>
                            <a:pt x="3" y="6"/>
                          </a:lnTo>
                          <a:lnTo>
                            <a:pt x="3" y="6"/>
                          </a:lnTo>
                          <a:lnTo>
                            <a:pt x="3" y="6"/>
                          </a:lnTo>
                          <a:lnTo>
                            <a:pt x="2" y="6"/>
                          </a:lnTo>
                          <a:lnTo>
                            <a:pt x="2" y="7"/>
                          </a:lnTo>
                          <a:lnTo>
                            <a:pt x="2" y="7"/>
                          </a:lnTo>
                          <a:lnTo>
                            <a:pt x="2" y="7"/>
                          </a:lnTo>
                          <a:lnTo>
                            <a:pt x="2" y="8"/>
                          </a:lnTo>
                          <a:lnTo>
                            <a:pt x="2" y="8"/>
                          </a:lnTo>
                          <a:lnTo>
                            <a:pt x="1" y="8"/>
                          </a:lnTo>
                          <a:lnTo>
                            <a:pt x="1" y="8"/>
                          </a:lnTo>
                          <a:lnTo>
                            <a:pt x="1" y="9"/>
                          </a:lnTo>
                          <a:lnTo>
                            <a:pt x="1" y="9"/>
                          </a:lnTo>
                          <a:lnTo>
                            <a:pt x="1" y="9"/>
                          </a:lnTo>
                          <a:lnTo>
                            <a:pt x="1" y="9"/>
                          </a:lnTo>
                          <a:lnTo>
                            <a:pt x="1" y="10"/>
                          </a:lnTo>
                          <a:lnTo>
                            <a:pt x="0" y="10"/>
                          </a:lnTo>
                          <a:lnTo>
                            <a:pt x="0" y="10"/>
                          </a:lnTo>
                          <a:lnTo>
                            <a:pt x="0" y="11"/>
                          </a:lnTo>
                          <a:lnTo>
                            <a:pt x="0" y="11"/>
                          </a:lnTo>
                          <a:lnTo>
                            <a:pt x="0" y="11"/>
                          </a:lnTo>
                          <a:lnTo>
                            <a:pt x="0" y="11"/>
                          </a:lnTo>
                          <a:lnTo>
                            <a:pt x="0" y="12"/>
                          </a:lnTo>
                          <a:lnTo>
                            <a:pt x="0" y="12"/>
                          </a:lnTo>
                          <a:lnTo>
                            <a:pt x="0" y="12"/>
                          </a:lnTo>
                          <a:lnTo>
                            <a:pt x="0" y="13"/>
                          </a:lnTo>
                          <a:moveTo>
                            <a:pt x="12" y="24"/>
                          </a:moveTo>
                          <a:lnTo>
                            <a:pt x="12" y="249"/>
                          </a:lnTo>
                          <a:lnTo>
                            <a:pt x="20" y="249"/>
                          </a:lnTo>
                          <a:lnTo>
                            <a:pt x="20" y="24"/>
                          </a:lnTo>
                          <a:lnTo>
                            <a:pt x="12" y="24"/>
                          </a:lnTo>
                        </a:path>
                      </a:pathLst>
                    </a:custGeom>
                    <a:solidFill>
                      <a:srgbClr val="2F2F2F"/>
                    </a:solidFill>
                    <a:ln w="9525">
                      <a:noFill/>
                      <a:round/>
                      <a:headEnd type="none" w="sm" len="sm"/>
                      <a:tailEnd type="none" w="sm" len="sm"/>
                    </a:ln>
                  </p:spPr>
                  <p:txBody>
                    <a:bodyPr/>
                    <a:lstStyle/>
                    <a:p>
                      <a:endParaRPr lang="nl-BE"/>
                    </a:p>
                  </p:txBody>
                </p:sp>
                <p:sp>
                  <p:nvSpPr>
                    <p:cNvPr id="7301" name="Freeform 133"/>
                    <p:cNvSpPr>
                      <a:spLocks noChangeArrowheads="1"/>
                    </p:cNvSpPr>
                    <p:nvPr/>
                  </p:nvSpPr>
                  <p:spPr bwMode="auto">
                    <a:xfrm>
                      <a:off x="231" y="446"/>
                      <a:ext cx="31" cy="267"/>
                    </a:xfrm>
                    <a:custGeom>
                      <a:avLst/>
                      <a:gdLst/>
                      <a:ahLst/>
                      <a:cxnLst>
                        <a:cxn ang="0">
                          <a:pos x="0" y="252"/>
                        </a:cxn>
                        <a:cxn ang="0">
                          <a:pos x="0" y="254"/>
                        </a:cxn>
                        <a:cxn ang="0">
                          <a:pos x="0" y="255"/>
                        </a:cxn>
                        <a:cxn ang="0">
                          <a:pos x="1" y="257"/>
                        </a:cxn>
                        <a:cxn ang="0">
                          <a:pos x="2" y="258"/>
                        </a:cxn>
                        <a:cxn ang="0">
                          <a:pos x="3" y="260"/>
                        </a:cxn>
                        <a:cxn ang="0">
                          <a:pos x="4" y="261"/>
                        </a:cxn>
                        <a:cxn ang="0">
                          <a:pos x="5" y="262"/>
                        </a:cxn>
                        <a:cxn ang="0">
                          <a:pos x="6" y="263"/>
                        </a:cxn>
                        <a:cxn ang="0">
                          <a:pos x="7" y="264"/>
                        </a:cxn>
                        <a:cxn ang="0">
                          <a:pos x="9" y="265"/>
                        </a:cxn>
                        <a:cxn ang="0">
                          <a:pos x="10" y="266"/>
                        </a:cxn>
                        <a:cxn ang="0">
                          <a:pos x="12" y="266"/>
                        </a:cxn>
                        <a:cxn ang="0">
                          <a:pos x="14" y="266"/>
                        </a:cxn>
                        <a:cxn ang="0">
                          <a:pos x="15" y="266"/>
                        </a:cxn>
                        <a:cxn ang="0">
                          <a:pos x="17" y="266"/>
                        </a:cxn>
                        <a:cxn ang="0">
                          <a:pos x="18" y="266"/>
                        </a:cxn>
                        <a:cxn ang="0">
                          <a:pos x="20" y="265"/>
                        </a:cxn>
                        <a:cxn ang="0">
                          <a:pos x="21" y="265"/>
                        </a:cxn>
                        <a:cxn ang="0">
                          <a:pos x="23" y="264"/>
                        </a:cxn>
                        <a:cxn ang="0">
                          <a:pos x="24" y="263"/>
                        </a:cxn>
                        <a:cxn ang="0">
                          <a:pos x="25" y="262"/>
                        </a:cxn>
                        <a:cxn ang="0">
                          <a:pos x="27" y="260"/>
                        </a:cxn>
                        <a:cxn ang="0">
                          <a:pos x="28" y="259"/>
                        </a:cxn>
                        <a:cxn ang="0">
                          <a:pos x="28" y="258"/>
                        </a:cxn>
                        <a:cxn ang="0">
                          <a:pos x="29" y="256"/>
                        </a:cxn>
                        <a:cxn ang="0">
                          <a:pos x="30" y="254"/>
                        </a:cxn>
                        <a:cxn ang="0">
                          <a:pos x="30" y="253"/>
                        </a:cxn>
                        <a:cxn ang="0">
                          <a:pos x="30" y="251"/>
                        </a:cxn>
                        <a:cxn ang="0">
                          <a:pos x="30" y="11"/>
                        </a:cxn>
                        <a:cxn ang="0">
                          <a:pos x="29" y="9"/>
                        </a:cxn>
                        <a:cxn ang="0">
                          <a:pos x="28" y="8"/>
                        </a:cxn>
                        <a:cxn ang="0">
                          <a:pos x="27" y="6"/>
                        </a:cxn>
                        <a:cxn ang="0">
                          <a:pos x="26" y="5"/>
                        </a:cxn>
                        <a:cxn ang="0">
                          <a:pos x="25" y="4"/>
                        </a:cxn>
                        <a:cxn ang="0">
                          <a:pos x="24" y="2"/>
                        </a:cxn>
                        <a:cxn ang="0">
                          <a:pos x="22" y="2"/>
                        </a:cxn>
                        <a:cxn ang="0">
                          <a:pos x="21" y="1"/>
                        </a:cxn>
                        <a:cxn ang="0">
                          <a:pos x="19" y="0"/>
                        </a:cxn>
                        <a:cxn ang="0">
                          <a:pos x="18" y="0"/>
                        </a:cxn>
                        <a:cxn ang="0">
                          <a:pos x="16" y="0"/>
                        </a:cxn>
                        <a:cxn ang="0">
                          <a:pos x="14" y="0"/>
                        </a:cxn>
                        <a:cxn ang="0">
                          <a:pos x="13" y="0"/>
                        </a:cxn>
                        <a:cxn ang="0">
                          <a:pos x="11" y="0"/>
                        </a:cxn>
                        <a:cxn ang="0">
                          <a:pos x="9" y="1"/>
                        </a:cxn>
                        <a:cxn ang="0">
                          <a:pos x="8" y="1"/>
                        </a:cxn>
                        <a:cxn ang="0">
                          <a:pos x="6" y="2"/>
                        </a:cxn>
                        <a:cxn ang="0">
                          <a:pos x="5" y="3"/>
                        </a:cxn>
                        <a:cxn ang="0">
                          <a:pos x="4" y="4"/>
                        </a:cxn>
                        <a:cxn ang="0">
                          <a:pos x="3" y="6"/>
                        </a:cxn>
                        <a:cxn ang="0">
                          <a:pos x="2" y="7"/>
                        </a:cxn>
                        <a:cxn ang="0">
                          <a:pos x="1" y="9"/>
                        </a:cxn>
                        <a:cxn ang="0">
                          <a:pos x="0" y="10"/>
                        </a:cxn>
                        <a:cxn ang="0">
                          <a:pos x="0" y="12"/>
                        </a:cxn>
                      </a:cxnLst>
                      <a:rect l="0" t="0" r="r" b="b"/>
                      <a:pathLst>
                        <a:path w="30" h="266">
                          <a:moveTo>
                            <a:pt x="0" y="12"/>
                          </a:moveTo>
                          <a:lnTo>
                            <a:pt x="0" y="251"/>
                          </a:lnTo>
                          <a:lnTo>
                            <a:pt x="0" y="251"/>
                          </a:lnTo>
                          <a:lnTo>
                            <a:pt x="0" y="251"/>
                          </a:lnTo>
                          <a:lnTo>
                            <a:pt x="0" y="252"/>
                          </a:lnTo>
                          <a:lnTo>
                            <a:pt x="0" y="252"/>
                          </a:lnTo>
                          <a:lnTo>
                            <a:pt x="0" y="252"/>
                          </a:lnTo>
                          <a:lnTo>
                            <a:pt x="0" y="252"/>
                          </a:lnTo>
                          <a:lnTo>
                            <a:pt x="0" y="253"/>
                          </a:lnTo>
                          <a:lnTo>
                            <a:pt x="0" y="253"/>
                          </a:lnTo>
                          <a:lnTo>
                            <a:pt x="0" y="253"/>
                          </a:lnTo>
                          <a:lnTo>
                            <a:pt x="0" y="254"/>
                          </a:lnTo>
                          <a:lnTo>
                            <a:pt x="0" y="254"/>
                          </a:lnTo>
                          <a:lnTo>
                            <a:pt x="0" y="254"/>
                          </a:lnTo>
                          <a:lnTo>
                            <a:pt x="0" y="254"/>
                          </a:lnTo>
                          <a:lnTo>
                            <a:pt x="0" y="255"/>
                          </a:lnTo>
                          <a:lnTo>
                            <a:pt x="0" y="255"/>
                          </a:lnTo>
                          <a:lnTo>
                            <a:pt x="0" y="255"/>
                          </a:lnTo>
                          <a:lnTo>
                            <a:pt x="0" y="255"/>
                          </a:lnTo>
                          <a:lnTo>
                            <a:pt x="0" y="256"/>
                          </a:lnTo>
                          <a:lnTo>
                            <a:pt x="1" y="256"/>
                          </a:lnTo>
                          <a:lnTo>
                            <a:pt x="1" y="256"/>
                          </a:lnTo>
                          <a:lnTo>
                            <a:pt x="1" y="257"/>
                          </a:lnTo>
                          <a:lnTo>
                            <a:pt x="1" y="257"/>
                          </a:lnTo>
                          <a:lnTo>
                            <a:pt x="1" y="257"/>
                          </a:lnTo>
                          <a:lnTo>
                            <a:pt x="1" y="257"/>
                          </a:lnTo>
                          <a:lnTo>
                            <a:pt x="1" y="258"/>
                          </a:lnTo>
                          <a:lnTo>
                            <a:pt x="1" y="258"/>
                          </a:lnTo>
                          <a:lnTo>
                            <a:pt x="2" y="258"/>
                          </a:lnTo>
                          <a:lnTo>
                            <a:pt x="2" y="258"/>
                          </a:lnTo>
                          <a:lnTo>
                            <a:pt x="2" y="259"/>
                          </a:lnTo>
                          <a:lnTo>
                            <a:pt x="2" y="259"/>
                          </a:lnTo>
                          <a:lnTo>
                            <a:pt x="2" y="259"/>
                          </a:lnTo>
                          <a:lnTo>
                            <a:pt x="2" y="259"/>
                          </a:lnTo>
                          <a:lnTo>
                            <a:pt x="2" y="260"/>
                          </a:lnTo>
                          <a:lnTo>
                            <a:pt x="3" y="260"/>
                          </a:lnTo>
                          <a:lnTo>
                            <a:pt x="3" y="260"/>
                          </a:lnTo>
                          <a:lnTo>
                            <a:pt x="3" y="260"/>
                          </a:lnTo>
                          <a:lnTo>
                            <a:pt x="3" y="260"/>
                          </a:lnTo>
                          <a:lnTo>
                            <a:pt x="3" y="261"/>
                          </a:lnTo>
                          <a:lnTo>
                            <a:pt x="3" y="261"/>
                          </a:lnTo>
                          <a:lnTo>
                            <a:pt x="4" y="261"/>
                          </a:lnTo>
                          <a:lnTo>
                            <a:pt x="4" y="261"/>
                          </a:lnTo>
                          <a:lnTo>
                            <a:pt x="4" y="262"/>
                          </a:lnTo>
                          <a:lnTo>
                            <a:pt x="4" y="262"/>
                          </a:lnTo>
                          <a:lnTo>
                            <a:pt x="4" y="262"/>
                          </a:lnTo>
                          <a:lnTo>
                            <a:pt x="5" y="262"/>
                          </a:lnTo>
                          <a:lnTo>
                            <a:pt x="5" y="262"/>
                          </a:lnTo>
                          <a:lnTo>
                            <a:pt x="5" y="263"/>
                          </a:lnTo>
                          <a:lnTo>
                            <a:pt x="5" y="263"/>
                          </a:lnTo>
                          <a:lnTo>
                            <a:pt x="5" y="263"/>
                          </a:lnTo>
                          <a:lnTo>
                            <a:pt x="6" y="263"/>
                          </a:lnTo>
                          <a:lnTo>
                            <a:pt x="6" y="263"/>
                          </a:lnTo>
                          <a:lnTo>
                            <a:pt x="6" y="263"/>
                          </a:lnTo>
                          <a:lnTo>
                            <a:pt x="6" y="264"/>
                          </a:lnTo>
                          <a:lnTo>
                            <a:pt x="7" y="264"/>
                          </a:lnTo>
                          <a:lnTo>
                            <a:pt x="7" y="264"/>
                          </a:lnTo>
                          <a:lnTo>
                            <a:pt x="7" y="264"/>
                          </a:lnTo>
                          <a:lnTo>
                            <a:pt x="7" y="264"/>
                          </a:lnTo>
                          <a:lnTo>
                            <a:pt x="7" y="264"/>
                          </a:lnTo>
                          <a:lnTo>
                            <a:pt x="8" y="264"/>
                          </a:lnTo>
                          <a:lnTo>
                            <a:pt x="8" y="265"/>
                          </a:lnTo>
                          <a:lnTo>
                            <a:pt x="8" y="265"/>
                          </a:lnTo>
                          <a:lnTo>
                            <a:pt x="8" y="265"/>
                          </a:lnTo>
                          <a:lnTo>
                            <a:pt x="9" y="265"/>
                          </a:lnTo>
                          <a:lnTo>
                            <a:pt x="9" y="265"/>
                          </a:lnTo>
                          <a:lnTo>
                            <a:pt x="9" y="265"/>
                          </a:lnTo>
                          <a:lnTo>
                            <a:pt x="9" y="265"/>
                          </a:lnTo>
                          <a:lnTo>
                            <a:pt x="10" y="265"/>
                          </a:lnTo>
                          <a:lnTo>
                            <a:pt x="10" y="266"/>
                          </a:lnTo>
                          <a:lnTo>
                            <a:pt x="10" y="266"/>
                          </a:lnTo>
                          <a:lnTo>
                            <a:pt x="10" y="266"/>
                          </a:lnTo>
                          <a:lnTo>
                            <a:pt x="11" y="266"/>
                          </a:lnTo>
                          <a:lnTo>
                            <a:pt x="11" y="266"/>
                          </a:lnTo>
                          <a:lnTo>
                            <a:pt x="11" y="266"/>
                          </a:lnTo>
                          <a:lnTo>
                            <a:pt x="11" y="266"/>
                          </a:lnTo>
                          <a:lnTo>
                            <a:pt x="12" y="266"/>
                          </a:lnTo>
                          <a:lnTo>
                            <a:pt x="12" y="266"/>
                          </a:lnTo>
                          <a:lnTo>
                            <a:pt x="12" y="266"/>
                          </a:lnTo>
                          <a:lnTo>
                            <a:pt x="13" y="266"/>
                          </a:lnTo>
                          <a:lnTo>
                            <a:pt x="13" y="266"/>
                          </a:lnTo>
                          <a:lnTo>
                            <a:pt x="13" y="266"/>
                          </a:lnTo>
                          <a:lnTo>
                            <a:pt x="13" y="266"/>
                          </a:lnTo>
                          <a:lnTo>
                            <a:pt x="14" y="266"/>
                          </a:lnTo>
                          <a:lnTo>
                            <a:pt x="14" y="266"/>
                          </a:lnTo>
                          <a:lnTo>
                            <a:pt x="14" y="266"/>
                          </a:lnTo>
                          <a:lnTo>
                            <a:pt x="14" y="266"/>
                          </a:lnTo>
                          <a:lnTo>
                            <a:pt x="15" y="266"/>
                          </a:lnTo>
                          <a:lnTo>
                            <a:pt x="15" y="266"/>
                          </a:lnTo>
                          <a:lnTo>
                            <a:pt x="15" y="266"/>
                          </a:lnTo>
                          <a:lnTo>
                            <a:pt x="15" y="266"/>
                          </a:lnTo>
                          <a:lnTo>
                            <a:pt x="16" y="266"/>
                          </a:lnTo>
                          <a:lnTo>
                            <a:pt x="16" y="266"/>
                          </a:lnTo>
                          <a:lnTo>
                            <a:pt x="16" y="266"/>
                          </a:lnTo>
                          <a:lnTo>
                            <a:pt x="17" y="266"/>
                          </a:lnTo>
                          <a:lnTo>
                            <a:pt x="17" y="266"/>
                          </a:lnTo>
                          <a:lnTo>
                            <a:pt x="17" y="266"/>
                          </a:lnTo>
                          <a:lnTo>
                            <a:pt x="17" y="266"/>
                          </a:lnTo>
                          <a:lnTo>
                            <a:pt x="18" y="266"/>
                          </a:lnTo>
                          <a:lnTo>
                            <a:pt x="18" y="266"/>
                          </a:lnTo>
                          <a:lnTo>
                            <a:pt x="18" y="266"/>
                          </a:lnTo>
                          <a:lnTo>
                            <a:pt x="18" y="266"/>
                          </a:lnTo>
                          <a:lnTo>
                            <a:pt x="19" y="266"/>
                          </a:lnTo>
                          <a:lnTo>
                            <a:pt x="19" y="266"/>
                          </a:lnTo>
                          <a:lnTo>
                            <a:pt x="19" y="266"/>
                          </a:lnTo>
                          <a:lnTo>
                            <a:pt x="19" y="266"/>
                          </a:lnTo>
                          <a:lnTo>
                            <a:pt x="20" y="266"/>
                          </a:lnTo>
                          <a:lnTo>
                            <a:pt x="20" y="265"/>
                          </a:lnTo>
                          <a:lnTo>
                            <a:pt x="20" y="265"/>
                          </a:lnTo>
                          <a:lnTo>
                            <a:pt x="20" y="265"/>
                          </a:lnTo>
                          <a:lnTo>
                            <a:pt x="21" y="265"/>
                          </a:lnTo>
                          <a:lnTo>
                            <a:pt x="21" y="265"/>
                          </a:lnTo>
                          <a:lnTo>
                            <a:pt x="21" y="265"/>
                          </a:lnTo>
                          <a:lnTo>
                            <a:pt x="21" y="265"/>
                          </a:lnTo>
                          <a:lnTo>
                            <a:pt x="22" y="265"/>
                          </a:lnTo>
                          <a:lnTo>
                            <a:pt x="22" y="264"/>
                          </a:lnTo>
                          <a:lnTo>
                            <a:pt x="22" y="264"/>
                          </a:lnTo>
                          <a:lnTo>
                            <a:pt x="22" y="264"/>
                          </a:lnTo>
                          <a:lnTo>
                            <a:pt x="23" y="264"/>
                          </a:lnTo>
                          <a:lnTo>
                            <a:pt x="23" y="264"/>
                          </a:lnTo>
                          <a:lnTo>
                            <a:pt x="23" y="264"/>
                          </a:lnTo>
                          <a:lnTo>
                            <a:pt x="23" y="264"/>
                          </a:lnTo>
                          <a:lnTo>
                            <a:pt x="24" y="263"/>
                          </a:lnTo>
                          <a:lnTo>
                            <a:pt x="24" y="263"/>
                          </a:lnTo>
                          <a:lnTo>
                            <a:pt x="24" y="263"/>
                          </a:lnTo>
                          <a:lnTo>
                            <a:pt x="24" y="263"/>
                          </a:lnTo>
                          <a:lnTo>
                            <a:pt x="24" y="263"/>
                          </a:lnTo>
                          <a:lnTo>
                            <a:pt x="25" y="263"/>
                          </a:lnTo>
                          <a:lnTo>
                            <a:pt x="25" y="262"/>
                          </a:lnTo>
                          <a:lnTo>
                            <a:pt x="25" y="262"/>
                          </a:lnTo>
                          <a:lnTo>
                            <a:pt x="25" y="262"/>
                          </a:lnTo>
                          <a:lnTo>
                            <a:pt x="25" y="262"/>
                          </a:lnTo>
                          <a:lnTo>
                            <a:pt x="26" y="262"/>
                          </a:lnTo>
                          <a:lnTo>
                            <a:pt x="26" y="261"/>
                          </a:lnTo>
                          <a:lnTo>
                            <a:pt x="26" y="261"/>
                          </a:lnTo>
                          <a:lnTo>
                            <a:pt x="26" y="261"/>
                          </a:lnTo>
                          <a:lnTo>
                            <a:pt x="26" y="261"/>
                          </a:lnTo>
                          <a:lnTo>
                            <a:pt x="27" y="260"/>
                          </a:lnTo>
                          <a:lnTo>
                            <a:pt x="27" y="260"/>
                          </a:lnTo>
                          <a:lnTo>
                            <a:pt x="27" y="260"/>
                          </a:lnTo>
                          <a:lnTo>
                            <a:pt x="27" y="260"/>
                          </a:lnTo>
                          <a:lnTo>
                            <a:pt x="27" y="260"/>
                          </a:lnTo>
                          <a:lnTo>
                            <a:pt x="27" y="259"/>
                          </a:lnTo>
                          <a:lnTo>
                            <a:pt x="28" y="259"/>
                          </a:lnTo>
                          <a:lnTo>
                            <a:pt x="28" y="259"/>
                          </a:lnTo>
                          <a:lnTo>
                            <a:pt x="28" y="259"/>
                          </a:lnTo>
                          <a:lnTo>
                            <a:pt x="28" y="258"/>
                          </a:lnTo>
                          <a:lnTo>
                            <a:pt x="28" y="258"/>
                          </a:lnTo>
                          <a:lnTo>
                            <a:pt x="28" y="258"/>
                          </a:lnTo>
                          <a:lnTo>
                            <a:pt x="28" y="258"/>
                          </a:lnTo>
                          <a:lnTo>
                            <a:pt x="28" y="257"/>
                          </a:lnTo>
                          <a:lnTo>
                            <a:pt x="29" y="257"/>
                          </a:lnTo>
                          <a:lnTo>
                            <a:pt x="29" y="257"/>
                          </a:lnTo>
                          <a:lnTo>
                            <a:pt x="29" y="257"/>
                          </a:lnTo>
                          <a:lnTo>
                            <a:pt x="29" y="256"/>
                          </a:lnTo>
                          <a:lnTo>
                            <a:pt x="29" y="256"/>
                          </a:lnTo>
                          <a:lnTo>
                            <a:pt x="29" y="256"/>
                          </a:lnTo>
                          <a:lnTo>
                            <a:pt x="29" y="255"/>
                          </a:lnTo>
                          <a:lnTo>
                            <a:pt x="29" y="255"/>
                          </a:lnTo>
                          <a:lnTo>
                            <a:pt x="29" y="255"/>
                          </a:lnTo>
                          <a:lnTo>
                            <a:pt x="29" y="255"/>
                          </a:lnTo>
                          <a:lnTo>
                            <a:pt x="30" y="254"/>
                          </a:lnTo>
                          <a:lnTo>
                            <a:pt x="30" y="254"/>
                          </a:lnTo>
                          <a:lnTo>
                            <a:pt x="30" y="254"/>
                          </a:lnTo>
                          <a:lnTo>
                            <a:pt x="30" y="254"/>
                          </a:lnTo>
                          <a:lnTo>
                            <a:pt x="30" y="253"/>
                          </a:lnTo>
                          <a:lnTo>
                            <a:pt x="30" y="253"/>
                          </a:lnTo>
                          <a:lnTo>
                            <a:pt x="30" y="253"/>
                          </a:lnTo>
                          <a:lnTo>
                            <a:pt x="30" y="252"/>
                          </a:lnTo>
                          <a:lnTo>
                            <a:pt x="30" y="252"/>
                          </a:lnTo>
                          <a:lnTo>
                            <a:pt x="30" y="252"/>
                          </a:lnTo>
                          <a:lnTo>
                            <a:pt x="30" y="252"/>
                          </a:lnTo>
                          <a:lnTo>
                            <a:pt x="30" y="251"/>
                          </a:lnTo>
                          <a:lnTo>
                            <a:pt x="30" y="251"/>
                          </a:lnTo>
                          <a:lnTo>
                            <a:pt x="30" y="251"/>
                          </a:lnTo>
                          <a:lnTo>
                            <a:pt x="30" y="12"/>
                          </a:lnTo>
                          <a:lnTo>
                            <a:pt x="30" y="12"/>
                          </a:lnTo>
                          <a:lnTo>
                            <a:pt x="30" y="11"/>
                          </a:lnTo>
                          <a:lnTo>
                            <a:pt x="30" y="11"/>
                          </a:lnTo>
                          <a:lnTo>
                            <a:pt x="30" y="11"/>
                          </a:lnTo>
                          <a:lnTo>
                            <a:pt x="30" y="11"/>
                          </a:lnTo>
                          <a:lnTo>
                            <a:pt x="30" y="10"/>
                          </a:lnTo>
                          <a:lnTo>
                            <a:pt x="29" y="10"/>
                          </a:lnTo>
                          <a:lnTo>
                            <a:pt x="29" y="10"/>
                          </a:lnTo>
                          <a:lnTo>
                            <a:pt x="29" y="10"/>
                          </a:lnTo>
                          <a:lnTo>
                            <a:pt x="29" y="9"/>
                          </a:lnTo>
                          <a:lnTo>
                            <a:pt x="29" y="9"/>
                          </a:lnTo>
                          <a:lnTo>
                            <a:pt x="29" y="9"/>
                          </a:lnTo>
                          <a:lnTo>
                            <a:pt x="29" y="8"/>
                          </a:lnTo>
                          <a:lnTo>
                            <a:pt x="29" y="8"/>
                          </a:lnTo>
                          <a:lnTo>
                            <a:pt x="28" y="8"/>
                          </a:lnTo>
                          <a:lnTo>
                            <a:pt x="28" y="8"/>
                          </a:lnTo>
                          <a:lnTo>
                            <a:pt x="28" y="7"/>
                          </a:lnTo>
                          <a:lnTo>
                            <a:pt x="28" y="7"/>
                          </a:lnTo>
                          <a:lnTo>
                            <a:pt x="28" y="7"/>
                          </a:lnTo>
                          <a:lnTo>
                            <a:pt x="28" y="7"/>
                          </a:lnTo>
                          <a:lnTo>
                            <a:pt x="28" y="6"/>
                          </a:lnTo>
                          <a:lnTo>
                            <a:pt x="27" y="6"/>
                          </a:lnTo>
                          <a:lnTo>
                            <a:pt x="27" y="6"/>
                          </a:lnTo>
                          <a:lnTo>
                            <a:pt x="27" y="6"/>
                          </a:lnTo>
                          <a:lnTo>
                            <a:pt x="27" y="5"/>
                          </a:lnTo>
                          <a:lnTo>
                            <a:pt x="27" y="5"/>
                          </a:lnTo>
                          <a:lnTo>
                            <a:pt x="26" y="5"/>
                          </a:lnTo>
                          <a:lnTo>
                            <a:pt x="26" y="5"/>
                          </a:lnTo>
                          <a:lnTo>
                            <a:pt x="26" y="5"/>
                          </a:lnTo>
                          <a:lnTo>
                            <a:pt x="26" y="4"/>
                          </a:lnTo>
                          <a:lnTo>
                            <a:pt x="26" y="4"/>
                          </a:lnTo>
                          <a:lnTo>
                            <a:pt x="26" y="4"/>
                          </a:lnTo>
                          <a:lnTo>
                            <a:pt x="25" y="4"/>
                          </a:lnTo>
                          <a:lnTo>
                            <a:pt x="25" y="4"/>
                          </a:lnTo>
                          <a:lnTo>
                            <a:pt x="25" y="3"/>
                          </a:lnTo>
                          <a:lnTo>
                            <a:pt x="25" y="3"/>
                          </a:lnTo>
                          <a:lnTo>
                            <a:pt x="24" y="3"/>
                          </a:lnTo>
                          <a:lnTo>
                            <a:pt x="24" y="3"/>
                          </a:lnTo>
                          <a:lnTo>
                            <a:pt x="24" y="3"/>
                          </a:lnTo>
                          <a:lnTo>
                            <a:pt x="24" y="2"/>
                          </a:lnTo>
                          <a:lnTo>
                            <a:pt x="24" y="2"/>
                          </a:lnTo>
                          <a:lnTo>
                            <a:pt x="23" y="2"/>
                          </a:lnTo>
                          <a:lnTo>
                            <a:pt x="23" y="2"/>
                          </a:lnTo>
                          <a:lnTo>
                            <a:pt x="23" y="2"/>
                          </a:lnTo>
                          <a:lnTo>
                            <a:pt x="23" y="2"/>
                          </a:lnTo>
                          <a:lnTo>
                            <a:pt x="22" y="2"/>
                          </a:lnTo>
                          <a:lnTo>
                            <a:pt x="22" y="1"/>
                          </a:lnTo>
                          <a:lnTo>
                            <a:pt x="22" y="1"/>
                          </a:lnTo>
                          <a:lnTo>
                            <a:pt x="22" y="1"/>
                          </a:lnTo>
                          <a:lnTo>
                            <a:pt x="21" y="1"/>
                          </a:lnTo>
                          <a:lnTo>
                            <a:pt x="21" y="1"/>
                          </a:lnTo>
                          <a:lnTo>
                            <a:pt x="21" y="1"/>
                          </a:lnTo>
                          <a:lnTo>
                            <a:pt x="21" y="1"/>
                          </a:lnTo>
                          <a:lnTo>
                            <a:pt x="20" y="1"/>
                          </a:lnTo>
                          <a:lnTo>
                            <a:pt x="20" y="0"/>
                          </a:lnTo>
                          <a:lnTo>
                            <a:pt x="20" y="0"/>
                          </a:lnTo>
                          <a:lnTo>
                            <a:pt x="19" y="0"/>
                          </a:lnTo>
                          <a:lnTo>
                            <a:pt x="19" y="0"/>
                          </a:lnTo>
                          <a:lnTo>
                            <a:pt x="19" y="0"/>
                          </a:lnTo>
                          <a:lnTo>
                            <a:pt x="19" y="0"/>
                          </a:lnTo>
                          <a:lnTo>
                            <a:pt x="18" y="0"/>
                          </a:lnTo>
                          <a:lnTo>
                            <a:pt x="18" y="0"/>
                          </a:lnTo>
                          <a:lnTo>
                            <a:pt x="18" y="0"/>
                          </a:lnTo>
                          <a:lnTo>
                            <a:pt x="18" y="0"/>
                          </a:lnTo>
                          <a:lnTo>
                            <a:pt x="17" y="0"/>
                          </a:lnTo>
                          <a:lnTo>
                            <a:pt x="17" y="0"/>
                          </a:lnTo>
                          <a:lnTo>
                            <a:pt x="17" y="0"/>
                          </a:lnTo>
                          <a:lnTo>
                            <a:pt x="16" y="0"/>
                          </a:lnTo>
                          <a:lnTo>
                            <a:pt x="16" y="0"/>
                          </a:lnTo>
                          <a:lnTo>
                            <a:pt x="16" y="0"/>
                          </a:lnTo>
                          <a:lnTo>
                            <a:pt x="16" y="0"/>
                          </a:lnTo>
                          <a:lnTo>
                            <a:pt x="15" y="0"/>
                          </a:lnTo>
                          <a:lnTo>
                            <a:pt x="15" y="0"/>
                          </a:lnTo>
                          <a:lnTo>
                            <a:pt x="15" y="0"/>
                          </a:lnTo>
                          <a:lnTo>
                            <a:pt x="15" y="0"/>
                          </a:lnTo>
                          <a:lnTo>
                            <a:pt x="14" y="0"/>
                          </a:lnTo>
                          <a:lnTo>
                            <a:pt x="14" y="0"/>
                          </a:lnTo>
                          <a:lnTo>
                            <a:pt x="14" y="0"/>
                          </a:lnTo>
                          <a:lnTo>
                            <a:pt x="13" y="0"/>
                          </a:lnTo>
                          <a:lnTo>
                            <a:pt x="13" y="0"/>
                          </a:lnTo>
                          <a:lnTo>
                            <a:pt x="13" y="0"/>
                          </a:lnTo>
                          <a:lnTo>
                            <a:pt x="13" y="0"/>
                          </a:lnTo>
                          <a:lnTo>
                            <a:pt x="12" y="0"/>
                          </a:lnTo>
                          <a:lnTo>
                            <a:pt x="12" y="0"/>
                          </a:lnTo>
                          <a:lnTo>
                            <a:pt x="12" y="0"/>
                          </a:lnTo>
                          <a:lnTo>
                            <a:pt x="11" y="0"/>
                          </a:lnTo>
                          <a:lnTo>
                            <a:pt x="11" y="0"/>
                          </a:lnTo>
                          <a:lnTo>
                            <a:pt x="11" y="0"/>
                          </a:lnTo>
                          <a:lnTo>
                            <a:pt x="11" y="0"/>
                          </a:lnTo>
                          <a:lnTo>
                            <a:pt x="10" y="0"/>
                          </a:lnTo>
                          <a:lnTo>
                            <a:pt x="10" y="0"/>
                          </a:lnTo>
                          <a:lnTo>
                            <a:pt x="10" y="0"/>
                          </a:lnTo>
                          <a:lnTo>
                            <a:pt x="10" y="0"/>
                          </a:lnTo>
                          <a:lnTo>
                            <a:pt x="9" y="1"/>
                          </a:lnTo>
                          <a:lnTo>
                            <a:pt x="9" y="1"/>
                          </a:lnTo>
                          <a:lnTo>
                            <a:pt x="9" y="1"/>
                          </a:lnTo>
                          <a:lnTo>
                            <a:pt x="9" y="1"/>
                          </a:lnTo>
                          <a:lnTo>
                            <a:pt x="8" y="1"/>
                          </a:lnTo>
                          <a:lnTo>
                            <a:pt x="8" y="1"/>
                          </a:lnTo>
                          <a:lnTo>
                            <a:pt x="8" y="1"/>
                          </a:lnTo>
                          <a:lnTo>
                            <a:pt x="8" y="1"/>
                          </a:lnTo>
                          <a:lnTo>
                            <a:pt x="7" y="2"/>
                          </a:lnTo>
                          <a:lnTo>
                            <a:pt x="7" y="2"/>
                          </a:lnTo>
                          <a:lnTo>
                            <a:pt x="7" y="2"/>
                          </a:lnTo>
                          <a:lnTo>
                            <a:pt x="7" y="2"/>
                          </a:lnTo>
                          <a:lnTo>
                            <a:pt x="6" y="2"/>
                          </a:lnTo>
                          <a:lnTo>
                            <a:pt x="6" y="2"/>
                          </a:lnTo>
                          <a:lnTo>
                            <a:pt x="6" y="2"/>
                          </a:lnTo>
                          <a:lnTo>
                            <a:pt x="6" y="3"/>
                          </a:lnTo>
                          <a:lnTo>
                            <a:pt x="5" y="3"/>
                          </a:lnTo>
                          <a:lnTo>
                            <a:pt x="5" y="3"/>
                          </a:lnTo>
                          <a:lnTo>
                            <a:pt x="5" y="3"/>
                          </a:lnTo>
                          <a:lnTo>
                            <a:pt x="5" y="3"/>
                          </a:lnTo>
                          <a:lnTo>
                            <a:pt x="5" y="4"/>
                          </a:lnTo>
                          <a:lnTo>
                            <a:pt x="4" y="4"/>
                          </a:lnTo>
                          <a:lnTo>
                            <a:pt x="4" y="4"/>
                          </a:lnTo>
                          <a:lnTo>
                            <a:pt x="4" y="4"/>
                          </a:lnTo>
                          <a:lnTo>
                            <a:pt x="4" y="4"/>
                          </a:lnTo>
                          <a:lnTo>
                            <a:pt x="4" y="5"/>
                          </a:lnTo>
                          <a:lnTo>
                            <a:pt x="3" y="5"/>
                          </a:lnTo>
                          <a:lnTo>
                            <a:pt x="3" y="5"/>
                          </a:lnTo>
                          <a:lnTo>
                            <a:pt x="3" y="5"/>
                          </a:lnTo>
                          <a:lnTo>
                            <a:pt x="3" y="5"/>
                          </a:lnTo>
                          <a:lnTo>
                            <a:pt x="3" y="6"/>
                          </a:lnTo>
                          <a:lnTo>
                            <a:pt x="2" y="6"/>
                          </a:lnTo>
                          <a:lnTo>
                            <a:pt x="2" y="6"/>
                          </a:lnTo>
                          <a:lnTo>
                            <a:pt x="2" y="6"/>
                          </a:lnTo>
                          <a:lnTo>
                            <a:pt x="2" y="7"/>
                          </a:lnTo>
                          <a:lnTo>
                            <a:pt x="2" y="7"/>
                          </a:lnTo>
                          <a:lnTo>
                            <a:pt x="2" y="7"/>
                          </a:lnTo>
                          <a:lnTo>
                            <a:pt x="1" y="7"/>
                          </a:lnTo>
                          <a:lnTo>
                            <a:pt x="1" y="8"/>
                          </a:lnTo>
                          <a:lnTo>
                            <a:pt x="1" y="8"/>
                          </a:lnTo>
                          <a:lnTo>
                            <a:pt x="1" y="8"/>
                          </a:lnTo>
                          <a:lnTo>
                            <a:pt x="1" y="8"/>
                          </a:lnTo>
                          <a:lnTo>
                            <a:pt x="1" y="9"/>
                          </a:lnTo>
                          <a:lnTo>
                            <a:pt x="1" y="9"/>
                          </a:lnTo>
                          <a:lnTo>
                            <a:pt x="0" y="9"/>
                          </a:lnTo>
                          <a:lnTo>
                            <a:pt x="0" y="10"/>
                          </a:lnTo>
                          <a:lnTo>
                            <a:pt x="0" y="10"/>
                          </a:lnTo>
                          <a:lnTo>
                            <a:pt x="0" y="10"/>
                          </a:lnTo>
                          <a:lnTo>
                            <a:pt x="0" y="10"/>
                          </a:lnTo>
                          <a:lnTo>
                            <a:pt x="0" y="11"/>
                          </a:lnTo>
                          <a:lnTo>
                            <a:pt x="0" y="11"/>
                          </a:lnTo>
                          <a:lnTo>
                            <a:pt x="0" y="11"/>
                          </a:lnTo>
                          <a:lnTo>
                            <a:pt x="0" y="11"/>
                          </a:lnTo>
                          <a:lnTo>
                            <a:pt x="0" y="12"/>
                          </a:lnTo>
                          <a:lnTo>
                            <a:pt x="0" y="12"/>
                          </a:lnTo>
                          <a:moveTo>
                            <a:pt x="11" y="23"/>
                          </a:moveTo>
                          <a:lnTo>
                            <a:pt x="11" y="238"/>
                          </a:lnTo>
                          <a:lnTo>
                            <a:pt x="18" y="238"/>
                          </a:lnTo>
                          <a:lnTo>
                            <a:pt x="18" y="23"/>
                          </a:lnTo>
                          <a:lnTo>
                            <a:pt x="11" y="23"/>
                          </a:lnTo>
                        </a:path>
                      </a:pathLst>
                    </a:custGeom>
                    <a:solidFill>
                      <a:srgbClr val="5F5F5F"/>
                    </a:solidFill>
                    <a:ln w="9525">
                      <a:noFill/>
                      <a:round/>
                      <a:headEnd type="none" w="sm" len="sm"/>
                      <a:tailEnd type="none" w="sm" len="sm"/>
                    </a:ln>
                  </p:spPr>
                  <p:txBody>
                    <a:bodyPr/>
                    <a:lstStyle/>
                    <a:p>
                      <a:endParaRPr lang="nl-BE"/>
                    </a:p>
                  </p:txBody>
                </p:sp>
                <p:sp>
                  <p:nvSpPr>
                    <p:cNvPr id="7302" name="Freeform 134"/>
                    <p:cNvSpPr>
                      <a:spLocks noChangeArrowheads="1"/>
                    </p:cNvSpPr>
                    <p:nvPr/>
                  </p:nvSpPr>
                  <p:spPr bwMode="auto">
                    <a:xfrm>
                      <a:off x="345" y="69"/>
                      <a:ext cx="498" cy="1057"/>
                    </a:xfrm>
                    <a:custGeom>
                      <a:avLst/>
                      <a:gdLst/>
                      <a:ahLst/>
                      <a:cxnLst>
                        <a:cxn ang="0">
                          <a:pos x="271" y="370"/>
                        </a:cxn>
                        <a:cxn ang="0">
                          <a:pos x="495" y="368"/>
                        </a:cxn>
                        <a:cxn ang="0">
                          <a:pos x="495" y="1056"/>
                        </a:cxn>
                        <a:cxn ang="0">
                          <a:pos x="270" y="1056"/>
                        </a:cxn>
                        <a:cxn ang="0">
                          <a:pos x="270" y="583"/>
                        </a:cxn>
                        <a:cxn ang="0">
                          <a:pos x="295" y="561"/>
                        </a:cxn>
                        <a:cxn ang="0">
                          <a:pos x="309" y="530"/>
                        </a:cxn>
                        <a:cxn ang="0">
                          <a:pos x="309" y="495"/>
                        </a:cxn>
                        <a:cxn ang="0">
                          <a:pos x="295" y="464"/>
                        </a:cxn>
                        <a:cxn ang="0">
                          <a:pos x="270" y="443"/>
                        </a:cxn>
                        <a:cxn ang="0">
                          <a:pos x="271" y="370"/>
                        </a:cxn>
                        <a:cxn ang="0">
                          <a:pos x="380" y="970"/>
                        </a:cxn>
                        <a:cxn ang="0">
                          <a:pos x="380" y="1042"/>
                        </a:cxn>
                        <a:cxn ang="0">
                          <a:pos x="486" y="1042"/>
                        </a:cxn>
                        <a:cxn ang="0">
                          <a:pos x="486" y="970"/>
                        </a:cxn>
                        <a:cxn ang="0">
                          <a:pos x="380" y="970"/>
                        </a:cxn>
                        <a:cxn ang="0">
                          <a:pos x="243" y="370"/>
                        </a:cxn>
                        <a:cxn ang="0">
                          <a:pos x="0" y="368"/>
                        </a:cxn>
                        <a:cxn ang="0">
                          <a:pos x="0" y="1056"/>
                        </a:cxn>
                        <a:cxn ang="0">
                          <a:pos x="244" y="1056"/>
                        </a:cxn>
                        <a:cxn ang="0">
                          <a:pos x="244" y="583"/>
                        </a:cxn>
                        <a:cxn ang="0">
                          <a:pos x="216" y="561"/>
                        </a:cxn>
                        <a:cxn ang="0">
                          <a:pos x="201" y="530"/>
                        </a:cxn>
                        <a:cxn ang="0">
                          <a:pos x="201" y="495"/>
                        </a:cxn>
                        <a:cxn ang="0">
                          <a:pos x="216" y="464"/>
                        </a:cxn>
                        <a:cxn ang="0">
                          <a:pos x="244" y="443"/>
                        </a:cxn>
                        <a:cxn ang="0">
                          <a:pos x="243" y="370"/>
                        </a:cxn>
                        <a:cxn ang="0">
                          <a:pos x="0" y="0"/>
                        </a:cxn>
                        <a:cxn ang="0">
                          <a:pos x="0" y="349"/>
                        </a:cxn>
                        <a:cxn ang="0">
                          <a:pos x="242" y="349"/>
                        </a:cxn>
                        <a:cxn ang="0">
                          <a:pos x="242" y="0"/>
                        </a:cxn>
                        <a:cxn ang="0">
                          <a:pos x="0" y="0"/>
                        </a:cxn>
                        <a:cxn ang="0">
                          <a:pos x="498" y="0"/>
                        </a:cxn>
                        <a:cxn ang="0">
                          <a:pos x="498" y="349"/>
                        </a:cxn>
                        <a:cxn ang="0">
                          <a:pos x="269" y="349"/>
                        </a:cxn>
                        <a:cxn ang="0">
                          <a:pos x="269" y="0"/>
                        </a:cxn>
                        <a:cxn ang="0">
                          <a:pos x="498" y="0"/>
                        </a:cxn>
                      </a:cxnLst>
                      <a:rect l="0" t="0" r="r" b="b"/>
                      <a:pathLst>
                        <a:path w="498" h="1056">
                          <a:moveTo>
                            <a:pt x="271" y="370"/>
                          </a:moveTo>
                          <a:lnTo>
                            <a:pt x="495" y="368"/>
                          </a:lnTo>
                          <a:lnTo>
                            <a:pt x="495" y="1056"/>
                          </a:lnTo>
                          <a:lnTo>
                            <a:pt x="270" y="1056"/>
                          </a:lnTo>
                          <a:lnTo>
                            <a:pt x="270" y="583"/>
                          </a:lnTo>
                          <a:cubicBezTo>
                            <a:pt x="270" y="583"/>
                            <a:pt x="285" y="575"/>
                            <a:pt x="295" y="561"/>
                          </a:cubicBezTo>
                          <a:cubicBezTo>
                            <a:pt x="295" y="561"/>
                            <a:pt x="305" y="547"/>
                            <a:pt x="309" y="530"/>
                          </a:cubicBezTo>
                          <a:cubicBezTo>
                            <a:pt x="309" y="530"/>
                            <a:pt x="313" y="513"/>
                            <a:pt x="309" y="495"/>
                          </a:cubicBezTo>
                          <a:cubicBezTo>
                            <a:pt x="309" y="495"/>
                            <a:pt x="305" y="478"/>
                            <a:pt x="295" y="464"/>
                          </a:cubicBezTo>
                          <a:cubicBezTo>
                            <a:pt x="295" y="464"/>
                            <a:pt x="285" y="450"/>
                            <a:pt x="270" y="443"/>
                          </a:cubicBezTo>
                          <a:lnTo>
                            <a:pt x="271" y="370"/>
                          </a:lnTo>
                          <a:moveTo>
                            <a:pt x="380" y="970"/>
                          </a:moveTo>
                          <a:lnTo>
                            <a:pt x="380" y="1042"/>
                          </a:lnTo>
                          <a:lnTo>
                            <a:pt x="486" y="1042"/>
                          </a:lnTo>
                          <a:lnTo>
                            <a:pt x="486" y="970"/>
                          </a:lnTo>
                          <a:lnTo>
                            <a:pt x="380" y="970"/>
                          </a:lnTo>
                          <a:moveTo>
                            <a:pt x="243" y="370"/>
                          </a:moveTo>
                          <a:lnTo>
                            <a:pt x="0" y="368"/>
                          </a:lnTo>
                          <a:lnTo>
                            <a:pt x="0" y="1056"/>
                          </a:lnTo>
                          <a:lnTo>
                            <a:pt x="244" y="1056"/>
                          </a:lnTo>
                          <a:lnTo>
                            <a:pt x="244" y="583"/>
                          </a:lnTo>
                          <a:cubicBezTo>
                            <a:pt x="244" y="583"/>
                            <a:pt x="228" y="575"/>
                            <a:pt x="216" y="561"/>
                          </a:cubicBezTo>
                          <a:cubicBezTo>
                            <a:pt x="216" y="561"/>
                            <a:pt x="205" y="547"/>
                            <a:pt x="201" y="530"/>
                          </a:cubicBezTo>
                          <a:cubicBezTo>
                            <a:pt x="201" y="530"/>
                            <a:pt x="197" y="513"/>
                            <a:pt x="201" y="495"/>
                          </a:cubicBezTo>
                          <a:cubicBezTo>
                            <a:pt x="201" y="495"/>
                            <a:pt x="205" y="478"/>
                            <a:pt x="216" y="464"/>
                          </a:cubicBezTo>
                          <a:cubicBezTo>
                            <a:pt x="216" y="464"/>
                            <a:pt x="228" y="450"/>
                            <a:pt x="244" y="443"/>
                          </a:cubicBezTo>
                          <a:lnTo>
                            <a:pt x="243" y="370"/>
                          </a:lnTo>
                          <a:moveTo>
                            <a:pt x="0" y="0"/>
                          </a:moveTo>
                          <a:lnTo>
                            <a:pt x="0" y="349"/>
                          </a:lnTo>
                          <a:lnTo>
                            <a:pt x="242" y="349"/>
                          </a:lnTo>
                          <a:lnTo>
                            <a:pt x="242" y="0"/>
                          </a:lnTo>
                          <a:lnTo>
                            <a:pt x="0" y="0"/>
                          </a:lnTo>
                          <a:moveTo>
                            <a:pt x="498" y="0"/>
                          </a:moveTo>
                          <a:lnTo>
                            <a:pt x="498" y="349"/>
                          </a:lnTo>
                          <a:lnTo>
                            <a:pt x="269" y="349"/>
                          </a:lnTo>
                          <a:lnTo>
                            <a:pt x="269" y="0"/>
                          </a:lnTo>
                          <a:lnTo>
                            <a:pt x="498" y="0"/>
                          </a:lnTo>
                        </a:path>
                      </a:pathLst>
                    </a:custGeom>
                    <a:blipFill dpi="0" rotWithShape="0">
                      <a:blip r:embed="rId3"/>
                      <a:srcRect/>
                      <a:tile tx="0" ty="0" sx="100000" sy="100000" flip="none" algn="tl"/>
                    </a:blipFill>
                    <a:ln w="9525">
                      <a:noFill/>
                      <a:round/>
                      <a:headEnd type="none" w="sm" len="sm"/>
                      <a:tailEnd type="none" w="sm" len="sm"/>
                    </a:ln>
                  </p:spPr>
                  <p:txBody>
                    <a:bodyPr/>
                    <a:lstStyle/>
                    <a:p>
                      <a:endParaRPr lang="nl-BE"/>
                    </a:p>
                  </p:txBody>
                </p:sp>
                <p:sp>
                  <p:nvSpPr>
                    <p:cNvPr id="7303" name="Rectangle 135"/>
                    <p:cNvSpPr>
                      <a:spLocks noChangeArrowheads="1"/>
                    </p:cNvSpPr>
                    <p:nvPr/>
                  </p:nvSpPr>
                  <p:spPr bwMode="auto">
                    <a:xfrm>
                      <a:off x="366" y="1038"/>
                      <a:ext cx="60" cy="64"/>
                    </a:xfrm>
                    <a:prstGeom prst="rect">
                      <a:avLst/>
                    </a:prstGeom>
                    <a:solidFill>
                      <a:srgbClr val="EFEFEF"/>
                    </a:solidFill>
                    <a:ln w="9525">
                      <a:noFill/>
                      <a:miter lim="800000"/>
                      <a:headEnd type="none" w="sm" len="sm"/>
                      <a:tailEnd type="none" w="sm" len="sm"/>
                    </a:ln>
                  </p:spPr>
                  <p:txBody>
                    <a:bodyPr/>
                    <a:lstStyle/>
                    <a:p>
                      <a:endParaRPr lang="nl-BE"/>
                    </a:p>
                  </p:txBody>
                </p:sp>
                <p:sp>
                  <p:nvSpPr>
                    <p:cNvPr id="7304" name="Rectangle 136"/>
                    <p:cNvSpPr>
                      <a:spLocks noChangeArrowheads="1"/>
                    </p:cNvSpPr>
                    <p:nvPr/>
                  </p:nvSpPr>
                  <p:spPr bwMode="auto">
                    <a:xfrm>
                      <a:off x="368" y="1041"/>
                      <a:ext cx="55" cy="49"/>
                    </a:xfrm>
                    <a:prstGeom prst="rect">
                      <a:avLst/>
                    </a:prstGeom>
                    <a:gradFill rotWithShape="0">
                      <a:gsLst>
                        <a:gs pos="0">
                          <a:srgbClr val="A0D0FF">
                            <a:alpha val="40001"/>
                          </a:srgbClr>
                        </a:gs>
                        <a:gs pos="100000">
                          <a:srgbClr val="0040A0"/>
                        </a:gs>
                      </a:gsLst>
                      <a:path path="shape">
                        <a:fillToRect l="50000" t="50000" r="50000" b="50000"/>
                      </a:path>
                    </a:gradFill>
                    <a:ln w="9525">
                      <a:noFill/>
                      <a:miter lim="800000"/>
                      <a:headEnd type="none" w="sm" len="sm"/>
                      <a:tailEnd type="none" w="sm" len="sm"/>
                    </a:ln>
                  </p:spPr>
                  <p:txBody>
                    <a:bodyPr/>
                    <a:lstStyle/>
                    <a:p>
                      <a:endParaRPr lang="nl-BE"/>
                    </a:p>
                  </p:txBody>
                </p:sp>
                <p:sp>
                  <p:nvSpPr>
                    <p:cNvPr id="7305" name="Oval 137"/>
                    <p:cNvSpPr>
                      <a:spLocks noChangeArrowheads="1"/>
                    </p:cNvSpPr>
                    <p:nvPr/>
                  </p:nvSpPr>
                  <p:spPr bwMode="auto">
                    <a:xfrm>
                      <a:off x="571" y="555"/>
                      <a:ext cx="59" cy="39"/>
                    </a:xfrm>
                    <a:prstGeom prst="ellipse">
                      <a:avLst/>
                    </a:prstGeom>
                    <a:gradFill rotWithShape="0">
                      <a:gsLst>
                        <a:gs pos="0">
                          <a:srgbClr val="B7B7B7"/>
                        </a:gs>
                        <a:gs pos="100000">
                          <a:srgbClr val="555555"/>
                        </a:gs>
                      </a:gsLst>
                      <a:path path="shape">
                        <a:fillToRect l="50000" t="50000" r="50000" b="50000"/>
                      </a:path>
                    </a:gradFill>
                    <a:ln w="9525">
                      <a:noFill/>
                      <a:round/>
                      <a:headEnd type="none" w="sm" len="sm"/>
                      <a:tailEnd type="none" w="sm" len="sm"/>
                    </a:ln>
                  </p:spPr>
                  <p:txBody>
                    <a:bodyPr/>
                    <a:lstStyle/>
                    <a:p>
                      <a:endParaRPr lang="nl-BE"/>
                    </a:p>
                  </p:txBody>
                </p:sp>
              </p:grpSp>
              <p:grpSp>
                <p:nvGrpSpPr>
                  <p:cNvPr id="7306" name="Group 138"/>
                  <p:cNvGrpSpPr>
                    <a:grpSpLocks/>
                  </p:cNvGrpSpPr>
                  <p:nvPr/>
                </p:nvGrpSpPr>
                <p:grpSpPr bwMode="auto">
                  <a:xfrm>
                    <a:off x="672" y="621"/>
                    <a:ext cx="960" cy="1299"/>
                    <a:chOff x="0" y="0"/>
                    <a:chExt cx="961" cy="1300"/>
                  </a:xfrm>
                </p:grpSpPr>
                <p:sp>
                  <p:nvSpPr>
                    <p:cNvPr id="7307" name="Freeform 139"/>
                    <p:cNvSpPr>
                      <a:spLocks noChangeArrowheads="1"/>
                    </p:cNvSpPr>
                    <p:nvPr/>
                  </p:nvSpPr>
                  <p:spPr bwMode="auto">
                    <a:xfrm>
                      <a:off x="0" y="0"/>
                      <a:ext cx="960" cy="1298"/>
                    </a:xfrm>
                    <a:custGeom>
                      <a:avLst/>
                      <a:gdLst/>
                      <a:ahLst/>
                      <a:cxnLst>
                        <a:cxn ang="0">
                          <a:pos x="0" y="172"/>
                        </a:cxn>
                        <a:cxn ang="0">
                          <a:pos x="312" y="9"/>
                        </a:cxn>
                        <a:cxn ang="0">
                          <a:pos x="327" y="1"/>
                        </a:cxn>
                        <a:cxn ang="0">
                          <a:pos x="344" y="2"/>
                        </a:cxn>
                        <a:cxn ang="0">
                          <a:pos x="940" y="7"/>
                        </a:cxn>
                        <a:cxn ang="0">
                          <a:pos x="947" y="10"/>
                        </a:cxn>
                        <a:cxn ang="0">
                          <a:pos x="952" y="16"/>
                        </a:cxn>
                        <a:cxn ang="0">
                          <a:pos x="955" y="24"/>
                        </a:cxn>
                        <a:cxn ang="0">
                          <a:pos x="960" y="1268"/>
                        </a:cxn>
                        <a:cxn ang="0">
                          <a:pos x="958" y="1278"/>
                        </a:cxn>
                        <a:cxn ang="0">
                          <a:pos x="952" y="1286"/>
                        </a:cxn>
                        <a:cxn ang="0">
                          <a:pos x="942" y="1290"/>
                        </a:cxn>
                        <a:cxn ang="0">
                          <a:pos x="342" y="1299"/>
                        </a:cxn>
                        <a:cxn ang="0">
                          <a:pos x="325" y="1297"/>
                        </a:cxn>
                        <a:cxn ang="0">
                          <a:pos x="311" y="1288"/>
                        </a:cxn>
                        <a:cxn ang="0">
                          <a:pos x="2" y="1099"/>
                        </a:cxn>
                        <a:cxn ang="0">
                          <a:pos x="0" y="172"/>
                        </a:cxn>
                      </a:cxnLst>
                      <a:rect l="0" t="0" r="r" b="b"/>
                      <a:pathLst>
                        <a:path w="960" h="1298">
                          <a:moveTo>
                            <a:pt x="0" y="172"/>
                          </a:moveTo>
                          <a:lnTo>
                            <a:pt x="312" y="9"/>
                          </a:lnTo>
                          <a:cubicBezTo>
                            <a:pt x="312" y="9"/>
                            <a:pt x="319" y="3"/>
                            <a:pt x="327" y="1"/>
                          </a:cubicBezTo>
                          <a:cubicBezTo>
                            <a:pt x="327" y="1"/>
                            <a:pt x="336" y="0"/>
                            <a:pt x="344" y="2"/>
                          </a:cubicBezTo>
                          <a:lnTo>
                            <a:pt x="940" y="7"/>
                          </a:lnTo>
                          <a:cubicBezTo>
                            <a:pt x="940" y="7"/>
                            <a:pt x="944" y="8"/>
                            <a:pt x="947" y="10"/>
                          </a:cubicBezTo>
                          <a:cubicBezTo>
                            <a:pt x="947" y="10"/>
                            <a:pt x="950" y="12"/>
                            <a:pt x="952" y="16"/>
                          </a:cubicBezTo>
                          <a:cubicBezTo>
                            <a:pt x="952" y="16"/>
                            <a:pt x="954" y="20"/>
                            <a:pt x="955" y="24"/>
                          </a:cubicBezTo>
                          <a:lnTo>
                            <a:pt x="960" y="1268"/>
                          </a:lnTo>
                          <a:cubicBezTo>
                            <a:pt x="960" y="1268"/>
                            <a:pt x="960" y="1273"/>
                            <a:pt x="958" y="1278"/>
                          </a:cubicBezTo>
                          <a:cubicBezTo>
                            <a:pt x="958" y="1278"/>
                            <a:pt x="956" y="1283"/>
                            <a:pt x="952" y="1286"/>
                          </a:cubicBezTo>
                          <a:cubicBezTo>
                            <a:pt x="952" y="1286"/>
                            <a:pt x="947" y="1289"/>
                            <a:pt x="942" y="1290"/>
                          </a:cubicBezTo>
                          <a:lnTo>
                            <a:pt x="342" y="1299"/>
                          </a:lnTo>
                          <a:cubicBezTo>
                            <a:pt x="342" y="1299"/>
                            <a:pt x="334" y="1300"/>
                            <a:pt x="325" y="1297"/>
                          </a:cubicBezTo>
                          <a:cubicBezTo>
                            <a:pt x="325" y="1297"/>
                            <a:pt x="317" y="1294"/>
                            <a:pt x="311" y="1288"/>
                          </a:cubicBezTo>
                          <a:lnTo>
                            <a:pt x="2" y="1099"/>
                          </a:lnTo>
                          <a:lnTo>
                            <a:pt x="0" y="172"/>
                          </a:lnTo>
                        </a:path>
                      </a:pathLst>
                    </a:custGeom>
                    <a:gradFill rotWithShape="0">
                      <a:gsLst>
                        <a:gs pos="0">
                          <a:srgbClr val="1F1F1F"/>
                        </a:gs>
                        <a:gs pos="100000">
                          <a:srgbClr val="5F5F5F"/>
                        </a:gs>
                      </a:gsLst>
                      <a:lin ang="5400000" scaled="1"/>
                    </a:gradFill>
                    <a:ln w="9525">
                      <a:noFill/>
                      <a:round/>
                      <a:headEnd type="none" w="sm" len="sm"/>
                      <a:tailEnd type="none" w="sm" len="sm"/>
                    </a:ln>
                  </p:spPr>
                  <p:txBody>
                    <a:bodyPr/>
                    <a:lstStyle/>
                    <a:p>
                      <a:endParaRPr lang="nl-BE"/>
                    </a:p>
                  </p:txBody>
                </p:sp>
                <p:sp>
                  <p:nvSpPr>
                    <p:cNvPr id="7308" name="Freeform 140"/>
                    <p:cNvSpPr>
                      <a:spLocks noChangeArrowheads="1"/>
                    </p:cNvSpPr>
                    <p:nvPr/>
                  </p:nvSpPr>
                  <p:spPr bwMode="auto">
                    <a:xfrm>
                      <a:off x="3" y="955"/>
                      <a:ext cx="317" cy="328"/>
                    </a:xfrm>
                    <a:custGeom>
                      <a:avLst/>
                      <a:gdLst/>
                      <a:ahLst/>
                      <a:cxnLst>
                        <a:cxn ang="0">
                          <a:pos x="0" y="131"/>
                        </a:cxn>
                        <a:cxn ang="0">
                          <a:pos x="312" y="0"/>
                        </a:cxn>
                        <a:cxn ang="0">
                          <a:pos x="317" y="328"/>
                        </a:cxn>
                        <a:cxn ang="0">
                          <a:pos x="0" y="131"/>
                        </a:cxn>
                      </a:cxnLst>
                      <a:rect l="0" t="0" r="r" b="b"/>
                      <a:pathLst>
                        <a:path w="317" h="328">
                          <a:moveTo>
                            <a:pt x="0" y="131"/>
                          </a:moveTo>
                          <a:cubicBezTo>
                            <a:pt x="0" y="131"/>
                            <a:pt x="146" y="41"/>
                            <a:pt x="312" y="0"/>
                          </a:cubicBezTo>
                          <a:lnTo>
                            <a:pt x="317" y="328"/>
                          </a:lnTo>
                          <a:lnTo>
                            <a:pt x="0" y="131"/>
                          </a:lnTo>
                        </a:path>
                      </a:pathLst>
                    </a:custGeom>
                    <a:gradFill rotWithShape="0">
                      <a:gsLst>
                        <a:gs pos="0">
                          <a:srgbClr val="000000">
                            <a:alpha val="0"/>
                          </a:srgbClr>
                        </a:gs>
                        <a:gs pos="100000">
                          <a:srgbClr val="A0A0A0">
                            <a:alpha val="60001"/>
                          </a:srgbClr>
                        </a:gs>
                      </a:gsLst>
                      <a:lin ang="5400000" scaled="1"/>
                    </a:gradFill>
                    <a:ln w="9525">
                      <a:noFill/>
                      <a:round/>
                      <a:headEnd type="none" w="sm" len="sm"/>
                      <a:tailEnd type="none" w="sm" len="sm"/>
                    </a:ln>
                  </p:spPr>
                  <p:txBody>
                    <a:bodyPr/>
                    <a:lstStyle/>
                    <a:p>
                      <a:endParaRPr lang="nl-BE"/>
                    </a:p>
                  </p:txBody>
                </p:sp>
                <p:sp>
                  <p:nvSpPr>
                    <p:cNvPr id="7309" name="Freeform 141"/>
                    <p:cNvSpPr>
                      <a:spLocks noChangeArrowheads="1"/>
                    </p:cNvSpPr>
                    <p:nvPr/>
                  </p:nvSpPr>
                  <p:spPr bwMode="auto">
                    <a:xfrm>
                      <a:off x="126" y="194"/>
                      <a:ext cx="12" cy="895"/>
                    </a:xfrm>
                    <a:custGeom>
                      <a:avLst/>
                      <a:gdLst/>
                      <a:ahLst/>
                      <a:cxnLst>
                        <a:cxn ang="0">
                          <a:pos x="0" y="5"/>
                        </a:cxn>
                        <a:cxn ang="0">
                          <a:pos x="0" y="889"/>
                        </a:cxn>
                        <a:cxn ang="0">
                          <a:pos x="0" y="892"/>
                        </a:cxn>
                        <a:cxn ang="0">
                          <a:pos x="2" y="894"/>
                        </a:cxn>
                        <a:cxn ang="0">
                          <a:pos x="4" y="895"/>
                        </a:cxn>
                        <a:cxn ang="0">
                          <a:pos x="7" y="895"/>
                        </a:cxn>
                        <a:cxn ang="0">
                          <a:pos x="9" y="894"/>
                        </a:cxn>
                        <a:cxn ang="0">
                          <a:pos x="11" y="892"/>
                        </a:cxn>
                        <a:cxn ang="0">
                          <a:pos x="12" y="889"/>
                        </a:cxn>
                        <a:cxn ang="0">
                          <a:pos x="12" y="5"/>
                        </a:cxn>
                        <a:cxn ang="0">
                          <a:pos x="11" y="3"/>
                        </a:cxn>
                        <a:cxn ang="0">
                          <a:pos x="9" y="1"/>
                        </a:cxn>
                        <a:cxn ang="0">
                          <a:pos x="7" y="0"/>
                        </a:cxn>
                        <a:cxn ang="0">
                          <a:pos x="4" y="0"/>
                        </a:cxn>
                        <a:cxn ang="0">
                          <a:pos x="2" y="1"/>
                        </a:cxn>
                        <a:cxn ang="0">
                          <a:pos x="0" y="3"/>
                        </a:cxn>
                        <a:cxn ang="0">
                          <a:pos x="0" y="5"/>
                        </a:cxn>
                      </a:cxnLst>
                      <a:rect l="0" t="0" r="r" b="b"/>
                      <a:pathLst>
                        <a:path w="12" h="895">
                          <a:moveTo>
                            <a:pt x="0" y="5"/>
                          </a:moveTo>
                          <a:lnTo>
                            <a:pt x="0" y="889"/>
                          </a:lnTo>
                          <a:cubicBezTo>
                            <a:pt x="0" y="889"/>
                            <a:pt x="0" y="891"/>
                            <a:pt x="0" y="892"/>
                          </a:cubicBezTo>
                          <a:cubicBezTo>
                            <a:pt x="0" y="892"/>
                            <a:pt x="1" y="893"/>
                            <a:pt x="2" y="894"/>
                          </a:cubicBezTo>
                          <a:cubicBezTo>
                            <a:pt x="2" y="894"/>
                            <a:pt x="3" y="895"/>
                            <a:pt x="4" y="895"/>
                          </a:cubicBezTo>
                          <a:cubicBezTo>
                            <a:pt x="4" y="895"/>
                            <a:pt x="6" y="895"/>
                            <a:pt x="7" y="895"/>
                          </a:cubicBezTo>
                          <a:cubicBezTo>
                            <a:pt x="7" y="895"/>
                            <a:pt x="8" y="895"/>
                            <a:pt x="9" y="894"/>
                          </a:cubicBezTo>
                          <a:cubicBezTo>
                            <a:pt x="9" y="894"/>
                            <a:pt x="10" y="893"/>
                            <a:pt x="11" y="892"/>
                          </a:cubicBezTo>
                          <a:cubicBezTo>
                            <a:pt x="11" y="892"/>
                            <a:pt x="12" y="891"/>
                            <a:pt x="12" y="889"/>
                          </a:cubicBezTo>
                          <a:lnTo>
                            <a:pt x="12" y="5"/>
                          </a:lnTo>
                          <a:cubicBezTo>
                            <a:pt x="12" y="5"/>
                            <a:pt x="12" y="4"/>
                            <a:pt x="11" y="3"/>
                          </a:cubicBezTo>
                          <a:cubicBezTo>
                            <a:pt x="11" y="3"/>
                            <a:pt x="10" y="1"/>
                            <a:pt x="9" y="1"/>
                          </a:cubicBezTo>
                          <a:cubicBezTo>
                            <a:pt x="9" y="1"/>
                            <a:pt x="8" y="0"/>
                            <a:pt x="7" y="0"/>
                          </a:cubicBezTo>
                          <a:cubicBezTo>
                            <a:pt x="7" y="0"/>
                            <a:pt x="6" y="0"/>
                            <a:pt x="4" y="0"/>
                          </a:cubicBezTo>
                          <a:cubicBezTo>
                            <a:pt x="4" y="0"/>
                            <a:pt x="3" y="0"/>
                            <a:pt x="2" y="1"/>
                          </a:cubicBezTo>
                          <a:cubicBezTo>
                            <a:pt x="2" y="1"/>
                            <a:pt x="1" y="1"/>
                            <a:pt x="0" y="3"/>
                          </a:cubicBezTo>
                          <a:cubicBezTo>
                            <a:pt x="0" y="3"/>
                            <a:pt x="0" y="4"/>
                            <a:pt x="0" y="5"/>
                          </a:cubicBezTo>
                        </a:path>
                      </a:pathLst>
                    </a:custGeom>
                    <a:gradFill rotWithShape="0">
                      <a:gsLst>
                        <a:gs pos="0">
                          <a:srgbClr val="5F5F5F"/>
                        </a:gs>
                        <a:gs pos="100000">
                          <a:srgbClr val="8F8F8F">
                            <a:alpha val="0"/>
                          </a:srgbClr>
                        </a:gs>
                      </a:gsLst>
                      <a:lin ang="5400000" scaled="1"/>
                    </a:gradFill>
                    <a:ln w="9525">
                      <a:noFill/>
                      <a:round/>
                      <a:headEnd type="none" w="sm" len="sm"/>
                      <a:tailEnd type="none" w="sm" len="sm"/>
                    </a:ln>
                  </p:spPr>
                  <p:txBody>
                    <a:bodyPr/>
                    <a:lstStyle/>
                    <a:p>
                      <a:endParaRPr lang="nl-BE"/>
                    </a:p>
                  </p:txBody>
                </p:sp>
                <p:sp>
                  <p:nvSpPr>
                    <p:cNvPr id="7310" name="Freeform 142"/>
                    <p:cNvSpPr>
                      <a:spLocks noChangeArrowheads="1"/>
                    </p:cNvSpPr>
                    <p:nvPr/>
                  </p:nvSpPr>
                  <p:spPr bwMode="auto">
                    <a:xfrm>
                      <a:off x="325" y="2"/>
                      <a:ext cx="17" cy="1292"/>
                    </a:xfrm>
                    <a:custGeom>
                      <a:avLst/>
                      <a:gdLst/>
                      <a:ahLst/>
                      <a:cxnLst>
                        <a:cxn ang="0">
                          <a:pos x="0" y="5"/>
                        </a:cxn>
                        <a:cxn ang="0">
                          <a:pos x="0" y="1292"/>
                        </a:cxn>
                        <a:cxn ang="0">
                          <a:pos x="17" y="1292"/>
                        </a:cxn>
                        <a:cxn ang="0">
                          <a:pos x="17" y="5"/>
                        </a:cxn>
                        <a:cxn ang="0">
                          <a:pos x="14" y="2"/>
                        </a:cxn>
                        <a:cxn ang="0">
                          <a:pos x="10" y="0"/>
                        </a:cxn>
                        <a:cxn ang="0">
                          <a:pos x="6" y="0"/>
                        </a:cxn>
                        <a:cxn ang="0">
                          <a:pos x="2" y="2"/>
                        </a:cxn>
                        <a:cxn ang="0">
                          <a:pos x="0" y="5"/>
                        </a:cxn>
                      </a:cxnLst>
                      <a:rect l="0" t="0" r="r" b="b"/>
                      <a:pathLst>
                        <a:path w="17" h="1292">
                          <a:moveTo>
                            <a:pt x="0" y="5"/>
                          </a:moveTo>
                          <a:lnTo>
                            <a:pt x="0" y="1292"/>
                          </a:lnTo>
                          <a:lnTo>
                            <a:pt x="17" y="1292"/>
                          </a:lnTo>
                          <a:lnTo>
                            <a:pt x="17" y="5"/>
                          </a:lnTo>
                          <a:cubicBezTo>
                            <a:pt x="17" y="5"/>
                            <a:pt x="16" y="3"/>
                            <a:pt x="14" y="2"/>
                          </a:cubicBezTo>
                          <a:cubicBezTo>
                            <a:pt x="14" y="2"/>
                            <a:pt x="12" y="0"/>
                            <a:pt x="10" y="0"/>
                          </a:cubicBezTo>
                          <a:cubicBezTo>
                            <a:pt x="10" y="0"/>
                            <a:pt x="8" y="0"/>
                            <a:pt x="6" y="0"/>
                          </a:cubicBezTo>
                          <a:cubicBezTo>
                            <a:pt x="6" y="0"/>
                            <a:pt x="4" y="0"/>
                            <a:pt x="2" y="2"/>
                          </a:cubicBezTo>
                          <a:cubicBezTo>
                            <a:pt x="2" y="2"/>
                            <a:pt x="0" y="3"/>
                            <a:pt x="0" y="5"/>
                          </a:cubicBezTo>
                        </a:path>
                      </a:pathLst>
                    </a:custGeom>
                    <a:gradFill rotWithShape="0">
                      <a:gsLst>
                        <a:gs pos="0">
                          <a:srgbClr val="000000"/>
                        </a:gs>
                        <a:gs pos="100000">
                          <a:srgbClr val="DFDFDF"/>
                        </a:gs>
                      </a:gsLst>
                      <a:lin ang="0" scaled="1"/>
                    </a:gradFill>
                    <a:ln w="9525">
                      <a:noFill/>
                      <a:round/>
                      <a:headEnd type="none" w="sm" len="sm"/>
                      <a:tailEnd type="none" w="sm" len="sm"/>
                    </a:ln>
                  </p:spPr>
                  <p:txBody>
                    <a:bodyPr/>
                    <a:lstStyle/>
                    <a:p>
                      <a:endParaRPr lang="nl-BE"/>
                    </a:p>
                  </p:txBody>
                </p:sp>
                <p:sp>
                  <p:nvSpPr>
                    <p:cNvPr id="7311" name="Freeform 143"/>
                    <p:cNvSpPr>
                      <a:spLocks noChangeArrowheads="1"/>
                    </p:cNvSpPr>
                    <p:nvPr/>
                  </p:nvSpPr>
                  <p:spPr bwMode="auto">
                    <a:xfrm>
                      <a:off x="343" y="2"/>
                      <a:ext cx="610" cy="1290"/>
                    </a:xfrm>
                    <a:custGeom>
                      <a:avLst/>
                      <a:gdLst/>
                      <a:ahLst/>
                      <a:cxnLst>
                        <a:cxn ang="0">
                          <a:pos x="0" y="0"/>
                        </a:cxn>
                        <a:cxn ang="0">
                          <a:pos x="1" y="1290"/>
                        </a:cxn>
                        <a:cxn ang="0">
                          <a:pos x="597" y="1280"/>
                        </a:cxn>
                        <a:cxn ang="0">
                          <a:pos x="603" y="1277"/>
                        </a:cxn>
                        <a:cxn ang="0">
                          <a:pos x="607" y="1272"/>
                        </a:cxn>
                        <a:cxn ang="0">
                          <a:pos x="609" y="1266"/>
                        </a:cxn>
                        <a:cxn ang="0">
                          <a:pos x="603" y="16"/>
                        </a:cxn>
                        <a:cxn ang="0">
                          <a:pos x="599" y="10"/>
                        </a:cxn>
                        <a:cxn ang="0">
                          <a:pos x="592" y="7"/>
                        </a:cxn>
                        <a:cxn ang="0">
                          <a:pos x="0" y="0"/>
                        </a:cxn>
                      </a:cxnLst>
                      <a:rect l="0" t="0" r="r" b="b"/>
                      <a:pathLst>
                        <a:path w="609" h="1290">
                          <a:moveTo>
                            <a:pt x="0" y="0"/>
                          </a:moveTo>
                          <a:lnTo>
                            <a:pt x="1" y="1290"/>
                          </a:lnTo>
                          <a:lnTo>
                            <a:pt x="597" y="1280"/>
                          </a:lnTo>
                          <a:cubicBezTo>
                            <a:pt x="597" y="1280"/>
                            <a:pt x="601" y="1279"/>
                            <a:pt x="603" y="1277"/>
                          </a:cubicBezTo>
                          <a:cubicBezTo>
                            <a:pt x="603" y="1277"/>
                            <a:pt x="606" y="1275"/>
                            <a:pt x="607" y="1272"/>
                          </a:cubicBezTo>
                          <a:cubicBezTo>
                            <a:pt x="607" y="1272"/>
                            <a:pt x="609" y="1269"/>
                            <a:pt x="609" y="1266"/>
                          </a:cubicBezTo>
                          <a:lnTo>
                            <a:pt x="603" y="16"/>
                          </a:lnTo>
                          <a:cubicBezTo>
                            <a:pt x="603" y="16"/>
                            <a:pt x="602" y="12"/>
                            <a:pt x="599" y="10"/>
                          </a:cubicBezTo>
                          <a:cubicBezTo>
                            <a:pt x="599" y="10"/>
                            <a:pt x="596" y="7"/>
                            <a:pt x="592" y="7"/>
                          </a:cubicBezTo>
                          <a:lnTo>
                            <a:pt x="0" y="0"/>
                          </a:lnTo>
                        </a:path>
                      </a:pathLst>
                    </a:custGeom>
                    <a:gradFill rotWithShape="0">
                      <a:gsLst>
                        <a:gs pos="0">
                          <a:srgbClr val="A0A0A0"/>
                        </a:gs>
                        <a:gs pos="50000">
                          <a:srgbClr val="DFDFDF"/>
                        </a:gs>
                        <a:gs pos="100000">
                          <a:srgbClr val="A0A0A0"/>
                        </a:gs>
                      </a:gsLst>
                      <a:lin ang="0" scaled="1"/>
                    </a:gradFill>
                    <a:ln w="9525">
                      <a:noFill/>
                      <a:round/>
                      <a:headEnd type="none" w="sm" len="sm"/>
                      <a:tailEnd type="none" w="sm" len="sm"/>
                    </a:ln>
                  </p:spPr>
                  <p:txBody>
                    <a:bodyPr/>
                    <a:lstStyle/>
                    <a:p>
                      <a:endParaRPr lang="nl-BE"/>
                    </a:p>
                  </p:txBody>
                </p:sp>
                <p:sp>
                  <p:nvSpPr>
                    <p:cNvPr id="7312" name="Freeform 144"/>
                    <p:cNvSpPr>
                      <a:spLocks noChangeArrowheads="1"/>
                    </p:cNvSpPr>
                    <p:nvPr/>
                  </p:nvSpPr>
                  <p:spPr bwMode="auto">
                    <a:xfrm>
                      <a:off x="338" y="2"/>
                      <a:ext cx="10" cy="1211"/>
                    </a:xfrm>
                    <a:custGeom>
                      <a:avLst/>
                      <a:gdLst/>
                      <a:ahLst/>
                      <a:cxnLst>
                        <a:cxn ang="0">
                          <a:pos x="0" y="5"/>
                        </a:cxn>
                        <a:cxn ang="0">
                          <a:pos x="0" y="1210"/>
                        </a:cxn>
                        <a:cxn ang="0">
                          <a:pos x="9" y="1210"/>
                        </a:cxn>
                        <a:cxn ang="0">
                          <a:pos x="9" y="5"/>
                        </a:cxn>
                        <a:cxn ang="0">
                          <a:pos x="8" y="2"/>
                        </a:cxn>
                        <a:cxn ang="0">
                          <a:pos x="6" y="0"/>
                        </a:cxn>
                        <a:cxn ang="0">
                          <a:pos x="3" y="0"/>
                        </a:cxn>
                        <a:cxn ang="0">
                          <a:pos x="1" y="2"/>
                        </a:cxn>
                        <a:cxn ang="0">
                          <a:pos x="0" y="5"/>
                        </a:cxn>
                      </a:cxnLst>
                      <a:rect l="0" t="0" r="r" b="b"/>
                      <a:pathLst>
                        <a:path w="9" h="1210">
                          <a:moveTo>
                            <a:pt x="0" y="5"/>
                          </a:moveTo>
                          <a:lnTo>
                            <a:pt x="0" y="1210"/>
                          </a:lnTo>
                          <a:lnTo>
                            <a:pt x="9" y="1210"/>
                          </a:lnTo>
                          <a:lnTo>
                            <a:pt x="9" y="5"/>
                          </a:lnTo>
                          <a:cubicBezTo>
                            <a:pt x="9" y="5"/>
                            <a:pt x="9" y="3"/>
                            <a:pt x="8" y="2"/>
                          </a:cubicBezTo>
                          <a:cubicBezTo>
                            <a:pt x="8" y="2"/>
                            <a:pt x="7" y="0"/>
                            <a:pt x="6" y="0"/>
                          </a:cubicBezTo>
                          <a:cubicBezTo>
                            <a:pt x="6" y="0"/>
                            <a:pt x="4" y="0"/>
                            <a:pt x="3" y="0"/>
                          </a:cubicBezTo>
                          <a:cubicBezTo>
                            <a:pt x="3" y="0"/>
                            <a:pt x="2" y="0"/>
                            <a:pt x="1" y="2"/>
                          </a:cubicBezTo>
                          <a:cubicBezTo>
                            <a:pt x="1" y="2"/>
                            <a:pt x="0" y="3"/>
                            <a:pt x="0" y="5"/>
                          </a:cubicBezTo>
                        </a:path>
                      </a:pathLst>
                    </a:custGeom>
                    <a:gradFill rotWithShape="0">
                      <a:gsLst>
                        <a:gs pos="0">
                          <a:srgbClr val="EFEFE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313" name="Freeform 145"/>
                    <p:cNvSpPr>
                      <a:spLocks noChangeArrowheads="1"/>
                    </p:cNvSpPr>
                    <p:nvPr/>
                  </p:nvSpPr>
                  <p:spPr bwMode="auto">
                    <a:xfrm>
                      <a:off x="354" y="3"/>
                      <a:ext cx="10" cy="1286"/>
                    </a:xfrm>
                    <a:custGeom>
                      <a:avLst/>
                      <a:gdLst/>
                      <a:ahLst/>
                      <a:cxnLst>
                        <a:cxn ang="0">
                          <a:pos x="0" y="5"/>
                        </a:cxn>
                        <a:cxn ang="0">
                          <a:pos x="0" y="1286"/>
                        </a:cxn>
                        <a:cxn ang="0">
                          <a:pos x="9" y="1286"/>
                        </a:cxn>
                        <a:cxn ang="0">
                          <a:pos x="9" y="5"/>
                        </a:cxn>
                        <a:cxn ang="0">
                          <a:pos x="8" y="2"/>
                        </a:cxn>
                        <a:cxn ang="0">
                          <a:pos x="6" y="0"/>
                        </a:cxn>
                        <a:cxn ang="0">
                          <a:pos x="3" y="0"/>
                        </a:cxn>
                        <a:cxn ang="0">
                          <a:pos x="1" y="2"/>
                        </a:cxn>
                        <a:cxn ang="0">
                          <a:pos x="0" y="5"/>
                        </a:cxn>
                      </a:cxnLst>
                      <a:rect l="0" t="0" r="r" b="b"/>
                      <a:pathLst>
                        <a:path w="9" h="1286">
                          <a:moveTo>
                            <a:pt x="0" y="5"/>
                          </a:moveTo>
                          <a:lnTo>
                            <a:pt x="0" y="1286"/>
                          </a:lnTo>
                          <a:lnTo>
                            <a:pt x="9" y="1286"/>
                          </a:lnTo>
                          <a:lnTo>
                            <a:pt x="9" y="5"/>
                          </a:lnTo>
                          <a:cubicBezTo>
                            <a:pt x="9" y="5"/>
                            <a:pt x="9" y="3"/>
                            <a:pt x="8" y="2"/>
                          </a:cubicBezTo>
                          <a:cubicBezTo>
                            <a:pt x="8" y="2"/>
                            <a:pt x="7" y="0"/>
                            <a:pt x="6" y="0"/>
                          </a:cubicBezTo>
                          <a:cubicBezTo>
                            <a:pt x="6" y="0"/>
                            <a:pt x="4" y="0"/>
                            <a:pt x="3" y="0"/>
                          </a:cubicBezTo>
                          <a:cubicBezTo>
                            <a:pt x="3" y="0"/>
                            <a:pt x="2" y="0"/>
                            <a:pt x="1" y="2"/>
                          </a:cubicBezTo>
                          <a:cubicBezTo>
                            <a:pt x="1" y="2"/>
                            <a:pt x="0" y="3"/>
                            <a:pt x="0" y="5"/>
                          </a:cubicBezTo>
                        </a:path>
                      </a:pathLst>
                    </a:custGeom>
                    <a:gradFill rotWithShape="0">
                      <a:gsLst>
                        <a:gs pos="0">
                          <a:srgbClr val="BFBFBF"/>
                        </a:gs>
                        <a:gs pos="100000">
                          <a:srgbClr val="000000">
                            <a:alpha val="0"/>
                          </a:srgbClr>
                        </a:gs>
                      </a:gsLst>
                      <a:lin ang="5400000" scaled="1"/>
                    </a:gradFill>
                    <a:ln w="9525">
                      <a:noFill/>
                      <a:round/>
                      <a:headEnd type="none" w="sm" len="sm"/>
                      <a:tailEnd type="none" w="sm" len="sm"/>
                    </a:ln>
                  </p:spPr>
                  <p:txBody>
                    <a:bodyPr/>
                    <a:lstStyle/>
                    <a:p>
                      <a:endParaRPr lang="nl-BE"/>
                    </a:p>
                  </p:txBody>
                </p:sp>
                <p:sp>
                  <p:nvSpPr>
                    <p:cNvPr id="7314" name="Oval 146"/>
                    <p:cNvSpPr>
                      <a:spLocks noChangeArrowheads="1"/>
                    </p:cNvSpPr>
                    <p:nvPr/>
                  </p:nvSpPr>
                  <p:spPr bwMode="auto">
                    <a:xfrm>
                      <a:off x="642" y="5"/>
                      <a:ext cx="51" cy="51"/>
                    </a:xfrm>
                    <a:prstGeom prst="ellipse">
                      <a:avLst/>
                    </a:prstGeom>
                    <a:solidFill>
                      <a:srgbClr val="A0A0A0"/>
                    </a:solidFill>
                    <a:ln w="9525">
                      <a:noFill/>
                      <a:round/>
                      <a:headEnd type="none" w="sm" len="sm"/>
                      <a:tailEnd type="none" w="sm" len="sm"/>
                    </a:ln>
                  </p:spPr>
                  <p:txBody>
                    <a:bodyPr/>
                    <a:lstStyle/>
                    <a:p>
                      <a:endParaRPr lang="nl-BE"/>
                    </a:p>
                  </p:txBody>
                </p:sp>
                <p:sp>
                  <p:nvSpPr>
                    <p:cNvPr id="7315" name="Oval 147"/>
                    <p:cNvSpPr>
                      <a:spLocks noChangeArrowheads="1"/>
                    </p:cNvSpPr>
                    <p:nvPr/>
                  </p:nvSpPr>
                  <p:spPr bwMode="auto">
                    <a:xfrm>
                      <a:off x="647" y="8"/>
                      <a:ext cx="42" cy="43"/>
                    </a:xfrm>
                    <a:prstGeom prst="ellipse">
                      <a:avLst/>
                    </a:prstGeom>
                    <a:solidFill>
                      <a:srgbClr val="EFEFEF"/>
                    </a:solidFill>
                    <a:ln w="9525">
                      <a:noFill/>
                      <a:round/>
                      <a:headEnd type="none" w="sm" len="sm"/>
                      <a:tailEnd type="none" w="sm" len="sm"/>
                    </a:ln>
                  </p:spPr>
                  <p:txBody>
                    <a:bodyPr/>
                    <a:lstStyle/>
                    <a:p>
                      <a:endParaRPr lang="nl-BE"/>
                    </a:p>
                  </p:txBody>
                </p:sp>
                <p:sp>
                  <p:nvSpPr>
                    <p:cNvPr id="7316" name="Oval 148"/>
                    <p:cNvSpPr>
                      <a:spLocks noChangeArrowheads="1"/>
                    </p:cNvSpPr>
                    <p:nvPr/>
                  </p:nvSpPr>
                  <p:spPr bwMode="auto">
                    <a:xfrm>
                      <a:off x="663" y="22"/>
                      <a:ext cx="9" cy="10"/>
                    </a:xfrm>
                    <a:prstGeom prst="ellipse">
                      <a:avLst/>
                    </a:prstGeom>
                    <a:solidFill>
                      <a:srgbClr val="A0A0A0"/>
                    </a:solidFill>
                    <a:ln w="9525">
                      <a:noFill/>
                      <a:round/>
                      <a:headEnd type="none" w="sm" len="sm"/>
                      <a:tailEnd type="none" w="sm" len="sm"/>
                    </a:ln>
                  </p:spPr>
                  <p:txBody>
                    <a:bodyPr/>
                    <a:lstStyle/>
                    <a:p>
                      <a:endParaRPr lang="nl-BE"/>
                    </a:p>
                  </p:txBody>
                </p:sp>
                <p:sp>
                  <p:nvSpPr>
                    <p:cNvPr id="7317" name="Freeform 149"/>
                    <p:cNvSpPr>
                      <a:spLocks noChangeArrowheads="1"/>
                    </p:cNvSpPr>
                    <p:nvPr/>
                  </p:nvSpPr>
                  <p:spPr bwMode="auto">
                    <a:xfrm>
                      <a:off x="369" y="10"/>
                      <a:ext cx="580" cy="1265"/>
                    </a:xfrm>
                    <a:custGeom>
                      <a:avLst/>
                      <a:gdLst/>
                      <a:ahLst/>
                      <a:cxnLst>
                        <a:cxn ang="0">
                          <a:pos x="356" y="0"/>
                        </a:cxn>
                        <a:cxn ang="0">
                          <a:pos x="569" y="6"/>
                        </a:cxn>
                        <a:cxn ang="0">
                          <a:pos x="569" y="47"/>
                        </a:cxn>
                        <a:cxn ang="0">
                          <a:pos x="9" y="44"/>
                        </a:cxn>
                        <a:cxn ang="0">
                          <a:pos x="4" y="47"/>
                        </a:cxn>
                        <a:cxn ang="0">
                          <a:pos x="1" y="51"/>
                        </a:cxn>
                        <a:cxn ang="0">
                          <a:pos x="0" y="56"/>
                        </a:cxn>
                        <a:cxn ang="0">
                          <a:pos x="3" y="466"/>
                        </a:cxn>
                        <a:cxn ang="0">
                          <a:pos x="11" y="464"/>
                        </a:cxn>
                        <a:cxn ang="0">
                          <a:pos x="9" y="55"/>
                        </a:cxn>
                        <a:cxn ang="0">
                          <a:pos x="569" y="60"/>
                        </a:cxn>
                        <a:cxn ang="0">
                          <a:pos x="575" y="1265"/>
                        </a:cxn>
                        <a:cxn ang="0">
                          <a:pos x="580" y="1246"/>
                        </a:cxn>
                        <a:cxn ang="0">
                          <a:pos x="578" y="10"/>
                        </a:cxn>
                        <a:cxn ang="0">
                          <a:pos x="573" y="3"/>
                        </a:cxn>
                        <a:cxn ang="0">
                          <a:pos x="565" y="0"/>
                        </a:cxn>
                        <a:cxn ang="0">
                          <a:pos x="356" y="0"/>
                        </a:cxn>
                      </a:cxnLst>
                      <a:rect l="0" t="0" r="r" b="b"/>
                      <a:pathLst>
                        <a:path w="580" h="1265">
                          <a:moveTo>
                            <a:pt x="356" y="0"/>
                          </a:moveTo>
                          <a:lnTo>
                            <a:pt x="569" y="6"/>
                          </a:lnTo>
                          <a:lnTo>
                            <a:pt x="569" y="47"/>
                          </a:lnTo>
                          <a:lnTo>
                            <a:pt x="9" y="44"/>
                          </a:lnTo>
                          <a:cubicBezTo>
                            <a:pt x="9" y="44"/>
                            <a:pt x="6" y="45"/>
                            <a:pt x="4" y="47"/>
                          </a:cubicBezTo>
                          <a:cubicBezTo>
                            <a:pt x="4" y="47"/>
                            <a:pt x="2" y="48"/>
                            <a:pt x="1" y="51"/>
                          </a:cubicBezTo>
                          <a:cubicBezTo>
                            <a:pt x="1" y="51"/>
                            <a:pt x="0" y="53"/>
                            <a:pt x="0" y="56"/>
                          </a:cubicBezTo>
                          <a:lnTo>
                            <a:pt x="3" y="466"/>
                          </a:lnTo>
                          <a:lnTo>
                            <a:pt x="11" y="464"/>
                          </a:lnTo>
                          <a:lnTo>
                            <a:pt x="9" y="55"/>
                          </a:lnTo>
                          <a:lnTo>
                            <a:pt x="569" y="60"/>
                          </a:lnTo>
                          <a:lnTo>
                            <a:pt x="575" y="1265"/>
                          </a:lnTo>
                          <a:lnTo>
                            <a:pt x="580" y="1246"/>
                          </a:lnTo>
                          <a:lnTo>
                            <a:pt x="578" y="10"/>
                          </a:lnTo>
                          <a:cubicBezTo>
                            <a:pt x="578" y="10"/>
                            <a:pt x="576" y="6"/>
                            <a:pt x="573" y="3"/>
                          </a:cubicBezTo>
                          <a:cubicBezTo>
                            <a:pt x="573" y="3"/>
                            <a:pt x="570" y="0"/>
                            <a:pt x="565" y="0"/>
                          </a:cubicBezTo>
                          <a:lnTo>
                            <a:pt x="356" y="0"/>
                          </a:lnTo>
                        </a:path>
                      </a:pathLst>
                    </a:custGeom>
                    <a:gradFill rotWithShape="0">
                      <a:gsLst>
                        <a:gs pos="0">
                          <a:srgbClr val="8F8F8F"/>
                        </a:gs>
                        <a:gs pos="100000">
                          <a:srgbClr val="4F4F4F"/>
                        </a:gs>
                      </a:gsLst>
                      <a:lin ang="0" scaled="1"/>
                    </a:gradFill>
                    <a:ln w="9525">
                      <a:noFill/>
                      <a:round/>
                      <a:headEnd type="none" w="sm" len="sm"/>
                      <a:tailEnd type="none" w="sm" len="sm"/>
                    </a:ln>
                  </p:spPr>
                  <p:txBody>
                    <a:bodyPr/>
                    <a:lstStyle/>
                    <a:p>
                      <a:endParaRPr lang="nl-BE"/>
                    </a:p>
                  </p:txBody>
                </p:sp>
                <p:sp>
                  <p:nvSpPr>
                    <p:cNvPr id="7318" name="Rectangle 150"/>
                    <p:cNvSpPr>
                      <a:spLocks noChangeArrowheads="1"/>
                    </p:cNvSpPr>
                    <p:nvPr/>
                  </p:nvSpPr>
                  <p:spPr bwMode="auto">
                    <a:xfrm>
                      <a:off x="659" y="79"/>
                      <a:ext cx="14" cy="382"/>
                    </a:xfrm>
                    <a:prstGeom prst="rect">
                      <a:avLst/>
                    </a:prstGeom>
                    <a:solidFill>
                      <a:srgbClr val="7F7F7F"/>
                    </a:solidFill>
                    <a:ln w="9525">
                      <a:noFill/>
                      <a:miter lim="800000"/>
                      <a:headEnd type="none" w="sm" len="sm"/>
                      <a:tailEnd type="none" w="sm" len="sm"/>
                    </a:ln>
                  </p:spPr>
                  <p:txBody>
                    <a:bodyPr/>
                    <a:lstStyle/>
                    <a:p>
                      <a:endParaRPr lang="nl-BE"/>
                    </a:p>
                  </p:txBody>
                </p:sp>
                <p:grpSp>
                  <p:nvGrpSpPr>
                    <p:cNvPr id="7319" name="Group 151"/>
                    <p:cNvGrpSpPr>
                      <a:grpSpLocks/>
                    </p:cNvGrpSpPr>
                    <p:nvPr/>
                  </p:nvGrpSpPr>
                  <p:grpSpPr bwMode="auto">
                    <a:xfrm>
                      <a:off x="810" y="1155"/>
                      <a:ext cx="102" cy="210"/>
                      <a:chOff x="0" y="0"/>
                      <a:chExt cx="103" cy="211"/>
                    </a:xfrm>
                  </p:grpSpPr>
                  <p:sp>
                    <p:nvSpPr>
                      <p:cNvPr id="7320" name="Oval 152"/>
                      <p:cNvSpPr>
                        <a:spLocks noChangeArrowheads="1"/>
                      </p:cNvSpPr>
                      <p:nvPr/>
                    </p:nvSpPr>
                    <p:spPr bwMode="auto">
                      <a:xfrm>
                        <a:off x="0" y="0"/>
                        <a:ext cx="101" cy="66"/>
                      </a:xfrm>
                      <a:prstGeom prst="ellipse">
                        <a:avLst/>
                      </a:prstGeom>
                      <a:solidFill>
                        <a:srgbClr val="4F4F4F"/>
                      </a:solidFill>
                      <a:ln w="9525">
                        <a:noFill/>
                        <a:round/>
                        <a:headEnd type="none" w="sm" len="sm"/>
                        <a:tailEnd type="none" w="sm" len="sm"/>
                      </a:ln>
                    </p:spPr>
                    <p:txBody>
                      <a:bodyPr/>
                      <a:lstStyle/>
                      <a:p>
                        <a:endParaRPr lang="nl-BE"/>
                      </a:p>
                    </p:txBody>
                  </p:sp>
                  <p:sp>
                    <p:nvSpPr>
                      <p:cNvPr id="7321" name="Oval 153"/>
                      <p:cNvSpPr>
                        <a:spLocks noChangeArrowheads="1"/>
                      </p:cNvSpPr>
                      <p:nvPr/>
                    </p:nvSpPr>
                    <p:spPr bwMode="auto">
                      <a:xfrm>
                        <a:off x="4" y="6"/>
                        <a:ext cx="91" cy="55"/>
                      </a:xfrm>
                      <a:prstGeom prst="ellipse">
                        <a:avLst/>
                      </a:prstGeom>
                      <a:gradFill rotWithShape="0">
                        <a:gsLst>
                          <a:gs pos="0">
                            <a:srgbClr val="EFEFEF"/>
                          </a:gs>
                          <a:gs pos="100000">
                            <a:srgbClr val="CFCFCF"/>
                          </a:gs>
                        </a:gsLst>
                        <a:path path="shape">
                          <a:fillToRect l="50000" t="50000" r="50000" b="50000"/>
                        </a:path>
                      </a:gradFill>
                      <a:ln w="9525">
                        <a:noFill/>
                        <a:round/>
                        <a:headEnd type="none" w="sm" len="sm"/>
                        <a:tailEnd type="none" w="sm" len="sm"/>
                      </a:ln>
                    </p:spPr>
                    <p:txBody>
                      <a:bodyPr/>
                      <a:lstStyle/>
                      <a:p>
                        <a:endParaRPr lang="nl-BE"/>
                      </a:p>
                    </p:txBody>
                  </p:sp>
                  <p:sp>
                    <p:nvSpPr>
                      <p:cNvPr id="7322" name="Freeform 154"/>
                      <p:cNvSpPr>
                        <a:spLocks noChangeArrowheads="1"/>
                      </p:cNvSpPr>
                      <p:nvPr/>
                    </p:nvSpPr>
                    <p:spPr bwMode="auto">
                      <a:xfrm>
                        <a:off x="20" y="24"/>
                        <a:ext cx="63" cy="20"/>
                      </a:xfrm>
                      <a:custGeom>
                        <a:avLst/>
                        <a:gdLst/>
                        <a:ahLst/>
                        <a:cxnLst>
                          <a:cxn ang="0">
                            <a:pos x="20" y="13"/>
                          </a:cxn>
                          <a:cxn ang="0">
                            <a:pos x="20" y="20"/>
                          </a:cxn>
                          <a:cxn ang="0">
                            <a:pos x="45" y="20"/>
                          </a:cxn>
                          <a:cxn ang="0">
                            <a:pos x="45" y="13"/>
                          </a:cxn>
                          <a:cxn ang="0">
                            <a:pos x="20" y="13"/>
                          </a:cxn>
                          <a:cxn ang="0">
                            <a:pos x="0" y="0"/>
                          </a:cxn>
                          <a:cxn ang="0">
                            <a:pos x="0" y="9"/>
                          </a:cxn>
                          <a:cxn ang="0">
                            <a:pos x="62" y="9"/>
                          </a:cxn>
                          <a:cxn ang="0">
                            <a:pos x="62" y="0"/>
                          </a:cxn>
                          <a:cxn ang="0">
                            <a:pos x="0" y="0"/>
                          </a:cxn>
                        </a:cxnLst>
                        <a:rect l="0" t="0" r="r" b="b"/>
                        <a:pathLst>
                          <a:path w="62" h="20">
                            <a:moveTo>
                              <a:pt x="20" y="13"/>
                            </a:moveTo>
                            <a:lnTo>
                              <a:pt x="20" y="20"/>
                            </a:lnTo>
                            <a:lnTo>
                              <a:pt x="45" y="20"/>
                            </a:lnTo>
                            <a:lnTo>
                              <a:pt x="45" y="13"/>
                            </a:lnTo>
                            <a:lnTo>
                              <a:pt x="20" y="13"/>
                            </a:lnTo>
                            <a:moveTo>
                              <a:pt x="0" y="0"/>
                            </a:moveTo>
                            <a:lnTo>
                              <a:pt x="0" y="9"/>
                            </a:lnTo>
                            <a:lnTo>
                              <a:pt x="62" y="9"/>
                            </a:lnTo>
                            <a:lnTo>
                              <a:pt x="62" y="0"/>
                            </a:lnTo>
                            <a:lnTo>
                              <a:pt x="0" y="0"/>
                            </a:lnTo>
                          </a:path>
                        </a:pathLst>
                      </a:custGeom>
                      <a:solidFill>
                        <a:srgbClr val="A0A0A0"/>
                      </a:solidFill>
                      <a:ln w="9525">
                        <a:noFill/>
                        <a:round/>
                        <a:headEnd type="none" w="sm" len="sm"/>
                        <a:tailEnd type="none" w="sm" len="sm"/>
                      </a:ln>
                    </p:spPr>
                    <p:txBody>
                      <a:bodyPr/>
                      <a:lstStyle/>
                      <a:p>
                        <a:endParaRPr lang="nl-BE"/>
                      </a:p>
                    </p:txBody>
                  </p:sp>
                </p:grpSp>
                <p:sp>
                  <p:nvSpPr>
                    <p:cNvPr id="7323" name="Freeform 155"/>
                    <p:cNvSpPr>
                      <a:spLocks noChangeArrowheads="1"/>
                    </p:cNvSpPr>
                    <p:nvPr/>
                  </p:nvSpPr>
                  <p:spPr bwMode="auto">
                    <a:xfrm>
                      <a:off x="619" y="484"/>
                      <a:ext cx="93" cy="748"/>
                    </a:xfrm>
                    <a:custGeom>
                      <a:avLst/>
                      <a:gdLst/>
                      <a:ahLst/>
                      <a:cxnLst>
                        <a:cxn ang="0">
                          <a:pos x="39" y="99"/>
                        </a:cxn>
                        <a:cxn ang="0">
                          <a:pos x="35" y="104"/>
                        </a:cxn>
                        <a:cxn ang="0">
                          <a:pos x="32" y="108"/>
                        </a:cxn>
                        <a:cxn ang="0">
                          <a:pos x="27" y="111"/>
                        </a:cxn>
                        <a:cxn ang="0">
                          <a:pos x="22" y="115"/>
                        </a:cxn>
                        <a:cxn ang="0">
                          <a:pos x="19" y="117"/>
                        </a:cxn>
                        <a:cxn ang="0">
                          <a:pos x="15" y="120"/>
                        </a:cxn>
                        <a:cxn ang="0">
                          <a:pos x="12" y="124"/>
                        </a:cxn>
                        <a:cxn ang="0">
                          <a:pos x="9" y="127"/>
                        </a:cxn>
                        <a:cxn ang="0">
                          <a:pos x="7" y="131"/>
                        </a:cxn>
                        <a:cxn ang="0">
                          <a:pos x="5" y="135"/>
                        </a:cxn>
                        <a:cxn ang="0">
                          <a:pos x="3" y="139"/>
                        </a:cxn>
                        <a:cxn ang="0">
                          <a:pos x="1" y="144"/>
                        </a:cxn>
                        <a:cxn ang="0">
                          <a:pos x="0" y="148"/>
                        </a:cxn>
                        <a:cxn ang="0">
                          <a:pos x="0" y="153"/>
                        </a:cxn>
                        <a:cxn ang="0">
                          <a:pos x="0" y="157"/>
                        </a:cxn>
                        <a:cxn ang="0">
                          <a:pos x="0" y="162"/>
                        </a:cxn>
                        <a:cxn ang="0">
                          <a:pos x="0" y="166"/>
                        </a:cxn>
                        <a:cxn ang="0">
                          <a:pos x="1" y="171"/>
                        </a:cxn>
                        <a:cxn ang="0">
                          <a:pos x="3" y="175"/>
                        </a:cxn>
                        <a:cxn ang="0">
                          <a:pos x="4" y="179"/>
                        </a:cxn>
                        <a:cxn ang="0">
                          <a:pos x="6" y="183"/>
                        </a:cxn>
                        <a:cxn ang="0">
                          <a:pos x="9" y="187"/>
                        </a:cxn>
                        <a:cxn ang="0">
                          <a:pos x="12" y="191"/>
                        </a:cxn>
                        <a:cxn ang="0">
                          <a:pos x="15" y="194"/>
                        </a:cxn>
                        <a:cxn ang="0">
                          <a:pos x="18" y="197"/>
                        </a:cxn>
                        <a:cxn ang="0">
                          <a:pos x="22" y="200"/>
                        </a:cxn>
                        <a:cxn ang="0">
                          <a:pos x="26" y="203"/>
                        </a:cxn>
                        <a:cxn ang="0">
                          <a:pos x="31" y="207"/>
                        </a:cxn>
                        <a:cxn ang="0">
                          <a:pos x="35" y="211"/>
                        </a:cxn>
                        <a:cxn ang="0">
                          <a:pos x="38" y="215"/>
                        </a:cxn>
                        <a:cxn ang="0">
                          <a:pos x="53" y="217"/>
                        </a:cxn>
                        <a:cxn ang="0">
                          <a:pos x="55" y="213"/>
                        </a:cxn>
                        <a:cxn ang="0">
                          <a:pos x="58" y="210"/>
                        </a:cxn>
                        <a:cxn ang="0">
                          <a:pos x="62" y="207"/>
                        </a:cxn>
                        <a:cxn ang="0">
                          <a:pos x="65" y="204"/>
                        </a:cxn>
                        <a:cxn ang="0">
                          <a:pos x="69" y="202"/>
                        </a:cxn>
                        <a:cxn ang="0">
                          <a:pos x="73" y="199"/>
                        </a:cxn>
                        <a:cxn ang="0">
                          <a:pos x="77" y="196"/>
                        </a:cxn>
                        <a:cxn ang="0">
                          <a:pos x="80" y="192"/>
                        </a:cxn>
                        <a:cxn ang="0">
                          <a:pos x="83" y="188"/>
                        </a:cxn>
                        <a:cxn ang="0">
                          <a:pos x="85" y="184"/>
                        </a:cxn>
                        <a:cxn ang="0">
                          <a:pos x="88" y="180"/>
                        </a:cxn>
                        <a:cxn ang="0">
                          <a:pos x="90" y="175"/>
                        </a:cxn>
                        <a:cxn ang="0">
                          <a:pos x="91" y="171"/>
                        </a:cxn>
                        <a:cxn ang="0">
                          <a:pos x="92" y="166"/>
                        </a:cxn>
                        <a:cxn ang="0">
                          <a:pos x="92" y="161"/>
                        </a:cxn>
                        <a:cxn ang="0">
                          <a:pos x="93" y="156"/>
                        </a:cxn>
                        <a:cxn ang="0">
                          <a:pos x="92" y="151"/>
                        </a:cxn>
                        <a:cxn ang="0">
                          <a:pos x="92" y="147"/>
                        </a:cxn>
                        <a:cxn ang="0">
                          <a:pos x="90" y="142"/>
                        </a:cxn>
                        <a:cxn ang="0">
                          <a:pos x="89" y="137"/>
                        </a:cxn>
                        <a:cxn ang="0">
                          <a:pos x="87" y="133"/>
                        </a:cxn>
                        <a:cxn ang="0">
                          <a:pos x="84" y="129"/>
                        </a:cxn>
                        <a:cxn ang="0">
                          <a:pos x="82" y="125"/>
                        </a:cxn>
                        <a:cxn ang="0">
                          <a:pos x="79" y="121"/>
                        </a:cxn>
                        <a:cxn ang="0">
                          <a:pos x="75" y="117"/>
                        </a:cxn>
                        <a:cxn ang="0">
                          <a:pos x="70" y="113"/>
                        </a:cxn>
                        <a:cxn ang="0">
                          <a:pos x="64" y="108"/>
                        </a:cxn>
                        <a:cxn ang="0">
                          <a:pos x="58" y="102"/>
                        </a:cxn>
                        <a:cxn ang="0">
                          <a:pos x="53" y="96"/>
                        </a:cxn>
                      </a:cxnLst>
                      <a:rect l="0" t="0" r="r" b="b"/>
                      <a:pathLst>
                        <a:path w="93" h="748">
                          <a:moveTo>
                            <a:pt x="40" y="0"/>
                          </a:moveTo>
                          <a:lnTo>
                            <a:pt x="41" y="96"/>
                          </a:lnTo>
                          <a:lnTo>
                            <a:pt x="40" y="97"/>
                          </a:lnTo>
                          <a:lnTo>
                            <a:pt x="40" y="98"/>
                          </a:lnTo>
                          <a:lnTo>
                            <a:pt x="39" y="99"/>
                          </a:lnTo>
                          <a:lnTo>
                            <a:pt x="38" y="100"/>
                          </a:lnTo>
                          <a:lnTo>
                            <a:pt x="38" y="101"/>
                          </a:lnTo>
                          <a:lnTo>
                            <a:pt x="37" y="102"/>
                          </a:lnTo>
                          <a:lnTo>
                            <a:pt x="36" y="103"/>
                          </a:lnTo>
                          <a:lnTo>
                            <a:pt x="35" y="104"/>
                          </a:lnTo>
                          <a:lnTo>
                            <a:pt x="35" y="104"/>
                          </a:lnTo>
                          <a:lnTo>
                            <a:pt x="34" y="105"/>
                          </a:lnTo>
                          <a:lnTo>
                            <a:pt x="33" y="106"/>
                          </a:lnTo>
                          <a:lnTo>
                            <a:pt x="32" y="107"/>
                          </a:lnTo>
                          <a:lnTo>
                            <a:pt x="32" y="108"/>
                          </a:lnTo>
                          <a:lnTo>
                            <a:pt x="31" y="108"/>
                          </a:lnTo>
                          <a:lnTo>
                            <a:pt x="30" y="109"/>
                          </a:lnTo>
                          <a:lnTo>
                            <a:pt x="29" y="110"/>
                          </a:lnTo>
                          <a:lnTo>
                            <a:pt x="28" y="111"/>
                          </a:lnTo>
                          <a:lnTo>
                            <a:pt x="27" y="111"/>
                          </a:lnTo>
                          <a:lnTo>
                            <a:pt x="26" y="112"/>
                          </a:lnTo>
                          <a:lnTo>
                            <a:pt x="25" y="113"/>
                          </a:lnTo>
                          <a:lnTo>
                            <a:pt x="24" y="113"/>
                          </a:lnTo>
                          <a:lnTo>
                            <a:pt x="23" y="114"/>
                          </a:lnTo>
                          <a:lnTo>
                            <a:pt x="22" y="115"/>
                          </a:lnTo>
                          <a:lnTo>
                            <a:pt x="22" y="115"/>
                          </a:lnTo>
                          <a:lnTo>
                            <a:pt x="21" y="116"/>
                          </a:lnTo>
                          <a:lnTo>
                            <a:pt x="20" y="116"/>
                          </a:lnTo>
                          <a:lnTo>
                            <a:pt x="19" y="117"/>
                          </a:lnTo>
                          <a:lnTo>
                            <a:pt x="19" y="117"/>
                          </a:lnTo>
                          <a:lnTo>
                            <a:pt x="18" y="118"/>
                          </a:lnTo>
                          <a:lnTo>
                            <a:pt x="17" y="119"/>
                          </a:lnTo>
                          <a:lnTo>
                            <a:pt x="17" y="119"/>
                          </a:lnTo>
                          <a:lnTo>
                            <a:pt x="16" y="120"/>
                          </a:lnTo>
                          <a:lnTo>
                            <a:pt x="15" y="120"/>
                          </a:lnTo>
                          <a:lnTo>
                            <a:pt x="15" y="121"/>
                          </a:lnTo>
                          <a:lnTo>
                            <a:pt x="14" y="122"/>
                          </a:lnTo>
                          <a:lnTo>
                            <a:pt x="13" y="122"/>
                          </a:lnTo>
                          <a:lnTo>
                            <a:pt x="13" y="123"/>
                          </a:lnTo>
                          <a:lnTo>
                            <a:pt x="12" y="124"/>
                          </a:lnTo>
                          <a:lnTo>
                            <a:pt x="12" y="124"/>
                          </a:lnTo>
                          <a:lnTo>
                            <a:pt x="11" y="125"/>
                          </a:lnTo>
                          <a:lnTo>
                            <a:pt x="10" y="126"/>
                          </a:lnTo>
                          <a:lnTo>
                            <a:pt x="10" y="127"/>
                          </a:lnTo>
                          <a:lnTo>
                            <a:pt x="9" y="127"/>
                          </a:lnTo>
                          <a:lnTo>
                            <a:pt x="9" y="128"/>
                          </a:lnTo>
                          <a:lnTo>
                            <a:pt x="8" y="129"/>
                          </a:lnTo>
                          <a:lnTo>
                            <a:pt x="8" y="130"/>
                          </a:lnTo>
                          <a:lnTo>
                            <a:pt x="7" y="130"/>
                          </a:lnTo>
                          <a:lnTo>
                            <a:pt x="7" y="131"/>
                          </a:lnTo>
                          <a:lnTo>
                            <a:pt x="6" y="132"/>
                          </a:lnTo>
                          <a:lnTo>
                            <a:pt x="6" y="133"/>
                          </a:lnTo>
                          <a:lnTo>
                            <a:pt x="5" y="134"/>
                          </a:lnTo>
                          <a:lnTo>
                            <a:pt x="5" y="134"/>
                          </a:lnTo>
                          <a:lnTo>
                            <a:pt x="5" y="135"/>
                          </a:lnTo>
                          <a:lnTo>
                            <a:pt x="4" y="136"/>
                          </a:lnTo>
                          <a:lnTo>
                            <a:pt x="4" y="137"/>
                          </a:lnTo>
                          <a:lnTo>
                            <a:pt x="4" y="138"/>
                          </a:lnTo>
                          <a:lnTo>
                            <a:pt x="3" y="138"/>
                          </a:lnTo>
                          <a:lnTo>
                            <a:pt x="3" y="139"/>
                          </a:lnTo>
                          <a:lnTo>
                            <a:pt x="3" y="140"/>
                          </a:lnTo>
                          <a:lnTo>
                            <a:pt x="2" y="141"/>
                          </a:lnTo>
                          <a:lnTo>
                            <a:pt x="2" y="142"/>
                          </a:lnTo>
                          <a:lnTo>
                            <a:pt x="2" y="143"/>
                          </a:lnTo>
                          <a:lnTo>
                            <a:pt x="1" y="144"/>
                          </a:lnTo>
                          <a:lnTo>
                            <a:pt x="1" y="145"/>
                          </a:lnTo>
                          <a:lnTo>
                            <a:pt x="1" y="145"/>
                          </a:lnTo>
                          <a:lnTo>
                            <a:pt x="1" y="146"/>
                          </a:lnTo>
                          <a:lnTo>
                            <a:pt x="1" y="147"/>
                          </a:lnTo>
                          <a:lnTo>
                            <a:pt x="0" y="148"/>
                          </a:lnTo>
                          <a:lnTo>
                            <a:pt x="0" y="149"/>
                          </a:lnTo>
                          <a:lnTo>
                            <a:pt x="0" y="150"/>
                          </a:lnTo>
                          <a:lnTo>
                            <a:pt x="0" y="151"/>
                          </a:lnTo>
                          <a:lnTo>
                            <a:pt x="0" y="152"/>
                          </a:lnTo>
                          <a:lnTo>
                            <a:pt x="0" y="153"/>
                          </a:lnTo>
                          <a:lnTo>
                            <a:pt x="0" y="154"/>
                          </a:lnTo>
                          <a:lnTo>
                            <a:pt x="0" y="154"/>
                          </a:lnTo>
                          <a:lnTo>
                            <a:pt x="0" y="155"/>
                          </a:lnTo>
                          <a:lnTo>
                            <a:pt x="0" y="156"/>
                          </a:lnTo>
                          <a:lnTo>
                            <a:pt x="0" y="157"/>
                          </a:lnTo>
                          <a:lnTo>
                            <a:pt x="0" y="158"/>
                          </a:lnTo>
                          <a:lnTo>
                            <a:pt x="0" y="159"/>
                          </a:lnTo>
                          <a:lnTo>
                            <a:pt x="0" y="160"/>
                          </a:lnTo>
                          <a:lnTo>
                            <a:pt x="0" y="161"/>
                          </a:lnTo>
                          <a:lnTo>
                            <a:pt x="0" y="162"/>
                          </a:lnTo>
                          <a:lnTo>
                            <a:pt x="0" y="163"/>
                          </a:lnTo>
                          <a:lnTo>
                            <a:pt x="0" y="164"/>
                          </a:lnTo>
                          <a:lnTo>
                            <a:pt x="0" y="164"/>
                          </a:lnTo>
                          <a:lnTo>
                            <a:pt x="0" y="165"/>
                          </a:lnTo>
                          <a:lnTo>
                            <a:pt x="0" y="166"/>
                          </a:lnTo>
                          <a:lnTo>
                            <a:pt x="0" y="167"/>
                          </a:lnTo>
                          <a:lnTo>
                            <a:pt x="1" y="168"/>
                          </a:lnTo>
                          <a:lnTo>
                            <a:pt x="1" y="169"/>
                          </a:lnTo>
                          <a:lnTo>
                            <a:pt x="1" y="170"/>
                          </a:lnTo>
                          <a:lnTo>
                            <a:pt x="1" y="171"/>
                          </a:lnTo>
                          <a:lnTo>
                            <a:pt x="1" y="172"/>
                          </a:lnTo>
                          <a:lnTo>
                            <a:pt x="2" y="172"/>
                          </a:lnTo>
                          <a:lnTo>
                            <a:pt x="2" y="173"/>
                          </a:lnTo>
                          <a:lnTo>
                            <a:pt x="2" y="174"/>
                          </a:lnTo>
                          <a:lnTo>
                            <a:pt x="3" y="175"/>
                          </a:lnTo>
                          <a:lnTo>
                            <a:pt x="3" y="176"/>
                          </a:lnTo>
                          <a:lnTo>
                            <a:pt x="3" y="177"/>
                          </a:lnTo>
                          <a:lnTo>
                            <a:pt x="4" y="178"/>
                          </a:lnTo>
                          <a:lnTo>
                            <a:pt x="4" y="178"/>
                          </a:lnTo>
                          <a:lnTo>
                            <a:pt x="4" y="179"/>
                          </a:lnTo>
                          <a:lnTo>
                            <a:pt x="5" y="180"/>
                          </a:lnTo>
                          <a:lnTo>
                            <a:pt x="5" y="181"/>
                          </a:lnTo>
                          <a:lnTo>
                            <a:pt x="5" y="182"/>
                          </a:lnTo>
                          <a:lnTo>
                            <a:pt x="6" y="183"/>
                          </a:lnTo>
                          <a:lnTo>
                            <a:pt x="6" y="183"/>
                          </a:lnTo>
                          <a:lnTo>
                            <a:pt x="7" y="184"/>
                          </a:lnTo>
                          <a:lnTo>
                            <a:pt x="7" y="185"/>
                          </a:lnTo>
                          <a:lnTo>
                            <a:pt x="8" y="186"/>
                          </a:lnTo>
                          <a:lnTo>
                            <a:pt x="8" y="186"/>
                          </a:lnTo>
                          <a:lnTo>
                            <a:pt x="9" y="187"/>
                          </a:lnTo>
                          <a:lnTo>
                            <a:pt x="9" y="188"/>
                          </a:lnTo>
                          <a:lnTo>
                            <a:pt x="10" y="189"/>
                          </a:lnTo>
                          <a:lnTo>
                            <a:pt x="10" y="189"/>
                          </a:lnTo>
                          <a:lnTo>
                            <a:pt x="11" y="190"/>
                          </a:lnTo>
                          <a:lnTo>
                            <a:pt x="12" y="191"/>
                          </a:lnTo>
                          <a:lnTo>
                            <a:pt x="12" y="192"/>
                          </a:lnTo>
                          <a:lnTo>
                            <a:pt x="13" y="192"/>
                          </a:lnTo>
                          <a:lnTo>
                            <a:pt x="13" y="193"/>
                          </a:lnTo>
                          <a:lnTo>
                            <a:pt x="14" y="194"/>
                          </a:lnTo>
                          <a:lnTo>
                            <a:pt x="15" y="194"/>
                          </a:lnTo>
                          <a:lnTo>
                            <a:pt x="15" y="195"/>
                          </a:lnTo>
                          <a:lnTo>
                            <a:pt x="16" y="195"/>
                          </a:lnTo>
                          <a:lnTo>
                            <a:pt x="17" y="196"/>
                          </a:lnTo>
                          <a:lnTo>
                            <a:pt x="17" y="197"/>
                          </a:lnTo>
                          <a:lnTo>
                            <a:pt x="18" y="197"/>
                          </a:lnTo>
                          <a:lnTo>
                            <a:pt x="19" y="198"/>
                          </a:lnTo>
                          <a:lnTo>
                            <a:pt x="19" y="198"/>
                          </a:lnTo>
                          <a:lnTo>
                            <a:pt x="20" y="199"/>
                          </a:lnTo>
                          <a:lnTo>
                            <a:pt x="21" y="199"/>
                          </a:lnTo>
                          <a:lnTo>
                            <a:pt x="22" y="200"/>
                          </a:lnTo>
                          <a:lnTo>
                            <a:pt x="22" y="201"/>
                          </a:lnTo>
                          <a:lnTo>
                            <a:pt x="23" y="201"/>
                          </a:lnTo>
                          <a:lnTo>
                            <a:pt x="24" y="202"/>
                          </a:lnTo>
                          <a:lnTo>
                            <a:pt x="25" y="202"/>
                          </a:lnTo>
                          <a:lnTo>
                            <a:pt x="26" y="203"/>
                          </a:lnTo>
                          <a:lnTo>
                            <a:pt x="27" y="204"/>
                          </a:lnTo>
                          <a:lnTo>
                            <a:pt x="28" y="205"/>
                          </a:lnTo>
                          <a:lnTo>
                            <a:pt x="29" y="205"/>
                          </a:lnTo>
                          <a:lnTo>
                            <a:pt x="30" y="206"/>
                          </a:lnTo>
                          <a:lnTo>
                            <a:pt x="31" y="207"/>
                          </a:lnTo>
                          <a:lnTo>
                            <a:pt x="32" y="208"/>
                          </a:lnTo>
                          <a:lnTo>
                            <a:pt x="32" y="208"/>
                          </a:lnTo>
                          <a:lnTo>
                            <a:pt x="33" y="209"/>
                          </a:lnTo>
                          <a:lnTo>
                            <a:pt x="34" y="210"/>
                          </a:lnTo>
                          <a:lnTo>
                            <a:pt x="35" y="211"/>
                          </a:lnTo>
                          <a:lnTo>
                            <a:pt x="35" y="212"/>
                          </a:lnTo>
                          <a:lnTo>
                            <a:pt x="36" y="213"/>
                          </a:lnTo>
                          <a:lnTo>
                            <a:pt x="37" y="213"/>
                          </a:lnTo>
                          <a:lnTo>
                            <a:pt x="38" y="214"/>
                          </a:lnTo>
                          <a:lnTo>
                            <a:pt x="38" y="215"/>
                          </a:lnTo>
                          <a:lnTo>
                            <a:pt x="39" y="216"/>
                          </a:lnTo>
                          <a:lnTo>
                            <a:pt x="40" y="217"/>
                          </a:lnTo>
                          <a:lnTo>
                            <a:pt x="40" y="748"/>
                          </a:lnTo>
                          <a:lnTo>
                            <a:pt x="53" y="747"/>
                          </a:lnTo>
                          <a:lnTo>
                            <a:pt x="53" y="217"/>
                          </a:lnTo>
                          <a:lnTo>
                            <a:pt x="53" y="216"/>
                          </a:lnTo>
                          <a:lnTo>
                            <a:pt x="54" y="216"/>
                          </a:lnTo>
                          <a:lnTo>
                            <a:pt x="54" y="215"/>
                          </a:lnTo>
                          <a:lnTo>
                            <a:pt x="55" y="214"/>
                          </a:lnTo>
                          <a:lnTo>
                            <a:pt x="55" y="213"/>
                          </a:lnTo>
                          <a:lnTo>
                            <a:pt x="56" y="213"/>
                          </a:lnTo>
                          <a:lnTo>
                            <a:pt x="56" y="212"/>
                          </a:lnTo>
                          <a:lnTo>
                            <a:pt x="57" y="211"/>
                          </a:lnTo>
                          <a:lnTo>
                            <a:pt x="58" y="211"/>
                          </a:lnTo>
                          <a:lnTo>
                            <a:pt x="58" y="210"/>
                          </a:lnTo>
                          <a:lnTo>
                            <a:pt x="59" y="209"/>
                          </a:lnTo>
                          <a:lnTo>
                            <a:pt x="60" y="209"/>
                          </a:lnTo>
                          <a:lnTo>
                            <a:pt x="60" y="208"/>
                          </a:lnTo>
                          <a:lnTo>
                            <a:pt x="61" y="208"/>
                          </a:lnTo>
                          <a:lnTo>
                            <a:pt x="62" y="207"/>
                          </a:lnTo>
                          <a:lnTo>
                            <a:pt x="62" y="206"/>
                          </a:lnTo>
                          <a:lnTo>
                            <a:pt x="63" y="206"/>
                          </a:lnTo>
                          <a:lnTo>
                            <a:pt x="64" y="205"/>
                          </a:lnTo>
                          <a:lnTo>
                            <a:pt x="65" y="205"/>
                          </a:lnTo>
                          <a:lnTo>
                            <a:pt x="65" y="204"/>
                          </a:lnTo>
                          <a:lnTo>
                            <a:pt x="66" y="204"/>
                          </a:lnTo>
                          <a:lnTo>
                            <a:pt x="67" y="203"/>
                          </a:lnTo>
                          <a:lnTo>
                            <a:pt x="68" y="203"/>
                          </a:lnTo>
                          <a:lnTo>
                            <a:pt x="68" y="202"/>
                          </a:lnTo>
                          <a:lnTo>
                            <a:pt x="69" y="202"/>
                          </a:lnTo>
                          <a:lnTo>
                            <a:pt x="70" y="201"/>
                          </a:lnTo>
                          <a:lnTo>
                            <a:pt x="71" y="201"/>
                          </a:lnTo>
                          <a:lnTo>
                            <a:pt x="72" y="200"/>
                          </a:lnTo>
                          <a:lnTo>
                            <a:pt x="72" y="200"/>
                          </a:lnTo>
                          <a:lnTo>
                            <a:pt x="73" y="199"/>
                          </a:lnTo>
                          <a:lnTo>
                            <a:pt x="74" y="199"/>
                          </a:lnTo>
                          <a:lnTo>
                            <a:pt x="75" y="198"/>
                          </a:lnTo>
                          <a:lnTo>
                            <a:pt x="75" y="197"/>
                          </a:lnTo>
                          <a:lnTo>
                            <a:pt x="76" y="197"/>
                          </a:lnTo>
                          <a:lnTo>
                            <a:pt x="77" y="196"/>
                          </a:lnTo>
                          <a:lnTo>
                            <a:pt x="77" y="195"/>
                          </a:lnTo>
                          <a:lnTo>
                            <a:pt x="78" y="195"/>
                          </a:lnTo>
                          <a:lnTo>
                            <a:pt x="79" y="194"/>
                          </a:lnTo>
                          <a:lnTo>
                            <a:pt x="79" y="193"/>
                          </a:lnTo>
                          <a:lnTo>
                            <a:pt x="80" y="192"/>
                          </a:lnTo>
                          <a:lnTo>
                            <a:pt x="81" y="192"/>
                          </a:lnTo>
                          <a:lnTo>
                            <a:pt x="81" y="191"/>
                          </a:lnTo>
                          <a:lnTo>
                            <a:pt x="82" y="190"/>
                          </a:lnTo>
                          <a:lnTo>
                            <a:pt x="82" y="189"/>
                          </a:lnTo>
                          <a:lnTo>
                            <a:pt x="83" y="188"/>
                          </a:lnTo>
                          <a:lnTo>
                            <a:pt x="83" y="188"/>
                          </a:lnTo>
                          <a:lnTo>
                            <a:pt x="84" y="187"/>
                          </a:lnTo>
                          <a:lnTo>
                            <a:pt x="85" y="186"/>
                          </a:lnTo>
                          <a:lnTo>
                            <a:pt x="85" y="185"/>
                          </a:lnTo>
                          <a:lnTo>
                            <a:pt x="85" y="184"/>
                          </a:lnTo>
                          <a:lnTo>
                            <a:pt x="86" y="183"/>
                          </a:lnTo>
                          <a:lnTo>
                            <a:pt x="86" y="183"/>
                          </a:lnTo>
                          <a:lnTo>
                            <a:pt x="87" y="182"/>
                          </a:lnTo>
                          <a:lnTo>
                            <a:pt x="87" y="181"/>
                          </a:lnTo>
                          <a:lnTo>
                            <a:pt x="88" y="180"/>
                          </a:lnTo>
                          <a:lnTo>
                            <a:pt x="88" y="179"/>
                          </a:lnTo>
                          <a:lnTo>
                            <a:pt x="88" y="178"/>
                          </a:lnTo>
                          <a:lnTo>
                            <a:pt x="89" y="177"/>
                          </a:lnTo>
                          <a:lnTo>
                            <a:pt x="89" y="176"/>
                          </a:lnTo>
                          <a:lnTo>
                            <a:pt x="90" y="175"/>
                          </a:lnTo>
                          <a:lnTo>
                            <a:pt x="90" y="175"/>
                          </a:lnTo>
                          <a:lnTo>
                            <a:pt x="90" y="174"/>
                          </a:lnTo>
                          <a:lnTo>
                            <a:pt x="90" y="173"/>
                          </a:lnTo>
                          <a:lnTo>
                            <a:pt x="91" y="172"/>
                          </a:lnTo>
                          <a:lnTo>
                            <a:pt x="91" y="171"/>
                          </a:lnTo>
                          <a:lnTo>
                            <a:pt x="91" y="170"/>
                          </a:lnTo>
                          <a:lnTo>
                            <a:pt x="91" y="169"/>
                          </a:lnTo>
                          <a:lnTo>
                            <a:pt x="92" y="168"/>
                          </a:lnTo>
                          <a:lnTo>
                            <a:pt x="92" y="167"/>
                          </a:lnTo>
                          <a:lnTo>
                            <a:pt x="92" y="166"/>
                          </a:lnTo>
                          <a:lnTo>
                            <a:pt x="92" y="165"/>
                          </a:lnTo>
                          <a:lnTo>
                            <a:pt x="92" y="164"/>
                          </a:lnTo>
                          <a:lnTo>
                            <a:pt x="92" y="163"/>
                          </a:lnTo>
                          <a:lnTo>
                            <a:pt x="92" y="162"/>
                          </a:lnTo>
                          <a:lnTo>
                            <a:pt x="92" y="161"/>
                          </a:lnTo>
                          <a:lnTo>
                            <a:pt x="92" y="160"/>
                          </a:lnTo>
                          <a:lnTo>
                            <a:pt x="93" y="159"/>
                          </a:lnTo>
                          <a:lnTo>
                            <a:pt x="93" y="158"/>
                          </a:lnTo>
                          <a:lnTo>
                            <a:pt x="93" y="157"/>
                          </a:lnTo>
                          <a:lnTo>
                            <a:pt x="93" y="156"/>
                          </a:lnTo>
                          <a:lnTo>
                            <a:pt x="93" y="155"/>
                          </a:lnTo>
                          <a:lnTo>
                            <a:pt x="92" y="154"/>
                          </a:lnTo>
                          <a:lnTo>
                            <a:pt x="92" y="153"/>
                          </a:lnTo>
                          <a:lnTo>
                            <a:pt x="92" y="152"/>
                          </a:lnTo>
                          <a:lnTo>
                            <a:pt x="92" y="151"/>
                          </a:lnTo>
                          <a:lnTo>
                            <a:pt x="92" y="150"/>
                          </a:lnTo>
                          <a:lnTo>
                            <a:pt x="92" y="150"/>
                          </a:lnTo>
                          <a:lnTo>
                            <a:pt x="92" y="149"/>
                          </a:lnTo>
                          <a:lnTo>
                            <a:pt x="92" y="148"/>
                          </a:lnTo>
                          <a:lnTo>
                            <a:pt x="92" y="147"/>
                          </a:lnTo>
                          <a:lnTo>
                            <a:pt x="91" y="146"/>
                          </a:lnTo>
                          <a:lnTo>
                            <a:pt x="91" y="145"/>
                          </a:lnTo>
                          <a:lnTo>
                            <a:pt x="91" y="144"/>
                          </a:lnTo>
                          <a:lnTo>
                            <a:pt x="91" y="143"/>
                          </a:lnTo>
                          <a:lnTo>
                            <a:pt x="90" y="142"/>
                          </a:lnTo>
                          <a:lnTo>
                            <a:pt x="90" y="141"/>
                          </a:lnTo>
                          <a:lnTo>
                            <a:pt x="90" y="140"/>
                          </a:lnTo>
                          <a:lnTo>
                            <a:pt x="89" y="139"/>
                          </a:lnTo>
                          <a:lnTo>
                            <a:pt x="89" y="138"/>
                          </a:lnTo>
                          <a:lnTo>
                            <a:pt x="89" y="137"/>
                          </a:lnTo>
                          <a:lnTo>
                            <a:pt x="88" y="136"/>
                          </a:lnTo>
                          <a:lnTo>
                            <a:pt x="88" y="136"/>
                          </a:lnTo>
                          <a:lnTo>
                            <a:pt x="88" y="135"/>
                          </a:lnTo>
                          <a:lnTo>
                            <a:pt x="87" y="134"/>
                          </a:lnTo>
                          <a:lnTo>
                            <a:pt x="87" y="133"/>
                          </a:lnTo>
                          <a:lnTo>
                            <a:pt x="86" y="132"/>
                          </a:lnTo>
                          <a:lnTo>
                            <a:pt x="86" y="131"/>
                          </a:lnTo>
                          <a:lnTo>
                            <a:pt x="85" y="130"/>
                          </a:lnTo>
                          <a:lnTo>
                            <a:pt x="85" y="129"/>
                          </a:lnTo>
                          <a:lnTo>
                            <a:pt x="84" y="129"/>
                          </a:lnTo>
                          <a:lnTo>
                            <a:pt x="84" y="128"/>
                          </a:lnTo>
                          <a:lnTo>
                            <a:pt x="83" y="127"/>
                          </a:lnTo>
                          <a:lnTo>
                            <a:pt x="83" y="126"/>
                          </a:lnTo>
                          <a:lnTo>
                            <a:pt x="82" y="125"/>
                          </a:lnTo>
                          <a:lnTo>
                            <a:pt x="82" y="125"/>
                          </a:lnTo>
                          <a:lnTo>
                            <a:pt x="81" y="124"/>
                          </a:lnTo>
                          <a:lnTo>
                            <a:pt x="81" y="123"/>
                          </a:lnTo>
                          <a:lnTo>
                            <a:pt x="80" y="122"/>
                          </a:lnTo>
                          <a:lnTo>
                            <a:pt x="79" y="122"/>
                          </a:lnTo>
                          <a:lnTo>
                            <a:pt x="79" y="121"/>
                          </a:lnTo>
                          <a:lnTo>
                            <a:pt x="78" y="120"/>
                          </a:lnTo>
                          <a:lnTo>
                            <a:pt x="77" y="119"/>
                          </a:lnTo>
                          <a:lnTo>
                            <a:pt x="77" y="119"/>
                          </a:lnTo>
                          <a:lnTo>
                            <a:pt x="76" y="118"/>
                          </a:lnTo>
                          <a:lnTo>
                            <a:pt x="75" y="117"/>
                          </a:lnTo>
                          <a:lnTo>
                            <a:pt x="74" y="117"/>
                          </a:lnTo>
                          <a:lnTo>
                            <a:pt x="74" y="116"/>
                          </a:lnTo>
                          <a:lnTo>
                            <a:pt x="73" y="115"/>
                          </a:lnTo>
                          <a:lnTo>
                            <a:pt x="72" y="114"/>
                          </a:lnTo>
                          <a:lnTo>
                            <a:pt x="70" y="113"/>
                          </a:lnTo>
                          <a:lnTo>
                            <a:pt x="69" y="112"/>
                          </a:lnTo>
                          <a:lnTo>
                            <a:pt x="68" y="111"/>
                          </a:lnTo>
                          <a:lnTo>
                            <a:pt x="67" y="110"/>
                          </a:lnTo>
                          <a:lnTo>
                            <a:pt x="65" y="109"/>
                          </a:lnTo>
                          <a:lnTo>
                            <a:pt x="64" y="108"/>
                          </a:lnTo>
                          <a:lnTo>
                            <a:pt x="63" y="107"/>
                          </a:lnTo>
                          <a:lnTo>
                            <a:pt x="62" y="106"/>
                          </a:lnTo>
                          <a:lnTo>
                            <a:pt x="61" y="105"/>
                          </a:lnTo>
                          <a:lnTo>
                            <a:pt x="59" y="104"/>
                          </a:lnTo>
                          <a:lnTo>
                            <a:pt x="58" y="102"/>
                          </a:lnTo>
                          <a:lnTo>
                            <a:pt x="57" y="101"/>
                          </a:lnTo>
                          <a:lnTo>
                            <a:pt x="56" y="100"/>
                          </a:lnTo>
                          <a:lnTo>
                            <a:pt x="55" y="99"/>
                          </a:lnTo>
                          <a:lnTo>
                            <a:pt x="54" y="97"/>
                          </a:lnTo>
                          <a:lnTo>
                            <a:pt x="53" y="96"/>
                          </a:lnTo>
                          <a:lnTo>
                            <a:pt x="53" y="0"/>
                          </a:lnTo>
                          <a:lnTo>
                            <a:pt x="40" y="0"/>
                          </a:lnTo>
                        </a:path>
                      </a:pathLst>
                    </a:custGeom>
                    <a:solidFill>
                      <a:srgbClr val="7F7F7F"/>
                    </a:solidFill>
                    <a:ln w="9525">
                      <a:noFill/>
                      <a:round/>
                      <a:headEnd type="none" w="sm" len="sm"/>
                      <a:tailEnd type="none" w="sm" len="sm"/>
                    </a:ln>
                  </p:spPr>
                  <p:txBody>
                    <a:bodyPr/>
                    <a:lstStyle/>
                    <a:p>
                      <a:endParaRPr lang="nl-BE"/>
                    </a:p>
                  </p:txBody>
                </p:sp>
                <p:sp>
                  <p:nvSpPr>
                    <p:cNvPr id="7324" name="Freeform 156"/>
                    <p:cNvSpPr>
                      <a:spLocks noChangeArrowheads="1"/>
                    </p:cNvSpPr>
                    <p:nvPr/>
                  </p:nvSpPr>
                  <p:spPr bwMode="auto">
                    <a:xfrm>
                      <a:off x="629" y="587"/>
                      <a:ext cx="74" cy="107"/>
                    </a:xfrm>
                    <a:custGeom>
                      <a:avLst/>
                      <a:gdLst/>
                      <a:ahLst/>
                      <a:cxnLst>
                        <a:cxn ang="0">
                          <a:pos x="37" y="0"/>
                        </a:cxn>
                        <a:cxn ang="0">
                          <a:pos x="16" y="18"/>
                        </a:cxn>
                        <a:cxn ang="0">
                          <a:pos x="4" y="33"/>
                        </a:cxn>
                        <a:cxn ang="0">
                          <a:pos x="0" y="52"/>
                        </a:cxn>
                        <a:cxn ang="0">
                          <a:pos x="3" y="70"/>
                        </a:cxn>
                        <a:cxn ang="0">
                          <a:pos x="14" y="86"/>
                        </a:cxn>
                        <a:cxn ang="0">
                          <a:pos x="37" y="107"/>
                        </a:cxn>
                        <a:cxn ang="0">
                          <a:pos x="57" y="88"/>
                        </a:cxn>
                        <a:cxn ang="0">
                          <a:pos x="70" y="72"/>
                        </a:cxn>
                        <a:cxn ang="0">
                          <a:pos x="74" y="53"/>
                        </a:cxn>
                        <a:cxn ang="0">
                          <a:pos x="69" y="33"/>
                        </a:cxn>
                        <a:cxn ang="0">
                          <a:pos x="56" y="18"/>
                        </a:cxn>
                        <a:cxn ang="0">
                          <a:pos x="37" y="0"/>
                        </a:cxn>
                      </a:cxnLst>
                      <a:rect l="0" t="0" r="r" b="b"/>
                      <a:pathLst>
                        <a:path w="74" h="107">
                          <a:moveTo>
                            <a:pt x="37" y="0"/>
                          </a:moveTo>
                          <a:cubicBezTo>
                            <a:pt x="37" y="0"/>
                            <a:pt x="29" y="11"/>
                            <a:pt x="16" y="18"/>
                          </a:cubicBezTo>
                          <a:cubicBezTo>
                            <a:pt x="16" y="18"/>
                            <a:pt x="9" y="24"/>
                            <a:pt x="4" y="33"/>
                          </a:cubicBezTo>
                          <a:cubicBezTo>
                            <a:pt x="4" y="33"/>
                            <a:pt x="0" y="42"/>
                            <a:pt x="0" y="52"/>
                          </a:cubicBezTo>
                          <a:cubicBezTo>
                            <a:pt x="0" y="52"/>
                            <a:pt x="0" y="61"/>
                            <a:pt x="3" y="70"/>
                          </a:cubicBezTo>
                          <a:cubicBezTo>
                            <a:pt x="3" y="70"/>
                            <a:pt x="7" y="79"/>
                            <a:pt x="14" y="86"/>
                          </a:cubicBezTo>
                          <a:cubicBezTo>
                            <a:pt x="14" y="86"/>
                            <a:pt x="28" y="94"/>
                            <a:pt x="37" y="107"/>
                          </a:cubicBezTo>
                          <a:cubicBezTo>
                            <a:pt x="37" y="107"/>
                            <a:pt x="45" y="95"/>
                            <a:pt x="57" y="88"/>
                          </a:cubicBezTo>
                          <a:cubicBezTo>
                            <a:pt x="57" y="88"/>
                            <a:pt x="66" y="82"/>
                            <a:pt x="70" y="72"/>
                          </a:cubicBezTo>
                          <a:cubicBezTo>
                            <a:pt x="70" y="72"/>
                            <a:pt x="75" y="63"/>
                            <a:pt x="74" y="53"/>
                          </a:cubicBezTo>
                          <a:cubicBezTo>
                            <a:pt x="74" y="53"/>
                            <a:pt x="74" y="42"/>
                            <a:pt x="69" y="33"/>
                          </a:cubicBezTo>
                          <a:cubicBezTo>
                            <a:pt x="69" y="33"/>
                            <a:pt x="64" y="24"/>
                            <a:pt x="56" y="18"/>
                          </a:cubicBezTo>
                          <a:cubicBezTo>
                            <a:pt x="56" y="18"/>
                            <a:pt x="45" y="10"/>
                            <a:pt x="37" y="0"/>
                          </a:cubicBezTo>
                        </a:path>
                      </a:pathLst>
                    </a:custGeom>
                    <a:solidFill>
                      <a:srgbClr val="CFCFCF"/>
                    </a:solidFill>
                    <a:ln w="9525">
                      <a:noFill/>
                      <a:round/>
                      <a:headEnd type="none" w="sm" len="sm"/>
                      <a:tailEnd type="none" w="sm" len="sm"/>
                    </a:ln>
                  </p:spPr>
                  <p:txBody>
                    <a:bodyPr/>
                    <a:lstStyle/>
                    <a:p>
                      <a:endParaRPr lang="nl-BE"/>
                    </a:p>
                  </p:txBody>
                </p:sp>
                <p:sp>
                  <p:nvSpPr>
                    <p:cNvPr id="7325" name="Rectangle 157"/>
                    <p:cNvSpPr>
                      <a:spLocks noChangeArrowheads="1"/>
                    </p:cNvSpPr>
                    <p:nvPr/>
                  </p:nvSpPr>
                  <p:spPr bwMode="auto">
                    <a:xfrm>
                      <a:off x="391" y="471"/>
                      <a:ext cx="539" cy="5"/>
                    </a:xfrm>
                    <a:prstGeom prst="rect">
                      <a:avLst/>
                    </a:prstGeom>
                    <a:solidFill>
                      <a:srgbClr val="A0A0A0"/>
                    </a:solidFill>
                    <a:ln w="9525">
                      <a:noFill/>
                      <a:miter lim="800000"/>
                      <a:headEnd type="none" w="sm" len="sm"/>
                      <a:tailEnd type="none" w="sm" len="sm"/>
                    </a:ln>
                  </p:spPr>
                  <p:txBody>
                    <a:bodyPr/>
                    <a:lstStyle/>
                    <a:p>
                      <a:endParaRPr lang="nl-BE"/>
                    </a:p>
                  </p:txBody>
                </p:sp>
                <p:sp>
                  <p:nvSpPr>
                    <p:cNvPr id="7326" name="Freeform 158"/>
                    <p:cNvSpPr>
                      <a:spLocks noChangeArrowheads="1"/>
                    </p:cNvSpPr>
                    <p:nvPr/>
                  </p:nvSpPr>
                  <p:spPr bwMode="auto">
                    <a:xfrm>
                      <a:off x="259" y="488"/>
                      <a:ext cx="36" cy="311"/>
                    </a:xfrm>
                    <a:custGeom>
                      <a:avLst/>
                      <a:gdLst/>
                      <a:ahLst/>
                      <a:cxnLst>
                        <a:cxn ang="0">
                          <a:pos x="0" y="293"/>
                        </a:cxn>
                        <a:cxn ang="0">
                          <a:pos x="0" y="295"/>
                        </a:cxn>
                        <a:cxn ang="0">
                          <a:pos x="0" y="297"/>
                        </a:cxn>
                        <a:cxn ang="0">
                          <a:pos x="1" y="299"/>
                        </a:cxn>
                        <a:cxn ang="0">
                          <a:pos x="2" y="301"/>
                        </a:cxn>
                        <a:cxn ang="0">
                          <a:pos x="3" y="302"/>
                        </a:cxn>
                        <a:cxn ang="0">
                          <a:pos x="4" y="304"/>
                        </a:cxn>
                        <a:cxn ang="0">
                          <a:pos x="6" y="305"/>
                        </a:cxn>
                        <a:cxn ang="0">
                          <a:pos x="7" y="307"/>
                        </a:cxn>
                        <a:cxn ang="0">
                          <a:pos x="9" y="308"/>
                        </a:cxn>
                        <a:cxn ang="0">
                          <a:pos x="11" y="308"/>
                        </a:cxn>
                        <a:cxn ang="0">
                          <a:pos x="13" y="309"/>
                        </a:cxn>
                        <a:cxn ang="0">
                          <a:pos x="14" y="310"/>
                        </a:cxn>
                        <a:cxn ang="0">
                          <a:pos x="16" y="310"/>
                        </a:cxn>
                        <a:cxn ang="0">
                          <a:pos x="18" y="310"/>
                        </a:cxn>
                        <a:cxn ang="0">
                          <a:pos x="20" y="310"/>
                        </a:cxn>
                        <a:cxn ang="0">
                          <a:pos x="22" y="309"/>
                        </a:cxn>
                        <a:cxn ang="0">
                          <a:pos x="24" y="309"/>
                        </a:cxn>
                        <a:cxn ang="0">
                          <a:pos x="26" y="308"/>
                        </a:cxn>
                        <a:cxn ang="0">
                          <a:pos x="27" y="307"/>
                        </a:cxn>
                        <a:cxn ang="0">
                          <a:pos x="29" y="306"/>
                        </a:cxn>
                        <a:cxn ang="0">
                          <a:pos x="31" y="305"/>
                        </a:cxn>
                        <a:cxn ang="0">
                          <a:pos x="32" y="303"/>
                        </a:cxn>
                        <a:cxn ang="0">
                          <a:pos x="33" y="302"/>
                        </a:cxn>
                        <a:cxn ang="0">
                          <a:pos x="34" y="300"/>
                        </a:cxn>
                        <a:cxn ang="0">
                          <a:pos x="35" y="298"/>
                        </a:cxn>
                        <a:cxn ang="0">
                          <a:pos x="35" y="296"/>
                        </a:cxn>
                        <a:cxn ang="0">
                          <a:pos x="36" y="294"/>
                        </a:cxn>
                        <a:cxn ang="0">
                          <a:pos x="36" y="292"/>
                        </a:cxn>
                        <a:cxn ang="0">
                          <a:pos x="36" y="13"/>
                        </a:cxn>
                        <a:cxn ang="0">
                          <a:pos x="35" y="11"/>
                        </a:cxn>
                        <a:cxn ang="0">
                          <a:pos x="34" y="9"/>
                        </a:cxn>
                        <a:cxn ang="0">
                          <a:pos x="33" y="7"/>
                        </a:cxn>
                        <a:cxn ang="0">
                          <a:pos x="32" y="6"/>
                        </a:cxn>
                        <a:cxn ang="0">
                          <a:pos x="30" y="4"/>
                        </a:cxn>
                        <a:cxn ang="0">
                          <a:pos x="29" y="3"/>
                        </a:cxn>
                        <a:cxn ang="0">
                          <a:pos x="27" y="2"/>
                        </a:cxn>
                        <a:cxn ang="0">
                          <a:pos x="25" y="1"/>
                        </a:cxn>
                        <a:cxn ang="0">
                          <a:pos x="23" y="0"/>
                        </a:cxn>
                        <a:cxn ang="0">
                          <a:pos x="21" y="0"/>
                        </a:cxn>
                        <a:cxn ang="0">
                          <a:pos x="19" y="0"/>
                        </a:cxn>
                        <a:cxn ang="0">
                          <a:pos x="17" y="0"/>
                        </a:cxn>
                        <a:cxn ang="0">
                          <a:pos x="15" y="0"/>
                        </a:cxn>
                        <a:cxn ang="0">
                          <a:pos x="13" y="0"/>
                        </a:cxn>
                        <a:cxn ang="0">
                          <a:pos x="11" y="1"/>
                        </a:cxn>
                        <a:cxn ang="0">
                          <a:pos x="9" y="2"/>
                        </a:cxn>
                        <a:cxn ang="0">
                          <a:pos x="8" y="3"/>
                        </a:cxn>
                        <a:cxn ang="0">
                          <a:pos x="6" y="4"/>
                        </a:cxn>
                        <a:cxn ang="0">
                          <a:pos x="5" y="5"/>
                        </a:cxn>
                        <a:cxn ang="0">
                          <a:pos x="3" y="7"/>
                        </a:cxn>
                        <a:cxn ang="0">
                          <a:pos x="2" y="8"/>
                        </a:cxn>
                        <a:cxn ang="0">
                          <a:pos x="1" y="10"/>
                        </a:cxn>
                        <a:cxn ang="0">
                          <a:pos x="0" y="12"/>
                        </a:cxn>
                        <a:cxn ang="0">
                          <a:pos x="0" y="14"/>
                        </a:cxn>
                      </a:cxnLst>
                      <a:rect l="0" t="0" r="r" b="b"/>
                      <a:pathLst>
                        <a:path w="36" h="310">
                          <a:moveTo>
                            <a:pt x="0" y="14"/>
                          </a:moveTo>
                          <a:lnTo>
                            <a:pt x="0" y="292"/>
                          </a:lnTo>
                          <a:lnTo>
                            <a:pt x="0" y="292"/>
                          </a:lnTo>
                          <a:lnTo>
                            <a:pt x="0" y="292"/>
                          </a:lnTo>
                          <a:lnTo>
                            <a:pt x="0" y="293"/>
                          </a:lnTo>
                          <a:lnTo>
                            <a:pt x="0" y="293"/>
                          </a:lnTo>
                          <a:lnTo>
                            <a:pt x="0" y="293"/>
                          </a:lnTo>
                          <a:lnTo>
                            <a:pt x="0" y="294"/>
                          </a:lnTo>
                          <a:lnTo>
                            <a:pt x="0" y="294"/>
                          </a:lnTo>
                          <a:lnTo>
                            <a:pt x="0" y="294"/>
                          </a:lnTo>
                          <a:lnTo>
                            <a:pt x="0" y="295"/>
                          </a:lnTo>
                          <a:lnTo>
                            <a:pt x="0" y="295"/>
                          </a:lnTo>
                          <a:lnTo>
                            <a:pt x="0" y="295"/>
                          </a:lnTo>
                          <a:lnTo>
                            <a:pt x="0" y="296"/>
                          </a:lnTo>
                          <a:lnTo>
                            <a:pt x="0" y="296"/>
                          </a:lnTo>
                          <a:lnTo>
                            <a:pt x="0" y="296"/>
                          </a:lnTo>
                          <a:lnTo>
                            <a:pt x="0" y="297"/>
                          </a:lnTo>
                          <a:lnTo>
                            <a:pt x="0" y="297"/>
                          </a:lnTo>
                          <a:lnTo>
                            <a:pt x="1" y="297"/>
                          </a:lnTo>
                          <a:lnTo>
                            <a:pt x="1" y="298"/>
                          </a:lnTo>
                          <a:lnTo>
                            <a:pt x="1" y="298"/>
                          </a:lnTo>
                          <a:lnTo>
                            <a:pt x="1" y="298"/>
                          </a:lnTo>
                          <a:lnTo>
                            <a:pt x="1" y="299"/>
                          </a:lnTo>
                          <a:lnTo>
                            <a:pt x="1" y="299"/>
                          </a:lnTo>
                          <a:lnTo>
                            <a:pt x="1" y="299"/>
                          </a:lnTo>
                          <a:lnTo>
                            <a:pt x="1" y="299"/>
                          </a:lnTo>
                          <a:lnTo>
                            <a:pt x="2" y="300"/>
                          </a:lnTo>
                          <a:lnTo>
                            <a:pt x="2" y="300"/>
                          </a:lnTo>
                          <a:lnTo>
                            <a:pt x="2" y="300"/>
                          </a:lnTo>
                          <a:lnTo>
                            <a:pt x="2" y="301"/>
                          </a:lnTo>
                          <a:lnTo>
                            <a:pt x="2" y="301"/>
                          </a:lnTo>
                          <a:lnTo>
                            <a:pt x="2" y="301"/>
                          </a:lnTo>
                          <a:lnTo>
                            <a:pt x="3" y="302"/>
                          </a:lnTo>
                          <a:lnTo>
                            <a:pt x="3" y="302"/>
                          </a:lnTo>
                          <a:lnTo>
                            <a:pt x="3" y="302"/>
                          </a:lnTo>
                          <a:lnTo>
                            <a:pt x="3" y="302"/>
                          </a:lnTo>
                          <a:lnTo>
                            <a:pt x="3" y="303"/>
                          </a:lnTo>
                          <a:lnTo>
                            <a:pt x="4" y="303"/>
                          </a:lnTo>
                          <a:lnTo>
                            <a:pt x="4" y="303"/>
                          </a:lnTo>
                          <a:lnTo>
                            <a:pt x="4" y="303"/>
                          </a:lnTo>
                          <a:lnTo>
                            <a:pt x="4" y="304"/>
                          </a:lnTo>
                          <a:lnTo>
                            <a:pt x="4" y="304"/>
                          </a:lnTo>
                          <a:lnTo>
                            <a:pt x="5" y="304"/>
                          </a:lnTo>
                          <a:lnTo>
                            <a:pt x="5" y="304"/>
                          </a:lnTo>
                          <a:lnTo>
                            <a:pt x="5" y="305"/>
                          </a:lnTo>
                          <a:lnTo>
                            <a:pt x="5" y="305"/>
                          </a:lnTo>
                          <a:lnTo>
                            <a:pt x="6" y="305"/>
                          </a:lnTo>
                          <a:lnTo>
                            <a:pt x="6" y="305"/>
                          </a:lnTo>
                          <a:lnTo>
                            <a:pt x="6" y="306"/>
                          </a:lnTo>
                          <a:lnTo>
                            <a:pt x="6" y="306"/>
                          </a:lnTo>
                          <a:lnTo>
                            <a:pt x="7" y="306"/>
                          </a:lnTo>
                          <a:lnTo>
                            <a:pt x="7" y="306"/>
                          </a:lnTo>
                          <a:lnTo>
                            <a:pt x="7" y="306"/>
                          </a:lnTo>
                          <a:lnTo>
                            <a:pt x="7" y="307"/>
                          </a:lnTo>
                          <a:lnTo>
                            <a:pt x="8" y="307"/>
                          </a:lnTo>
                          <a:lnTo>
                            <a:pt x="8" y="307"/>
                          </a:lnTo>
                          <a:lnTo>
                            <a:pt x="8" y="307"/>
                          </a:lnTo>
                          <a:lnTo>
                            <a:pt x="8" y="307"/>
                          </a:lnTo>
                          <a:lnTo>
                            <a:pt x="9" y="307"/>
                          </a:lnTo>
                          <a:lnTo>
                            <a:pt x="9" y="308"/>
                          </a:lnTo>
                          <a:lnTo>
                            <a:pt x="9" y="308"/>
                          </a:lnTo>
                          <a:lnTo>
                            <a:pt x="10" y="308"/>
                          </a:lnTo>
                          <a:lnTo>
                            <a:pt x="10" y="308"/>
                          </a:lnTo>
                          <a:lnTo>
                            <a:pt x="10" y="308"/>
                          </a:lnTo>
                          <a:lnTo>
                            <a:pt x="10" y="308"/>
                          </a:lnTo>
                          <a:lnTo>
                            <a:pt x="11" y="308"/>
                          </a:lnTo>
                          <a:lnTo>
                            <a:pt x="11" y="309"/>
                          </a:lnTo>
                          <a:lnTo>
                            <a:pt x="11" y="309"/>
                          </a:lnTo>
                          <a:lnTo>
                            <a:pt x="12" y="309"/>
                          </a:lnTo>
                          <a:lnTo>
                            <a:pt x="12" y="309"/>
                          </a:lnTo>
                          <a:lnTo>
                            <a:pt x="12" y="309"/>
                          </a:lnTo>
                          <a:lnTo>
                            <a:pt x="13" y="309"/>
                          </a:lnTo>
                          <a:lnTo>
                            <a:pt x="13" y="309"/>
                          </a:lnTo>
                          <a:lnTo>
                            <a:pt x="13" y="309"/>
                          </a:lnTo>
                          <a:lnTo>
                            <a:pt x="13" y="309"/>
                          </a:lnTo>
                          <a:lnTo>
                            <a:pt x="14" y="310"/>
                          </a:lnTo>
                          <a:lnTo>
                            <a:pt x="14" y="310"/>
                          </a:lnTo>
                          <a:lnTo>
                            <a:pt x="14" y="310"/>
                          </a:lnTo>
                          <a:lnTo>
                            <a:pt x="15" y="310"/>
                          </a:lnTo>
                          <a:lnTo>
                            <a:pt x="15" y="310"/>
                          </a:lnTo>
                          <a:lnTo>
                            <a:pt x="15" y="310"/>
                          </a:lnTo>
                          <a:lnTo>
                            <a:pt x="16" y="310"/>
                          </a:lnTo>
                          <a:lnTo>
                            <a:pt x="16" y="310"/>
                          </a:lnTo>
                          <a:lnTo>
                            <a:pt x="16" y="310"/>
                          </a:lnTo>
                          <a:lnTo>
                            <a:pt x="17" y="310"/>
                          </a:lnTo>
                          <a:lnTo>
                            <a:pt x="17" y="310"/>
                          </a:lnTo>
                          <a:lnTo>
                            <a:pt x="17" y="310"/>
                          </a:lnTo>
                          <a:lnTo>
                            <a:pt x="18" y="310"/>
                          </a:lnTo>
                          <a:lnTo>
                            <a:pt x="18" y="310"/>
                          </a:lnTo>
                          <a:lnTo>
                            <a:pt x="18" y="310"/>
                          </a:lnTo>
                          <a:lnTo>
                            <a:pt x="19" y="310"/>
                          </a:lnTo>
                          <a:lnTo>
                            <a:pt x="19" y="310"/>
                          </a:lnTo>
                          <a:lnTo>
                            <a:pt x="19" y="310"/>
                          </a:lnTo>
                          <a:lnTo>
                            <a:pt x="20" y="310"/>
                          </a:lnTo>
                          <a:lnTo>
                            <a:pt x="20" y="310"/>
                          </a:lnTo>
                          <a:lnTo>
                            <a:pt x="20" y="310"/>
                          </a:lnTo>
                          <a:lnTo>
                            <a:pt x="21" y="310"/>
                          </a:lnTo>
                          <a:lnTo>
                            <a:pt x="21" y="310"/>
                          </a:lnTo>
                          <a:lnTo>
                            <a:pt x="21" y="310"/>
                          </a:lnTo>
                          <a:lnTo>
                            <a:pt x="21" y="310"/>
                          </a:lnTo>
                          <a:lnTo>
                            <a:pt x="22" y="310"/>
                          </a:lnTo>
                          <a:lnTo>
                            <a:pt x="22" y="309"/>
                          </a:lnTo>
                          <a:lnTo>
                            <a:pt x="22" y="309"/>
                          </a:lnTo>
                          <a:lnTo>
                            <a:pt x="23" y="309"/>
                          </a:lnTo>
                          <a:lnTo>
                            <a:pt x="23" y="309"/>
                          </a:lnTo>
                          <a:lnTo>
                            <a:pt x="23" y="309"/>
                          </a:lnTo>
                          <a:lnTo>
                            <a:pt x="24" y="309"/>
                          </a:lnTo>
                          <a:lnTo>
                            <a:pt x="24" y="309"/>
                          </a:lnTo>
                          <a:lnTo>
                            <a:pt x="24" y="309"/>
                          </a:lnTo>
                          <a:lnTo>
                            <a:pt x="25" y="309"/>
                          </a:lnTo>
                          <a:lnTo>
                            <a:pt x="25" y="308"/>
                          </a:lnTo>
                          <a:lnTo>
                            <a:pt x="25" y="308"/>
                          </a:lnTo>
                          <a:lnTo>
                            <a:pt x="25" y="308"/>
                          </a:lnTo>
                          <a:lnTo>
                            <a:pt x="26" y="308"/>
                          </a:lnTo>
                          <a:lnTo>
                            <a:pt x="26" y="308"/>
                          </a:lnTo>
                          <a:lnTo>
                            <a:pt x="26" y="308"/>
                          </a:lnTo>
                          <a:lnTo>
                            <a:pt x="27" y="308"/>
                          </a:lnTo>
                          <a:lnTo>
                            <a:pt x="27" y="307"/>
                          </a:lnTo>
                          <a:lnTo>
                            <a:pt x="27" y="307"/>
                          </a:lnTo>
                          <a:lnTo>
                            <a:pt x="27" y="307"/>
                          </a:lnTo>
                          <a:lnTo>
                            <a:pt x="28" y="307"/>
                          </a:lnTo>
                          <a:lnTo>
                            <a:pt x="28" y="307"/>
                          </a:lnTo>
                          <a:lnTo>
                            <a:pt x="28" y="307"/>
                          </a:lnTo>
                          <a:lnTo>
                            <a:pt x="29" y="306"/>
                          </a:lnTo>
                          <a:lnTo>
                            <a:pt x="29" y="306"/>
                          </a:lnTo>
                          <a:lnTo>
                            <a:pt x="29" y="306"/>
                          </a:lnTo>
                          <a:lnTo>
                            <a:pt x="29" y="306"/>
                          </a:lnTo>
                          <a:lnTo>
                            <a:pt x="30" y="306"/>
                          </a:lnTo>
                          <a:lnTo>
                            <a:pt x="30" y="305"/>
                          </a:lnTo>
                          <a:lnTo>
                            <a:pt x="30" y="305"/>
                          </a:lnTo>
                          <a:lnTo>
                            <a:pt x="30" y="305"/>
                          </a:lnTo>
                          <a:lnTo>
                            <a:pt x="31" y="305"/>
                          </a:lnTo>
                          <a:lnTo>
                            <a:pt x="31" y="304"/>
                          </a:lnTo>
                          <a:lnTo>
                            <a:pt x="31" y="304"/>
                          </a:lnTo>
                          <a:lnTo>
                            <a:pt x="31" y="304"/>
                          </a:lnTo>
                          <a:lnTo>
                            <a:pt x="31" y="304"/>
                          </a:lnTo>
                          <a:lnTo>
                            <a:pt x="32" y="303"/>
                          </a:lnTo>
                          <a:lnTo>
                            <a:pt x="32" y="303"/>
                          </a:lnTo>
                          <a:lnTo>
                            <a:pt x="32" y="303"/>
                          </a:lnTo>
                          <a:lnTo>
                            <a:pt x="32" y="303"/>
                          </a:lnTo>
                          <a:lnTo>
                            <a:pt x="32" y="302"/>
                          </a:lnTo>
                          <a:lnTo>
                            <a:pt x="33" y="302"/>
                          </a:lnTo>
                          <a:lnTo>
                            <a:pt x="33" y="302"/>
                          </a:lnTo>
                          <a:lnTo>
                            <a:pt x="33" y="302"/>
                          </a:lnTo>
                          <a:lnTo>
                            <a:pt x="33" y="301"/>
                          </a:lnTo>
                          <a:lnTo>
                            <a:pt x="33" y="301"/>
                          </a:lnTo>
                          <a:lnTo>
                            <a:pt x="34" y="301"/>
                          </a:lnTo>
                          <a:lnTo>
                            <a:pt x="34" y="300"/>
                          </a:lnTo>
                          <a:lnTo>
                            <a:pt x="34" y="300"/>
                          </a:lnTo>
                          <a:lnTo>
                            <a:pt x="34" y="300"/>
                          </a:lnTo>
                          <a:lnTo>
                            <a:pt x="34" y="299"/>
                          </a:lnTo>
                          <a:lnTo>
                            <a:pt x="34" y="299"/>
                          </a:lnTo>
                          <a:lnTo>
                            <a:pt x="34" y="299"/>
                          </a:lnTo>
                          <a:lnTo>
                            <a:pt x="35" y="299"/>
                          </a:lnTo>
                          <a:lnTo>
                            <a:pt x="35" y="298"/>
                          </a:lnTo>
                          <a:lnTo>
                            <a:pt x="35" y="298"/>
                          </a:lnTo>
                          <a:lnTo>
                            <a:pt x="35" y="298"/>
                          </a:lnTo>
                          <a:lnTo>
                            <a:pt x="35" y="297"/>
                          </a:lnTo>
                          <a:lnTo>
                            <a:pt x="35" y="297"/>
                          </a:lnTo>
                          <a:lnTo>
                            <a:pt x="35" y="297"/>
                          </a:lnTo>
                          <a:lnTo>
                            <a:pt x="35" y="296"/>
                          </a:lnTo>
                          <a:lnTo>
                            <a:pt x="35" y="296"/>
                          </a:lnTo>
                          <a:lnTo>
                            <a:pt x="36" y="296"/>
                          </a:lnTo>
                          <a:lnTo>
                            <a:pt x="36" y="295"/>
                          </a:lnTo>
                          <a:lnTo>
                            <a:pt x="36" y="295"/>
                          </a:lnTo>
                          <a:lnTo>
                            <a:pt x="36" y="295"/>
                          </a:lnTo>
                          <a:lnTo>
                            <a:pt x="36" y="294"/>
                          </a:lnTo>
                          <a:lnTo>
                            <a:pt x="36" y="294"/>
                          </a:lnTo>
                          <a:lnTo>
                            <a:pt x="36" y="294"/>
                          </a:lnTo>
                          <a:lnTo>
                            <a:pt x="36" y="293"/>
                          </a:lnTo>
                          <a:lnTo>
                            <a:pt x="36" y="293"/>
                          </a:lnTo>
                          <a:lnTo>
                            <a:pt x="36" y="293"/>
                          </a:lnTo>
                          <a:lnTo>
                            <a:pt x="36" y="292"/>
                          </a:lnTo>
                          <a:lnTo>
                            <a:pt x="36" y="292"/>
                          </a:lnTo>
                          <a:lnTo>
                            <a:pt x="36" y="292"/>
                          </a:lnTo>
                          <a:lnTo>
                            <a:pt x="36" y="14"/>
                          </a:lnTo>
                          <a:lnTo>
                            <a:pt x="36" y="14"/>
                          </a:lnTo>
                          <a:lnTo>
                            <a:pt x="36" y="13"/>
                          </a:lnTo>
                          <a:lnTo>
                            <a:pt x="36" y="13"/>
                          </a:lnTo>
                          <a:lnTo>
                            <a:pt x="36" y="13"/>
                          </a:lnTo>
                          <a:lnTo>
                            <a:pt x="36" y="12"/>
                          </a:lnTo>
                          <a:lnTo>
                            <a:pt x="35" y="12"/>
                          </a:lnTo>
                          <a:lnTo>
                            <a:pt x="35" y="12"/>
                          </a:lnTo>
                          <a:lnTo>
                            <a:pt x="35" y="11"/>
                          </a:lnTo>
                          <a:lnTo>
                            <a:pt x="35" y="11"/>
                          </a:lnTo>
                          <a:lnTo>
                            <a:pt x="35" y="11"/>
                          </a:lnTo>
                          <a:lnTo>
                            <a:pt x="35" y="11"/>
                          </a:lnTo>
                          <a:lnTo>
                            <a:pt x="35" y="10"/>
                          </a:lnTo>
                          <a:lnTo>
                            <a:pt x="35" y="10"/>
                          </a:lnTo>
                          <a:lnTo>
                            <a:pt x="34" y="10"/>
                          </a:lnTo>
                          <a:lnTo>
                            <a:pt x="34" y="9"/>
                          </a:lnTo>
                          <a:lnTo>
                            <a:pt x="34" y="9"/>
                          </a:lnTo>
                          <a:lnTo>
                            <a:pt x="34" y="9"/>
                          </a:lnTo>
                          <a:lnTo>
                            <a:pt x="34" y="8"/>
                          </a:lnTo>
                          <a:lnTo>
                            <a:pt x="33" y="8"/>
                          </a:lnTo>
                          <a:lnTo>
                            <a:pt x="33" y="8"/>
                          </a:lnTo>
                          <a:lnTo>
                            <a:pt x="33" y="8"/>
                          </a:lnTo>
                          <a:lnTo>
                            <a:pt x="33" y="7"/>
                          </a:lnTo>
                          <a:lnTo>
                            <a:pt x="33" y="7"/>
                          </a:lnTo>
                          <a:lnTo>
                            <a:pt x="32" y="7"/>
                          </a:lnTo>
                          <a:lnTo>
                            <a:pt x="32" y="6"/>
                          </a:lnTo>
                          <a:lnTo>
                            <a:pt x="32" y="6"/>
                          </a:lnTo>
                          <a:lnTo>
                            <a:pt x="32" y="6"/>
                          </a:lnTo>
                          <a:lnTo>
                            <a:pt x="32" y="6"/>
                          </a:lnTo>
                          <a:lnTo>
                            <a:pt x="31" y="5"/>
                          </a:lnTo>
                          <a:lnTo>
                            <a:pt x="31" y="5"/>
                          </a:lnTo>
                          <a:lnTo>
                            <a:pt x="31" y="5"/>
                          </a:lnTo>
                          <a:lnTo>
                            <a:pt x="31" y="5"/>
                          </a:lnTo>
                          <a:lnTo>
                            <a:pt x="30" y="4"/>
                          </a:lnTo>
                          <a:lnTo>
                            <a:pt x="30" y="4"/>
                          </a:lnTo>
                          <a:lnTo>
                            <a:pt x="30" y="4"/>
                          </a:lnTo>
                          <a:lnTo>
                            <a:pt x="30" y="4"/>
                          </a:lnTo>
                          <a:lnTo>
                            <a:pt x="29" y="4"/>
                          </a:lnTo>
                          <a:lnTo>
                            <a:pt x="29" y="3"/>
                          </a:lnTo>
                          <a:lnTo>
                            <a:pt x="29" y="3"/>
                          </a:lnTo>
                          <a:lnTo>
                            <a:pt x="29" y="3"/>
                          </a:lnTo>
                          <a:lnTo>
                            <a:pt x="28" y="3"/>
                          </a:lnTo>
                          <a:lnTo>
                            <a:pt x="28" y="3"/>
                          </a:lnTo>
                          <a:lnTo>
                            <a:pt x="28" y="2"/>
                          </a:lnTo>
                          <a:lnTo>
                            <a:pt x="27" y="2"/>
                          </a:lnTo>
                          <a:lnTo>
                            <a:pt x="27" y="2"/>
                          </a:lnTo>
                          <a:lnTo>
                            <a:pt x="27" y="2"/>
                          </a:lnTo>
                          <a:lnTo>
                            <a:pt x="27" y="2"/>
                          </a:lnTo>
                          <a:lnTo>
                            <a:pt x="26" y="2"/>
                          </a:lnTo>
                          <a:lnTo>
                            <a:pt x="26" y="1"/>
                          </a:lnTo>
                          <a:lnTo>
                            <a:pt x="26" y="1"/>
                          </a:lnTo>
                          <a:lnTo>
                            <a:pt x="25" y="1"/>
                          </a:lnTo>
                          <a:lnTo>
                            <a:pt x="25" y="1"/>
                          </a:lnTo>
                          <a:lnTo>
                            <a:pt x="25" y="1"/>
                          </a:lnTo>
                          <a:lnTo>
                            <a:pt x="24" y="1"/>
                          </a:lnTo>
                          <a:lnTo>
                            <a:pt x="24" y="1"/>
                          </a:lnTo>
                          <a:lnTo>
                            <a:pt x="24" y="0"/>
                          </a:lnTo>
                          <a:lnTo>
                            <a:pt x="23" y="0"/>
                          </a:lnTo>
                          <a:lnTo>
                            <a:pt x="23" y="0"/>
                          </a:lnTo>
                          <a:lnTo>
                            <a:pt x="23" y="0"/>
                          </a:lnTo>
                          <a:lnTo>
                            <a:pt x="22" y="0"/>
                          </a:lnTo>
                          <a:lnTo>
                            <a:pt x="22" y="0"/>
                          </a:lnTo>
                          <a:lnTo>
                            <a:pt x="22" y="0"/>
                          </a:lnTo>
                          <a:lnTo>
                            <a:pt x="21" y="0"/>
                          </a:lnTo>
                          <a:lnTo>
                            <a:pt x="21" y="0"/>
                          </a:lnTo>
                          <a:lnTo>
                            <a:pt x="21" y="0"/>
                          </a:lnTo>
                          <a:lnTo>
                            <a:pt x="20" y="0"/>
                          </a:lnTo>
                          <a:lnTo>
                            <a:pt x="20" y="0"/>
                          </a:lnTo>
                          <a:lnTo>
                            <a:pt x="20" y="0"/>
                          </a:lnTo>
                          <a:lnTo>
                            <a:pt x="19" y="0"/>
                          </a:lnTo>
                          <a:lnTo>
                            <a:pt x="19" y="0"/>
                          </a:lnTo>
                          <a:lnTo>
                            <a:pt x="19" y="0"/>
                          </a:lnTo>
                          <a:lnTo>
                            <a:pt x="18" y="0"/>
                          </a:lnTo>
                          <a:lnTo>
                            <a:pt x="18" y="0"/>
                          </a:lnTo>
                          <a:lnTo>
                            <a:pt x="18" y="0"/>
                          </a:lnTo>
                          <a:lnTo>
                            <a:pt x="17" y="0"/>
                          </a:lnTo>
                          <a:lnTo>
                            <a:pt x="17" y="0"/>
                          </a:lnTo>
                          <a:lnTo>
                            <a:pt x="17" y="0"/>
                          </a:lnTo>
                          <a:lnTo>
                            <a:pt x="16" y="0"/>
                          </a:lnTo>
                          <a:lnTo>
                            <a:pt x="16" y="0"/>
                          </a:lnTo>
                          <a:lnTo>
                            <a:pt x="16" y="0"/>
                          </a:lnTo>
                          <a:lnTo>
                            <a:pt x="15" y="0"/>
                          </a:lnTo>
                          <a:lnTo>
                            <a:pt x="15" y="0"/>
                          </a:lnTo>
                          <a:lnTo>
                            <a:pt x="15" y="0"/>
                          </a:lnTo>
                          <a:lnTo>
                            <a:pt x="14" y="0"/>
                          </a:lnTo>
                          <a:lnTo>
                            <a:pt x="14" y="0"/>
                          </a:lnTo>
                          <a:lnTo>
                            <a:pt x="14" y="0"/>
                          </a:lnTo>
                          <a:lnTo>
                            <a:pt x="14" y="0"/>
                          </a:lnTo>
                          <a:lnTo>
                            <a:pt x="13" y="0"/>
                          </a:lnTo>
                          <a:lnTo>
                            <a:pt x="13" y="0"/>
                          </a:lnTo>
                          <a:lnTo>
                            <a:pt x="13" y="0"/>
                          </a:lnTo>
                          <a:lnTo>
                            <a:pt x="12" y="0"/>
                          </a:lnTo>
                          <a:lnTo>
                            <a:pt x="12" y="0"/>
                          </a:lnTo>
                          <a:lnTo>
                            <a:pt x="12" y="1"/>
                          </a:lnTo>
                          <a:lnTo>
                            <a:pt x="11" y="1"/>
                          </a:lnTo>
                          <a:lnTo>
                            <a:pt x="11" y="1"/>
                          </a:lnTo>
                          <a:lnTo>
                            <a:pt x="11" y="1"/>
                          </a:lnTo>
                          <a:lnTo>
                            <a:pt x="10" y="1"/>
                          </a:lnTo>
                          <a:lnTo>
                            <a:pt x="10" y="1"/>
                          </a:lnTo>
                          <a:lnTo>
                            <a:pt x="10" y="1"/>
                          </a:lnTo>
                          <a:lnTo>
                            <a:pt x="9" y="2"/>
                          </a:lnTo>
                          <a:lnTo>
                            <a:pt x="9" y="2"/>
                          </a:lnTo>
                          <a:lnTo>
                            <a:pt x="9" y="2"/>
                          </a:lnTo>
                          <a:lnTo>
                            <a:pt x="9" y="2"/>
                          </a:lnTo>
                          <a:lnTo>
                            <a:pt x="8" y="2"/>
                          </a:lnTo>
                          <a:lnTo>
                            <a:pt x="8" y="2"/>
                          </a:lnTo>
                          <a:lnTo>
                            <a:pt x="8" y="3"/>
                          </a:lnTo>
                          <a:lnTo>
                            <a:pt x="7" y="3"/>
                          </a:lnTo>
                          <a:lnTo>
                            <a:pt x="7" y="3"/>
                          </a:lnTo>
                          <a:lnTo>
                            <a:pt x="7" y="3"/>
                          </a:lnTo>
                          <a:lnTo>
                            <a:pt x="7" y="3"/>
                          </a:lnTo>
                          <a:lnTo>
                            <a:pt x="6" y="4"/>
                          </a:lnTo>
                          <a:lnTo>
                            <a:pt x="6" y="4"/>
                          </a:lnTo>
                          <a:lnTo>
                            <a:pt x="6" y="4"/>
                          </a:lnTo>
                          <a:lnTo>
                            <a:pt x="6" y="4"/>
                          </a:lnTo>
                          <a:lnTo>
                            <a:pt x="5" y="4"/>
                          </a:lnTo>
                          <a:lnTo>
                            <a:pt x="5" y="5"/>
                          </a:lnTo>
                          <a:lnTo>
                            <a:pt x="5" y="5"/>
                          </a:lnTo>
                          <a:lnTo>
                            <a:pt x="5" y="5"/>
                          </a:lnTo>
                          <a:lnTo>
                            <a:pt x="4" y="5"/>
                          </a:lnTo>
                          <a:lnTo>
                            <a:pt x="4" y="6"/>
                          </a:lnTo>
                          <a:lnTo>
                            <a:pt x="4" y="6"/>
                          </a:lnTo>
                          <a:lnTo>
                            <a:pt x="4" y="6"/>
                          </a:lnTo>
                          <a:lnTo>
                            <a:pt x="3" y="6"/>
                          </a:lnTo>
                          <a:lnTo>
                            <a:pt x="3" y="7"/>
                          </a:lnTo>
                          <a:lnTo>
                            <a:pt x="3" y="7"/>
                          </a:lnTo>
                          <a:lnTo>
                            <a:pt x="3" y="7"/>
                          </a:lnTo>
                          <a:lnTo>
                            <a:pt x="3" y="8"/>
                          </a:lnTo>
                          <a:lnTo>
                            <a:pt x="2" y="8"/>
                          </a:lnTo>
                          <a:lnTo>
                            <a:pt x="2" y="8"/>
                          </a:lnTo>
                          <a:lnTo>
                            <a:pt x="2" y="8"/>
                          </a:lnTo>
                          <a:lnTo>
                            <a:pt x="2" y="9"/>
                          </a:lnTo>
                          <a:lnTo>
                            <a:pt x="2" y="9"/>
                          </a:lnTo>
                          <a:lnTo>
                            <a:pt x="1" y="9"/>
                          </a:lnTo>
                          <a:lnTo>
                            <a:pt x="1" y="10"/>
                          </a:lnTo>
                          <a:lnTo>
                            <a:pt x="1" y="10"/>
                          </a:lnTo>
                          <a:lnTo>
                            <a:pt x="1" y="10"/>
                          </a:lnTo>
                          <a:lnTo>
                            <a:pt x="1" y="11"/>
                          </a:lnTo>
                          <a:lnTo>
                            <a:pt x="1" y="11"/>
                          </a:lnTo>
                          <a:lnTo>
                            <a:pt x="1" y="11"/>
                          </a:lnTo>
                          <a:lnTo>
                            <a:pt x="0" y="11"/>
                          </a:lnTo>
                          <a:lnTo>
                            <a:pt x="0" y="12"/>
                          </a:lnTo>
                          <a:lnTo>
                            <a:pt x="0" y="12"/>
                          </a:lnTo>
                          <a:lnTo>
                            <a:pt x="0" y="12"/>
                          </a:lnTo>
                          <a:lnTo>
                            <a:pt x="0" y="13"/>
                          </a:lnTo>
                          <a:lnTo>
                            <a:pt x="0" y="13"/>
                          </a:lnTo>
                          <a:lnTo>
                            <a:pt x="0" y="13"/>
                          </a:lnTo>
                          <a:lnTo>
                            <a:pt x="0" y="14"/>
                          </a:lnTo>
                          <a:lnTo>
                            <a:pt x="0" y="14"/>
                          </a:lnTo>
                          <a:moveTo>
                            <a:pt x="13" y="27"/>
                          </a:moveTo>
                          <a:lnTo>
                            <a:pt x="13" y="277"/>
                          </a:lnTo>
                          <a:lnTo>
                            <a:pt x="22" y="277"/>
                          </a:lnTo>
                          <a:lnTo>
                            <a:pt x="22" y="27"/>
                          </a:lnTo>
                          <a:lnTo>
                            <a:pt x="13" y="27"/>
                          </a:lnTo>
                        </a:path>
                      </a:pathLst>
                    </a:custGeom>
                    <a:solidFill>
                      <a:srgbClr val="2F2F2F"/>
                    </a:solidFill>
                    <a:ln w="9525">
                      <a:noFill/>
                      <a:round/>
                      <a:headEnd type="none" w="sm" len="sm"/>
                      <a:tailEnd type="none" w="sm" len="sm"/>
                    </a:ln>
                  </p:spPr>
                  <p:txBody>
                    <a:bodyPr/>
                    <a:lstStyle/>
                    <a:p>
                      <a:endParaRPr lang="nl-BE"/>
                    </a:p>
                  </p:txBody>
                </p:sp>
                <p:sp>
                  <p:nvSpPr>
                    <p:cNvPr id="7327" name="Freeform 159"/>
                    <p:cNvSpPr>
                      <a:spLocks noChangeArrowheads="1"/>
                    </p:cNvSpPr>
                    <p:nvPr/>
                  </p:nvSpPr>
                  <p:spPr bwMode="auto">
                    <a:xfrm>
                      <a:off x="257" y="495"/>
                      <a:ext cx="34" cy="297"/>
                    </a:xfrm>
                    <a:custGeom>
                      <a:avLst/>
                      <a:gdLst/>
                      <a:ahLst/>
                      <a:cxnLst>
                        <a:cxn ang="0">
                          <a:pos x="0" y="280"/>
                        </a:cxn>
                        <a:cxn ang="0">
                          <a:pos x="0" y="282"/>
                        </a:cxn>
                        <a:cxn ang="0">
                          <a:pos x="0" y="284"/>
                        </a:cxn>
                        <a:cxn ang="0">
                          <a:pos x="1" y="285"/>
                        </a:cxn>
                        <a:cxn ang="0">
                          <a:pos x="2" y="287"/>
                        </a:cxn>
                        <a:cxn ang="0">
                          <a:pos x="3" y="289"/>
                        </a:cxn>
                        <a:cxn ang="0">
                          <a:pos x="4" y="290"/>
                        </a:cxn>
                        <a:cxn ang="0">
                          <a:pos x="5" y="292"/>
                        </a:cxn>
                        <a:cxn ang="0">
                          <a:pos x="7" y="293"/>
                        </a:cxn>
                        <a:cxn ang="0">
                          <a:pos x="8" y="294"/>
                        </a:cxn>
                        <a:cxn ang="0">
                          <a:pos x="10" y="295"/>
                        </a:cxn>
                        <a:cxn ang="0">
                          <a:pos x="12" y="295"/>
                        </a:cxn>
                        <a:cxn ang="0">
                          <a:pos x="13" y="296"/>
                        </a:cxn>
                        <a:cxn ang="0">
                          <a:pos x="15" y="296"/>
                        </a:cxn>
                        <a:cxn ang="0">
                          <a:pos x="17" y="296"/>
                        </a:cxn>
                        <a:cxn ang="0">
                          <a:pos x="19" y="296"/>
                        </a:cxn>
                        <a:cxn ang="0">
                          <a:pos x="21" y="296"/>
                        </a:cxn>
                        <a:cxn ang="0">
                          <a:pos x="22" y="295"/>
                        </a:cxn>
                        <a:cxn ang="0">
                          <a:pos x="24" y="294"/>
                        </a:cxn>
                        <a:cxn ang="0">
                          <a:pos x="25" y="293"/>
                        </a:cxn>
                        <a:cxn ang="0">
                          <a:pos x="27" y="292"/>
                        </a:cxn>
                        <a:cxn ang="0">
                          <a:pos x="28" y="291"/>
                        </a:cxn>
                        <a:cxn ang="0">
                          <a:pos x="30" y="289"/>
                        </a:cxn>
                        <a:cxn ang="0">
                          <a:pos x="31" y="288"/>
                        </a:cxn>
                        <a:cxn ang="0">
                          <a:pos x="32" y="286"/>
                        </a:cxn>
                        <a:cxn ang="0">
                          <a:pos x="32" y="285"/>
                        </a:cxn>
                        <a:cxn ang="0">
                          <a:pos x="33" y="283"/>
                        </a:cxn>
                        <a:cxn ang="0">
                          <a:pos x="33" y="281"/>
                        </a:cxn>
                        <a:cxn ang="0">
                          <a:pos x="33" y="279"/>
                        </a:cxn>
                        <a:cxn ang="0">
                          <a:pos x="33" y="12"/>
                        </a:cxn>
                        <a:cxn ang="0">
                          <a:pos x="32" y="10"/>
                        </a:cxn>
                        <a:cxn ang="0">
                          <a:pos x="32" y="9"/>
                        </a:cxn>
                        <a:cxn ang="0">
                          <a:pos x="30" y="7"/>
                        </a:cxn>
                        <a:cxn ang="0">
                          <a:pos x="29" y="5"/>
                        </a:cxn>
                        <a:cxn ang="0">
                          <a:pos x="28" y="4"/>
                        </a:cxn>
                        <a:cxn ang="0">
                          <a:pos x="26" y="3"/>
                        </a:cxn>
                        <a:cxn ang="0">
                          <a:pos x="25" y="2"/>
                        </a:cxn>
                        <a:cxn ang="0">
                          <a:pos x="23" y="1"/>
                        </a:cxn>
                        <a:cxn ang="0">
                          <a:pos x="21" y="0"/>
                        </a:cxn>
                        <a:cxn ang="0">
                          <a:pos x="20" y="0"/>
                        </a:cxn>
                        <a:cxn ang="0">
                          <a:pos x="18" y="0"/>
                        </a:cxn>
                        <a:cxn ang="0">
                          <a:pos x="16" y="0"/>
                        </a:cxn>
                        <a:cxn ang="0">
                          <a:pos x="14" y="0"/>
                        </a:cxn>
                        <a:cxn ang="0">
                          <a:pos x="12" y="0"/>
                        </a:cxn>
                        <a:cxn ang="0">
                          <a:pos x="10" y="1"/>
                        </a:cxn>
                        <a:cxn ang="0">
                          <a:pos x="9" y="1"/>
                        </a:cxn>
                        <a:cxn ang="0">
                          <a:pos x="7" y="2"/>
                        </a:cxn>
                        <a:cxn ang="0">
                          <a:pos x="6" y="4"/>
                        </a:cxn>
                        <a:cxn ang="0">
                          <a:pos x="4" y="5"/>
                        </a:cxn>
                        <a:cxn ang="0">
                          <a:pos x="3" y="6"/>
                        </a:cxn>
                        <a:cxn ang="0">
                          <a:pos x="2" y="8"/>
                        </a:cxn>
                        <a:cxn ang="0">
                          <a:pos x="1" y="10"/>
                        </a:cxn>
                        <a:cxn ang="0">
                          <a:pos x="0" y="12"/>
                        </a:cxn>
                        <a:cxn ang="0">
                          <a:pos x="0" y="13"/>
                        </a:cxn>
                      </a:cxnLst>
                      <a:rect l="0" t="0" r="r" b="b"/>
                      <a:pathLst>
                        <a:path w="34" h="296">
                          <a:moveTo>
                            <a:pt x="0" y="13"/>
                          </a:moveTo>
                          <a:lnTo>
                            <a:pt x="0" y="279"/>
                          </a:lnTo>
                          <a:lnTo>
                            <a:pt x="0" y="279"/>
                          </a:lnTo>
                          <a:lnTo>
                            <a:pt x="0" y="279"/>
                          </a:lnTo>
                          <a:lnTo>
                            <a:pt x="0" y="280"/>
                          </a:lnTo>
                          <a:lnTo>
                            <a:pt x="0" y="280"/>
                          </a:lnTo>
                          <a:lnTo>
                            <a:pt x="0" y="280"/>
                          </a:lnTo>
                          <a:lnTo>
                            <a:pt x="0" y="280"/>
                          </a:lnTo>
                          <a:lnTo>
                            <a:pt x="0" y="281"/>
                          </a:lnTo>
                          <a:lnTo>
                            <a:pt x="0" y="281"/>
                          </a:lnTo>
                          <a:lnTo>
                            <a:pt x="0" y="281"/>
                          </a:lnTo>
                          <a:lnTo>
                            <a:pt x="0" y="282"/>
                          </a:lnTo>
                          <a:lnTo>
                            <a:pt x="0" y="282"/>
                          </a:lnTo>
                          <a:lnTo>
                            <a:pt x="0" y="282"/>
                          </a:lnTo>
                          <a:lnTo>
                            <a:pt x="0" y="283"/>
                          </a:lnTo>
                          <a:lnTo>
                            <a:pt x="0" y="283"/>
                          </a:lnTo>
                          <a:lnTo>
                            <a:pt x="0" y="283"/>
                          </a:lnTo>
                          <a:lnTo>
                            <a:pt x="0" y="284"/>
                          </a:lnTo>
                          <a:lnTo>
                            <a:pt x="0" y="284"/>
                          </a:lnTo>
                          <a:lnTo>
                            <a:pt x="1" y="284"/>
                          </a:lnTo>
                          <a:lnTo>
                            <a:pt x="1" y="285"/>
                          </a:lnTo>
                          <a:lnTo>
                            <a:pt x="1" y="285"/>
                          </a:lnTo>
                          <a:lnTo>
                            <a:pt x="1" y="285"/>
                          </a:lnTo>
                          <a:lnTo>
                            <a:pt x="1" y="285"/>
                          </a:lnTo>
                          <a:lnTo>
                            <a:pt x="1" y="286"/>
                          </a:lnTo>
                          <a:lnTo>
                            <a:pt x="1" y="286"/>
                          </a:lnTo>
                          <a:lnTo>
                            <a:pt x="1" y="286"/>
                          </a:lnTo>
                          <a:lnTo>
                            <a:pt x="2" y="287"/>
                          </a:lnTo>
                          <a:lnTo>
                            <a:pt x="2" y="287"/>
                          </a:lnTo>
                          <a:lnTo>
                            <a:pt x="2" y="287"/>
                          </a:lnTo>
                          <a:lnTo>
                            <a:pt x="2" y="287"/>
                          </a:lnTo>
                          <a:lnTo>
                            <a:pt x="2" y="288"/>
                          </a:lnTo>
                          <a:lnTo>
                            <a:pt x="2" y="288"/>
                          </a:lnTo>
                          <a:lnTo>
                            <a:pt x="3" y="288"/>
                          </a:lnTo>
                          <a:lnTo>
                            <a:pt x="3" y="288"/>
                          </a:lnTo>
                          <a:lnTo>
                            <a:pt x="3" y="289"/>
                          </a:lnTo>
                          <a:lnTo>
                            <a:pt x="3" y="289"/>
                          </a:lnTo>
                          <a:lnTo>
                            <a:pt x="3" y="289"/>
                          </a:lnTo>
                          <a:lnTo>
                            <a:pt x="3" y="289"/>
                          </a:lnTo>
                          <a:lnTo>
                            <a:pt x="4" y="290"/>
                          </a:lnTo>
                          <a:lnTo>
                            <a:pt x="4" y="290"/>
                          </a:lnTo>
                          <a:lnTo>
                            <a:pt x="4" y="290"/>
                          </a:lnTo>
                          <a:lnTo>
                            <a:pt x="4" y="290"/>
                          </a:lnTo>
                          <a:lnTo>
                            <a:pt x="4" y="291"/>
                          </a:lnTo>
                          <a:lnTo>
                            <a:pt x="5" y="291"/>
                          </a:lnTo>
                          <a:lnTo>
                            <a:pt x="5" y="291"/>
                          </a:lnTo>
                          <a:lnTo>
                            <a:pt x="5" y="291"/>
                          </a:lnTo>
                          <a:lnTo>
                            <a:pt x="5" y="292"/>
                          </a:lnTo>
                          <a:lnTo>
                            <a:pt x="6" y="292"/>
                          </a:lnTo>
                          <a:lnTo>
                            <a:pt x="6" y="292"/>
                          </a:lnTo>
                          <a:lnTo>
                            <a:pt x="6" y="292"/>
                          </a:lnTo>
                          <a:lnTo>
                            <a:pt x="6" y="292"/>
                          </a:lnTo>
                          <a:lnTo>
                            <a:pt x="7" y="293"/>
                          </a:lnTo>
                          <a:lnTo>
                            <a:pt x="7" y="293"/>
                          </a:lnTo>
                          <a:lnTo>
                            <a:pt x="7" y="293"/>
                          </a:lnTo>
                          <a:lnTo>
                            <a:pt x="7" y="293"/>
                          </a:lnTo>
                          <a:lnTo>
                            <a:pt x="8" y="293"/>
                          </a:lnTo>
                          <a:lnTo>
                            <a:pt x="8" y="293"/>
                          </a:lnTo>
                          <a:lnTo>
                            <a:pt x="8" y="294"/>
                          </a:lnTo>
                          <a:lnTo>
                            <a:pt x="8" y="294"/>
                          </a:lnTo>
                          <a:lnTo>
                            <a:pt x="9" y="294"/>
                          </a:lnTo>
                          <a:lnTo>
                            <a:pt x="9" y="294"/>
                          </a:lnTo>
                          <a:lnTo>
                            <a:pt x="9" y="294"/>
                          </a:lnTo>
                          <a:lnTo>
                            <a:pt x="9" y="294"/>
                          </a:lnTo>
                          <a:lnTo>
                            <a:pt x="10" y="294"/>
                          </a:lnTo>
                          <a:lnTo>
                            <a:pt x="10" y="295"/>
                          </a:lnTo>
                          <a:lnTo>
                            <a:pt x="10" y="295"/>
                          </a:lnTo>
                          <a:lnTo>
                            <a:pt x="10" y="295"/>
                          </a:lnTo>
                          <a:lnTo>
                            <a:pt x="11" y="295"/>
                          </a:lnTo>
                          <a:lnTo>
                            <a:pt x="11" y="295"/>
                          </a:lnTo>
                          <a:lnTo>
                            <a:pt x="11" y="295"/>
                          </a:lnTo>
                          <a:lnTo>
                            <a:pt x="12" y="295"/>
                          </a:lnTo>
                          <a:lnTo>
                            <a:pt x="12" y="295"/>
                          </a:lnTo>
                          <a:lnTo>
                            <a:pt x="12" y="295"/>
                          </a:lnTo>
                          <a:lnTo>
                            <a:pt x="12" y="296"/>
                          </a:lnTo>
                          <a:lnTo>
                            <a:pt x="13" y="296"/>
                          </a:lnTo>
                          <a:lnTo>
                            <a:pt x="13" y="296"/>
                          </a:lnTo>
                          <a:lnTo>
                            <a:pt x="13" y="296"/>
                          </a:lnTo>
                          <a:lnTo>
                            <a:pt x="14" y="296"/>
                          </a:lnTo>
                          <a:lnTo>
                            <a:pt x="14" y="296"/>
                          </a:lnTo>
                          <a:lnTo>
                            <a:pt x="14" y="296"/>
                          </a:lnTo>
                          <a:lnTo>
                            <a:pt x="15" y="296"/>
                          </a:lnTo>
                          <a:lnTo>
                            <a:pt x="15" y="296"/>
                          </a:lnTo>
                          <a:lnTo>
                            <a:pt x="15" y="296"/>
                          </a:lnTo>
                          <a:lnTo>
                            <a:pt x="15" y="296"/>
                          </a:lnTo>
                          <a:lnTo>
                            <a:pt x="16" y="296"/>
                          </a:lnTo>
                          <a:lnTo>
                            <a:pt x="16" y="296"/>
                          </a:lnTo>
                          <a:lnTo>
                            <a:pt x="16" y="296"/>
                          </a:lnTo>
                          <a:lnTo>
                            <a:pt x="17" y="296"/>
                          </a:lnTo>
                          <a:lnTo>
                            <a:pt x="17" y="296"/>
                          </a:lnTo>
                          <a:lnTo>
                            <a:pt x="17" y="296"/>
                          </a:lnTo>
                          <a:lnTo>
                            <a:pt x="18" y="296"/>
                          </a:lnTo>
                          <a:lnTo>
                            <a:pt x="18" y="296"/>
                          </a:lnTo>
                          <a:lnTo>
                            <a:pt x="18" y="296"/>
                          </a:lnTo>
                          <a:lnTo>
                            <a:pt x="18" y="296"/>
                          </a:lnTo>
                          <a:lnTo>
                            <a:pt x="19" y="296"/>
                          </a:lnTo>
                          <a:lnTo>
                            <a:pt x="19" y="296"/>
                          </a:lnTo>
                          <a:lnTo>
                            <a:pt x="19" y="296"/>
                          </a:lnTo>
                          <a:lnTo>
                            <a:pt x="20" y="296"/>
                          </a:lnTo>
                          <a:lnTo>
                            <a:pt x="20" y="296"/>
                          </a:lnTo>
                          <a:lnTo>
                            <a:pt x="20" y="296"/>
                          </a:lnTo>
                          <a:lnTo>
                            <a:pt x="21" y="296"/>
                          </a:lnTo>
                          <a:lnTo>
                            <a:pt x="21" y="295"/>
                          </a:lnTo>
                          <a:lnTo>
                            <a:pt x="21" y="295"/>
                          </a:lnTo>
                          <a:lnTo>
                            <a:pt x="21" y="295"/>
                          </a:lnTo>
                          <a:lnTo>
                            <a:pt x="22" y="295"/>
                          </a:lnTo>
                          <a:lnTo>
                            <a:pt x="22" y="295"/>
                          </a:lnTo>
                          <a:lnTo>
                            <a:pt x="22" y="295"/>
                          </a:lnTo>
                          <a:lnTo>
                            <a:pt x="23" y="295"/>
                          </a:lnTo>
                          <a:lnTo>
                            <a:pt x="23" y="295"/>
                          </a:lnTo>
                          <a:lnTo>
                            <a:pt x="23" y="295"/>
                          </a:lnTo>
                          <a:lnTo>
                            <a:pt x="23" y="294"/>
                          </a:lnTo>
                          <a:lnTo>
                            <a:pt x="24" y="294"/>
                          </a:lnTo>
                          <a:lnTo>
                            <a:pt x="24" y="294"/>
                          </a:lnTo>
                          <a:lnTo>
                            <a:pt x="24" y="294"/>
                          </a:lnTo>
                          <a:lnTo>
                            <a:pt x="24" y="294"/>
                          </a:lnTo>
                          <a:lnTo>
                            <a:pt x="25" y="294"/>
                          </a:lnTo>
                          <a:lnTo>
                            <a:pt x="25" y="294"/>
                          </a:lnTo>
                          <a:lnTo>
                            <a:pt x="25" y="293"/>
                          </a:lnTo>
                          <a:lnTo>
                            <a:pt x="25" y="293"/>
                          </a:lnTo>
                          <a:lnTo>
                            <a:pt x="26" y="293"/>
                          </a:lnTo>
                          <a:lnTo>
                            <a:pt x="26" y="293"/>
                          </a:lnTo>
                          <a:lnTo>
                            <a:pt x="26" y="293"/>
                          </a:lnTo>
                          <a:lnTo>
                            <a:pt x="26" y="293"/>
                          </a:lnTo>
                          <a:lnTo>
                            <a:pt x="27" y="292"/>
                          </a:lnTo>
                          <a:lnTo>
                            <a:pt x="27" y="292"/>
                          </a:lnTo>
                          <a:lnTo>
                            <a:pt x="27" y="292"/>
                          </a:lnTo>
                          <a:lnTo>
                            <a:pt x="27" y="292"/>
                          </a:lnTo>
                          <a:lnTo>
                            <a:pt x="28" y="292"/>
                          </a:lnTo>
                          <a:lnTo>
                            <a:pt x="28" y="291"/>
                          </a:lnTo>
                          <a:lnTo>
                            <a:pt x="28" y="291"/>
                          </a:lnTo>
                          <a:lnTo>
                            <a:pt x="28" y="291"/>
                          </a:lnTo>
                          <a:lnTo>
                            <a:pt x="29" y="291"/>
                          </a:lnTo>
                          <a:lnTo>
                            <a:pt x="29" y="290"/>
                          </a:lnTo>
                          <a:lnTo>
                            <a:pt x="29" y="290"/>
                          </a:lnTo>
                          <a:lnTo>
                            <a:pt x="29" y="290"/>
                          </a:lnTo>
                          <a:lnTo>
                            <a:pt x="29" y="290"/>
                          </a:lnTo>
                          <a:lnTo>
                            <a:pt x="30" y="289"/>
                          </a:lnTo>
                          <a:lnTo>
                            <a:pt x="30" y="289"/>
                          </a:lnTo>
                          <a:lnTo>
                            <a:pt x="30" y="289"/>
                          </a:lnTo>
                          <a:lnTo>
                            <a:pt x="30" y="289"/>
                          </a:lnTo>
                          <a:lnTo>
                            <a:pt x="30" y="288"/>
                          </a:lnTo>
                          <a:lnTo>
                            <a:pt x="30" y="288"/>
                          </a:lnTo>
                          <a:lnTo>
                            <a:pt x="31" y="288"/>
                          </a:lnTo>
                          <a:lnTo>
                            <a:pt x="31" y="288"/>
                          </a:lnTo>
                          <a:lnTo>
                            <a:pt x="31" y="287"/>
                          </a:lnTo>
                          <a:lnTo>
                            <a:pt x="31" y="287"/>
                          </a:lnTo>
                          <a:lnTo>
                            <a:pt x="31" y="287"/>
                          </a:lnTo>
                          <a:lnTo>
                            <a:pt x="31" y="287"/>
                          </a:lnTo>
                          <a:lnTo>
                            <a:pt x="32" y="286"/>
                          </a:lnTo>
                          <a:lnTo>
                            <a:pt x="32" y="286"/>
                          </a:lnTo>
                          <a:lnTo>
                            <a:pt x="32" y="286"/>
                          </a:lnTo>
                          <a:lnTo>
                            <a:pt x="32" y="285"/>
                          </a:lnTo>
                          <a:lnTo>
                            <a:pt x="32" y="285"/>
                          </a:lnTo>
                          <a:lnTo>
                            <a:pt x="32" y="285"/>
                          </a:lnTo>
                          <a:lnTo>
                            <a:pt x="32" y="285"/>
                          </a:lnTo>
                          <a:lnTo>
                            <a:pt x="32" y="284"/>
                          </a:lnTo>
                          <a:lnTo>
                            <a:pt x="33" y="284"/>
                          </a:lnTo>
                          <a:lnTo>
                            <a:pt x="33" y="284"/>
                          </a:lnTo>
                          <a:lnTo>
                            <a:pt x="33" y="283"/>
                          </a:lnTo>
                          <a:lnTo>
                            <a:pt x="33" y="283"/>
                          </a:lnTo>
                          <a:lnTo>
                            <a:pt x="33" y="283"/>
                          </a:lnTo>
                          <a:lnTo>
                            <a:pt x="33" y="282"/>
                          </a:lnTo>
                          <a:lnTo>
                            <a:pt x="33" y="282"/>
                          </a:lnTo>
                          <a:lnTo>
                            <a:pt x="33" y="282"/>
                          </a:lnTo>
                          <a:lnTo>
                            <a:pt x="33" y="281"/>
                          </a:lnTo>
                          <a:lnTo>
                            <a:pt x="33" y="281"/>
                          </a:lnTo>
                          <a:lnTo>
                            <a:pt x="33" y="281"/>
                          </a:lnTo>
                          <a:lnTo>
                            <a:pt x="33" y="280"/>
                          </a:lnTo>
                          <a:lnTo>
                            <a:pt x="33" y="280"/>
                          </a:lnTo>
                          <a:lnTo>
                            <a:pt x="33" y="280"/>
                          </a:lnTo>
                          <a:lnTo>
                            <a:pt x="33" y="280"/>
                          </a:lnTo>
                          <a:lnTo>
                            <a:pt x="33" y="279"/>
                          </a:lnTo>
                          <a:lnTo>
                            <a:pt x="33" y="279"/>
                          </a:lnTo>
                          <a:lnTo>
                            <a:pt x="34" y="279"/>
                          </a:lnTo>
                          <a:lnTo>
                            <a:pt x="34" y="13"/>
                          </a:lnTo>
                          <a:lnTo>
                            <a:pt x="33" y="13"/>
                          </a:lnTo>
                          <a:lnTo>
                            <a:pt x="33" y="13"/>
                          </a:lnTo>
                          <a:lnTo>
                            <a:pt x="33" y="13"/>
                          </a:lnTo>
                          <a:lnTo>
                            <a:pt x="33" y="12"/>
                          </a:lnTo>
                          <a:lnTo>
                            <a:pt x="33" y="12"/>
                          </a:lnTo>
                          <a:lnTo>
                            <a:pt x="33" y="12"/>
                          </a:lnTo>
                          <a:lnTo>
                            <a:pt x="33" y="11"/>
                          </a:lnTo>
                          <a:lnTo>
                            <a:pt x="33" y="11"/>
                          </a:lnTo>
                          <a:lnTo>
                            <a:pt x="33" y="11"/>
                          </a:lnTo>
                          <a:lnTo>
                            <a:pt x="32" y="10"/>
                          </a:lnTo>
                          <a:lnTo>
                            <a:pt x="32" y="10"/>
                          </a:lnTo>
                          <a:lnTo>
                            <a:pt x="32" y="10"/>
                          </a:lnTo>
                          <a:lnTo>
                            <a:pt x="32" y="9"/>
                          </a:lnTo>
                          <a:lnTo>
                            <a:pt x="32" y="9"/>
                          </a:lnTo>
                          <a:lnTo>
                            <a:pt x="32" y="9"/>
                          </a:lnTo>
                          <a:lnTo>
                            <a:pt x="32" y="9"/>
                          </a:lnTo>
                          <a:lnTo>
                            <a:pt x="31" y="8"/>
                          </a:lnTo>
                          <a:lnTo>
                            <a:pt x="31" y="8"/>
                          </a:lnTo>
                          <a:lnTo>
                            <a:pt x="31" y="8"/>
                          </a:lnTo>
                          <a:lnTo>
                            <a:pt x="31" y="7"/>
                          </a:lnTo>
                          <a:lnTo>
                            <a:pt x="31" y="7"/>
                          </a:lnTo>
                          <a:lnTo>
                            <a:pt x="30" y="7"/>
                          </a:lnTo>
                          <a:lnTo>
                            <a:pt x="30" y="7"/>
                          </a:lnTo>
                          <a:lnTo>
                            <a:pt x="30" y="6"/>
                          </a:lnTo>
                          <a:lnTo>
                            <a:pt x="30" y="6"/>
                          </a:lnTo>
                          <a:lnTo>
                            <a:pt x="30" y="6"/>
                          </a:lnTo>
                          <a:lnTo>
                            <a:pt x="29" y="6"/>
                          </a:lnTo>
                          <a:lnTo>
                            <a:pt x="29" y="5"/>
                          </a:lnTo>
                          <a:lnTo>
                            <a:pt x="29" y="5"/>
                          </a:lnTo>
                          <a:lnTo>
                            <a:pt x="29" y="5"/>
                          </a:lnTo>
                          <a:lnTo>
                            <a:pt x="29" y="5"/>
                          </a:lnTo>
                          <a:lnTo>
                            <a:pt x="28" y="4"/>
                          </a:lnTo>
                          <a:lnTo>
                            <a:pt x="28" y="4"/>
                          </a:lnTo>
                          <a:lnTo>
                            <a:pt x="28" y="4"/>
                          </a:lnTo>
                          <a:lnTo>
                            <a:pt x="28" y="4"/>
                          </a:lnTo>
                          <a:lnTo>
                            <a:pt x="27" y="4"/>
                          </a:lnTo>
                          <a:lnTo>
                            <a:pt x="27" y="3"/>
                          </a:lnTo>
                          <a:lnTo>
                            <a:pt x="27" y="3"/>
                          </a:lnTo>
                          <a:lnTo>
                            <a:pt x="27" y="3"/>
                          </a:lnTo>
                          <a:lnTo>
                            <a:pt x="26" y="3"/>
                          </a:lnTo>
                          <a:lnTo>
                            <a:pt x="26" y="3"/>
                          </a:lnTo>
                          <a:lnTo>
                            <a:pt x="26" y="2"/>
                          </a:lnTo>
                          <a:lnTo>
                            <a:pt x="26" y="2"/>
                          </a:lnTo>
                          <a:lnTo>
                            <a:pt x="25" y="2"/>
                          </a:lnTo>
                          <a:lnTo>
                            <a:pt x="25" y="2"/>
                          </a:lnTo>
                          <a:lnTo>
                            <a:pt x="25" y="2"/>
                          </a:lnTo>
                          <a:lnTo>
                            <a:pt x="25" y="2"/>
                          </a:lnTo>
                          <a:lnTo>
                            <a:pt x="24" y="1"/>
                          </a:lnTo>
                          <a:lnTo>
                            <a:pt x="24" y="1"/>
                          </a:lnTo>
                          <a:lnTo>
                            <a:pt x="24" y="1"/>
                          </a:lnTo>
                          <a:lnTo>
                            <a:pt x="23" y="1"/>
                          </a:lnTo>
                          <a:lnTo>
                            <a:pt x="23" y="1"/>
                          </a:lnTo>
                          <a:lnTo>
                            <a:pt x="23" y="1"/>
                          </a:lnTo>
                          <a:lnTo>
                            <a:pt x="23" y="1"/>
                          </a:lnTo>
                          <a:lnTo>
                            <a:pt x="22" y="1"/>
                          </a:lnTo>
                          <a:lnTo>
                            <a:pt x="22" y="0"/>
                          </a:lnTo>
                          <a:lnTo>
                            <a:pt x="22" y="0"/>
                          </a:lnTo>
                          <a:lnTo>
                            <a:pt x="21" y="0"/>
                          </a:lnTo>
                          <a:lnTo>
                            <a:pt x="21" y="0"/>
                          </a:lnTo>
                          <a:lnTo>
                            <a:pt x="21" y="0"/>
                          </a:lnTo>
                          <a:lnTo>
                            <a:pt x="21" y="0"/>
                          </a:lnTo>
                          <a:lnTo>
                            <a:pt x="20" y="0"/>
                          </a:lnTo>
                          <a:lnTo>
                            <a:pt x="20" y="0"/>
                          </a:lnTo>
                          <a:lnTo>
                            <a:pt x="20" y="0"/>
                          </a:lnTo>
                          <a:lnTo>
                            <a:pt x="19" y="0"/>
                          </a:lnTo>
                          <a:lnTo>
                            <a:pt x="19" y="0"/>
                          </a:lnTo>
                          <a:lnTo>
                            <a:pt x="19" y="0"/>
                          </a:lnTo>
                          <a:lnTo>
                            <a:pt x="18" y="0"/>
                          </a:lnTo>
                          <a:lnTo>
                            <a:pt x="18" y="0"/>
                          </a:lnTo>
                          <a:lnTo>
                            <a:pt x="18" y="0"/>
                          </a:lnTo>
                          <a:lnTo>
                            <a:pt x="17" y="0"/>
                          </a:lnTo>
                          <a:lnTo>
                            <a:pt x="17" y="0"/>
                          </a:lnTo>
                          <a:lnTo>
                            <a:pt x="17" y="0"/>
                          </a:lnTo>
                          <a:lnTo>
                            <a:pt x="17" y="0"/>
                          </a:lnTo>
                          <a:lnTo>
                            <a:pt x="16" y="0"/>
                          </a:lnTo>
                          <a:lnTo>
                            <a:pt x="16" y="0"/>
                          </a:lnTo>
                          <a:lnTo>
                            <a:pt x="16" y="0"/>
                          </a:lnTo>
                          <a:lnTo>
                            <a:pt x="15" y="0"/>
                          </a:lnTo>
                          <a:lnTo>
                            <a:pt x="15" y="0"/>
                          </a:lnTo>
                          <a:lnTo>
                            <a:pt x="15" y="0"/>
                          </a:lnTo>
                          <a:lnTo>
                            <a:pt x="14" y="0"/>
                          </a:lnTo>
                          <a:lnTo>
                            <a:pt x="14" y="0"/>
                          </a:lnTo>
                          <a:lnTo>
                            <a:pt x="14" y="0"/>
                          </a:lnTo>
                          <a:lnTo>
                            <a:pt x="13" y="0"/>
                          </a:lnTo>
                          <a:lnTo>
                            <a:pt x="13" y="0"/>
                          </a:lnTo>
                          <a:lnTo>
                            <a:pt x="13" y="0"/>
                          </a:lnTo>
                          <a:lnTo>
                            <a:pt x="13" y="0"/>
                          </a:lnTo>
                          <a:lnTo>
                            <a:pt x="12" y="0"/>
                          </a:lnTo>
                          <a:lnTo>
                            <a:pt x="12" y="0"/>
                          </a:lnTo>
                          <a:lnTo>
                            <a:pt x="12" y="0"/>
                          </a:lnTo>
                          <a:lnTo>
                            <a:pt x="11" y="0"/>
                          </a:lnTo>
                          <a:lnTo>
                            <a:pt x="11" y="0"/>
                          </a:lnTo>
                          <a:lnTo>
                            <a:pt x="11" y="1"/>
                          </a:lnTo>
                          <a:lnTo>
                            <a:pt x="10" y="1"/>
                          </a:lnTo>
                          <a:lnTo>
                            <a:pt x="10" y="1"/>
                          </a:lnTo>
                          <a:lnTo>
                            <a:pt x="10" y="1"/>
                          </a:lnTo>
                          <a:lnTo>
                            <a:pt x="10" y="1"/>
                          </a:lnTo>
                          <a:lnTo>
                            <a:pt x="9" y="1"/>
                          </a:lnTo>
                          <a:lnTo>
                            <a:pt x="9" y="1"/>
                          </a:lnTo>
                          <a:lnTo>
                            <a:pt x="9" y="1"/>
                          </a:lnTo>
                          <a:lnTo>
                            <a:pt x="8" y="2"/>
                          </a:lnTo>
                          <a:lnTo>
                            <a:pt x="8" y="2"/>
                          </a:lnTo>
                          <a:lnTo>
                            <a:pt x="8" y="2"/>
                          </a:lnTo>
                          <a:lnTo>
                            <a:pt x="8" y="2"/>
                          </a:lnTo>
                          <a:lnTo>
                            <a:pt x="7" y="2"/>
                          </a:lnTo>
                          <a:lnTo>
                            <a:pt x="7" y="2"/>
                          </a:lnTo>
                          <a:lnTo>
                            <a:pt x="7" y="3"/>
                          </a:lnTo>
                          <a:lnTo>
                            <a:pt x="7" y="3"/>
                          </a:lnTo>
                          <a:lnTo>
                            <a:pt x="6" y="3"/>
                          </a:lnTo>
                          <a:lnTo>
                            <a:pt x="6" y="3"/>
                          </a:lnTo>
                          <a:lnTo>
                            <a:pt x="6" y="3"/>
                          </a:lnTo>
                          <a:lnTo>
                            <a:pt x="6" y="4"/>
                          </a:lnTo>
                          <a:lnTo>
                            <a:pt x="5" y="4"/>
                          </a:lnTo>
                          <a:lnTo>
                            <a:pt x="5" y="4"/>
                          </a:lnTo>
                          <a:lnTo>
                            <a:pt x="5" y="4"/>
                          </a:lnTo>
                          <a:lnTo>
                            <a:pt x="5" y="4"/>
                          </a:lnTo>
                          <a:lnTo>
                            <a:pt x="4" y="5"/>
                          </a:lnTo>
                          <a:lnTo>
                            <a:pt x="4" y="5"/>
                          </a:lnTo>
                          <a:lnTo>
                            <a:pt x="4" y="5"/>
                          </a:lnTo>
                          <a:lnTo>
                            <a:pt x="4" y="5"/>
                          </a:lnTo>
                          <a:lnTo>
                            <a:pt x="4" y="6"/>
                          </a:lnTo>
                          <a:lnTo>
                            <a:pt x="3" y="6"/>
                          </a:lnTo>
                          <a:lnTo>
                            <a:pt x="3" y="6"/>
                          </a:lnTo>
                          <a:lnTo>
                            <a:pt x="3" y="6"/>
                          </a:lnTo>
                          <a:lnTo>
                            <a:pt x="3" y="7"/>
                          </a:lnTo>
                          <a:lnTo>
                            <a:pt x="3" y="7"/>
                          </a:lnTo>
                          <a:lnTo>
                            <a:pt x="2" y="7"/>
                          </a:lnTo>
                          <a:lnTo>
                            <a:pt x="2" y="7"/>
                          </a:lnTo>
                          <a:lnTo>
                            <a:pt x="2" y="8"/>
                          </a:lnTo>
                          <a:lnTo>
                            <a:pt x="2" y="8"/>
                          </a:lnTo>
                          <a:lnTo>
                            <a:pt x="2" y="8"/>
                          </a:lnTo>
                          <a:lnTo>
                            <a:pt x="1" y="9"/>
                          </a:lnTo>
                          <a:lnTo>
                            <a:pt x="1" y="9"/>
                          </a:lnTo>
                          <a:lnTo>
                            <a:pt x="1" y="9"/>
                          </a:lnTo>
                          <a:lnTo>
                            <a:pt x="1" y="9"/>
                          </a:lnTo>
                          <a:lnTo>
                            <a:pt x="1" y="10"/>
                          </a:lnTo>
                          <a:lnTo>
                            <a:pt x="1" y="10"/>
                          </a:lnTo>
                          <a:lnTo>
                            <a:pt x="1" y="10"/>
                          </a:lnTo>
                          <a:lnTo>
                            <a:pt x="0" y="11"/>
                          </a:lnTo>
                          <a:lnTo>
                            <a:pt x="0" y="11"/>
                          </a:lnTo>
                          <a:lnTo>
                            <a:pt x="0" y="11"/>
                          </a:lnTo>
                          <a:lnTo>
                            <a:pt x="0" y="12"/>
                          </a:lnTo>
                          <a:lnTo>
                            <a:pt x="0" y="12"/>
                          </a:lnTo>
                          <a:lnTo>
                            <a:pt x="0" y="12"/>
                          </a:lnTo>
                          <a:lnTo>
                            <a:pt x="0" y="13"/>
                          </a:lnTo>
                          <a:lnTo>
                            <a:pt x="0" y="13"/>
                          </a:lnTo>
                          <a:lnTo>
                            <a:pt x="0" y="13"/>
                          </a:lnTo>
                          <a:lnTo>
                            <a:pt x="0" y="13"/>
                          </a:lnTo>
                          <a:moveTo>
                            <a:pt x="12" y="26"/>
                          </a:moveTo>
                          <a:lnTo>
                            <a:pt x="12" y="265"/>
                          </a:lnTo>
                          <a:lnTo>
                            <a:pt x="21" y="265"/>
                          </a:lnTo>
                          <a:lnTo>
                            <a:pt x="21" y="26"/>
                          </a:lnTo>
                          <a:lnTo>
                            <a:pt x="12" y="26"/>
                          </a:lnTo>
                        </a:path>
                      </a:pathLst>
                    </a:custGeom>
                    <a:solidFill>
                      <a:srgbClr val="5F5F5F"/>
                    </a:solidFill>
                    <a:ln w="9525">
                      <a:noFill/>
                      <a:round/>
                      <a:headEnd type="none" w="sm" len="sm"/>
                      <a:tailEnd type="none" w="sm" len="sm"/>
                    </a:ln>
                  </p:spPr>
                  <p:txBody>
                    <a:bodyPr/>
                    <a:lstStyle/>
                    <a:p>
                      <a:endParaRPr lang="nl-BE"/>
                    </a:p>
                  </p:txBody>
                </p:sp>
                <p:sp>
                  <p:nvSpPr>
                    <p:cNvPr id="7328" name="Freeform 160"/>
                    <p:cNvSpPr>
                      <a:spLocks noChangeArrowheads="1"/>
                    </p:cNvSpPr>
                    <p:nvPr/>
                  </p:nvSpPr>
                  <p:spPr bwMode="auto">
                    <a:xfrm>
                      <a:off x="383" y="77"/>
                      <a:ext cx="554" cy="1174"/>
                    </a:xfrm>
                    <a:custGeom>
                      <a:avLst/>
                      <a:gdLst/>
                      <a:ahLst/>
                      <a:cxnLst>
                        <a:cxn ang="0">
                          <a:pos x="301" y="412"/>
                        </a:cxn>
                        <a:cxn ang="0">
                          <a:pos x="550" y="409"/>
                        </a:cxn>
                        <a:cxn ang="0">
                          <a:pos x="550" y="1173"/>
                        </a:cxn>
                        <a:cxn ang="0">
                          <a:pos x="300" y="1173"/>
                        </a:cxn>
                        <a:cxn ang="0">
                          <a:pos x="300" y="647"/>
                        </a:cxn>
                        <a:cxn ang="0">
                          <a:pos x="328" y="624"/>
                        </a:cxn>
                        <a:cxn ang="0">
                          <a:pos x="344" y="589"/>
                        </a:cxn>
                        <a:cxn ang="0">
                          <a:pos x="344" y="550"/>
                        </a:cxn>
                        <a:cxn ang="0">
                          <a:pos x="328" y="516"/>
                        </a:cxn>
                        <a:cxn ang="0">
                          <a:pos x="300" y="492"/>
                        </a:cxn>
                        <a:cxn ang="0">
                          <a:pos x="301" y="412"/>
                        </a:cxn>
                        <a:cxn ang="0">
                          <a:pos x="422" y="1078"/>
                        </a:cxn>
                        <a:cxn ang="0">
                          <a:pos x="422" y="1158"/>
                        </a:cxn>
                        <a:cxn ang="0">
                          <a:pos x="540" y="1158"/>
                        </a:cxn>
                        <a:cxn ang="0">
                          <a:pos x="540" y="1078"/>
                        </a:cxn>
                        <a:cxn ang="0">
                          <a:pos x="422" y="1078"/>
                        </a:cxn>
                        <a:cxn ang="0">
                          <a:pos x="270" y="412"/>
                        </a:cxn>
                        <a:cxn ang="0">
                          <a:pos x="0" y="409"/>
                        </a:cxn>
                        <a:cxn ang="0">
                          <a:pos x="0" y="1173"/>
                        </a:cxn>
                        <a:cxn ang="0">
                          <a:pos x="271" y="1173"/>
                        </a:cxn>
                        <a:cxn ang="0">
                          <a:pos x="271" y="647"/>
                        </a:cxn>
                        <a:cxn ang="0">
                          <a:pos x="241" y="624"/>
                        </a:cxn>
                        <a:cxn ang="0">
                          <a:pos x="224" y="589"/>
                        </a:cxn>
                        <a:cxn ang="0">
                          <a:pos x="224" y="550"/>
                        </a:cxn>
                        <a:cxn ang="0">
                          <a:pos x="241" y="516"/>
                        </a:cxn>
                        <a:cxn ang="0">
                          <a:pos x="271" y="492"/>
                        </a:cxn>
                        <a:cxn ang="0">
                          <a:pos x="270" y="412"/>
                        </a:cxn>
                        <a:cxn ang="0">
                          <a:pos x="0" y="0"/>
                        </a:cxn>
                        <a:cxn ang="0">
                          <a:pos x="0" y="388"/>
                        </a:cxn>
                        <a:cxn ang="0">
                          <a:pos x="268" y="388"/>
                        </a:cxn>
                        <a:cxn ang="0">
                          <a:pos x="268" y="0"/>
                        </a:cxn>
                        <a:cxn ang="0">
                          <a:pos x="0" y="0"/>
                        </a:cxn>
                        <a:cxn ang="0">
                          <a:pos x="553" y="0"/>
                        </a:cxn>
                        <a:cxn ang="0">
                          <a:pos x="553" y="388"/>
                        </a:cxn>
                        <a:cxn ang="0">
                          <a:pos x="298" y="388"/>
                        </a:cxn>
                        <a:cxn ang="0">
                          <a:pos x="298" y="0"/>
                        </a:cxn>
                        <a:cxn ang="0">
                          <a:pos x="553" y="0"/>
                        </a:cxn>
                      </a:cxnLst>
                      <a:rect l="0" t="0" r="r" b="b"/>
                      <a:pathLst>
                        <a:path w="553" h="1173">
                          <a:moveTo>
                            <a:pt x="301" y="412"/>
                          </a:moveTo>
                          <a:lnTo>
                            <a:pt x="550" y="409"/>
                          </a:lnTo>
                          <a:lnTo>
                            <a:pt x="550" y="1173"/>
                          </a:lnTo>
                          <a:lnTo>
                            <a:pt x="300" y="1173"/>
                          </a:lnTo>
                          <a:lnTo>
                            <a:pt x="300" y="647"/>
                          </a:lnTo>
                          <a:cubicBezTo>
                            <a:pt x="300" y="647"/>
                            <a:pt x="316" y="639"/>
                            <a:pt x="328" y="624"/>
                          </a:cubicBezTo>
                          <a:cubicBezTo>
                            <a:pt x="328" y="624"/>
                            <a:pt x="339" y="608"/>
                            <a:pt x="344" y="589"/>
                          </a:cubicBezTo>
                          <a:cubicBezTo>
                            <a:pt x="344" y="589"/>
                            <a:pt x="348" y="570"/>
                            <a:pt x="344" y="550"/>
                          </a:cubicBezTo>
                          <a:cubicBezTo>
                            <a:pt x="344" y="550"/>
                            <a:pt x="339" y="531"/>
                            <a:pt x="328" y="516"/>
                          </a:cubicBezTo>
                          <a:cubicBezTo>
                            <a:pt x="328" y="516"/>
                            <a:pt x="316" y="500"/>
                            <a:pt x="300" y="492"/>
                          </a:cubicBezTo>
                          <a:lnTo>
                            <a:pt x="301" y="412"/>
                          </a:lnTo>
                          <a:moveTo>
                            <a:pt x="422" y="1078"/>
                          </a:moveTo>
                          <a:lnTo>
                            <a:pt x="422" y="1158"/>
                          </a:lnTo>
                          <a:lnTo>
                            <a:pt x="540" y="1158"/>
                          </a:lnTo>
                          <a:lnTo>
                            <a:pt x="540" y="1078"/>
                          </a:lnTo>
                          <a:lnTo>
                            <a:pt x="422" y="1078"/>
                          </a:lnTo>
                          <a:moveTo>
                            <a:pt x="270" y="412"/>
                          </a:moveTo>
                          <a:lnTo>
                            <a:pt x="0" y="409"/>
                          </a:lnTo>
                          <a:lnTo>
                            <a:pt x="0" y="1173"/>
                          </a:lnTo>
                          <a:lnTo>
                            <a:pt x="271" y="1173"/>
                          </a:lnTo>
                          <a:lnTo>
                            <a:pt x="271" y="647"/>
                          </a:lnTo>
                          <a:cubicBezTo>
                            <a:pt x="271" y="647"/>
                            <a:pt x="253" y="639"/>
                            <a:pt x="241" y="624"/>
                          </a:cubicBezTo>
                          <a:cubicBezTo>
                            <a:pt x="241" y="624"/>
                            <a:pt x="228" y="608"/>
                            <a:pt x="224" y="589"/>
                          </a:cubicBezTo>
                          <a:cubicBezTo>
                            <a:pt x="224" y="589"/>
                            <a:pt x="219" y="570"/>
                            <a:pt x="224" y="550"/>
                          </a:cubicBezTo>
                          <a:cubicBezTo>
                            <a:pt x="224" y="550"/>
                            <a:pt x="228" y="531"/>
                            <a:pt x="241" y="516"/>
                          </a:cubicBezTo>
                          <a:cubicBezTo>
                            <a:pt x="241" y="516"/>
                            <a:pt x="253" y="500"/>
                            <a:pt x="271" y="492"/>
                          </a:cubicBezTo>
                          <a:lnTo>
                            <a:pt x="270" y="412"/>
                          </a:lnTo>
                          <a:moveTo>
                            <a:pt x="0" y="0"/>
                          </a:moveTo>
                          <a:lnTo>
                            <a:pt x="0" y="388"/>
                          </a:lnTo>
                          <a:lnTo>
                            <a:pt x="268" y="388"/>
                          </a:lnTo>
                          <a:lnTo>
                            <a:pt x="268" y="0"/>
                          </a:lnTo>
                          <a:lnTo>
                            <a:pt x="0" y="0"/>
                          </a:lnTo>
                          <a:moveTo>
                            <a:pt x="553" y="0"/>
                          </a:moveTo>
                          <a:lnTo>
                            <a:pt x="553" y="388"/>
                          </a:lnTo>
                          <a:lnTo>
                            <a:pt x="298" y="388"/>
                          </a:lnTo>
                          <a:lnTo>
                            <a:pt x="298" y="0"/>
                          </a:lnTo>
                          <a:lnTo>
                            <a:pt x="553" y="0"/>
                          </a:lnTo>
                        </a:path>
                      </a:pathLst>
                    </a:custGeom>
                    <a:blipFill dpi="0" rotWithShape="0">
                      <a:blip r:embed="rId3"/>
                      <a:srcRect/>
                      <a:tile tx="0" ty="0" sx="100000" sy="100000" flip="none" algn="tl"/>
                    </a:blipFill>
                    <a:ln w="9525">
                      <a:noFill/>
                      <a:round/>
                      <a:headEnd type="none" w="sm" len="sm"/>
                      <a:tailEnd type="none" w="sm" len="sm"/>
                    </a:ln>
                  </p:spPr>
                  <p:txBody>
                    <a:bodyPr/>
                    <a:lstStyle/>
                    <a:p>
                      <a:endParaRPr lang="nl-BE"/>
                    </a:p>
                  </p:txBody>
                </p:sp>
                <p:sp>
                  <p:nvSpPr>
                    <p:cNvPr id="7329" name="Rectangle 161"/>
                    <p:cNvSpPr>
                      <a:spLocks noChangeArrowheads="1"/>
                    </p:cNvSpPr>
                    <p:nvPr/>
                  </p:nvSpPr>
                  <p:spPr bwMode="auto">
                    <a:xfrm>
                      <a:off x="407" y="1154"/>
                      <a:ext cx="66" cy="70"/>
                    </a:xfrm>
                    <a:prstGeom prst="rect">
                      <a:avLst/>
                    </a:prstGeom>
                    <a:solidFill>
                      <a:srgbClr val="EFEFEF"/>
                    </a:solidFill>
                    <a:ln w="9525">
                      <a:noFill/>
                      <a:miter lim="800000"/>
                      <a:headEnd type="none" w="sm" len="sm"/>
                      <a:tailEnd type="none" w="sm" len="sm"/>
                    </a:ln>
                  </p:spPr>
                  <p:txBody>
                    <a:bodyPr/>
                    <a:lstStyle/>
                    <a:p>
                      <a:endParaRPr lang="nl-BE"/>
                    </a:p>
                  </p:txBody>
                </p:sp>
                <p:sp>
                  <p:nvSpPr>
                    <p:cNvPr id="7330" name="Rectangle 162"/>
                    <p:cNvSpPr>
                      <a:spLocks noChangeArrowheads="1"/>
                    </p:cNvSpPr>
                    <p:nvPr/>
                  </p:nvSpPr>
                  <p:spPr bwMode="auto">
                    <a:xfrm>
                      <a:off x="409" y="1156"/>
                      <a:ext cx="61" cy="55"/>
                    </a:xfrm>
                    <a:prstGeom prst="rect">
                      <a:avLst/>
                    </a:prstGeom>
                    <a:gradFill rotWithShape="0">
                      <a:gsLst>
                        <a:gs pos="0">
                          <a:srgbClr val="A0D0FF">
                            <a:alpha val="40001"/>
                          </a:srgbClr>
                        </a:gs>
                        <a:gs pos="100000">
                          <a:srgbClr val="0040A0"/>
                        </a:gs>
                      </a:gsLst>
                      <a:path path="shape">
                        <a:fillToRect l="50000" t="50000" r="50000" b="50000"/>
                      </a:path>
                    </a:gradFill>
                    <a:ln w="9525">
                      <a:noFill/>
                      <a:miter lim="800000"/>
                      <a:headEnd type="none" w="sm" len="sm"/>
                      <a:tailEnd type="none" w="sm" len="sm"/>
                    </a:ln>
                  </p:spPr>
                  <p:txBody>
                    <a:bodyPr/>
                    <a:lstStyle/>
                    <a:p>
                      <a:endParaRPr lang="nl-BE"/>
                    </a:p>
                  </p:txBody>
                </p:sp>
                <p:sp>
                  <p:nvSpPr>
                    <p:cNvPr id="7331" name="Oval 163"/>
                    <p:cNvSpPr>
                      <a:spLocks noChangeArrowheads="1"/>
                    </p:cNvSpPr>
                    <p:nvPr/>
                  </p:nvSpPr>
                  <p:spPr bwMode="auto">
                    <a:xfrm>
                      <a:off x="637" y="620"/>
                      <a:ext cx="60" cy="39"/>
                    </a:xfrm>
                    <a:prstGeom prst="ellipse">
                      <a:avLst/>
                    </a:prstGeom>
                    <a:gradFill rotWithShape="0">
                      <a:gsLst>
                        <a:gs pos="0">
                          <a:srgbClr val="B7B7B7"/>
                        </a:gs>
                        <a:gs pos="100000">
                          <a:srgbClr val="555555"/>
                        </a:gs>
                      </a:gsLst>
                      <a:path path="shape">
                        <a:fillToRect l="50000" t="50000" r="50000" b="50000"/>
                      </a:path>
                    </a:gradFill>
                    <a:ln w="9525">
                      <a:noFill/>
                      <a:round/>
                      <a:headEnd type="none" w="sm" len="sm"/>
                      <a:tailEnd type="none" w="sm" len="sm"/>
                    </a:ln>
                  </p:spPr>
                  <p:txBody>
                    <a:bodyPr/>
                    <a:lstStyle/>
                    <a:p>
                      <a:endParaRPr lang="nl-BE"/>
                    </a:p>
                  </p:txBody>
                </p:sp>
              </p:grpSp>
            </p:grpSp>
          </p:grpSp>
        </p:grpSp>
        <p:grpSp>
          <p:nvGrpSpPr>
            <p:cNvPr id="7332" name="Group 164"/>
            <p:cNvGrpSpPr>
              <a:grpSpLocks/>
            </p:cNvGrpSpPr>
            <p:nvPr/>
          </p:nvGrpSpPr>
          <p:grpSpPr bwMode="auto">
            <a:xfrm>
              <a:off x="0" y="1168"/>
              <a:ext cx="431" cy="306"/>
              <a:chOff x="0" y="0"/>
              <a:chExt cx="432" cy="307"/>
            </a:xfrm>
          </p:grpSpPr>
          <p:sp>
            <p:nvSpPr>
              <p:cNvPr id="7333" name="Freeform 165"/>
              <p:cNvSpPr>
                <a:spLocks noChangeArrowheads="1"/>
              </p:cNvSpPr>
              <p:nvPr/>
            </p:nvSpPr>
            <p:spPr bwMode="auto">
              <a:xfrm>
                <a:off x="0" y="0"/>
                <a:ext cx="428" cy="303"/>
              </a:xfrm>
              <a:custGeom>
                <a:avLst/>
                <a:gdLst/>
                <a:ahLst/>
                <a:cxnLst>
                  <a:cxn ang="0">
                    <a:pos x="0" y="75"/>
                  </a:cxn>
                  <a:cxn ang="0">
                    <a:pos x="0" y="227"/>
                  </a:cxn>
                  <a:cxn ang="0">
                    <a:pos x="296" y="227"/>
                  </a:cxn>
                  <a:cxn ang="0">
                    <a:pos x="296" y="303"/>
                  </a:cxn>
                  <a:cxn ang="0">
                    <a:pos x="428" y="151"/>
                  </a:cxn>
                  <a:cxn ang="0">
                    <a:pos x="296" y="0"/>
                  </a:cxn>
                  <a:cxn ang="0">
                    <a:pos x="296" y="75"/>
                  </a:cxn>
                  <a:cxn ang="0">
                    <a:pos x="0" y="75"/>
                  </a:cxn>
                </a:cxnLst>
                <a:rect l="0" t="0" r="r" b="b"/>
                <a:pathLst>
                  <a:path w="428" h="303">
                    <a:moveTo>
                      <a:pt x="0" y="75"/>
                    </a:moveTo>
                    <a:lnTo>
                      <a:pt x="0" y="227"/>
                    </a:lnTo>
                    <a:lnTo>
                      <a:pt x="296" y="227"/>
                    </a:lnTo>
                    <a:lnTo>
                      <a:pt x="296" y="303"/>
                    </a:lnTo>
                    <a:lnTo>
                      <a:pt x="428" y="151"/>
                    </a:lnTo>
                    <a:lnTo>
                      <a:pt x="296" y="0"/>
                    </a:lnTo>
                    <a:lnTo>
                      <a:pt x="296" y="75"/>
                    </a:lnTo>
                    <a:lnTo>
                      <a:pt x="0" y="75"/>
                    </a:lnTo>
                  </a:path>
                </a:pathLst>
              </a:custGeom>
              <a:gradFill rotWithShape="0">
                <a:gsLst>
                  <a:gs pos="0">
                    <a:srgbClr val="A0D0FF"/>
                  </a:gs>
                  <a:gs pos="100000">
                    <a:srgbClr val="006FA0"/>
                  </a:gs>
                </a:gsLst>
                <a:lin ang="0" scaled="1"/>
              </a:gradFill>
              <a:ln w="9525">
                <a:solidFill>
                  <a:srgbClr val="006FA0"/>
                </a:solidFill>
                <a:round/>
                <a:headEnd type="none" w="sm" len="sm"/>
                <a:tailEnd type="none" w="sm" len="sm"/>
              </a:ln>
            </p:spPr>
            <p:txBody>
              <a:bodyPr/>
              <a:lstStyle/>
              <a:p>
                <a:endParaRPr lang="nl-BE"/>
              </a:p>
            </p:txBody>
          </p:sp>
          <p:sp>
            <p:nvSpPr>
              <p:cNvPr id="7334" name="Freeform 166"/>
              <p:cNvSpPr>
                <a:spLocks noChangeArrowheads="1"/>
              </p:cNvSpPr>
              <p:nvPr/>
            </p:nvSpPr>
            <p:spPr bwMode="auto">
              <a:xfrm>
                <a:off x="16" y="44"/>
                <a:ext cx="382" cy="214"/>
              </a:xfrm>
              <a:custGeom>
                <a:avLst/>
                <a:gdLst/>
                <a:ahLst/>
                <a:cxnLst>
                  <a:cxn ang="0">
                    <a:pos x="0" y="50"/>
                  </a:cxn>
                  <a:cxn ang="0">
                    <a:pos x="0" y="98"/>
                  </a:cxn>
                  <a:cxn ang="0">
                    <a:pos x="382" y="98"/>
                  </a:cxn>
                  <a:cxn ang="0">
                    <a:pos x="296" y="0"/>
                  </a:cxn>
                  <a:cxn ang="0">
                    <a:pos x="296" y="50"/>
                  </a:cxn>
                  <a:cxn ang="0">
                    <a:pos x="0" y="50"/>
                  </a:cxn>
                  <a:cxn ang="0">
                    <a:pos x="0" y="164"/>
                  </a:cxn>
                  <a:cxn ang="0">
                    <a:pos x="0" y="116"/>
                  </a:cxn>
                  <a:cxn ang="0">
                    <a:pos x="382" y="116"/>
                  </a:cxn>
                  <a:cxn ang="0">
                    <a:pos x="296" y="214"/>
                  </a:cxn>
                  <a:cxn ang="0">
                    <a:pos x="296" y="164"/>
                  </a:cxn>
                  <a:cxn ang="0">
                    <a:pos x="0" y="164"/>
                  </a:cxn>
                </a:cxnLst>
                <a:rect l="0" t="0" r="r" b="b"/>
                <a:pathLst>
                  <a:path w="382" h="214">
                    <a:moveTo>
                      <a:pt x="0" y="50"/>
                    </a:moveTo>
                    <a:lnTo>
                      <a:pt x="0" y="98"/>
                    </a:lnTo>
                    <a:lnTo>
                      <a:pt x="382" y="98"/>
                    </a:lnTo>
                    <a:lnTo>
                      <a:pt x="296" y="0"/>
                    </a:lnTo>
                    <a:lnTo>
                      <a:pt x="296" y="50"/>
                    </a:lnTo>
                    <a:lnTo>
                      <a:pt x="0" y="50"/>
                    </a:lnTo>
                    <a:moveTo>
                      <a:pt x="0" y="164"/>
                    </a:moveTo>
                    <a:lnTo>
                      <a:pt x="0" y="116"/>
                    </a:lnTo>
                    <a:lnTo>
                      <a:pt x="382" y="116"/>
                    </a:lnTo>
                    <a:lnTo>
                      <a:pt x="296" y="214"/>
                    </a:lnTo>
                    <a:lnTo>
                      <a:pt x="296" y="164"/>
                    </a:lnTo>
                    <a:lnTo>
                      <a:pt x="0" y="164"/>
                    </a:lnTo>
                  </a:path>
                </a:pathLst>
              </a:custGeom>
              <a:gradFill rotWithShape="0">
                <a:gsLst>
                  <a:gs pos="0">
                    <a:srgbClr val="006FA0"/>
                  </a:gs>
                  <a:gs pos="100000">
                    <a:srgbClr val="A0D0FF"/>
                  </a:gs>
                </a:gsLst>
                <a:lin ang="0" scaled="1"/>
              </a:gradFill>
              <a:ln w="9525">
                <a:solidFill>
                  <a:srgbClr val="006FA0"/>
                </a:solidFill>
                <a:round/>
                <a:headEnd type="none" w="sm" len="sm"/>
                <a:tailEnd type="none" w="sm" len="sm"/>
              </a:ln>
            </p:spPr>
            <p:txBody>
              <a:bodyPr/>
              <a:lstStyle/>
              <a:p>
                <a:endParaRPr lang="nl-BE"/>
              </a:p>
            </p:txBody>
          </p:sp>
        </p:grpSp>
      </p:grpSp>
      <p:grpSp>
        <p:nvGrpSpPr>
          <p:cNvPr id="7169" name="Group 1"/>
          <p:cNvGrpSpPr>
            <a:grpSpLocks/>
          </p:cNvGrpSpPr>
          <p:nvPr/>
        </p:nvGrpSpPr>
        <p:grpSpPr bwMode="auto">
          <a:xfrm>
            <a:off x="1547748" y="3059081"/>
            <a:ext cx="4200525" cy="4468812"/>
            <a:chOff x="0" y="0"/>
            <a:chExt cx="2647" cy="2816"/>
          </a:xfrm>
        </p:grpSpPr>
        <p:sp>
          <p:nvSpPr>
            <p:cNvPr id="7170" name="Rectangle 2"/>
            <p:cNvSpPr>
              <a:spLocks noChangeArrowheads="1"/>
            </p:cNvSpPr>
            <p:nvPr/>
          </p:nvSpPr>
          <p:spPr bwMode="auto">
            <a:xfrm>
              <a:off x="0" y="0"/>
              <a:ext cx="2644" cy="2811"/>
            </a:xfrm>
            <a:prstGeom prst="rect">
              <a:avLst/>
            </a:prstGeom>
            <a:solidFill>
              <a:srgbClr val="E1E1E1"/>
            </a:solidFill>
            <a:ln w="9525">
              <a:solidFill>
                <a:srgbClr val="000000"/>
              </a:solidFill>
              <a:miter lim="800000"/>
              <a:headEnd type="none" w="sm" len="sm"/>
              <a:tailEnd type="none" w="sm" len="sm"/>
            </a:ln>
          </p:spPr>
          <p:txBody>
            <a:bodyPr lIns="0" tIns="0" rIns="0" bIns="0" anchor="ctr"/>
            <a:lstStyle/>
            <a:p>
              <a:pPr algn="ctr" defTabSz="455613"/>
              <a:r>
                <a:rPr lang="en-GB" sz="2000" b="1"/>
                <a:t>Source Data</a:t>
              </a:r>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a:p>
              <a:pPr algn="ctr" defTabSz="455613"/>
              <a:endParaRPr lang="en-GB" sz="2000" b="1"/>
            </a:p>
          </p:txBody>
        </p:sp>
        <p:grpSp>
          <p:nvGrpSpPr>
            <p:cNvPr id="7171" name="Group 3"/>
            <p:cNvGrpSpPr>
              <a:grpSpLocks/>
            </p:cNvGrpSpPr>
            <p:nvPr/>
          </p:nvGrpSpPr>
          <p:grpSpPr bwMode="auto">
            <a:xfrm>
              <a:off x="270" y="1825"/>
              <a:ext cx="595" cy="580"/>
              <a:chOff x="0" y="0"/>
              <a:chExt cx="596" cy="581"/>
            </a:xfrm>
          </p:grpSpPr>
          <p:sp>
            <p:nvSpPr>
              <p:cNvPr id="7172" name="Freeform 4"/>
              <p:cNvSpPr>
                <a:spLocks noChangeArrowheads="1"/>
              </p:cNvSpPr>
              <p:nvPr/>
            </p:nvSpPr>
            <p:spPr bwMode="auto">
              <a:xfrm>
                <a:off x="0" y="0"/>
                <a:ext cx="320" cy="351"/>
              </a:xfrm>
              <a:custGeom>
                <a:avLst/>
                <a:gdLst/>
                <a:ahLst/>
                <a:cxnLst>
                  <a:cxn ang="0">
                    <a:pos x="320" y="45"/>
                  </a:cxn>
                  <a:cxn ang="0">
                    <a:pos x="307" y="63"/>
                  </a:cxn>
                  <a:cxn ang="0">
                    <a:pos x="273" y="78"/>
                  </a:cxn>
                  <a:cxn ang="0">
                    <a:pos x="221" y="87"/>
                  </a:cxn>
                  <a:cxn ang="0">
                    <a:pos x="160" y="91"/>
                  </a:cxn>
                  <a:cxn ang="0">
                    <a:pos x="98" y="87"/>
                  </a:cxn>
                  <a:cxn ang="0">
                    <a:pos x="46" y="78"/>
                  </a:cxn>
                  <a:cxn ang="0">
                    <a:pos x="12" y="63"/>
                  </a:cxn>
                  <a:cxn ang="0">
                    <a:pos x="0" y="45"/>
                  </a:cxn>
                  <a:cxn ang="0">
                    <a:pos x="0" y="305"/>
                  </a:cxn>
                  <a:cxn ang="0">
                    <a:pos x="12" y="323"/>
                  </a:cxn>
                  <a:cxn ang="0">
                    <a:pos x="46" y="338"/>
                  </a:cxn>
                  <a:cxn ang="0">
                    <a:pos x="98" y="348"/>
                  </a:cxn>
                  <a:cxn ang="0">
                    <a:pos x="160" y="351"/>
                  </a:cxn>
                  <a:cxn ang="0">
                    <a:pos x="221" y="348"/>
                  </a:cxn>
                  <a:cxn ang="0">
                    <a:pos x="273" y="338"/>
                  </a:cxn>
                  <a:cxn ang="0">
                    <a:pos x="307" y="323"/>
                  </a:cxn>
                  <a:cxn ang="0">
                    <a:pos x="320" y="305"/>
                  </a:cxn>
                  <a:cxn ang="0">
                    <a:pos x="320" y="45"/>
                  </a:cxn>
                </a:cxnLst>
                <a:rect l="0" t="0" r="r" b="b"/>
                <a:pathLst>
                  <a:path w="320" h="351">
                    <a:moveTo>
                      <a:pt x="320" y="45"/>
                    </a:moveTo>
                    <a:cubicBezTo>
                      <a:pt x="320" y="45"/>
                      <a:pt x="320" y="54"/>
                      <a:pt x="307" y="63"/>
                    </a:cubicBezTo>
                    <a:cubicBezTo>
                      <a:pt x="307" y="63"/>
                      <a:pt x="295" y="71"/>
                      <a:pt x="273" y="78"/>
                    </a:cubicBezTo>
                    <a:cubicBezTo>
                      <a:pt x="273" y="78"/>
                      <a:pt x="250" y="84"/>
                      <a:pt x="221" y="87"/>
                    </a:cubicBezTo>
                    <a:cubicBezTo>
                      <a:pt x="221" y="87"/>
                      <a:pt x="191" y="91"/>
                      <a:pt x="160" y="91"/>
                    </a:cubicBezTo>
                    <a:cubicBezTo>
                      <a:pt x="160" y="91"/>
                      <a:pt x="128" y="91"/>
                      <a:pt x="98" y="87"/>
                    </a:cubicBezTo>
                    <a:cubicBezTo>
                      <a:pt x="98" y="87"/>
                      <a:pt x="69" y="84"/>
                      <a:pt x="46" y="78"/>
                    </a:cubicBezTo>
                    <a:cubicBezTo>
                      <a:pt x="46" y="78"/>
                      <a:pt x="24" y="71"/>
                      <a:pt x="12" y="63"/>
                    </a:cubicBezTo>
                    <a:cubicBezTo>
                      <a:pt x="12" y="63"/>
                      <a:pt x="0" y="54"/>
                      <a:pt x="0" y="45"/>
                    </a:cubicBezTo>
                    <a:lnTo>
                      <a:pt x="0" y="305"/>
                    </a:lnTo>
                    <a:cubicBezTo>
                      <a:pt x="0" y="305"/>
                      <a:pt x="0" y="314"/>
                      <a:pt x="12" y="323"/>
                    </a:cubicBezTo>
                    <a:cubicBezTo>
                      <a:pt x="12" y="323"/>
                      <a:pt x="24" y="331"/>
                      <a:pt x="46" y="338"/>
                    </a:cubicBezTo>
                    <a:cubicBezTo>
                      <a:pt x="46" y="338"/>
                      <a:pt x="69" y="344"/>
                      <a:pt x="98" y="348"/>
                    </a:cubicBezTo>
                    <a:cubicBezTo>
                      <a:pt x="98" y="348"/>
                      <a:pt x="128" y="351"/>
                      <a:pt x="160" y="351"/>
                    </a:cubicBezTo>
                    <a:cubicBezTo>
                      <a:pt x="160" y="351"/>
                      <a:pt x="191" y="351"/>
                      <a:pt x="221" y="348"/>
                    </a:cubicBezTo>
                    <a:cubicBezTo>
                      <a:pt x="221" y="348"/>
                      <a:pt x="250" y="344"/>
                      <a:pt x="273" y="338"/>
                    </a:cubicBezTo>
                    <a:cubicBezTo>
                      <a:pt x="273" y="338"/>
                      <a:pt x="295" y="331"/>
                      <a:pt x="307" y="323"/>
                    </a:cubicBezTo>
                    <a:cubicBezTo>
                      <a:pt x="307" y="323"/>
                      <a:pt x="320" y="314"/>
                      <a:pt x="320" y="305"/>
                    </a:cubicBezTo>
                    <a:lnTo>
                      <a:pt x="320" y="45"/>
                    </a:lnTo>
                  </a:path>
                </a:pathLst>
              </a:custGeom>
              <a:gradFill rotWithShape="0">
                <a:gsLst>
                  <a:gs pos="0">
                    <a:srgbClr val="B7B7B7"/>
                  </a:gs>
                  <a:gs pos="50000">
                    <a:srgbClr val="FFFFFF"/>
                  </a:gs>
                  <a:gs pos="100000">
                    <a:srgbClr val="B7B7B7"/>
                  </a:gs>
                </a:gsLst>
                <a:lin ang="0" scaled="1"/>
              </a:gradFill>
              <a:ln w="9525">
                <a:solidFill>
                  <a:srgbClr val="989898"/>
                </a:solidFill>
                <a:round/>
                <a:headEnd type="none" w="sm" len="sm"/>
                <a:tailEnd type="none" w="sm" len="sm"/>
              </a:ln>
              <a:effectLst>
                <a:outerShdw dist="107763" dir="2700000" algn="ctr" rotWithShape="0">
                  <a:srgbClr val="000000">
                    <a:alpha val="30000"/>
                  </a:srgbClr>
                </a:outerShdw>
              </a:effectLst>
            </p:spPr>
            <p:txBody>
              <a:bodyPr/>
              <a:lstStyle/>
              <a:p>
                <a:endParaRPr lang="nl-BE"/>
              </a:p>
            </p:txBody>
          </p:sp>
          <p:sp>
            <p:nvSpPr>
              <p:cNvPr id="7173" name="Oval 5"/>
              <p:cNvSpPr>
                <a:spLocks noChangeArrowheads="1"/>
              </p:cNvSpPr>
              <p:nvPr/>
            </p:nvSpPr>
            <p:spPr bwMode="auto">
              <a:xfrm>
                <a:off x="0" y="0"/>
                <a:ext cx="320" cy="91"/>
              </a:xfrm>
              <a:prstGeom prst="ellipse">
                <a:avLst/>
              </a:prstGeom>
              <a:gradFill rotWithShape="0">
                <a:gsLst>
                  <a:gs pos="0">
                    <a:srgbClr val="FFFFFF"/>
                  </a:gs>
                  <a:gs pos="100000">
                    <a:srgbClr val="B7B7B7"/>
                  </a:gs>
                </a:gsLst>
                <a:path path="shape">
                  <a:fillToRect l="50000" t="50000" r="50000" b="50000"/>
                </a:path>
              </a:gradFill>
              <a:ln w="9525">
                <a:solidFill>
                  <a:srgbClr val="989898"/>
                </a:solidFill>
                <a:round/>
                <a:headEnd type="none" w="sm" len="sm"/>
                <a:tailEnd type="none" w="sm" len="sm"/>
              </a:ln>
            </p:spPr>
            <p:txBody>
              <a:bodyPr/>
              <a:lstStyle/>
              <a:p>
                <a:endParaRPr lang="nl-BE"/>
              </a:p>
            </p:txBody>
          </p:sp>
          <p:sp>
            <p:nvSpPr>
              <p:cNvPr id="7174" name="Freeform 6"/>
              <p:cNvSpPr>
                <a:spLocks noChangeArrowheads="1"/>
              </p:cNvSpPr>
              <p:nvPr/>
            </p:nvSpPr>
            <p:spPr bwMode="auto">
              <a:xfrm>
                <a:off x="0" y="0"/>
                <a:ext cx="320" cy="155"/>
              </a:xfrm>
              <a:custGeom>
                <a:avLst/>
                <a:gdLst/>
                <a:ahLst/>
                <a:cxnLst>
                  <a:cxn ang="0">
                    <a:pos x="0" y="77"/>
                  </a:cxn>
                  <a:cxn ang="0">
                    <a:pos x="12" y="95"/>
                  </a:cxn>
                  <a:cxn ang="0">
                    <a:pos x="46" y="110"/>
                  </a:cxn>
                  <a:cxn ang="0">
                    <a:pos x="98" y="119"/>
                  </a:cxn>
                  <a:cxn ang="0">
                    <a:pos x="160" y="123"/>
                  </a:cxn>
                  <a:cxn ang="0">
                    <a:pos x="221" y="119"/>
                  </a:cxn>
                  <a:cxn ang="0">
                    <a:pos x="273" y="110"/>
                  </a:cxn>
                  <a:cxn ang="0">
                    <a:pos x="307" y="95"/>
                  </a:cxn>
                  <a:cxn ang="0">
                    <a:pos x="320" y="77"/>
                  </a:cxn>
                </a:cxnLst>
                <a:rect l="0" t="0" r="r" b="b"/>
                <a:pathLst>
                  <a:path w="320" h="155">
                    <a:moveTo>
                      <a:pt x="0" y="77"/>
                    </a:moveTo>
                    <a:cubicBezTo>
                      <a:pt x="0" y="77"/>
                      <a:pt x="0" y="86"/>
                      <a:pt x="12" y="95"/>
                    </a:cubicBezTo>
                    <a:cubicBezTo>
                      <a:pt x="12" y="95"/>
                      <a:pt x="24" y="103"/>
                      <a:pt x="46" y="110"/>
                    </a:cubicBezTo>
                    <a:cubicBezTo>
                      <a:pt x="46" y="110"/>
                      <a:pt x="69" y="116"/>
                      <a:pt x="98" y="119"/>
                    </a:cubicBezTo>
                    <a:cubicBezTo>
                      <a:pt x="98" y="119"/>
                      <a:pt x="128" y="123"/>
                      <a:pt x="160" y="123"/>
                    </a:cubicBezTo>
                    <a:cubicBezTo>
                      <a:pt x="160" y="123"/>
                      <a:pt x="191" y="123"/>
                      <a:pt x="221" y="119"/>
                    </a:cubicBezTo>
                    <a:cubicBezTo>
                      <a:pt x="221" y="119"/>
                      <a:pt x="250" y="116"/>
                      <a:pt x="273" y="110"/>
                    </a:cubicBezTo>
                    <a:cubicBezTo>
                      <a:pt x="273" y="110"/>
                      <a:pt x="295" y="103"/>
                      <a:pt x="307" y="95"/>
                    </a:cubicBezTo>
                    <a:cubicBezTo>
                      <a:pt x="307" y="95"/>
                      <a:pt x="320" y="86"/>
                      <a:pt x="320" y="77"/>
                    </a:cubicBezTo>
                  </a:path>
                </a:pathLst>
              </a:custGeom>
              <a:noFill/>
              <a:ln w="9525">
                <a:solidFill>
                  <a:srgbClr val="989898"/>
                </a:solidFill>
                <a:round/>
                <a:headEnd type="none" w="sm" len="sm"/>
                <a:tailEnd type="none" w="sm" len="sm"/>
              </a:ln>
            </p:spPr>
            <p:txBody>
              <a:bodyPr/>
              <a:lstStyle/>
              <a:p>
                <a:endParaRPr lang="nl-BE"/>
              </a:p>
            </p:txBody>
          </p:sp>
        </p:grpSp>
        <p:grpSp>
          <p:nvGrpSpPr>
            <p:cNvPr id="7175" name="Group 7"/>
            <p:cNvGrpSpPr>
              <a:grpSpLocks/>
            </p:cNvGrpSpPr>
            <p:nvPr/>
          </p:nvGrpSpPr>
          <p:grpSpPr bwMode="auto">
            <a:xfrm>
              <a:off x="701" y="465"/>
              <a:ext cx="1189" cy="822"/>
              <a:chOff x="0" y="0"/>
              <a:chExt cx="1190" cy="823"/>
            </a:xfrm>
          </p:grpSpPr>
          <p:sp>
            <p:nvSpPr>
              <p:cNvPr id="7176" name="Rectangle 8"/>
              <p:cNvSpPr>
                <a:spLocks noChangeArrowheads="1"/>
              </p:cNvSpPr>
              <p:nvPr/>
            </p:nvSpPr>
            <p:spPr bwMode="auto">
              <a:xfrm>
                <a:off x="0" y="0"/>
                <a:ext cx="916" cy="549"/>
              </a:xfrm>
              <a:prstGeom prst="rect">
                <a:avLst/>
              </a:prstGeom>
              <a:solidFill>
                <a:srgbClr val="F0F0F0"/>
              </a:solidFill>
              <a:ln w="9525">
                <a:noFill/>
                <a:miter lim="800000"/>
                <a:headEnd type="none" w="sm" len="sm"/>
                <a:tailEnd type="none" w="sm" len="sm"/>
              </a:ln>
              <a:effectLst>
                <a:outerShdw dist="107763" dir="2700000" algn="ctr" rotWithShape="0">
                  <a:srgbClr val="000000">
                    <a:alpha val="30000"/>
                  </a:srgbClr>
                </a:outerShdw>
              </a:effectLst>
            </p:spPr>
            <p:txBody>
              <a:bodyPr/>
              <a:lstStyle/>
              <a:p>
                <a:endParaRPr lang="nl-BE"/>
              </a:p>
            </p:txBody>
          </p:sp>
          <p:sp>
            <p:nvSpPr>
              <p:cNvPr id="7177" name="Rectangle 9"/>
              <p:cNvSpPr>
                <a:spLocks noChangeArrowheads="1"/>
              </p:cNvSpPr>
              <p:nvPr/>
            </p:nvSpPr>
            <p:spPr bwMode="auto">
              <a:xfrm>
                <a:off x="0" y="0"/>
                <a:ext cx="183" cy="549"/>
              </a:xfrm>
              <a:prstGeom prst="rect">
                <a:avLst/>
              </a:prstGeom>
              <a:gradFill rotWithShape="0">
                <a:gsLst>
                  <a:gs pos="0">
                    <a:srgbClr val="FFFFFF">
                      <a:alpha val="80000"/>
                    </a:srgbClr>
                  </a:gs>
                  <a:gs pos="100000">
                    <a:srgbClr val="FFFFFF">
                      <a:alpha val="20001"/>
                    </a:srgbClr>
                  </a:gs>
                </a:gsLst>
                <a:lin ang="5400000" scaled="1"/>
              </a:gradFill>
              <a:ln w="9525">
                <a:solidFill>
                  <a:srgbClr val="7D7D7D"/>
                </a:solidFill>
                <a:miter lim="800000"/>
                <a:headEnd type="none" w="sm" len="sm"/>
                <a:tailEnd type="none" w="sm" len="sm"/>
              </a:ln>
            </p:spPr>
            <p:txBody>
              <a:bodyPr/>
              <a:lstStyle/>
              <a:p>
                <a:endParaRPr lang="nl-BE"/>
              </a:p>
            </p:txBody>
          </p:sp>
          <p:grpSp>
            <p:nvGrpSpPr>
              <p:cNvPr id="7178" name="Group 10"/>
              <p:cNvGrpSpPr>
                <a:grpSpLocks/>
              </p:cNvGrpSpPr>
              <p:nvPr/>
            </p:nvGrpSpPr>
            <p:grpSpPr bwMode="auto">
              <a:xfrm>
                <a:off x="183" y="0"/>
                <a:ext cx="733" cy="549"/>
                <a:chOff x="0" y="0"/>
                <a:chExt cx="734" cy="550"/>
              </a:xfrm>
            </p:grpSpPr>
            <p:sp>
              <p:nvSpPr>
                <p:cNvPr id="7179" name="Freeform 11"/>
                <p:cNvSpPr>
                  <a:spLocks noChangeArrowheads="1"/>
                </p:cNvSpPr>
                <p:nvPr/>
              </p:nvSpPr>
              <p:spPr bwMode="auto">
                <a:xfrm>
                  <a:off x="0" y="0"/>
                  <a:ext cx="734" cy="550"/>
                </a:xfrm>
                <a:custGeom>
                  <a:avLst/>
                  <a:gdLst/>
                  <a:ahLst/>
                  <a:cxnLst>
                    <a:cxn ang="0">
                      <a:pos x="733" y="549"/>
                    </a:cxn>
                    <a:cxn ang="0">
                      <a:pos x="733" y="0"/>
                    </a:cxn>
                    <a:cxn ang="0">
                      <a:pos x="0" y="0"/>
                    </a:cxn>
                    <a:cxn ang="0">
                      <a:pos x="0" y="549"/>
                    </a:cxn>
                    <a:cxn ang="0">
                      <a:pos x="733" y="549"/>
                    </a:cxn>
                  </a:cxnLst>
                  <a:rect l="0" t="0" r="r" b="b"/>
                  <a:pathLst>
                    <a:path w="733" h="549">
                      <a:moveTo>
                        <a:pt x="733" y="549"/>
                      </a:moveTo>
                      <a:lnTo>
                        <a:pt x="733" y="0"/>
                      </a:lnTo>
                      <a:lnTo>
                        <a:pt x="0" y="0"/>
                      </a:lnTo>
                      <a:lnTo>
                        <a:pt x="0" y="549"/>
                      </a:lnTo>
                      <a:lnTo>
                        <a:pt x="733" y="549"/>
                      </a:lnTo>
                    </a:path>
                  </a:pathLst>
                </a:custGeom>
                <a:gradFill rotWithShape="0">
                  <a:gsLst>
                    <a:gs pos="0">
                      <a:srgbClr val="FFFFFF">
                        <a:alpha val="80000"/>
                      </a:srgbClr>
                    </a:gs>
                    <a:gs pos="100000">
                      <a:srgbClr val="FFFFFF">
                        <a:alpha val="20001"/>
                      </a:srgbClr>
                    </a:gs>
                  </a:gsLst>
                  <a:lin ang="5400000" scaled="1"/>
                </a:gradFill>
                <a:ln w="9525">
                  <a:solidFill>
                    <a:srgbClr val="7D7D7D"/>
                  </a:solidFill>
                  <a:round/>
                  <a:headEnd type="none" w="sm" len="sm"/>
                  <a:tailEnd type="none" w="sm" len="sm"/>
                </a:ln>
              </p:spPr>
              <p:txBody>
                <a:bodyPr/>
                <a:lstStyle/>
                <a:p>
                  <a:endParaRPr lang="nl-BE"/>
                </a:p>
              </p:txBody>
            </p:sp>
            <p:sp>
              <p:nvSpPr>
                <p:cNvPr id="7180" name="Text Box 12"/>
                <p:cNvSpPr txBox="1">
                  <a:spLocks noChangeArrowheads="1"/>
                </p:cNvSpPr>
                <p:nvPr/>
              </p:nvSpPr>
              <p:spPr bwMode="auto">
                <a:xfrm>
                  <a:off x="-5" y="0"/>
                  <a:ext cx="743" cy="549"/>
                </a:xfrm>
                <a:prstGeom prst="rect">
                  <a:avLst/>
                </a:prstGeom>
                <a:noFill/>
                <a:ln w="9525">
                  <a:noFill/>
                  <a:miter lim="800000"/>
                  <a:headEnd/>
                  <a:tailEnd/>
                </a:ln>
              </p:spPr>
              <p:txBody>
                <a:bodyPr lIns="25401" tIns="25401" rIns="25401" bIns="25401" anchor="ctr"/>
                <a:lstStyle/>
                <a:p>
                  <a:pPr algn="ctr" defTabSz="455613">
                    <a:lnSpc>
                      <a:spcPts val="1250"/>
                    </a:lnSpc>
                  </a:pPr>
                  <a:r>
                    <a:rPr lang="en-GB" sz="1200">
                      <a:solidFill>
                        <a:srgbClr val="555555"/>
                      </a:solidFill>
                    </a:rPr>
                    <a:t>Operational Application</a:t>
                  </a:r>
                </a:p>
              </p:txBody>
            </p:sp>
          </p:grpSp>
        </p:grpSp>
        <p:grpSp>
          <p:nvGrpSpPr>
            <p:cNvPr id="7181" name="Group 13"/>
            <p:cNvGrpSpPr>
              <a:grpSpLocks/>
            </p:cNvGrpSpPr>
            <p:nvPr/>
          </p:nvGrpSpPr>
          <p:grpSpPr bwMode="auto">
            <a:xfrm>
              <a:off x="116" y="312"/>
              <a:ext cx="565" cy="565"/>
              <a:chOff x="0" y="0"/>
              <a:chExt cx="566" cy="566"/>
            </a:xfrm>
          </p:grpSpPr>
          <p:sp>
            <p:nvSpPr>
              <p:cNvPr id="7182" name="Freeform 14"/>
              <p:cNvSpPr>
                <a:spLocks noChangeArrowheads="1"/>
              </p:cNvSpPr>
              <p:nvPr/>
            </p:nvSpPr>
            <p:spPr bwMode="auto">
              <a:xfrm>
                <a:off x="0" y="0"/>
                <a:ext cx="292" cy="292"/>
              </a:xfrm>
              <a:custGeom>
                <a:avLst/>
                <a:gdLst/>
                <a:ahLst/>
                <a:cxnLst>
                  <a:cxn ang="0">
                    <a:pos x="0" y="150"/>
                  </a:cxn>
                  <a:cxn ang="0">
                    <a:pos x="14" y="86"/>
                  </a:cxn>
                  <a:cxn ang="0">
                    <a:pos x="55" y="35"/>
                  </a:cxn>
                  <a:cxn ang="0">
                    <a:pos x="113" y="7"/>
                  </a:cxn>
                  <a:cxn ang="0">
                    <a:pos x="179" y="7"/>
                  </a:cxn>
                  <a:cxn ang="0">
                    <a:pos x="237" y="35"/>
                  </a:cxn>
                  <a:cxn ang="0">
                    <a:pos x="278" y="86"/>
                  </a:cxn>
                  <a:cxn ang="0">
                    <a:pos x="292" y="150"/>
                  </a:cxn>
                  <a:cxn ang="0">
                    <a:pos x="278" y="213"/>
                  </a:cxn>
                  <a:cxn ang="0">
                    <a:pos x="237" y="264"/>
                  </a:cxn>
                  <a:cxn ang="0">
                    <a:pos x="179" y="292"/>
                  </a:cxn>
                  <a:cxn ang="0">
                    <a:pos x="113" y="292"/>
                  </a:cxn>
                  <a:cxn ang="0">
                    <a:pos x="55" y="264"/>
                  </a:cxn>
                  <a:cxn ang="0">
                    <a:pos x="14" y="213"/>
                  </a:cxn>
                  <a:cxn ang="0">
                    <a:pos x="0" y="150"/>
                  </a:cxn>
                  <a:cxn ang="0">
                    <a:pos x="146" y="296"/>
                  </a:cxn>
                  <a:cxn ang="0">
                    <a:pos x="292" y="296"/>
                  </a:cxn>
                  <a:cxn ang="0">
                    <a:pos x="292" y="296"/>
                  </a:cxn>
                  <a:cxn ang="0">
                    <a:pos x="146" y="296"/>
                  </a:cxn>
                </a:cxnLst>
                <a:rect l="0" t="0" r="r" b="b"/>
                <a:pathLst>
                  <a:path w="292" h="292">
                    <a:moveTo>
                      <a:pt x="0" y="150"/>
                    </a:moveTo>
                    <a:cubicBezTo>
                      <a:pt x="0" y="150"/>
                      <a:pt x="0" y="116"/>
                      <a:pt x="14" y="86"/>
                    </a:cubicBezTo>
                    <a:cubicBezTo>
                      <a:pt x="14" y="86"/>
                      <a:pt x="29" y="56"/>
                      <a:pt x="55" y="35"/>
                    </a:cubicBezTo>
                    <a:cubicBezTo>
                      <a:pt x="55" y="35"/>
                      <a:pt x="81" y="14"/>
                      <a:pt x="113" y="7"/>
                    </a:cubicBezTo>
                    <a:cubicBezTo>
                      <a:pt x="113" y="7"/>
                      <a:pt x="146" y="0"/>
                      <a:pt x="179" y="7"/>
                    </a:cubicBezTo>
                    <a:cubicBezTo>
                      <a:pt x="179" y="7"/>
                      <a:pt x="211" y="14"/>
                      <a:pt x="237" y="35"/>
                    </a:cubicBezTo>
                    <a:cubicBezTo>
                      <a:pt x="237" y="35"/>
                      <a:pt x="263" y="56"/>
                      <a:pt x="278" y="86"/>
                    </a:cubicBezTo>
                    <a:cubicBezTo>
                      <a:pt x="278" y="86"/>
                      <a:pt x="292" y="116"/>
                      <a:pt x="292" y="150"/>
                    </a:cubicBezTo>
                    <a:cubicBezTo>
                      <a:pt x="292" y="150"/>
                      <a:pt x="292" y="183"/>
                      <a:pt x="278" y="213"/>
                    </a:cubicBezTo>
                    <a:cubicBezTo>
                      <a:pt x="278" y="213"/>
                      <a:pt x="263" y="243"/>
                      <a:pt x="237" y="264"/>
                    </a:cubicBezTo>
                    <a:cubicBezTo>
                      <a:pt x="237" y="264"/>
                      <a:pt x="211" y="285"/>
                      <a:pt x="179" y="292"/>
                    </a:cubicBezTo>
                    <a:cubicBezTo>
                      <a:pt x="179" y="292"/>
                      <a:pt x="146" y="300"/>
                      <a:pt x="113" y="292"/>
                    </a:cubicBezTo>
                    <a:cubicBezTo>
                      <a:pt x="113" y="292"/>
                      <a:pt x="81" y="285"/>
                      <a:pt x="55" y="264"/>
                    </a:cubicBezTo>
                    <a:cubicBezTo>
                      <a:pt x="55" y="264"/>
                      <a:pt x="29" y="243"/>
                      <a:pt x="14" y="213"/>
                    </a:cubicBezTo>
                    <a:cubicBezTo>
                      <a:pt x="14" y="213"/>
                      <a:pt x="0" y="183"/>
                      <a:pt x="0" y="150"/>
                    </a:cubicBezTo>
                    <a:moveTo>
                      <a:pt x="146" y="296"/>
                    </a:moveTo>
                    <a:lnTo>
                      <a:pt x="292" y="296"/>
                    </a:lnTo>
                    <a:lnTo>
                      <a:pt x="292" y="296"/>
                    </a:lnTo>
                    <a:lnTo>
                      <a:pt x="146" y="296"/>
                    </a:lnTo>
                  </a:path>
                </a:pathLst>
              </a:custGeom>
              <a:solidFill>
                <a:srgbClr val="F0F0F0"/>
              </a:solidFill>
              <a:ln w="9525">
                <a:noFill/>
                <a:round/>
                <a:headEnd type="none" w="sm" len="sm"/>
                <a:tailEnd type="none" w="sm" len="sm"/>
              </a:ln>
              <a:effectLst>
                <a:outerShdw dist="107763" dir="2700000" algn="ctr" rotWithShape="0">
                  <a:srgbClr val="000000">
                    <a:alpha val="30000"/>
                  </a:srgbClr>
                </a:outerShdw>
              </a:effectLst>
            </p:spPr>
            <p:txBody>
              <a:bodyPr/>
              <a:lstStyle/>
              <a:p>
                <a:endParaRPr lang="nl-BE"/>
              </a:p>
            </p:txBody>
          </p:sp>
          <p:sp>
            <p:nvSpPr>
              <p:cNvPr id="7183" name="Freeform 15"/>
              <p:cNvSpPr>
                <a:spLocks noChangeArrowheads="1"/>
              </p:cNvSpPr>
              <p:nvPr/>
            </p:nvSpPr>
            <p:spPr bwMode="auto">
              <a:xfrm>
                <a:off x="0" y="0"/>
                <a:ext cx="292" cy="292"/>
              </a:xfrm>
              <a:custGeom>
                <a:avLst/>
                <a:gdLst/>
                <a:ahLst/>
                <a:cxnLst>
                  <a:cxn ang="0">
                    <a:pos x="0" y="150"/>
                  </a:cxn>
                  <a:cxn ang="0">
                    <a:pos x="14" y="86"/>
                  </a:cxn>
                  <a:cxn ang="0">
                    <a:pos x="55" y="35"/>
                  </a:cxn>
                  <a:cxn ang="0">
                    <a:pos x="113" y="7"/>
                  </a:cxn>
                  <a:cxn ang="0">
                    <a:pos x="179" y="7"/>
                  </a:cxn>
                  <a:cxn ang="0">
                    <a:pos x="237" y="35"/>
                  </a:cxn>
                  <a:cxn ang="0">
                    <a:pos x="278" y="86"/>
                  </a:cxn>
                  <a:cxn ang="0">
                    <a:pos x="292" y="150"/>
                  </a:cxn>
                  <a:cxn ang="0">
                    <a:pos x="278" y="213"/>
                  </a:cxn>
                  <a:cxn ang="0">
                    <a:pos x="237" y="264"/>
                  </a:cxn>
                  <a:cxn ang="0">
                    <a:pos x="179" y="292"/>
                  </a:cxn>
                  <a:cxn ang="0">
                    <a:pos x="113" y="292"/>
                  </a:cxn>
                  <a:cxn ang="0">
                    <a:pos x="55" y="264"/>
                  </a:cxn>
                  <a:cxn ang="0">
                    <a:pos x="14" y="213"/>
                  </a:cxn>
                  <a:cxn ang="0">
                    <a:pos x="0" y="150"/>
                  </a:cxn>
                  <a:cxn ang="0">
                    <a:pos x="146" y="296"/>
                  </a:cxn>
                  <a:cxn ang="0">
                    <a:pos x="292" y="296"/>
                  </a:cxn>
                  <a:cxn ang="0">
                    <a:pos x="292" y="296"/>
                  </a:cxn>
                  <a:cxn ang="0">
                    <a:pos x="146" y="296"/>
                  </a:cxn>
                </a:cxnLst>
                <a:rect l="0" t="0" r="r" b="b"/>
                <a:pathLst>
                  <a:path w="292" h="292">
                    <a:moveTo>
                      <a:pt x="0" y="150"/>
                    </a:moveTo>
                    <a:cubicBezTo>
                      <a:pt x="0" y="150"/>
                      <a:pt x="0" y="116"/>
                      <a:pt x="14" y="86"/>
                    </a:cubicBezTo>
                    <a:cubicBezTo>
                      <a:pt x="14" y="86"/>
                      <a:pt x="29" y="56"/>
                      <a:pt x="55" y="35"/>
                    </a:cubicBezTo>
                    <a:cubicBezTo>
                      <a:pt x="55" y="35"/>
                      <a:pt x="81" y="14"/>
                      <a:pt x="113" y="7"/>
                    </a:cubicBezTo>
                    <a:cubicBezTo>
                      <a:pt x="113" y="7"/>
                      <a:pt x="146" y="0"/>
                      <a:pt x="179" y="7"/>
                    </a:cubicBezTo>
                    <a:cubicBezTo>
                      <a:pt x="179" y="7"/>
                      <a:pt x="211" y="14"/>
                      <a:pt x="237" y="35"/>
                    </a:cubicBezTo>
                    <a:cubicBezTo>
                      <a:pt x="237" y="35"/>
                      <a:pt x="263" y="56"/>
                      <a:pt x="278" y="86"/>
                    </a:cubicBezTo>
                    <a:cubicBezTo>
                      <a:pt x="278" y="86"/>
                      <a:pt x="292" y="116"/>
                      <a:pt x="292" y="150"/>
                    </a:cubicBezTo>
                    <a:cubicBezTo>
                      <a:pt x="292" y="150"/>
                      <a:pt x="292" y="183"/>
                      <a:pt x="278" y="213"/>
                    </a:cubicBezTo>
                    <a:cubicBezTo>
                      <a:pt x="278" y="213"/>
                      <a:pt x="263" y="243"/>
                      <a:pt x="237" y="264"/>
                    </a:cubicBezTo>
                    <a:cubicBezTo>
                      <a:pt x="237" y="264"/>
                      <a:pt x="211" y="285"/>
                      <a:pt x="179" y="292"/>
                    </a:cubicBezTo>
                    <a:cubicBezTo>
                      <a:pt x="179" y="292"/>
                      <a:pt x="146" y="300"/>
                      <a:pt x="113" y="292"/>
                    </a:cubicBezTo>
                    <a:cubicBezTo>
                      <a:pt x="113" y="292"/>
                      <a:pt x="81" y="285"/>
                      <a:pt x="55" y="264"/>
                    </a:cubicBezTo>
                    <a:cubicBezTo>
                      <a:pt x="55" y="264"/>
                      <a:pt x="29" y="243"/>
                      <a:pt x="14" y="213"/>
                    </a:cubicBezTo>
                    <a:cubicBezTo>
                      <a:pt x="14" y="213"/>
                      <a:pt x="0" y="183"/>
                      <a:pt x="0" y="150"/>
                    </a:cubicBezTo>
                    <a:moveTo>
                      <a:pt x="146" y="296"/>
                    </a:moveTo>
                    <a:lnTo>
                      <a:pt x="292" y="296"/>
                    </a:lnTo>
                    <a:lnTo>
                      <a:pt x="292" y="296"/>
                    </a:lnTo>
                    <a:lnTo>
                      <a:pt x="146" y="296"/>
                    </a:lnTo>
                  </a:path>
                </a:pathLst>
              </a:custGeom>
              <a:gradFill rotWithShape="0">
                <a:gsLst>
                  <a:gs pos="0">
                    <a:srgbClr val="FFFFFF">
                      <a:alpha val="80000"/>
                    </a:srgbClr>
                  </a:gs>
                  <a:gs pos="100000">
                    <a:srgbClr val="FFFFFF">
                      <a:alpha val="20001"/>
                    </a:srgbClr>
                  </a:gs>
                </a:gsLst>
                <a:lin ang="5400000" scaled="1"/>
              </a:gradFill>
              <a:ln w="9525">
                <a:solidFill>
                  <a:srgbClr val="555555"/>
                </a:solidFill>
                <a:round/>
                <a:headEnd type="none" w="sm" len="sm"/>
                <a:tailEnd type="none" w="sm" len="sm"/>
              </a:ln>
            </p:spPr>
            <p:txBody>
              <a:bodyPr/>
              <a:lstStyle/>
              <a:p>
                <a:endParaRPr lang="nl-BE"/>
              </a:p>
            </p:txBody>
          </p:sp>
        </p:grpSp>
        <p:grpSp>
          <p:nvGrpSpPr>
            <p:cNvPr id="7184" name="Group 16"/>
            <p:cNvGrpSpPr>
              <a:grpSpLocks/>
            </p:cNvGrpSpPr>
            <p:nvPr/>
          </p:nvGrpSpPr>
          <p:grpSpPr bwMode="auto">
            <a:xfrm>
              <a:off x="108" y="859"/>
              <a:ext cx="311" cy="850"/>
              <a:chOff x="0" y="0"/>
              <a:chExt cx="312" cy="851"/>
            </a:xfrm>
          </p:grpSpPr>
          <p:sp>
            <p:nvSpPr>
              <p:cNvPr id="7185" name="Oval 17"/>
              <p:cNvSpPr>
                <a:spLocks noChangeArrowheads="1"/>
              </p:cNvSpPr>
              <p:nvPr/>
            </p:nvSpPr>
            <p:spPr bwMode="auto">
              <a:xfrm>
                <a:off x="72" y="0"/>
                <a:ext cx="173" cy="175"/>
              </a:xfrm>
              <a:prstGeom prst="ellipse">
                <a:avLst/>
              </a:prstGeom>
              <a:gradFill rotWithShape="0">
                <a:gsLst>
                  <a:gs pos="0">
                    <a:srgbClr val="B2B2B2"/>
                  </a:gs>
                  <a:gs pos="100000">
                    <a:srgbClr val="6B6B6A"/>
                  </a:gs>
                </a:gsLst>
                <a:lin ang="5400000" scaled="1"/>
              </a:gradFill>
              <a:ln w="9525">
                <a:solidFill>
                  <a:srgbClr val="555555"/>
                </a:solidFill>
                <a:round/>
                <a:headEnd type="none" w="sm" len="sm"/>
                <a:tailEnd type="none" w="sm" len="sm"/>
              </a:ln>
            </p:spPr>
            <p:txBody>
              <a:bodyPr/>
              <a:lstStyle/>
              <a:p>
                <a:endParaRPr lang="nl-BE"/>
              </a:p>
            </p:txBody>
          </p:sp>
          <p:sp>
            <p:nvSpPr>
              <p:cNvPr id="7186" name="Oval 18"/>
              <p:cNvSpPr>
                <a:spLocks noChangeArrowheads="1"/>
              </p:cNvSpPr>
              <p:nvPr/>
            </p:nvSpPr>
            <p:spPr bwMode="auto">
              <a:xfrm>
                <a:off x="95" y="2"/>
                <a:ext cx="128" cy="95"/>
              </a:xfrm>
              <a:prstGeom prst="ellipse">
                <a:avLst/>
              </a:prstGeom>
              <a:gradFill rotWithShape="0">
                <a:gsLst>
                  <a:gs pos="0">
                    <a:srgbClr val="FFFFFF"/>
                  </a:gs>
                  <a:gs pos="100000">
                    <a:srgbClr val="FFFFFF">
                      <a:alpha val="10001"/>
                    </a:srgbClr>
                  </a:gs>
                </a:gsLst>
                <a:lin ang="5400000" scaled="1"/>
              </a:gradFill>
              <a:ln w="9525">
                <a:noFill/>
                <a:round/>
                <a:headEnd type="none" w="sm" len="sm"/>
                <a:tailEnd type="none" w="sm" len="sm"/>
              </a:ln>
            </p:spPr>
            <p:txBody>
              <a:bodyPr/>
              <a:lstStyle/>
              <a:p>
                <a:endParaRPr lang="nl-BE"/>
              </a:p>
            </p:txBody>
          </p:sp>
          <p:sp>
            <p:nvSpPr>
              <p:cNvPr id="7187" name="Freeform 19"/>
              <p:cNvSpPr>
                <a:spLocks noChangeArrowheads="1"/>
              </p:cNvSpPr>
              <p:nvPr/>
            </p:nvSpPr>
            <p:spPr bwMode="auto">
              <a:xfrm>
                <a:off x="0" y="193"/>
                <a:ext cx="308" cy="530"/>
              </a:xfrm>
              <a:custGeom>
                <a:avLst/>
                <a:gdLst/>
                <a:ahLst/>
                <a:cxnLst>
                  <a:cxn ang="0">
                    <a:pos x="64" y="0"/>
                  </a:cxn>
                  <a:cxn ang="0">
                    <a:pos x="244" y="0"/>
                  </a:cxn>
                  <a:cxn ang="0">
                    <a:pos x="275" y="9"/>
                  </a:cxn>
                  <a:cxn ang="0">
                    <a:pos x="298" y="32"/>
                  </a:cxn>
                  <a:cxn ang="0">
                    <a:pos x="308" y="63"/>
                  </a:cxn>
                  <a:cxn ang="0">
                    <a:pos x="308" y="269"/>
                  </a:cxn>
                  <a:cxn ang="0">
                    <a:pos x="306" y="280"/>
                  </a:cxn>
                  <a:cxn ang="0">
                    <a:pos x="298" y="289"/>
                  </a:cxn>
                  <a:cxn ang="0">
                    <a:pos x="288" y="294"/>
                  </a:cxn>
                  <a:cxn ang="0">
                    <a:pos x="277" y="294"/>
                  </a:cxn>
                  <a:cxn ang="0">
                    <a:pos x="266" y="289"/>
                  </a:cxn>
                  <a:cxn ang="0">
                    <a:pos x="259" y="280"/>
                  </a:cxn>
                  <a:cxn ang="0">
                    <a:pos x="256" y="269"/>
                  </a:cxn>
                  <a:cxn ang="0">
                    <a:pos x="256" y="106"/>
                  </a:cxn>
                  <a:cxn ang="0">
                    <a:pos x="255" y="104"/>
                  </a:cxn>
                  <a:cxn ang="0">
                    <a:pos x="253" y="102"/>
                  </a:cxn>
                  <a:cxn ang="0">
                    <a:pos x="250" y="101"/>
                  </a:cxn>
                  <a:cxn ang="0">
                    <a:pos x="248" y="102"/>
                  </a:cxn>
                  <a:cxn ang="0">
                    <a:pos x="246" y="104"/>
                  </a:cxn>
                  <a:cxn ang="0">
                    <a:pos x="244" y="106"/>
                  </a:cxn>
                  <a:cxn ang="0">
                    <a:pos x="244" y="494"/>
                  </a:cxn>
                  <a:cxn ang="0">
                    <a:pos x="238" y="510"/>
                  </a:cxn>
                  <a:cxn ang="0">
                    <a:pos x="227" y="522"/>
                  </a:cxn>
                  <a:cxn ang="0">
                    <a:pos x="211" y="529"/>
                  </a:cxn>
                  <a:cxn ang="0">
                    <a:pos x="194" y="529"/>
                  </a:cxn>
                  <a:cxn ang="0">
                    <a:pos x="178" y="522"/>
                  </a:cxn>
                  <a:cxn ang="0">
                    <a:pos x="167" y="510"/>
                  </a:cxn>
                  <a:cxn ang="0">
                    <a:pos x="161" y="494"/>
                  </a:cxn>
                  <a:cxn ang="0">
                    <a:pos x="161" y="281"/>
                  </a:cxn>
                  <a:cxn ang="0">
                    <a:pos x="161" y="279"/>
                  </a:cxn>
                  <a:cxn ang="0">
                    <a:pos x="159" y="276"/>
                  </a:cxn>
                  <a:cxn ang="0">
                    <a:pos x="158" y="275"/>
                  </a:cxn>
                  <a:cxn ang="0">
                    <a:pos x="155" y="274"/>
                  </a:cxn>
                  <a:cxn ang="0">
                    <a:pos x="153" y="275"/>
                  </a:cxn>
                  <a:cxn ang="0">
                    <a:pos x="151" y="276"/>
                  </a:cxn>
                  <a:cxn ang="0">
                    <a:pos x="150" y="279"/>
                  </a:cxn>
                  <a:cxn ang="0">
                    <a:pos x="150" y="281"/>
                  </a:cxn>
                  <a:cxn ang="0">
                    <a:pos x="150" y="494"/>
                  </a:cxn>
                  <a:cxn ang="0">
                    <a:pos x="143" y="510"/>
                  </a:cxn>
                  <a:cxn ang="0">
                    <a:pos x="131" y="523"/>
                  </a:cxn>
                  <a:cxn ang="0">
                    <a:pos x="115" y="530"/>
                  </a:cxn>
                  <a:cxn ang="0">
                    <a:pos x="98" y="530"/>
                  </a:cxn>
                  <a:cxn ang="0">
                    <a:pos x="82" y="523"/>
                  </a:cxn>
                  <a:cxn ang="0">
                    <a:pos x="70" y="510"/>
                  </a:cxn>
                  <a:cxn ang="0">
                    <a:pos x="63" y="494"/>
                  </a:cxn>
                  <a:cxn ang="0">
                    <a:pos x="63" y="105"/>
                  </a:cxn>
                  <a:cxn ang="0">
                    <a:pos x="56" y="105"/>
                  </a:cxn>
                  <a:cxn ang="0">
                    <a:pos x="56" y="271"/>
                  </a:cxn>
                  <a:cxn ang="0">
                    <a:pos x="52" y="282"/>
                  </a:cxn>
                  <a:cxn ang="0">
                    <a:pos x="45" y="291"/>
                  </a:cxn>
                  <a:cxn ang="0">
                    <a:pos x="34" y="296"/>
                  </a:cxn>
                  <a:cxn ang="0">
                    <a:pos x="22" y="296"/>
                  </a:cxn>
                  <a:cxn ang="0">
                    <a:pos x="11" y="291"/>
                  </a:cxn>
                  <a:cxn ang="0">
                    <a:pos x="3" y="282"/>
                  </a:cxn>
                  <a:cxn ang="0">
                    <a:pos x="0" y="271"/>
                  </a:cxn>
                  <a:cxn ang="0">
                    <a:pos x="0" y="65"/>
                  </a:cxn>
                  <a:cxn ang="0">
                    <a:pos x="10" y="34"/>
                  </a:cxn>
                  <a:cxn ang="0">
                    <a:pos x="33" y="11"/>
                  </a:cxn>
                  <a:cxn ang="0">
                    <a:pos x="64" y="0"/>
                  </a:cxn>
                </a:cxnLst>
                <a:rect l="0" t="0" r="r" b="b"/>
                <a:pathLst>
                  <a:path w="308" h="530">
                    <a:moveTo>
                      <a:pt x="64" y="0"/>
                    </a:moveTo>
                    <a:lnTo>
                      <a:pt x="244" y="0"/>
                    </a:lnTo>
                    <a:cubicBezTo>
                      <a:pt x="244" y="0"/>
                      <a:pt x="261" y="1"/>
                      <a:pt x="275" y="9"/>
                    </a:cubicBezTo>
                    <a:cubicBezTo>
                      <a:pt x="275" y="9"/>
                      <a:pt x="290" y="18"/>
                      <a:pt x="298" y="32"/>
                    </a:cubicBezTo>
                    <a:cubicBezTo>
                      <a:pt x="298" y="32"/>
                      <a:pt x="307" y="47"/>
                      <a:pt x="308" y="63"/>
                    </a:cubicBezTo>
                    <a:lnTo>
                      <a:pt x="308" y="269"/>
                    </a:lnTo>
                    <a:cubicBezTo>
                      <a:pt x="308" y="269"/>
                      <a:pt x="308" y="275"/>
                      <a:pt x="306" y="280"/>
                    </a:cubicBezTo>
                    <a:cubicBezTo>
                      <a:pt x="306" y="280"/>
                      <a:pt x="303" y="285"/>
                      <a:pt x="298" y="289"/>
                    </a:cubicBezTo>
                    <a:cubicBezTo>
                      <a:pt x="298" y="289"/>
                      <a:pt x="294" y="293"/>
                      <a:pt x="288" y="294"/>
                    </a:cubicBezTo>
                    <a:cubicBezTo>
                      <a:pt x="288" y="294"/>
                      <a:pt x="282" y="295"/>
                      <a:pt x="277" y="294"/>
                    </a:cubicBezTo>
                    <a:cubicBezTo>
                      <a:pt x="277" y="294"/>
                      <a:pt x="271" y="293"/>
                      <a:pt x="266" y="289"/>
                    </a:cubicBezTo>
                    <a:cubicBezTo>
                      <a:pt x="266" y="289"/>
                      <a:pt x="262" y="285"/>
                      <a:pt x="259" y="280"/>
                    </a:cubicBezTo>
                    <a:cubicBezTo>
                      <a:pt x="259" y="280"/>
                      <a:pt x="256" y="275"/>
                      <a:pt x="256" y="269"/>
                    </a:cubicBezTo>
                    <a:lnTo>
                      <a:pt x="256" y="106"/>
                    </a:lnTo>
                    <a:cubicBezTo>
                      <a:pt x="256" y="106"/>
                      <a:pt x="256" y="105"/>
                      <a:pt x="255" y="104"/>
                    </a:cubicBezTo>
                    <a:cubicBezTo>
                      <a:pt x="255" y="104"/>
                      <a:pt x="254" y="103"/>
                      <a:pt x="253" y="102"/>
                    </a:cubicBezTo>
                    <a:cubicBezTo>
                      <a:pt x="253" y="102"/>
                      <a:pt x="252" y="101"/>
                      <a:pt x="250" y="101"/>
                    </a:cubicBezTo>
                    <a:cubicBezTo>
                      <a:pt x="250" y="101"/>
                      <a:pt x="249" y="101"/>
                      <a:pt x="248" y="102"/>
                    </a:cubicBezTo>
                    <a:cubicBezTo>
                      <a:pt x="248" y="102"/>
                      <a:pt x="247" y="103"/>
                      <a:pt x="246" y="104"/>
                    </a:cubicBezTo>
                    <a:cubicBezTo>
                      <a:pt x="246" y="104"/>
                      <a:pt x="245" y="105"/>
                      <a:pt x="244" y="106"/>
                    </a:cubicBezTo>
                    <a:lnTo>
                      <a:pt x="244" y="494"/>
                    </a:lnTo>
                    <a:cubicBezTo>
                      <a:pt x="244" y="494"/>
                      <a:pt x="243" y="503"/>
                      <a:pt x="238" y="510"/>
                    </a:cubicBezTo>
                    <a:cubicBezTo>
                      <a:pt x="238" y="510"/>
                      <a:pt x="234" y="517"/>
                      <a:pt x="227" y="522"/>
                    </a:cubicBezTo>
                    <a:cubicBezTo>
                      <a:pt x="227" y="522"/>
                      <a:pt x="220" y="527"/>
                      <a:pt x="211" y="529"/>
                    </a:cubicBezTo>
                    <a:cubicBezTo>
                      <a:pt x="211" y="529"/>
                      <a:pt x="203" y="530"/>
                      <a:pt x="194" y="529"/>
                    </a:cubicBezTo>
                    <a:cubicBezTo>
                      <a:pt x="194" y="529"/>
                      <a:pt x="186" y="527"/>
                      <a:pt x="178" y="522"/>
                    </a:cubicBezTo>
                    <a:cubicBezTo>
                      <a:pt x="178" y="522"/>
                      <a:pt x="171" y="517"/>
                      <a:pt x="167" y="510"/>
                    </a:cubicBezTo>
                    <a:cubicBezTo>
                      <a:pt x="167" y="510"/>
                      <a:pt x="162" y="503"/>
                      <a:pt x="161" y="494"/>
                    </a:cubicBezTo>
                    <a:lnTo>
                      <a:pt x="161" y="281"/>
                    </a:lnTo>
                    <a:cubicBezTo>
                      <a:pt x="161" y="281"/>
                      <a:pt x="161" y="280"/>
                      <a:pt x="161" y="279"/>
                    </a:cubicBezTo>
                    <a:cubicBezTo>
                      <a:pt x="161" y="279"/>
                      <a:pt x="160" y="277"/>
                      <a:pt x="159" y="276"/>
                    </a:cubicBezTo>
                    <a:cubicBezTo>
                      <a:pt x="159" y="276"/>
                      <a:pt x="159" y="275"/>
                      <a:pt x="158" y="275"/>
                    </a:cubicBezTo>
                    <a:cubicBezTo>
                      <a:pt x="158" y="275"/>
                      <a:pt x="156" y="274"/>
                      <a:pt x="155" y="274"/>
                    </a:cubicBezTo>
                    <a:cubicBezTo>
                      <a:pt x="155" y="274"/>
                      <a:pt x="154" y="274"/>
                      <a:pt x="153" y="275"/>
                    </a:cubicBezTo>
                    <a:cubicBezTo>
                      <a:pt x="153" y="275"/>
                      <a:pt x="152" y="275"/>
                      <a:pt x="151" y="276"/>
                    </a:cubicBezTo>
                    <a:cubicBezTo>
                      <a:pt x="151" y="276"/>
                      <a:pt x="150" y="277"/>
                      <a:pt x="150" y="279"/>
                    </a:cubicBezTo>
                    <a:cubicBezTo>
                      <a:pt x="150" y="279"/>
                      <a:pt x="150" y="280"/>
                      <a:pt x="150" y="281"/>
                    </a:cubicBezTo>
                    <a:lnTo>
                      <a:pt x="150" y="494"/>
                    </a:lnTo>
                    <a:cubicBezTo>
                      <a:pt x="150" y="494"/>
                      <a:pt x="148" y="503"/>
                      <a:pt x="143" y="510"/>
                    </a:cubicBezTo>
                    <a:cubicBezTo>
                      <a:pt x="143" y="510"/>
                      <a:pt x="139" y="518"/>
                      <a:pt x="131" y="523"/>
                    </a:cubicBezTo>
                    <a:cubicBezTo>
                      <a:pt x="131" y="523"/>
                      <a:pt x="124" y="528"/>
                      <a:pt x="115" y="530"/>
                    </a:cubicBezTo>
                    <a:cubicBezTo>
                      <a:pt x="115" y="530"/>
                      <a:pt x="107" y="531"/>
                      <a:pt x="98" y="530"/>
                    </a:cubicBezTo>
                    <a:cubicBezTo>
                      <a:pt x="98" y="530"/>
                      <a:pt x="89" y="528"/>
                      <a:pt x="82" y="523"/>
                    </a:cubicBezTo>
                    <a:cubicBezTo>
                      <a:pt x="82" y="523"/>
                      <a:pt x="74" y="518"/>
                      <a:pt x="70" y="510"/>
                    </a:cubicBezTo>
                    <a:cubicBezTo>
                      <a:pt x="70" y="510"/>
                      <a:pt x="65" y="503"/>
                      <a:pt x="63" y="494"/>
                    </a:cubicBezTo>
                    <a:lnTo>
                      <a:pt x="63" y="105"/>
                    </a:lnTo>
                    <a:lnTo>
                      <a:pt x="56" y="105"/>
                    </a:lnTo>
                    <a:lnTo>
                      <a:pt x="56" y="271"/>
                    </a:lnTo>
                    <a:cubicBezTo>
                      <a:pt x="56" y="271"/>
                      <a:pt x="55" y="277"/>
                      <a:pt x="52" y="282"/>
                    </a:cubicBezTo>
                    <a:cubicBezTo>
                      <a:pt x="52" y="282"/>
                      <a:pt x="49" y="288"/>
                      <a:pt x="45" y="291"/>
                    </a:cubicBezTo>
                    <a:cubicBezTo>
                      <a:pt x="45" y="291"/>
                      <a:pt x="40" y="295"/>
                      <a:pt x="34" y="296"/>
                    </a:cubicBezTo>
                    <a:cubicBezTo>
                      <a:pt x="34" y="296"/>
                      <a:pt x="28" y="297"/>
                      <a:pt x="22" y="296"/>
                    </a:cubicBezTo>
                    <a:cubicBezTo>
                      <a:pt x="22" y="296"/>
                      <a:pt x="16" y="295"/>
                      <a:pt x="11" y="291"/>
                    </a:cubicBezTo>
                    <a:cubicBezTo>
                      <a:pt x="11" y="291"/>
                      <a:pt x="6" y="288"/>
                      <a:pt x="3" y="282"/>
                    </a:cubicBezTo>
                    <a:cubicBezTo>
                      <a:pt x="3" y="282"/>
                      <a:pt x="0" y="277"/>
                      <a:pt x="0" y="271"/>
                    </a:cubicBezTo>
                    <a:lnTo>
                      <a:pt x="0" y="65"/>
                    </a:lnTo>
                    <a:cubicBezTo>
                      <a:pt x="0" y="65"/>
                      <a:pt x="1" y="48"/>
                      <a:pt x="10" y="34"/>
                    </a:cubicBezTo>
                    <a:cubicBezTo>
                      <a:pt x="10" y="34"/>
                      <a:pt x="19" y="20"/>
                      <a:pt x="33" y="11"/>
                    </a:cubicBezTo>
                    <a:cubicBezTo>
                      <a:pt x="33" y="11"/>
                      <a:pt x="47" y="2"/>
                      <a:pt x="64" y="0"/>
                    </a:cubicBezTo>
                  </a:path>
                </a:pathLst>
              </a:custGeom>
              <a:gradFill rotWithShape="0">
                <a:gsLst>
                  <a:gs pos="0">
                    <a:srgbClr val="B2B2B2"/>
                  </a:gs>
                  <a:gs pos="100000">
                    <a:srgbClr val="4B4A49"/>
                  </a:gs>
                </a:gsLst>
                <a:lin ang="5400000" scaled="1"/>
              </a:gradFill>
              <a:ln w="9525">
                <a:solidFill>
                  <a:srgbClr val="555555"/>
                </a:solidFill>
                <a:round/>
                <a:headEnd type="none" w="sm" len="sm"/>
                <a:tailEnd type="none" w="sm" len="sm"/>
              </a:ln>
            </p:spPr>
            <p:txBody>
              <a:bodyPr/>
              <a:lstStyle/>
              <a:p>
                <a:endParaRPr lang="nl-BE"/>
              </a:p>
            </p:txBody>
          </p:sp>
          <p:sp>
            <p:nvSpPr>
              <p:cNvPr id="7188" name="Freeform 20"/>
              <p:cNvSpPr>
                <a:spLocks noChangeArrowheads="1"/>
              </p:cNvSpPr>
              <p:nvPr/>
            </p:nvSpPr>
            <p:spPr bwMode="auto">
              <a:xfrm>
                <a:off x="222" y="324"/>
                <a:ext cx="18" cy="333"/>
              </a:xfrm>
              <a:custGeom>
                <a:avLst/>
                <a:gdLst/>
                <a:ahLst/>
                <a:cxnLst>
                  <a:cxn ang="0">
                    <a:pos x="36" y="0"/>
                  </a:cxn>
                  <a:cxn ang="0">
                    <a:pos x="36" y="333"/>
                  </a:cxn>
                  <a:cxn ang="0">
                    <a:pos x="36" y="0"/>
                  </a:cxn>
                </a:cxnLst>
                <a:rect l="0" t="0" r="r" b="b"/>
                <a:pathLst>
                  <a:path w="18" h="333">
                    <a:moveTo>
                      <a:pt x="36" y="0"/>
                    </a:moveTo>
                    <a:cubicBezTo>
                      <a:pt x="36" y="0"/>
                      <a:pt x="0" y="166"/>
                      <a:pt x="36" y="333"/>
                    </a:cubicBezTo>
                    <a:lnTo>
                      <a:pt x="36" y="0"/>
                    </a:lnTo>
                  </a:path>
                </a:pathLst>
              </a:custGeom>
              <a:gradFill rotWithShape="0">
                <a:gsLst>
                  <a:gs pos="0">
                    <a:srgbClr val="B7B7B7">
                      <a:alpha val="0"/>
                    </a:srgbClr>
                  </a:gs>
                  <a:gs pos="100000">
                    <a:srgbClr val="FFFFFF">
                      <a:alpha val="20001"/>
                    </a:srgbClr>
                  </a:gs>
                </a:gsLst>
                <a:lin ang="0" scaled="1"/>
              </a:gradFill>
              <a:ln w="9525">
                <a:noFill/>
                <a:round/>
                <a:headEnd type="none" w="sm" len="sm"/>
                <a:tailEnd type="none" w="sm" len="sm"/>
              </a:ln>
            </p:spPr>
            <p:txBody>
              <a:bodyPr/>
              <a:lstStyle/>
              <a:p>
                <a:endParaRPr lang="nl-BE"/>
              </a:p>
            </p:txBody>
          </p:sp>
          <p:sp>
            <p:nvSpPr>
              <p:cNvPr id="7189" name="Freeform 21"/>
              <p:cNvSpPr>
                <a:spLocks noChangeArrowheads="1"/>
              </p:cNvSpPr>
              <p:nvPr/>
            </p:nvSpPr>
            <p:spPr bwMode="auto">
              <a:xfrm>
                <a:off x="16" y="193"/>
                <a:ext cx="277" cy="64"/>
              </a:xfrm>
              <a:custGeom>
                <a:avLst/>
                <a:gdLst/>
                <a:ahLst/>
                <a:cxnLst>
                  <a:cxn ang="0">
                    <a:pos x="0" y="29"/>
                  </a:cxn>
                  <a:cxn ang="0">
                    <a:pos x="21" y="8"/>
                  </a:cxn>
                  <a:cxn ang="0">
                    <a:pos x="49" y="0"/>
                  </a:cxn>
                  <a:cxn ang="0">
                    <a:pos x="222" y="0"/>
                  </a:cxn>
                  <a:cxn ang="0">
                    <a:pos x="252" y="7"/>
                  </a:cxn>
                  <a:cxn ang="0">
                    <a:pos x="276" y="27"/>
                  </a:cxn>
                  <a:cxn ang="0">
                    <a:pos x="260" y="52"/>
                  </a:cxn>
                  <a:cxn ang="0">
                    <a:pos x="233" y="64"/>
                  </a:cxn>
                  <a:cxn ang="0">
                    <a:pos x="47" y="64"/>
                  </a:cxn>
                  <a:cxn ang="0">
                    <a:pos x="18" y="54"/>
                  </a:cxn>
                  <a:cxn ang="0">
                    <a:pos x="0" y="29"/>
                  </a:cxn>
                </a:cxnLst>
                <a:rect l="0" t="0" r="r" b="b"/>
                <a:pathLst>
                  <a:path w="276" h="64">
                    <a:moveTo>
                      <a:pt x="0" y="29"/>
                    </a:moveTo>
                    <a:cubicBezTo>
                      <a:pt x="0" y="29"/>
                      <a:pt x="8" y="16"/>
                      <a:pt x="21" y="8"/>
                    </a:cubicBezTo>
                    <a:cubicBezTo>
                      <a:pt x="21" y="8"/>
                      <a:pt x="34" y="1"/>
                      <a:pt x="49" y="0"/>
                    </a:cubicBezTo>
                    <a:lnTo>
                      <a:pt x="222" y="0"/>
                    </a:lnTo>
                    <a:cubicBezTo>
                      <a:pt x="222" y="0"/>
                      <a:pt x="238" y="0"/>
                      <a:pt x="252" y="7"/>
                    </a:cubicBezTo>
                    <a:cubicBezTo>
                      <a:pt x="252" y="7"/>
                      <a:pt x="266" y="14"/>
                      <a:pt x="276" y="27"/>
                    </a:cubicBezTo>
                    <a:cubicBezTo>
                      <a:pt x="276" y="27"/>
                      <a:pt x="271" y="41"/>
                      <a:pt x="260" y="52"/>
                    </a:cubicBezTo>
                    <a:cubicBezTo>
                      <a:pt x="260" y="52"/>
                      <a:pt x="248" y="62"/>
                      <a:pt x="233" y="64"/>
                    </a:cubicBezTo>
                    <a:lnTo>
                      <a:pt x="47" y="64"/>
                    </a:lnTo>
                    <a:cubicBezTo>
                      <a:pt x="47" y="64"/>
                      <a:pt x="31" y="63"/>
                      <a:pt x="18" y="54"/>
                    </a:cubicBezTo>
                    <a:cubicBezTo>
                      <a:pt x="18" y="54"/>
                      <a:pt x="5" y="44"/>
                      <a:pt x="0" y="29"/>
                    </a:cubicBezTo>
                  </a:path>
                </a:pathLst>
              </a:custGeom>
              <a:gradFill rotWithShape="0">
                <a:gsLst>
                  <a:gs pos="0">
                    <a:srgbClr val="FFFFFF"/>
                  </a:gs>
                  <a:gs pos="100000">
                    <a:srgbClr val="FFFFFF">
                      <a:alpha val="10001"/>
                    </a:srgbClr>
                  </a:gs>
                </a:gsLst>
                <a:lin ang="5400000" scaled="1"/>
              </a:gradFill>
              <a:ln w="9525">
                <a:noFill/>
                <a:round/>
                <a:headEnd type="none" w="sm" len="sm"/>
                <a:tailEnd type="none" w="sm" len="sm"/>
              </a:ln>
            </p:spPr>
            <p:txBody>
              <a:bodyPr/>
              <a:lstStyle/>
              <a:p>
                <a:endParaRPr lang="nl-BE"/>
              </a:p>
            </p:txBody>
          </p:sp>
          <p:sp>
            <p:nvSpPr>
              <p:cNvPr id="7190" name="Freeform 22"/>
              <p:cNvSpPr>
                <a:spLocks noChangeArrowheads="1"/>
              </p:cNvSpPr>
              <p:nvPr/>
            </p:nvSpPr>
            <p:spPr bwMode="auto">
              <a:xfrm>
                <a:off x="295" y="254"/>
                <a:ext cx="11" cy="202"/>
              </a:xfrm>
              <a:custGeom>
                <a:avLst/>
                <a:gdLst/>
                <a:ahLst/>
                <a:cxnLst>
                  <a:cxn ang="0">
                    <a:pos x="22" y="0"/>
                  </a:cxn>
                  <a:cxn ang="0">
                    <a:pos x="22" y="202"/>
                  </a:cxn>
                  <a:cxn ang="0">
                    <a:pos x="22" y="0"/>
                  </a:cxn>
                </a:cxnLst>
                <a:rect l="0" t="0" r="r" b="b"/>
                <a:pathLst>
                  <a:path w="11" h="202">
                    <a:moveTo>
                      <a:pt x="22" y="0"/>
                    </a:moveTo>
                    <a:cubicBezTo>
                      <a:pt x="22" y="0"/>
                      <a:pt x="0" y="101"/>
                      <a:pt x="22" y="202"/>
                    </a:cubicBezTo>
                    <a:lnTo>
                      <a:pt x="22" y="0"/>
                    </a:lnTo>
                  </a:path>
                </a:pathLst>
              </a:custGeom>
              <a:gradFill rotWithShape="0">
                <a:gsLst>
                  <a:gs pos="0">
                    <a:srgbClr val="B7B7B7">
                      <a:alpha val="0"/>
                    </a:srgbClr>
                  </a:gs>
                  <a:gs pos="100000">
                    <a:srgbClr val="FFFFFF">
                      <a:alpha val="20001"/>
                    </a:srgbClr>
                  </a:gs>
                </a:gsLst>
                <a:lin ang="0" scaled="1"/>
              </a:gradFill>
              <a:ln w="9525">
                <a:noFill/>
                <a:round/>
                <a:headEnd type="none" w="sm" len="sm"/>
                <a:tailEnd type="none" w="sm" len="sm"/>
              </a:ln>
            </p:spPr>
            <p:txBody>
              <a:bodyPr/>
              <a:lstStyle/>
              <a:p>
                <a:endParaRPr lang="nl-BE"/>
              </a:p>
            </p:txBody>
          </p:sp>
          <p:sp>
            <p:nvSpPr>
              <p:cNvPr id="7191" name="Freeform 23"/>
              <p:cNvSpPr>
                <a:spLocks noChangeArrowheads="1"/>
              </p:cNvSpPr>
              <p:nvPr/>
            </p:nvSpPr>
            <p:spPr bwMode="auto">
              <a:xfrm flipH="1">
                <a:off x="3" y="256"/>
                <a:ext cx="11" cy="202"/>
              </a:xfrm>
              <a:custGeom>
                <a:avLst/>
                <a:gdLst/>
                <a:ahLst/>
                <a:cxnLst>
                  <a:cxn ang="0">
                    <a:pos x="22" y="0"/>
                  </a:cxn>
                  <a:cxn ang="0">
                    <a:pos x="22" y="202"/>
                  </a:cxn>
                  <a:cxn ang="0">
                    <a:pos x="22" y="0"/>
                  </a:cxn>
                </a:cxnLst>
                <a:rect l="0" t="0" r="r" b="b"/>
                <a:pathLst>
                  <a:path w="11" h="202">
                    <a:moveTo>
                      <a:pt x="22" y="0"/>
                    </a:moveTo>
                    <a:cubicBezTo>
                      <a:pt x="22" y="0"/>
                      <a:pt x="0" y="101"/>
                      <a:pt x="22" y="202"/>
                    </a:cubicBezTo>
                    <a:lnTo>
                      <a:pt x="22" y="0"/>
                    </a:lnTo>
                  </a:path>
                </a:pathLst>
              </a:custGeom>
              <a:gradFill rotWithShape="0">
                <a:gsLst>
                  <a:gs pos="0">
                    <a:srgbClr val="FFFFFF">
                      <a:alpha val="20001"/>
                    </a:srgbClr>
                  </a:gs>
                  <a:gs pos="100000">
                    <a:srgbClr val="B7B7B7">
                      <a:alpha val="0"/>
                    </a:srgbClr>
                  </a:gs>
                </a:gsLst>
                <a:lin ang="0" scaled="1"/>
              </a:gradFill>
              <a:ln w="9525">
                <a:noFill/>
                <a:round/>
                <a:headEnd type="none" w="sm" len="sm"/>
                <a:tailEnd type="none" w="sm" len="sm"/>
              </a:ln>
            </p:spPr>
            <p:txBody>
              <a:bodyPr/>
              <a:lstStyle/>
              <a:p>
                <a:endParaRPr lang="nl-BE"/>
              </a:p>
            </p:txBody>
          </p:sp>
          <p:sp>
            <p:nvSpPr>
              <p:cNvPr id="7192" name="Freeform 24"/>
              <p:cNvSpPr>
                <a:spLocks noChangeArrowheads="1"/>
              </p:cNvSpPr>
              <p:nvPr/>
            </p:nvSpPr>
            <p:spPr bwMode="auto">
              <a:xfrm flipH="1">
                <a:off x="69" y="303"/>
                <a:ext cx="12" cy="235"/>
              </a:xfrm>
              <a:custGeom>
                <a:avLst/>
                <a:gdLst/>
                <a:ahLst/>
                <a:cxnLst>
                  <a:cxn ang="0">
                    <a:pos x="25" y="0"/>
                  </a:cxn>
                  <a:cxn ang="0">
                    <a:pos x="25" y="235"/>
                  </a:cxn>
                  <a:cxn ang="0">
                    <a:pos x="25" y="0"/>
                  </a:cxn>
                </a:cxnLst>
                <a:rect l="0" t="0" r="r" b="b"/>
                <a:pathLst>
                  <a:path w="12" h="235">
                    <a:moveTo>
                      <a:pt x="25" y="0"/>
                    </a:moveTo>
                    <a:cubicBezTo>
                      <a:pt x="25" y="0"/>
                      <a:pt x="0" y="117"/>
                      <a:pt x="25" y="235"/>
                    </a:cubicBezTo>
                    <a:lnTo>
                      <a:pt x="25" y="0"/>
                    </a:lnTo>
                  </a:path>
                </a:pathLst>
              </a:custGeom>
              <a:gradFill rotWithShape="0">
                <a:gsLst>
                  <a:gs pos="0">
                    <a:srgbClr val="FFFFFF">
                      <a:alpha val="20001"/>
                    </a:srgbClr>
                  </a:gs>
                  <a:gs pos="100000">
                    <a:srgbClr val="B7B7B7">
                      <a:alpha val="0"/>
                    </a:srgbClr>
                  </a:gs>
                </a:gsLst>
                <a:lin ang="0" scaled="1"/>
              </a:gradFill>
              <a:ln w="9525">
                <a:noFill/>
                <a:round/>
                <a:headEnd type="none" w="sm" len="sm"/>
                <a:tailEnd type="none" w="sm" len="sm"/>
              </a:ln>
            </p:spPr>
            <p:txBody>
              <a:bodyPr/>
              <a:lstStyle/>
              <a:p>
                <a:endParaRPr lang="nl-BE"/>
              </a:p>
            </p:txBody>
          </p:sp>
          <p:sp>
            <p:nvSpPr>
              <p:cNvPr id="7193" name="Freeform 25"/>
              <p:cNvSpPr>
                <a:spLocks noChangeArrowheads="1"/>
              </p:cNvSpPr>
              <p:nvPr/>
            </p:nvSpPr>
            <p:spPr bwMode="auto">
              <a:xfrm>
                <a:off x="68" y="428"/>
                <a:ext cx="74" cy="183"/>
              </a:xfrm>
              <a:custGeom>
                <a:avLst/>
                <a:gdLst/>
                <a:ahLst/>
                <a:cxnLst>
                  <a:cxn ang="0">
                    <a:pos x="0" y="183"/>
                  </a:cxn>
                  <a:cxn ang="0">
                    <a:pos x="74" y="0"/>
                  </a:cxn>
                  <a:cxn ang="0">
                    <a:pos x="0" y="0"/>
                  </a:cxn>
                  <a:cxn ang="0">
                    <a:pos x="0" y="183"/>
                  </a:cxn>
                </a:cxnLst>
                <a:rect l="0" t="0" r="r" b="b"/>
                <a:pathLst>
                  <a:path w="74" h="183">
                    <a:moveTo>
                      <a:pt x="0" y="183"/>
                    </a:moveTo>
                    <a:cubicBezTo>
                      <a:pt x="0" y="183"/>
                      <a:pt x="18" y="83"/>
                      <a:pt x="74" y="0"/>
                    </a:cubicBezTo>
                    <a:lnTo>
                      <a:pt x="0" y="0"/>
                    </a:lnTo>
                    <a:lnTo>
                      <a:pt x="0" y="183"/>
                    </a:lnTo>
                  </a:path>
                </a:pathLst>
              </a:custGeom>
              <a:gradFill rotWithShape="0">
                <a:gsLst>
                  <a:gs pos="0">
                    <a:srgbClr val="B7B7B7">
                      <a:alpha val="0"/>
                    </a:srgbClr>
                  </a:gs>
                  <a:gs pos="100000">
                    <a:srgbClr val="FFFFFF">
                      <a:alpha val="10001"/>
                    </a:srgbClr>
                  </a:gs>
                </a:gsLst>
                <a:lin ang="5400000" scaled="1"/>
              </a:gradFill>
              <a:ln w="9525">
                <a:noFill/>
                <a:round/>
                <a:headEnd type="none" w="sm" len="sm"/>
                <a:tailEnd type="none" w="sm" len="sm"/>
              </a:ln>
            </p:spPr>
            <p:txBody>
              <a:bodyPr/>
              <a:lstStyle/>
              <a:p>
                <a:endParaRPr lang="nl-BE"/>
              </a:p>
            </p:txBody>
          </p:sp>
          <p:sp>
            <p:nvSpPr>
              <p:cNvPr id="7194" name="Freeform 26"/>
              <p:cNvSpPr>
                <a:spLocks noChangeArrowheads="1"/>
              </p:cNvSpPr>
              <p:nvPr/>
            </p:nvSpPr>
            <p:spPr bwMode="auto">
              <a:xfrm>
                <a:off x="256" y="354"/>
                <a:ext cx="48" cy="109"/>
              </a:xfrm>
              <a:custGeom>
                <a:avLst/>
                <a:gdLst/>
                <a:ahLst/>
                <a:cxnLst>
                  <a:cxn ang="0">
                    <a:pos x="0" y="0"/>
                  </a:cxn>
                  <a:cxn ang="0">
                    <a:pos x="47" y="109"/>
                  </a:cxn>
                  <a:cxn ang="0">
                    <a:pos x="2" y="109"/>
                  </a:cxn>
                  <a:cxn ang="0">
                    <a:pos x="0" y="0"/>
                  </a:cxn>
                </a:cxnLst>
                <a:rect l="0" t="0" r="r" b="b"/>
                <a:pathLst>
                  <a:path w="47" h="109">
                    <a:moveTo>
                      <a:pt x="0" y="0"/>
                    </a:moveTo>
                    <a:cubicBezTo>
                      <a:pt x="0" y="0"/>
                      <a:pt x="7" y="61"/>
                      <a:pt x="47" y="109"/>
                    </a:cubicBezTo>
                    <a:lnTo>
                      <a:pt x="2" y="109"/>
                    </a:lnTo>
                    <a:lnTo>
                      <a:pt x="0" y="0"/>
                    </a:lnTo>
                  </a:path>
                </a:pathLst>
              </a:custGeom>
              <a:gradFill rotWithShape="0">
                <a:gsLst>
                  <a:gs pos="0">
                    <a:srgbClr val="FFFFFF">
                      <a:alpha val="10001"/>
                    </a:srgbClr>
                  </a:gs>
                  <a:gs pos="100000">
                    <a:srgbClr val="B7B7B7">
                      <a:alpha val="0"/>
                    </a:srgbClr>
                  </a:gs>
                </a:gsLst>
                <a:lin ang="5400000" scaled="1"/>
              </a:gradFill>
              <a:ln w="9525">
                <a:noFill/>
                <a:round/>
                <a:headEnd type="none" w="sm" len="sm"/>
                <a:tailEnd type="none" w="sm" len="sm"/>
              </a:ln>
            </p:spPr>
            <p:txBody>
              <a:bodyPr/>
              <a:lstStyle/>
              <a:p>
                <a:endParaRPr lang="nl-BE"/>
              </a:p>
            </p:txBody>
          </p:sp>
          <p:sp>
            <p:nvSpPr>
              <p:cNvPr id="7195" name="Oval 27"/>
              <p:cNvSpPr>
                <a:spLocks noChangeArrowheads="1"/>
              </p:cNvSpPr>
              <p:nvPr/>
            </p:nvSpPr>
            <p:spPr bwMode="auto">
              <a:xfrm>
                <a:off x="118" y="128"/>
                <a:ext cx="82" cy="45"/>
              </a:xfrm>
              <a:prstGeom prst="ellipse">
                <a:avLst/>
              </a:prstGeom>
              <a:gradFill rotWithShape="0">
                <a:gsLst>
                  <a:gs pos="0">
                    <a:srgbClr val="FFFFFF">
                      <a:alpha val="10001"/>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196" name="Freeform 28"/>
              <p:cNvSpPr>
                <a:spLocks noChangeArrowheads="1"/>
              </p:cNvSpPr>
              <p:nvPr/>
            </p:nvSpPr>
            <p:spPr bwMode="auto">
              <a:xfrm>
                <a:off x="172" y="669"/>
                <a:ext cx="61" cy="48"/>
              </a:xfrm>
              <a:custGeom>
                <a:avLst/>
                <a:gdLst/>
                <a:ahLst/>
                <a:cxnLst>
                  <a:cxn ang="0">
                    <a:pos x="0" y="22"/>
                  </a:cxn>
                  <a:cxn ang="0">
                    <a:pos x="0" y="19"/>
                  </a:cxn>
                  <a:cxn ang="0">
                    <a:pos x="1" y="16"/>
                  </a:cxn>
                  <a:cxn ang="0">
                    <a:pos x="2" y="14"/>
                  </a:cxn>
                  <a:cxn ang="0">
                    <a:pos x="3" y="12"/>
                  </a:cxn>
                  <a:cxn ang="0">
                    <a:pos x="5" y="10"/>
                  </a:cxn>
                  <a:cxn ang="0">
                    <a:pos x="7" y="8"/>
                  </a:cxn>
                  <a:cxn ang="0">
                    <a:pos x="9" y="6"/>
                  </a:cxn>
                  <a:cxn ang="0">
                    <a:pos x="12" y="4"/>
                  </a:cxn>
                  <a:cxn ang="0">
                    <a:pos x="15" y="3"/>
                  </a:cxn>
                  <a:cxn ang="0">
                    <a:pos x="17" y="2"/>
                  </a:cxn>
                  <a:cxn ang="0">
                    <a:pos x="20" y="1"/>
                  </a:cxn>
                  <a:cxn ang="0">
                    <a:pos x="24" y="0"/>
                  </a:cxn>
                  <a:cxn ang="0">
                    <a:pos x="27" y="0"/>
                  </a:cxn>
                  <a:cxn ang="0">
                    <a:pos x="30" y="0"/>
                  </a:cxn>
                  <a:cxn ang="0">
                    <a:pos x="33" y="0"/>
                  </a:cxn>
                  <a:cxn ang="0">
                    <a:pos x="36" y="0"/>
                  </a:cxn>
                  <a:cxn ang="0">
                    <a:pos x="40" y="1"/>
                  </a:cxn>
                  <a:cxn ang="0">
                    <a:pos x="43" y="2"/>
                  </a:cxn>
                  <a:cxn ang="0">
                    <a:pos x="45" y="3"/>
                  </a:cxn>
                  <a:cxn ang="0">
                    <a:pos x="48" y="4"/>
                  </a:cxn>
                  <a:cxn ang="0">
                    <a:pos x="51" y="6"/>
                  </a:cxn>
                  <a:cxn ang="0">
                    <a:pos x="53" y="8"/>
                  </a:cxn>
                  <a:cxn ang="0">
                    <a:pos x="55" y="10"/>
                  </a:cxn>
                  <a:cxn ang="0">
                    <a:pos x="57" y="12"/>
                  </a:cxn>
                  <a:cxn ang="0">
                    <a:pos x="58" y="14"/>
                  </a:cxn>
                  <a:cxn ang="0">
                    <a:pos x="59" y="16"/>
                  </a:cxn>
                  <a:cxn ang="0">
                    <a:pos x="60" y="19"/>
                  </a:cxn>
                  <a:cxn ang="0">
                    <a:pos x="60" y="22"/>
                  </a:cxn>
                  <a:cxn ang="0">
                    <a:pos x="61" y="24"/>
                  </a:cxn>
                  <a:cxn ang="0">
                    <a:pos x="60" y="27"/>
                  </a:cxn>
                  <a:cxn ang="0">
                    <a:pos x="60" y="29"/>
                  </a:cxn>
                  <a:cxn ang="0">
                    <a:pos x="59" y="32"/>
                  </a:cxn>
                  <a:cxn ang="0">
                    <a:pos x="58" y="34"/>
                  </a:cxn>
                  <a:cxn ang="0">
                    <a:pos x="56" y="36"/>
                  </a:cxn>
                  <a:cxn ang="0">
                    <a:pos x="54" y="38"/>
                  </a:cxn>
                  <a:cxn ang="0">
                    <a:pos x="52" y="40"/>
                  </a:cxn>
                  <a:cxn ang="0">
                    <a:pos x="50" y="42"/>
                  </a:cxn>
                  <a:cxn ang="0">
                    <a:pos x="47" y="43"/>
                  </a:cxn>
                  <a:cxn ang="0">
                    <a:pos x="45" y="45"/>
                  </a:cxn>
                  <a:cxn ang="0">
                    <a:pos x="42" y="46"/>
                  </a:cxn>
                  <a:cxn ang="0">
                    <a:pos x="39" y="47"/>
                  </a:cxn>
                  <a:cxn ang="0">
                    <a:pos x="36" y="47"/>
                  </a:cxn>
                  <a:cxn ang="0">
                    <a:pos x="32" y="48"/>
                  </a:cxn>
                  <a:cxn ang="0">
                    <a:pos x="29" y="48"/>
                  </a:cxn>
                  <a:cxn ang="0">
                    <a:pos x="26" y="48"/>
                  </a:cxn>
                  <a:cxn ang="0">
                    <a:pos x="23" y="47"/>
                  </a:cxn>
                  <a:cxn ang="0">
                    <a:pos x="20" y="46"/>
                  </a:cxn>
                  <a:cxn ang="0">
                    <a:pos x="17" y="45"/>
                  </a:cxn>
                  <a:cxn ang="0">
                    <a:pos x="14" y="44"/>
                  </a:cxn>
                  <a:cxn ang="0">
                    <a:pos x="11" y="43"/>
                  </a:cxn>
                  <a:cxn ang="0">
                    <a:pos x="9" y="41"/>
                  </a:cxn>
                  <a:cxn ang="0">
                    <a:pos x="7" y="39"/>
                  </a:cxn>
                  <a:cxn ang="0">
                    <a:pos x="5" y="37"/>
                  </a:cxn>
                  <a:cxn ang="0">
                    <a:pos x="3" y="35"/>
                  </a:cxn>
                  <a:cxn ang="0">
                    <a:pos x="2" y="33"/>
                  </a:cxn>
                  <a:cxn ang="0">
                    <a:pos x="1" y="30"/>
                  </a:cxn>
                  <a:cxn ang="0">
                    <a:pos x="0" y="28"/>
                  </a:cxn>
                  <a:cxn ang="0">
                    <a:pos x="0" y="25"/>
                  </a:cxn>
                </a:cxnLst>
                <a:rect l="0" t="0" r="r" b="b"/>
                <a:pathLst>
                  <a:path w="61" h="48">
                    <a:moveTo>
                      <a:pt x="0" y="24"/>
                    </a:moveTo>
                    <a:lnTo>
                      <a:pt x="0" y="23"/>
                    </a:lnTo>
                    <a:lnTo>
                      <a:pt x="0" y="23"/>
                    </a:lnTo>
                    <a:lnTo>
                      <a:pt x="0" y="22"/>
                    </a:lnTo>
                    <a:lnTo>
                      <a:pt x="0" y="22"/>
                    </a:lnTo>
                    <a:lnTo>
                      <a:pt x="0" y="22"/>
                    </a:lnTo>
                    <a:lnTo>
                      <a:pt x="0" y="21"/>
                    </a:lnTo>
                    <a:lnTo>
                      <a:pt x="0" y="21"/>
                    </a:lnTo>
                    <a:lnTo>
                      <a:pt x="0" y="20"/>
                    </a:lnTo>
                    <a:lnTo>
                      <a:pt x="0" y="20"/>
                    </a:lnTo>
                    <a:lnTo>
                      <a:pt x="0" y="19"/>
                    </a:lnTo>
                    <a:lnTo>
                      <a:pt x="0" y="19"/>
                    </a:lnTo>
                    <a:lnTo>
                      <a:pt x="0" y="19"/>
                    </a:lnTo>
                    <a:lnTo>
                      <a:pt x="0" y="18"/>
                    </a:lnTo>
                    <a:lnTo>
                      <a:pt x="0" y="18"/>
                    </a:lnTo>
                    <a:lnTo>
                      <a:pt x="1" y="17"/>
                    </a:lnTo>
                    <a:lnTo>
                      <a:pt x="1" y="17"/>
                    </a:lnTo>
                    <a:lnTo>
                      <a:pt x="1" y="16"/>
                    </a:lnTo>
                    <a:lnTo>
                      <a:pt x="1" y="16"/>
                    </a:lnTo>
                    <a:lnTo>
                      <a:pt x="1" y="16"/>
                    </a:lnTo>
                    <a:lnTo>
                      <a:pt x="1" y="15"/>
                    </a:lnTo>
                    <a:lnTo>
                      <a:pt x="2" y="15"/>
                    </a:lnTo>
                    <a:lnTo>
                      <a:pt x="2" y="14"/>
                    </a:lnTo>
                    <a:lnTo>
                      <a:pt x="2" y="14"/>
                    </a:lnTo>
                    <a:lnTo>
                      <a:pt x="2" y="14"/>
                    </a:lnTo>
                    <a:lnTo>
                      <a:pt x="2" y="13"/>
                    </a:lnTo>
                    <a:lnTo>
                      <a:pt x="3" y="13"/>
                    </a:lnTo>
                    <a:lnTo>
                      <a:pt x="3" y="13"/>
                    </a:lnTo>
                    <a:lnTo>
                      <a:pt x="3" y="12"/>
                    </a:lnTo>
                    <a:lnTo>
                      <a:pt x="3" y="12"/>
                    </a:lnTo>
                    <a:lnTo>
                      <a:pt x="4" y="11"/>
                    </a:lnTo>
                    <a:lnTo>
                      <a:pt x="4" y="11"/>
                    </a:lnTo>
                    <a:lnTo>
                      <a:pt x="4" y="11"/>
                    </a:lnTo>
                    <a:lnTo>
                      <a:pt x="5" y="10"/>
                    </a:lnTo>
                    <a:lnTo>
                      <a:pt x="5" y="10"/>
                    </a:lnTo>
                    <a:lnTo>
                      <a:pt x="5" y="10"/>
                    </a:lnTo>
                    <a:lnTo>
                      <a:pt x="5" y="9"/>
                    </a:lnTo>
                    <a:lnTo>
                      <a:pt x="6" y="9"/>
                    </a:lnTo>
                    <a:lnTo>
                      <a:pt x="6" y="9"/>
                    </a:lnTo>
                    <a:lnTo>
                      <a:pt x="6" y="8"/>
                    </a:lnTo>
                    <a:lnTo>
                      <a:pt x="7" y="8"/>
                    </a:lnTo>
                    <a:lnTo>
                      <a:pt x="7" y="8"/>
                    </a:lnTo>
                    <a:lnTo>
                      <a:pt x="8" y="7"/>
                    </a:lnTo>
                    <a:lnTo>
                      <a:pt x="8" y="7"/>
                    </a:lnTo>
                    <a:lnTo>
                      <a:pt x="8" y="7"/>
                    </a:lnTo>
                    <a:lnTo>
                      <a:pt x="9" y="6"/>
                    </a:lnTo>
                    <a:lnTo>
                      <a:pt x="9" y="6"/>
                    </a:lnTo>
                    <a:lnTo>
                      <a:pt x="9" y="6"/>
                    </a:lnTo>
                    <a:lnTo>
                      <a:pt x="10" y="6"/>
                    </a:lnTo>
                    <a:lnTo>
                      <a:pt x="10" y="5"/>
                    </a:lnTo>
                    <a:lnTo>
                      <a:pt x="11" y="5"/>
                    </a:lnTo>
                    <a:lnTo>
                      <a:pt x="11" y="5"/>
                    </a:lnTo>
                    <a:lnTo>
                      <a:pt x="11" y="4"/>
                    </a:lnTo>
                    <a:lnTo>
                      <a:pt x="12" y="4"/>
                    </a:lnTo>
                    <a:lnTo>
                      <a:pt x="12" y="4"/>
                    </a:lnTo>
                    <a:lnTo>
                      <a:pt x="13" y="4"/>
                    </a:lnTo>
                    <a:lnTo>
                      <a:pt x="13" y="3"/>
                    </a:lnTo>
                    <a:lnTo>
                      <a:pt x="14" y="3"/>
                    </a:lnTo>
                    <a:lnTo>
                      <a:pt x="14" y="3"/>
                    </a:lnTo>
                    <a:lnTo>
                      <a:pt x="15" y="3"/>
                    </a:lnTo>
                    <a:lnTo>
                      <a:pt x="15" y="3"/>
                    </a:lnTo>
                    <a:lnTo>
                      <a:pt x="16" y="2"/>
                    </a:lnTo>
                    <a:lnTo>
                      <a:pt x="16" y="2"/>
                    </a:lnTo>
                    <a:lnTo>
                      <a:pt x="16" y="2"/>
                    </a:lnTo>
                    <a:lnTo>
                      <a:pt x="17" y="2"/>
                    </a:lnTo>
                    <a:lnTo>
                      <a:pt x="17" y="2"/>
                    </a:lnTo>
                    <a:lnTo>
                      <a:pt x="18" y="1"/>
                    </a:lnTo>
                    <a:lnTo>
                      <a:pt x="18" y="1"/>
                    </a:lnTo>
                    <a:lnTo>
                      <a:pt x="19" y="1"/>
                    </a:lnTo>
                    <a:lnTo>
                      <a:pt x="19" y="1"/>
                    </a:lnTo>
                    <a:lnTo>
                      <a:pt x="20" y="1"/>
                    </a:lnTo>
                    <a:lnTo>
                      <a:pt x="20" y="1"/>
                    </a:lnTo>
                    <a:lnTo>
                      <a:pt x="21" y="1"/>
                    </a:lnTo>
                    <a:lnTo>
                      <a:pt x="22" y="0"/>
                    </a:lnTo>
                    <a:lnTo>
                      <a:pt x="22" y="0"/>
                    </a:lnTo>
                    <a:lnTo>
                      <a:pt x="23" y="0"/>
                    </a:lnTo>
                    <a:lnTo>
                      <a:pt x="23" y="0"/>
                    </a:lnTo>
                    <a:lnTo>
                      <a:pt x="24" y="0"/>
                    </a:lnTo>
                    <a:lnTo>
                      <a:pt x="24" y="0"/>
                    </a:lnTo>
                    <a:lnTo>
                      <a:pt x="25" y="0"/>
                    </a:lnTo>
                    <a:lnTo>
                      <a:pt x="25" y="0"/>
                    </a:lnTo>
                    <a:lnTo>
                      <a:pt x="26" y="0"/>
                    </a:lnTo>
                    <a:lnTo>
                      <a:pt x="26" y="0"/>
                    </a:lnTo>
                    <a:lnTo>
                      <a:pt x="27" y="0"/>
                    </a:lnTo>
                    <a:lnTo>
                      <a:pt x="27" y="0"/>
                    </a:lnTo>
                    <a:lnTo>
                      <a:pt x="28" y="0"/>
                    </a:lnTo>
                    <a:lnTo>
                      <a:pt x="28" y="0"/>
                    </a:lnTo>
                    <a:lnTo>
                      <a:pt x="29" y="0"/>
                    </a:lnTo>
                    <a:lnTo>
                      <a:pt x="29" y="0"/>
                    </a:lnTo>
                    <a:lnTo>
                      <a:pt x="30" y="0"/>
                    </a:lnTo>
                    <a:lnTo>
                      <a:pt x="31" y="0"/>
                    </a:lnTo>
                    <a:lnTo>
                      <a:pt x="31" y="0"/>
                    </a:lnTo>
                    <a:lnTo>
                      <a:pt x="32" y="0"/>
                    </a:lnTo>
                    <a:lnTo>
                      <a:pt x="32" y="0"/>
                    </a:lnTo>
                    <a:lnTo>
                      <a:pt x="33" y="0"/>
                    </a:lnTo>
                    <a:lnTo>
                      <a:pt x="33" y="0"/>
                    </a:lnTo>
                    <a:lnTo>
                      <a:pt x="34" y="0"/>
                    </a:lnTo>
                    <a:lnTo>
                      <a:pt x="34" y="0"/>
                    </a:lnTo>
                    <a:lnTo>
                      <a:pt x="35" y="0"/>
                    </a:lnTo>
                    <a:lnTo>
                      <a:pt x="35" y="0"/>
                    </a:lnTo>
                    <a:lnTo>
                      <a:pt x="36" y="0"/>
                    </a:lnTo>
                    <a:lnTo>
                      <a:pt x="36" y="0"/>
                    </a:lnTo>
                    <a:lnTo>
                      <a:pt x="37" y="0"/>
                    </a:lnTo>
                    <a:lnTo>
                      <a:pt x="37" y="0"/>
                    </a:lnTo>
                    <a:lnTo>
                      <a:pt x="38" y="0"/>
                    </a:lnTo>
                    <a:lnTo>
                      <a:pt x="39" y="0"/>
                    </a:lnTo>
                    <a:lnTo>
                      <a:pt x="39" y="1"/>
                    </a:lnTo>
                    <a:lnTo>
                      <a:pt x="40" y="1"/>
                    </a:lnTo>
                    <a:lnTo>
                      <a:pt x="40" y="1"/>
                    </a:lnTo>
                    <a:lnTo>
                      <a:pt x="41" y="1"/>
                    </a:lnTo>
                    <a:lnTo>
                      <a:pt x="41" y="1"/>
                    </a:lnTo>
                    <a:lnTo>
                      <a:pt x="42" y="1"/>
                    </a:lnTo>
                    <a:lnTo>
                      <a:pt x="42" y="1"/>
                    </a:lnTo>
                    <a:lnTo>
                      <a:pt x="43" y="2"/>
                    </a:lnTo>
                    <a:lnTo>
                      <a:pt x="43" y="2"/>
                    </a:lnTo>
                    <a:lnTo>
                      <a:pt x="44" y="2"/>
                    </a:lnTo>
                    <a:lnTo>
                      <a:pt x="44" y="2"/>
                    </a:lnTo>
                    <a:lnTo>
                      <a:pt x="44" y="2"/>
                    </a:lnTo>
                    <a:lnTo>
                      <a:pt x="45" y="3"/>
                    </a:lnTo>
                    <a:lnTo>
                      <a:pt x="45" y="3"/>
                    </a:lnTo>
                    <a:lnTo>
                      <a:pt x="46" y="3"/>
                    </a:lnTo>
                    <a:lnTo>
                      <a:pt x="46" y="3"/>
                    </a:lnTo>
                    <a:lnTo>
                      <a:pt x="47" y="3"/>
                    </a:lnTo>
                    <a:lnTo>
                      <a:pt x="47" y="4"/>
                    </a:lnTo>
                    <a:lnTo>
                      <a:pt x="48" y="4"/>
                    </a:lnTo>
                    <a:lnTo>
                      <a:pt x="48" y="4"/>
                    </a:lnTo>
                    <a:lnTo>
                      <a:pt x="49" y="4"/>
                    </a:lnTo>
                    <a:lnTo>
                      <a:pt x="49" y="5"/>
                    </a:lnTo>
                    <a:lnTo>
                      <a:pt x="49" y="5"/>
                    </a:lnTo>
                    <a:lnTo>
                      <a:pt x="50" y="5"/>
                    </a:lnTo>
                    <a:lnTo>
                      <a:pt x="50" y="6"/>
                    </a:lnTo>
                    <a:lnTo>
                      <a:pt x="51" y="6"/>
                    </a:lnTo>
                    <a:lnTo>
                      <a:pt x="51" y="6"/>
                    </a:lnTo>
                    <a:lnTo>
                      <a:pt x="51" y="6"/>
                    </a:lnTo>
                    <a:lnTo>
                      <a:pt x="52" y="7"/>
                    </a:lnTo>
                    <a:lnTo>
                      <a:pt x="52" y="7"/>
                    </a:lnTo>
                    <a:lnTo>
                      <a:pt x="53" y="7"/>
                    </a:lnTo>
                    <a:lnTo>
                      <a:pt x="53" y="8"/>
                    </a:lnTo>
                    <a:lnTo>
                      <a:pt x="53" y="8"/>
                    </a:lnTo>
                    <a:lnTo>
                      <a:pt x="54" y="8"/>
                    </a:lnTo>
                    <a:lnTo>
                      <a:pt x="54" y="9"/>
                    </a:lnTo>
                    <a:lnTo>
                      <a:pt x="54" y="9"/>
                    </a:lnTo>
                    <a:lnTo>
                      <a:pt x="55" y="9"/>
                    </a:lnTo>
                    <a:lnTo>
                      <a:pt x="55" y="10"/>
                    </a:lnTo>
                    <a:lnTo>
                      <a:pt x="55" y="10"/>
                    </a:lnTo>
                    <a:lnTo>
                      <a:pt x="55" y="10"/>
                    </a:lnTo>
                    <a:lnTo>
                      <a:pt x="56" y="11"/>
                    </a:lnTo>
                    <a:lnTo>
                      <a:pt x="56" y="11"/>
                    </a:lnTo>
                    <a:lnTo>
                      <a:pt x="56" y="11"/>
                    </a:lnTo>
                    <a:lnTo>
                      <a:pt x="57" y="12"/>
                    </a:lnTo>
                    <a:lnTo>
                      <a:pt x="57" y="12"/>
                    </a:lnTo>
                    <a:lnTo>
                      <a:pt x="57" y="13"/>
                    </a:lnTo>
                    <a:lnTo>
                      <a:pt x="57" y="13"/>
                    </a:lnTo>
                    <a:lnTo>
                      <a:pt x="58" y="13"/>
                    </a:lnTo>
                    <a:lnTo>
                      <a:pt x="58" y="14"/>
                    </a:lnTo>
                    <a:lnTo>
                      <a:pt x="58" y="14"/>
                    </a:lnTo>
                    <a:lnTo>
                      <a:pt x="58" y="14"/>
                    </a:lnTo>
                    <a:lnTo>
                      <a:pt x="58" y="15"/>
                    </a:lnTo>
                    <a:lnTo>
                      <a:pt x="59" y="15"/>
                    </a:lnTo>
                    <a:lnTo>
                      <a:pt x="59" y="16"/>
                    </a:lnTo>
                    <a:lnTo>
                      <a:pt x="59" y="16"/>
                    </a:lnTo>
                    <a:lnTo>
                      <a:pt x="59" y="16"/>
                    </a:lnTo>
                    <a:lnTo>
                      <a:pt x="59" y="17"/>
                    </a:lnTo>
                    <a:lnTo>
                      <a:pt x="59" y="17"/>
                    </a:lnTo>
                    <a:lnTo>
                      <a:pt x="60" y="18"/>
                    </a:lnTo>
                    <a:lnTo>
                      <a:pt x="60" y="18"/>
                    </a:lnTo>
                    <a:lnTo>
                      <a:pt x="60" y="19"/>
                    </a:lnTo>
                    <a:lnTo>
                      <a:pt x="60" y="19"/>
                    </a:lnTo>
                    <a:lnTo>
                      <a:pt x="60" y="19"/>
                    </a:lnTo>
                    <a:lnTo>
                      <a:pt x="60" y="20"/>
                    </a:lnTo>
                    <a:lnTo>
                      <a:pt x="60" y="20"/>
                    </a:lnTo>
                    <a:lnTo>
                      <a:pt x="60" y="21"/>
                    </a:lnTo>
                    <a:lnTo>
                      <a:pt x="60" y="21"/>
                    </a:lnTo>
                    <a:lnTo>
                      <a:pt x="60" y="22"/>
                    </a:lnTo>
                    <a:lnTo>
                      <a:pt x="60" y="22"/>
                    </a:lnTo>
                    <a:lnTo>
                      <a:pt x="60" y="22"/>
                    </a:lnTo>
                    <a:lnTo>
                      <a:pt x="60" y="23"/>
                    </a:lnTo>
                    <a:lnTo>
                      <a:pt x="61" y="23"/>
                    </a:lnTo>
                    <a:lnTo>
                      <a:pt x="61" y="24"/>
                    </a:lnTo>
                    <a:lnTo>
                      <a:pt x="61" y="24"/>
                    </a:lnTo>
                    <a:lnTo>
                      <a:pt x="60" y="24"/>
                    </a:lnTo>
                    <a:lnTo>
                      <a:pt x="60" y="25"/>
                    </a:lnTo>
                    <a:lnTo>
                      <a:pt x="60" y="25"/>
                    </a:lnTo>
                    <a:lnTo>
                      <a:pt x="60" y="26"/>
                    </a:lnTo>
                    <a:lnTo>
                      <a:pt x="60" y="26"/>
                    </a:lnTo>
                    <a:lnTo>
                      <a:pt x="60" y="27"/>
                    </a:lnTo>
                    <a:lnTo>
                      <a:pt x="60" y="27"/>
                    </a:lnTo>
                    <a:lnTo>
                      <a:pt x="60" y="27"/>
                    </a:lnTo>
                    <a:lnTo>
                      <a:pt x="60" y="28"/>
                    </a:lnTo>
                    <a:lnTo>
                      <a:pt x="60" y="28"/>
                    </a:lnTo>
                    <a:lnTo>
                      <a:pt x="60" y="29"/>
                    </a:lnTo>
                    <a:lnTo>
                      <a:pt x="60" y="29"/>
                    </a:lnTo>
                    <a:lnTo>
                      <a:pt x="60" y="30"/>
                    </a:lnTo>
                    <a:lnTo>
                      <a:pt x="59" y="30"/>
                    </a:lnTo>
                    <a:lnTo>
                      <a:pt x="59" y="30"/>
                    </a:lnTo>
                    <a:lnTo>
                      <a:pt x="59" y="31"/>
                    </a:lnTo>
                    <a:lnTo>
                      <a:pt x="59" y="31"/>
                    </a:lnTo>
                    <a:lnTo>
                      <a:pt x="59" y="32"/>
                    </a:lnTo>
                    <a:lnTo>
                      <a:pt x="59" y="32"/>
                    </a:lnTo>
                    <a:lnTo>
                      <a:pt x="58" y="32"/>
                    </a:lnTo>
                    <a:lnTo>
                      <a:pt x="58" y="33"/>
                    </a:lnTo>
                    <a:lnTo>
                      <a:pt x="58" y="33"/>
                    </a:lnTo>
                    <a:lnTo>
                      <a:pt x="58" y="33"/>
                    </a:lnTo>
                    <a:lnTo>
                      <a:pt x="58" y="34"/>
                    </a:lnTo>
                    <a:lnTo>
                      <a:pt x="57" y="34"/>
                    </a:lnTo>
                    <a:lnTo>
                      <a:pt x="57" y="35"/>
                    </a:lnTo>
                    <a:lnTo>
                      <a:pt x="57" y="35"/>
                    </a:lnTo>
                    <a:lnTo>
                      <a:pt x="57" y="35"/>
                    </a:lnTo>
                    <a:lnTo>
                      <a:pt x="56" y="36"/>
                    </a:lnTo>
                    <a:lnTo>
                      <a:pt x="56" y="36"/>
                    </a:lnTo>
                    <a:lnTo>
                      <a:pt x="56" y="36"/>
                    </a:lnTo>
                    <a:lnTo>
                      <a:pt x="56" y="37"/>
                    </a:lnTo>
                    <a:lnTo>
                      <a:pt x="55" y="37"/>
                    </a:lnTo>
                    <a:lnTo>
                      <a:pt x="55" y="38"/>
                    </a:lnTo>
                    <a:lnTo>
                      <a:pt x="55" y="38"/>
                    </a:lnTo>
                    <a:lnTo>
                      <a:pt x="54" y="38"/>
                    </a:lnTo>
                    <a:lnTo>
                      <a:pt x="54" y="39"/>
                    </a:lnTo>
                    <a:lnTo>
                      <a:pt x="54" y="39"/>
                    </a:lnTo>
                    <a:lnTo>
                      <a:pt x="53" y="39"/>
                    </a:lnTo>
                    <a:lnTo>
                      <a:pt x="53" y="40"/>
                    </a:lnTo>
                    <a:lnTo>
                      <a:pt x="53" y="40"/>
                    </a:lnTo>
                    <a:lnTo>
                      <a:pt x="52" y="40"/>
                    </a:lnTo>
                    <a:lnTo>
                      <a:pt x="52" y="40"/>
                    </a:lnTo>
                    <a:lnTo>
                      <a:pt x="51" y="41"/>
                    </a:lnTo>
                    <a:lnTo>
                      <a:pt x="51" y="41"/>
                    </a:lnTo>
                    <a:lnTo>
                      <a:pt x="51" y="41"/>
                    </a:lnTo>
                    <a:lnTo>
                      <a:pt x="50" y="42"/>
                    </a:lnTo>
                    <a:lnTo>
                      <a:pt x="50" y="42"/>
                    </a:lnTo>
                    <a:lnTo>
                      <a:pt x="50" y="42"/>
                    </a:lnTo>
                    <a:lnTo>
                      <a:pt x="49" y="42"/>
                    </a:lnTo>
                    <a:lnTo>
                      <a:pt x="49" y="43"/>
                    </a:lnTo>
                    <a:lnTo>
                      <a:pt x="48" y="43"/>
                    </a:lnTo>
                    <a:lnTo>
                      <a:pt x="48" y="43"/>
                    </a:lnTo>
                    <a:lnTo>
                      <a:pt x="47" y="43"/>
                    </a:lnTo>
                    <a:lnTo>
                      <a:pt x="47" y="44"/>
                    </a:lnTo>
                    <a:lnTo>
                      <a:pt x="46" y="44"/>
                    </a:lnTo>
                    <a:lnTo>
                      <a:pt x="46" y="44"/>
                    </a:lnTo>
                    <a:lnTo>
                      <a:pt x="46" y="44"/>
                    </a:lnTo>
                    <a:lnTo>
                      <a:pt x="45" y="45"/>
                    </a:lnTo>
                    <a:lnTo>
                      <a:pt x="45" y="45"/>
                    </a:lnTo>
                    <a:lnTo>
                      <a:pt x="44" y="45"/>
                    </a:lnTo>
                    <a:lnTo>
                      <a:pt x="44" y="45"/>
                    </a:lnTo>
                    <a:lnTo>
                      <a:pt x="43" y="45"/>
                    </a:lnTo>
                    <a:lnTo>
                      <a:pt x="43" y="46"/>
                    </a:lnTo>
                    <a:lnTo>
                      <a:pt x="42" y="46"/>
                    </a:lnTo>
                    <a:lnTo>
                      <a:pt x="42" y="46"/>
                    </a:lnTo>
                    <a:lnTo>
                      <a:pt x="41" y="46"/>
                    </a:lnTo>
                    <a:lnTo>
                      <a:pt x="41" y="46"/>
                    </a:lnTo>
                    <a:lnTo>
                      <a:pt x="40" y="46"/>
                    </a:lnTo>
                    <a:lnTo>
                      <a:pt x="40" y="47"/>
                    </a:lnTo>
                    <a:lnTo>
                      <a:pt x="39" y="47"/>
                    </a:lnTo>
                    <a:lnTo>
                      <a:pt x="39" y="47"/>
                    </a:lnTo>
                    <a:lnTo>
                      <a:pt x="38" y="47"/>
                    </a:lnTo>
                    <a:lnTo>
                      <a:pt x="38" y="47"/>
                    </a:lnTo>
                    <a:lnTo>
                      <a:pt x="37" y="47"/>
                    </a:lnTo>
                    <a:lnTo>
                      <a:pt x="37" y="47"/>
                    </a:lnTo>
                    <a:lnTo>
                      <a:pt x="36" y="47"/>
                    </a:lnTo>
                    <a:lnTo>
                      <a:pt x="36" y="47"/>
                    </a:lnTo>
                    <a:lnTo>
                      <a:pt x="35" y="47"/>
                    </a:lnTo>
                    <a:lnTo>
                      <a:pt x="35" y="47"/>
                    </a:lnTo>
                    <a:lnTo>
                      <a:pt x="34" y="48"/>
                    </a:lnTo>
                    <a:lnTo>
                      <a:pt x="33" y="48"/>
                    </a:lnTo>
                    <a:lnTo>
                      <a:pt x="33" y="48"/>
                    </a:lnTo>
                    <a:lnTo>
                      <a:pt x="32" y="48"/>
                    </a:lnTo>
                    <a:lnTo>
                      <a:pt x="32" y="48"/>
                    </a:lnTo>
                    <a:lnTo>
                      <a:pt x="31" y="48"/>
                    </a:lnTo>
                    <a:lnTo>
                      <a:pt x="31" y="48"/>
                    </a:lnTo>
                    <a:lnTo>
                      <a:pt x="30" y="48"/>
                    </a:lnTo>
                    <a:lnTo>
                      <a:pt x="30" y="48"/>
                    </a:lnTo>
                    <a:lnTo>
                      <a:pt x="29" y="48"/>
                    </a:lnTo>
                    <a:lnTo>
                      <a:pt x="29" y="48"/>
                    </a:lnTo>
                    <a:lnTo>
                      <a:pt x="28" y="48"/>
                    </a:lnTo>
                    <a:lnTo>
                      <a:pt x="28" y="48"/>
                    </a:lnTo>
                    <a:lnTo>
                      <a:pt x="27" y="48"/>
                    </a:lnTo>
                    <a:lnTo>
                      <a:pt x="27" y="48"/>
                    </a:lnTo>
                    <a:lnTo>
                      <a:pt x="26" y="48"/>
                    </a:lnTo>
                    <a:lnTo>
                      <a:pt x="25" y="47"/>
                    </a:lnTo>
                    <a:lnTo>
                      <a:pt x="25" y="47"/>
                    </a:lnTo>
                    <a:lnTo>
                      <a:pt x="24" y="47"/>
                    </a:lnTo>
                    <a:lnTo>
                      <a:pt x="24" y="47"/>
                    </a:lnTo>
                    <a:lnTo>
                      <a:pt x="23" y="47"/>
                    </a:lnTo>
                    <a:lnTo>
                      <a:pt x="23" y="47"/>
                    </a:lnTo>
                    <a:lnTo>
                      <a:pt x="22" y="47"/>
                    </a:lnTo>
                    <a:lnTo>
                      <a:pt x="22" y="47"/>
                    </a:lnTo>
                    <a:lnTo>
                      <a:pt x="21" y="47"/>
                    </a:lnTo>
                    <a:lnTo>
                      <a:pt x="21" y="47"/>
                    </a:lnTo>
                    <a:lnTo>
                      <a:pt x="20" y="47"/>
                    </a:lnTo>
                    <a:lnTo>
                      <a:pt x="20" y="46"/>
                    </a:lnTo>
                    <a:lnTo>
                      <a:pt x="19" y="46"/>
                    </a:lnTo>
                    <a:lnTo>
                      <a:pt x="19" y="46"/>
                    </a:lnTo>
                    <a:lnTo>
                      <a:pt x="18" y="46"/>
                    </a:lnTo>
                    <a:lnTo>
                      <a:pt x="18" y="46"/>
                    </a:lnTo>
                    <a:lnTo>
                      <a:pt x="17" y="46"/>
                    </a:lnTo>
                    <a:lnTo>
                      <a:pt x="17" y="45"/>
                    </a:lnTo>
                    <a:lnTo>
                      <a:pt x="16" y="45"/>
                    </a:lnTo>
                    <a:lnTo>
                      <a:pt x="16" y="45"/>
                    </a:lnTo>
                    <a:lnTo>
                      <a:pt x="15" y="45"/>
                    </a:lnTo>
                    <a:lnTo>
                      <a:pt x="15" y="45"/>
                    </a:lnTo>
                    <a:lnTo>
                      <a:pt x="14" y="44"/>
                    </a:lnTo>
                    <a:lnTo>
                      <a:pt x="14" y="44"/>
                    </a:lnTo>
                    <a:lnTo>
                      <a:pt x="14" y="44"/>
                    </a:lnTo>
                    <a:lnTo>
                      <a:pt x="13" y="44"/>
                    </a:lnTo>
                    <a:lnTo>
                      <a:pt x="13" y="43"/>
                    </a:lnTo>
                    <a:lnTo>
                      <a:pt x="12" y="43"/>
                    </a:lnTo>
                    <a:lnTo>
                      <a:pt x="12" y="43"/>
                    </a:lnTo>
                    <a:lnTo>
                      <a:pt x="11" y="43"/>
                    </a:lnTo>
                    <a:lnTo>
                      <a:pt x="11" y="42"/>
                    </a:lnTo>
                    <a:lnTo>
                      <a:pt x="11" y="42"/>
                    </a:lnTo>
                    <a:lnTo>
                      <a:pt x="10" y="42"/>
                    </a:lnTo>
                    <a:lnTo>
                      <a:pt x="10" y="42"/>
                    </a:lnTo>
                    <a:lnTo>
                      <a:pt x="9" y="41"/>
                    </a:lnTo>
                    <a:lnTo>
                      <a:pt x="9" y="41"/>
                    </a:lnTo>
                    <a:lnTo>
                      <a:pt x="9" y="41"/>
                    </a:lnTo>
                    <a:lnTo>
                      <a:pt x="8" y="40"/>
                    </a:lnTo>
                    <a:lnTo>
                      <a:pt x="8" y="40"/>
                    </a:lnTo>
                    <a:lnTo>
                      <a:pt x="7" y="40"/>
                    </a:lnTo>
                    <a:lnTo>
                      <a:pt x="7" y="40"/>
                    </a:lnTo>
                    <a:lnTo>
                      <a:pt x="7" y="39"/>
                    </a:lnTo>
                    <a:lnTo>
                      <a:pt x="6" y="39"/>
                    </a:lnTo>
                    <a:lnTo>
                      <a:pt x="6" y="39"/>
                    </a:lnTo>
                    <a:lnTo>
                      <a:pt x="6" y="38"/>
                    </a:lnTo>
                    <a:lnTo>
                      <a:pt x="5" y="38"/>
                    </a:lnTo>
                    <a:lnTo>
                      <a:pt x="5" y="38"/>
                    </a:lnTo>
                    <a:lnTo>
                      <a:pt x="5" y="37"/>
                    </a:lnTo>
                    <a:lnTo>
                      <a:pt x="4" y="37"/>
                    </a:lnTo>
                    <a:lnTo>
                      <a:pt x="4" y="36"/>
                    </a:lnTo>
                    <a:lnTo>
                      <a:pt x="4" y="36"/>
                    </a:lnTo>
                    <a:lnTo>
                      <a:pt x="4" y="36"/>
                    </a:lnTo>
                    <a:lnTo>
                      <a:pt x="3" y="35"/>
                    </a:lnTo>
                    <a:lnTo>
                      <a:pt x="3" y="35"/>
                    </a:lnTo>
                    <a:lnTo>
                      <a:pt x="3" y="35"/>
                    </a:lnTo>
                    <a:lnTo>
                      <a:pt x="3" y="34"/>
                    </a:lnTo>
                    <a:lnTo>
                      <a:pt x="2" y="34"/>
                    </a:lnTo>
                    <a:lnTo>
                      <a:pt x="2" y="33"/>
                    </a:lnTo>
                    <a:lnTo>
                      <a:pt x="2" y="33"/>
                    </a:lnTo>
                    <a:lnTo>
                      <a:pt x="2" y="33"/>
                    </a:lnTo>
                    <a:lnTo>
                      <a:pt x="2" y="32"/>
                    </a:lnTo>
                    <a:lnTo>
                      <a:pt x="1" y="32"/>
                    </a:lnTo>
                    <a:lnTo>
                      <a:pt x="1" y="32"/>
                    </a:lnTo>
                    <a:lnTo>
                      <a:pt x="1" y="31"/>
                    </a:lnTo>
                    <a:lnTo>
                      <a:pt x="1" y="31"/>
                    </a:lnTo>
                    <a:lnTo>
                      <a:pt x="1" y="30"/>
                    </a:lnTo>
                    <a:lnTo>
                      <a:pt x="1" y="30"/>
                    </a:lnTo>
                    <a:lnTo>
                      <a:pt x="0" y="30"/>
                    </a:lnTo>
                    <a:lnTo>
                      <a:pt x="0" y="29"/>
                    </a:lnTo>
                    <a:lnTo>
                      <a:pt x="0" y="29"/>
                    </a:lnTo>
                    <a:lnTo>
                      <a:pt x="0" y="28"/>
                    </a:lnTo>
                    <a:lnTo>
                      <a:pt x="0" y="28"/>
                    </a:lnTo>
                    <a:lnTo>
                      <a:pt x="0" y="27"/>
                    </a:lnTo>
                    <a:lnTo>
                      <a:pt x="0" y="27"/>
                    </a:lnTo>
                    <a:lnTo>
                      <a:pt x="0" y="27"/>
                    </a:lnTo>
                    <a:lnTo>
                      <a:pt x="0" y="26"/>
                    </a:lnTo>
                    <a:lnTo>
                      <a:pt x="0" y="26"/>
                    </a:lnTo>
                    <a:lnTo>
                      <a:pt x="0" y="25"/>
                    </a:lnTo>
                    <a:lnTo>
                      <a:pt x="0" y="25"/>
                    </a:lnTo>
                    <a:lnTo>
                      <a:pt x="0" y="24"/>
                    </a:lnTo>
                    <a:lnTo>
                      <a:pt x="0" y="24"/>
                    </a:lnTo>
                    <a:lnTo>
                      <a:pt x="0" y="24"/>
                    </a:lnTo>
                  </a:path>
                </a:pathLst>
              </a:custGeom>
              <a:gradFill rotWithShape="0">
                <a:gsLst>
                  <a:gs pos="0">
                    <a:srgbClr val="FFFFFF">
                      <a:alpha val="10001"/>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197" name="Freeform 29"/>
              <p:cNvSpPr>
                <a:spLocks noChangeArrowheads="1"/>
              </p:cNvSpPr>
              <p:nvPr/>
            </p:nvSpPr>
            <p:spPr bwMode="auto">
              <a:xfrm>
                <a:off x="76" y="669"/>
                <a:ext cx="61" cy="48"/>
              </a:xfrm>
              <a:custGeom>
                <a:avLst/>
                <a:gdLst/>
                <a:ahLst/>
                <a:cxnLst>
                  <a:cxn ang="0">
                    <a:pos x="0" y="22"/>
                  </a:cxn>
                  <a:cxn ang="0">
                    <a:pos x="0" y="19"/>
                  </a:cxn>
                  <a:cxn ang="0">
                    <a:pos x="1" y="16"/>
                  </a:cxn>
                  <a:cxn ang="0">
                    <a:pos x="2" y="14"/>
                  </a:cxn>
                  <a:cxn ang="0">
                    <a:pos x="3" y="12"/>
                  </a:cxn>
                  <a:cxn ang="0">
                    <a:pos x="5" y="10"/>
                  </a:cxn>
                  <a:cxn ang="0">
                    <a:pos x="7" y="8"/>
                  </a:cxn>
                  <a:cxn ang="0">
                    <a:pos x="9" y="6"/>
                  </a:cxn>
                  <a:cxn ang="0">
                    <a:pos x="12" y="4"/>
                  </a:cxn>
                  <a:cxn ang="0">
                    <a:pos x="15" y="3"/>
                  </a:cxn>
                  <a:cxn ang="0">
                    <a:pos x="17" y="2"/>
                  </a:cxn>
                  <a:cxn ang="0">
                    <a:pos x="20" y="1"/>
                  </a:cxn>
                  <a:cxn ang="0">
                    <a:pos x="24" y="0"/>
                  </a:cxn>
                  <a:cxn ang="0">
                    <a:pos x="27" y="0"/>
                  </a:cxn>
                  <a:cxn ang="0">
                    <a:pos x="30" y="0"/>
                  </a:cxn>
                  <a:cxn ang="0">
                    <a:pos x="33" y="0"/>
                  </a:cxn>
                  <a:cxn ang="0">
                    <a:pos x="36" y="0"/>
                  </a:cxn>
                  <a:cxn ang="0">
                    <a:pos x="40" y="1"/>
                  </a:cxn>
                  <a:cxn ang="0">
                    <a:pos x="43" y="2"/>
                  </a:cxn>
                  <a:cxn ang="0">
                    <a:pos x="45" y="3"/>
                  </a:cxn>
                  <a:cxn ang="0">
                    <a:pos x="48" y="4"/>
                  </a:cxn>
                  <a:cxn ang="0">
                    <a:pos x="51" y="6"/>
                  </a:cxn>
                  <a:cxn ang="0">
                    <a:pos x="53" y="8"/>
                  </a:cxn>
                  <a:cxn ang="0">
                    <a:pos x="55" y="10"/>
                  </a:cxn>
                  <a:cxn ang="0">
                    <a:pos x="57" y="12"/>
                  </a:cxn>
                  <a:cxn ang="0">
                    <a:pos x="58" y="14"/>
                  </a:cxn>
                  <a:cxn ang="0">
                    <a:pos x="59" y="16"/>
                  </a:cxn>
                  <a:cxn ang="0">
                    <a:pos x="60" y="19"/>
                  </a:cxn>
                  <a:cxn ang="0">
                    <a:pos x="60" y="22"/>
                  </a:cxn>
                  <a:cxn ang="0">
                    <a:pos x="61" y="24"/>
                  </a:cxn>
                  <a:cxn ang="0">
                    <a:pos x="60" y="27"/>
                  </a:cxn>
                  <a:cxn ang="0">
                    <a:pos x="60" y="29"/>
                  </a:cxn>
                  <a:cxn ang="0">
                    <a:pos x="59" y="32"/>
                  </a:cxn>
                  <a:cxn ang="0">
                    <a:pos x="58" y="34"/>
                  </a:cxn>
                  <a:cxn ang="0">
                    <a:pos x="56" y="36"/>
                  </a:cxn>
                  <a:cxn ang="0">
                    <a:pos x="54" y="38"/>
                  </a:cxn>
                  <a:cxn ang="0">
                    <a:pos x="52" y="40"/>
                  </a:cxn>
                  <a:cxn ang="0">
                    <a:pos x="50" y="42"/>
                  </a:cxn>
                  <a:cxn ang="0">
                    <a:pos x="47" y="43"/>
                  </a:cxn>
                  <a:cxn ang="0">
                    <a:pos x="45" y="45"/>
                  </a:cxn>
                  <a:cxn ang="0">
                    <a:pos x="42" y="46"/>
                  </a:cxn>
                  <a:cxn ang="0">
                    <a:pos x="39" y="47"/>
                  </a:cxn>
                  <a:cxn ang="0">
                    <a:pos x="36" y="47"/>
                  </a:cxn>
                  <a:cxn ang="0">
                    <a:pos x="32" y="48"/>
                  </a:cxn>
                  <a:cxn ang="0">
                    <a:pos x="29" y="48"/>
                  </a:cxn>
                  <a:cxn ang="0">
                    <a:pos x="26" y="48"/>
                  </a:cxn>
                  <a:cxn ang="0">
                    <a:pos x="23" y="47"/>
                  </a:cxn>
                  <a:cxn ang="0">
                    <a:pos x="20" y="46"/>
                  </a:cxn>
                  <a:cxn ang="0">
                    <a:pos x="17" y="45"/>
                  </a:cxn>
                  <a:cxn ang="0">
                    <a:pos x="14" y="44"/>
                  </a:cxn>
                  <a:cxn ang="0">
                    <a:pos x="11" y="43"/>
                  </a:cxn>
                  <a:cxn ang="0">
                    <a:pos x="9" y="41"/>
                  </a:cxn>
                  <a:cxn ang="0">
                    <a:pos x="7" y="39"/>
                  </a:cxn>
                  <a:cxn ang="0">
                    <a:pos x="5" y="37"/>
                  </a:cxn>
                  <a:cxn ang="0">
                    <a:pos x="3" y="35"/>
                  </a:cxn>
                  <a:cxn ang="0">
                    <a:pos x="2" y="33"/>
                  </a:cxn>
                  <a:cxn ang="0">
                    <a:pos x="1" y="30"/>
                  </a:cxn>
                  <a:cxn ang="0">
                    <a:pos x="0" y="28"/>
                  </a:cxn>
                  <a:cxn ang="0">
                    <a:pos x="0" y="25"/>
                  </a:cxn>
                </a:cxnLst>
                <a:rect l="0" t="0" r="r" b="b"/>
                <a:pathLst>
                  <a:path w="61" h="48">
                    <a:moveTo>
                      <a:pt x="0" y="24"/>
                    </a:moveTo>
                    <a:lnTo>
                      <a:pt x="0" y="23"/>
                    </a:lnTo>
                    <a:lnTo>
                      <a:pt x="0" y="23"/>
                    </a:lnTo>
                    <a:lnTo>
                      <a:pt x="0" y="22"/>
                    </a:lnTo>
                    <a:lnTo>
                      <a:pt x="0" y="22"/>
                    </a:lnTo>
                    <a:lnTo>
                      <a:pt x="0" y="22"/>
                    </a:lnTo>
                    <a:lnTo>
                      <a:pt x="0" y="21"/>
                    </a:lnTo>
                    <a:lnTo>
                      <a:pt x="0" y="21"/>
                    </a:lnTo>
                    <a:lnTo>
                      <a:pt x="0" y="20"/>
                    </a:lnTo>
                    <a:lnTo>
                      <a:pt x="0" y="20"/>
                    </a:lnTo>
                    <a:lnTo>
                      <a:pt x="0" y="19"/>
                    </a:lnTo>
                    <a:lnTo>
                      <a:pt x="0" y="19"/>
                    </a:lnTo>
                    <a:lnTo>
                      <a:pt x="0" y="19"/>
                    </a:lnTo>
                    <a:lnTo>
                      <a:pt x="0" y="18"/>
                    </a:lnTo>
                    <a:lnTo>
                      <a:pt x="0" y="18"/>
                    </a:lnTo>
                    <a:lnTo>
                      <a:pt x="1" y="17"/>
                    </a:lnTo>
                    <a:lnTo>
                      <a:pt x="1" y="17"/>
                    </a:lnTo>
                    <a:lnTo>
                      <a:pt x="1" y="16"/>
                    </a:lnTo>
                    <a:lnTo>
                      <a:pt x="1" y="16"/>
                    </a:lnTo>
                    <a:lnTo>
                      <a:pt x="1" y="16"/>
                    </a:lnTo>
                    <a:lnTo>
                      <a:pt x="1" y="15"/>
                    </a:lnTo>
                    <a:lnTo>
                      <a:pt x="2" y="15"/>
                    </a:lnTo>
                    <a:lnTo>
                      <a:pt x="2" y="14"/>
                    </a:lnTo>
                    <a:lnTo>
                      <a:pt x="2" y="14"/>
                    </a:lnTo>
                    <a:lnTo>
                      <a:pt x="2" y="14"/>
                    </a:lnTo>
                    <a:lnTo>
                      <a:pt x="2" y="13"/>
                    </a:lnTo>
                    <a:lnTo>
                      <a:pt x="3" y="13"/>
                    </a:lnTo>
                    <a:lnTo>
                      <a:pt x="3" y="13"/>
                    </a:lnTo>
                    <a:lnTo>
                      <a:pt x="3" y="12"/>
                    </a:lnTo>
                    <a:lnTo>
                      <a:pt x="3" y="12"/>
                    </a:lnTo>
                    <a:lnTo>
                      <a:pt x="4" y="11"/>
                    </a:lnTo>
                    <a:lnTo>
                      <a:pt x="4" y="11"/>
                    </a:lnTo>
                    <a:lnTo>
                      <a:pt x="4" y="11"/>
                    </a:lnTo>
                    <a:lnTo>
                      <a:pt x="5" y="10"/>
                    </a:lnTo>
                    <a:lnTo>
                      <a:pt x="5" y="10"/>
                    </a:lnTo>
                    <a:lnTo>
                      <a:pt x="5" y="10"/>
                    </a:lnTo>
                    <a:lnTo>
                      <a:pt x="5" y="9"/>
                    </a:lnTo>
                    <a:lnTo>
                      <a:pt x="6" y="9"/>
                    </a:lnTo>
                    <a:lnTo>
                      <a:pt x="6" y="9"/>
                    </a:lnTo>
                    <a:lnTo>
                      <a:pt x="6" y="8"/>
                    </a:lnTo>
                    <a:lnTo>
                      <a:pt x="7" y="8"/>
                    </a:lnTo>
                    <a:lnTo>
                      <a:pt x="7" y="8"/>
                    </a:lnTo>
                    <a:lnTo>
                      <a:pt x="8" y="7"/>
                    </a:lnTo>
                    <a:lnTo>
                      <a:pt x="8" y="7"/>
                    </a:lnTo>
                    <a:lnTo>
                      <a:pt x="8" y="7"/>
                    </a:lnTo>
                    <a:lnTo>
                      <a:pt x="9" y="6"/>
                    </a:lnTo>
                    <a:lnTo>
                      <a:pt x="9" y="6"/>
                    </a:lnTo>
                    <a:lnTo>
                      <a:pt x="9" y="6"/>
                    </a:lnTo>
                    <a:lnTo>
                      <a:pt x="10" y="6"/>
                    </a:lnTo>
                    <a:lnTo>
                      <a:pt x="10" y="5"/>
                    </a:lnTo>
                    <a:lnTo>
                      <a:pt x="11" y="5"/>
                    </a:lnTo>
                    <a:lnTo>
                      <a:pt x="11" y="5"/>
                    </a:lnTo>
                    <a:lnTo>
                      <a:pt x="11" y="4"/>
                    </a:lnTo>
                    <a:lnTo>
                      <a:pt x="12" y="4"/>
                    </a:lnTo>
                    <a:lnTo>
                      <a:pt x="12" y="4"/>
                    </a:lnTo>
                    <a:lnTo>
                      <a:pt x="13" y="4"/>
                    </a:lnTo>
                    <a:lnTo>
                      <a:pt x="13" y="3"/>
                    </a:lnTo>
                    <a:lnTo>
                      <a:pt x="14" y="3"/>
                    </a:lnTo>
                    <a:lnTo>
                      <a:pt x="14" y="3"/>
                    </a:lnTo>
                    <a:lnTo>
                      <a:pt x="15" y="3"/>
                    </a:lnTo>
                    <a:lnTo>
                      <a:pt x="15" y="3"/>
                    </a:lnTo>
                    <a:lnTo>
                      <a:pt x="16" y="2"/>
                    </a:lnTo>
                    <a:lnTo>
                      <a:pt x="16" y="2"/>
                    </a:lnTo>
                    <a:lnTo>
                      <a:pt x="16" y="2"/>
                    </a:lnTo>
                    <a:lnTo>
                      <a:pt x="17" y="2"/>
                    </a:lnTo>
                    <a:lnTo>
                      <a:pt x="17" y="2"/>
                    </a:lnTo>
                    <a:lnTo>
                      <a:pt x="18" y="1"/>
                    </a:lnTo>
                    <a:lnTo>
                      <a:pt x="18" y="1"/>
                    </a:lnTo>
                    <a:lnTo>
                      <a:pt x="19" y="1"/>
                    </a:lnTo>
                    <a:lnTo>
                      <a:pt x="19" y="1"/>
                    </a:lnTo>
                    <a:lnTo>
                      <a:pt x="20" y="1"/>
                    </a:lnTo>
                    <a:lnTo>
                      <a:pt x="20" y="1"/>
                    </a:lnTo>
                    <a:lnTo>
                      <a:pt x="21" y="1"/>
                    </a:lnTo>
                    <a:lnTo>
                      <a:pt x="22" y="0"/>
                    </a:lnTo>
                    <a:lnTo>
                      <a:pt x="22" y="0"/>
                    </a:lnTo>
                    <a:lnTo>
                      <a:pt x="23" y="0"/>
                    </a:lnTo>
                    <a:lnTo>
                      <a:pt x="23" y="0"/>
                    </a:lnTo>
                    <a:lnTo>
                      <a:pt x="24" y="0"/>
                    </a:lnTo>
                    <a:lnTo>
                      <a:pt x="24" y="0"/>
                    </a:lnTo>
                    <a:lnTo>
                      <a:pt x="25" y="0"/>
                    </a:lnTo>
                    <a:lnTo>
                      <a:pt x="25" y="0"/>
                    </a:lnTo>
                    <a:lnTo>
                      <a:pt x="26" y="0"/>
                    </a:lnTo>
                    <a:lnTo>
                      <a:pt x="26" y="0"/>
                    </a:lnTo>
                    <a:lnTo>
                      <a:pt x="27" y="0"/>
                    </a:lnTo>
                    <a:lnTo>
                      <a:pt x="27" y="0"/>
                    </a:lnTo>
                    <a:lnTo>
                      <a:pt x="28" y="0"/>
                    </a:lnTo>
                    <a:lnTo>
                      <a:pt x="28" y="0"/>
                    </a:lnTo>
                    <a:lnTo>
                      <a:pt x="29" y="0"/>
                    </a:lnTo>
                    <a:lnTo>
                      <a:pt x="29" y="0"/>
                    </a:lnTo>
                    <a:lnTo>
                      <a:pt x="30" y="0"/>
                    </a:lnTo>
                    <a:lnTo>
                      <a:pt x="31" y="0"/>
                    </a:lnTo>
                    <a:lnTo>
                      <a:pt x="31" y="0"/>
                    </a:lnTo>
                    <a:lnTo>
                      <a:pt x="32" y="0"/>
                    </a:lnTo>
                    <a:lnTo>
                      <a:pt x="32" y="0"/>
                    </a:lnTo>
                    <a:lnTo>
                      <a:pt x="33" y="0"/>
                    </a:lnTo>
                    <a:lnTo>
                      <a:pt x="33" y="0"/>
                    </a:lnTo>
                    <a:lnTo>
                      <a:pt x="34" y="0"/>
                    </a:lnTo>
                    <a:lnTo>
                      <a:pt x="34" y="0"/>
                    </a:lnTo>
                    <a:lnTo>
                      <a:pt x="35" y="0"/>
                    </a:lnTo>
                    <a:lnTo>
                      <a:pt x="35" y="0"/>
                    </a:lnTo>
                    <a:lnTo>
                      <a:pt x="36" y="0"/>
                    </a:lnTo>
                    <a:lnTo>
                      <a:pt x="36" y="0"/>
                    </a:lnTo>
                    <a:lnTo>
                      <a:pt x="37" y="0"/>
                    </a:lnTo>
                    <a:lnTo>
                      <a:pt x="37" y="0"/>
                    </a:lnTo>
                    <a:lnTo>
                      <a:pt x="38" y="0"/>
                    </a:lnTo>
                    <a:lnTo>
                      <a:pt x="39" y="0"/>
                    </a:lnTo>
                    <a:lnTo>
                      <a:pt x="39" y="1"/>
                    </a:lnTo>
                    <a:lnTo>
                      <a:pt x="40" y="1"/>
                    </a:lnTo>
                    <a:lnTo>
                      <a:pt x="40" y="1"/>
                    </a:lnTo>
                    <a:lnTo>
                      <a:pt x="41" y="1"/>
                    </a:lnTo>
                    <a:lnTo>
                      <a:pt x="41" y="1"/>
                    </a:lnTo>
                    <a:lnTo>
                      <a:pt x="42" y="1"/>
                    </a:lnTo>
                    <a:lnTo>
                      <a:pt x="42" y="1"/>
                    </a:lnTo>
                    <a:lnTo>
                      <a:pt x="43" y="2"/>
                    </a:lnTo>
                    <a:lnTo>
                      <a:pt x="43" y="2"/>
                    </a:lnTo>
                    <a:lnTo>
                      <a:pt x="44" y="2"/>
                    </a:lnTo>
                    <a:lnTo>
                      <a:pt x="44" y="2"/>
                    </a:lnTo>
                    <a:lnTo>
                      <a:pt x="44" y="2"/>
                    </a:lnTo>
                    <a:lnTo>
                      <a:pt x="45" y="3"/>
                    </a:lnTo>
                    <a:lnTo>
                      <a:pt x="45" y="3"/>
                    </a:lnTo>
                    <a:lnTo>
                      <a:pt x="46" y="3"/>
                    </a:lnTo>
                    <a:lnTo>
                      <a:pt x="46" y="3"/>
                    </a:lnTo>
                    <a:lnTo>
                      <a:pt x="47" y="3"/>
                    </a:lnTo>
                    <a:lnTo>
                      <a:pt x="47" y="4"/>
                    </a:lnTo>
                    <a:lnTo>
                      <a:pt x="48" y="4"/>
                    </a:lnTo>
                    <a:lnTo>
                      <a:pt x="48" y="4"/>
                    </a:lnTo>
                    <a:lnTo>
                      <a:pt x="49" y="4"/>
                    </a:lnTo>
                    <a:lnTo>
                      <a:pt x="49" y="5"/>
                    </a:lnTo>
                    <a:lnTo>
                      <a:pt x="49" y="5"/>
                    </a:lnTo>
                    <a:lnTo>
                      <a:pt x="50" y="5"/>
                    </a:lnTo>
                    <a:lnTo>
                      <a:pt x="50" y="6"/>
                    </a:lnTo>
                    <a:lnTo>
                      <a:pt x="51" y="6"/>
                    </a:lnTo>
                    <a:lnTo>
                      <a:pt x="51" y="6"/>
                    </a:lnTo>
                    <a:lnTo>
                      <a:pt x="51" y="6"/>
                    </a:lnTo>
                    <a:lnTo>
                      <a:pt x="52" y="7"/>
                    </a:lnTo>
                    <a:lnTo>
                      <a:pt x="52" y="7"/>
                    </a:lnTo>
                    <a:lnTo>
                      <a:pt x="53" y="7"/>
                    </a:lnTo>
                    <a:lnTo>
                      <a:pt x="53" y="8"/>
                    </a:lnTo>
                    <a:lnTo>
                      <a:pt x="53" y="8"/>
                    </a:lnTo>
                    <a:lnTo>
                      <a:pt x="54" y="8"/>
                    </a:lnTo>
                    <a:lnTo>
                      <a:pt x="54" y="9"/>
                    </a:lnTo>
                    <a:lnTo>
                      <a:pt x="54" y="9"/>
                    </a:lnTo>
                    <a:lnTo>
                      <a:pt x="55" y="9"/>
                    </a:lnTo>
                    <a:lnTo>
                      <a:pt x="55" y="10"/>
                    </a:lnTo>
                    <a:lnTo>
                      <a:pt x="55" y="10"/>
                    </a:lnTo>
                    <a:lnTo>
                      <a:pt x="55" y="10"/>
                    </a:lnTo>
                    <a:lnTo>
                      <a:pt x="56" y="11"/>
                    </a:lnTo>
                    <a:lnTo>
                      <a:pt x="56" y="11"/>
                    </a:lnTo>
                    <a:lnTo>
                      <a:pt x="56" y="11"/>
                    </a:lnTo>
                    <a:lnTo>
                      <a:pt x="57" y="12"/>
                    </a:lnTo>
                    <a:lnTo>
                      <a:pt x="57" y="12"/>
                    </a:lnTo>
                    <a:lnTo>
                      <a:pt x="57" y="13"/>
                    </a:lnTo>
                    <a:lnTo>
                      <a:pt x="57" y="13"/>
                    </a:lnTo>
                    <a:lnTo>
                      <a:pt x="58" y="13"/>
                    </a:lnTo>
                    <a:lnTo>
                      <a:pt x="58" y="14"/>
                    </a:lnTo>
                    <a:lnTo>
                      <a:pt x="58" y="14"/>
                    </a:lnTo>
                    <a:lnTo>
                      <a:pt x="58" y="14"/>
                    </a:lnTo>
                    <a:lnTo>
                      <a:pt x="58" y="15"/>
                    </a:lnTo>
                    <a:lnTo>
                      <a:pt x="59" y="15"/>
                    </a:lnTo>
                    <a:lnTo>
                      <a:pt x="59" y="16"/>
                    </a:lnTo>
                    <a:lnTo>
                      <a:pt x="59" y="16"/>
                    </a:lnTo>
                    <a:lnTo>
                      <a:pt x="59" y="16"/>
                    </a:lnTo>
                    <a:lnTo>
                      <a:pt x="59" y="17"/>
                    </a:lnTo>
                    <a:lnTo>
                      <a:pt x="59" y="17"/>
                    </a:lnTo>
                    <a:lnTo>
                      <a:pt x="60" y="18"/>
                    </a:lnTo>
                    <a:lnTo>
                      <a:pt x="60" y="18"/>
                    </a:lnTo>
                    <a:lnTo>
                      <a:pt x="60" y="19"/>
                    </a:lnTo>
                    <a:lnTo>
                      <a:pt x="60" y="19"/>
                    </a:lnTo>
                    <a:lnTo>
                      <a:pt x="60" y="19"/>
                    </a:lnTo>
                    <a:lnTo>
                      <a:pt x="60" y="20"/>
                    </a:lnTo>
                    <a:lnTo>
                      <a:pt x="60" y="20"/>
                    </a:lnTo>
                    <a:lnTo>
                      <a:pt x="60" y="21"/>
                    </a:lnTo>
                    <a:lnTo>
                      <a:pt x="60" y="21"/>
                    </a:lnTo>
                    <a:lnTo>
                      <a:pt x="60" y="22"/>
                    </a:lnTo>
                    <a:lnTo>
                      <a:pt x="60" y="22"/>
                    </a:lnTo>
                    <a:lnTo>
                      <a:pt x="60" y="22"/>
                    </a:lnTo>
                    <a:lnTo>
                      <a:pt x="60" y="23"/>
                    </a:lnTo>
                    <a:lnTo>
                      <a:pt x="61" y="23"/>
                    </a:lnTo>
                    <a:lnTo>
                      <a:pt x="61" y="24"/>
                    </a:lnTo>
                    <a:lnTo>
                      <a:pt x="61" y="24"/>
                    </a:lnTo>
                    <a:lnTo>
                      <a:pt x="60" y="24"/>
                    </a:lnTo>
                    <a:lnTo>
                      <a:pt x="60" y="25"/>
                    </a:lnTo>
                    <a:lnTo>
                      <a:pt x="60" y="25"/>
                    </a:lnTo>
                    <a:lnTo>
                      <a:pt x="60" y="26"/>
                    </a:lnTo>
                    <a:lnTo>
                      <a:pt x="60" y="26"/>
                    </a:lnTo>
                    <a:lnTo>
                      <a:pt x="60" y="27"/>
                    </a:lnTo>
                    <a:lnTo>
                      <a:pt x="60" y="27"/>
                    </a:lnTo>
                    <a:lnTo>
                      <a:pt x="60" y="27"/>
                    </a:lnTo>
                    <a:lnTo>
                      <a:pt x="60" y="28"/>
                    </a:lnTo>
                    <a:lnTo>
                      <a:pt x="60" y="28"/>
                    </a:lnTo>
                    <a:lnTo>
                      <a:pt x="60" y="29"/>
                    </a:lnTo>
                    <a:lnTo>
                      <a:pt x="60" y="29"/>
                    </a:lnTo>
                    <a:lnTo>
                      <a:pt x="60" y="30"/>
                    </a:lnTo>
                    <a:lnTo>
                      <a:pt x="59" y="30"/>
                    </a:lnTo>
                    <a:lnTo>
                      <a:pt x="59" y="30"/>
                    </a:lnTo>
                    <a:lnTo>
                      <a:pt x="59" y="31"/>
                    </a:lnTo>
                    <a:lnTo>
                      <a:pt x="59" y="31"/>
                    </a:lnTo>
                    <a:lnTo>
                      <a:pt x="59" y="32"/>
                    </a:lnTo>
                    <a:lnTo>
                      <a:pt x="59" y="32"/>
                    </a:lnTo>
                    <a:lnTo>
                      <a:pt x="58" y="32"/>
                    </a:lnTo>
                    <a:lnTo>
                      <a:pt x="58" y="33"/>
                    </a:lnTo>
                    <a:lnTo>
                      <a:pt x="58" y="33"/>
                    </a:lnTo>
                    <a:lnTo>
                      <a:pt x="58" y="33"/>
                    </a:lnTo>
                    <a:lnTo>
                      <a:pt x="58" y="34"/>
                    </a:lnTo>
                    <a:lnTo>
                      <a:pt x="57" y="34"/>
                    </a:lnTo>
                    <a:lnTo>
                      <a:pt x="57" y="35"/>
                    </a:lnTo>
                    <a:lnTo>
                      <a:pt x="57" y="35"/>
                    </a:lnTo>
                    <a:lnTo>
                      <a:pt x="57" y="35"/>
                    </a:lnTo>
                    <a:lnTo>
                      <a:pt x="56" y="36"/>
                    </a:lnTo>
                    <a:lnTo>
                      <a:pt x="56" y="36"/>
                    </a:lnTo>
                    <a:lnTo>
                      <a:pt x="56" y="36"/>
                    </a:lnTo>
                    <a:lnTo>
                      <a:pt x="56" y="37"/>
                    </a:lnTo>
                    <a:lnTo>
                      <a:pt x="55" y="37"/>
                    </a:lnTo>
                    <a:lnTo>
                      <a:pt x="55" y="38"/>
                    </a:lnTo>
                    <a:lnTo>
                      <a:pt x="55" y="38"/>
                    </a:lnTo>
                    <a:lnTo>
                      <a:pt x="54" y="38"/>
                    </a:lnTo>
                    <a:lnTo>
                      <a:pt x="54" y="39"/>
                    </a:lnTo>
                    <a:lnTo>
                      <a:pt x="54" y="39"/>
                    </a:lnTo>
                    <a:lnTo>
                      <a:pt x="53" y="39"/>
                    </a:lnTo>
                    <a:lnTo>
                      <a:pt x="53" y="40"/>
                    </a:lnTo>
                    <a:lnTo>
                      <a:pt x="53" y="40"/>
                    </a:lnTo>
                    <a:lnTo>
                      <a:pt x="52" y="40"/>
                    </a:lnTo>
                    <a:lnTo>
                      <a:pt x="52" y="40"/>
                    </a:lnTo>
                    <a:lnTo>
                      <a:pt x="51" y="41"/>
                    </a:lnTo>
                    <a:lnTo>
                      <a:pt x="51" y="41"/>
                    </a:lnTo>
                    <a:lnTo>
                      <a:pt x="51" y="41"/>
                    </a:lnTo>
                    <a:lnTo>
                      <a:pt x="50" y="42"/>
                    </a:lnTo>
                    <a:lnTo>
                      <a:pt x="50" y="42"/>
                    </a:lnTo>
                    <a:lnTo>
                      <a:pt x="50" y="42"/>
                    </a:lnTo>
                    <a:lnTo>
                      <a:pt x="49" y="42"/>
                    </a:lnTo>
                    <a:lnTo>
                      <a:pt x="49" y="43"/>
                    </a:lnTo>
                    <a:lnTo>
                      <a:pt x="48" y="43"/>
                    </a:lnTo>
                    <a:lnTo>
                      <a:pt x="48" y="43"/>
                    </a:lnTo>
                    <a:lnTo>
                      <a:pt x="47" y="43"/>
                    </a:lnTo>
                    <a:lnTo>
                      <a:pt x="47" y="44"/>
                    </a:lnTo>
                    <a:lnTo>
                      <a:pt x="46" y="44"/>
                    </a:lnTo>
                    <a:lnTo>
                      <a:pt x="46" y="44"/>
                    </a:lnTo>
                    <a:lnTo>
                      <a:pt x="46" y="44"/>
                    </a:lnTo>
                    <a:lnTo>
                      <a:pt x="45" y="45"/>
                    </a:lnTo>
                    <a:lnTo>
                      <a:pt x="45" y="45"/>
                    </a:lnTo>
                    <a:lnTo>
                      <a:pt x="44" y="45"/>
                    </a:lnTo>
                    <a:lnTo>
                      <a:pt x="44" y="45"/>
                    </a:lnTo>
                    <a:lnTo>
                      <a:pt x="43" y="45"/>
                    </a:lnTo>
                    <a:lnTo>
                      <a:pt x="43" y="46"/>
                    </a:lnTo>
                    <a:lnTo>
                      <a:pt x="42" y="46"/>
                    </a:lnTo>
                    <a:lnTo>
                      <a:pt x="42" y="46"/>
                    </a:lnTo>
                    <a:lnTo>
                      <a:pt x="41" y="46"/>
                    </a:lnTo>
                    <a:lnTo>
                      <a:pt x="41" y="46"/>
                    </a:lnTo>
                    <a:lnTo>
                      <a:pt x="40" y="46"/>
                    </a:lnTo>
                    <a:lnTo>
                      <a:pt x="40" y="47"/>
                    </a:lnTo>
                    <a:lnTo>
                      <a:pt x="39" y="47"/>
                    </a:lnTo>
                    <a:lnTo>
                      <a:pt x="39" y="47"/>
                    </a:lnTo>
                    <a:lnTo>
                      <a:pt x="38" y="47"/>
                    </a:lnTo>
                    <a:lnTo>
                      <a:pt x="38" y="47"/>
                    </a:lnTo>
                    <a:lnTo>
                      <a:pt x="37" y="47"/>
                    </a:lnTo>
                    <a:lnTo>
                      <a:pt x="37" y="47"/>
                    </a:lnTo>
                    <a:lnTo>
                      <a:pt x="36" y="47"/>
                    </a:lnTo>
                    <a:lnTo>
                      <a:pt x="36" y="47"/>
                    </a:lnTo>
                    <a:lnTo>
                      <a:pt x="35" y="47"/>
                    </a:lnTo>
                    <a:lnTo>
                      <a:pt x="35" y="47"/>
                    </a:lnTo>
                    <a:lnTo>
                      <a:pt x="34" y="48"/>
                    </a:lnTo>
                    <a:lnTo>
                      <a:pt x="33" y="48"/>
                    </a:lnTo>
                    <a:lnTo>
                      <a:pt x="33" y="48"/>
                    </a:lnTo>
                    <a:lnTo>
                      <a:pt x="32" y="48"/>
                    </a:lnTo>
                    <a:lnTo>
                      <a:pt x="32" y="48"/>
                    </a:lnTo>
                    <a:lnTo>
                      <a:pt x="31" y="48"/>
                    </a:lnTo>
                    <a:lnTo>
                      <a:pt x="31" y="48"/>
                    </a:lnTo>
                    <a:lnTo>
                      <a:pt x="30" y="48"/>
                    </a:lnTo>
                    <a:lnTo>
                      <a:pt x="30" y="48"/>
                    </a:lnTo>
                    <a:lnTo>
                      <a:pt x="29" y="48"/>
                    </a:lnTo>
                    <a:lnTo>
                      <a:pt x="29" y="48"/>
                    </a:lnTo>
                    <a:lnTo>
                      <a:pt x="28" y="48"/>
                    </a:lnTo>
                    <a:lnTo>
                      <a:pt x="28" y="48"/>
                    </a:lnTo>
                    <a:lnTo>
                      <a:pt x="27" y="48"/>
                    </a:lnTo>
                    <a:lnTo>
                      <a:pt x="27" y="48"/>
                    </a:lnTo>
                    <a:lnTo>
                      <a:pt x="26" y="48"/>
                    </a:lnTo>
                    <a:lnTo>
                      <a:pt x="25" y="47"/>
                    </a:lnTo>
                    <a:lnTo>
                      <a:pt x="25" y="47"/>
                    </a:lnTo>
                    <a:lnTo>
                      <a:pt x="24" y="47"/>
                    </a:lnTo>
                    <a:lnTo>
                      <a:pt x="24" y="47"/>
                    </a:lnTo>
                    <a:lnTo>
                      <a:pt x="23" y="47"/>
                    </a:lnTo>
                    <a:lnTo>
                      <a:pt x="23" y="47"/>
                    </a:lnTo>
                    <a:lnTo>
                      <a:pt x="22" y="47"/>
                    </a:lnTo>
                    <a:lnTo>
                      <a:pt x="22" y="47"/>
                    </a:lnTo>
                    <a:lnTo>
                      <a:pt x="21" y="47"/>
                    </a:lnTo>
                    <a:lnTo>
                      <a:pt x="21" y="47"/>
                    </a:lnTo>
                    <a:lnTo>
                      <a:pt x="20" y="47"/>
                    </a:lnTo>
                    <a:lnTo>
                      <a:pt x="20" y="46"/>
                    </a:lnTo>
                    <a:lnTo>
                      <a:pt x="19" y="46"/>
                    </a:lnTo>
                    <a:lnTo>
                      <a:pt x="19" y="46"/>
                    </a:lnTo>
                    <a:lnTo>
                      <a:pt x="18" y="46"/>
                    </a:lnTo>
                    <a:lnTo>
                      <a:pt x="18" y="46"/>
                    </a:lnTo>
                    <a:lnTo>
                      <a:pt x="17" y="46"/>
                    </a:lnTo>
                    <a:lnTo>
                      <a:pt x="17" y="45"/>
                    </a:lnTo>
                    <a:lnTo>
                      <a:pt x="16" y="45"/>
                    </a:lnTo>
                    <a:lnTo>
                      <a:pt x="16" y="45"/>
                    </a:lnTo>
                    <a:lnTo>
                      <a:pt x="15" y="45"/>
                    </a:lnTo>
                    <a:lnTo>
                      <a:pt x="15" y="45"/>
                    </a:lnTo>
                    <a:lnTo>
                      <a:pt x="14" y="44"/>
                    </a:lnTo>
                    <a:lnTo>
                      <a:pt x="14" y="44"/>
                    </a:lnTo>
                    <a:lnTo>
                      <a:pt x="14" y="44"/>
                    </a:lnTo>
                    <a:lnTo>
                      <a:pt x="13" y="44"/>
                    </a:lnTo>
                    <a:lnTo>
                      <a:pt x="13" y="43"/>
                    </a:lnTo>
                    <a:lnTo>
                      <a:pt x="12" y="43"/>
                    </a:lnTo>
                    <a:lnTo>
                      <a:pt x="12" y="43"/>
                    </a:lnTo>
                    <a:lnTo>
                      <a:pt x="11" y="43"/>
                    </a:lnTo>
                    <a:lnTo>
                      <a:pt x="11" y="42"/>
                    </a:lnTo>
                    <a:lnTo>
                      <a:pt x="11" y="42"/>
                    </a:lnTo>
                    <a:lnTo>
                      <a:pt x="10" y="42"/>
                    </a:lnTo>
                    <a:lnTo>
                      <a:pt x="10" y="42"/>
                    </a:lnTo>
                    <a:lnTo>
                      <a:pt x="9" y="41"/>
                    </a:lnTo>
                    <a:lnTo>
                      <a:pt x="9" y="41"/>
                    </a:lnTo>
                    <a:lnTo>
                      <a:pt x="9" y="41"/>
                    </a:lnTo>
                    <a:lnTo>
                      <a:pt x="8" y="40"/>
                    </a:lnTo>
                    <a:lnTo>
                      <a:pt x="8" y="40"/>
                    </a:lnTo>
                    <a:lnTo>
                      <a:pt x="7" y="40"/>
                    </a:lnTo>
                    <a:lnTo>
                      <a:pt x="7" y="40"/>
                    </a:lnTo>
                    <a:lnTo>
                      <a:pt x="7" y="39"/>
                    </a:lnTo>
                    <a:lnTo>
                      <a:pt x="6" y="39"/>
                    </a:lnTo>
                    <a:lnTo>
                      <a:pt x="6" y="39"/>
                    </a:lnTo>
                    <a:lnTo>
                      <a:pt x="6" y="38"/>
                    </a:lnTo>
                    <a:lnTo>
                      <a:pt x="5" y="38"/>
                    </a:lnTo>
                    <a:lnTo>
                      <a:pt x="5" y="38"/>
                    </a:lnTo>
                    <a:lnTo>
                      <a:pt x="5" y="37"/>
                    </a:lnTo>
                    <a:lnTo>
                      <a:pt x="4" y="37"/>
                    </a:lnTo>
                    <a:lnTo>
                      <a:pt x="4" y="36"/>
                    </a:lnTo>
                    <a:lnTo>
                      <a:pt x="4" y="36"/>
                    </a:lnTo>
                    <a:lnTo>
                      <a:pt x="4" y="36"/>
                    </a:lnTo>
                    <a:lnTo>
                      <a:pt x="3" y="35"/>
                    </a:lnTo>
                    <a:lnTo>
                      <a:pt x="3" y="35"/>
                    </a:lnTo>
                    <a:lnTo>
                      <a:pt x="3" y="35"/>
                    </a:lnTo>
                    <a:lnTo>
                      <a:pt x="3" y="34"/>
                    </a:lnTo>
                    <a:lnTo>
                      <a:pt x="2" y="34"/>
                    </a:lnTo>
                    <a:lnTo>
                      <a:pt x="2" y="33"/>
                    </a:lnTo>
                    <a:lnTo>
                      <a:pt x="2" y="33"/>
                    </a:lnTo>
                    <a:lnTo>
                      <a:pt x="2" y="33"/>
                    </a:lnTo>
                    <a:lnTo>
                      <a:pt x="2" y="32"/>
                    </a:lnTo>
                    <a:lnTo>
                      <a:pt x="1" y="32"/>
                    </a:lnTo>
                    <a:lnTo>
                      <a:pt x="1" y="32"/>
                    </a:lnTo>
                    <a:lnTo>
                      <a:pt x="1" y="31"/>
                    </a:lnTo>
                    <a:lnTo>
                      <a:pt x="1" y="31"/>
                    </a:lnTo>
                    <a:lnTo>
                      <a:pt x="1" y="30"/>
                    </a:lnTo>
                    <a:lnTo>
                      <a:pt x="1" y="30"/>
                    </a:lnTo>
                    <a:lnTo>
                      <a:pt x="0" y="30"/>
                    </a:lnTo>
                    <a:lnTo>
                      <a:pt x="0" y="29"/>
                    </a:lnTo>
                    <a:lnTo>
                      <a:pt x="0" y="29"/>
                    </a:lnTo>
                    <a:lnTo>
                      <a:pt x="0" y="28"/>
                    </a:lnTo>
                    <a:lnTo>
                      <a:pt x="0" y="28"/>
                    </a:lnTo>
                    <a:lnTo>
                      <a:pt x="0" y="27"/>
                    </a:lnTo>
                    <a:lnTo>
                      <a:pt x="0" y="27"/>
                    </a:lnTo>
                    <a:lnTo>
                      <a:pt x="0" y="27"/>
                    </a:lnTo>
                    <a:lnTo>
                      <a:pt x="0" y="26"/>
                    </a:lnTo>
                    <a:lnTo>
                      <a:pt x="0" y="26"/>
                    </a:lnTo>
                    <a:lnTo>
                      <a:pt x="0" y="25"/>
                    </a:lnTo>
                    <a:lnTo>
                      <a:pt x="0" y="25"/>
                    </a:lnTo>
                    <a:lnTo>
                      <a:pt x="0" y="24"/>
                    </a:lnTo>
                    <a:lnTo>
                      <a:pt x="0" y="24"/>
                    </a:lnTo>
                    <a:lnTo>
                      <a:pt x="0" y="24"/>
                    </a:lnTo>
                  </a:path>
                </a:pathLst>
              </a:custGeom>
              <a:gradFill rotWithShape="0">
                <a:gsLst>
                  <a:gs pos="0">
                    <a:srgbClr val="FFFFFF">
                      <a:alpha val="10001"/>
                    </a:srgbClr>
                  </a:gs>
                  <a:gs pos="100000">
                    <a:srgbClr val="FFFFFF">
                      <a:alpha val="40001"/>
                    </a:srgbClr>
                  </a:gs>
                </a:gsLst>
                <a:lin ang="5400000" scaled="1"/>
              </a:gradFill>
              <a:ln w="9525">
                <a:noFill/>
                <a:round/>
                <a:headEnd type="none" w="sm" len="sm"/>
                <a:tailEnd type="none" w="sm" len="sm"/>
              </a:ln>
            </p:spPr>
            <p:txBody>
              <a:bodyPr/>
              <a:lstStyle/>
              <a:p>
                <a:endParaRPr lang="nl-BE"/>
              </a:p>
            </p:txBody>
          </p:sp>
          <p:sp>
            <p:nvSpPr>
              <p:cNvPr id="7198" name="Freeform 30"/>
              <p:cNvSpPr>
                <a:spLocks noChangeArrowheads="1"/>
              </p:cNvSpPr>
              <p:nvPr/>
            </p:nvSpPr>
            <p:spPr bwMode="auto">
              <a:xfrm>
                <a:off x="6" y="448"/>
                <a:ext cx="44" cy="38"/>
              </a:xfrm>
              <a:custGeom>
                <a:avLst/>
                <a:gdLst/>
                <a:ahLst/>
                <a:cxnLst>
                  <a:cxn ang="0">
                    <a:pos x="0" y="17"/>
                  </a:cxn>
                  <a:cxn ang="0">
                    <a:pos x="0" y="15"/>
                  </a:cxn>
                  <a:cxn ang="0">
                    <a:pos x="0" y="13"/>
                  </a:cxn>
                  <a:cxn ang="0">
                    <a:pos x="1" y="11"/>
                  </a:cxn>
                  <a:cxn ang="0">
                    <a:pos x="2" y="9"/>
                  </a:cxn>
                  <a:cxn ang="0">
                    <a:pos x="3" y="7"/>
                  </a:cxn>
                  <a:cxn ang="0">
                    <a:pos x="5" y="6"/>
                  </a:cxn>
                  <a:cxn ang="0">
                    <a:pos x="7" y="4"/>
                  </a:cxn>
                  <a:cxn ang="0">
                    <a:pos x="8" y="3"/>
                  </a:cxn>
                  <a:cxn ang="0">
                    <a:pos x="10" y="2"/>
                  </a:cxn>
                  <a:cxn ang="0">
                    <a:pos x="12" y="1"/>
                  </a:cxn>
                  <a:cxn ang="0">
                    <a:pos x="14" y="0"/>
                  </a:cxn>
                  <a:cxn ang="0">
                    <a:pos x="17" y="0"/>
                  </a:cxn>
                  <a:cxn ang="0">
                    <a:pos x="19" y="0"/>
                  </a:cxn>
                  <a:cxn ang="0">
                    <a:pos x="21" y="0"/>
                  </a:cxn>
                  <a:cxn ang="0">
                    <a:pos x="23" y="0"/>
                  </a:cxn>
                  <a:cxn ang="0">
                    <a:pos x="26" y="0"/>
                  </a:cxn>
                  <a:cxn ang="0">
                    <a:pos x="28" y="0"/>
                  </a:cxn>
                  <a:cxn ang="0">
                    <a:pos x="30" y="1"/>
                  </a:cxn>
                  <a:cxn ang="0">
                    <a:pos x="32" y="2"/>
                  </a:cxn>
                  <a:cxn ang="0">
                    <a:pos x="34" y="3"/>
                  </a:cxn>
                  <a:cxn ang="0">
                    <a:pos x="36" y="4"/>
                  </a:cxn>
                  <a:cxn ang="0">
                    <a:pos x="37" y="6"/>
                  </a:cxn>
                  <a:cxn ang="0">
                    <a:pos x="39" y="7"/>
                  </a:cxn>
                  <a:cxn ang="0">
                    <a:pos x="40" y="9"/>
                  </a:cxn>
                  <a:cxn ang="0">
                    <a:pos x="41" y="11"/>
                  </a:cxn>
                  <a:cxn ang="0">
                    <a:pos x="42" y="13"/>
                  </a:cxn>
                  <a:cxn ang="0">
                    <a:pos x="42" y="15"/>
                  </a:cxn>
                  <a:cxn ang="0">
                    <a:pos x="43" y="17"/>
                  </a:cxn>
                  <a:cxn ang="0">
                    <a:pos x="43" y="18"/>
                  </a:cxn>
                  <a:cxn ang="0">
                    <a:pos x="43" y="20"/>
                  </a:cxn>
                  <a:cxn ang="0">
                    <a:pos x="42" y="22"/>
                  </a:cxn>
                  <a:cxn ang="0">
                    <a:pos x="42" y="24"/>
                  </a:cxn>
                  <a:cxn ang="0">
                    <a:pos x="41" y="26"/>
                  </a:cxn>
                  <a:cxn ang="0">
                    <a:pos x="40" y="28"/>
                  </a:cxn>
                  <a:cxn ang="0">
                    <a:pos x="38" y="29"/>
                  </a:cxn>
                  <a:cxn ang="0">
                    <a:pos x="37" y="31"/>
                  </a:cxn>
                  <a:cxn ang="0">
                    <a:pos x="35" y="32"/>
                  </a:cxn>
                  <a:cxn ang="0">
                    <a:pos x="33" y="34"/>
                  </a:cxn>
                  <a:cxn ang="0">
                    <a:pos x="32" y="35"/>
                  </a:cxn>
                  <a:cxn ang="0">
                    <a:pos x="29" y="35"/>
                  </a:cxn>
                  <a:cxn ang="0">
                    <a:pos x="27" y="36"/>
                  </a:cxn>
                  <a:cxn ang="0">
                    <a:pos x="25" y="37"/>
                  </a:cxn>
                  <a:cxn ang="0">
                    <a:pos x="23" y="37"/>
                  </a:cxn>
                  <a:cxn ang="0">
                    <a:pos x="21" y="37"/>
                  </a:cxn>
                  <a:cxn ang="0">
                    <a:pos x="18" y="37"/>
                  </a:cxn>
                  <a:cxn ang="0">
                    <a:pos x="16" y="36"/>
                  </a:cxn>
                  <a:cxn ang="0">
                    <a:pos x="14" y="36"/>
                  </a:cxn>
                  <a:cxn ang="0">
                    <a:pos x="12" y="35"/>
                  </a:cxn>
                  <a:cxn ang="0">
                    <a:pos x="10" y="34"/>
                  </a:cxn>
                  <a:cxn ang="0">
                    <a:pos x="8" y="33"/>
                  </a:cxn>
                  <a:cxn ang="0">
                    <a:pos x="6" y="32"/>
                  </a:cxn>
                  <a:cxn ang="0">
                    <a:pos x="5" y="30"/>
                  </a:cxn>
                  <a:cxn ang="0">
                    <a:pos x="3" y="29"/>
                  </a:cxn>
                  <a:cxn ang="0">
                    <a:pos x="2" y="27"/>
                  </a:cxn>
                  <a:cxn ang="0">
                    <a:pos x="1" y="25"/>
                  </a:cxn>
                  <a:cxn ang="0">
                    <a:pos x="0" y="23"/>
                  </a:cxn>
                  <a:cxn ang="0">
                    <a:pos x="0" y="21"/>
                  </a:cxn>
                  <a:cxn ang="0">
                    <a:pos x="0" y="19"/>
                  </a:cxn>
                </a:cxnLst>
                <a:rect l="0" t="0" r="r" b="b"/>
                <a:pathLst>
                  <a:path w="43" h="37">
                    <a:moveTo>
                      <a:pt x="0" y="18"/>
                    </a:moveTo>
                    <a:lnTo>
                      <a:pt x="0" y="18"/>
                    </a:lnTo>
                    <a:lnTo>
                      <a:pt x="0" y="18"/>
                    </a:lnTo>
                    <a:lnTo>
                      <a:pt x="0" y="17"/>
                    </a:lnTo>
                    <a:lnTo>
                      <a:pt x="0" y="17"/>
                    </a:lnTo>
                    <a:lnTo>
                      <a:pt x="0" y="17"/>
                    </a:lnTo>
                    <a:lnTo>
                      <a:pt x="0" y="16"/>
                    </a:lnTo>
                    <a:lnTo>
                      <a:pt x="0" y="16"/>
                    </a:lnTo>
                    <a:lnTo>
                      <a:pt x="0" y="16"/>
                    </a:lnTo>
                    <a:lnTo>
                      <a:pt x="0" y="15"/>
                    </a:lnTo>
                    <a:lnTo>
                      <a:pt x="0" y="15"/>
                    </a:lnTo>
                    <a:lnTo>
                      <a:pt x="0" y="15"/>
                    </a:lnTo>
                    <a:lnTo>
                      <a:pt x="0" y="14"/>
                    </a:lnTo>
                    <a:lnTo>
                      <a:pt x="0" y="14"/>
                    </a:lnTo>
                    <a:lnTo>
                      <a:pt x="0" y="14"/>
                    </a:lnTo>
                    <a:lnTo>
                      <a:pt x="0" y="13"/>
                    </a:lnTo>
                    <a:lnTo>
                      <a:pt x="0" y="13"/>
                    </a:lnTo>
                    <a:lnTo>
                      <a:pt x="0" y="13"/>
                    </a:lnTo>
                    <a:lnTo>
                      <a:pt x="1" y="12"/>
                    </a:lnTo>
                    <a:lnTo>
                      <a:pt x="1" y="12"/>
                    </a:lnTo>
                    <a:lnTo>
                      <a:pt x="1" y="12"/>
                    </a:lnTo>
                    <a:lnTo>
                      <a:pt x="1" y="11"/>
                    </a:lnTo>
                    <a:lnTo>
                      <a:pt x="1" y="11"/>
                    </a:lnTo>
                    <a:lnTo>
                      <a:pt x="1" y="11"/>
                    </a:lnTo>
                    <a:lnTo>
                      <a:pt x="1" y="10"/>
                    </a:lnTo>
                    <a:lnTo>
                      <a:pt x="2" y="10"/>
                    </a:lnTo>
                    <a:lnTo>
                      <a:pt x="2" y="10"/>
                    </a:lnTo>
                    <a:lnTo>
                      <a:pt x="2" y="10"/>
                    </a:lnTo>
                    <a:lnTo>
                      <a:pt x="2" y="9"/>
                    </a:lnTo>
                    <a:lnTo>
                      <a:pt x="2" y="9"/>
                    </a:lnTo>
                    <a:lnTo>
                      <a:pt x="2" y="9"/>
                    </a:lnTo>
                    <a:lnTo>
                      <a:pt x="3" y="8"/>
                    </a:lnTo>
                    <a:lnTo>
                      <a:pt x="3" y="8"/>
                    </a:lnTo>
                    <a:lnTo>
                      <a:pt x="3" y="8"/>
                    </a:lnTo>
                    <a:lnTo>
                      <a:pt x="3" y="8"/>
                    </a:lnTo>
                    <a:lnTo>
                      <a:pt x="3" y="7"/>
                    </a:lnTo>
                    <a:lnTo>
                      <a:pt x="4" y="7"/>
                    </a:lnTo>
                    <a:lnTo>
                      <a:pt x="4" y="7"/>
                    </a:lnTo>
                    <a:lnTo>
                      <a:pt x="4" y="7"/>
                    </a:lnTo>
                    <a:lnTo>
                      <a:pt x="4" y="6"/>
                    </a:lnTo>
                    <a:lnTo>
                      <a:pt x="5" y="6"/>
                    </a:lnTo>
                    <a:lnTo>
                      <a:pt x="5" y="6"/>
                    </a:lnTo>
                    <a:lnTo>
                      <a:pt x="5" y="6"/>
                    </a:lnTo>
                    <a:lnTo>
                      <a:pt x="5" y="5"/>
                    </a:lnTo>
                    <a:lnTo>
                      <a:pt x="6" y="5"/>
                    </a:lnTo>
                    <a:lnTo>
                      <a:pt x="6" y="5"/>
                    </a:lnTo>
                    <a:lnTo>
                      <a:pt x="6" y="5"/>
                    </a:lnTo>
                    <a:lnTo>
                      <a:pt x="7" y="4"/>
                    </a:lnTo>
                    <a:lnTo>
                      <a:pt x="7" y="4"/>
                    </a:lnTo>
                    <a:lnTo>
                      <a:pt x="7" y="4"/>
                    </a:lnTo>
                    <a:lnTo>
                      <a:pt x="7" y="4"/>
                    </a:lnTo>
                    <a:lnTo>
                      <a:pt x="8" y="4"/>
                    </a:lnTo>
                    <a:lnTo>
                      <a:pt x="8" y="3"/>
                    </a:lnTo>
                    <a:lnTo>
                      <a:pt x="8" y="3"/>
                    </a:lnTo>
                    <a:lnTo>
                      <a:pt x="9" y="3"/>
                    </a:lnTo>
                    <a:lnTo>
                      <a:pt x="9" y="3"/>
                    </a:lnTo>
                    <a:lnTo>
                      <a:pt x="9" y="3"/>
                    </a:lnTo>
                    <a:lnTo>
                      <a:pt x="10" y="2"/>
                    </a:lnTo>
                    <a:lnTo>
                      <a:pt x="10" y="2"/>
                    </a:lnTo>
                    <a:lnTo>
                      <a:pt x="10" y="2"/>
                    </a:lnTo>
                    <a:lnTo>
                      <a:pt x="11" y="2"/>
                    </a:lnTo>
                    <a:lnTo>
                      <a:pt x="11" y="2"/>
                    </a:lnTo>
                    <a:lnTo>
                      <a:pt x="11" y="2"/>
                    </a:lnTo>
                    <a:lnTo>
                      <a:pt x="12" y="1"/>
                    </a:lnTo>
                    <a:lnTo>
                      <a:pt x="12" y="1"/>
                    </a:lnTo>
                    <a:lnTo>
                      <a:pt x="12" y="1"/>
                    </a:lnTo>
                    <a:lnTo>
                      <a:pt x="13" y="1"/>
                    </a:lnTo>
                    <a:lnTo>
                      <a:pt x="13" y="1"/>
                    </a:lnTo>
                    <a:lnTo>
                      <a:pt x="13" y="1"/>
                    </a:lnTo>
                    <a:lnTo>
                      <a:pt x="14" y="1"/>
                    </a:lnTo>
                    <a:lnTo>
                      <a:pt x="14" y="1"/>
                    </a:lnTo>
                    <a:lnTo>
                      <a:pt x="14" y="0"/>
                    </a:lnTo>
                    <a:lnTo>
                      <a:pt x="15" y="0"/>
                    </a:lnTo>
                    <a:lnTo>
                      <a:pt x="15" y="0"/>
                    </a:lnTo>
                    <a:lnTo>
                      <a:pt x="15" y="0"/>
                    </a:lnTo>
                    <a:lnTo>
                      <a:pt x="16" y="0"/>
                    </a:lnTo>
                    <a:lnTo>
                      <a:pt x="16" y="0"/>
                    </a:lnTo>
                    <a:lnTo>
                      <a:pt x="17" y="0"/>
                    </a:lnTo>
                    <a:lnTo>
                      <a:pt x="17" y="0"/>
                    </a:lnTo>
                    <a:lnTo>
                      <a:pt x="17" y="0"/>
                    </a:lnTo>
                    <a:lnTo>
                      <a:pt x="18" y="0"/>
                    </a:lnTo>
                    <a:lnTo>
                      <a:pt x="18" y="0"/>
                    </a:lnTo>
                    <a:lnTo>
                      <a:pt x="18" y="0"/>
                    </a:lnTo>
                    <a:lnTo>
                      <a:pt x="19" y="0"/>
                    </a:lnTo>
                    <a:lnTo>
                      <a:pt x="19" y="0"/>
                    </a:lnTo>
                    <a:lnTo>
                      <a:pt x="20" y="0"/>
                    </a:lnTo>
                    <a:lnTo>
                      <a:pt x="20" y="0"/>
                    </a:lnTo>
                    <a:lnTo>
                      <a:pt x="20" y="0"/>
                    </a:lnTo>
                    <a:lnTo>
                      <a:pt x="21" y="0"/>
                    </a:lnTo>
                    <a:lnTo>
                      <a:pt x="21" y="0"/>
                    </a:lnTo>
                    <a:lnTo>
                      <a:pt x="22" y="0"/>
                    </a:lnTo>
                    <a:lnTo>
                      <a:pt x="22" y="0"/>
                    </a:lnTo>
                    <a:lnTo>
                      <a:pt x="22" y="0"/>
                    </a:lnTo>
                    <a:lnTo>
                      <a:pt x="23" y="0"/>
                    </a:lnTo>
                    <a:lnTo>
                      <a:pt x="23" y="0"/>
                    </a:lnTo>
                    <a:lnTo>
                      <a:pt x="23" y="0"/>
                    </a:lnTo>
                    <a:lnTo>
                      <a:pt x="24" y="0"/>
                    </a:lnTo>
                    <a:lnTo>
                      <a:pt x="24" y="0"/>
                    </a:lnTo>
                    <a:lnTo>
                      <a:pt x="25" y="0"/>
                    </a:lnTo>
                    <a:lnTo>
                      <a:pt x="25" y="0"/>
                    </a:lnTo>
                    <a:lnTo>
                      <a:pt x="25" y="0"/>
                    </a:lnTo>
                    <a:lnTo>
                      <a:pt x="26" y="0"/>
                    </a:lnTo>
                    <a:lnTo>
                      <a:pt x="26" y="0"/>
                    </a:lnTo>
                    <a:lnTo>
                      <a:pt x="26" y="0"/>
                    </a:lnTo>
                    <a:lnTo>
                      <a:pt x="27" y="0"/>
                    </a:lnTo>
                    <a:lnTo>
                      <a:pt x="27" y="0"/>
                    </a:lnTo>
                    <a:lnTo>
                      <a:pt x="28" y="0"/>
                    </a:lnTo>
                    <a:lnTo>
                      <a:pt x="28" y="0"/>
                    </a:lnTo>
                    <a:lnTo>
                      <a:pt x="28" y="1"/>
                    </a:lnTo>
                    <a:lnTo>
                      <a:pt x="29" y="1"/>
                    </a:lnTo>
                    <a:lnTo>
                      <a:pt x="29" y="1"/>
                    </a:lnTo>
                    <a:lnTo>
                      <a:pt x="29" y="1"/>
                    </a:lnTo>
                    <a:lnTo>
                      <a:pt x="30" y="1"/>
                    </a:lnTo>
                    <a:lnTo>
                      <a:pt x="30" y="1"/>
                    </a:lnTo>
                    <a:lnTo>
                      <a:pt x="30" y="1"/>
                    </a:lnTo>
                    <a:lnTo>
                      <a:pt x="31" y="1"/>
                    </a:lnTo>
                    <a:lnTo>
                      <a:pt x="31" y="2"/>
                    </a:lnTo>
                    <a:lnTo>
                      <a:pt x="31" y="2"/>
                    </a:lnTo>
                    <a:lnTo>
                      <a:pt x="32" y="2"/>
                    </a:lnTo>
                    <a:lnTo>
                      <a:pt x="32" y="2"/>
                    </a:lnTo>
                    <a:lnTo>
                      <a:pt x="32" y="2"/>
                    </a:lnTo>
                    <a:lnTo>
                      <a:pt x="33" y="2"/>
                    </a:lnTo>
                    <a:lnTo>
                      <a:pt x="33" y="3"/>
                    </a:lnTo>
                    <a:lnTo>
                      <a:pt x="33" y="3"/>
                    </a:lnTo>
                    <a:lnTo>
                      <a:pt x="34" y="3"/>
                    </a:lnTo>
                    <a:lnTo>
                      <a:pt x="34" y="3"/>
                    </a:lnTo>
                    <a:lnTo>
                      <a:pt x="34" y="3"/>
                    </a:lnTo>
                    <a:lnTo>
                      <a:pt x="35" y="4"/>
                    </a:lnTo>
                    <a:lnTo>
                      <a:pt x="35" y="4"/>
                    </a:lnTo>
                    <a:lnTo>
                      <a:pt x="35" y="4"/>
                    </a:lnTo>
                    <a:lnTo>
                      <a:pt x="35" y="4"/>
                    </a:lnTo>
                    <a:lnTo>
                      <a:pt x="36" y="4"/>
                    </a:lnTo>
                    <a:lnTo>
                      <a:pt x="36" y="5"/>
                    </a:lnTo>
                    <a:lnTo>
                      <a:pt x="36" y="5"/>
                    </a:lnTo>
                    <a:lnTo>
                      <a:pt x="37" y="5"/>
                    </a:lnTo>
                    <a:lnTo>
                      <a:pt x="37" y="5"/>
                    </a:lnTo>
                    <a:lnTo>
                      <a:pt x="37" y="6"/>
                    </a:lnTo>
                    <a:lnTo>
                      <a:pt x="37" y="6"/>
                    </a:lnTo>
                    <a:lnTo>
                      <a:pt x="38" y="6"/>
                    </a:lnTo>
                    <a:lnTo>
                      <a:pt x="38" y="6"/>
                    </a:lnTo>
                    <a:lnTo>
                      <a:pt x="38" y="7"/>
                    </a:lnTo>
                    <a:lnTo>
                      <a:pt x="38" y="7"/>
                    </a:lnTo>
                    <a:lnTo>
                      <a:pt x="39" y="7"/>
                    </a:lnTo>
                    <a:lnTo>
                      <a:pt x="39" y="7"/>
                    </a:lnTo>
                    <a:lnTo>
                      <a:pt x="39" y="8"/>
                    </a:lnTo>
                    <a:lnTo>
                      <a:pt x="39" y="8"/>
                    </a:lnTo>
                    <a:lnTo>
                      <a:pt x="39" y="8"/>
                    </a:lnTo>
                    <a:lnTo>
                      <a:pt x="40" y="8"/>
                    </a:lnTo>
                    <a:lnTo>
                      <a:pt x="40" y="9"/>
                    </a:lnTo>
                    <a:lnTo>
                      <a:pt x="40" y="9"/>
                    </a:lnTo>
                    <a:lnTo>
                      <a:pt x="40" y="9"/>
                    </a:lnTo>
                    <a:lnTo>
                      <a:pt x="40" y="10"/>
                    </a:lnTo>
                    <a:lnTo>
                      <a:pt x="41" y="10"/>
                    </a:lnTo>
                    <a:lnTo>
                      <a:pt x="41" y="10"/>
                    </a:lnTo>
                    <a:lnTo>
                      <a:pt x="41" y="10"/>
                    </a:lnTo>
                    <a:lnTo>
                      <a:pt x="41" y="11"/>
                    </a:lnTo>
                    <a:lnTo>
                      <a:pt x="41" y="11"/>
                    </a:lnTo>
                    <a:lnTo>
                      <a:pt x="41" y="11"/>
                    </a:lnTo>
                    <a:lnTo>
                      <a:pt x="41" y="12"/>
                    </a:lnTo>
                    <a:lnTo>
                      <a:pt x="42" y="12"/>
                    </a:lnTo>
                    <a:lnTo>
                      <a:pt x="42" y="12"/>
                    </a:lnTo>
                    <a:lnTo>
                      <a:pt x="42" y="13"/>
                    </a:lnTo>
                    <a:lnTo>
                      <a:pt x="42" y="13"/>
                    </a:lnTo>
                    <a:lnTo>
                      <a:pt x="42" y="13"/>
                    </a:lnTo>
                    <a:lnTo>
                      <a:pt x="42" y="14"/>
                    </a:lnTo>
                    <a:lnTo>
                      <a:pt x="42" y="14"/>
                    </a:lnTo>
                    <a:lnTo>
                      <a:pt x="42" y="14"/>
                    </a:lnTo>
                    <a:lnTo>
                      <a:pt x="42" y="15"/>
                    </a:lnTo>
                    <a:lnTo>
                      <a:pt x="42" y="15"/>
                    </a:lnTo>
                    <a:lnTo>
                      <a:pt x="42" y="15"/>
                    </a:lnTo>
                    <a:lnTo>
                      <a:pt x="43" y="16"/>
                    </a:lnTo>
                    <a:lnTo>
                      <a:pt x="43" y="16"/>
                    </a:lnTo>
                    <a:lnTo>
                      <a:pt x="43" y="16"/>
                    </a:lnTo>
                    <a:lnTo>
                      <a:pt x="43" y="17"/>
                    </a:lnTo>
                    <a:lnTo>
                      <a:pt x="43" y="17"/>
                    </a:lnTo>
                    <a:lnTo>
                      <a:pt x="43" y="17"/>
                    </a:lnTo>
                    <a:lnTo>
                      <a:pt x="43" y="18"/>
                    </a:lnTo>
                    <a:lnTo>
                      <a:pt x="43" y="18"/>
                    </a:lnTo>
                    <a:lnTo>
                      <a:pt x="43" y="18"/>
                    </a:lnTo>
                    <a:lnTo>
                      <a:pt x="43" y="18"/>
                    </a:lnTo>
                    <a:lnTo>
                      <a:pt x="43" y="19"/>
                    </a:lnTo>
                    <a:lnTo>
                      <a:pt x="43" y="19"/>
                    </a:lnTo>
                    <a:lnTo>
                      <a:pt x="43" y="19"/>
                    </a:lnTo>
                    <a:lnTo>
                      <a:pt x="43" y="20"/>
                    </a:lnTo>
                    <a:lnTo>
                      <a:pt x="43" y="20"/>
                    </a:lnTo>
                    <a:lnTo>
                      <a:pt x="43" y="20"/>
                    </a:lnTo>
                    <a:lnTo>
                      <a:pt x="43" y="21"/>
                    </a:lnTo>
                    <a:lnTo>
                      <a:pt x="42" y="21"/>
                    </a:lnTo>
                    <a:lnTo>
                      <a:pt x="42" y="21"/>
                    </a:lnTo>
                    <a:lnTo>
                      <a:pt x="42" y="22"/>
                    </a:lnTo>
                    <a:lnTo>
                      <a:pt x="42" y="22"/>
                    </a:lnTo>
                    <a:lnTo>
                      <a:pt x="42" y="22"/>
                    </a:lnTo>
                    <a:lnTo>
                      <a:pt x="42" y="23"/>
                    </a:lnTo>
                    <a:lnTo>
                      <a:pt x="42" y="23"/>
                    </a:lnTo>
                    <a:lnTo>
                      <a:pt x="42" y="23"/>
                    </a:lnTo>
                    <a:lnTo>
                      <a:pt x="42" y="24"/>
                    </a:lnTo>
                    <a:lnTo>
                      <a:pt x="42" y="24"/>
                    </a:lnTo>
                    <a:lnTo>
                      <a:pt x="42" y="24"/>
                    </a:lnTo>
                    <a:lnTo>
                      <a:pt x="41" y="25"/>
                    </a:lnTo>
                    <a:lnTo>
                      <a:pt x="41" y="25"/>
                    </a:lnTo>
                    <a:lnTo>
                      <a:pt x="41" y="25"/>
                    </a:lnTo>
                    <a:lnTo>
                      <a:pt x="41" y="26"/>
                    </a:lnTo>
                    <a:lnTo>
                      <a:pt x="41" y="26"/>
                    </a:lnTo>
                    <a:lnTo>
                      <a:pt x="41" y="26"/>
                    </a:lnTo>
                    <a:lnTo>
                      <a:pt x="41" y="26"/>
                    </a:lnTo>
                    <a:lnTo>
                      <a:pt x="40" y="27"/>
                    </a:lnTo>
                    <a:lnTo>
                      <a:pt x="40" y="27"/>
                    </a:lnTo>
                    <a:lnTo>
                      <a:pt x="40" y="27"/>
                    </a:lnTo>
                    <a:lnTo>
                      <a:pt x="40" y="28"/>
                    </a:lnTo>
                    <a:lnTo>
                      <a:pt x="40" y="28"/>
                    </a:lnTo>
                    <a:lnTo>
                      <a:pt x="39" y="28"/>
                    </a:lnTo>
                    <a:lnTo>
                      <a:pt x="39" y="28"/>
                    </a:lnTo>
                    <a:lnTo>
                      <a:pt x="39" y="29"/>
                    </a:lnTo>
                    <a:lnTo>
                      <a:pt x="39" y="29"/>
                    </a:lnTo>
                    <a:lnTo>
                      <a:pt x="39" y="29"/>
                    </a:lnTo>
                    <a:lnTo>
                      <a:pt x="38" y="29"/>
                    </a:lnTo>
                    <a:lnTo>
                      <a:pt x="38" y="30"/>
                    </a:lnTo>
                    <a:lnTo>
                      <a:pt x="38" y="30"/>
                    </a:lnTo>
                    <a:lnTo>
                      <a:pt x="38" y="30"/>
                    </a:lnTo>
                    <a:lnTo>
                      <a:pt x="37" y="30"/>
                    </a:lnTo>
                    <a:lnTo>
                      <a:pt x="37" y="31"/>
                    </a:lnTo>
                    <a:lnTo>
                      <a:pt x="37" y="31"/>
                    </a:lnTo>
                    <a:lnTo>
                      <a:pt x="37" y="31"/>
                    </a:lnTo>
                    <a:lnTo>
                      <a:pt x="36" y="31"/>
                    </a:lnTo>
                    <a:lnTo>
                      <a:pt x="36" y="32"/>
                    </a:lnTo>
                    <a:lnTo>
                      <a:pt x="36" y="32"/>
                    </a:lnTo>
                    <a:lnTo>
                      <a:pt x="36" y="32"/>
                    </a:lnTo>
                    <a:lnTo>
                      <a:pt x="35" y="32"/>
                    </a:lnTo>
                    <a:lnTo>
                      <a:pt x="35" y="33"/>
                    </a:lnTo>
                    <a:lnTo>
                      <a:pt x="35" y="33"/>
                    </a:lnTo>
                    <a:lnTo>
                      <a:pt x="34" y="33"/>
                    </a:lnTo>
                    <a:lnTo>
                      <a:pt x="34" y="33"/>
                    </a:lnTo>
                    <a:lnTo>
                      <a:pt x="34" y="33"/>
                    </a:lnTo>
                    <a:lnTo>
                      <a:pt x="33" y="34"/>
                    </a:lnTo>
                    <a:lnTo>
                      <a:pt x="33" y="34"/>
                    </a:lnTo>
                    <a:lnTo>
                      <a:pt x="33" y="34"/>
                    </a:lnTo>
                    <a:lnTo>
                      <a:pt x="32" y="34"/>
                    </a:lnTo>
                    <a:lnTo>
                      <a:pt x="32" y="34"/>
                    </a:lnTo>
                    <a:lnTo>
                      <a:pt x="32" y="34"/>
                    </a:lnTo>
                    <a:lnTo>
                      <a:pt x="32" y="35"/>
                    </a:lnTo>
                    <a:lnTo>
                      <a:pt x="31" y="35"/>
                    </a:lnTo>
                    <a:lnTo>
                      <a:pt x="31" y="35"/>
                    </a:lnTo>
                    <a:lnTo>
                      <a:pt x="30" y="35"/>
                    </a:lnTo>
                    <a:lnTo>
                      <a:pt x="30" y="35"/>
                    </a:lnTo>
                    <a:lnTo>
                      <a:pt x="30" y="35"/>
                    </a:lnTo>
                    <a:lnTo>
                      <a:pt x="29" y="35"/>
                    </a:lnTo>
                    <a:lnTo>
                      <a:pt x="29" y="36"/>
                    </a:lnTo>
                    <a:lnTo>
                      <a:pt x="29" y="36"/>
                    </a:lnTo>
                    <a:lnTo>
                      <a:pt x="28" y="36"/>
                    </a:lnTo>
                    <a:lnTo>
                      <a:pt x="28" y="36"/>
                    </a:lnTo>
                    <a:lnTo>
                      <a:pt x="28" y="36"/>
                    </a:lnTo>
                    <a:lnTo>
                      <a:pt x="27" y="36"/>
                    </a:lnTo>
                    <a:lnTo>
                      <a:pt x="27" y="36"/>
                    </a:lnTo>
                    <a:lnTo>
                      <a:pt x="27" y="36"/>
                    </a:lnTo>
                    <a:lnTo>
                      <a:pt x="26" y="36"/>
                    </a:lnTo>
                    <a:lnTo>
                      <a:pt x="26" y="36"/>
                    </a:lnTo>
                    <a:lnTo>
                      <a:pt x="25" y="36"/>
                    </a:lnTo>
                    <a:lnTo>
                      <a:pt x="25" y="37"/>
                    </a:lnTo>
                    <a:lnTo>
                      <a:pt x="25" y="37"/>
                    </a:lnTo>
                    <a:lnTo>
                      <a:pt x="24" y="37"/>
                    </a:lnTo>
                    <a:lnTo>
                      <a:pt x="24" y="37"/>
                    </a:lnTo>
                    <a:lnTo>
                      <a:pt x="24" y="37"/>
                    </a:lnTo>
                    <a:lnTo>
                      <a:pt x="23" y="37"/>
                    </a:lnTo>
                    <a:lnTo>
                      <a:pt x="23" y="37"/>
                    </a:lnTo>
                    <a:lnTo>
                      <a:pt x="22" y="37"/>
                    </a:lnTo>
                    <a:lnTo>
                      <a:pt x="22" y="37"/>
                    </a:lnTo>
                    <a:lnTo>
                      <a:pt x="22" y="37"/>
                    </a:lnTo>
                    <a:lnTo>
                      <a:pt x="21" y="37"/>
                    </a:lnTo>
                    <a:lnTo>
                      <a:pt x="21" y="37"/>
                    </a:lnTo>
                    <a:lnTo>
                      <a:pt x="21" y="37"/>
                    </a:lnTo>
                    <a:lnTo>
                      <a:pt x="20" y="37"/>
                    </a:lnTo>
                    <a:lnTo>
                      <a:pt x="20" y="37"/>
                    </a:lnTo>
                    <a:lnTo>
                      <a:pt x="19" y="37"/>
                    </a:lnTo>
                    <a:lnTo>
                      <a:pt x="19" y="37"/>
                    </a:lnTo>
                    <a:lnTo>
                      <a:pt x="19" y="37"/>
                    </a:lnTo>
                    <a:lnTo>
                      <a:pt x="18" y="37"/>
                    </a:lnTo>
                    <a:lnTo>
                      <a:pt x="18" y="37"/>
                    </a:lnTo>
                    <a:lnTo>
                      <a:pt x="18" y="37"/>
                    </a:lnTo>
                    <a:lnTo>
                      <a:pt x="17" y="37"/>
                    </a:lnTo>
                    <a:lnTo>
                      <a:pt x="17" y="36"/>
                    </a:lnTo>
                    <a:lnTo>
                      <a:pt x="16" y="36"/>
                    </a:lnTo>
                    <a:lnTo>
                      <a:pt x="16" y="36"/>
                    </a:lnTo>
                    <a:lnTo>
                      <a:pt x="16" y="36"/>
                    </a:lnTo>
                    <a:lnTo>
                      <a:pt x="15" y="36"/>
                    </a:lnTo>
                    <a:lnTo>
                      <a:pt x="15" y="36"/>
                    </a:lnTo>
                    <a:lnTo>
                      <a:pt x="15" y="36"/>
                    </a:lnTo>
                    <a:lnTo>
                      <a:pt x="14" y="36"/>
                    </a:lnTo>
                    <a:lnTo>
                      <a:pt x="14" y="36"/>
                    </a:lnTo>
                    <a:lnTo>
                      <a:pt x="14" y="36"/>
                    </a:lnTo>
                    <a:lnTo>
                      <a:pt x="13" y="36"/>
                    </a:lnTo>
                    <a:lnTo>
                      <a:pt x="13" y="35"/>
                    </a:lnTo>
                    <a:lnTo>
                      <a:pt x="12" y="35"/>
                    </a:lnTo>
                    <a:lnTo>
                      <a:pt x="12" y="35"/>
                    </a:lnTo>
                    <a:lnTo>
                      <a:pt x="12" y="35"/>
                    </a:lnTo>
                    <a:lnTo>
                      <a:pt x="11" y="35"/>
                    </a:lnTo>
                    <a:lnTo>
                      <a:pt x="11" y="35"/>
                    </a:lnTo>
                    <a:lnTo>
                      <a:pt x="11" y="35"/>
                    </a:lnTo>
                    <a:lnTo>
                      <a:pt x="10" y="34"/>
                    </a:lnTo>
                    <a:lnTo>
                      <a:pt x="10" y="34"/>
                    </a:lnTo>
                    <a:lnTo>
                      <a:pt x="10" y="34"/>
                    </a:lnTo>
                    <a:lnTo>
                      <a:pt x="9" y="34"/>
                    </a:lnTo>
                    <a:lnTo>
                      <a:pt x="9" y="34"/>
                    </a:lnTo>
                    <a:lnTo>
                      <a:pt x="9" y="34"/>
                    </a:lnTo>
                    <a:lnTo>
                      <a:pt x="9" y="33"/>
                    </a:lnTo>
                    <a:lnTo>
                      <a:pt x="8" y="33"/>
                    </a:lnTo>
                    <a:lnTo>
                      <a:pt x="8" y="33"/>
                    </a:lnTo>
                    <a:lnTo>
                      <a:pt x="8" y="33"/>
                    </a:lnTo>
                    <a:lnTo>
                      <a:pt x="7" y="33"/>
                    </a:lnTo>
                    <a:lnTo>
                      <a:pt x="7" y="32"/>
                    </a:lnTo>
                    <a:lnTo>
                      <a:pt x="7" y="32"/>
                    </a:lnTo>
                    <a:lnTo>
                      <a:pt x="6" y="32"/>
                    </a:lnTo>
                    <a:lnTo>
                      <a:pt x="6" y="32"/>
                    </a:lnTo>
                    <a:lnTo>
                      <a:pt x="6" y="31"/>
                    </a:lnTo>
                    <a:lnTo>
                      <a:pt x="6" y="31"/>
                    </a:lnTo>
                    <a:lnTo>
                      <a:pt x="5" y="31"/>
                    </a:lnTo>
                    <a:lnTo>
                      <a:pt x="5" y="31"/>
                    </a:lnTo>
                    <a:lnTo>
                      <a:pt x="5" y="30"/>
                    </a:lnTo>
                    <a:lnTo>
                      <a:pt x="5" y="30"/>
                    </a:lnTo>
                    <a:lnTo>
                      <a:pt x="4" y="30"/>
                    </a:lnTo>
                    <a:lnTo>
                      <a:pt x="4" y="30"/>
                    </a:lnTo>
                    <a:lnTo>
                      <a:pt x="4" y="29"/>
                    </a:lnTo>
                    <a:lnTo>
                      <a:pt x="4" y="29"/>
                    </a:lnTo>
                    <a:lnTo>
                      <a:pt x="3" y="29"/>
                    </a:lnTo>
                    <a:lnTo>
                      <a:pt x="3" y="29"/>
                    </a:lnTo>
                    <a:lnTo>
                      <a:pt x="3" y="28"/>
                    </a:lnTo>
                    <a:lnTo>
                      <a:pt x="3" y="28"/>
                    </a:lnTo>
                    <a:lnTo>
                      <a:pt x="3" y="28"/>
                    </a:lnTo>
                    <a:lnTo>
                      <a:pt x="2" y="28"/>
                    </a:lnTo>
                    <a:lnTo>
                      <a:pt x="2" y="27"/>
                    </a:lnTo>
                    <a:lnTo>
                      <a:pt x="2" y="27"/>
                    </a:lnTo>
                    <a:lnTo>
                      <a:pt x="2" y="27"/>
                    </a:lnTo>
                    <a:lnTo>
                      <a:pt x="2" y="26"/>
                    </a:lnTo>
                    <a:lnTo>
                      <a:pt x="2" y="26"/>
                    </a:lnTo>
                    <a:lnTo>
                      <a:pt x="1" y="26"/>
                    </a:lnTo>
                    <a:lnTo>
                      <a:pt x="1" y="26"/>
                    </a:lnTo>
                    <a:lnTo>
                      <a:pt x="1" y="25"/>
                    </a:lnTo>
                    <a:lnTo>
                      <a:pt x="1" y="25"/>
                    </a:lnTo>
                    <a:lnTo>
                      <a:pt x="1" y="25"/>
                    </a:lnTo>
                    <a:lnTo>
                      <a:pt x="1" y="24"/>
                    </a:lnTo>
                    <a:lnTo>
                      <a:pt x="1" y="24"/>
                    </a:lnTo>
                    <a:lnTo>
                      <a:pt x="0" y="24"/>
                    </a:lnTo>
                    <a:lnTo>
                      <a:pt x="0" y="23"/>
                    </a:lnTo>
                    <a:lnTo>
                      <a:pt x="0" y="23"/>
                    </a:lnTo>
                    <a:lnTo>
                      <a:pt x="0" y="23"/>
                    </a:lnTo>
                    <a:lnTo>
                      <a:pt x="0" y="22"/>
                    </a:lnTo>
                    <a:lnTo>
                      <a:pt x="0" y="22"/>
                    </a:lnTo>
                    <a:lnTo>
                      <a:pt x="0" y="22"/>
                    </a:lnTo>
                    <a:lnTo>
                      <a:pt x="0" y="21"/>
                    </a:lnTo>
                    <a:lnTo>
                      <a:pt x="0" y="21"/>
                    </a:lnTo>
                    <a:lnTo>
                      <a:pt x="0" y="21"/>
                    </a:lnTo>
                    <a:lnTo>
                      <a:pt x="0" y="20"/>
                    </a:lnTo>
                    <a:lnTo>
                      <a:pt x="0" y="20"/>
                    </a:lnTo>
                    <a:lnTo>
                      <a:pt x="0" y="20"/>
                    </a:lnTo>
                    <a:lnTo>
                      <a:pt x="0" y="19"/>
                    </a:lnTo>
                    <a:lnTo>
                      <a:pt x="0" y="19"/>
                    </a:lnTo>
                    <a:lnTo>
                      <a:pt x="0" y="19"/>
                    </a:lnTo>
                    <a:lnTo>
                      <a:pt x="0" y="18"/>
                    </a:lnTo>
                    <a:lnTo>
                      <a:pt x="0" y="18"/>
                    </a:lnTo>
                  </a:path>
                </a:pathLst>
              </a:custGeom>
              <a:gradFill rotWithShape="0">
                <a:gsLst>
                  <a:gs pos="0">
                    <a:srgbClr val="FFFFFF">
                      <a:alpha val="5000"/>
                    </a:srgbClr>
                  </a:gs>
                  <a:gs pos="100000">
                    <a:srgbClr val="FFFFFF">
                      <a:alpha val="30000"/>
                    </a:srgbClr>
                  </a:gs>
                </a:gsLst>
                <a:lin ang="5400000" scaled="1"/>
              </a:gradFill>
              <a:ln w="9525">
                <a:noFill/>
                <a:round/>
                <a:headEnd type="none" w="sm" len="sm"/>
                <a:tailEnd type="none" w="sm" len="sm"/>
              </a:ln>
            </p:spPr>
            <p:txBody>
              <a:bodyPr/>
              <a:lstStyle/>
              <a:p>
                <a:endParaRPr lang="nl-BE"/>
              </a:p>
            </p:txBody>
          </p:sp>
          <p:sp>
            <p:nvSpPr>
              <p:cNvPr id="7199" name="Freeform 31"/>
              <p:cNvSpPr>
                <a:spLocks noChangeArrowheads="1"/>
              </p:cNvSpPr>
              <p:nvPr/>
            </p:nvSpPr>
            <p:spPr bwMode="auto">
              <a:xfrm>
                <a:off x="261" y="447"/>
                <a:ext cx="43" cy="37"/>
              </a:xfrm>
              <a:custGeom>
                <a:avLst/>
                <a:gdLst/>
                <a:ahLst/>
                <a:cxnLst>
                  <a:cxn ang="0">
                    <a:pos x="0" y="17"/>
                  </a:cxn>
                  <a:cxn ang="0">
                    <a:pos x="0" y="15"/>
                  </a:cxn>
                  <a:cxn ang="0">
                    <a:pos x="0" y="13"/>
                  </a:cxn>
                  <a:cxn ang="0">
                    <a:pos x="1" y="11"/>
                  </a:cxn>
                  <a:cxn ang="0">
                    <a:pos x="2" y="9"/>
                  </a:cxn>
                  <a:cxn ang="0">
                    <a:pos x="3" y="7"/>
                  </a:cxn>
                  <a:cxn ang="0">
                    <a:pos x="5" y="6"/>
                  </a:cxn>
                  <a:cxn ang="0">
                    <a:pos x="6" y="4"/>
                  </a:cxn>
                  <a:cxn ang="0">
                    <a:pos x="8" y="3"/>
                  </a:cxn>
                  <a:cxn ang="0">
                    <a:pos x="10" y="2"/>
                  </a:cxn>
                  <a:cxn ang="0">
                    <a:pos x="12" y="1"/>
                  </a:cxn>
                  <a:cxn ang="0">
                    <a:pos x="14" y="0"/>
                  </a:cxn>
                  <a:cxn ang="0">
                    <a:pos x="16" y="0"/>
                  </a:cxn>
                  <a:cxn ang="0">
                    <a:pos x="18" y="0"/>
                  </a:cxn>
                  <a:cxn ang="0">
                    <a:pos x="21" y="0"/>
                  </a:cxn>
                  <a:cxn ang="0">
                    <a:pos x="23" y="0"/>
                  </a:cxn>
                  <a:cxn ang="0">
                    <a:pos x="25" y="0"/>
                  </a:cxn>
                  <a:cxn ang="0">
                    <a:pos x="27" y="0"/>
                  </a:cxn>
                  <a:cxn ang="0">
                    <a:pos x="29" y="1"/>
                  </a:cxn>
                  <a:cxn ang="0">
                    <a:pos x="31" y="2"/>
                  </a:cxn>
                  <a:cxn ang="0">
                    <a:pos x="33" y="3"/>
                  </a:cxn>
                  <a:cxn ang="0">
                    <a:pos x="35" y="4"/>
                  </a:cxn>
                  <a:cxn ang="0">
                    <a:pos x="37" y="6"/>
                  </a:cxn>
                  <a:cxn ang="0">
                    <a:pos x="38" y="7"/>
                  </a:cxn>
                  <a:cxn ang="0">
                    <a:pos x="39" y="9"/>
                  </a:cxn>
                  <a:cxn ang="0">
                    <a:pos x="40" y="11"/>
                  </a:cxn>
                  <a:cxn ang="0">
                    <a:pos x="41" y="13"/>
                  </a:cxn>
                  <a:cxn ang="0">
                    <a:pos x="41" y="15"/>
                  </a:cxn>
                  <a:cxn ang="0">
                    <a:pos x="42" y="17"/>
                  </a:cxn>
                  <a:cxn ang="0">
                    <a:pos x="42" y="18"/>
                  </a:cxn>
                  <a:cxn ang="0">
                    <a:pos x="42" y="20"/>
                  </a:cxn>
                  <a:cxn ang="0">
                    <a:pos x="41" y="22"/>
                  </a:cxn>
                  <a:cxn ang="0">
                    <a:pos x="41" y="24"/>
                  </a:cxn>
                  <a:cxn ang="0">
                    <a:pos x="40" y="26"/>
                  </a:cxn>
                  <a:cxn ang="0">
                    <a:pos x="39" y="28"/>
                  </a:cxn>
                  <a:cxn ang="0">
                    <a:pos x="38" y="29"/>
                  </a:cxn>
                  <a:cxn ang="0">
                    <a:pos x="36" y="31"/>
                  </a:cxn>
                  <a:cxn ang="0">
                    <a:pos x="34" y="32"/>
                  </a:cxn>
                  <a:cxn ang="0">
                    <a:pos x="33" y="34"/>
                  </a:cxn>
                  <a:cxn ang="0">
                    <a:pos x="31" y="35"/>
                  </a:cxn>
                  <a:cxn ang="0">
                    <a:pos x="29" y="35"/>
                  </a:cxn>
                  <a:cxn ang="0">
                    <a:pos x="27" y="36"/>
                  </a:cxn>
                  <a:cxn ang="0">
                    <a:pos x="25" y="37"/>
                  </a:cxn>
                  <a:cxn ang="0">
                    <a:pos x="22" y="37"/>
                  </a:cxn>
                  <a:cxn ang="0">
                    <a:pos x="20" y="37"/>
                  </a:cxn>
                  <a:cxn ang="0">
                    <a:pos x="18" y="37"/>
                  </a:cxn>
                  <a:cxn ang="0">
                    <a:pos x="16" y="36"/>
                  </a:cxn>
                  <a:cxn ang="0">
                    <a:pos x="14" y="36"/>
                  </a:cxn>
                  <a:cxn ang="0">
                    <a:pos x="12" y="35"/>
                  </a:cxn>
                  <a:cxn ang="0">
                    <a:pos x="10" y="34"/>
                  </a:cxn>
                  <a:cxn ang="0">
                    <a:pos x="8" y="33"/>
                  </a:cxn>
                  <a:cxn ang="0">
                    <a:pos x="6" y="32"/>
                  </a:cxn>
                  <a:cxn ang="0">
                    <a:pos x="5" y="30"/>
                  </a:cxn>
                  <a:cxn ang="0">
                    <a:pos x="3" y="29"/>
                  </a:cxn>
                  <a:cxn ang="0">
                    <a:pos x="2" y="27"/>
                  </a:cxn>
                  <a:cxn ang="0">
                    <a:pos x="1" y="25"/>
                  </a:cxn>
                  <a:cxn ang="0">
                    <a:pos x="0" y="23"/>
                  </a:cxn>
                  <a:cxn ang="0">
                    <a:pos x="0" y="21"/>
                  </a:cxn>
                  <a:cxn ang="0">
                    <a:pos x="0" y="19"/>
                  </a:cxn>
                </a:cxnLst>
                <a:rect l="0" t="0" r="r" b="b"/>
                <a:pathLst>
                  <a:path w="42" h="37">
                    <a:moveTo>
                      <a:pt x="0" y="18"/>
                    </a:moveTo>
                    <a:lnTo>
                      <a:pt x="0" y="18"/>
                    </a:lnTo>
                    <a:lnTo>
                      <a:pt x="0" y="18"/>
                    </a:lnTo>
                    <a:lnTo>
                      <a:pt x="0" y="17"/>
                    </a:lnTo>
                    <a:lnTo>
                      <a:pt x="0" y="17"/>
                    </a:lnTo>
                    <a:lnTo>
                      <a:pt x="0" y="17"/>
                    </a:lnTo>
                    <a:lnTo>
                      <a:pt x="0" y="16"/>
                    </a:lnTo>
                    <a:lnTo>
                      <a:pt x="0" y="16"/>
                    </a:lnTo>
                    <a:lnTo>
                      <a:pt x="0" y="16"/>
                    </a:lnTo>
                    <a:lnTo>
                      <a:pt x="0" y="15"/>
                    </a:lnTo>
                    <a:lnTo>
                      <a:pt x="0" y="15"/>
                    </a:lnTo>
                    <a:lnTo>
                      <a:pt x="0" y="15"/>
                    </a:lnTo>
                    <a:lnTo>
                      <a:pt x="0" y="14"/>
                    </a:lnTo>
                    <a:lnTo>
                      <a:pt x="0" y="14"/>
                    </a:lnTo>
                    <a:lnTo>
                      <a:pt x="0" y="14"/>
                    </a:lnTo>
                    <a:lnTo>
                      <a:pt x="0" y="13"/>
                    </a:lnTo>
                    <a:lnTo>
                      <a:pt x="0" y="13"/>
                    </a:lnTo>
                    <a:lnTo>
                      <a:pt x="0" y="13"/>
                    </a:lnTo>
                    <a:lnTo>
                      <a:pt x="1" y="12"/>
                    </a:lnTo>
                    <a:lnTo>
                      <a:pt x="1" y="12"/>
                    </a:lnTo>
                    <a:lnTo>
                      <a:pt x="1" y="12"/>
                    </a:lnTo>
                    <a:lnTo>
                      <a:pt x="1" y="11"/>
                    </a:lnTo>
                    <a:lnTo>
                      <a:pt x="1" y="11"/>
                    </a:lnTo>
                    <a:lnTo>
                      <a:pt x="1" y="11"/>
                    </a:lnTo>
                    <a:lnTo>
                      <a:pt x="1" y="10"/>
                    </a:lnTo>
                    <a:lnTo>
                      <a:pt x="2" y="10"/>
                    </a:lnTo>
                    <a:lnTo>
                      <a:pt x="2" y="10"/>
                    </a:lnTo>
                    <a:lnTo>
                      <a:pt x="2" y="10"/>
                    </a:lnTo>
                    <a:lnTo>
                      <a:pt x="2" y="9"/>
                    </a:lnTo>
                    <a:lnTo>
                      <a:pt x="2" y="9"/>
                    </a:lnTo>
                    <a:lnTo>
                      <a:pt x="2" y="9"/>
                    </a:lnTo>
                    <a:lnTo>
                      <a:pt x="3" y="8"/>
                    </a:lnTo>
                    <a:lnTo>
                      <a:pt x="3" y="8"/>
                    </a:lnTo>
                    <a:lnTo>
                      <a:pt x="3" y="8"/>
                    </a:lnTo>
                    <a:lnTo>
                      <a:pt x="3" y="8"/>
                    </a:lnTo>
                    <a:lnTo>
                      <a:pt x="3" y="7"/>
                    </a:lnTo>
                    <a:lnTo>
                      <a:pt x="4" y="7"/>
                    </a:lnTo>
                    <a:lnTo>
                      <a:pt x="4" y="7"/>
                    </a:lnTo>
                    <a:lnTo>
                      <a:pt x="4" y="7"/>
                    </a:lnTo>
                    <a:lnTo>
                      <a:pt x="4" y="6"/>
                    </a:lnTo>
                    <a:lnTo>
                      <a:pt x="5" y="6"/>
                    </a:lnTo>
                    <a:lnTo>
                      <a:pt x="5" y="6"/>
                    </a:lnTo>
                    <a:lnTo>
                      <a:pt x="5" y="6"/>
                    </a:lnTo>
                    <a:lnTo>
                      <a:pt x="5" y="5"/>
                    </a:lnTo>
                    <a:lnTo>
                      <a:pt x="6" y="5"/>
                    </a:lnTo>
                    <a:lnTo>
                      <a:pt x="6" y="5"/>
                    </a:lnTo>
                    <a:lnTo>
                      <a:pt x="6" y="5"/>
                    </a:lnTo>
                    <a:lnTo>
                      <a:pt x="6" y="4"/>
                    </a:lnTo>
                    <a:lnTo>
                      <a:pt x="7" y="4"/>
                    </a:lnTo>
                    <a:lnTo>
                      <a:pt x="7" y="4"/>
                    </a:lnTo>
                    <a:lnTo>
                      <a:pt x="7" y="4"/>
                    </a:lnTo>
                    <a:lnTo>
                      <a:pt x="8" y="4"/>
                    </a:lnTo>
                    <a:lnTo>
                      <a:pt x="8" y="3"/>
                    </a:lnTo>
                    <a:lnTo>
                      <a:pt x="8" y="3"/>
                    </a:lnTo>
                    <a:lnTo>
                      <a:pt x="8" y="3"/>
                    </a:lnTo>
                    <a:lnTo>
                      <a:pt x="9" y="3"/>
                    </a:lnTo>
                    <a:lnTo>
                      <a:pt x="9" y="3"/>
                    </a:lnTo>
                    <a:lnTo>
                      <a:pt x="9" y="2"/>
                    </a:lnTo>
                    <a:lnTo>
                      <a:pt x="10" y="2"/>
                    </a:lnTo>
                    <a:lnTo>
                      <a:pt x="10" y="2"/>
                    </a:lnTo>
                    <a:lnTo>
                      <a:pt x="10" y="2"/>
                    </a:lnTo>
                    <a:lnTo>
                      <a:pt x="11" y="2"/>
                    </a:lnTo>
                    <a:lnTo>
                      <a:pt x="11" y="2"/>
                    </a:lnTo>
                    <a:lnTo>
                      <a:pt x="11" y="1"/>
                    </a:lnTo>
                    <a:lnTo>
                      <a:pt x="12" y="1"/>
                    </a:lnTo>
                    <a:lnTo>
                      <a:pt x="12" y="1"/>
                    </a:lnTo>
                    <a:lnTo>
                      <a:pt x="12" y="1"/>
                    </a:lnTo>
                    <a:lnTo>
                      <a:pt x="13" y="1"/>
                    </a:lnTo>
                    <a:lnTo>
                      <a:pt x="13" y="1"/>
                    </a:lnTo>
                    <a:lnTo>
                      <a:pt x="13" y="1"/>
                    </a:lnTo>
                    <a:lnTo>
                      <a:pt x="14" y="1"/>
                    </a:lnTo>
                    <a:lnTo>
                      <a:pt x="14" y="0"/>
                    </a:lnTo>
                    <a:lnTo>
                      <a:pt x="14" y="0"/>
                    </a:lnTo>
                    <a:lnTo>
                      <a:pt x="15" y="0"/>
                    </a:lnTo>
                    <a:lnTo>
                      <a:pt x="15" y="0"/>
                    </a:lnTo>
                    <a:lnTo>
                      <a:pt x="15" y="0"/>
                    </a:lnTo>
                    <a:lnTo>
                      <a:pt x="16" y="0"/>
                    </a:lnTo>
                    <a:lnTo>
                      <a:pt x="16" y="0"/>
                    </a:lnTo>
                    <a:lnTo>
                      <a:pt x="17" y="0"/>
                    </a:lnTo>
                    <a:lnTo>
                      <a:pt x="17" y="0"/>
                    </a:lnTo>
                    <a:lnTo>
                      <a:pt x="17" y="0"/>
                    </a:lnTo>
                    <a:lnTo>
                      <a:pt x="18" y="0"/>
                    </a:lnTo>
                    <a:lnTo>
                      <a:pt x="18" y="0"/>
                    </a:lnTo>
                    <a:lnTo>
                      <a:pt x="18" y="0"/>
                    </a:lnTo>
                    <a:lnTo>
                      <a:pt x="19" y="0"/>
                    </a:lnTo>
                    <a:lnTo>
                      <a:pt x="19" y="0"/>
                    </a:lnTo>
                    <a:lnTo>
                      <a:pt x="20" y="0"/>
                    </a:lnTo>
                    <a:lnTo>
                      <a:pt x="20" y="0"/>
                    </a:lnTo>
                    <a:lnTo>
                      <a:pt x="20" y="0"/>
                    </a:lnTo>
                    <a:lnTo>
                      <a:pt x="21" y="0"/>
                    </a:lnTo>
                    <a:lnTo>
                      <a:pt x="21" y="0"/>
                    </a:lnTo>
                    <a:lnTo>
                      <a:pt x="21" y="0"/>
                    </a:lnTo>
                    <a:lnTo>
                      <a:pt x="22" y="0"/>
                    </a:lnTo>
                    <a:lnTo>
                      <a:pt x="22" y="0"/>
                    </a:lnTo>
                    <a:lnTo>
                      <a:pt x="23" y="0"/>
                    </a:lnTo>
                    <a:lnTo>
                      <a:pt x="23" y="0"/>
                    </a:lnTo>
                    <a:lnTo>
                      <a:pt x="23" y="0"/>
                    </a:lnTo>
                    <a:lnTo>
                      <a:pt x="24" y="0"/>
                    </a:lnTo>
                    <a:lnTo>
                      <a:pt x="24" y="0"/>
                    </a:lnTo>
                    <a:lnTo>
                      <a:pt x="24" y="0"/>
                    </a:lnTo>
                    <a:lnTo>
                      <a:pt x="25" y="0"/>
                    </a:lnTo>
                    <a:lnTo>
                      <a:pt x="25" y="0"/>
                    </a:lnTo>
                    <a:lnTo>
                      <a:pt x="25" y="0"/>
                    </a:lnTo>
                    <a:lnTo>
                      <a:pt x="26" y="0"/>
                    </a:lnTo>
                    <a:lnTo>
                      <a:pt x="26" y="0"/>
                    </a:lnTo>
                    <a:lnTo>
                      <a:pt x="27" y="0"/>
                    </a:lnTo>
                    <a:lnTo>
                      <a:pt x="27" y="0"/>
                    </a:lnTo>
                    <a:lnTo>
                      <a:pt x="27" y="0"/>
                    </a:lnTo>
                    <a:lnTo>
                      <a:pt x="28" y="1"/>
                    </a:lnTo>
                    <a:lnTo>
                      <a:pt x="28" y="1"/>
                    </a:lnTo>
                    <a:lnTo>
                      <a:pt x="28" y="1"/>
                    </a:lnTo>
                    <a:lnTo>
                      <a:pt x="29" y="1"/>
                    </a:lnTo>
                    <a:lnTo>
                      <a:pt x="29" y="1"/>
                    </a:lnTo>
                    <a:lnTo>
                      <a:pt x="29" y="1"/>
                    </a:lnTo>
                    <a:lnTo>
                      <a:pt x="30" y="1"/>
                    </a:lnTo>
                    <a:lnTo>
                      <a:pt x="30" y="1"/>
                    </a:lnTo>
                    <a:lnTo>
                      <a:pt x="30" y="2"/>
                    </a:lnTo>
                    <a:lnTo>
                      <a:pt x="31" y="2"/>
                    </a:lnTo>
                    <a:lnTo>
                      <a:pt x="31" y="2"/>
                    </a:lnTo>
                    <a:lnTo>
                      <a:pt x="31" y="2"/>
                    </a:lnTo>
                    <a:lnTo>
                      <a:pt x="32" y="2"/>
                    </a:lnTo>
                    <a:lnTo>
                      <a:pt x="32" y="2"/>
                    </a:lnTo>
                    <a:lnTo>
                      <a:pt x="32" y="3"/>
                    </a:lnTo>
                    <a:lnTo>
                      <a:pt x="33" y="3"/>
                    </a:lnTo>
                    <a:lnTo>
                      <a:pt x="33" y="3"/>
                    </a:lnTo>
                    <a:lnTo>
                      <a:pt x="33" y="3"/>
                    </a:lnTo>
                    <a:lnTo>
                      <a:pt x="34" y="3"/>
                    </a:lnTo>
                    <a:lnTo>
                      <a:pt x="34" y="4"/>
                    </a:lnTo>
                    <a:lnTo>
                      <a:pt x="34" y="4"/>
                    </a:lnTo>
                    <a:lnTo>
                      <a:pt x="34" y="4"/>
                    </a:lnTo>
                    <a:lnTo>
                      <a:pt x="35" y="4"/>
                    </a:lnTo>
                    <a:lnTo>
                      <a:pt x="35" y="4"/>
                    </a:lnTo>
                    <a:lnTo>
                      <a:pt x="35" y="5"/>
                    </a:lnTo>
                    <a:lnTo>
                      <a:pt x="36" y="5"/>
                    </a:lnTo>
                    <a:lnTo>
                      <a:pt x="36" y="5"/>
                    </a:lnTo>
                    <a:lnTo>
                      <a:pt x="36" y="5"/>
                    </a:lnTo>
                    <a:lnTo>
                      <a:pt x="36" y="6"/>
                    </a:lnTo>
                    <a:lnTo>
                      <a:pt x="37" y="6"/>
                    </a:lnTo>
                    <a:lnTo>
                      <a:pt x="37" y="6"/>
                    </a:lnTo>
                    <a:lnTo>
                      <a:pt x="37" y="6"/>
                    </a:lnTo>
                    <a:lnTo>
                      <a:pt x="37" y="7"/>
                    </a:lnTo>
                    <a:lnTo>
                      <a:pt x="37" y="7"/>
                    </a:lnTo>
                    <a:lnTo>
                      <a:pt x="38" y="7"/>
                    </a:lnTo>
                    <a:lnTo>
                      <a:pt x="38" y="7"/>
                    </a:lnTo>
                    <a:lnTo>
                      <a:pt x="38" y="8"/>
                    </a:lnTo>
                    <a:lnTo>
                      <a:pt x="38" y="8"/>
                    </a:lnTo>
                    <a:lnTo>
                      <a:pt x="39" y="8"/>
                    </a:lnTo>
                    <a:lnTo>
                      <a:pt x="39" y="8"/>
                    </a:lnTo>
                    <a:lnTo>
                      <a:pt x="39" y="9"/>
                    </a:lnTo>
                    <a:lnTo>
                      <a:pt x="39" y="9"/>
                    </a:lnTo>
                    <a:lnTo>
                      <a:pt x="39" y="9"/>
                    </a:lnTo>
                    <a:lnTo>
                      <a:pt x="39" y="10"/>
                    </a:lnTo>
                    <a:lnTo>
                      <a:pt x="40" y="10"/>
                    </a:lnTo>
                    <a:lnTo>
                      <a:pt x="40" y="10"/>
                    </a:lnTo>
                    <a:lnTo>
                      <a:pt x="40" y="10"/>
                    </a:lnTo>
                    <a:lnTo>
                      <a:pt x="40" y="11"/>
                    </a:lnTo>
                    <a:lnTo>
                      <a:pt x="40" y="11"/>
                    </a:lnTo>
                    <a:lnTo>
                      <a:pt x="40" y="11"/>
                    </a:lnTo>
                    <a:lnTo>
                      <a:pt x="41" y="12"/>
                    </a:lnTo>
                    <a:lnTo>
                      <a:pt x="41" y="12"/>
                    </a:lnTo>
                    <a:lnTo>
                      <a:pt x="41" y="12"/>
                    </a:lnTo>
                    <a:lnTo>
                      <a:pt x="41" y="13"/>
                    </a:lnTo>
                    <a:lnTo>
                      <a:pt x="41" y="13"/>
                    </a:lnTo>
                    <a:lnTo>
                      <a:pt x="41" y="13"/>
                    </a:lnTo>
                    <a:lnTo>
                      <a:pt x="41" y="14"/>
                    </a:lnTo>
                    <a:lnTo>
                      <a:pt x="41" y="14"/>
                    </a:lnTo>
                    <a:lnTo>
                      <a:pt x="41" y="14"/>
                    </a:lnTo>
                    <a:lnTo>
                      <a:pt x="41" y="15"/>
                    </a:lnTo>
                    <a:lnTo>
                      <a:pt x="42" y="15"/>
                    </a:lnTo>
                    <a:lnTo>
                      <a:pt x="42" y="15"/>
                    </a:lnTo>
                    <a:lnTo>
                      <a:pt x="42" y="16"/>
                    </a:lnTo>
                    <a:lnTo>
                      <a:pt x="42" y="16"/>
                    </a:lnTo>
                    <a:lnTo>
                      <a:pt x="42" y="16"/>
                    </a:lnTo>
                    <a:lnTo>
                      <a:pt x="42" y="17"/>
                    </a:lnTo>
                    <a:lnTo>
                      <a:pt x="42" y="17"/>
                    </a:lnTo>
                    <a:lnTo>
                      <a:pt x="42" y="17"/>
                    </a:lnTo>
                    <a:lnTo>
                      <a:pt x="42" y="18"/>
                    </a:lnTo>
                    <a:lnTo>
                      <a:pt x="42" y="18"/>
                    </a:lnTo>
                    <a:lnTo>
                      <a:pt x="42" y="18"/>
                    </a:lnTo>
                    <a:lnTo>
                      <a:pt x="42" y="18"/>
                    </a:lnTo>
                    <a:lnTo>
                      <a:pt x="42" y="19"/>
                    </a:lnTo>
                    <a:lnTo>
                      <a:pt x="42" y="19"/>
                    </a:lnTo>
                    <a:lnTo>
                      <a:pt x="42" y="19"/>
                    </a:lnTo>
                    <a:lnTo>
                      <a:pt x="42" y="20"/>
                    </a:lnTo>
                    <a:lnTo>
                      <a:pt x="42" y="20"/>
                    </a:lnTo>
                    <a:lnTo>
                      <a:pt x="42" y="20"/>
                    </a:lnTo>
                    <a:lnTo>
                      <a:pt x="42" y="21"/>
                    </a:lnTo>
                    <a:lnTo>
                      <a:pt x="42" y="21"/>
                    </a:lnTo>
                    <a:lnTo>
                      <a:pt x="42" y="21"/>
                    </a:lnTo>
                    <a:lnTo>
                      <a:pt x="41" y="22"/>
                    </a:lnTo>
                    <a:lnTo>
                      <a:pt x="41" y="22"/>
                    </a:lnTo>
                    <a:lnTo>
                      <a:pt x="41" y="22"/>
                    </a:lnTo>
                    <a:lnTo>
                      <a:pt x="41" y="23"/>
                    </a:lnTo>
                    <a:lnTo>
                      <a:pt x="41" y="23"/>
                    </a:lnTo>
                    <a:lnTo>
                      <a:pt x="41" y="23"/>
                    </a:lnTo>
                    <a:lnTo>
                      <a:pt x="41" y="24"/>
                    </a:lnTo>
                    <a:lnTo>
                      <a:pt x="41" y="24"/>
                    </a:lnTo>
                    <a:lnTo>
                      <a:pt x="41" y="24"/>
                    </a:lnTo>
                    <a:lnTo>
                      <a:pt x="41" y="25"/>
                    </a:lnTo>
                    <a:lnTo>
                      <a:pt x="40" y="25"/>
                    </a:lnTo>
                    <a:lnTo>
                      <a:pt x="40" y="25"/>
                    </a:lnTo>
                    <a:lnTo>
                      <a:pt x="40" y="26"/>
                    </a:lnTo>
                    <a:lnTo>
                      <a:pt x="40" y="26"/>
                    </a:lnTo>
                    <a:lnTo>
                      <a:pt x="40" y="26"/>
                    </a:lnTo>
                    <a:lnTo>
                      <a:pt x="40" y="26"/>
                    </a:lnTo>
                    <a:lnTo>
                      <a:pt x="40" y="27"/>
                    </a:lnTo>
                    <a:lnTo>
                      <a:pt x="39" y="27"/>
                    </a:lnTo>
                    <a:lnTo>
                      <a:pt x="39" y="27"/>
                    </a:lnTo>
                    <a:lnTo>
                      <a:pt x="39" y="28"/>
                    </a:lnTo>
                    <a:lnTo>
                      <a:pt x="39" y="28"/>
                    </a:lnTo>
                    <a:lnTo>
                      <a:pt x="39" y="28"/>
                    </a:lnTo>
                    <a:lnTo>
                      <a:pt x="38" y="28"/>
                    </a:lnTo>
                    <a:lnTo>
                      <a:pt x="38" y="29"/>
                    </a:lnTo>
                    <a:lnTo>
                      <a:pt x="38" y="29"/>
                    </a:lnTo>
                    <a:lnTo>
                      <a:pt x="38" y="29"/>
                    </a:lnTo>
                    <a:lnTo>
                      <a:pt x="38" y="29"/>
                    </a:lnTo>
                    <a:lnTo>
                      <a:pt x="37" y="30"/>
                    </a:lnTo>
                    <a:lnTo>
                      <a:pt x="37" y="30"/>
                    </a:lnTo>
                    <a:lnTo>
                      <a:pt x="37" y="30"/>
                    </a:lnTo>
                    <a:lnTo>
                      <a:pt x="37" y="30"/>
                    </a:lnTo>
                    <a:lnTo>
                      <a:pt x="36" y="31"/>
                    </a:lnTo>
                    <a:lnTo>
                      <a:pt x="36" y="31"/>
                    </a:lnTo>
                    <a:lnTo>
                      <a:pt x="36" y="31"/>
                    </a:lnTo>
                    <a:lnTo>
                      <a:pt x="36" y="31"/>
                    </a:lnTo>
                    <a:lnTo>
                      <a:pt x="35" y="32"/>
                    </a:lnTo>
                    <a:lnTo>
                      <a:pt x="35" y="32"/>
                    </a:lnTo>
                    <a:lnTo>
                      <a:pt x="35" y="32"/>
                    </a:lnTo>
                    <a:lnTo>
                      <a:pt x="34" y="32"/>
                    </a:lnTo>
                    <a:lnTo>
                      <a:pt x="34" y="33"/>
                    </a:lnTo>
                    <a:lnTo>
                      <a:pt x="34" y="33"/>
                    </a:lnTo>
                    <a:lnTo>
                      <a:pt x="34" y="33"/>
                    </a:lnTo>
                    <a:lnTo>
                      <a:pt x="33" y="33"/>
                    </a:lnTo>
                    <a:lnTo>
                      <a:pt x="33" y="33"/>
                    </a:lnTo>
                    <a:lnTo>
                      <a:pt x="33" y="34"/>
                    </a:lnTo>
                    <a:lnTo>
                      <a:pt x="32" y="34"/>
                    </a:lnTo>
                    <a:lnTo>
                      <a:pt x="32" y="34"/>
                    </a:lnTo>
                    <a:lnTo>
                      <a:pt x="32" y="34"/>
                    </a:lnTo>
                    <a:lnTo>
                      <a:pt x="31" y="34"/>
                    </a:lnTo>
                    <a:lnTo>
                      <a:pt x="31" y="34"/>
                    </a:lnTo>
                    <a:lnTo>
                      <a:pt x="31" y="35"/>
                    </a:lnTo>
                    <a:lnTo>
                      <a:pt x="30" y="35"/>
                    </a:lnTo>
                    <a:lnTo>
                      <a:pt x="30" y="35"/>
                    </a:lnTo>
                    <a:lnTo>
                      <a:pt x="30" y="35"/>
                    </a:lnTo>
                    <a:lnTo>
                      <a:pt x="29" y="35"/>
                    </a:lnTo>
                    <a:lnTo>
                      <a:pt x="29" y="35"/>
                    </a:lnTo>
                    <a:lnTo>
                      <a:pt x="29" y="35"/>
                    </a:lnTo>
                    <a:lnTo>
                      <a:pt x="28" y="36"/>
                    </a:lnTo>
                    <a:lnTo>
                      <a:pt x="28" y="36"/>
                    </a:lnTo>
                    <a:lnTo>
                      <a:pt x="28" y="36"/>
                    </a:lnTo>
                    <a:lnTo>
                      <a:pt x="27" y="36"/>
                    </a:lnTo>
                    <a:lnTo>
                      <a:pt x="27" y="36"/>
                    </a:lnTo>
                    <a:lnTo>
                      <a:pt x="27" y="36"/>
                    </a:lnTo>
                    <a:lnTo>
                      <a:pt x="26" y="36"/>
                    </a:lnTo>
                    <a:lnTo>
                      <a:pt x="26" y="36"/>
                    </a:lnTo>
                    <a:lnTo>
                      <a:pt x="26" y="36"/>
                    </a:lnTo>
                    <a:lnTo>
                      <a:pt x="25" y="36"/>
                    </a:lnTo>
                    <a:lnTo>
                      <a:pt x="25" y="36"/>
                    </a:lnTo>
                    <a:lnTo>
                      <a:pt x="25" y="37"/>
                    </a:lnTo>
                    <a:lnTo>
                      <a:pt x="24" y="37"/>
                    </a:lnTo>
                    <a:lnTo>
                      <a:pt x="24" y="37"/>
                    </a:lnTo>
                    <a:lnTo>
                      <a:pt x="23" y="37"/>
                    </a:lnTo>
                    <a:lnTo>
                      <a:pt x="23" y="37"/>
                    </a:lnTo>
                    <a:lnTo>
                      <a:pt x="23" y="37"/>
                    </a:lnTo>
                    <a:lnTo>
                      <a:pt x="22" y="37"/>
                    </a:lnTo>
                    <a:lnTo>
                      <a:pt x="22" y="37"/>
                    </a:lnTo>
                    <a:lnTo>
                      <a:pt x="22" y="37"/>
                    </a:lnTo>
                    <a:lnTo>
                      <a:pt x="21" y="37"/>
                    </a:lnTo>
                    <a:lnTo>
                      <a:pt x="21" y="37"/>
                    </a:lnTo>
                    <a:lnTo>
                      <a:pt x="20" y="37"/>
                    </a:lnTo>
                    <a:lnTo>
                      <a:pt x="20" y="37"/>
                    </a:lnTo>
                    <a:lnTo>
                      <a:pt x="20" y="37"/>
                    </a:lnTo>
                    <a:lnTo>
                      <a:pt x="19" y="37"/>
                    </a:lnTo>
                    <a:lnTo>
                      <a:pt x="19" y="37"/>
                    </a:lnTo>
                    <a:lnTo>
                      <a:pt x="19" y="37"/>
                    </a:lnTo>
                    <a:lnTo>
                      <a:pt x="18" y="37"/>
                    </a:lnTo>
                    <a:lnTo>
                      <a:pt x="18" y="37"/>
                    </a:lnTo>
                    <a:lnTo>
                      <a:pt x="18" y="37"/>
                    </a:lnTo>
                    <a:lnTo>
                      <a:pt x="17" y="37"/>
                    </a:lnTo>
                    <a:lnTo>
                      <a:pt x="17" y="37"/>
                    </a:lnTo>
                    <a:lnTo>
                      <a:pt x="16" y="36"/>
                    </a:lnTo>
                    <a:lnTo>
                      <a:pt x="16" y="36"/>
                    </a:lnTo>
                    <a:lnTo>
                      <a:pt x="16" y="36"/>
                    </a:lnTo>
                    <a:lnTo>
                      <a:pt x="15" y="36"/>
                    </a:lnTo>
                    <a:lnTo>
                      <a:pt x="15" y="36"/>
                    </a:lnTo>
                    <a:lnTo>
                      <a:pt x="15" y="36"/>
                    </a:lnTo>
                    <a:lnTo>
                      <a:pt x="14" y="36"/>
                    </a:lnTo>
                    <a:lnTo>
                      <a:pt x="14" y="36"/>
                    </a:lnTo>
                    <a:lnTo>
                      <a:pt x="14" y="36"/>
                    </a:lnTo>
                    <a:lnTo>
                      <a:pt x="13" y="36"/>
                    </a:lnTo>
                    <a:lnTo>
                      <a:pt x="13" y="36"/>
                    </a:lnTo>
                    <a:lnTo>
                      <a:pt x="13" y="35"/>
                    </a:lnTo>
                    <a:lnTo>
                      <a:pt x="12" y="35"/>
                    </a:lnTo>
                    <a:lnTo>
                      <a:pt x="12" y="35"/>
                    </a:lnTo>
                    <a:lnTo>
                      <a:pt x="12" y="35"/>
                    </a:lnTo>
                    <a:lnTo>
                      <a:pt x="11" y="35"/>
                    </a:lnTo>
                    <a:lnTo>
                      <a:pt x="11" y="35"/>
                    </a:lnTo>
                    <a:lnTo>
                      <a:pt x="11" y="35"/>
                    </a:lnTo>
                    <a:lnTo>
                      <a:pt x="10" y="34"/>
                    </a:lnTo>
                    <a:lnTo>
                      <a:pt x="10" y="34"/>
                    </a:lnTo>
                    <a:lnTo>
                      <a:pt x="10" y="34"/>
                    </a:lnTo>
                    <a:lnTo>
                      <a:pt x="9" y="34"/>
                    </a:lnTo>
                    <a:lnTo>
                      <a:pt x="9" y="34"/>
                    </a:lnTo>
                    <a:lnTo>
                      <a:pt x="9" y="34"/>
                    </a:lnTo>
                    <a:lnTo>
                      <a:pt x="8" y="33"/>
                    </a:lnTo>
                    <a:lnTo>
                      <a:pt x="8" y="33"/>
                    </a:lnTo>
                    <a:lnTo>
                      <a:pt x="8" y="33"/>
                    </a:lnTo>
                    <a:lnTo>
                      <a:pt x="7" y="33"/>
                    </a:lnTo>
                    <a:lnTo>
                      <a:pt x="7" y="33"/>
                    </a:lnTo>
                    <a:lnTo>
                      <a:pt x="7" y="32"/>
                    </a:lnTo>
                    <a:lnTo>
                      <a:pt x="7" y="32"/>
                    </a:lnTo>
                    <a:lnTo>
                      <a:pt x="6" y="32"/>
                    </a:lnTo>
                    <a:lnTo>
                      <a:pt x="6" y="32"/>
                    </a:lnTo>
                    <a:lnTo>
                      <a:pt x="6" y="31"/>
                    </a:lnTo>
                    <a:lnTo>
                      <a:pt x="6" y="31"/>
                    </a:lnTo>
                    <a:lnTo>
                      <a:pt x="5" y="31"/>
                    </a:lnTo>
                    <a:lnTo>
                      <a:pt x="5" y="31"/>
                    </a:lnTo>
                    <a:lnTo>
                      <a:pt x="5" y="30"/>
                    </a:lnTo>
                    <a:lnTo>
                      <a:pt x="5" y="30"/>
                    </a:lnTo>
                    <a:lnTo>
                      <a:pt x="4" y="30"/>
                    </a:lnTo>
                    <a:lnTo>
                      <a:pt x="4" y="30"/>
                    </a:lnTo>
                    <a:lnTo>
                      <a:pt x="4" y="29"/>
                    </a:lnTo>
                    <a:lnTo>
                      <a:pt x="4" y="29"/>
                    </a:lnTo>
                    <a:lnTo>
                      <a:pt x="3" y="29"/>
                    </a:lnTo>
                    <a:lnTo>
                      <a:pt x="3" y="29"/>
                    </a:lnTo>
                    <a:lnTo>
                      <a:pt x="3" y="28"/>
                    </a:lnTo>
                    <a:lnTo>
                      <a:pt x="3" y="28"/>
                    </a:lnTo>
                    <a:lnTo>
                      <a:pt x="3" y="28"/>
                    </a:lnTo>
                    <a:lnTo>
                      <a:pt x="2" y="28"/>
                    </a:lnTo>
                    <a:lnTo>
                      <a:pt x="2" y="27"/>
                    </a:lnTo>
                    <a:lnTo>
                      <a:pt x="2" y="27"/>
                    </a:lnTo>
                    <a:lnTo>
                      <a:pt x="2" y="27"/>
                    </a:lnTo>
                    <a:lnTo>
                      <a:pt x="2" y="26"/>
                    </a:lnTo>
                    <a:lnTo>
                      <a:pt x="2" y="26"/>
                    </a:lnTo>
                    <a:lnTo>
                      <a:pt x="1" y="26"/>
                    </a:lnTo>
                    <a:lnTo>
                      <a:pt x="1" y="26"/>
                    </a:lnTo>
                    <a:lnTo>
                      <a:pt x="1" y="25"/>
                    </a:lnTo>
                    <a:lnTo>
                      <a:pt x="1" y="25"/>
                    </a:lnTo>
                    <a:lnTo>
                      <a:pt x="1" y="25"/>
                    </a:lnTo>
                    <a:lnTo>
                      <a:pt x="1" y="24"/>
                    </a:lnTo>
                    <a:lnTo>
                      <a:pt x="1" y="24"/>
                    </a:lnTo>
                    <a:lnTo>
                      <a:pt x="0" y="24"/>
                    </a:lnTo>
                    <a:lnTo>
                      <a:pt x="0" y="23"/>
                    </a:lnTo>
                    <a:lnTo>
                      <a:pt x="0" y="23"/>
                    </a:lnTo>
                    <a:lnTo>
                      <a:pt x="0" y="23"/>
                    </a:lnTo>
                    <a:lnTo>
                      <a:pt x="0" y="22"/>
                    </a:lnTo>
                    <a:lnTo>
                      <a:pt x="0" y="22"/>
                    </a:lnTo>
                    <a:lnTo>
                      <a:pt x="0" y="22"/>
                    </a:lnTo>
                    <a:lnTo>
                      <a:pt x="0" y="21"/>
                    </a:lnTo>
                    <a:lnTo>
                      <a:pt x="0" y="21"/>
                    </a:lnTo>
                    <a:lnTo>
                      <a:pt x="0" y="21"/>
                    </a:lnTo>
                    <a:lnTo>
                      <a:pt x="0" y="20"/>
                    </a:lnTo>
                    <a:lnTo>
                      <a:pt x="0" y="20"/>
                    </a:lnTo>
                    <a:lnTo>
                      <a:pt x="0" y="20"/>
                    </a:lnTo>
                    <a:lnTo>
                      <a:pt x="0" y="19"/>
                    </a:lnTo>
                    <a:lnTo>
                      <a:pt x="0" y="19"/>
                    </a:lnTo>
                    <a:lnTo>
                      <a:pt x="0" y="19"/>
                    </a:lnTo>
                    <a:lnTo>
                      <a:pt x="0" y="18"/>
                    </a:lnTo>
                    <a:lnTo>
                      <a:pt x="0" y="18"/>
                    </a:lnTo>
                  </a:path>
                </a:pathLst>
              </a:custGeom>
              <a:gradFill rotWithShape="0">
                <a:gsLst>
                  <a:gs pos="0">
                    <a:srgbClr val="FFFFFF">
                      <a:alpha val="5000"/>
                    </a:srgbClr>
                  </a:gs>
                  <a:gs pos="100000">
                    <a:srgbClr val="FFFFFF">
                      <a:alpha val="30000"/>
                    </a:srgbClr>
                  </a:gs>
                </a:gsLst>
                <a:lin ang="5400000" scaled="1"/>
              </a:gradFill>
              <a:ln w="9525">
                <a:noFill/>
                <a:round/>
                <a:headEnd type="none" w="sm" len="sm"/>
                <a:tailEnd type="none" w="sm" len="sm"/>
              </a:ln>
            </p:spPr>
            <p:txBody>
              <a:bodyPr/>
              <a:lstStyle/>
              <a:p>
                <a:endParaRPr lang="nl-BE"/>
              </a:p>
            </p:txBody>
          </p:sp>
          <p:sp>
            <p:nvSpPr>
              <p:cNvPr id="7200" name="Text Box 32"/>
              <p:cNvSpPr txBox="1">
                <a:spLocks noChangeArrowheads="1"/>
              </p:cNvSpPr>
              <p:nvPr/>
            </p:nvSpPr>
            <p:spPr bwMode="auto">
              <a:xfrm>
                <a:off x="29" y="718"/>
                <a:ext cx="246" cy="146"/>
              </a:xfrm>
              <a:prstGeom prst="rect">
                <a:avLst/>
              </a:prstGeom>
              <a:noFill/>
              <a:ln w="9525">
                <a:noFill/>
                <a:miter lim="800000"/>
                <a:headEnd/>
                <a:tailEnd/>
              </a:ln>
            </p:spPr>
            <p:txBody>
              <a:bodyPr lIns="25401" tIns="25401" rIns="25401" bIns="25401" anchor="ctr"/>
              <a:lstStyle/>
              <a:p>
                <a:pPr algn="ctr" defTabSz="455613">
                  <a:lnSpc>
                    <a:spcPts val="1250"/>
                  </a:lnSpc>
                </a:pPr>
                <a:r>
                  <a:rPr lang="en-GB" sz="1200"/>
                  <a:t>User</a:t>
                </a:r>
              </a:p>
            </p:txBody>
          </p:sp>
        </p:grpSp>
        <p:grpSp>
          <p:nvGrpSpPr>
            <p:cNvPr id="7201" name="Group 33"/>
            <p:cNvGrpSpPr>
              <a:grpSpLocks/>
            </p:cNvGrpSpPr>
            <p:nvPr/>
          </p:nvGrpSpPr>
          <p:grpSpPr bwMode="auto">
            <a:xfrm>
              <a:off x="1717" y="1583"/>
              <a:ext cx="866" cy="993"/>
              <a:chOff x="0" y="0"/>
              <a:chExt cx="867" cy="994"/>
            </a:xfrm>
          </p:grpSpPr>
          <p:sp>
            <p:nvSpPr>
              <p:cNvPr id="7202" name="Freeform 34"/>
              <p:cNvSpPr>
                <a:spLocks noChangeArrowheads="1"/>
              </p:cNvSpPr>
              <p:nvPr/>
            </p:nvSpPr>
            <p:spPr bwMode="auto">
              <a:xfrm>
                <a:off x="169" y="283"/>
                <a:ext cx="383" cy="473"/>
              </a:xfrm>
              <a:custGeom>
                <a:avLst/>
                <a:gdLst/>
                <a:ahLst/>
                <a:cxnLst>
                  <a:cxn ang="0">
                    <a:pos x="22" y="22"/>
                  </a:cxn>
                  <a:cxn ang="0">
                    <a:pos x="0" y="45"/>
                  </a:cxn>
                  <a:cxn ang="0">
                    <a:pos x="22" y="45"/>
                  </a:cxn>
                  <a:cxn ang="0">
                    <a:pos x="0" y="112"/>
                  </a:cxn>
                  <a:cxn ang="0">
                    <a:pos x="0" y="90"/>
                  </a:cxn>
                  <a:cxn ang="0">
                    <a:pos x="22" y="157"/>
                  </a:cxn>
                  <a:cxn ang="0">
                    <a:pos x="0" y="180"/>
                  </a:cxn>
                  <a:cxn ang="0">
                    <a:pos x="22" y="180"/>
                  </a:cxn>
                  <a:cxn ang="0">
                    <a:pos x="0" y="247"/>
                  </a:cxn>
                  <a:cxn ang="0">
                    <a:pos x="0" y="225"/>
                  </a:cxn>
                  <a:cxn ang="0">
                    <a:pos x="22" y="292"/>
                  </a:cxn>
                  <a:cxn ang="0">
                    <a:pos x="0" y="315"/>
                  </a:cxn>
                  <a:cxn ang="0">
                    <a:pos x="22" y="315"/>
                  </a:cxn>
                  <a:cxn ang="0">
                    <a:pos x="0" y="382"/>
                  </a:cxn>
                  <a:cxn ang="0">
                    <a:pos x="0" y="360"/>
                  </a:cxn>
                  <a:cxn ang="0">
                    <a:pos x="22" y="427"/>
                  </a:cxn>
                  <a:cxn ang="0">
                    <a:pos x="0" y="450"/>
                  </a:cxn>
                  <a:cxn ang="0">
                    <a:pos x="22" y="450"/>
                  </a:cxn>
                  <a:cxn ang="0">
                    <a:pos x="45" y="112"/>
                  </a:cxn>
                  <a:cxn ang="0">
                    <a:pos x="45" y="90"/>
                  </a:cxn>
                  <a:cxn ang="0">
                    <a:pos x="112" y="112"/>
                  </a:cxn>
                  <a:cxn ang="0">
                    <a:pos x="45" y="450"/>
                  </a:cxn>
                  <a:cxn ang="0">
                    <a:pos x="67" y="450"/>
                  </a:cxn>
                  <a:cxn ang="0">
                    <a:pos x="90" y="472"/>
                  </a:cxn>
                  <a:cxn ang="0">
                    <a:pos x="90" y="450"/>
                  </a:cxn>
                  <a:cxn ang="0">
                    <a:pos x="157" y="472"/>
                  </a:cxn>
                  <a:cxn ang="0">
                    <a:pos x="180" y="450"/>
                  </a:cxn>
                  <a:cxn ang="0">
                    <a:pos x="202" y="450"/>
                  </a:cxn>
                  <a:cxn ang="0">
                    <a:pos x="225" y="472"/>
                  </a:cxn>
                  <a:cxn ang="0">
                    <a:pos x="225" y="450"/>
                  </a:cxn>
                  <a:cxn ang="0">
                    <a:pos x="157" y="112"/>
                  </a:cxn>
                  <a:cxn ang="0">
                    <a:pos x="180" y="90"/>
                  </a:cxn>
                  <a:cxn ang="0">
                    <a:pos x="202" y="90"/>
                  </a:cxn>
                  <a:cxn ang="0">
                    <a:pos x="225" y="112"/>
                  </a:cxn>
                  <a:cxn ang="0">
                    <a:pos x="225" y="90"/>
                  </a:cxn>
                  <a:cxn ang="0">
                    <a:pos x="292" y="112"/>
                  </a:cxn>
                  <a:cxn ang="0">
                    <a:pos x="270" y="450"/>
                  </a:cxn>
                  <a:cxn ang="0">
                    <a:pos x="292" y="450"/>
                  </a:cxn>
                  <a:cxn ang="0">
                    <a:pos x="315" y="472"/>
                  </a:cxn>
                  <a:cxn ang="0">
                    <a:pos x="315" y="450"/>
                  </a:cxn>
                  <a:cxn ang="0">
                    <a:pos x="337" y="112"/>
                  </a:cxn>
                  <a:cxn ang="0">
                    <a:pos x="360" y="90"/>
                  </a:cxn>
                  <a:cxn ang="0">
                    <a:pos x="382" y="90"/>
                  </a:cxn>
                  <a:cxn ang="0">
                    <a:pos x="360" y="472"/>
                  </a:cxn>
                  <a:cxn ang="0">
                    <a:pos x="360" y="450"/>
                  </a:cxn>
                </a:cxnLst>
                <a:rect l="0" t="0" r="r" b="b"/>
                <a:pathLst>
                  <a:path w="382" h="472">
                    <a:moveTo>
                      <a:pt x="0" y="0"/>
                    </a:moveTo>
                    <a:lnTo>
                      <a:pt x="0" y="22"/>
                    </a:lnTo>
                    <a:lnTo>
                      <a:pt x="22" y="22"/>
                    </a:lnTo>
                    <a:lnTo>
                      <a:pt x="22" y="0"/>
                    </a:lnTo>
                    <a:lnTo>
                      <a:pt x="0" y="0"/>
                    </a:lnTo>
                    <a:moveTo>
                      <a:pt x="0" y="45"/>
                    </a:moveTo>
                    <a:lnTo>
                      <a:pt x="0" y="67"/>
                    </a:lnTo>
                    <a:lnTo>
                      <a:pt x="22" y="67"/>
                    </a:lnTo>
                    <a:lnTo>
                      <a:pt x="22" y="45"/>
                    </a:lnTo>
                    <a:lnTo>
                      <a:pt x="0" y="45"/>
                    </a:lnTo>
                    <a:moveTo>
                      <a:pt x="0" y="90"/>
                    </a:moveTo>
                    <a:lnTo>
                      <a:pt x="0" y="112"/>
                    </a:lnTo>
                    <a:lnTo>
                      <a:pt x="22" y="112"/>
                    </a:lnTo>
                    <a:lnTo>
                      <a:pt x="22" y="90"/>
                    </a:lnTo>
                    <a:lnTo>
                      <a:pt x="0" y="90"/>
                    </a:lnTo>
                    <a:moveTo>
                      <a:pt x="0" y="135"/>
                    </a:moveTo>
                    <a:lnTo>
                      <a:pt x="0" y="157"/>
                    </a:lnTo>
                    <a:lnTo>
                      <a:pt x="22" y="157"/>
                    </a:lnTo>
                    <a:lnTo>
                      <a:pt x="22" y="135"/>
                    </a:lnTo>
                    <a:lnTo>
                      <a:pt x="0" y="135"/>
                    </a:lnTo>
                    <a:moveTo>
                      <a:pt x="0" y="180"/>
                    </a:moveTo>
                    <a:lnTo>
                      <a:pt x="0" y="202"/>
                    </a:lnTo>
                    <a:lnTo>
                      <a:pt x="22" y="202"/>
                    </a:lnTo>
                    <a:lnTo>
                      <a:pt x="22" y="180"/>
                    </a:lnTo>
                    <a:lnTo>
                      <a:pt x="0" y="180"/>
                    </a:lnTo>
                    <a:moveTo>
                      <a:pt x="0" y="225"/>
                    </a:moveTo>
                    <a:lnTo>
                      <a:pt x="0" y="247"/>
                    </a:lnTo>
                    <a:lnTo>
                      <a:pt x="22" y="247"/>
                    </a:lnTo>
                    <a:lnTo>
                      <a:pt x="22" y="225"/>
                    </a:lnTo>
                    <a:lnTo>
                      <a:pt x="0" y="225"/>
                    </a:lnTo>
                    <a:moveTo>
                      <a:pt x="0" y="270"/>
                    </a:moveTo>
                    <a:lnTo>
                      <a:pt x="0" y="292"/>
                    </a:lnTo>
                    <a:lnTo>
                      <a:pt x="22" y="292"/>
                    </a:lnTo>
                    <a:lnTo>
                      <a:pt x="22" y="270"/>
                    </a:lnTo>
                    <a:lnTo>
                      <a:pt x="0" y="270"/>
                    </a:lnTo>
                    <a:moveTo>
                      <a:pt x="0" y="315"/>
                    </a:moveTo>
                    <a:lnTo>
                      <a:pt x="0" y="337"/>
                    </a:lnTo>
                    <a:lnTo>
                      <a:pt x="22" y="337"/>
                    </a:lnTo>
                    <a:lnTo>
                      <a:pt x="22" y="315"/>
                    </a:lnTo>
                    <a:lnTo>
                      <a:pt x="0" y="315"/>
                    </a:lnTo>
                    <a:moveTo>
                      <a:pt x="0" y="360"/>
                    </a:moveTo>
                    <a:lnTo>
                      <a:pt x="0" y="382"/>
                    </a:lnTo>
                    <a:lnTo>
                      <a:pt x="22" y="382"/>
                    </a:lnTo>
                    <a:lnTo>
                      <a:pt x="22" y="360"/>
                    </a:lnTo>
                    <a:lnTo>
                      <a:pt x="0" y="360"/>
                    </a:lnTo>
                    <a:moveTo>
                      <a:pt x="0" y="405"/>
                    </a:moveTo>
                    <a:lnTo>
                      <a:pt x="0" y="427"/>
                    </a:lnTo>
                    <a:lnTo>
                      <a:pt x="22" y="427"/>
                    </a:lnTo>
                    <a:lnTo>
                      <a:pt x="22" y="405"/>
                    </a:lnTo>
                    <a:lnTo>
                      <a:pt x="0" y="405"/>
                    </a:lnTo>
                    <a:moveTo>
                      <a:pt x="0" y="450"/>
                    </a:moveTo>
                    <a:lnTo>
                      <a:pt x="0" y="472"/>
                    </a:lnTo>
                    <a:lnTo>
                      <a:pt x="22" y="472"/>
                    </a:lnTo>
                    <a:lnTo>
                      <a:pt x="22" y="450"/>
                    </a:lnTo>
                    <a:lnTo>
                      <a:pt x="0" y="450"/>
                    </a:lnTo>
                    <a:moveTo>
                      <a:pt x="45" y="90"/>
                    </a:moveTo>
                    <a:lnTo>
                      <a:pt x="45" y="112"/>
                    </a:lnTo>
                    <a:lnTo>
                      <a:pt x="67" y="112"/>
                    </a:lnTo>
                    <a:lnTo>
                      <a:pt x="67" y="90"/>
                    </a:lnTo>
                    <a:lnTo>
                      <a:pt x="45" y="90"/>
                    </a:lnTo>
                    <a:moveTo>
                      <a:pt x="90" y="90"/>
                    </a:moveTo>
                    <a:lnTo>
                      <a:pt x="90" y="112"/>
                    </a:lnTo>
                    <a:lnTo>
                      <a:pt x="112" y="112"/>
                    </a:lnTo>
                    <a:lnTo>
                      <a:pt x="112" y="90"/>
                    </a:lnTo>
                    <a:lnTo>
                      <a:pt x="90" y="90"/>
                    </a:lnTo>
                    <a:moveTo>
                      <a:pt x="45" y="450"/>
                    </a:moveTo>
                    <a:lnTo>
                      <a:pt x="45" y="472"/>
                    </a:lnTo>
                    <a:lnTo>
                      <a:pt x="67" y="472"/>
                    </a:lnTo>
                    <a:lnTo>
                      <a:pt x="67" y="450"/>
                    </a:lnTo>
                    <a:lnTo>
                      <a:pt x="45" y="450"/>
                    </a:lnTo>
                    <a:moveTo>
                      <a:pt x="90" y="450"/>
                    </a:moveTo>
                    <a:lnTo>
                      <a:pt x="90" y="472"/>
                    </a:lnTo>
                    <a:lnTo>
                      <a:pt x="112" y="472"/>
                    </a:lnTo>
                    <a:lnTo>
                      <a:pt x="112" y="450"/>
                    </a:lnTo>
                    <a:lnTo>
                      <a:pt x="90" y="450"/>
                    </a:lnTo>
                    <a:moveTo>
                      <a:pt x="135" y="450"/>
                    </a:moveTo>
                    <a:lnTo>
                      <a:pt x="135" y="472"/>
                    </a:lnTo>
                    <a:lnTo>
                      <a:pt x="157" y="472"/>
                    </a:lnTo>
                    <a:lnTo>
                      <a:pt x="157" y="450"/>
                    </a:lnTo>
                    <a:lnTo>
                      <a:pt x="135" y="450"/>
                    </a:lnTo>
                    <a:moveTo>
                      <a:pt x="180" y="450"/>
                    </a:moveTo>
                    <a:lnTo>
                      <a:pt x="180" y="472"/>
                    </a:lnTo>
                    <a:lnTo>
                      <a:pt x="202" y="472"/>
                    </a:lnTo>
                    <a:lnTo>
                      <a:pt x="202" y="450"/>
                    </a:lnTo>
                    <a:lnTo>
                      <a:pt x="180" y="450"/>
                    </a:lnTo>
                    <a:moveTo>
                      <a:pt x="225" y="450"/>
                    </a:moveTo>
                    <a:lnTo>
                      <a:pt x="225" y="472"/>
                    </a:lnTo>
                    <a:lnTo>
                      <a:pt x="247" y="472"/>
                    </a:lnTo>
                    <a:lnTo>
                      <a:pt x="247" y="450"/>
                    </a:lnTo>
                    <a:lnTo>
                      <a:pt x="225" y="450"/>
                    </a:lnTo>
                    <a:moveTo>
                      <a:pt x="135" y="90"/>
                    </a:moveTo>
                    <a:lnTo>
                      <a:pt x="135" y="112"/>
                    </a:lnTo>
                    <a:lnTo>
                      <a:pt x="157" y="112"/>
                    </a:lnTo>
                    <a:lnTo>
                      <a:pt x="157" y="90"/>
                    </a:lnTo>
                    <a:lnTo>
                      <a:pt x="135" y="90"/>
                    </a:lnTo>
                    <a:moveTo>
                      <a:pt x="180" y="90"/>
                    </a:moveTo>
                    <a:lnTo>
                      <a:pt x="180" y="112"/>
                    </a:lnTo>
                    <a:lnTo>
                      <a:pt x="202" y="112"/>
                    </a:lnTo>
                    <a:lnTo>
                      <a:pt x="202" y="90"/>
                    </a:lnTo>
                    <a:lnTo>
                      <a:pt x="180" y="90"/>
                    </a:lnTo>
                    <a:moveTo>
                      <a:pt x="225" y="90"/>
                    </a:moveTo>
                    <a:lnTo>
                      <a:pt x="225" y="112"/>
                    </a:lnTo>
                    <a:lnTo>
                      <a:pt x="247" y="112"/>
                    </a:lnTo>
                    <a:lnTo>
                      <a:pt x="247" y="90"/>
                    </a:lnTo>
                    <a:lnTo>
                      <a:pt x="225" y="90"/>
                    </a:lnTo>
                    <a:moveTo>
                      <a:pt x="270" y="90"/>
                    </a:moveTo>
                    <a:lnTo>
                      <a:pt x="270" y="112"/>
                    </a:lnTo>
                    <a:lnTo>
                      <a:pt x="292" y="112"/>
                    </a:lnTo>
                    <a:lnTo>
                      <a:pt x="292" y="90"/>
                    </a:lnTo>
                    <a:lnTo>
                      <a:pt x="270" y="90"/>
                    </a:lnTo>
                    <a:moveTo>
                      <a:pt x="270" y="450"/>
                    </a:moveTo>
                    <a:lnTo>
                      <a:pt x="270" y="472"/>
                    </a:lnTo>
                    <a:lnTo>
                      <a:pt x="292" y="472"/>
                    </a:lnTo>
                    <a:lnTo>
                      <a:pt x="292" y="450"/>
                    </a:lnTo>
                    <a:lnTo>
                      <a:pt x="270" y="450"/>
                    </a:lnTo>
                    <a:moveTo>
                      <a:pt x="315" y="450"/>
                    </a:moveTo>
                    <a:lnTo>
                      <a:pt x="315" y="472"/>
                    </a:lnTo>
                    <a:lnTo>
                      <a:pt x="337" y="472"/>
                    </a:lnTo>
                    <a:lnTo>
                      <a:pt x="337" y="450"/>
                    </a:lnTo>
                    <a:lnTo>
                      <a:pt x="315" y="450"/>
                    </a:lnTo>
                    <a:moveTo>
                      <a:pt x="315" y="90"/>
                    </a:moveTo>
                    <a:lnTo>
                      <a:pt x="315" y="112"/>
                    </a:lnTo>
                    <a:lnTo>
                      <a:pt x="337" y="112"/>
                    </a:lnTo>
                    <a:lnTo>
                      <a:pt x="337" y="90"/>
                    </a:lnTo>
                    <a:lnTo>
                      <a:pt x="315" y="90"/>
                    </a:lnTo>
                    <a:moveTo>
                      <a:pt x="360" y="90"/>
                    </a:moveTo>
                    <a:lnTo>
                      <a:pt x="360" y="112"/>
                    </a:lnTo>
                    <a:lnTo>
                      <a:pt x="382" y="112"/>
                    </a:lnTo>
                    <a:lnTo>
                      <a:pt x="382" y="90"/>
                    </a:lnTo>
                    <a:lnTo>
                      <a:pt x="360" y="90"/>
                    </a:lnTo>
                    <a:moveTo>
                      <a:pt x="360" y="450"/>
                    </a:moveTo>
                    <a:lnTo>
                      <a:pt x="360" y="472"/>
                    </a:lnTo>
                    <a:lnTo>
                      <a:pt x="382" y="472"/>
                    </a:lnTo>
                    <a:lnTo>
                      <a:pt x="382" y="450"/>
                    </a:lnTo>
                    <a:lnTo>
                      <a:pt x="360" y="450"/>
                    </a:lnTo>
                  </a:path>
                </a:pathLst>
              </a:custGeom>
              <a:solidFill>
                <a:srgbClr val="AFAFAF"/>
              </a:solidFill>
              <a:ln w="9525">
                <a:noFill/>
                <a:round/>
                <a:headEnd type="none" w="sm" len="sm"/>
                <a:tailEnd type="none" w="sm" len="sm"/>
              </a:ln>
            </p:spPr>
            <p:txBody>
              <a:bodyPr/>
              <a:lstStyle/>
              <a:p>
                <a:endParaRPr lang="nl-BE"/>
              </a:p>
            </p:txBody>
          </p:sp>
          <p:grpSp>
            <p:nvGrpSpPr>
              <p:cNvPr id="7203" name="Group 35"/>
              <p:cNvGrpSpPr>
                <a:grpSpLocks/>
              </p:cNvGrpSpPr>
              <p:nvPr/>
            </p:nvGrpSpPr>
            <p:grpSpPr bwMode="auto">
              <a:xfrm>
                <a:off x="0" y="0"/>
                <a:ext cx="356" cy="286"/>
                <a:chOff x="0" y="0"/>
                <a:chExt cx="357" cy="287"/>
              </a:xfrm>
            </p:grpSpPr>
            <p:sp>
              <p:nvSpPr>
                <p:cNvPr id="7204" name="Freeform 36"/>
                <p:cNvSpPr>
                  <a:spLocks noChangeArrowheads="1"/>
                </p:cNvSpPr>
                <p:nvPr/>
              </p:nvSpPr>
              <p:spPr bwMode="auto">
                <a:xfrm>
                  <a:off x="0" y="0"/>
                  <a:ext cx="356" cy="286"/>
                </a:xfrm>
                <a:custGeom>
                  <a:avLst/>
                  <a:gdLst/>
                  <a:ahLst/>
                  <a:cxnLst>
                    <a:cxn ang="0">
                      <a:pos x="1" y="37"/>
                    </a:cxn>
                    <a:cxn ang="0">
                      <a:pos x="13" y="8"/>
                    </a:cxn>
                    <a:cxn ang="0">
                      <a:pos x="41" y="0"/>
                    </a:cxn>
                    <a:cxn ang="0">
                      <a:pos x="115" y="0"/>
                    </a:cxn>
                    <a:cxn ang="0">
                      <a:pos x="152" y="31"/>
                    </a:cxn>
                    <a:cxn ang="0">
                      <a:pos x="318" y="31"/>
                    </a:cxn>
                    <a:cxn ang="0">
                      <a:pos x="357" y="79"/>
                    </a:cxn>
                    <a:cxn ang="0">
                      <a:pos x="357" y="284"/>
                    </a:cxn>
                    <a:cxn ang="0">
                      <a:pos x="0" y="286"/>
                    </a:cxn>
                    <a:cxn ang="0">
                      <a:pos x="1" y="37"/>
                    </a:cxn>
                  </a:cxnLst>
                  <a:rect l="0" t="0" r="r" b="b"/>
                  <a:pathLst>
                    <a:path w="356" h="286">
                      <a:moveTo>
                        <a:pt x="1" y="37"/>
                      </a:moveTo>
                      <a:cubicBezTo>
                        <a:pt x="0" y="28"/>
                        <a:pt x="7" y="12"/>
                        <a:pt x="13" y="8"/>
                      </a:cubicBezTo>
                      <a:cubicBezTo>
                        <a:pt x="19" y="4"/>
                        <a:pt x="28" y="1"/>
                        <a:pt x="41" y="0"/>
                      </a:cubicBezTo>
                      <a:lnTo>
                        <a:pt x="115" y="0"/>
                      </a:lnTo>
                      <a:cubicBezTo>
                        <a:pt x="126" y="7"/>
                        <a:pt x="143" y="25"/>
                        <a:pt x="152" y="31"/>
                      </a:cubicBezTo>
                      <a:lnTo>
                        <a:pt x="318" y="31"/>
                      </a:lnTo>
                      <a:cubicBezTo>
                        <a:pt x="356" y="32"/>
                        <a:pt x="357" y="64"/>
                        <a:pt x="357" y="79"/>
                      </a:cubicBezTo>
                      <a:lnTo>
                        <a:pt x="357" y="284"/>
                      </a:lnTo>
                      <a:lnTo>
                        <a:pt x="0" y="286"/>
                      </a:lnTo>
                      <a:lnTo>
                        <a:pt x="1" y="37"/>
                      </a:lnTo>
                    </a:path>
                  </a:pathLst>
                </a:custGeom>
                <a:gradFill rotWithShape="0">
                  <a:gsLst>
                    <a:gs pos="0">
                      <a:srgbClr val="FFB000"/>
                    </a:gs>
                    <a:gs pos="100000">
                      <a:srgbClr val="A04000"/>
                    </a:gs>
                  </a:gsLst>
                  <a:lin ang="5400000" scaled="1"/>
                </a:gradFill>
                <a:ln w="9525">
                  <a:noFill/>
                  <a:round/>
                  <a:headEnd type="none" w="med" len="med"/>
                  <a:tailEnd type="none" w="med" len="med"/>
                </a:ln>
              </p:spPr>
              <p:txBody>
                <a:bodyPr/>
                <a:lstStyle/>
                <a:p>
                  <a:endParaRPr lang="nl-BE"/>
                </a:p>
              </p:txBody>
            </p:sp>
            <p:sp>
              <p:nvSpPr>
                <p:cNvPr id="7205" name="Freeform 37"/>
                <p:cNvSpPr>
                  <a:spLocks noChangeArrowheads="1"/>
                </p:cNvSpPr>
                <p:nvPr/>
              </p:nvSpPr>
              <p:spPr bwMode="auto">
                <a:xfrm>
                  <a:off x="8" y="6"/>
                  <a:ext cx="343" cy="272"/>
                </a:xfrm>
                <a:custGeom>
                  <a:avLst/>
                  <a:gdLst/>
                  <a:ahLst/>
                  <a:cxnLst>
                    <a:cxn ang="0">
                      <a:pos x="1" y="35"/>
                    </a:cxn>
                    <a:cxn ang="0">
                      <a:pos x="33" y="0"/>
                    </a:cxn>
                    <a:cxn ang="0">
                      <a:pos x="103" y="0"/>
                    </a:cxn>
                    <a:cxn ang="0">
                      <a:pos x="138" y="29"/>
                    </a:cxn>
                    <a:cxn ang="0">
                      <a:pos x="307" y="30"/>
                    </a:cxn>
                    <a:cxn ang="0">
                      <a:pos x="342" y="72"/>
                    </a:cxn>
                    <a:cxn ang="0">
                      <a:pos x="332" y="272"/>
                    </a:cxn>
                    <a:cxn ang="0">
                      <a:pos x="0" y="270"/>
                    </a:cxn>
                    <a:cxn ang="0">
                      <a:pos x="1" y="35"/>
                    </a:cxn>
                  </a:cxnLst>
                  <a:rect l="0" t="0" r="r" b="b"/>
                  <a:pathLst>
                    <a:path w="342" h="272">
                      <a:moveTo>
                        <a:pt x="1" y="35"/>
                      </a:moveTo>
                      <a:cubicBezTo>
                        <a:pt x="0" y="13"/>
                        <a:pt x="13" y="0"/>
                        <a:pt x="33" y="0"/>
                      </a:cubicBezTo>
                      <a:lnTo>
                        <a:pt x="103" y="0"/>
                      </a:lnTo>
                      <a:cubicBezTo>
                        <a:pt x="113" y="6"/>
                        <a:pt x="130" y="24"/>
                        <a:pt x="138" y="29"/>
                      </a:cubicBezTo>
                      <a:lnTo>
                        <a:pt x="307" y="30"/>
                      </a:lnTo>
                      <a:cubicBezTo>
                        <a:pt x="316" y="31"/>
                        <a:pt x="342" y="33"/>
                        <a:pt x="342" y="72"/>
                      </a:cubicBezTo>
                      <a:lnTo>
                        <a:pt x="332" y="272"/>
                      </a:lnTo>
                      <a:lnTo>
                        <a:pt x="0" y="270"/>
                      </a:lnTo>
                      <a:lnTo>
                        <a:pt x="1" y="35"/>
                      </a:lnTo>
                    </a:path>
                  </a:pathLst>
                </a:custGeom>
                <a:gradFill rotWithShape="0">
                  <a:gsLst>
                    <a:gs pos="0">
                      <a:srgbClr val="FFD050"/>
                    </a:gs>
                    <a:gs pos="100000">
                      <a:srgbClr val="D06F00"/>
                    </a:gs>
                  </a:gsLst>
                  <a:lin ang="5400000" scaled="1"/>
                </a:gradFill>
                <a:ln w="9525">
                  <a:noFill/>
                  <a:round/>
                  <a:headEnd type="none" w="med" len="med"/>
                  <a:tailEnd type="none" w="med" len="med"/>
                </a:ln>
              </p:spPr>
              <p:txBody>
                <a:bodyPr/>
                <a:lstStyle/>
                <a:p>
                  <a:endParaRPr lang="nl-BE"/>
                </a:p>
              </p:txBody>
            </p:sp>
            <p:sp>
              <p:nvSpPr>
                <p:cNvPr id="7206" name="Freeform 38"/>
                <p:cNvSpPr>
                  <a:spLocks noChangeArrowheads="1"/>
                </p:cNvSpPr>
                <p:nvPr/>
              </p:nvSpPr>
              <p:spPr bwMode="auto">
                <a:xfrm>
                  <a:off x="8" y="39"/>
                  <a:ext cx="338" cy="238"/>
                </a:xfrm>
                <a:custGeom>
                  <a:avLst/>
                  <a:gdLst/>
                  <a:ahLst/>
                  <a:cxnLst>
                    <a:cxn ang="0">
                      <a:pos x="0" y="47"/>
                    </a:cxn>
                    <a:cxn ang="0">
                      <a:pos x="0" y="47"/>
                    </a:cxn>
                    <a:cxn ang="0">
                      <a:pos x="0" y="39"/>
                    </a:cxn>
                    <a:cxn ang="0">
                      <a:pos x="0" y="33"/>
                    </a:cxn>
                    <a:cxn ang="0">
                      <a:pos x="1" y="27"/>
                    </a:cxn>
                    <a:cxn ang="0">
                      <a:pos x="2" y="22"/>
                    </a:cxn>
                    <a:cxn ang="0">
                      <a:pos x="3" y="17"/>
                    </a:cxn>
                    <a:cxn ang="0">
                      <a:pos x="5" y="14"/>
                    </a:cxn>
                    <a:cxn ang="0">
                      <a:pos x="8" y="10"/>
                    </a:cxn>
                    <a:cxn ang="0">
                      <a:pos x="10" y="8"/>
                    </a:cxn>
                    <a:cxn ang="0">
                      <a:pos x="14" y="5"/>
                    </a:cxn>
                    <a:cxn ang="0">
                      <a:pos x="18" y="4"/>
                    </a:cxn>
                    <a:cxn ang="0">
                      <a:pos x="22" y="2"/>
                    </a:cxn>
                    <a:cxn ang="0">
                      <a:pos x="27" y="1"/>
                    </a:cxn>
                    <a:cxn ang="0">
                      <a:pos x="33" y="0"/>
                    </a:cxn>
                    <a:cxn ang="0">
                      <a:pos x="39" y="0"/>
                    </a:cxn>
                    <a:cxn ang="0">
                      <a:pos x="46" y="0"/>
                    </a:cxn>
                    <a:cxn ang="0">
                      <a:pos x="54" y="0"/>
                    </a:cxn>
                    <a:cxn ang="0">
                      <a:pos x="281" y="0"/>
                    </a:cxn>
                    <a:cxn ang="0">
                      <a:pos x="281" y="0"/>
                    </a:cxn>
                    <a:cxn ang="0">
                      <a:pos x="288" y="0"/>
                    </a:cxn>
                    <a:cxn ang="0">
                      <a:pos x="294" y="0"/>
                    </a:cxn>
                    <a:cxn ang="0">
                      <a:pos x="300" y="0"/>
                    </a:cxn>
                    <a:cxn ang="0">
                      <a:pos x="306" y="0"/>
                    </a:cxn>
                    <a:cxn ang="0">
                      <a:pos x="311" y="1"/>
                    </a:cxn>
                    <a:cxn ang="0">
                      <a:pos x="316" y="2"/>
                    </a:cxn>
                    <a:cxn ang="0">
                      <a:pos x="320" y="4"/>
                    </a:cxn>
                    <a:cxn ang="0">
                      <a:pos x="323" y="6"/>
                    </a:cxn>
                    <a:cxn ang="0">
                      <a:pos x="327" y="9"/>
                    </a:cxn>
                    <a:cxn ang="0">
                      <a:pos x="330" y="12"/>
                    </a:cxn>
                    <a:cxn ang="0">
                      <a:pos x="332" y="16"/>
                    </a:cxn>
                    <a:cxn ang="0">
                      <a:pos x="334" y="21"/>
                    </a:cxn>
                    <a:cxn ang="0">
                      <a:pos x="335" y="27"/>
                    </a:cxn>
                    <a:cxn ang="0">
                      <a:pos x="336" y="33"/>
                    </a:cxn>
                    <a:cxn ang="0">
                      <a:pos x="337" y="41"/>
                    </a:cxn>
                    <a:cxn ang="0">
                      <a:pos x="337" y="49"/>
                    </a:cxn>
                    <a:cxn ang="0">
                      <a:pos x="0" y="237"/>
                    </a:cxn>
                  </a:cxnLst>
                  <a:rect l="0" t="0" r="r" b="b"/>
                  <a:pathLst>
                    <a:path w="337" h="237">
                      <a:moveTo>
                        <a:pt x="0" y="47"/>
                      </a:moveTo>
                      <a:lnTo>
                        <a:pt x="0" y="47"/>
                      </a:lnTo>
                      <a:lnTo>
                        <a:pt x="0" y="47"/>
                      </a:lnTo>
                      <a:lnTo>
                        <a:pt x="0" y="47"/>
                      </a:lnTo>
                      <a:lnTo>
                        <a:pt x="0" y="43"/>
                      </a:lnTo>
                      <a:lnTo>
                        <a:pt x="0" y="39"/>
                      </a:lnTo>
                      <a:lnTo>
                        <a:pt x="0" y="36"/>
                      </a:lnTo>
                      <a:lnTo>
                        <a:pt x="0" y="33"/>
                      </a:lnTo>
                      <a:lnTo>
                        <a:pt x="0" y="30"/>
                      </a:lnTo>
                      <a:lnTo>
                        <a:pt x="1" y="27"/>
                      </a:lnTo>
                      <a:lnTo>
                        <a:pt x="1" y="24"/>
                      </a:lnTo>
                      <a:lnTo>
                        <a:pt x="2" y="22"/>
                      </a:lnTo>
                      <a:lnTo>
                        <a:pt x="3" y="20"/>
                      </a:lnTo>
                      <a:lnTo>
                        <a:pt x="3" y="17"/>
                      </a:lnTo>
                      <a:lnTo>
                        <a:pt x="4" y="15"/>
                      </a:lnTo>
                      <a:lnTo>
                        <a:pt x="5" y="14"/>
                      </a:lnTo>
                      <a:lnTo>
                        <a:pt x="6" y="12"/>
                      </a:lnTo>
                      <a:lnTo>
                        <a:pt x="8" y="10"/>
                      </a:lnTo>
                      <a:lnTo>
                        <a:pt x="9" y="9"/>
                      </a:lnTo>
                      <a:lnTo>
                        <a:pt x="10" y="8"/>
                      </a:lnTo>
                      <a:lnTo>
                        <a:pt x="12" y="6"/>
                      </a:lnTo>
                      <a:lnTo>
                        <a:pt x="14" y="5"/>
                      </a:lnTo>
                      <a:lnTo>
                        <a:pt x="16" y="4"/>
                      </a:lnTo>
                      <a:lnTo>
                        <a:pt x="18" y="4"/>
                      </a:lnTo>
                      <a:lnTo>
                        <a:pt x="20" y="3"/>
                      </a:lnTo>
                      <a:lnTo>
                        <a:pt x="22" y="2"/>
                      </a:lnTo>
                      <a:lnTo>
                        <a:pt x="24" y="2"/>
                      </a:lnTo>
                      <a:lnTo>
                        <a:pt x="27" y="1"/>
                      </a:lnTo>
                      <a:lnTo>
                        <a:pt x="30" y="1"/>
                      </a:lnTo>
                      <a:lnTo>
                        <a:pt x="33" y="0"/>
                      </a:lnTo>
                      <a:lnTo>
                        <a:pt x="36" y="0"/>
                      </a:lnTo>
                      <a:lnTo>
                        <a:pt x="39" y="0"/>
                      </a:lnTo>
                      <a:lnTo>
                        <a:pt x="42" y="0"/>
                      </a:lnTo>
                      <a:lnTo>
                        <a:pt x="46" y="0"/>
                      </a:lnTo>
                      <a:lnTo>
                        <a:pt x="50" y="0"/>
                      </a:lnTo>
                      <a:lnTo>
                        <a:pt x="54" y="0"/>
                      </a:lnTo>
                      <a:lnTo>
                        <a:pt x="281" y="0"/>
                      </a:lnTo>
                      <a:lnTo>
                        <a:pt x="281" y="0"/>
                      </a:lnTo>
                      <a:lnTo>
                        <a:pt x="281" y="0"/>
                      </a:lnTo>
                      <a:lnTo>
                        <a:pt x="281" y="0"/>
                      </a:lnTo>
                      <a:lnTo>
                        <a:pt x="284" y="0"/>
                      </a:lnTo>
                      <a:lnTo>
                        <a:pt x="288" y="0"/>
                      </a:lnTo>
                      <a:lnTo>
                        <a:pt x="291" y="0"/>
                      </a:lnTo>
                      <a:lnTo>
                        <a:pt x="294" y="0"/>
                      </a:lnTo>
                      <a:lnTo>
                        <a:pt x="297" y="0"/>
                      </a:lnTo>
                      <a:lnTo>
                        <a:pt x="300" y="0"/>
                      </a:lnTo>
                      <a:lnTo>
                        <a:pt x="303" y="0"/>
                      </a:lnTo>
                      <a:lnTo>
                        <a:pt x="306" y="0"/>
                      </a:lnTo>
                      <a:lnTo>
                        <a:pt x="308" y="1"/>
                      </a:lnTo>
                      <a:lnTo>
                        <a:pt x="311" y="1"/>
                      </a:lnTo>
                      <a:lnTo>
                        <a:pt x="313" y="2"/>
                      </a:lnTo>
                      <a:lnTo>
                        <a:pt x="316" y="2"/>
                      </a:lnTo>
                      <a:lnTo>
                        <a:pt x="318" y="3"/>
                      </a:lnTo>
                      <a:lnTo>
                        <a:pt x="320" y="4"/>
                      </a:lnTo>
                      <a:lnTo>
                        <a:pt x="322" y="5"/>
                      </a:lnTo>
                      <a:lnTo>
                        <a:pt x="323" y="6"/>
                      </a:lnTo>
                      <a:lnTo>
                        <a:pt x="325" y="7"/>
                      </a:lnTo>
                      <a:lnTo>
                        <a:pt x="327" y="9"/>
                      </a:lnTo>
                      <a:lnTo>
                        <a:pt x="328" y="10"/>
                      </a:lnTo>
                      <a:lnTo>
                        <a:pt x="330" y="12"/>
                      </a:lnTo>
                      <a:lnTo>
                        <a:pt x="331" y="14"/>
                      </a:lnTo>
                      <a:lnTo>
                        <a:pt x="332" y="16"/>
                      </a:lnTo>
                      <a:lnTo>
                        <a:pt x="333" y="18"/>
                      </a:lnTo>
                      <a:lnTo>
                        <a:pt x="334" y="21"/>
                      </a:lnTo>
                      <a:lnTo>
                        <a:pt x="335" y="24"/>
                      </a:lnTo>
                      <a:lnTo>
                        <a:pt x="335" y="27"/>
                      </a:lnTo>
                      <a:lnTo>
                        <a:pt x="336" y="30"/>
                      </a:lnTo>
                      <a:lnTo>
                        <a:pt x="336" y="33"/>
                      </a:lnTo>
                      <a:lnTo>
                        <a:pt x="337" y="37"/>
                      </a:lnTo>
                      <a:lnTo>
                        <a:pt x="337" y="41"/>
                      </a:lnTo>
                      <a:lnTo>
                        <a:pt x="337" y="45"/>
                      </a:lnTo>
                      <a:lnTo>
                        <a:pt x="337" y="49"/>
                      </a:lnTo>
                      <a:lnTo>
                        <a:pt x="337" y="237"/>
                      </a:lnTo>
                      <a:lnTo>
                        <a:pt x="0" y="237"/>
                      </a:lnTo>
                      <a:lnTo>
                        <a:pt x="0" y="47"/>
                      </a:lnTo>
                    </a:path>
                  </a:pathLst>
                </a:custGeom>
                <a:gradFill rotWithShape="0">
                  <a:gsLst>
                    <a:gs pos="0">
                      <a:srgbClr val="FFFF50"/>
                    </a:gs>
                    <a:gs pos="100000">
                      <a:srgbClr val="FFB050"/>
                    </a:gs>
                  </a:gsLst>
                  <a:lin ang="5400000" scaled="1"/>
                </a:gradFill>
                <a:ln w="9525">
                  <a:noFill/>
                  <a:round/>
                  <a:headEnd type="none" w="med" len="med"/>
                  <a:tailEnd type="none" w="med" len="med"/>
                </a:ln>
              </p:spPr>
              <p:txBody>
                <a:bodyPr/>
                <a:lstStyle/>
                <a:p>
                  <a:endParaRPr lang="nl-BE"/>
                </a:p>
              </p:txBody>
            </p:sp>
            <p:sp>
              <p:nvSpPr>
                <p:cNvPr id="7207" name="Freeform 39"/>
                <p:cNvSpPr>
                  <a:spLocks noChangeArrowheads="1"/>
                </p:cNvSpPr>
                <p:nvPr/>
              </p:nvSpPr>
              <p:spPr bwMode="auto">
                <a:xfrm>
                  <a:off x="20" y="53"/>
                  <a:ext cx="159" cy="134"/>
                </a:xfrm>
                <a:custGeom>
                  <a:avLst/>
                  <a:gdLst/>
                  <a:ahLst/>
                  <a:cxnLst>
                    <a:cxn ang="0">
                      <a:pos x="21" y="0"/>
                    </a:cxn>
                    <a:cxn ang="0">
                      <a:pos x="28" y="0"/>
                    </a:cxn>
                    <a:cxn ang="0">
                      <a:pos x="41" y="0"/>
                    </a:cxn>
                    <a:cxn ang="0">
                      <a:pos x="54" y="0"/>
                    </a:cxn>
                    <a:cxn ang="0">
                      <a:pos x="69" y="0"/>
                    </a:cxn>
                    <a:cxn ang="0">
                      <a:pos x="85" y="0"/>
                    </a:cxn>
                    <a:cxn ang="0">
                      <a:pos x="100" y="0"/>
                    </a:cxn>
                    <a:cxn ang="0">
                      <a:pos x="115" y="0"/>
                    </a:cxn>
                    <a:cxn ang="0">
                      <a:pos x="128" y="0"/>
                    </a:cxn>
                    <a:cxn ang="0">
                      <a:pos x="140" y="0"/>
                    </a:cxn>
                    <a:cxn ang="0">
                      <a:pos x="150" y="0"/>
                    </a:cxn>
                    <a:cxn ang="0">
                      <a:pos x="157" y="0"/>
                    </a:cxn>
                    <a:cxn ang="0">
                      <a:pos x="159" y="0"/>
                    </a:cxn>
                    <a:cxn ang="0">
                      <a:pos x="158" y="0"/>
                    </a:cxn>
                    <a:cxn ang="0">
                      <a:pos x="151" y="0"/>
                    </a:cxn>
                    <a:cxn ang="0">
                      <a:pos x="140" y="1"/>
                    </a:cxn>
                    <a:cxn ang="0">
                      <a:pos x="125" y="2"/>
                    </a:cxn>
                    <a:cxn ang="0">
                      <a:pos x="107" y="4"/>
                    </a:cxn>
                    <a:cxn ang="0">
                      <a:pos x="88" y="7"/>
                    </a:cxn>
                    <a:cxn ang="0">
                      <a:pos x="70" y="10"/>
                    </a:cxn>
                    <a:cxn ang="0">
                      <a:pos x="53" y="14"/>
                    </a:cxn>
                    <a:cxn ang="0">
                      <a:pos x="39" y="19"/>
                    </a:cxn>
                    <a:cxn ang="0">
                      <a:pos x="28" y="24"/>
                    </a:cxn>
                    <a:cxn ang="0">
                      <a:pos x="26" y="26"/>
                    </a:cxn>
                    <a:cxn ang="0">
                      <a:pos x="21" y="33"/>
                    </a:cxn>
                    <a:cxn ang="0">
                      <a:pos x="16" y="42"/>
                    </a:cxn>
                    <a:cxn ang="0">
                      <a:pos x="13" y="52"/>
                    </a:cxn>
                    <a:cxn ang="0">
                      <a:pos x="11" y="62"/>
                    </a:cxn>
                    <a:cxn ang="0">
                      <a:pos x="9" y="73"/>
                    </a:cxn>
                    <a:cxn ang="0">
                      <a:pos x="8" y="84"/>
                    </a:cxn>
                    <a:cxn ang="0">
                      <a:pos x="7" y="95"/>
                    </a:cxn>
                    <a:cxn ang="0">
                      <a:pos x="6" y="106"/>
                    </a:cxn>
                    <a:cxn ang="0">
                      <a:pos x="5" y="116"/>
                    </a:cxn>
                    <a:cxn ang="0">
                      <a:pos x="4" y="125"/>
                    </a:cxn>
                    <a:cxn ang="0">
                      <a:pos x="3" y="130"/>
                    </a:cxn>
                    <a:cxn ang="0">
                      <a:pos x="3" y="133"/>
                    </a:cxn>
                    <a:cxn ang="0">
                      <a:pos x="2" y="132"/>
                    </a:cxn>
                    <a:cxn ang="0">
                      <a:pos x="1" y="126"/>
                    </a:cxn>
                    <a:cxn ang="0">
                      <a:pos x="0" y="115"/>
                    </a:cxn>
                    <a:cxn ang="0">
                      <a:pos x="0" y="101"/>
                    </a:cxn>
                    <a:cxn ang="0">
                      <a:pos x="0" y="85"/>
                    </a:cxn>
                    <a:cxn ang="0">
                      <a:pos x="0" y="69"/>
                    </a:cxn>
                    <a:cxn ang="0">
                      <a:pos x="0" y="53"/>
                    </a:cxn>
                    <a:cxn ang="0">
                      <a:pos x="0" y="40"/>
                    </a:cxn>
                    <a:cxn ang="0">
                      <a:pos x="0" y="29"/>
                    </a:cxn>
                    <a:cxn ang="0">
                      <a:pos x="0" y="23"/>
                    </a:cxn>
                    <a:cxn ang="0">
                      <a:pos x="0" y="22"/>
                    </a:cxn>
                    <a:cxn ang="0">
                      <a:pos x="0" y="19"/>
                    </a:cxn>
                    <a:cxn ang="0">
                      <a:pos x="0" y="16"/>
                    </a:cxn>
                    <a:cxn ang="0">
                      <a:pos x="0" y="13"/>
                    </a:cxn>
                    <a:cxn ang="0">
                      <a:pos x="0" y="10"/>
                    </a:cxn>
                    <a:cxn ang="0">
                      <a:pos x="2" y="7"/>
                    </a:cxn>
                    <a:cxn ang="0">
                      <a:pos x="3" y="5"/>
                    </a:cxn>
                    <a:cxn ang="0">
                      <a:pos x="6" y="3"/>
                    </a:cxn>
                    <a:cxn ang="0">
                      <a:pos x="9" y="1"/>
                    </a:cxn>
                    <a:cxn ang="0">
                      <a:pos x="13" y="0"/>
                    </a:cxn>
                    <a:cxn ang="0">
                      <a:pos x="19" y="0"/>
                    </a:cxn>
                  </a:cxnLst>
                  <a:rect l="0" t="0" r="r" b="b"/>
                  <a:pathLst>
                    <a:path w="159" h="133">
                      <a:moveTo>
                        <a:pt x="21" y="0"/>
                      </a:moveTo>
                      <a:lnTo>
                        <a:pt x="21" y="0"/>
                      </a:lnTo>
                      <a:lnTo>
                        <a:pt x="21" y="0"/>
                      </a:lnTo>
                      <a:lnTo>
                        <a:pt x="21" y="0"/>
                      </a:lnTo>
                      <a:lnTo>
                        <a:pt x="25" y="0"/>
                      </a:lnTo>
                      <a:lnTo>
                        <a:pt x="28" y="0"/>
                      </a:lnTo>
                      <a:lnTo>
                        <a:pt x="32" y="0"/>
                      </a:lnTo>
                      <a:lnTo>
                        <a:pt x="36" y="0"/>
                      </a:lnTo>
                      <a:lnTo>
                        <a:pt x="41" y="0"/>
                      </a:lnTo>
                      <a:lnTo>
                        <a:pt x="45" y="0"/>
                      </a:lnTo>
                      <a:lnTo>
                        <a:pt x="50" y="0"/>
                      </a:lnTo>
                      <a:lnTo>
                        <a:pt x="54" y="0"/>
                      </a:lnTo>
                      <a:lnTo>
                        <a:pt x="59" y="0"/>
                      </a:lnTo>
                      <a:lnTo>
                        <a:pt x="64" y="0"/>
                      </a:lnTo>
                      <a:lnTo>
                        <a:pt x="69" y="0"/>
                      </a:lnTo>
                      <a:lnTo>
                        <a:pt x="74" y="0"/>
                      </a:lnTo>
                      <a:lnTo>
                        <a:pt x="79" y="0"/>
                      </a:lnTo>
                      <a:lnTo>
                        <a:pt x="85" y="0"/>
                      </a:lnTo>
                      <a:lnTo>
                        <a:pt x="90" y="0"/>
                      </a:lnTo>
                      <a:lnTo>
                        <a:pt x="95" y="0"/>
                      </a:lnTo>
                      <a:lnTo>
                        <a:pt x="100" y="0"/>
                      </a:lnTo>
                      <a:lnTo>
                        <a:pt x="105" y="0"/>
                      </a:lnTo>
                      <a:lnTo>
                        <a:pt x="110" y="0"/>
                      </a:lnTo>
                      <a:lnTo>
                        <a:pt x="115" y="0"/>
                      </a:lnTo>
                      <a:lnTo>
                        <a:pt x="119" y="0"/>
                      </a:lnTo>
                      <a:lnTo>
                        <a:pt x="124" y="0"/>
                      </a:lnTo>
                      <a:lnTo>
                        <a:pt x="128" y="0"/>
                      </a:lnTo>
                      <a:lnTo>
                        <a:pt x="132" y="0"/>
                      </a:lnTo>
                      <a:lnTo>
                        <a:pt x="136" y="0"/>
                      </a:lnTo>
                      <a:lnTo>
                        <a:pt x="140" y="0"/>
                      </a:lnTo>
                      <a:lnTo>
                        <a:pt x="144" y="0"/>
                      </a:lnTo>
                      <a:lnTo>
                        <a:pt x="147" y="0"/>
                      </a:lnTo>
                      <a:lnTo>
                        <a:pt x="150" y="0"/>
                      </a:lnTo>
                      <a:lnTo>
                        <a:pt x="153" y="0"/>
                      </a:lnTo>
                      <a:lnTo>
                        <a:pt x="155" y="0"/>
                      </a:lnTo>
                      <a:lnTo>
                        <a:pt x="157" y="0"/>
                      </a:lnTo>
                      <a:lnTo>
                        <a:pt x="157" y="0"/>
                      </a:lnTo>
                      <a:lnTo>
                        <a:pt x="157" y="0"/>
                      </a:lnTo>
                      <a:lnTo>
                        <a:pt x="159" y="0"/>
                      </a:lnTo>
                      <a:lnTo>
                        <a:pt x="159" y="0"/>
                      </a:lnTo>
                      <a:lnTo>
                        <a:pt x="159" y="0"/>
                      </a:lnTo>
                      <a:lnTo>
                        <a:pt x="158" y="0"/>
                      </a:lnTo>
                      <a:lnTo>
                        <a:pt x="156" y="0"/>
                      </a:lnTo>
                      <a:lnTo>
                        <a:pt x="154" y="0"/>
                      </a:lnTo>
                      <a:lnTo>
                        <a:pt x="151" y="0"/>
                      </a:lnTo>
                      <a:lnTo>
                        <a:pt x="148" y="0"/>
                      </a:lnTo>
                      <a:lnTo>
                        <a:pt x="144" y="1"/>
                      </a:lnTo>
                      <a:lnTo>
                        <a:pt x="140" y="1"/>
                      </a:lnTo>
                      <a:lnTo>
                        <a:pt x="135" y="1"/>
                      </a:lnTo>
                      <a:lnTo>
                        <a:pt x="130" y="2"/>
                      </a:lnTo>
                      <a:lnTo>
                        <a:pt x="125" y="2"/>
                      </a:lnTo>
                      <a:lnTo>
                        <a:pt x="119" y="3"/>
                      </a:lnTo>
                      <a:lnTo>
                        <a:pt x="113" y="4"/>
                      </a:lnTo>
                      <a:lnTo>
                        <a:pt x="107" y="4"/>
                      </a:lnTo>
                      <a:lnTo>
                        <a:pt x="101" y="5"/>
                      </a:lnTo>
                      <a:lnTo>
                        <a:pt x="95" y="6"/>
                      </a:lnTo>
                      <a:lnTo>
                        <a:pt x="88" y="7"/>
                      </a:lnTo>
                      <a:lnTo>
                        <a:pt x="82" y="8"/>
                      </a:lnTo>
                      <a:lnTo>
                        <a:pt x="76" y="9"/>
                      </a:lnTo>
                      <a:lnTo>
                        <a:pt x="70" y="10"/>
                      </a:lnTo>
                      <a:lnTo>
                        <a:pt x="64" y="11"/>
                      </a:lnTo>
                      <a:lnTo>
                        <a:pt x="58" y="13"/>
                      </a:lnTo>
                      <a:lnTo>
                        <a:pt x="53" y="14"/>
                      </a:lnTo>
                      <a:lnTo>
                        <a:pt x="48" y="15"/>
                      </a:lnTo>
                      <a:lnTo>
                        <a:pt x="43" y="17"/>
                      </a:lnTo>
                      <a:lnTo>
                        <a:pt x="39" y="19"/>
                      </a:lnTo>
                      <a:lnTo>
                        <a:pt x="35" y="20"/>
                      </a:lnTo>
                      <a:lnTo>
                        <a:pt x="31" y="22"/>
                      </a:lnTo>
                      <a:lnTo>
                        <a:pt x="28" y="24"/>
                      </a:lnTo>
                      <a:lnTo>
                        <a:pt x="26" y="26"/>
                      </a:lnTo>
                      <a:lnTo>
                        <a:pt x="26" y="26"/>
                      </a:lnTo>
                      <a:lnTo>
                        <a:pt x="26" y="26"/>
                      </a:lnTo>
                      <a:lnTo>
                        <a:pt x="24" y="28"/>
                      </a:lnTo>
                      <a:lnTo>
                        <a:pt x="22" y="31"/>
                      </a:lnTo>
                      <a:lnTo>
                        <a:pt x="21" y="33"/>
                      </a:lnTo>
                      <a:lnTo>
                        <a:pt x="19" y="36"/>
                      </a:lnTo>
                      <a:lnTo>
                        <a:pt x="18" y="39"/>
                      </a:lnTo>
                      <a:lnTo>
                        <a:pt x="16" y="42"/>
                      </a:lnTo>
                      <a:lnTo>
                        <a:pt x="15" y="45"/>
                      </a:lnTo>
                      <a:lnTo>
                        <a:pt x="14" y="48"/>
                      </a:lnTo>
                      <a:lnTo>
                        <a:pt x="13" y="52"/>
                      </a:lnTo>
                      <a:lnTo>
                        <a:pt x="12" y="55"/>
                      </a:lnTo>
                      <a:lnTo>
                        <a:pt x="11" y="59"/>
                      </a:lnTo>
                      <a:lnTo>
                        <a:pt x="11" y="62"/>
                      </a:lnTo>
                      <a:lnTo>
                        <a:pt x="10" y="66"/>
                      </a:lnTo>
                      <a:lnTo>
                        <a:pt x="9" y="70"/>
                      </a:lnTo>
                      <a:lnTo>
                        <a:pt x="9" y="73"/>
                      </a:lnTo>
                      <a:lnTo>
                        <a:pt x="8" y="77"/>
                      </a:lnTo>
                      <a:lnTo>
                        <a:pt x="8" y="81"/>
                      </a:lnTo>
                      <a:lnTo>
                        <a:pt x="8" y="84"/>
                      </a:lnTo>
                      <a:lnTo>
                        <a:pt x="7" y="88"/>
                      </a:lnTo>
                      <a:lnTo>
                        <a:pt x="7" y="92"/>
                      </a:lnTo>
                      <a:lnTo>
                        <a:pt x="7" y="95"/>
                      </a:lnTo>
                      <a:lnTo>
                        <a:pt x="7" y="99"/>
                      </a:lnTo>
                      <a:lnTo>
                        <a:pt x="6" y="103"/>
                      </a:lnTo>
                      <a:lnTo>
                        <a:pt x="6" y="106"/>
                      </a:lnTo>
                      <a:lnTo>
                        <a:pt x="6" y="109"/>
                      </a:lnTo>
                      <a:lnTo>
                        <a:pt x="6" y="113"/>
                      </a:lnTo>
                      <a:lnTo>
                        <a:pt x="5" y="116"/>
                      </a:lnTo>
                      <a:lnTo>
                        <a:pt x="5" y="119"/>
                      </a:lnTo>
                      <a:lnTo>
                        <a:pt x="5" y="122"/>
                      </a:lnTo>
                      <a:lnTo>
                        <a:pt x="4" y="125"/>
                      </a:lnTo>
                      <a:lnTo>
                        <a:pt x="4" y="127"/>
                      </a:lnTo>
                      <a:lnTo>
                        <a:pt x="3" y="130"/>
                      </a:lnTo>
                      <a:lnTo>
                        <a:pt x="3" y="130"/>
                      </a:lnTo>
                      <a:lnTo>
                        <a:pt x="3" y="130"/>
                      </a:lnTo>
                      <a:lnTo>
                        <a:pt x="3" y="132"/>
                      </a:lnTo>
                      <a:lnTo>
                        <a:pt x="3" y="133"/>
                      </a:lnTo>
                      <a:lnTo>
                        <a:pt x="2" y="133"/>
                      </a:lnTo>
                      <a:lnTo>
                        <a:pt x="2" y="133"/>
                      </a:lnTo>
                      <a:lnTo>
                        <a:pt x="2" y="132"/>
                      </a:lnTo>
                      <a:lnTo>
                        <a:pt x="1" y="130"/>
                      </a:lnTo>
                      <a:lnTo>
                        <a:pt x="1" y="128"/>
                      </a:lnTo>
                      <a:lnTo>
                        <a:pt x="1" y="126"/>
                      </a:lnTo>
                      <a:lnTo>
                        <a:pt x="1" y="122"/>
                      </a:lnTo>
                      <a:lnTo>
                        <a:pt x="0" y="119"/>
                      </a:lnTo>
                      <a:lnTo>
                        <a:pt x="0" y="115"/>
                      </a:lnTo>
                      <a:lnTo>
                        <a:pt x="0" y="110"/>
                      </a:lnTo>
                      <a:lnTo>
                        <a:pt x="0" y="106"/>
                      </a:lnTo>
                      <a:lnTo>
                        <a:pt x="0" y="101"/>
                      </a:lnTo>
                      <a:lnTo>
                        <a:pt x="0" y="96"/>
                      </a:lnTo>
                      <a:lnTo>
                        <a:pt x="0" y="91"/>
                      </a:lnTo>
                      <a:lnTo>
                        <a:pt x="0" y="85"/>
                      </a:lnTo>
                      <a:lnTo>
                        <a:pt x="0" y="80"/>
                      </a:lnTo>
                      <a:lnTo>
                        <a:pt x="0" y="74"/>
                      </a:lnTo>
                      <a:lnTo>
                        <a:pt x="0" y="69"/>
                      </a:lnTo>
                      <a:lnTo>
                        <a:pt x="0" y="64"/>
                      </a:lnTo>
                      <a:lnTo>
                        <a:pt x="0" y="58"/>
                      </a:lnTo>
                      <a:lnTo>
                        <a:pt x="0" y="53"/>
                      </a:lnTo>
                      <a:lnTo>
                        <a:pt x="0" y="48"/>
                      </a:lnTo>
                      <a:lnTo>
                        <a:pt x="0" y="44"/>
                      </a:lnTo>
                      <a:lnTo>
                        <a:pt x="0" y="40"/>
                      </a:lnTo>
                      <a:lnTo>
                        <a:pt x="0" y="36"/>
                      </a:lnTo>
                      <a:lnTo>
                        <a:pt x="0" y="32"/>
                      </a:lnTo>
                      <a:lnTo>
                        <a:pt x="0" y="29"/>
                      </a:lnTo>
                      <a:lnTo>
                        <a:pt x="0" y="27"/>
                      </a:lnTo>
                      <a:lnTo>
                        <a:pt x="0" y="25"/>
                      </a:lnTo>
                      <a:lnTo>
                        <a:pt x="0" y="23"/>
                      </a:lnTo>
                      <a:lnTo>
                        <a:pt x="0" y="23"/>
                      </a:lnTo>
                      <a:lnTo>
                        <a:pt x="0" y="23"/>
                      </a:lnTo>
                      <a:lnTo>
                        <a:pt x="0" y="22"/>
                      </a:lnTo>
                      <a:lnTo>
                        <a:pt x="0" y="21"/>
                      </a:lnTo>
                      <a:lnTo>
                        <a:pt x="0" y="20"/>
                      </a:lnTo>
                      <a:lnTo>
                        <a:pt x="0" y="19"/>
                      </a:lnTo>
                      <a:lnTo>
                        <a:pt x="0" y="18"/>
                      </a:lnTo>
                      <a:lnTo>
                        <a:pt x="0" y="17"/>
                      </a:lnTo>
                      <a:lnTo>
                        <a:pt x="0" y="16"/>
                      </a:lnTo>
                      <a:lnTo>
                        <a:pt x="0" y="15"/>
                      </a:lnTo>
                      <a:lnTo>
                        <a:pt x="0" y="14"/>
                      </a:lnTo>
                      <a:lnTo>
                        <a:pt x="0" y="13"/>
                      </a:lnTo>
                      <a:lnTo>
                        <a:pt x="0" y="12"/>
                      </a:lnTo>
                      <a:lnTo>
                        <a:pt x="0" y="11"/>
                      </a:lnTo>
                      <a:lnTo>
                        <a:pt x="0" y="10"/>
                      </a:lnTo>
                      <a:lnTo>
                        <a:pt x="1" y="9"/>
                      </a:lnTo>
                      <a:lnTo>
                        <a:pt x="1" y="8"/>
                      </a:lnTo>
                      <a:lnTo>
                        <a:pt x="2" y="7"/>
                      </a:lnTo>
                      <a:lnTo>
                        <a:pt x="2" y="6"/>
                      </a:lnTo>
                      <a:lnTo>
                        <a:pt x="3" y="6"/>
                      </a:lnTo>
                      <a:lnTo>
                        <a:pt x="3" y="5"/>
                      </a:lnTo>
                      <a:lnTo>
                        <a:pt x="4" y="4"/>
                      </a:lnTo>
                      <a:lnTo>
                        <a:pt x="5" y="4"/>
                      </a:lnTo>
                      <a:lnTo>
                        <a:pt x="6" y="3"/>
                      </a:lnTo>
                      <a:lnTo>
                        <a:pt x="7" y="2"/>
                      </a:lnTo>
                      <a:lnTo>
                        <a:pt x="8" y="2"/>
                      </a:lnTo>
                      <a:lnTo>
                        <a:pt x="9" y="1"/>
                      </a:lnTo>
                      <a:lnTo>
                        <a:pt x="10" y="1"/>
                      </a:lnTo>
                      <a:lnTo>
                        <a:pt x="12" y="1"/>
                      </a:lnTo>
                      <a:lnTo>
                        <a:pt x="13" y="0"/>
                      </a:lnTo>
                      <a:lnTo>
                        <a:pt x="15" y="0"/>
                      </a:lnTo>
                      <a:lnTo>
                        <a:pt x="17" y="0"/>
                      </a:lnTo>
                      <a:lnTo>
                        <a:pt x="19" y="0"/>
                      </a:lnTo>
                      <a:lnTo>
                        <a:pt x="21" y="0"/>
                      </a:lnTo>
                    </a:path>
                  </a:pathLst>
                </a:custGeom>
                <a:gradFill rotWithShape="0">
                  <a:gsLst>
                    <a:gs pos="0">
                      <a:srgbClr val="FFFFA0"/>
                    </a:gs>
                    <a:gs pos="100000">
                      <a:srgbClr val="FFD050"/>
                    </a:gs>
                  </a:gsLst>
                  <a:lin ang="5400000" scaled="1"/>
                </a:gradFill>
                <a:ln w="9525">
                  <a:noFill/>
                  <a:round/>
                  <a:headEnd type="none" w="med" len="med"/>
                  <a:tailEnd type="none" w="med" len="med"/>
                </a:ln>
              </p:spPr>
              <p:txBody>
                <a:bodyPr/>
                <a:lstStyle/>
                <a:p>
                  <a:endParaRPr lang="nl-BE"/>
                </a:p>
              </p:txBody>
            </p:sp>
          </p:grpSp>
          <p:grpSp>
            <p:nvGrpSpPr>
              <p:cNvPr id="7208" name="Group 40"/>
              <p:cNvGrpSpPr>
                <a:grpSpLocks/>
              </p:cNvGrpSpPr>
              <p:nvPr/>
            </p:nvGrpSpPr>
            <p:grpSpPr bwMode="auto">
              <a:xfrm>
                <a:off x="509" y="190"/>
                <a:ext cx="357" cy="286"/>
                <a:chOff x="0" y="0"/>
                <a:chExt cx="358" cy="287"/>
              </a:xfrm>
            </p:grpSpPr>
            <p:sp>
              <p:nvSpPr>
                <p:cNvPr id="7209" name="Freeform 41"/>
                <p:cNvSpPr>
                  <a:spLocks noChangeArrowheads="1"/>
                </p:cNvSpPr>
                <p:nvPr/>
              </p:nvSpPr>
              <p:spPr bwMode="auto">
                <a:xfrm>
                  <a:off x="0" y="0"/>
                  <a:ext cx="356" cy="286"/>
                </a:xfrm>
                <a:custGeom>
                  <a:avLst/>
                  <a:gdLst/>
                  <a:ahLst/>
                  <a:cxnLst>
                    <a:cxn ang="0">
                      <a:pos x="1" y="37"/>
                    </a:cxn>
                    <a:cxn ang="0">
                      <a:pos x="13" y="8"/>
                    </a:cxn>
                    <a:cxn ang="0">
                      <a:pos x="41" y="0"/>
                    </a:cxn>
                    <a:cxn ang="0">
                      <a:pos x="115" y="0"/>
                    </a:cxn>
                    <a:cxn ang="0">
                      <a:pos x="152" y="31"/>
                    </a:cxn>
                    <a:cxn ang="0">
                      <a:pos x="318" y="31"/>
                    </a:cxn>
                    <a:cxn ang="0">
                      <a:pos x="357" y="79"/>
                    </a:cxn>
                    <a:cxn ang="0">
                      <a:pos x="357" y="284"/>
                    </a:cxn>
                    <a:cxn ang="0">
                      <a:pos x="0" y="286"/>
                    </a:cxn>
                    <a:cxn ang="0">
                      <a:pos x="1" y="37"/>
                    </a:cxn>
                  </a:cxnLst>
                  <a:rect l="0" t="0" r="r" b="b"/>
                  <a:pathLst>
                    <a:path w="356" h="286">
                      <a:moveTo>
                        <a:pt x="1" y="37"/>
                      </a:moveTo>
                      <a:cubicBezTo>
                        <a:pt x="0" y="28"/>
                        <a:pt x="7" y="12"/>
                        <a:pt x="13" y="8"/>
                      </a:cubicBezTo>
                      <a:cubicBezTo>
                        <a:pt x="19" y="4"/>
                        <a:pt x="28" y="1"/>
                        <a:pt x="41" y="0"/>
                      </a:cubicBezTo>
                      <a:lnTo>
                        <a:pt x="115" y="0"/>
                      </a:lnTo>
                      <a:cubicBezTo>
                        <a:pt x="126" y="7"/>
                        <a:pt x="143" y="25"/>
                        <a:pt x="152" y="31"/>
                      </a:cubicBezTo>
                      <a:lnTo>
                        <a:pt x="318" y="31"/>
                      </a:lnTo>
                      <a:cubicBezTo>
                        <a:pt x="356" y="32"/>
                        <a:pt x="357" y="64"/>
                        <a:pt x="357" y="79"/>
                      </a:cubicBezTo>
                      <a:lnTo>
                        <a:pt x="357" y="284"/>
                      </a:lnTo>
                      <a:lnTo>
                        <a:pt x="0" y="286"/>
                      </a:lnTo>
                      <a:lnTo>
                        <a:pt x="1" y="37"/>
                      </a:lnTo>
                    </a:path>
                  </a:pathLst>
                </a:custGeom>
                <a:gradFill rotWithShape="0">
                  <a:gsLst>
                    <a:gs pos="0">
                      <a:srgbClr val="FFB000"/>
                    </a:gs>
                    <a:gs pos="100000">
                      <a:srgbClr val="A04000"/>
                    </a:gs>
                  </a:gsLst>
                  <a:lin ang="5400000" scaled="1"/>
                </a:gradFill>
                <a:ln w="9525">
                  <a:noFill/>
                  <a:round/>
                  <a:headEnd type="none" w="med" len="med"/>
                  <a:tailEnd type="none" w="med" len="med"/>
                </a:ln>
              </p:spPr>
              <p:txBody>
                <a:bodyPr/>
                <a:lstStyle/>
                <a:p>
                  <a:endParaRPr lang="nl-BE"/>
                </a:p>
              </p:txBody>
            </p:sp>
            <p:sp>
              <p:nvSpPr>
                <p:cNvPr id="7210" name="Freeform 42"/>
                <p:cNvSpPr>
                  <a:spLocks noChangeArrowheads="1"/>
                </p:cNvSpPr>
                <p:nvPr/>
              </p:nvSpPr>
              <p:spPr bwMode="auto">
                <a:xfrm>
                  <a:off x="8" y="6"/>
                  <a:ext cx="343" cy="272"/>
                </a:xfrm>
                <a:custGeom>
                  <a:avLst/>
                  <a:gdLst/>
                  <a:ahLst/>
                  <a:cxnLst>
                    <a:cxn ang="0">
                      <a:pos x="1" y="35"/>
                    </a:cxn>
                    <a:cxn ang="0">
                      <a:pos x="33" y="0"/>
                    </a:cxn>
                    <a:cxn ang="0">
                      <a:pos x="103" y="0"/>
                    </a:cxn>
                    <a:cxn ang="0">
                      <a:pos x="138" y="29"/>
                    </a:cxn>
                    <a:cxn ang="0">
                      <a:pos x="307" y="30"/>
                    </a:cxn>
                    <a:cxn ang="0">
                      <a:pos x="342" y="72"/>
                    </a:cxn>
                    <a:cxn ang="0">
                      <a:pos x="332" y="272"/>
                    </a:cxn>
                    <a:cxn ang="0">
                      <a:pos x="0" y="270"/>
                    </a:cxn>
                    <a:cxn ang="0">
                      <a:pos x="1" y="35"/>
                    </a:cxn>
                  </a:cxnLst>
                  <a:rect l="0" t="0" r="r" b="b"/>
                  <a:pathLst>
                    <a:path w="342" h="272">
                      <a:moveTo>
                        <a:pt x="1" y="35"/>
                      </a:moveTo>
                      <a:cubicBezTo>
                        <a:pt x="0" y="13"/>
                        <a:pt x="13" y="0"/>
                        <a:pt x="33" y="0"/>
                      </a:cubicBezTo>
                      <a:lnTo>
                        <a:pt x="103" y="0"/>
                      </a:lnTo>
                      <a:cubicBezTo>
                        <a:pt x="113" y="6"/>
                        <a:pt x="130" y="24"/>
                        <a:pt x="138" y="29"/>
                      </a:cubicBezTo>
                      <a:lnTo>
                        <a:pt x="307" y="30"/>
                      </a:lnTo>
                      <a:cubicBezTo>
                        <a:pt x="316" y="31"/>
                        <a:pt x="342" y="33"/>
                        <a:pt x="342" y="72"/>
                      </a:cubicBezTo>
                      <a:lnTo>
                        <a:pt x="332" y="272"/>
                      </a:lnTo>
                      <a:lnTo>
                        <a:pt x="0" y="270"/>
                      </a:lnTo>
                      <a:lnTo>
                        <a:pt x="1" y="35"/>
                      </a:lnTo>
                    </a:path>
                  </a:pathLst>
                </a:custGeom>
                <a:gradFill rotWithShape="0">
                  <a:gsLst>
                    <a:gs pos="0">
                      <a:srgbClr val="FFD050"/>
                    </a:gs>
                    <a:gs pos="100000">
                      <a:srgbClr val="D06F00"/>
                    </a:gs>
                  </a:gsLst>
                  <a:lin ang="5400000" scaled="1"/>
                </a:gradFill>
                <a:ln w="9525">
                  <a:noFill/>
                  <a:round/>
                  <a:headEnd type="none" w="med" len="med"/>
                  <a:tailEnd type="none" w="med" len="med"/>
                </a:ln>
              </p:spPr>
              <p:txBody>
                <a:bodyPr/>
                <a:lstStyle/>
                <a:p>
                  <a:endParaRPr lang="nl-BE"/>
                </a:p>
              </p:txBody>
            </p:sp>
            <p:sp>
              <p:nvSpPr>
                <p:cNvPr id="7211" name="Freeform 43"/>
                <p:cNvSpPr>
                  <a:spLocks noChangeArrowheads="1"/>
                </p:cNvSpPr>
                <p:nvPr/>
              </p:nvSpPr>
              <p:spPr bwMode="auto">
                <a:xfrm>
                  <a:off x="8" y="39"/>
                  <a:ext cx="338" cy="238"/>
                </a:xfrm>
                <a:custGeom>
                  <a:avLst/>
                  <a:gdLst/>
                  <a:ahLst/>
                  <a:cxnLst>
                    <a:cxn ang="0">
                      <a:pos x="0" y="47"/>
                    </a:cxn>
                    <a:cxn ang="0">
                      <a:pos x="0" y="47"/>
                    </a:cxn>
                    <a:cxn ang="0">
                      <a:pos x="0" y="39"/>
                    </a:cxn>
                    <a:cxn ang="0">
                      <a:pos x="0" y="33"/>
                    </a:cxn>
                    <a:cxn ang="0">
                      <a:pos x="1" y="27"/>
                    </a:cxn>
                    <a:cxn ang="0">
                      <a:pos x="2" y="22"/>
                    </a:cxn>
                    <a:cxn ang="0">
                      <a:pos x="3" y="17"/>
                    </a:cxn>
                    <a:cxn ang="0">
                      <a:pos x="5" y="14"/>
                    </a:cxn>
                    <a:cxn ang="0">
                      <a:pos x="8" y="10"/>
                    </a:cxn>
                    <a:cxn ang="0">
                      <a:pos x="10" y="8"/>
                    </a:cxn>
                    <a:cxn ang="0">
                      <a:pos x="14" y="5"/>
                    </a:cxn>
                    <a:cxn ang="0">
                      <a:pos x="18" y="4"/>
                    </a:cxn>
                    <a:cxn ang="0">
                      <a:pos x="22" y="2"/>
                    </a:cxn>
                    <a:cxn ang="0">
                      <a:pos x="27" y="1"/>
                    </a:cxn>
                    <a:cxn ang="0">
                      <a:pos x="33" y="0"/>
                    </a:cxn>
                    <a:cxn ang="0">
                      <a:pos x="39" y="0"/>
                    </a:cxn>
                    <a:cxn ang="0">
                      <a:pos x="46" y="0"/>
                    </a:cxn>
                    <a:cxn ang="0">
                      <a:pos x="54" y="0"/>
                    </a:cxn>
                    <a:cxn ang="0">
                      <a:pos x="281" y="0"/>
                    </a:cxn>
                    <a:cxn ang="0">
                      <a:pos x="281" y="0"/>
                    </a:cxn>
                    <a:cxn ang="0">
                      <a:pos x="288" y="0"/>
                    </a:cxn>
                    <a:cxn ang="0">
                      <a:pos x="294" y="0"/>
                    </a:cxn>
                    <a:cxn ang="0">
                      <a:pos x="300" y="0"/>
                    </a:cxn>
                    <a:cxn ang="0">
                      <a:pos x="306" y="0"/>
                    </a:cxn>
                    <a:cxn ang="0">
                      <a:pos x="311" y="1"/>
                    </a:cxn>
                    <a:cxn ang="0">
                      <a:pos x="316" y="2"/>
                    </a:cxn>
                    <a:cxn ang="0">
                      <a:pos x="320" y="4"/>
                    </a:cxn>
                    <a:cxn ang="0">
                      <a:pos x="323" y="6"/>
                    </a:cxn>
                    <a:cxn ang="0">
                      <a:pos x="327" y="9"/>
                    </a:cxn>
                    <a:cxn ang="0">
                      <a:pos x="330" y="12"/>
                    </a:cxn>
                    <a:cxn ang="0">
                      <a:pos x="332" y="16"/>
                    </a:cxn>
                    <a:cxn ang="0">
                      <a:pos x="334" y="21"/>
                    </a:cxn>
                    <a:cxn ang="0">
                      <a:pos x="335" y="27"/>
                    </a:cxn>
                    <a:cxn ang="0">
                      <a:pos x="336" y="33"/>
                    </a:cxn>
                    <a:cxn ang="0">
                      <a:pos x="337" y="41"/>
                    </a:cxn>
                    <a:cxn ang="0">
                      <a:pos x="337" y="49"/>
                    </a:cxn>
                    <a:cxn ang="0">
                      <a:pos x="0" y="237"/>
                    </a:cxn>
                  </a:cxnLst>
                  <a:rect l="0" t="0" r="r" b="b"/>
                  <a:pathLst>
                    <a:path w="337" h="237">
                      <a:moveTo>
                        <a:pt x="0" y="47"/>
                      </a:moveTo>
                      <a:lnTo>
                        <a:pt x="0" y="47"/>
                      </a:lnTo>
                      <a:lnTo>
                        <a:pt x="0" y="47"/>
                      </a:lnTo>
                      <a:lnTo>
                        <a:pt x="0" y="47"/>
                      </a:lnTo>
                      <a:lnTo>
                        <a:pt x="0" y="43"/>
                      </a:lnTo>
                      <a:lnTo>
                        <a:pt x="0" y="39"/>
                      </a:lnTo>
                      <a:lnTo>
                        <a:pt x="0" y="36"/>
                      </a:lnTo>
                      <a:lnTo>
                        <a:pt x="0" y="33"/>
                      </a:lnTo>
                      <a:lnTo>
                        <a:pt x="0" y="30"/>
                      </a:lnTo>
                      <a:lnTo>
                        <a:pt x="1" y="27"/>
                      </a:lnTo>
                      <a:lnTo>
                        <a:pt x="1" y="24"/>
                      </a:lnTo>
                      <a:lnTo>
                        <a:pt x="2" y="22"/>
                      </a:lnTo>
                      <a:lnTo>
                        <a:pt x="3" y="20"/>
                      </a:lnTo>
                      <a:lnTo>
                        <a:pt x="3" y="17"/>
                      </a:lnTo>
                      <a:lnTo>
                        <a:pt x="4" y="15"/>
                      </a:lnTo>
                      <a:lnTo>
                        <a:pt x="5" y="14"/>
                      </a:lnTo>
                      <a:lnTo>
                        <a:pt x="6" y="12"/>
                      </a:lnTo>
                      <a:lnTo>
                        <a:pt x="8" y="10"/>
                      </a:lnTo>
                      <a:lnTo>
                        <a:pt x="9" y="9"/>
                      </a:lnTo>
                      <a:lnTo>
                        <a:pt x="10" y="8"/>
                      </a:lnTo>
                      <a:lnTo>
                        <a:pt x="12" y="6"/>
                      </a:lnTo>
                      <a:lnTo>
                        <a:pt x="14" y="5"/>
                      </a:lnTo>
                      <a:lnTo>
                        <a:pt x="16" y="4"/>
                      </a:lnTo>
                      <a:lnTo>
                        <a:pt x="18" y="4"/>
                      </a:lnTo>
                      <a:lnTo>
                        <a:pt x="20" y="3"/>
                      </a:lnTo>
                      <a:lnTo>
                        <a:pt x="22" y="2"/>
                      </a:lnTo>
                      <a:lnTo>
                        <a:pt x="24" y="2"/>
                      </a:lnTo>
                      <a:lnTo>
                        <a:pt x="27" y="1"/>
                      </a:lnTo>
                      <a:lnTo>
                        <a:pt x="30" y="1"/>
                      </a:lnTo>
                      <a:lnTo>
                        <a:pt x="33" y="0"/>
                      </a:lnTo>
                      <a:lnTo>
                        <a:pt x="36" y="0"/>
                      </a:lnTo>
                      <a:lnTo>
                        <a:pt x="39" y="0"/>
                      </a:lnTo>
                      <a:lnTo>
                        <a:pt x="42" y="0"/>
                      </a:lnTo>
                      <a:lnTo>
                        <a:pt x="46" y="0"/>
                      </a:lnTo>
                      <a:lnTo>
                        <a:pt x="50" y="0"/>
                      </a:lnTo>
                      <a:lnTo>
                        <a:pt x="54" y="0"/>
                      </a:lnTo>
                      <a:lnTo>
                        <a:pt x="281" y="0"/>
                      </a:lnTo>
                      <a:lnTo>
                        <a:pt x="281" y="0"/>
                      </a:lnTo>
                      <a:lnTo>
                        <a:pt x="281" y="0"/>
                      </a:lnTo>
                      <a:lnTo>
                        <a:pt x="281" y="0"/>
                      </a:lnTo>
                      <a:lnTo>
                        <a:pt x="284" y="0"/>
                      </a:lnTo>
                      <a:lnTo>
                        <a:pt x="288" y="0"/>
                      </a:lnTo>
                      <a:lnTo>
                        <a:pt x="291" y="0"/>
                      </a:lnTo>
                      <a:lnTo>
                        <a:pt x="294" y="0"/>
                      </a:lnTo>
                      <a:lnTo>
                        <a:pt x="297" y="0"/>
                      </a:lnTo>
                      <a:lnTo>
                        <a:pt x="300" y="0"/>
                      </a:lnTo>
                      <a:lnTo>
                        <a:pt x="303" y="0"/>
                      </a:lnTo>
                      <a:lnTo>
                        <a:pt x="306" y="0"/>
                      </a:lnTo>
                      <a:lnTo>
                        <a:pt x="308" y="1"/>
                      </a:lnTo>
                      <a:lnTo>
                        <a:pt x="311" y="1"/>
                      </a:lnTo>
                      <a:lnTo>
                        <a:pt x="313" y="2"/>
                      </a:lnTo>
                      <a:lnTo>
                        <a:pt x="316" y="2"/>
                      </a:lnTo>
                      <a:lnTo>
                        <a:pt x="318" y="3"/>
                      </a:lnTo>
                      <a:lnTo>
                        <a:pt x="320" y="4"/>
                      </a:lnTo>
                      <a:lnTo>
                        <a:pt x="322" y="5"/>
                      </a:lnTo>
                      <a:lnTo>
                        <a:pt x="323" y="6"/>
                      </a:lnTo>
                      <a:lnTo>
                        <a:pt x="325" y="7"/>
                      </a:lnTo>
                      <a:lnTo>
                        <a:pt x="327" y="9"/>
                      </a:lnTo>
                      <a:lnTo>
                        <a:pt x="328" y="10"/>
                      </a:lnTo>
                      <a:lnTo>
                        <a:pt x="330" y="12"/>
                      </a:lnTo>
                      <a:lnTo>
                        <a:pt x="331" y="14"/>
                      </a:lnTo>
                      <a:lnTo>
                        <a:pt x="332" y="16"/>
                      </a:lnTo>
                      <a:lnTo>
                        <a:pt x="333" y="18"/>
                      </a:lnTo>
                      <a:lnTo>
                        <a:pt x="334" y="21"/>
                      </a:lnTo>
                      <a:lnTo>
                        <a:pt x="335" y="24"/>
                      </a:lnTo>
                      <a:lnTo>
                        <a:pt x="335" y="27"/>
                      </a:lnTo>
                      <a:lnTo>
                        <a:pt x="336" y="30"/>
                      </a:lnTo>
                      <a:lnTo>
                        <a:pt x="336" y="33"/>
                      </a:lnTo>
                      <a:lnTo>
                        <a:pt x="337" y="37"/>
                      </a:lnTo>
                      <a:lnTo>
                        <a:pt x="337" y="41"/>
                      </a:lnTo>
                      <a:lnTo>
                        <a:pt x="337" y="45"/>
                      </a:lnTo>
                      <a:lnTo>
                        <a:pt x="337" y="49"/>
                      </a:lnTo>
                      <a:lnTo>
                        <a:pt x="337" y="237"/>
                      </a:lnTo>
                      <a:lnTo>
                        <a:pt x="0" y="237"/>
                      </a:lnTo>
                      <a:lnTo>
                        <a:pt x="0" y="47"/>
                      </a:lnTo>
                    </a:path>
                  </a:pathLst>
                </a:custGeom>
                <a:gradFill rotWithShape="0">
                  <a:gsLst>
                    <a:gs pos="0">
                      <a:srgbClr val="FFFF50"/>
                    </a:gs>
                    <a:gs pos="100000">
                      <a:srgbClr val="FFB050"/>
                    </a:gs>
                  </a:gsLst>
                  <a:lin ang="5400000" scaled="1"/>
                </a:gradFill>
                <a:ln w="9525">
                  <a:noFill/>
                  <a:round/>
                  <a:headEnd type="none" w="med" len="med"/>
                  <a:tailEnd type="none" w="med" len="med"/>
                </a:ln>
              </p:spPr>
              <p:txBody>
                <a:bodyPr/>
                <a:lstStyle/>
                <a:p>
                  <a:endParaRPr lang="nl-BE"/>
                </a:p>
              </p:txBody>
            </p:sp>
            <p:sp>
              <p:nvSpPr>
                <p:cNvPr id="7212" name="Freeform 44"/>
                <p:cNvSpPr>
                  <a:spLocks noChangeArrowheads="1"/>
                </p:cNvSpPr>
                <p:nvPr/>
              </p:nvSpPr>
              <p:spPr bwMode="auto">
                <a:xfrm>
                  <a:off x="20" y="53"/>
                  <a:ext cx="159" cy="134"/>
                </a:xfrm>
                <a:custGeom>
                  <a:avLst/>
                  <a:gdLst/>
                  <a:ahLst/>
                  <a:cxnLst>
                    <a:cxn ang="0">
                      <a:pos x="21" y="0"/>
                    </a:cxn>
                    <a:cxn ang="0">
                      <a:pos x="28" y="0"/>
                    </a:cxn>
                    <a:cxn ang="0">
                      <a:pos x="41" y="0"/>
                    </a:cxn>
                    <a:cxn ang="0">
                      <a:pos x="54" y="0"/>
                    </a:cxn>
                    <a:cxn ang="0">
                      <a:pos x="69" y="0"/>
                    </a:cxn>
                    <a:cxn ang="0">
                      <a:pos x="85" y="0"/>
                    </a:cxn>
                    <a:cxn ang="0">
                      <a:pos x="100" y="0"/>
                    </a:cxn>
                    <a:cxn ang="0">
                      <a:pos x="115" y="0"/>
                    </a:cxn>
                    <a:cxn ang="0">
                      <a:pos x="128" y="0"/>
                    </a:cxn>
                    <a:cxn ang="0">
                      <a:pos x="140" y="0"/>
                    </a:cxn>
                    <a:cxn ang="0">
                      <a:pos x="150" y="0"/>
                    </a:cxn>
                    <a:cxn ang="0">
                      <a:pos x="157" y="0"/>
                    </a:cxn>
                    <a:cxn ang="0">
                      <a:pos x="159" y="0"/>
                    </a:cxn>
                    <a:cxn ang="0">
                      <a:pos x="158" y="0"/>
                    </a:cxn>
                    <a:cxn ang="0">
                      <a:pos x="151" y="0"/>
                    </a:cxn>
                    <a:cxn ang="0">
                      <a:pos x="140" y="1"/>
                    </a:cxn>
                    <a:cxn ang="0">
                      <a:pos x="125" y="2"/>
                    </a:cxn>
                    <a:cxn ang="0">
                      <a:pos x="107" y="4"/>
                    </a:cxn>
                    <a:cxn ang="0">
                      <a:pos x="88" y="7"/>
                    </a:cxn>
                    <a:cxn ang="0">
                      <a:pos x="70" y="10"/>
                    </a:cxn>
                    <a:cxn ang="0">
                      <a:pos x="53" y="14"/>
                    </a:cxn>
                    <a:cxn ang="0">
                      <a:pos x="39" y="19"/>
                    </a:cxn>
                    <a:cxn ang="0">
                      <a:pos x="28" y="24"/>
                    </a:cxn>
                    <a:cxn ang="0">
                      <a:pos x="26" y="26"/>
                    </a:cxn>
                    <a:cxn ang="0">
                      <a:pos x="21" y="33"/>
                    </a:cxn>
                    <a:cxn ang="0">
                      <a:pos x="16" y="42"/>
                    </a:cxn>
                    <a:cxn ang="0">
                      <a:pos x="13" y="52"/>
                    </a:cxn>
                    <a:cxn ang="0">
                      <a:pos x="11" y="62"/>
                    </a:cxn>
                    <a:cxn ang="0">
                      <a:pos x="9" y="73"/>
                    </a:cxn>
                    <a:cxn ang="0">
                      <a:pos x="8" y="84"/>
                    </a:cxn>
                    <a:cxn ang="0">
                      <a:pos x="7" y="95"/>
                    </a:cxn>
                    <a:cxn ang="0">
                      <a:pos x="6" y="106"/>
                    </a:cxn>
                    <a:cxn ang="0">
                      <a:pos x="5" y="116"/>
                    </a:cxn>
                    <a:cxn ang="0">
                      <a:pos x="4" y="125"/>
                    </a:cxn>
                    <a:cxn ang="0">
                      <a:pos x="3" y="130"/>
                    </a:cxn>
                    <a:cxn ang="0">
                      <a:pos x="3" y="133"/>
                    </a:cxn>
                    <a:cxn ang="0">
                      <a:pos x="2" y="132"/>
                    </a:cxn>
                    <a:cxn ang="0">
                      <a:pos x="1" y="126"/>
                    </a:cxn>
                    <a:cxn ang="0">
                      <a:pos x="0" y="115"/>
                    </a:cxn>
                    <a:cxn ang="0">
                      <a:pos x="0" y="101"/>
                    </a:cxn>
                    <a:cxn ang="0">
                      <a:pos x="0" y="85"/>
                    </a:cxn>
                    <a:cxn ang="0">
                      <a:pos x="0" y="69"/>
                    </a:cxn>
                    <a:cxn ang="0">
                      <a:pos x="0" y="53"/>
                    </a:cxn>
                    <a:cxn ang="0">
                      <a:pos x="0" y="40"/>
                    </a:cxn>
                    <a:cxn ang="0">
                      <a:pos x="0" y="29"/>
                    </a:cxn>
                    <a:cxn ang="0">
                      <a:pos x="0" y="23"/>
                    </a:cxn>
                    <a:cxn ang="0">
                      <a:pos x="0" y="22"/>
                    </a:cxn>
                    <a:cxn ang="0">
                      <a:pos x="0" y="19"/>
                    </a:cxn>
                    <a:cxn ang="0">
                      <a:pos x="0" y="16"/>
                    </a:cxn>
                    <a:cxn ang="0">
                      <a:pos x="0" y="13"/>
                    </a:cxn>
                    <a:cxn ang="0">
                      <a:pos x="0" y="10"/>
                    </a:cxn>
                    <a:cxn ang="0">
                      <a:pos x="2" y="7"/>
                    </a:cxn>
                    <a:cxn ang="0">
                      <a:pos x="3" y="5"/>
                    </a:cxn>
                    <a:cxn ang="0">
                      <a:pos x="6" y="3"/>
                    </a:cxn>
                    <a:cxn ang="0">
                      <a:pos x="9" y="1"/>
                    </a:cxn>
                    <a:cxn ang="0">
                      <a:pos x="13" y="0"/>
                    </a:cxn>
                    <a:cxn ang="0">
                      <a:pos x="19" y="0"/>
                    </a:cxn>
                  </a:cxnLst>
                  <a:rect l="0" t="0" r="r" b="b"/>
                  <a:pathLst>
                    <a:path w="159" h="133">
                      <a:moveTo>
                        <a:pt x="21" y="0"/>
                      </a:moveTo>
                      <a:lnTo>
                        <a:pt x="21" y="0"/>
                      </a:lnTo>
                      <a:lnTo>
                        <a:pt x="21" y="0"/>
                      </a:lnTo>
                      <a:lnTo>
                        <a:pt x="21" y="0"/>
                      </a:lnTo>
                      <a:lnTo>
                        <a:pt x="25" y="0"/>
                      </a:lnTo>
                      <a:lnTo>
                        <a:pt x="28" y="0"/>
                      </a:lnTo>
                      <a:lnTo>
                        <a:pt x="32" y="0"/>
                      </a:lnTo>
                      <a:lnTo>
                        <a:pt x="36" y="0"/>
                      </a:lnTo>
                      <a:lnTo>
                        <a:pt x="41" y="0"/>
                      </a:lnTo>
                      <a:lnTo>
                        <a:pt x="45" y="0"/>
                      </a:lnTo>
                      <a:lnTo>
                        <a:pt x="50" y="0"/>
                      </a:lnTo>
                      <a:lnTo>
                        <a:pt x="54" y="0"/>
                      </a:lnTo>
                      <a:lnTo>
                        <a:pt x="59" y="0"/>
                      </a:lnTo>
                      <a:lnTo>
                        <a:pt x="64" y="0"/>
                      </a:lnTo>
                      <a:lnTo>
                        <a:pt x="69" y="0"/>
                      </a:lnTo>
                      <a:lnTo>
                        <a:pt x="74" y="0"/>
                      </a:lnTo>
                      <a:lnTo>
                        <a:pt x="79" y="0"/>
                      </a:lnTo>
                      <a:lnTo>
                        <a:pt x="85" y="0"/>
                      </a:lnTo>
                      <a:lnTo>
                        <a:pt x="90" y="0"/>
                      </a:lnTo>
                      <a:lnTo>
                        <a:pt x="95" y="0"/>
                      </a:lnTo>
                      <a:lnTo>
                        <a:pt x="100" y="0"/>
                      </a:lnTo>
                      <a:lnTo>
                        <a:pt x="105" y="0"/>
                      </a:lnTo>
                      <a:lnTo>
                        <a:pt x="110" y="0"/>
                      </a:lnTo>
                      <a:lnTo>
                        <a:pt x="115" y="0"/>
                      </a:lnTo>
                      <a:lnTo>
                        <a:pt x="119" y="0"/>
                      </a:lnTo>
                      <a:lnTo>
                        <a:pt x="124" y="0"/>
                      </a:lnTo>
                      <a:lnTo>
                        <a:pt x="128" y="0"/>
                      </a:lnTo>
                      <a:lnTo>
                        <a:pt x="132" y="0"/>
                      </a:lnTo>
                      <a:lnTo>
                        <a:pt x="136" y="0"/>
                      </a:lnTo>
                      <a:lnTo>
                        <a:pt x="140" y="0"/>
                      </a:lnTo>
                      <a:lnTo>
                        <a:pt x="144" y="0"/>
                      </a:lnTo>
                      <a:lnTo>
                        <a:pt x="147" y="0"/>
                      </a:lnTo>
                      <a:lnTo>
                        <a:pt x="150" y="0"/>
                      </a:lnTo>
                      <a:lnTo>
                        <a:pt x="153" y="0"/>
                      </a:lnTo>
                      <a:lnTo>
                        <a:pt x="155" y="0"/>
                      </a:lnTo>
                      <a:lnTo>
                        <a:pt x="157" y="0"/>
                      </a:lnTo>
                      <a:lnTo>
                        <a:pt x="157" y="0"/>
                      </a:lnTo>
                      <a:lnTo>
                        <a:pt x="157" y="0"/>
                      </a:lnTo>
                      <a:lnTo>
                        <a:pt x="159" y="0"/>
                      </a:lnTo>
                      <a:lnTo>
                        <a:pt x="159" y="0"/>
                      </a:lnTo>
                      <a:lnTo>
                        <a:pt x="159" y="0"/>
                      </a:lnTo>
                      <a:lnTo>
                        <a:pt x="158" y="0"/>
                      </a:lnTo>
                      <a:lnTo>
                        <a:pt x="156" y="0"/>
                      </a:lnTo>
                      <a:lnTo>
                        <a:pt x="154" y="0"/>
                      </a:lnTo>
                      <a:lnTo>
                        <a:pt x="151" y="0"/>
                      </a:lnTo>
                      <a:lnTo>
                        <a:pt x="148" y="0"/>
                      </a:lnTo>
                      <a:lnTo>
                        <a:pt x="144" y="1"/>
                      </a:lnTo>
                      <a:lnTo>
                        <a:pt x="140" y="1"/>
                      </a:lnTo>
                      <a:lnTo>
                        <a:pt x="135" y="1"/>
                      </a:lnTo>
                      <a:lnTo>
                        <a:pt x="130" y="2"/>
                      </a:lnTo>
                      <a:lnTo>
                        <a:pt x="125" y="2"/>
                      </a:lnTo>
                      <a:lnTo>
                        <a:pt x="119" y="3"/>
                      </a:lnTo>
                      <a:lnTo>
                        <a:pt x="113" y="4"/>
                      </a:lnTo>
                      <a:lnTo>
                        <a:pt x="107" y="4"/>
                      </a:lnTo>
                      <a:lnTo>
                        <a:pt x="101" y="5"/>
                      </a:lnTo>
                      <a:lnTo>
                        <a:pt x="95" y="6"/>
                      </a:lnTo>
                      <a:lnTo>
                        <a:pt x="88" y="7"/>
                      </a:lnTo>
                      <a:lnTo>
                        <a:pt x="82" y="8"/>
                      </a:lnTo>
                      <a:lnTo>
                        <a:pt x="76" y="9"/>
                      </a:lnTo>
                      <a:lnTo>
                        <a:pt x="70" y="10"/>
                      </a:lnTo>
                      <a:lnTo>
                        <a:pt x="64" y="11"/>
                      </a:lnTo>
                      <a:lnTo>
                        <a:pt x="58" y="13"/>
                      </a:lnTo>
                      <a:lnTo>
                        <a:pt x="53" y="14"/>
                      </a:lnTo>
                      <a:lnTo>
                        <a:pt x="48" y="15"/>
                      </a:lnTo>
                      <a:lnTo>
                        <a:pt x="43" y="17"/>
                      </a:lnTo>
                      <a:lnTo>
                        <a:pt x="39" y="19"/>
                      </a:lnTo>
                      <a:lnTo>
                        <a:pt x="35" y="20"/>
                      </a:lnTo>
                      <a:lnTo>
                        <a:pt x="31" y="22"/>
                      </a:lnTo>
                      <a:lnTo>
                        <a:pt x="28" y="24"/>
                      </a:lnTo>
                      <a:lnTo>
                        <a:pt x="26" y="26"/>
                      </a:lnTo>
                      <a:lnTo>
                        <a:pt x="26" y="26"/>
                      </a:lnTo>
                      <a:lnTo>
                        <a:pt x="26" y="26"/>
                      </a:lnTo>
                      <a:lnTo>
                        <a:pt x="24" y="28"/>
                      </a:lnTo>
                      <a:lnTo>
                        <a:pt x="22" y="31"/>
                      </a:lnTo>
                      <a:lnTo>
                        <a:pt x="21" y="33"/>
                      </a:lnTo>
                      <a:lnTo>
                        <a:pt x="19" y="36"/>
                      </a:lnTo>
                      <a:lnTo>
                        <a:pt x="18" y="39"/>
                      </a:lnTo>
                      <a:lnTo>
                        <a:pt x="16" y="42"/>
                      </a:lnTo>
                      <a:lnTo>
                        <a:pt x="15" y="45"/>
                      </a:lnTo>
                      <a:lnTo>
                        <a:pt x="14" y="48"/>
                      </a:lnTo>
                      <a:lnTo>
                        <a:pt x="13" y="52"/>
                      </a:lnTo>
                      <a:lnTo>
                        <a:pt x="12" y="55"/>
                      </a:lnTo>
                      <a:lnTo>
                        <a:pt x="11" y="59"/>
                      </a:lnTo>
                      <a:lnTo>
                        <a:pt x="11" y="62"/>
                      </a:lnTo>
                      <a:lnTo>
                        <a:pt x="10" y="66"/>
                      </a:lnTo>
                      <a:lnTo>
                        <a:pt x="9" y="70"/>
                      </a:lnTo>
                      <a:lnTo>
                        <a:pt x="9" y="73"/>
                      </a:lnTo>
                      <a:lnTo>
                        <a:pt x="8" y="77"/>
                      </a:lnTo>
                      <a:lnTo>
                        <a:pt x="8" y="81"/>
                      </a:lnTo>
                      <a:lnTo>
                        <a:pt x="8" y="84"/>
                      </a:lnTo>
                      <a:lnTo>
                        <a:pt x="7" y="88"/>
                      </a:lnTo>
                      <a:lnTo>
                        <a:pt x="7" y="92"/>
                      </a:lnTo>
                      <a:lnTo>
                        <a:pt x="7" y="95"/>
                      </a:lnTo>
                      <a:lnTo>
                        <a:pt x="7" y="99"/>
                      </a:lnTo>
                      <a:lnTo>
                        <a:pt x="6" y="103"/>
                      </a:lnTo>
                      <a:lnTo>
                        <a:pt x="6" y="106"/>
                      </a:lnTo>
                      <a:lnTo>
                        <a:pt x="6" y="109"/>
                      </a:lnTo>
                      <a:lnTo>
                        <a:pt x="6" y="113"/>
                      </a:lnTo>
                      <a:lnTo>
                        <a:pt x="5" y="116"/>
                      </a:lnTo>
                      <a:lnTo>
                        <a:pt x="5" y="119"/>
                      </a:lnTo>
                      <a:lnTo>
                        <a:pt x="5" y="122"/>
                      </a:lnTo>
                      <a:lnTo>
                        <a:pt x="4" y="125"/>
                      </a:lnTo>
                      <a:lnTo>
                        <a:pt x="4" y="127"/>
                      </a:lnTo>
                      <a:lnTo>
                        <a:pt x="3" y="130"/>
                      </a:lnTo>
                      <a:lnTo>
                        <a:pt x="3" y="130"/>
                      </a:lnTo>
                      <a:lnTo>
                        <a:pt x="3" y="130"/>
                      </a:lnTo>
                      <a:lnTo>
                        <a:pt x="3" y="132"/>
                      </a:lnTo>
                      <a:lnTo>
                        <a:pt x="3" y="133"/>
                      </a:lnTo>
                      <a:lnTo>
                        <a:pt x="2" y="133"/>
                      </a:lnTo>
                      <a:lnTo>
                        <a:pt x="2" y="133"/>
                      </a:lnTo>
                      <a:lnTo>
                        <a:pt x="2" y="132"/>
                      </a:lnTo>
                      <a:lnTo>
                        <a:pt x="1" y="130"/>
                      </a:lnTo>
                      <a:lnTo>
                        <a:pt x="1" y="128"/>
                      </a:lnTo>
                      <a:lnTo>
                        <a:pt x="1" y="126"/>
                      </a:lnTo>
                      <a:lnTo>
                        <a:pt x="1" y="122"/>
                      </a:lnTo>
                      <a:lnTo>
                        <a:pt x="0" y="119"/>
                      </a:lnTo>
                      <a:lnTo>
                        <a:pt x="0" y="115"/>
                      </a:lnTo>
                      <a:lnTo>
                        <a:pt x="0" y="110"/>
                      </a:lnTo>
                      <a:lnTo>
                        <a:pt x="0" y="106"/>
                      </a:lnTo>
                      <a:lnTo>
                        <a:pt x="0" y="101"/>
                      </a:lnTo>
                      <a:lnTo>
                        <a:pt x="0" y="96"/>
                      </a:lnTo>
                      <a:lnTo>
                        <a:pt x="0" y="91"/>
                      </a:lnTo>
                      <a:lnTo>
                        <a:pt x="0" y="85"/>
                      </a:lnTo>
                      <a:lnTo>
                        <a:pt x="0" y="80"/>
                      </a:lnTo>
                      <a:lnTo>
                        <a:pt x="0" y="74"/>
                      </a:lnTo>
                      <a:lnTo>
                        <a:pt x="0" y="69"/>
                      </a:lnTo>
                      <a:lnTo>
                        <a:pt x="0" y="64"/>
                      </a:lnTo>
                      <a:lnTo>
                        <a:pt x="0" y="58"/>
                      </a:lnTo>
                      <a:lnTo>
                        <a:pt x="0" y="53"/>
                      </a:lnTo>
                      <a:lnTo>
                        <a:pt x="0" y="48"/>
                      </a:lnTo>
                      <a:lnTo>
                        <a:pt x="0" y="44"/>
                      </a:lnTo>
                      <a:lnTo>
                        <a:pt x="0" y="40"/>
                      </a:lnTo>
                      <a:lnTo>
                        <a:pt x="0" y="36"/>
                      </a:lnTo>
                      <a:lnTo>
                        <a:pt x="0" y="32"/>
                      </a:lnTo>
                      <a:lnTo>
                        <a:pt x="0" y="29"/>
                      </a:lnTo>
                      <a:lnTo>
                        <a:pt x="0" y="27"/>
                      </a:lnTo>
                      <a:lnTo>
                        <a:pt x="0" y="25"/>
                      </a:lnTo>
                      <a:lnTo>
                        <a:pt x="0" y="23"/>
                      </a:lnTo>
                      <a:lnTo>
                        <a:pt x="0" y="23"/>
                      </a:lnTo>
                      <a:lnTo>
                        <a:pt x="0" y="23"/>
                      </a:lnTo>
                      <a:lnTo>
                        <a:pt x="0" y="22"/>
                      </a:lnTo>
                      <a:lnTo>
                        <a:pt x="0" y="21"/>
                      </a:lnTo>
                      <a:lnTo>
                        <a:pt x="0" y="20"/>
                      </a:lnTo>
                      <a:lnTo>
                        <a:pt x="0" y="19"/>
                      </a:lnTo>
                      <a:lnTo>
                        <a:pt x="0" y="18"/>
                      </a:lnTo>
                      <a:lnTo>
                        <a:pt x="0" y="17"/>
                      </a:lnTo>
                      <a:lnTo>
                        <a:pt x="0" y="16"/>
                      </a:lnTo>
                      <a:lnTo>
                        <a:pt x="0" y="15"/>
                      </a:lnTo>
                      <a:lnTo>
                        <a:pt x="0" y="14"/>
                      </a:lnTo>
                      <a:lnTo>
                        <a:pt x="0" y="13"/>
                      </a:lnTo>
                      <a:lnTo>
                        <a:pt x="0" y="12"/>
                      </a:lnTo>
                      <a:lnTo>
                        <a:pt x="0" y="11"/>
                      </a:lnTo>
                      <a:lnTo>
                        <a:pt x="0" y="10"/>
                      </a:lnTo>
                      <a:lnTo>
                        <a:pt x="1" y="9"/>
                      </a:lnTo>
                      <a:lnTo>
                        <a:pt x="1" y="8"/>
                      </a:lnTo>
                      <a:lnTo>
                        <a:pt x="2" y="7"/>
                      </a:lnTo>
                      <a:lnTo>
                        <a:pt x="2" y="6"/>
                      </a:lnTo>
                      <a:lnTo>
                        <a:pt x="3" y="6"/>
                      </a:lnTo>
                      <a:lnTo>
                        <a:pt x="3" y="5"/>
                      </a:lnTo>
                      <a:lnTo>
                        <a:pt x="4" y="4"/>
                      </a:lnTo>
                      <a:lnTo>
                        <a:pt x="5" y="4"/>
                      </a:lnTo>
                      <a:lnTo>
                        <a:pt x="6" y="3"/>
                      </a:lnTo>
                      <a:lnTo>
                        <a:pt x="7" y="2"/>
                      </a:lnTo>
                      <a:lnTo>
                        <a:pt x="8" y="2"/>
                      </a:lnTo>
                      <a:lnTo>
                        <a:pt x="9" y="1"/>
                      </a:lnTo>
                      <a:lnTo>
                        <a:pt x="10" y="1"/>
                      </a:lnTo>
                      <a:lnTo>
                        <a:pt x="12" y="1"/>
                      </a:lnTo>
                      <a:lnTo>
                        <a:pt x="13" y="0"/>
                      </a:lnTo>
                      <a:lnTo>
                        <a:pt x="15" y="0"/>
                      </a:lnTo>
                      <a:lnTo>
                        <a:pt x="17" y="0"/>
                      </a:lnTo>
                      <a:lnTo>
                        <a:pt x="19" y="0"/>
                      </a:lnTo>
                      <a:lnTo>
                        <a:pt x="21" y="0"/>
                      </a:lnTo>
                    </a:path>
                  </a:pathLst>
                </a:custGeom>
                <a:gradFill rotWithShape="0">
                  <a:gsLst>
                    <a:gs pos="0">
                      <a:srgbClr val="FFFFA0"/>
                    </a:gs>
                    <a:gs pos="100000">
                      <a:srgbClr val="FFD050"/>
                    </a:gs>
                  </a:gsLst>
                  <a:lin ang="5400000" scaled="1"/>
                </a:gradFill>
                <a:ln w="9525">
                  <a:noFill/>
                  <a:round/>
                  <a:headEnd type="none" w="med" len="med"/>
                  <a:tailEnd type="none" w="med" len="med"/>
                </a:ln>
              </p:spPr>
              <p:txBody>
                <a:bodyPr/>
                <a:lstStyle/>
                <a:p>
                  <a:endParaRPr lang="nl-BE"/>
                </a:p>
              </p:txBody>
            </p:sp>
          </p:grpSp>
          <p:grpSp>
            <p:nvGrpSpPr>
              <p:cNvPr id="7213" name="Group 45"/>
              <p:cNvGrpSpPr>
                <a:grpSpLocks/>
              </p:cNvGrpSpPr>
              <p:nvPr/>
            </p:nvGrpSpPr>
            <p:grpSpPr bwMode="auto">
              <a:xfrm>
                <a:off x="509" y="570"/>
                <a:ext cx="357" cy="287"/>
                <a:chOff x="0" y="0"/>
                <a:chExt cx="358" cy="288"/>
              </a:xfrm>
            </p:grpSpPr>
            <p:sp>
              <p:nvSpPr>
                <p:cNvPr id="7214" name="Freeform 46"/>
                <p:cNvSpPr>
                  <a:spLocks noChangeArrowheads="1"/>
                </p:cNvSpPr>
                <p:nvPr/>
              </p:nvSpPr>
              <p:spPr bwMode="auto">
                <a:xfrm>
                  <a:off x="0" y="0"/>
                  <a:ext cx="356" cy="286"/>
                </a:xfrm>
                <a:custGeom>
                  <a:avLst/>
                  <a:gdLst/>
                  <a:ahLst/>
                  <a:cxnLst>
                    <a:cxn ang="0">
                      <a:pos x="1" y="37"/>
                    </a:cxn>
                    <a:cxn ang="0">
                      <a:pos x="13" y="8"/>
                    </a:cxn>
                    <a:cxn ang="0">
                      <a:pos x="41" y="0"/>
                    </a:cxn>
                    <a:cxn ang="0">
                      <a:pos x="115" y="0"/>
                    </a:cxn>
                    <a:cxn ang="0">
                      <a:pos x="152" y="31"/>
                    </a:cxn>
                    <a:cxn ang="0">
                      <a:pos x="318" y="31"/>
                    </a:cxn>
                    <a:cxn ang="0">
                      <a:pos x="357" y="79"/>
                    </a:cxn>
                    <a:cxn ang="0">
                      <a:pos x="357" y="284"/>
                    </a:cxn>
                    <a:cxn ang="0">
                      <a:pos x="0" y="286"/>
                    </a:cxn>
                    <a:cxn ang="0">
                      <a:pos x="1" y="37"/>
                    </a:cxn>
                  </a:cxnLst>
                  <a:rect l="0" t="0" r="r" b="b"/>
                  <a:pathLst>
                    <a:path w="356" h="286">
                      <a:moveTo>
                        <a:pt x="1" y="37"/>
                      </a:moveTo>
                      <a:cubicBezTo>
                        <a:pt x="0" y="28"/>
                        <a:pt x="7" y="12"/>
                        <a:pt x="13" y="8"/>
                      </a:cubicBezTo>
                      <a:cubicBezTo>
                        <a:pt x="19" y="4"/>
                        <a:pt x="28" y="1"/>
                        <a:pt x="41" y="0"/>
                      </a:cubicBezTo>
                      <a:lnTo>
                        <a:pt x="115" y="0"/>
                      </a:lnTo>
                      <a:cubicBezTo>
                        <a:pt x="126" y="7"/>
                        <a:pt x="143" y="25"/>
                        <a:pt x="152" y="31"/>
                      </a:cubicBezTo>
                      <a:lnTo>
                        <a:pt x="318" y="31"/>
                      </a:lnTo>
                      <a:cubicBezTo>
                        <a:pt x="356" y="32"/>
                        <a:pt x="357" y="64"/>
                        <a:pt x="357" y="79"/>
                      </a:cubicBezTo>
                      <a:lnTo>
                        <a:pt x="357" y="284"/>
                      </a:lnTo>
                      <a:lnTo>
                        <a:pt x="0" y="286"/>
                      </a:lnTo>
                      <a:lnTo>
                        <a:pt x="1" y="37"/>
                      </a:lnTo>
                    </a:path>
                  </a:pathLst>
                </a:custGeom>
                <a:gradFill rotWithShape="0">
                  <a:gsLst>
                    <a:gs pos="0">
                      <a:srgbClr val="FFB000"/>
                    </a:gs>
                    <a:gs pos="100000">
                      <a:srgbClr val="A04000"/>
                    </a:gs>
                  </a:gsLst>
                  <a:lin ang="5400000" scaled="1"/>
                </a:gradFill>
                <a:ln w="9525">
                  <a:noFill/>
                  <a:round/>
                  <a:headEnd type="none" w="med" len="med"/>
                  <a:tailEnd type="none" w="med" len="med"/>
                </a:ln>
              </p:spPr>
              <p:txBody>
                <a:bodyPr/>
                <a:lstStyle/>
                <a:p>
                  <a:endParaRPr lang="nl-BE"/>
                </a:p>
              </p:txBody>
            </p:sp>
            <p:sp>
              <p:nvSpPr>
                <p:cNvPr id="7215" name="Freeform 47"/>
                <p:cNvSpPr>
                  <a:spLocks noChangeArrowheads="1"/>
                </p:cNvSpPr>
                <p:nvPr/>
              </p:nvSpPr>
              <p:spPr bwMode="auto">
                <a:xfrm>
                  <a:off x="8" y="6"/>
                  <a:ext cx="343" cy="272"/>
                </a:xfrm>
                <a:custGeom>
                  <a:avLst/>
                  <a:gdLst/>
                  <a:ahLst/>
                  <a:cxnLst>
                    <a:cxn ang="0">
                      <a:pos x="1" y="35"/>
                    </a:cxn>
                    <a:cxn ang="0">
                      <a:pos x="33" y="0"/>
                    </a:cxn>
                    <a:cxn ang="0">
                      <a:pos x="103" y="0"/>
                    </a:cxn>
                    <a:cxn ang="0">
                      <a:pos x="138" y="29"/>
                    </a:cxn>
                    <a:cxn ang="0">
                      <a:pos x="307" y="30"/>
                    </a:cxn>
                    <a:cxn ang="0">
                      <a:pos x="342" y="72"/>
                    </a:cxn>
                    <a:cxn ang="0">
                      <a:pos x="332" y="272"/>
                    </a:cxn>
                    <a:cxn ang="0">
                      <a:pos x="0" y="270"/>
                    </a:cxn>
                    <a:cxn ang="0">
                      <a:pos x="1" y="35"/>
                    </a:cxn>
                  </a:cxnLst>
                  <a:rect l="0" t="0" r="r" b="b"/>
                  <a:pathLst>
                    <a:path w="342" h="272">
                      <a:moveTo>
                        <a:pt x="1" y="35"/>
                      </a:moveTo>
                      <a:cubicBezTo>
                        <a:pt x="0" y="13"/>
                        <a:pt x="13" y="0"/>
                        <a:pt x="33" y="0"/>
                      </a:cubicBezTo>
                      <a:lnTo>
                        <a:pt x="103" y="0"/>
                      </a:lnTo>
                      <a:cubicBezTo>
                        <a:pt x="113" y="6"/>
                        <a:pt x="130" y="24"/>
                        <a:pt x="138" y="29"/>
                      </a:cubicBezTo>
                      <a:lnTo>
                        <a:pt x="307" y="30"/>
                      </a:lnTo>
                      <a:cubicBezTo>
                        <a:pt x="316" y="31"/>
                        <a:pt x="342" y="33"/>
                        <a:pt x="342" y="72"/>
                      </a:cubicBezTo>
                      <a:lnTo>
                        <a:pt x="332" y="272"/>
                      </a:lnTo>
                      <a:lnTo>
                        <a:pt x="0" y="270"/>
                      </a:lnTo>
                      <a:lnTo>
                        <a:pt x="1" y="35"/>
                      </a:lnTo>
                    </a:path>
                  </a:pathLst>
                </a:custGeom>
                <a:gradFill rotWithShape="0">
                  <a:gsLst>
                    <a:gs pos="0">
                      <a:srgbClr val="FFD050"/>
                    </a:gs>
                    <a:gs pos="100000">
                      <a:srgbClr val="D06F00"/>
                    </a:gs>
                  </a:gsLst>
                  <a:lin ang="5400000" scaled="1"/>
                </a:gradFill>
                <a:ln w="9525">
                  <a:noFill/>
                  <a:round/>
                  <a:headEnd type="none" w="med" len="med"/>
                  <a:tailEnd type="none" w="med" len="med"/>
                </a:ln>
              </p:spPr>
              <p:txBody>
                <a:bodyPr/>
                <a:lstStyle/>
                <a:p>
                  <a:endParaRPr lang="nl-BE"/>
                </a:p>
              </p:txBody>
            </p:sp>
            <p:sp>
              <p:nvSpPr>
                <p:cNvPr id="7216" name="Freeform 48"/>
                <p:cNvSpPr>
                  <a:spLocks noChangeArrowheads="1"/>
                </p:cNvSpPr>
                <p:nvPr/>
              </p:nvSpPr>
              <p:spPr bwMode="auto">
                <a:xfrm>
                  <a:off x="8" y="39"/>
                  <a:ext cx="338" cy="238"/>
                </a:xfrm>
                <a:custGeom>
                  <a:avLst/>
                  <a:gdLst/>
                  <a:ahLst/>
                  <a:cxnLst>
                    <a:cxn ang="0">
                      <a:pos x="0" y="47"/>
                    </a:cxn>
                    <a:cxn ang="0">
                      <a:pos x="0" y="47"/>
                    </a:cxn>
                    <a:cxn ang="0">
                      <a:pos x="0" y="39"/>
                    </a:cxn>
                    <a:cxn ang="0">
                      <a:pos x="0" y="33"/>
                    </a:cxn>
                    <a:cxn ang="0">
                      <a:pos x="1" y="27"/>
                    </a:cxn>
                    <a:cxn ang="0">
                      <a:pos x="2" y="22"/>
                    </a:cxn>
                    <a:cxn ang="0">
                      <a:pos x="3" y="17"/>
                    </a:cxn>
                    <a:cxn ang="0">
                      <a:pos x="5" y="14"/>
                    </a:cxn>
                    <a:cxn ang="0">
                      <a:pos x="8" y="10"/>
                    </a:cxn>
                    <a:cxn ang="0">
                      <a:pos x="10" y="8"/>
                    </a:cxn>
                    <a:cxn ang="0">
                      <a:pos x="14" y="5"/>
                    </a:cxn>
                    <a:cxn ang="0">
                      <a:pos x="18" y="4"/>
                    </a:cxn>
                    <a:cxn ang="0">
                      <a:pos x="22" y="2"/>
                    </a:cxn>
                    <a:cxn ang="0">
                      <a:pos x="27" y="1"/>
                    </a:cxn>
                    <a:cxn ang="0">
                      <a:pos x="33" y="0"/>
                    </a:cxn>
                    <a:cxn ang="0">
                      <a:pos x="39" y="0"/>
                    </a:cxn>
                    <a:cxn ang="0">
                      <a:pos x="46" y="0"/>
                    </a:cxn>
                    <a:cxn ang="0">
                      <a:pos x="54" y="0"/>
                    </a:cxn>
                    <a:cxn ang="0">
                      <a:pos x="281" y="0"/>
                    </a:cxn>
                    <a:cxn ang="0">
                      <a:pos x="281" y="0"/>
                    </a:cxn>
                    <a:cxn ang="0">
                      <a:pos x="288" y="0"/>
                    </a:cxn>
                    <a:cxn ang="0">
                      <a:pos x="294" y="0"/>
                    </a:cxn>
                    <a:cxn ang="0">
                      <a:pos x="300" y="0"/>
                    </a:cxn>
                    <a:cxn ang="0">
                      <a:pos x="306" y="0"/>
                    </a:cxn>
                    <a:cxn ang="0">
                      <a:pos x="311" y="1"/>
                    </a:cxn>
                    <a:cxn ang="0">
                      <a:pos x="316" y="2"/>
                    </a:cxn>
                    <a:cxn ang="0">
                      <a:pos x="320" y="4"/>
                    </a:cxn>
                    <a:cxn ang="0">
                      <a:pos x="323" y="6"/>
                    </a:cxn>
                    <a:cxn ang="0">
                      <a:pos x="327" y="9"/>
                    </a:cxn>
                    <a:cxn ang="0">
                      <a:pos x="330" y="12"/>
                    </a:cxn>
                    <a:cxn ang="0">
                      <a:pos x="332" y="16"/>
                    </a:cxn>
                    <a:cxn ang="0">
                      <a:pos x="334" y="21"/>
                    </a:cxn>
                    <a:cxn ang="0">
                      <a:pos x="335" y="27"/>
                    </a:cxn>
                    <a:cxn ang="0">
                      <a:pos x="336" y="33"/>
                    </a:cxn>
                    <a:cxn ang="0">
                      <a:pos x="337" y="41"/>
                    </a:cxn>
                    <a:cxn ang="0">
                      <a:pos x="337" y="49"/>
                    </a:cxn>
                    <a:cxn ang="0">
                      <a:pos x="0" y="237"/>
                    </a:cxn>
                  </a:cxnLst>
                  <a:rect l="0" t="0" r="r" b="b"/>
                  <a:pathLst>
                    <a:path w="337" h="237">
                      <a:moveTo>
                        <a:pt x="0" y="47"/>
                      </a:moveTo>
                      <a:lnTo>
                        <a:pt x="0" y="47"/>
                      </a:lnTo>
                      <a:lnTo>
                        <a:pt x="0" y="47"/>
                      </a:lnTo>
                      <a:lnTo>
                        <a:pt x="0" y="47"/>
                      </a:lnTo>
                      <a:lnTo>
                        <a:pt x="0" y="43"/>
                      </a:lnTo>
                      <a:lnTo>
                        <a:pt x="0" y="39"/>
                      </a:lnTo>
                      <a:lnTo>
                        <a:pt x="0" y="36"/>
                      </a:lnTo>
                      <a:lnTo>
                        <a:pt x="0" y="33"/>
                      </a:lnTo>
                      <a:lnTo>
                        <a:pt x="0" y="30"/>
                      </a:lnTo>
                      <a:lnTo>
                        <a:pt x="1" y="27"/>
                      </a:lnTo>
                      <a:lnTo>
                        <a:pt x="1" y="24"/>
                      </a:lnTo>
                      <a:lnTo>
                        <a:pt x="2" y="22"/>
                      </a:lnTo>
                      <a:lnTo>
                        <a:pt x="3" y="20"/>
                      </a:lnTo>
                      <a:lnTo>
                        <a:pt x="3" y="17"/>
                      </a:lnTo>
                      <a:lnTo>
                        <a:pt x="4" y="15"/>
                      </a:lnTo>
                      <a:lnTo>
                        <a:pt x="5" y="14"/>
                      </a:lnTo>
                      <a:lnTo>
                        <a:pt x="6" y="12"/>
                      </a:lnTo>
                      <a:lnTo>
                        <a:pt x="8" y="10"/>
                      </a:lnTo>
                      <a:lnTo>
                        <a:pt x="9" y="9"/>
                      </a:lnTo>
                      <a:lnTo>
                        <a:pt x="10" y="8"/>
                      </a:lnTo>
                      <a:lnTo>
                        <a:pt x="12" y="6"/>
                      </a:lnTo>
                      <a:lnTo>
                        <a:pt x="14" y="5"/>
                      </a:lnTo>
                      <a:lnTo>
                        <a:pt x="16" y="4"/>
                      </a:lnTo>
                      <a:lnTo>
                        <a:pt x="18" y="4"/>
                      </a:lnTo>
                      <a:lnTo>
                        <a:pt x="20" y="3"/>
                      </a:lnTo>
                      <a:lnTo>
                        <a:pt x="22" y="2"/>
                      </a:lnTo>
                      <a:lnTo>
                        <a:pt x="24" y="2"/>
                      </a:lnTo>
                      <a:lnTo>
                        <a:pt x="27" y="1"/>
                      </a:lnTo>
                      <a:lnTo>
                        <a:pt x="30" y="1"/>
                      </a:lnTo>
                      <a:lnTo>
                        <a:pt x="33" y="0"/>
                      </a:lnTo>
                      <a:lnTo>
                        <a:pt x="36" y="0"/>
                      </a:lnTo>
                      <a:lnTo>
                        <a:pt x="39" y="0"/>
                      </a:lnTo>
                      <a:lnTo>
                        <a:pt x="42" y="0"/>
                      </a:lnTo>
                      <a:lnTo>
                        <a:pt x="46" y="0"/>
                      </a:lnTo>
                      <a:lnTo>
                        <a:pt x="50" y="0"/>
                      </a:lnTo>
                      <a:lnTo>
                        <a:pt x="54" y="0"/>
                      </a:lnTo>
                      <a:lnTo>
                        <a:pt x="281" y="0"/>
                      </a:lnTo>
                      <a:lnTo>
                        <a:pt x="281" y="0"/>
                      </a:lnTo>
                      <a:lnTo>
                        <a:pt x="281" y="0"/>
                      </a:lnTo>
                      <a:lnTo>
                        <a:pt x="281" y="0"/>
                      </a:lnTo>
                      <a:lnTo>
                        <a:pt x="284" y="0"/>
                      </a:lnTo>
                      <a:lnTo>
                        <a:pt x="288" y="0"/>
                      </a:lnTo>
                      <a:lnTo>
                        <a:pt x="291" y="0"/>
                      </a:lnTo>
                      <a:lnTo>
                        <a:pt x="294" y="0"/>
                      </a:lnTo>
                      <a:lnTo>
                        <a:pt x="297" y="0"/>
                      </a:lnTo>
                      <a:lnTo>
                        <a:pt x="300" y="0"/>
                      </a:lnTo>
                      <a:lnTo>
                        <a:pt x="303" y="0"/>
                      </a:lnTo>
                      <a:lnTo>
                        <a:pt x="306" y="0"/>
                      </a:lnTo>
                      <a:lnTo>
                        <a:pt x="308" y="1"/>
                      </a:lnTo>
                      <a:lnTo>
                        <a:pt x="311" y="1"/>
                      </a:lnTo>
                      <a:lnTo>
                        <a:pt x="313" y="2"/>
                      </a:lnTo>
                      <a:lnTo>
                        <a:pt x="316" y="2"/>
                      </a:lnTo>
                      <a:lnTo>
                        <a:pt x="318" y="3"/>
                      </a:lnTo>
                      <a:lnTo>
                        <a:pt x="320" y="4"/>
                      </a:lnTo>
                      <a:lnTo>
                        <a:pt x="322" y="5"/>
                      </a:lnTo>
                      <a:lnTo>
                        <a:pt x="323" y="6"/>
                      </a:lnTo>
                      <a:lnTo>
                        <a:pt x="325" y="7"/>
                      </a:lnTo>
                      <a:lnTo>
                        <a:pt x="327" y="9"/>
                      </a:lnTo>
                      <a:lnTo>
                        <a:pt x="328" y="10"/>
                      </a:lnTo>
                      <a:lnTo>
                        <a:pt x="330" y="12"/>
                      </a:lnTo>
                      <a:lnTo>
                        <a:pt x="331" y="14"/>
                      </a:lnTo>
                      <a:lnTo>
                        <a:pt x="332" y="16"/>
                      </a:lnTo>
                      <a:lnTo>
                        <a:pt x="333" y="18"/>
                      </a:lnTo>
                      <a:lnTo>
                        <a:pt x="334" y="21"/>
                      </a:lnTo>
                      <a:lnTo>
                        <a:pt x="335" y="24"/>
                      </a:lnTo>
                      <a:lnTo>
                        <a:pt x="335" y="27"/>
                      </a:lnTo>
                      <a:lnTo>
                        <a:pt x="336" y="30"/>
                      </a:lnTo>
                      <a:lnTo>
                        <a:pt x="336" y="33"/>
                      </a:lnTo>
                      <a:lnTo>
                        <a:pt x="337" y="37"/>
                      </a:lnTo>
                      <a:lnTo>
                        <a:pt x="337" y="41"/>
                      </a:lnTo>
                      <a:lnTo>
                        <a:pt x="337" y="45"/>
                      </a:lnTo>
                      <a:lnTo>
                        <a:pt x="337" y="49"/>
                      </a:lnTo>
                      <a:lnTo>
                        <a:pt x="337" y="237"/>
                      </a:lnTo>
                      <a:lnTo>
                        <a:pt x="0" y="237"/>
                      </a:lnTo>
                      <a:lnTo>
                        <a:pt x="0" y="47"/>
                      </a:lnTo>
                    </a:path>
                  </a:pathLst>
                </a:custGeom>
                <a:gradFill rotWithShape="0">
                  <a:gsLst>
                    <a:gs pos="0">
                      <a:srgbClr val="FFFF50"/>
                    </a:gs>
                    <a:gs pos="100000">
                      <a:srgbClr val="FFB050"/>
                    </a:gs>
                  </a:gsLst>
                  <a:lin ang="5400000" scaled="1"/>
                </a:gradFill>
                <a:ln w="9525">
                  <a:noFill/>
                  <a:round/>
                  <a:headEnd type="none" w="med" len="med"/>
                  <a:tailEnd type="none" w="med" len="med"/>
                </a:ln>
              </p:spPr>
              <p:txBody>
                <a:bodyPr/>
                <a:lstStyle/>
                <a:p>
                  <a:endParaRPr lang="nl-BE"/>
                </a:p>
              </p:txBody>
            </p:sp>
            <p:sp>
              <p:nvSpPr>
                <p:cNvPr id="7217" name="Freeform 49"/>
                <p:cNvSpPr>
                  <a:spLocks noChangeArrowheads="1"/>
                </p:cNvSpPr>
                <p:nvPr/>
              </p:nvSpPr>
              <p:spPr bwMode="auto">
                <a:xfrm>
                  <a:off x="20" y="53"/>
                  <a:ext cx="159" cy="134"/>
                </a:xfrm>
                <a:custGeom>
                  <a:avLst/>
                  <a:gdLst/>
                  <a:ahLst/>
                  <a:cxnLst>
                    <a:cxn ang="0">
                      <a:pos x="21" y="0"/>
                    </a:cxn>
                    <a:cxn ang="0">
                      <a:pos x="28" y="0"/>
                    </a:cxn>
                    <a:cxn ang="0">
                      <a:pos x="41" y="0"/>
                    </a:cxn>
                    <a:cxn ang="0">
                      <a:pos x="54" y="0"/>
                    </a:cxn>
                    <a:cxn ang="0">
                      <a:pos x="69" y="0"/>
                    </a:cxn>
                    <a:cxn ang="0">
                      <a:pos x="85" y="0"/>
                    </a:cxn>
                    <a:cxn ang="0">
                      <a:pos x="100" y="0"/>
                    </a:cxn>
                    <a:cxn ang="0">
                      <a:pos x="115" y="0"/>
                    </a:cxn>
                    <a:cxn ang="0">
                      <a:pos x="128" y="0"/>
                    </a:cxn>
                    <a:cxn ang="0">
                      <a:pos x="140" y="0"/>
                    </a:cxn>
                    <a:cxn ang="0">
                      <a:pos x="150" y="0"/>
                    </a:cxn>
                    <a:cxn ang="0">
                      <a:pos x="157" y="0"/>
                    </a:cxn>
                    <a:cxn ang="0">
                      <a:pos x="159" y="0"/>
                    </a:cxn>
                    <a:cxn ang="0">
                      <a:pos x="158" y="0"/>
                    </a:cxn>
                    <a:cxn ang="0">
                      <a:pos x="151" y="0"/>
                    </a:cxn>
                    <a:cxn ang="0">
                      <a:pos x="140" y="1"/>
                    </a:cxn>
                    <a:cxn ang="0">
                      <a:pos x="125" y="2"/>
                    </a:cxn>
                    <a:cxn ang="0">
                      <a:pos x="107" y="4"/>
                    </a:cxn>
                    <a:cxn ang="0">
                      <a:pos x="88" y="7"/>
                    </a:cxn>
                    <a:cxn ang="0">
                      <a:pos x="70" y="10"/>
                    </a:cxn>
                    <a:cxn ang="0">
                      <a:pos x="53" y="14"/>
                    </a:cxn>
                    <a:cxn ang="0">
                      <a:pos x="39" y="19"/>
                    </a:cxn>
                    <a:cxn ang="0">
                      <a:pos x="28" y="24"/>
                    </a:cxn>
                    <a:cxn ang="0">
                      <a:pos x="26" y="26"/>
                    </a:cxn>
                    <a:cxn ang="0">
                      <a:pos x="21" y="33"/>
                    </a:cxn>
                    <a:cxn ang="0">
                      <a:pos x="16" y="42"/>
                    </a:cxn>
                    <a:cxn ang="0">
                      <a:pos x="13" y="52"/>
                    </a:cxn>
                    <a:cxn ang="0">
                      <a:pos x="11" y="62"/>
                    </a:cxn>
                    <a:cxn ang="0">
                      <a:pos x="9" y="73"/>
                    </a:cxn>
                    <a:cxn ang="0">
                      <a:pos x="8" y="84"/>
                    </a:cxn>
                    <a:cxn ang="0">
                      <a:pos x="7" y="95"/>
                    </a:cxn>
                    <a:cxn ang="0">
                      <a:pos x="6" y="106"/>
                    </a:cxn>
                    <a:cxn ang="0">
                      <a:pos x="5" y="116"/>
                    </a:cxn>
                    <a:cxn ang="0">
                      <a:pos x="4" y="125"/>
                    </a:cxn>
                    <a:cxn ang="0">
                      <a:pos x="3" y="130"/>
                    </a:cxn>
                    <a:cxn ang="0">
                      <a:pos x="3" y="133"/>
                    </a:cxn>
                    <a:cxn ang="0">
                      <a:pos x="2" y="132"/>
                    </a:cxn>
                    <a:cxn ang="0">
                      <a:pos x="1" y="126"/>
                    </a:cxn>
                    <a:cxn ang="0">
                      <a:pos x="0" y="115"/>
                    </a:cxn>
                    <a:cxn ang="0">
                      <a:pos x="0" y="101"/>
                    </a:cxn>
                    <a:cxn ang="0">
                      <a:pos x="0" y="85"/>
                    </a:cxn>
                    <a:cxn ang="0">
                      <a:pos x="0" y="69"/>
                    </a:cxn>
                    <a:cxn ang="0">
                      <a:pos x="0" y="53"/>
                    </a:cxn>
                    <a:cxn ang="0">
                      <a:pos x="0" y="40"/>
                    </a:cxn>
                    <a:cxn ang="0">
                      <a:pos x="0" y="29"/>
                    </a:cxn>
                    <a:cxn ang="0">
                      <a:pos x="0" y="23"/>
                    </a:cxn>
                    <a:cxn ang="0">
                      <a:pos x="0" y="22"/>
                    </a:cxn>
                    <a:cxn ang="0">
                      <a:pos x="0" y="19"/>
                    </a:cxn>
                    <a:cxn ang="0">
                      <a:pos x="0" y="16"/>
                    </a:cxn>
                    <a:cxn ang="0">
                      <a:pos x="0" y="13"/>
                    </a:cxn>
                    <a:cxn ang="0">
                      <a:pos x="0" y="10"/>
                    </a:cxn>
                    <a:cxn ang="0">
                      <a:pos x="2" y="7"/>
                    </a:cxn>
                    <a:cxn ang="0">
                      <a:pos x="3" y="5"/>
                    </a:cxn>
                    <a:cxn ang="0">
                      <a:pos x="6" y="3"/>
                    </a:cxn>
                    <a:cxn ang="0">
                      <a:pos x="9" y="1"/>
                    </a:cxn>
                    <a:cxn ang="0">
                      <a:pos x="13" y="0"/>
                    </a:cxn>
                    <a:cxn ang="0">
                      <a:pos x="19" y="0"/>
                    </a:cxn>
                  </a:cxnLst>
                  <a:rect l="0" t="0" r="r" b="b"/>
                  <a:pathLst>
                    <a:path w="159" h="133">
                      <a:moveTo>
                        <a:pt x="21" y="0"/>
                      </a:moveTo>
                      <a:lnTo>
                        <a:pt x="21" y="0"/>
                      </a:lnTo>
                      <a:lnTo>
                        <a:pt x="21" y="0"/>
                      </a:lnTo>
                      <a:lnTo>
                        <a:pt x="21" y="0"/>
                      </a:lnTo>
                      <a:lnTo>
                        <a:pt x="25" y="0"/>
                      </a:lnTo>
                      <a:lnTo>
                        <a:pt x="28" y="0"/>
                      </a:lnTo>
                      <a:lnTo>
                        <a:pt x="32" y="0"/>
                      </a:lnTo>
                      <a:lnTo>
                        <a:pt x="36" y="0"/>
                      </a:lnTo>
                      <a:lnTo>
                        <a:pt x="41" y="0"/>
                      </a:lnTo>
                      <a:lnTo>
                        <a:pt x="45" y="0"/>
                      </a:lnTo>
                      <a:lnTo>
                        <a:pt x="50" y="0"/>
                      </a:lnTo>
                      <a:lnTo>
                        <a:pt x="54" y="0"/>
                      </a:lnTo>
                      <a:lnTo>
                        <a:pt x="59" y="0"/>
                      </a:lnTo>
                      <a:lnTo>
                        <a:pt x="64" y="0"/>
                      </a:lnTo>
                      <a:lnTo>
                        <a:pt x="69" y="0"/>
                      </a:lnTo>
                      <a:lnTo>
                        <a:pt x="74" y="0"/>
                      </a:lnTo>
                      <a:lnTo>
                        <a:pt x="79" y="0"/>
                      </a:lnTo>
                      <a:lnTo>
                        <a:pt x="85" y="0"/>
                      </a:lnTo>
                      <a:lnTo>
                        <a:pt x="90" y="0"/>
                      </a:lnTo>
                      <a:lnTo>
                        <a:pt x="95" y="0"/>
                      </a:lnTo>
                      <a:lnTo>
                        <a:pt x="100" y="0"/>
                      </a:lnTo>
                      <a:lnTo>
                        <a:pt x="105" y="0"/>
                      </a:lnTo>
                      <a:lnTo>
                        <a:pt x="110" y="0"/>
                      </a:lnTo>
                      <a:lnTo>
                        <a:pt x="115" y="0"/>
                      </a:lnTo>
                      <a:lnTo>
                        <a:pt x="119" y="0"/>
                      </a:lnTo>
                      <a:lnTo>
                        <a:pt x="124" y="0"/>
                      </a:lnTo>
                      <a:lnTo>
                        <a:pt x="128" y="0"/>
                      </a:lnTo>
                      <a:lnTo>
                        <a:pt x="132" y="0"/>
                      </a:lnTo>
                      <a:lnTo>
                        <a:pt x="136" y="0"/>
                      </a:lnTo>
                      <a:lnTo>
                        <a:pt x="140" y="0"/>
                      </a:lnTo>
                      <a:lnTo>
                        <a:pt x="144" y="0"/>
                      </a:lnTo>
                      <a:lnTo>
                        <a:pt x="147" y="0"/>
                      </a:lnTo>
                      <a:lnTo>
                        <a:pt x="150" y="0"/>
                      </a:lnTo>
                      <a:lnTo>
                        <a:pt x="153" y="0"/>
                      </a:lnTo>
                      <a:lnTo>
                        <a:pt x="155" y="0"/>
                      </a:lnTo>
                      <a:lnTo>
                        <a:pt x="157" y="0"/>
                      </a:lnTo>
                      <a:lnTo>
                        <a:pt x="157" y="0"/>
                      </a:lnTo>
                      <a:lnTo>
                        <a:pt x="157" y="0"/>
                      </a:lnTo>
                      <a:lnTo>
                        <a:pt x="159" y="0"/>
                      </a:lnTo>
                      <a:lnTo>
                        <a:pt x="159" y="0"/>
                      </a:lnTo>
                      <a:lnTo>
                        <a:pt x="159" y="0"/>
                      </a:lnTo>
                      <a:lnTo>
                        <a:pt x="158" y="0"/>
                      </a:lnTo>
                      <a:lnTo>
                        <a:pt x="156" y="0"/>
                      </a:lnTo>
                      <a:lnTo>
                        <a:pt x="154" y="0"/>
                      </a:lnTo>
                      <a:lnTo>
                        <a:pt x="151" y="0"/>
                      </a:lnTo>
                      <a:lnTo>
                        <a:pt x="148" y="0"/>
                      </a:lnTo>
                      <a:lnTo>
                        <a:pt x="144" y="1"/>
                      </a:lnTo>
                      <a:lnTo>
                        <a:pt x="140" y="1"/>
                      </a:lnTo>
                      <a:lnTo>
                        <a:pt x="135" y="1"/>
                      </a:lnTo>
                      <a:lnTo>
                        <a:pt x="130" y="2"/>
                      </a:lnTo>
                      <a:lnTo>
                        <a:pt x="125" y="2"/>
                      </a:lnTo>
                      <a:lnTo>
                        <a:pt x="119" y="3"/>
                      </a:lnTo>
                      <a:lnTo>
                        <a:pt x="113" y="4"/>
                      </a:lnTo>
                      <a:lnTo>
                        <a:pt x="107" y="4"/>
                      </a:lnTo>
                      <a:lnTo>
                        <a:pt x="101" y="5"/>
                      </a:lnTo>
                      <a:lnTo>
                        <a:pt x="95" y="6"/>
                      </a:lnTo>
                      <a:lnTo>
                        <a:pt x="88" y="7"/>
                      </a:lnTo>
                      <a:lnTo>
                        <a:pt x="82" y="8"/>
                      </a:lnTo>
                      <a:lnTo>
                        <a:pt x="76" y="9"/>
                      </a:lnTo>
                      <a:lnTo>
                        <a:pt x="70" y="10"/>
                      </a:lnTo>
                      <a:lnTo>
                        <a:pt x="64" y="11"/>
                      </a:lnTo>
                      <a:lnTo>
                        <a:pt x="58" y="13"/>
                      </a:lnTo>
                      <a:lnTo>
                        <a:pt x="53" y="14"/>
                      </a:lnTo>
                      <a:lnTo>
                        <a:pt x="48" y="15"/>
                      </a:lnTo>
                      <a:lnTo>
                        <a:pt x="43" y="17"/>
                      </a:lnTo>
                      <a:lnTo>
                        <a:pt x="39" y="19"/>
                      </a:lnTo>
                      <a:lnTo>
                        <a:pt x="35" y="20"/>
                      </a:lnTo>
                      <a:lnTo>
                        <a:pt x="31" y="22"/>
                      </a:lnTo>
                      <a:lnTo>
                        <a:pt x="28" y="24"/>
                      </a:lnTo>
                      <a:lnTo>
                        <a:pt x="26" y="26"/>
                      </a:lnTo>
                      <a:lnTo>
                        <a:pt x="26" y="26"/>
                      </a:lnTo>
                      <a:lnTo>
                        <a:pt x="26" y="26"/>
                      </a:lnTo>
                      <a:lnTo>
                        <a:pt x="24" y="28"/>
                      </a:lnTo>
                      <a:lnTo>
                        <a:pt x="22" y="31"/>
                      </a:lnTo>
                      <a:lnTo>
                        <a:pt x="21" y="33"/>
                      </a:lnTo>
                      <a:lnTo>
                        <a:pt x="19" y="36"/>
                      </a:lnTo>
                      <a:lnTo>
                        <a:pt x="18" y="39"/>
                      </a:lnTo>
                      <a:lnTo>
                        <a:pt x="16" y="42"/>
                      </a:lnTo>
                      <a:lnTo>
                        <a:pt x="15" y="45"/>
                      </a:lnTo>
                      <a:lnTo>
                        <a:pt x="14" y="48"/>
                      </a:lnTo>
                      <a:lnTo>
                        <a:pt x="13" y="52"/>
                      </a:lnTo>
                      <a:lnTo>
                        <a:pt x="12" y="55"/>
                      </a:lnTo>
                      <a:lnTo>
                        <a:pt x="11" y="59"/>
                      </a:lnTo>
                      <a:lnTo>
                        <a:pt x="11" y="62"/>
                      </a:lnTo>
                      <a:lnTo>
                        <a:pt x="10" y="66"/>
                      </a:lnTo>
                      <a:lnTo>
                        <a:pt x="9" y="70"/>
                      </a:lnTo>
                      <a:lnTo>
                        <a:pt x="9" y="73"/>
                      </a:lnTo>
                      <a:lnTo>
                        <a:pt x="8" y="77"/>
                      </a:lnTo>
                      <a:lnTo>
                        <a:pt x="8" y="81"/>
                      </a:lnTo>
                      <a:lnTo>
                        <a:pt x="8" y="84"/>
                      </a:lnTo>
                      <a:lnTo>
                        <a:pt x="7" y="88"/>
                      </a:lnTo>
                      <a:lnTo>
                        <a:pt x="7" y="92"/>
                      </a:lnTo>
                      <a:lnTo>
                        <a:pt x="7" y="95"/>
                      </a:lnTo>
                      <a:lnTo>
                        <a:pt x="7" y="99"/>
                      </a:lnTo>
                      <a:lnTo>
                        <a:pt x="6" y="103"/>
                      </a:lnTo>
                      <a:lnTo>
                        <a:pt x="6" y="106"/>
                      </a:lnTo>
                      <a:lnTo>
                        <a:pt x="6" y="109"/>
                      </a:lnTo>
                      <a:lnTo>
                        <a:pt x="6" y="113"/>
                      </a:lnTo>
                      <a:lnTo>
                        <a:pt x="5" y="116"/>
                      </a:lnTo>
                      <a:lnTo>
                        <a:pt x="5" y="119"/>
                      </a:lnTo>
                      <a:lnTo>
                        <a:pt x="5" y="122"/>
                      </a:lnTo>
                      <a:lnTo>
                        <a:pt x="4" y="125"/>
                      </a:lnTo>
                      <a:lnTo>
                        <a:pt x="4" y="127"/>
                      </a:lnTo>
                      <a:lnTo>
                        <a:pt x="3" y="130"/>
                      </a:lnTo>
                      <a:lnTo>
                        <a:pt x="3" y="130"/>
                      </a:lnTo>
                      <a:lnTo>
                        <a:pt x="3" y="130"/>
                      </a:lnTo>
                      <a:lnTo>
                        <a:pt x="3" y="132"/>
                      </a:lnTo>
                      <a:lnTo>
                        <a:pt x="3" y="133"/>
                      </a:lnTo>
                      <a:lnTo>
                        <a:pt x="2" y="133"/>
                      </a:lnTo>
                      <a:lnTo>
                        <a:pt x="2" y="133"/>
                      </a:lnTo>
                      <a:lnTo>
                        <a:pt x="2" y="132"/>
                      </a:lnTo>
                      <a:lnTo>
                        <a:pt x="1" y="130"/>
                      </a:lnTo>
                      <a:lnTo>
                        <a:pt x="1" y="128"/>
                      </a:lnTo>
                      <a:lnTo>
                        <a:pt x="1" y="126"/>
                      </a:lnTo>
                      <a:lnTo>
                        <a:pt x="1" y="122"/>
                      </a:lnTo>
                      <a:lnTo>
                        <a:pt x="0" y="119"/>
                      </a:lnTo>
                      <a:lnTo>
                        <a:pt x="0" y="115"/>
                      </a:lnTo>
                      <a:lnTo>
                        <a:pt x="0" y="110"/>
                      </a:lnTo>
                      <a:lnTo>
                        <a:pt x="0" y="106"/>
                      </a:lnTo>
                      <a:lnTo>
                        <a:pt x="0" y="101"/>
                      </a:lnTo>
                      <a:lnTo>
                        <a:pt x="0" y="96"/>
                      </a:lnTo>
                      <a:lnTo>
                        <a:pt x="0" y="91"/>
                      </a:lnTo>
                      <a:lnTo>
                        <a:pt x="0" y="85"/>
                      </a:lnTo>
                      <a:lnTo>
                        <a:pt x="0" y="80"/>
                      </a:lnTo>
                      <a:lnTo>
                        <a:pt x="0" y="74"/>
                      </a:lnTo>
                      <a:lnTo>
                        <a:pt x="0" y="69"/>
                      </a:lnTo>
                      <a:lnTo>
                        <a:pt x="0" y="64"/>
                      </a:lnTo>
                      <a:lnTo>
                        <a:pt x="0" y="58"/>
                      </a:lnTo>
                      <a:lnTo>
                        <a:pt x="0" y="53"/>
                      </a:lnTo>
                      <a:lnTo>
                        <a:pt x="0" y="48"/>
                      </a:lnTo>
                      <a:lnTo>
                        <a:pt x="0" y="44"/>
                      </a:lnTo>
                      <a:lnTo>
                        <a:pt x="0" y="40"/>
                      </a:lnTo>
                      <a:lnTo>
                        <a:pt x="0" y="36"/>
                      </a:lnTo>
                      <a:lnTo>
                        <a:pt x="0" y="32"/>
                      </a:lnTo>
                      <a:lnTo>
                        <a:pt x="0" y="29"/>
                      </a:lnTo>
                      <a:lnTo>
                        <a:pt x="0" y="27"/>
                      </a:lnTo>
                      <a:lnTo>
                        <a:pt x="0" y="25"/>
                      </a:lnTo>
                      <a:lnTo>
                        <a:pt x="0" y="23"/>
                      </a:lnTo>
                      <a:lnTo>
                        <a:pt x="0" y="23"/>
                      </a:lnTo>
                      <a:lnTo>
                        <a:pt x="0" y="23"/>
                      </a:lnTo>
                      <a:lnTo>
                        <a:pt x="0" y="22"/>
                      </a:lnTo>
                      <a:lnTo>
                        <a:pt x="0" y="21"/>
                      </a:lnTo>
                      <a:lnTo>
                        <a:pt x="0" y="20"/>
                      </a:lnTo>
                      <a:lnTo>
                        <a:pt x="0" y="19"/>
                      </a:lnTo>
                      <a:lnTo>
                        <a:pt x="0" y="18"/>
                      </a:lnTo>
                      <a:lnTo>
                        <a:pt x="0" y="17"/>
                      </a:lnTo>
                      <a:lnTo>
                        <a:pt x="0" y="16"/>
                      </a:lnTo>
                      <a:lnTo>
                        <a:pt x="0" y="15"/>
                      </a:lnTo>
                      <a:lnTo>
                        <a:pt x="0" y="14"/>
                      </a:lnTo>
                      <a:lnTo>
                        <a:pt x="0" y="13"/>
                      </a:lnTo>
                      <a:lnTo>
                        <a:pt x="0" y="12"/>
                      </a:lnTo>
                      <a:lnTo>
                        <a:pt x="0" y="11"/>
                      </a:lnTo>
                      <a:lnTo>
                        <a:pt x="0" y="10"/>
                      </a:lnTo>
                      <a:lnTo>
                        <a:pt x="1" y="9"/>
                      </a:lnTo>
                      <a:lnTo>
                        <a:pt x="1" y="8"/>
                      </a:lnTo>
                      <a:lnTo>
                        <a:pt x="2" y="7"/>
                      </a:lnTo>
                      <a:lnTo>
                        <a:pt x="2" y="6"/>
                      </a:lnTo>
                      <a:lnTo>
                        <a:pt x="3" y="6"/>
                      </a:lnTo>
                      <a:lnTo>
                        <a:pt x="3" y="5"/>
                      </a:lnTo>
                      <a:lnTo>
                        <a:pt x="4" y="4"/>
                      </a:lnTo>
                      <a:lnTo>
                        <a:pt x="5" y="4"/>
                      </a:lnTo>
                      <a:lnTo>
                        <a:pt x="6" y="3"/>
                      </a:lnTo>
                      <a:lnTo>
                        <a:pt x="7" y="2"/>
                      </a:lnTo>
                      <a:lnTo>
                        <a:pt x="8" y="2"/>
                      </a:lnTo>
                      <a:lnTo>
                        <a:pt x="9" y="1"/>
                      </a:lnTo>
                      <a:lnTo>
                        <a:pt x="10" y="1"/>
                      </a:lnTo>
                      <a:lnTo>
                        <a:pt x="12" y="1"/>
                      </a:lnTo>
                      <a:lnTo>
                        <a:pt x="13" y="0"/>
                      </a:lnTo>
                      <a:lnTo>
                        <a:pt x="15" y="0"/>
                      </a:lnTo>
                      <a:lnTo>
                        <a:pt x="17" y="0"/>
                      </a:lnTo>
                      <a:lnTo>
                        <a:pt x="19" y="0"/>
                      </a:lnTo>
                      <a:lnTo>
                        <a:pt x="21" y="0"/>
                      </a:lnTo>
                    </a:path>
                  </a:pathLst>
                </a:custGeom>
                <a:gradFill rotWithShape="0">
                  <a:gsLst>
                    <a:gs pos="0">
                      <a:srgbClr val="FFFFA0"/>
                    </a:gs>
                    <a:gs pos="100000">
                      <a:srgbClr val="FFD050"/>
                    </a:gs>
                  </a:gsLst>
                  <a:lin ang="5400000" scaled="1"/>
                </a:gradFill>
                <a:ln w="9525">
                  <a:noFill/>
                  <a:round/>
                  <a:headEnd type="none" w="med" len="med"/>
                  <a:tailEnd type="none" w="med" len="med"/>
                </a:ln>
              </p:spPr>
              <p:txBody>
                <a:bodyPr/>
                <a:lstStyle/>
                <a:p>
                  <a:endParaRPr lang="nl-BE"/>
                </a:p>
              </p:txBody>
            </p:sp>
          </p:grpSp>
          <p:sp>
            <p:nvSpPr>
              <p:cNvPr id="7218" name="Text Box 50"/>
              <p:cNvSpPr txBox="1">
                <a:spLocks noChangeArrowheads="1"/>
              </p:cNvSpPr>
              <p:nvPr/>
            </p:nvSpPr>
            <p:spPr bwMode="auto">
              <a:xfrm>
                <a:off x="183" y="887"/>
                <a:ext cx="499" cy="122"/>
              </a:xfrm>
              <a:prstGeom prst="rect">
                <a:avLst/>
              </a:prstGeom>
              <a:noFill/>
              <a:ln w="9525">
                <a:noFill/>
                <a:miter lim="800000"/>
                <a:headEnd/>
                <a:tailEnd/>
              </a:ln>
            </p:spPr>
            <p:txBody>
              <a:bodyPr lIns="25401" tIns="25401" rIns="25401" bIns="25401" anchor="ctr"/>
              <a:lstStyle/>
              <a:p>
                <a:pPr algn="ctr" defTabSz="455613">
                  <a:lnSpc>
                    <a:spcPts val="1250"/>
                  </a:lnSpc>
                </a:pPr>
                <a:r>
                  <a:rPr lang="en-GB" sz="900"/>
                  <a:t>Public Folders</a:t>
                </a:r>
              </a:p>
            </p:txBody>
          </p:sp>
        </p:grpSp>
        <p:sp>
          <p:nvSpPr>
            <p:cNvPr id="7219" name="Freeform 51"/>
            <p:cNvSpPr>
              <a:spLocks noChangeArrowheads="1"/>
            </p:cNvSpPr>
            <p:nvPr/>
          </p:nvSpPr>
          <p:spPr bwMode="auto">
            <a:xfrm>
              <a:off x="408" y="458"/>
              <a:ext cx="293" cy="282"/>
            </a:xfrm>
            <a:custGeom>
              <a:avLst/>
              <a:gdLst/>
              <a:ahLst/>
              <a:cxnLst>
                <a:cxn ang="0">
                  <a:pos x="0" y="0"/>
                </a:cxn>
                <a:cxn ang="0">
                  <a:pos x="146" y="0"/>
                </a:cxn>
                <a:cxn ang="0">
                  <a:pos x="146" y="281"/>
                </a:cxn>
                <a:cxn ang="0">
                  <a:pos x="292" y="281"/>
                </a:cxn>
              </a:cxnLst>
              <a:rect l="0" t="0" r="r" b="b"/>
              <a:pathLst>
                <a:path w="292" h="281">
                  <a:moveTo>
                    <a:pt x="0" y="0"/>
                  </a:moveTo>
                  <a:lnTo>
                    <a:pt x="146" y="0"/>
                  </a:lnTo>
                  <a:lnTo>
                    <a:pt x="146" y="281"/>
                  </a:lnTo>
                  <a:lnTo>
                    <a:pt x="292" y="281"/>
                  </a:lnTo>
                </a:path>
              </a:pathLst>
            </a:custGeom>
            <a:noFill/>
            <a:ln w="9525">
              <a:solidFill>
                <a:srgbClr val="000000"/>
              </a:solidFill>
              <a:round/>
              <a:headEnd type="none" w="sm" len="sm"/>
              <a:tailEnd type="none" w="sm" len="sm"/>
            </a:ln>
          </p:spPr>
          <p:txBody>
            <a:bodyPr/>
            <a:lstStyle/>
            <a:p>
              <a:endParaRPr lang="nl-BE"/>
            </a:p>
          </p:txBody>
        </p:sp>
        <p:sp>
          <p:nvSpPr>
            <p:cNvPr id="7220" name="Freeform 52"/>
            <p:cNvSpPr>
              <a:spLocks noChangeArrowheads="1"/>
            </p:cNvSpPr>
            <p:nvPr/>
          </p:nvSpPr>
          <p:spPr bwMode="auto">
            <a:xfrm>
              <a:off x="273" y="740"/>
              <a:ext cx="428" cy="253"/>
            </a:xfrm>
            <a:custGeom>
              <a:avLst/>
              <a:gdLst/>
              <a:ahLst/>
              <a:cxnLst>
                <a:cxn ang="0">
                  <a:pos x="0" y="253"/>
                </a:cxn>
                <a:cxn ang="0">
                  <a:pos x="0" y="0"/>
                </a:cxn>
                <a:cxn ang="0">
                  <a:pos x="428" y="0"/>
                </a:cxn>
              </a:cxnLst>
              <a:rect l="0" t="0" r="r" b="b"/>
              <a:pathLst>
                <a:path w="428" h="253">
                  <a:moveTo>
                    <a:pt x="0" y="253"/>
                  </a:moveTo>
                  <a:lnTo>
                    <a:pt x="0" y="0"/>
                  </a:lnTo>
                  <a:lnTo>
                    <a:pt x="428" y="0"/>
                  </a:lnTo>
                </a:path>
              </a:pathLst>
            </a:custGeom>
            <a:noFill/>
            <a:ln w="9525">
              <a:solidFill>
                <a:srgbClr val="000000"/>
              </a:solidFill>
              <a:round/>
              <a:headEnd type="none" w="sm" len="sm"/>
              <a:tailEnd type="none" w="sm" len="sm"/>
            </a:ln>
          </p:spPr>
          <p:txBody>
            <a:bodyPr/>
            <a:lstStyle/>
            <a:p>
              <a:endParaRPr lang="nl-BE"/>
            </a:p>
          </p:txBody>
        </p:sp>
        <p:sp>
          <p:nvSpPr>
            <p:cNvPr id="7221" name="Freeform 53"/>
            <p:cNvSpPr>
              <a:spLocks noChangeArrowheads="1"/>
            </p:cNvSpPr>
            <p:nvPr/>
          </p:nvSpPr>
          <p:spPr bwMode="auto">
            <a:xfrm>
              <a:off x="500" y="740"/>
              <a:ext cx="201" cy="1079"/>
            </a:xfrm>
            <a:custGeom>
              <a:avLst/>
              <a:gdLst/>
              <a:ahLst/>
              <a:cxnLst>
                <a:cxn ang="0">
                  <a:pos x="201" y="0"/>
                </a:cxn>
                <a:cxn ang="0">
                  <a:pos x="0" y="0"/>
                </a:cxn>
                <a:cxn ang="0">
                  <a:pos x="0" y="1079"/>
                </a:cxn>
              </a:cxnLst>
              <a:rect l="0" t="0" r="r" b="b"/>
              <a:pathLst>
                <a:path w="201" h="1079">
                  <a:moveTo>
                    <a:pt x="201" y="0"/>
                  </a:moveTo>
                  <a:lnTo>
                    <a:pt x="0" y="0"/>
                  </a:lnTo>
                  <a:lnTo>
                    <a:pt x="0" y="1079"/>
                  </a:lnTo>
                </a:path>
              </a:pathLst>
            </a:custGeom>
            <a:noFill/>
            <a:ln w="9525">
              <a:solidFill>
                <a:srgbClr val="000000"/>
              </a:solidFill>
              <a:round/>
              <a:headEnd type="none" w="sm" len="sm"/>
              <a:tailEnd type="none" w="sm" len="sm"/>
            </a:ln>
          </p:spPr>
          <p:txBody>
            <a:bodyPr/>
            <a:lstStyle/>
            <a:p>
              <a:endParaRPr lang="nl-BE"/>
            </a:p>
          </p:txBody>
        </p:sp>
        <p:sp>
          <p:nvSpPr>
            <p:cNvPr id="7222" name="Freeform 54"/>
            <p:cNvSpPr>
              <a:spLocks noChangeArrowheads="1"/>
            </p:cNvSpPr>
            <p:nvPr/>
          </p:nvSpPr>
          <p:spPr bwMode="auto">
            <a:xfrm>
              <a:off x="1618" y="498"/>
              <a:ext cx="686" cy="242"/>
            </a:xfrm>
            <a:custGeom>
              <a:avLst/>
              <a:gdLst/>
              <a:ahLst/>
              <a:cxnLst>
                <a:cxn ang="0">
                  <a:pos x="0" y="241"/>
                </a:cxn>
                <a:cxn ang="0">
                  <a:pos x="686" y="241"/>
                </a:cxn>
                <a:cxn ang="0">
                  <a:pos x="686" y="0"/>
                </a:cxn>
                <a:cxn ang="0">
                  <a:pos x="595" y="0"/>
                </a:cxn>
              </a:cxnLst>
              <a:rect l="0" t="0" r="r" b="b"/>
              <a:pathLst>
                <a:path w="686" h="241">
                  <a:moveTo>
                    <a:pt x="0" y="241"/>
                  </a:moveTo>
                  <a:lnTo>
                    <a:pt x="686" y="241"/>
                  </a:lnTo>
                  <a:lnTo>
                    <a:pt x="686" y="0"/>
                  </a:lnTo>
                  <a:lnTo>
                    <a:pt x="595" y="0"/>
                  </a:lnTo>
                </a:path>
              </a:pathLst>
            </a:custGeom>
            <a:noFill/>
            <a:ln w="9525">
              <a:solidFill>
                <a:srgbClr val="000000"/>
              </a:solidFill>
              <a:round/>
              <a:headEnd type="none" w="sm" len="sm"/>
              <a:tailEnd type="none" w="sm" len="sm"/>
            </a:ln>
          </p:spPr>
          <p:txBody>
            <a:bodyPr/>
            <a:lstStyle/>
            <a:p>
              <a:endParaRPr lang="nl-BE"/>
            </a:p>
          </p:txBody>
        </p:sp>
        <p:sp>
          <p:nvSpPr>
            <p:cNvPr id="7223" name="Freeform 55"/>
            <p:cNvSpPr>
              <a:spLocks noChangeArrowheads="1"/>
            </p:cNvSpPr>
            <p:nvPr/>
          </p:nvSpPr>
          <p:spPr bwMode="auto">
            <a:xfrm>
              <a:off x="1618" y="740"/>
              <a:ext cx="199" cy="896"/>
            </a:xfrm>
            <a:custGeom>
              <a:avLst/>
              <a:gdLst/>
              <a:ahLst/>
              <a:cxnLst>
                <a:cxn ang="0">
                  <a:pos x="0" y="0"/>
                </a:cxn>
                <a:cxn ang="0">
                  <a:pos x="199" y="0"/>
                </a:cxn>
                <a:cxn ang="0">
                  <a:pos x="199" y="895"/>
                </a:cxn>
              </a:cxnLst>
              <a:rect l="0" t="0" r="r" b="b"/>
              <a:pathLst>
                <a:path w="199" h="895">
                  <a:moveTo>
                    <a:pt x="0" y="0"/>
                  </a:moveTo>
                  <a:lnTo>
                    <a:pt x="199" y="0"/>
                  </a:lnTo>
                  <a:lnTo>
                    <a:pt x="199" y="895"/>
                  </a:lnTo>
                </a:path>
              </a:pathLst>
            </a:custGeom>
            <a:noFill/>
            <a:ln w="9525">
              <a:solidFill>
                <a:srgbClr val="000000"/>
              </a:solidFill>
              <a:round/>
              <a:headEnd type="none" w="sm" len="sm"/>
              <a:tailEnd type="none" w="sm" len="sm"/>
            </a:ln>
          </p:spPr>
          <p:txBody>
            <a:bodyPr/>
            <a:lstStyle/>
            <a:p>
              <a:endParaRPr lang="nl-BE"/>
            </a:p>
          </p:txBody>
        </p:sp>
        <p:grpSp>
          <p:nvGrpSpPr>
            <p:cNvPr id="7224" name="Group 56"/>
            <p:cNvGrpSpPr>
              <a:grpSpLocks/>
            </p:cNvGrpSpPr>
            <p:nvPr/>
          </p:nvGrpSpPr>
          <p:grpSpPr bwMode="auto">
            <a:xfrm>
              <a:off x="1903" y="90"/>
              <a:ext cx="548" cy="774"/>
              <a:chOff x="0" y="0"/>
              <a:chExt cx="549" cy="775"/>
            </a:xfrm>
          </p:grpSpPr>
          <p:grpSp>
            <p:nvGrpSpPr>
              <p:cNvPr id="7225" name="Group 57"/>
              <p:cNvGrpSpPr>
                <a:grpSpLocks/>
              </p:cNvGrpSpPr>
              <p:nvPr/>
            </p:nvGrpSpPr>
            <p:grpSpPr bwMode="auto">
              <a:xfrm>
                <a:off x="329" y="0"/>
                <a:ext cx="219" cy="386"/>
                <a:chOff x="0" y="0"/>
                <a:chExt cx="220" cy="387"/>
              </a:xfrm>
            </p:grpSpPr>
            <p:sp>
              <p:nvSpPr>
                <p:cNvPr id="7226" name="Freeform 58"/>
                <p:cNvSpPr>
                  <a:spLocks noChangeArrowheads="1"/>
                </p:cNvSpPr>
                <p:nvPr/>
              </p:nvSpPr>
              <p:spPr bwMode="auto">
                <a:xfrm>
                  <a:off x="0" y="0"/>
                  <a:ext cx="218" cy="386"/>
                </a:xfrm>
                <a:custGeom>
                  <a:avLst/>
                  <a:gdLst/>
                  <a:ahLst/>
                  <a:cxnLst>
                    <a:cxn ang="0">
                      <a:pos x="0" y="59"/>
                    </a:cxn>
                    <a:cxn ang="0">
                      <a:pos x="13" y="33"/>
                    </a:cxn>
                    <a:cxn ang="0">
                      <a:pos x="44" y="13"/>
                    </a:cxn>
                    <a:cxn ang="0">
                      <a:pos x="86" y="2"/>
                    </a:cxn>
                    <a:cxn ang="0">
                      <a:pos x="132" y="2"/>
                    </a:cxn>
                    <a:cxn ang="0">
                      <a:pos x="174" y="13"/>
                    </a:cxn>
                    <a:cxn ang="0">
                      <a:pos x="204" y="33"/>
                    </a:cxn>
                    <a:cxn ang="0">
                      <a:pos x="218" y="58"/>
                    </a:cxn>
                    <a:cxn ang="0">
                      <a:pos x="218" y="328"/>
                    </a:cxn>
                    <a:cxn ang="0">
                      <a:pos x="205" y="354"/>
                    </a:cxn>
                    <a:cxn ang="0">
                      <a:pos x="174" y="374"/>
                    </a:cxn>
                    <a:cxn ang="0">
                      <a:pos x="132" y="386"/>
                    </a:cxn>
                    <a:cxn ang="0">
                      <a:pos x="85" y="385"/>
                    </a:cxn>
                    <a:cxn ang="0">
                      <a:pos x="43" y="374"/>
                    </a:cxn>
                    <a:cxn ang="0">
                      <a:pos x="13" y="354"/>
                    </a:cxn>
                    <a:cxn ang="0">
                      <a:pos x="0" y="328"/>
                    </a:cxn>
                    <a:cxn ang="0">
                      <a:pos x="0" y="59"/>
                    </a:cxn>
                  </a:cxnLst>
                  <a:rect l="0" t="0" r="r" b="b"/>
                  <a:pathLst>
                    <a:path w="218" h="386">
                      <a:moveTo>
                        <a:pt x="0" y="59"/>
                      </a:moveTo>
                      <a:cubicBezTo>
                        <a:pt x="0" y="59"/>
                        <a:pt x="2" y="45"/>
                        <a:pt x="13" y="33"/>
                      </a:cubicBezTo>
                      <a:cubicBezTo>
                        <a:pt x="13" y="33"/>
                        <a:pt x="25" y="22"/>
                        <a:pt x="44" y="13"/>
                      </a:cubicBezTo>
                      <a:cubicBezTo>
                        <a:pt x="44" y="13"/>
                        <a:pt x="63" y="5"/>
                        <a:pt x="86" y="2"/>
                      </a:cubicBezTo>
                      <a:cubicBezTo>
                        <a:pt x="86" y="2"/>
                        <a:pt x="109" y="0"/>
                        <a:pt x="132" y="2"/>
                      </a:cubicBezTo>
                      <a:cubicBezTo>
                        <a:pt x="132" y="2"/>
                        <a:pt x="155" y="5"/>
                        <a:pt x="174" y="13"/>
                      </a:cubicBezTo>
                      <a:cubicBezTo>
                        <a:pt x="174" y="13"/>
                        <a:pt x="193" y="21"/>
                        <a:pt x="204" y="33"/>
                      </a:cubicBezTo>
                      <a:cubicBezTo>
                        <a:pt x="204" y="33"/>
                        <a:pt x="216" y="45"/>
                        <a:pt x="218" y="58"/>
                      </a:cubicBezTo>
                      <a:cubicBezTo>
                        <a:pt x="218" y="58"/>
                        <a:pt x="218" y="193"/>
                        <a:pt x="218" y="328"/>
                      </a:cubicBezTo>
                      <a:cubicBezTo>
                        <a:pt x="218" y="328"/>
                        <a:pt x="216" y="342"/>
                        <a:pt x="205" y="354"/>
                      </a:cubicBezTo>
                      <a:cubicBezTo>
                        <a:pt x="205" y="354"/>
                        <a:pt x="193" y="366"/>
                        <a:pt x="174" y="374"/>
                      </a:cubicBezTo>
                      <a:cubicBezTo>
                        <a:pt x="174" y="374"/>
                        <a:pt x="155" y="383"/>
                        <a:pt x="132" y="386"/>
                      </a:cubicBezTo>
                      <a:cubicBezTo>
                        <a:pt x="132" y="386"/>
                        <a:pt x="108" y="388"/>
                        <a:pt x="85" y="385"/>
                      </a:cubicBezTo>
                      <a:cubicBezTo>
                        <a:pt x="85" y="385"/>
                        <a:pt x="62" y="382"/>
                        <a:pt x="43" y="374"/>
                      </a:cubicBezTo>
                      <a:cubicBezTo>
                        <a:pt x="43" y="374"/>
                        <a:pt x="24" y="366"/>
                        <a:pt x="13" y="354"/>
                      </a:cubicBezTo>
                      <a:cubicBezTo>
                        <a:pt x="13" y="354"/>
                        <a:pt x="1" y="341"/>
                        <a:pt x="0" y="328"/>
                      </a:cubicBezTo>
                      <a:cubicBezTo>
                        <a:pt x="0" y="328"/>
                        <a:pt x="0" y="193"/>
                        <a:pt x="0" y="59"/>
                      </a:cubicBezTo>
                    </a:path>
                  </a:pathLst>
                </a:custGeom>
                <a:gradFill rotWithShape="0">
                  <a:gsLst>
                    <a:gs pos="0">
                      <a:srgbClr val="D08F00"/>
                    </a:gs>
                    <a:gs pos="100000">
                      <a:srgbClr val="A04000"/>
                    </a:gs>
                  </a:gsLst>
                  <a:lin ang="5400000" scaled="1"/>
                </a:gradFill>
                <a:ln w="9525">
                  <a:noFill/>
                  <a:round/>
                  <a:headEnd type="none" w="sm" len="sm"/>
                  <a:tailEnd type="none" w="sm" len="sm"/>
                </a:ln>
              </p:spPr>
              <p:txBody>
                <a:bodyPr/>
                <a:lstStyle/>
                <a:p>
                  <a:endParaRPr lang="nl-BE"/>
                </a:p>
              </p:txBody>
            </p:sp>
            <p:sp>
              <p:nvSpPr>
                <p:cNvPr id="7227" name="Freeform 59"/>
                <p:cNvSpPr>
                  <a:spLocks noChangeArrowheads="1"/>
                </p:cNvSpPr>
                <p:nvPr/>
              </p:nvSpPr>
              <p:spPr bwMode="auto">
                <a:xfrm>
                  <a:off x="5" y="61"/>
                  <a:ext cx="208" cy="318"/>
                </a:xfrm>
                <a:custGeom>
                  <a:avLst/>
                  <a:gdLst/>
                  <a:ahLst/>
                  <a:cxnLst>
                    <a:cxn ang="0">
                      <a:pos x="0" y="258"/>
                    </a:cxn>
                    <a:cxn ang="0">
                      <a:pos x="0" y="262"/>
                    </a:cxn>
                    <a:cxn ang="0">
                      <a:pos x="0" y="265"/>
                    </a:cxn>
                    <a:cxn ang="0">
                      <a:pos x="0" y="269"/>
                    </a:cxn>
                    <a:cxn ang="0">
                      <a:pos x="1" y="272"/>
                    </a:cxn>
                    <a:cxn ang="0">
                      <a:pos x="3" y="276"/>
                    </a:cxn>
                    <a:cxn ang="0">
                      <a:pos x="4" y="279"/>
                    </a:cxn>
                    <a:cxn ang="0">
                      <a:pos x="6" y="282"/>
                    </a:cxn>
                    <a:cxn ang="0">
                      <a:pos x="8" y="285"/>
                    </a:cxn>
                    <a:cxn ang="0">
                      <a:pos x="11" y="288"/>
                    </a:cxn>
                    <a:cxn ang="0">
                      <a:pos x="13" y="291"/>
                    </a:cxn>
                    <a:cxn ang="0">
                      <a:pos x="16" y="293"/>
                    </a:cxn>
                    <a:cxn ang="0">
                      <a:pos x="19" y="295"/>
                    </a:cxn>
                    <a:cxn ang="0">
                      <a:pos x="24" y="298"/>
                    </a:cxn>
                    <a:cxn ang="0">
                      <a:pos x="38" y="304"/>
                    </a:cxn>
                    <a:cxn ang="0">
                      <a:pos x="53" y="310"/>
                    </a:cxn>
                    <a:cxn ang="0">
                      <a:pos x="68" y="313"/>
                    </a:cxn>
                    <a:cxn ang="0">
                      <a:pos x="83" y="316"/>
                    </a:cxn>
                    <a:cxn ang="0">
                      <a:pos x="99" y="317"/>
                    </a:cxn>
                    <a:cxn ang="0">
                      <a:pos x="114" y="317"/>
                    </a:cxn>
                    <a:cxn ang="0">
                      <a:pos x="130" y="315"/>
                    </a:cxn>
                    <a:cxn ang="0">
                      <a:pos x="145" y="312"/>
                    </a:cxn>
                    <a:cxn ang="0">
                      <a:pos x="160" y="308"/>
                    </a:cxn>
                    <a:cxn ang="0">
                      <a:pos x="174" y="302"/>
                    </a:cxn>
                    <a:cxn ang="0">
                      <a:pos x="186" y="296"/>
                    </a:cxn>
                    <a:cxn ang="0">
                      <a:pos x="189" y="294"/>
                    </a:cxn>
                    <a:cxn ang="0">
                      <a:pos x="192" y="292"/>
                    </a:cxn>
                    <a:cxn ang="0">
                      <a:pos x="195" y="289"/>
                    </a:cxn>
                    <a:cxn ang="0">
                      <a:pos x="197" y="287"/>
                    </a:cxn>
                    <a:cxn ang="0">
                      <a:pos x="199" y="284"/>
                    </a:cxn>
                    <a:cxn ang="0">
                      <a:pos x="201" y="281"/>
                    </a:cxn>
                    <a:cxn ang="0">
                      <a:pos x="203" y="277"/>
                    </a:cxn>
                    <a:cxn ang="0">
                      <a:pos x="204" y="274"/>
                    </a:cxn>
                    <a:cxn ang="0">
                      <a:pos x="205" y="270"/>
                    </a:cxn>
                    <a:cxn ang="0">
                      <a:pos x="206" y="267"/>
                    </a:cxn>
                    <a:cxn ang="0">
                      <a:pos x="206" y="263"/>
                    </a:cxn>
                    <a:cxn ang="0">
                      <a:pos x="206" y="260"/>
                    </a:cxn>
                    <a:cxn ang="0">
                      <a:pos x="206" y="256"/>
                    </a:cxn>
                    <a:cxn ang="0">
                      <a:pos x="199" y="7"/>
                    </a:cxn>
                    <a:cxn ang="0">
                      <a:pos x="188" y="15"/>
                    </a:cxn>
                    <a:cxn ang="0">
                      <a:pos x="177" y="22"/>
                    </a:cxn>
                    <a:cxn ang="0">
                      <a:pos x="165" y="28"/>
                    </a:cxn>
                    <a:cxn ang="0">
                      <a:pos x="153" y="33"/>
                    </a:cxn>
                    <a:cxn ang="0">
                      <a:pos x="140" y="36"/>
                    </a:cxn>
                    <a:cxn ang="0">
                      <a:pos x="127" y="39"/>
                    </a:cxn>
                    <a:cxn ang="0">
                      <a:pos x="114" y="41"/>
                    </a:cxn>
                    <a:cxn ang="0">
                      <a:pos x="101" y="41"/>
                    </a:cxn>
                    <a:cxn ang="0">
                      <a:pos x="88" y="40"/>
                    </a:cxn>
                    <a:cxn ang="0">
                      <a:pos x="74" y="38"/>
                    </a:cxn>
                    <a:cxn ang="0">
                      <a:pos x="61" y="35"/>
                    </a:cxn>
                    <a:cxn ang="0">
                      <a:pos x="49" y="31"/>
                    </a:cxn>
                    <a:cxn ang="0">
                      <a:pos x="37" y="25"/>
                    </a:cxn>
                    <a:cxn ang="0">
                      <a:pos x="25" y="19"/>
                    </a:cxn>
                    <a:cxn ang="0">
                      <a:pos x="14" y="11"/>
                    </a:cxn>
                    <a:cxn ang="0">
                      <a:pos x="4" y="3"/>
                    </a:cxn>
                  </a:cxnLst>
                  <a:rect l="0" t="0" r="r" b="b"/>
                  <a:pathLst>
                    <a:path w="207" h="317">
                      <a:moveTo>
                        <a:pt x="0" y="0"/>
                      </a:moveTo>
                      <a:lnTo>
                        <a:pt x="0" y="256"/>
                      </a:lnTo>
                      <a:lnTo>
                        <a:pt x="0" y="257"/>
                      </a:lnTo>
                      <a:lnTo>
                        <a:pt x="0" y="257"/>
                      </a:lnTo>
                      <a:lnTo>
                        <a:pt x="0" y="258"/>
                      </a:lnTo>
                      <a:lnTo>
                        <a:pt x="0" y="259"/>
                      </a:lnTo>
                      <a:lnTo>
                        <a:pt x="0" y="260"/>
                      </a:lnTo>
                      <a:lnTo>
                        <a:pt x="0" y="260"/>
                      </a:lnTo>
                      <a:lnTo>
                        <a:pt x="0" y="261"/>
                      </a:lnTo>
                      <a:lnTo>
                        <a:pt x="0" y="262"/>
                      </a:lnTo>
                      <a:lnTo>
                        <a:pt x="0" y="262"/>
                      </a:lnTo>
                      <a:lnTo>
                        <a:pt x="0" y="263"/>
                      </a:lnTo>
                      <a:lnTo>
                        <a:pt x="0" y="264"/>
                      </a:lnTo>
                      <a:lnTo>
                        <a:pt x="0" y="265"/>
                      </a:lnTo>
                      <a:lnTo>
                        <a:pt x="0" y="265"/>
                      </a:lnTo>
                      <a:lnTo>
                        <a:pt x="0" y="266"/>
                      </a:lnTo>
                      <a:lnTo>
                        <a:pt x="0" y="267"/>
                      </a:lnTo>
                      <a:lnTo>
                        <a:pt x="0" y="267"/>
                      </a:lnTo>
                      <a:lnTo>
                        <a:pt x="0" y="268"/>
                      </a:lnTo>
                      <a:lnTo>
                        <a:pt x="0" y="269"/>
                      </a:lnTo>
                      <a:lnTo>
                        <a:pt x="1" y="270"/>
                      </a:lnTo>
                      <a:lnTo>
                        <a:pt x="1" y="270"/>
                      </a:lnTo>
                      <a:lnTo>
                        <a:pt x="1" y="271"/>
                      </a:lnTo>
                      <a:lnTo>
                        <a:pt x="1" y="272"/>
                      </a:lnTo>
                      <a:lnTo>
                        <a:pt x="1" y="272"/>
                      </a:lnTo>
                      <a:lnTo>
                        <a:pt x="2" y="273"/>
                      </a:lnTo>
                      <a:lnTo>
                        <a:pt x="2" y="274"/>
                      </a:lnTo>
                      <a:lnTo>
                        <a:pt x="2" y="275"/>
                      </a:lnTo>
                      <a:lnTo>
                        <a:pt x="2" y="275"/>
                      </a:lnTo>
                      <a:lnTo>
                        <a:pt x="3" y="276"/>
                      </a:lnTo>
                      <a:lnTo>
                        <a:pt x="3" y="277"/>
                      </a:lnTo>
                      <a:lnTo>
                        <a:pt x="3" y="277"/>
                      </a:lnTo>
                      <a:lnTo>
                        <a:pt x="4" y="278"/>
                      </a:lnTo>
                      <a:lnTo>
                        <a:pt x="4" y="279"/>
                      </a:lnTo>
                      <a:lnTo>
                        <a:pt x="4" y="279"/>
                      </a:lnTo>
                      <a:lnTo>
                        <a:pt x="5" y="280"/>
                      </a:lnTo>
                      <a:lnTo>
                        <a:pt x="5" y="280"/>
                      </a:lnTo>
                      <a:lnTo>
                        <a:pt x="5" y="281"/>
                      </a:lnTo>
                      <a:lnTo>
                        <a:pt x="6" y="282"/>
                      </a:lnTo>
                      <a:lnTo>
                        <a:pt x="6" y="282"/>
                      </a:lnTo>
                      <a:lnTo>
                        <a:pt x="6" y="283"/>
                      </a:lnTo>
                      <a:lnTo>
                        <a:pt x="7" y="284"/>
                      </a:lnTo>
                      <a:lnTo>
                        <a:pt x="7" y="284"/>
                      </a:lnTo>
                      <a:lnTo>
                        <a:pt x="8" y="285"/>
                      </a:lnTo>
                      <a:lnTo>
                        <a:pt x="8" y="285"/>
                      </a:lnTo>
                      <a:lnTo>
                        <a:pt x="9" y="286"/>
                      </a:lnTo>
                      <a:lnTo>
                        <a:pt x="9" y="286"/>
                      </a:lnTo>
                      <a:lnTo>
                        <a:pt x="10" y="287"/>
                      </a:lnTo>
                      <a:lnTo>
                        <a:pt x="10" y="288"/>
                      </a:lnTo>
                      <a:lnTo>
                        <a:pt x="11" y="288"/>
                      </a:lnTo>
                      <a:lnTo>
                        <a:pt x="11" y="289"/>
                      </a:lnTo>
                      <a:lnTo>
                        <a:pt x="12" y="289"/>
                      </a:lnTo>
                      <a:lnTo>
                        <a:pt x="12" y="290"/>
                      </a:lnTo>
                      <a:lnTo>
                        <a:pt x="13" y="290"/>
                      </a:lnTo>
                      <a:lnTo>
                        <a:pt x="13" y="291"/>
                      </a:lnTo>
                      <a:lnTo>
                        <a:pt x="14" y="291"/>
                      </a:lnTo>
                      <a:lnTo>
                        <a:pt x="14" y="292"/>
                      </a:lnTo>
                      <a:lnTo>
                        <a:pt x="15" y="292"/>
                      </a:lnTo>
                      <a:lnTo>
                        <a:pt x="15" y="292"/>
                      </a:lnTo>
                      <a:lnTo>
                        <a:pt x="16" y="293"/>
                      </a:lnTo>
                      <a:lnTo>
                        <a:pt x="17" y="293"/>
                      </a:lnTo>
                      <a:lnTo>
                        <a:pt x="17" y="294"/>
                      </a:lnTo>
                      <a:lnTo>
                        <a:pt x="18" y="294"/>
                      </a:lnTo>
                      <a:lnTo>
                        <a:pt x="18" y="295"/>
                      </a:lnTo>
                      <a:lnTo>
                        <a:pt x="19" y="295"/>
                      </a:lnTo>
                      <a:lnTo>
                        <a:pt x="20" y="295"/>
                      </a:lnTo>
                      <a:lnTo>
                        <a:pt x="20" y="296"/>
                      </a:lnTo>
                      <a:lnTo>
                        <a:pt x="21" y="296"/>
                      </a:lnTo>
                      <a:lnTo>
                        <a:pt x="21" y="296"/>
                      </a:lnTo>
                      <a:lnTo>
                        <a:pt x="24" y="298"/>
                      </a:lnTo>
                      <a:lnTo>
                        <a:pt x="27" y="299"/>
                      </a:lnTo>
                      <a:lnTo>
                        <a:pt x="30" y="301"/>
                      </a:lnTo>
                      <a:lnTo>
                        <a:pt x="33" y="302"/>
                      </a:lnTo>
                      <a:lnTo>
                        <a:pt x="35" y="303"/>
                      </a:lnTo>
                      <a:lnTo>
                        <a:pt x="38" y="304"/>
                      </a:lnTo>
                      <a:lnTo>
                        <a:pt x="41" y="305"/>
                      </a:lnTo>
                      <a:lnTo>
                        <a:pt x="44" y="307"/>
                      </a:lnTo>
                      <a:lnTo>
                        <a:pt x="47" y="308"/>
                      </a:lnTo>
                      <a:lnTo>
                        <a:pt x="50" y="309"/>
                      </a:lnTo>
                      <a:lnTo>
                        <a:pt x="53" y="310"/>
                      </a:lnTo>
                      <a:lnTo>
                        <a:pt x="56" y="310"/>
                      </a:lnTo>
                      <a:lnTo>
                        <a:pt x="59" y="311"/>
                      </a:lnTo>
                      <a:lnTo>
                        <a:pt x="62" y="312"/>
                      </a:lnTo>
                      <a:lnTo>
                        <a:pt x="65" y="313"/>
                      </a:lnTo>
                      <a:lnTo>
                        <a:pt x="68" y="313"/>
                      </a:lnTo>
                      <a:lnTo>
                        <a:pt x="71" y="314"/>
                      </a:lnTo>
                      <a:lnTo>
                        <a:pt x="74" y="315"/>
                      </a:lnTo>
                      <a:lnTo>
                        <a:pt x="77" y="315"/>
                      </a:lnTo>
                      <a:lnTo>
                        <a:pt x="80" y="316"/>
                      </a:lnTo>
                      <a:lnTo>
                        <a:pt x="83" y="316"/>
                      </a:lnTo>
                      <a:lnTo>
                        <a:pt x="86" y="316"/>
                      </a:lnTo>
                      <a:lnTo>
                        <a:pt x="89" y="317"/>
                      </a:lnTo>
                      <a:lnTo>
                        <a:pt x="93" y="317"/>
                      </a:lnTo>
                      <a:lnTo>
                        <a:pt x="96" y="317"/>
                      </a:lnTo>
                      <a:lnTo>
                        <a:pt x="99" y="317"/>
                      </a:lnTo>
                      <a:lnTo>
                        <a:pt x="102" y="317"/>
                      </a:lnTo>
                      <a:lnTo>
                        <a:pt x="105" y="317"/>
                      </a:lnTo>
                      <a:lnTo>
                        <a:pt x="108" y="317"/>
                      </a:lnTo>
                      <a:lnTo>
                        <a:pt x="111" y="317"/>
                      </a:lnTo>
                      <a:lnTo>
                        <a:pt x="114" y="317"/>
                      </a:lnTo>
                      <a:lnTo>
                        <a:pt x="117" y="317"/>
                      </a:lnTo>
                      <a:lnTo>
                        <a:pt x="120" y="316"/>
                      </a:lnTo>
                      <a:lnTo>
                        <a:pt x="124" y="316"/>
                      </a:lnTo>
                      <a:lnTo>
                        <a:pt x="127" y="316"/>
                      </a:lnTo>
                      <a:lnTo>
                        <a:pt x="130" y="315"/>
                      </a:lnTo>
                      <a:lnTo>
                        <a:pt x="133" y="315"/>
                      </a:lnTo>
                      <a:lnTo>
                        <a:pt x="136" y="314"/>
                      </a:lnTo>
                      <a:lnTo>
                        <a:pt x="139" y="313"/>
                      </a:lnTo>
                      <a:lnTo>
                        <a:pt x="142" y="313"/>
                      </a:lnTo>
                      <a:lnTo>
                        <a:pt x="145" y="312"/>
                      </a:lnTo>
                      <a:lnTo>
                        <a:pt x="148" y="311"/>
                      </a:lnTo>
                      <a:lnTo>
                        <a:pt x="151" y="310"/>
                      </a:lnTo>
                      <a:lnTo>
                        <a:pt x="154" y="310"/>
                      </a:lnTo>
                      <a:lnTo>
                        <a:pt x="157" y="309"/>
                      </a:lnTo>
                      <a:lnTo>
                        <a:pt x="160" y="308"/>
                      </a:lnTo>
                      <a:lnTo>
                        <a:pt x="163" y="307"/>
                      </a:lnTo>
                      <a:lnTo>
                        <a:pt x="166" y="305"/>
                      </a:lnTo>
                      <a:lnTo>
                        <a:pt x="169" y="304"/>
                      </a:lnTo>
                      <a:lnTo>
                        <a:pt x="171" y="303"/>
                      </a:lnTo>
                      <a:lnTo>
                        <a:pt x="174" y="302"/>
                      </a:lnTo>
                      <a:lnTo>
                        <a:pt x="177" y="301"/>
                      </a:lnTo>
                      <a:lnTo>
                        <a:pt x="180" y="299"/>
                      </a:lnTo>
                      <a:lnTo>
                        <a:pt x="183" y="298"/>
                      </a:lnTo>
                      <a:lnTo>
                        <a:pt x="185" y="296"/>
                      </a:lnTo>
                      <a:lnTo>
                        <a:pt x="186" y="296"/>
                      </a:lnTo>
                      <a:lnTo>
                        <a:pt x="187" y="296"/>
                      </a:lnTo>
                      <a:lnTo>
                        <a:pt x="187" y="295"/>
                      </a:lnTo>
                      <a:lnTo>
                        <a:pt x="188" y="295"/>
                      </a:lnTo>
                      <a:lnTo>
                        <a:pt x="188" y="294"/>
                      </a:lnTo>
                      <a:lnTo>
                        <a:pt x="189" y="294"/>
                      </a:lnTo>
                      <a:lnTo>
                        <a:pt x="190" y="294"/>
                      </a:lnTo>
                      <a:lnTo>
                        <a:pt x="190" y="293"/>
                      </a:lnTo>
                      <a:lnTo>
                        <a:pt x="191" y="293"/>
                      </a:lnTo>
                      <a:lnTo>
                        <a:pt x="191" y="292"/>
                      </a:lnTo>
                      <a:lnTo>
                        <a:pt x="192" y="292"/>
                      </a:lnTo>
                      <a:lnTo>
                        <a:pt x="193" y="291"/>
                      </a:lnTo>
                      <a:lnTo>
                        <a:pt x="193" y="291"/>
                      </a:lnTo>
                      <a:lnTo>
                        <a:pt x="194" y="290"/>
                      </a:lnTo>
                      <a:lnTo>
                        <a:pt x="194" y="290"/>
                      </a:lnTo>
                      <a:lnTo>
                        <a:pt x="195" y="289"/>
                      </a:lnTo>
                      <a:lnTo>
                        <a:pt x="195" y="289"/>
                      </a:lnTo>
                      <a:lnTo>
                        <a:pt x="196" y="288"/>
                      </a:lnTo>
                      <a:lnTo>
                        <a:pt x="196" y="288"/>
                      </a:lnTo>
                      <a:lnTo>
                        <a:pt x="197" y="287"/>
                      </a:lnTo>
                      <a:lnTo>
                        <a:pt x="197" y="287"/>
                      </a:lnTo>
                      <a:lnTo>
                        <a:pt x="198" y="286"/>
                      </a:lnTo>
                      <a:lnTo>
                        <a:pt x="198" y="285"/>
                      </a:lnTo>
                      <a:lnTo>
                        <a:pt x="198" y="285"/>
                      </a:lnTo>
                      <a:lnTo>
                        <a:pt x="199" y="284"/>
                      </a:lnTo>
                      <a:lnTo>
                        <a:pt x="199" y="284"/>
                      </a:lnTo>
                      <a:lnTo>
                        <a:pt x="200" y="283"/>
                      </a:lnTo>
                      <a:lnTo>
                        <a:pt x="200" y="282"/>
                      </a:lnTo>
                      <a:lnTo>
                        <a:pt x="200" y="282"/>
                      </a:lnTo>
                      <a:lnTo>
                        <a:pt x="201" y="281"/>
                      </a:lnTo>
                      <a:lnTo>
                        <a:pt x="201" y="281"/>
                      </a:lnTo>
                      <a:lnTo>
                        <a:pt x="202" y="280"/>
                      </a:lnTo>
                      <a:lnTo>
                        <a:pt x="202" y="279"/>
                      </a:lnTo>
                      <a:lnTo>
                        <a:pt x="202" y="279"/>
                      </a:lnTo>
                      <a:lnTo>
                        <a:pt x="203" y="278"/>
                      </a:lnTo>
                      <a:lnTo>
                        <a:pt x="203" y="277"/>
                      </a:lnTo>
                      <a:lnTo>
                        <a:pt x="203" y="277"/>
                      </a:lnTo>
                      <a:lnTo>
                        <a:pt x="203" y="276"/>
                      </a:lnTo>
                      <a:lnTo>
                        <a:pt x="204" y="275"/>
                      </a:lnTo>
                      <a:lnTo>
                        <a:pt x="204" y="275"/>
                      </a:lnTo>
                      <a:lnTo>
                        <a:pt x="204" y="274"/>
                      </a:lnTo>
                      <a:lnTo>
                        <a:pt x="204" y="273"/>
                      </a:lnTo>
                      <a:lnTo>
                        <a:pt x="205" y="272"/>
                      </a:lnTo>
                      <a:lnTo>
                        <a:pt x="205" y="272"/>
                      </a:lnTo>
                      <a:lnTo>
                        <a:pt x="205" y="271"/>
                      </a:lnTo>
                      <a:lnTo>
                        <a:pt x="205" y="270"/>
                      </a:lnTo>
                      <a:lnTo>
                        <a:pt x="205" y="270"/>
                      </a:lnTo>
                      <a:lnTo>
                        <a:pt x="206" y="269"/>
                      </a:lnTo>
                      <a:lnTo>
                        <a:pt x="206" y="268"/>
                      </a:lnTo>
                      <a:lnTo>
                        <a:pt x="206" y="268"/>
                      </a:lnTo>
                      <a:lnTo>
                        <a:pt x="206" y="267"/>
                      </a:lnTo>
                      <a:lnTo>
                        <a:pt x="206" y="266"/>
                      </a:lnTo>
                      <a:lnTo>
                        <a:pt x="206" y="265"/>
                      </a:lnTo>
                      <a:lnTo>
                        <a:pt x="206" y="265"/>
                      </a:lnTo>
                      <a:lnTo>
                        <a:pt x="206" y="264"/>
                      </a:lnTo>
                      <a:lnTo>
                        <a:pt x="206" y="263"/>
                      </a:lnTo>
                      <a:lnTo>
                        <a:pt x="206" y="262"/>
                      </a:lnTo>
                      <a:lnTo>
                        <a:pt x="206" y="262"/>
                      </a:lnTo>
                      <a:lnTo>
                        <a:pt x="206" y="261"/>
                      </a:lnTo>
                      <a:lnTo>
                        <a:pt x="206" y="260"/>
                      </a:lnTo>
                      <a:lnTo>
                        <a:pt x="206" y="260"/>
                      </a:lnTo>
                      <a:lnTo>
                        <a:pt x="206" y="259"/>
                      </a:lnTo>
                      <a:lnTo>
                        <a:pt x="206" y="258"/>
                      </a:lnTo>
                      <a:lnTo>
                        <a:pt x="206" y="257"/>
                      </a:lnTo>
                      <a:lnTo>
                        <a:pt x="206" y="257"/>
                      </a:lnTo>
                      <a:lnTo>
                        <a:pt x="206" y="256"/>
                      </a:lnTo>
                      <a:lnTo>
                        <a:pt x="207" y="0"/>
                      </a:lnTo>
                      <a:lnTo>
                        <a:pt x="205" y="1"/>
                      </a:lnTo>
                      <a:lnTo>
                        <a:pt x="203" y="3"/>
                      </a:lnTo>
                      <a:lnTo>
                        <a:pt x="201" y="5"/>
                      </a:lnTo>
                      <a:lnTo>
                        <a:pt x="199" y="7"/>
                      </a:lnTo>
                      <a:lnTo>
                        <a:pt x="197" y="8"/>
                      </a:lnTo>
                      <a:lnTo>
                        <a:pt x="195" y="10"/>
                      </a:lnTo>
                      <a:lnTo>
                        <a:pt x="193" y="11"/>
                      </a:lnTo>
                      <a:lnTo>
                        <a:pt x="191" y="13"/>
                      </a:lnTo>
                      <a:lnTo>
                        <a:pt x="188" y="15"/>
                      </a:lnTo>
                      <a:lnTo>
                        <a:pt x="186" y="16"/>
                      </a:lnTo>
                      <a:lnTo>
                        <a:pt x="184" y="17"/>
                      </a:lnTo>
                      <a:lnTo>
                        <a:pt x="182" y="19"/>
                      </a:lnTo>
                      <a:lnTo>
                        <a:pt x="179" y="20"/>
                      </a:lnTo>
                      <a:lnTo>
                        <a:pt x="177" y="22"/>
                      </a:lnTo>
                      <a:lnTo>
                        <a:pt x="175" y="23"/>
                      </a:lnTo>
                      <a:lnTo>
                        <a:pt x="172" y="24"/>
                      </a:lnTo>
                      <a:lnTo>
                        <a:pt x="170" y="25"/>
                      </a:lnTo>
                      <a:lnTo>
                        <a:pt x="168" y="26"/>
                      </a:lnTo>
                      <a:lnTo>
                        <a:pt x="165" y="28"/>
                      </a:lnTo>
                      <a:lnTo>
                        <a:pt x="163" y="29"/>
                      </a:lnTo>
                      <a:lnTo>
                        <a:pt x="160" y="30"/>
                      </a:lnTo>
                      <a:lnTo>
                        <a:pt x="158" y="31"/>
                      </a:lnTo>
                      <a:lnTo>
                        <a:pt x="155" y="32"/>
                      </a:lnTo>
                      <a:lnTo>
                        <a:pt x="153" y="33"/>
                      </a:lnTo>
                      <a:lnTo>
                        <a:pt x="150" y="33"/>
                      </a:lnTo>
                      <a:lnTo>
                        <a:pt x="148" y="34"/>
                      </a:lnTo>
                      <a:lnTo>
                        <a:pt x="145" y="35"/>
                      </a:lnTo>
                      <a:lnTo>
                        <a:pt x="143" y="36"/>
                      </a:lnTo>
                      <a:lnTo>
                        <a:pt x="140" y="36"/>
                      </a:lnTo>
                      <a:lnTo>
                        <a:pt x="138" y="37"/>
                      </a:lnTo>
                      <a:lnTo>
                        <a:pt x="135" y="38"/>
                      </a:lnTo>
                      <a:lnTo>
                        <a:pt x="132" y="38"/>
                      </a:lnTo>
                      <a:lnTo>
                        <a:pt x="130" y="39"/>
                      </a:lnTo>
                      <a:lnTo>
                        <a:pt x="127" y="39"/>
                      </a:lnTo>
                      <a:lnTo>
                        <a:pt x="125" y="39"/>
                      </a:lnTo>
                      <a:lnTo>
                        <a:pt x="122" y="40"/>
                      </a:lnTo>
                      <a:lnTo>
                        <a:pt x="119" y="40"/>
                      </a:lnTo>
                      <a:lnTo>
                        <a:pt x="117" y="40"/>
                      </a:lnTo>
                      <a:lnTo>
                        <a:pt x="114" y="41"/>
                      </a:lnTo>
                      <a:lnTo>
                        <a:pt x="111" y="41"/>
                      </a:lnTo>
                      <a:lnTo>
                        <a:pt x="109" y="41"/>
                      </a:lnTo>
                      <a:lnTo>
                        <a:pt x="106" y="41"/>
                      </a:lnTo>
                      <a:lnTo>
                        <a:pt x="103" y="41"/>
                      </a:lnTo>
                      <a:lnTo>
                        <a:pt x="101" y="41"/>
                      </a:lnTo>
                      <a:lnTo>
                        <a:pt x="98" y="41"/>
                      </a:lnTo>
                      <a:lnTo>
                        <a:pt x="95" y="41"/>
                      </a:lnTo>
                      <a:lnTo>
                        <a:pt x="93" y="41"/>
                      </a:lnTo>
                      <a:lnTo>
                        <a:pt x="90" y="40"/>
                      </a:lnTo>
                      <a:lnTo>
                        <a:pt x="88" y="40"/>
                      </a:lnTo>
                      <a:lnTo>
                        <a:pt x="85" y="40"/>
                      </a:lnTo>
                      <a:lnTo>
                        <a:pt x="82" y="39"/>
                      </a:lnTo>
                      <a:lnTo>
                        <a:pt x="80" y="39"/>
                      </a:lnTo>
                      <a:lnTo>
                        <a:pt x="77" y="39"/>
                      </a:lnTo>
                      <a:lnTo>
                        <a:pt x="74" y="38"/>
                      </a:lnTo>
                      <a:lnTo>
                        <a:pt x="72" y="38"/>
                      </a:lnTo>
                      <a:lnTo>
                        <a:pt x="69" y="37"/>
                      </a:lnTo>
                      <a:lnTo>
                        <a:pt x="67" y="36"/>
                      </a:lnTo>
                      <a:lnTo>
                        <a:pt x="64" y="36"/>
                      </a:lnTo>
                      <a:lnTo>
                        <a:pt x="61" y="35"/>
                      </a:lnTo>
                      <a:lnTo>
                        <a:pt x="59" y="34"/>
                      </a:lnTo>
                      <a:lnTo>
                        <a:pt x="56" y="33"/>
                      </a:lnTo>
                      <a:lnTo>
                        <a:pt x="54" y="33"/>
                      </a:lnTo>
                      <a:lnTo>
                        <a:pt x="51" y="32"/>
                      </a:lnTo>
                      <a:lnTo>
                        <a:pt x="49" y="31"/>
                      </a:lnTo>
                      <a:lnTo>
                        <a:pt x="46" y="30"/>
                      </a:lnTo>
                      <a:lnTo>
                        <a:pt x="44" y="29"/>
                      </a:lnTo>
                      <a:lnTo>
                        <a:pt x="42" y="28"/>
                      </a:lnTo>
                      <a:lnTo>
                        <a:pt x="39" y="26"/>
                      </a:lnTo>
                      <a:lnTo>
                        <a:pt x="37" y="25"/>
                      </a:lnTo>
                      <a:lnTo>
                        <a:pt x="34" y="24"/>
                      </a:lnTo>
                      <a:lnTo>
                        <a:pt x="32" y="23"/>
                      </a:lnTo>
                      <a:lnTo>
                        <a:pt x="30" y="22"/>
                      </a:lnTo>
                      <a:lnTo>
                        <a:pt x="27" y="20"/>
                      </a:lnTo>
                      <a:lnTo>
                        <a:pt x="25" y="19"/>
                      </a:lnTo>
                      <a:lnTo>
                        <a:pt x="23" y="17"/>
                      </a:lnTo>
                      <a:lnTo>
                        <a:pt x="21" y="16"/>
                      </a:lnTo>
                      <a:lnTo>
                        <a:pt x="18" y="15"/>
                      </a:lnTo>
                      <a:lnTo>
                        <a:pt x="16" y="13"/>
                      </a:lnTo>
                      <a:lnTo>
                        <a:pt x="14" y="11"/>
                      </a:lnTo>
                      <a:lnTo>
                        <a:pt x="12" y="10"/>
                      </a:lnTo>
                      <a:lnTo>
                        <a:pt x="10" y="8"/>
                      </a:lnTo>
                      <a:lnTo>
                        <a:pt x="8" y="7"/>
                      </a:lnTo>
                      <a:lnTo>
                        <a:pt x="6" y="5"/>
                      </a:lnTo>
                      <a:lnTo>
                        <a:pt x="4" y="3"/>
                      </a:lnTo>
                      <a:lnTo>
                        <a:pt x="2" y="1"/>
                      </a:lnTo>
                      <a:lnTo>
                        <a:pt x="0" y="0"/>
                      </a:lnTo>
                    </a:path>
                  </a:pathLst>
                </a:custGeom>
                <a:gradFill rotWithShape="0">
                  <a:gsLst>
                    <a:gs pos="0">
                      <a:srgbClr val="FFFF50"/>
                    </a:gs>
                    <a:gs pos="100000">
                      <a:srgbClr val="D08F00"/>
                    </a:gs>
                  </a:gsLst>
                  <a:lin ang="0" scaled="1"/>
                </a:gradFill>
                <a:ln w="9525">
                  <a:noFill/>
                  <a:round/>
                  <a:headEnd type="none" w="sm" len="sm"/>
                  <a:tailEnd type="none" w="sm" len="sm"/>
                </a:ln>
              </p:spPr>
              <p:txBody>
                <a:bodyPr/>
                <a:lstStyle/>
                <a:p>
                  <a:endParaRPr lang="nl-BE"/>
                </a:p>
              </p:txBody>
            </p:sp>
            <p:sp>
              <p:nvSpPr>
                <p:cNvPr id="7228" name="Freeform 60"/>
                <p:cNvSpPr>
                  <a:spLocks noChangeArrowheads="1"/>
                </p:cNvSpPr>
                <p:nvPr/>
              </p:nvSpPr>
              <p:spPr bwMode="auto">
                <a:xfrm>
                  <a:off x="26" y="91"/>
                  <a:ext cx="15" cy="273"/>
                </a:xfrm>
                <a:custGeom>
                  <a:avLst/>
                  <a:gdLst/>
                  <a:ahLst/>
                  <a:cxnLst>
                    <a:cxn ang="0">
                      <a:pos x="0" y="0"/>
                    </a:cxn>
                    <a:cxn ang="0">
                      <a:pos x="0" y="266"/>
                    </a:cxn>
                    <a:cxn ang="0">
                      <a:pos x="14" y="273"/>
                    </a:cxn>
                    <a:cxn ang="0">
                      <a:pos x="15" y="0"/>
                    </a:cxn>
                    <a:cxn ang="0">
                      <a:pos x="0" y="0"/>
                    </a:cxn>
                  </a:cxnLst>
                  <a:rect l="0" t="0" r="r" b="b"/>
                  <a:pathLst>
                    <a:path w="15" h="273">
                      <a:moveTo>
                        <a:pt x="0" y="0"/>
                      </a:moveTo>
                      <a:lnTo>
                        <a:pt x="0" y="266"/>
                      </a:lnTo>
                      <a:cubicBezTo>
                        <a:pt x="0" y="266"/>
                        <a:pt x="7" y="271"/>
                        <a:pt x="14" y="273"/>
                      </a:cubicBezTo>
                      <a:lnTo>
                        <a:pt x="15" y="0"/>
                      </a:lnTo>
                      <a:lnTo>
                        <a:pt x="0" y="0"/>
                      </a:lnTo>
                    </a:path>
                  </a:pathLst>
                </a:custGeom>
                <a:solidFill>
                  <a:srgbClr val="FFFFA0"/>
                </a:solidFill>
                <a:ln w="9525">
                  <a:noFill/>
                  <a:round/>
                  <a:headEnd type="none" w="sm" len="sm"/>
                  <a:tailEnd type="none" w="sm" len="sm"/>
                </a:ln>
              </p:spPr>
              <p:txBody>
                <a:bodyPr/>
                <a:lstStyle/>
                <a:p>
                  <a:endParaRPr lang="nl-BE"/>
                </a:p>
              </p:txBody>
            </p:sp>
            <p:sp>
              <p:nvSpPr>
                <p:cNvPr id="7229" name="Freeform 61"/>
                <p:cNvSpPr>
                  <a:spLocks noChangeArrowheads="1"/>
                </p:cNvSpPr>
                <p:nvPr/>
              </p:nvSpPr>
              <p:spPr bwMode="auto">
                <a:xfrm>
                  <a:off x="164" y="91"/>
                  <a:ext cx="27" cy="278"/>
                </a:xfrm>
                <a:custGeom>
                  <a:avLst/>
                  <a:gdLst/>
                  <a:ahLst/>
                  <a:cxnLst>
                    <a:cxn ang="0">
                      <a:pos x="0" y="0"/>
                    </a:cxn>
                    <a:cxn ang="0">
                      <a:pos x="0" y="278"/>
                    </a:cxn>
                    <a:cxn ang="0">
                      <a:pos x="27" y="267"/>
                    </a:cxn>
                    <a:cxn ang="0">
                      <a:pos x="27" y="0"/>
                    </a:cxn>
                    <a:cxn ang="0">
                      <a:pos x="0" y="0"/>
                    </a:cxn>
                  </a:cxnLst>
                  <a:rect l="0" t="0" r="r" b="b"/>
                  <a:pathLst>
                    <a:path w="27" h="278">
                      <a:moveTo>
                        <a:pt x="0" y="0"/>
                      </a:moveTo>
                      <a:lnTo>
                        <a:pt x="0" y="278"/>
                      </a:lnTo>
                      <a:cubicBezTo>
                        <a:pt x="0" y="278"/>
                        <a:pt x="14" y="276"/>
                        <a:pt x="27" y="267"/>
                      </a:cubicBezTo>
                      <a:lnTo>
                        <a:pt x="27" y="0"/>
                      </a:lnTo>
                      <a:lnTo>
                        <a:pt x="0" y="0"/>
                      </a:lnTo>
                    </a:path>
                  </a:pathLst>
                </a:custGeom>
                <a:gradFill rotWithShape="0">
                  <a:gsLst>
                    <a:gs pos="0">
                      <a:srgbClr val="D08F00"/>
                    </a:gs>
                    <a:gs pos="100000">
                      <a:srgbClr val="D06F00"/>
                    </a:gs>
                  </a:gsLst>
                  <a:lin ang="0" scaled="1"/>
                </a:gradFill>
                <a:ln w="9525">
                  <a:noFill/>
                  <a:round/>
                  <a:headEnd type="none" w="sm" len="sm"/>
                  <a:tailEnd type="none" w="sm" len="sm"/>
                </a:ln>
              </p:spPr>
              <p:txBody>
                <a:bodyPr/>
                <a:lstStyle/>
                <a:p>
                  <a:endParaRPr lang="nl-BE"/>
                </a:p>
              </p:txBody>
            </p:sp>
            <p:sp>
              <p:nvSpPr>
                <p:cNvPr id="7230" name="Oval 62"/>
                <p:cNvSpPr>
                  <a:spLocks noChangeArrowheads="1"/>
                </p:cNvSpPr>
                <p:nvPr/>
              </p:nvSpPr>
              <p:spPr bwMode="auto">
                <a:xfrm>
                  <a:off x="5" y="8"/>
                  <a:ext cx="207" cy="103"/>
                </a:xfrm>
                <a:prstGeom prst="ellipse">
                  <a:avLst/>
                </a:prstGeom>
                <a:gradFill rotWithShape="0">
                  <a:gsLst>
                    <a:gs pos="0">
                      <a:srgbClr val="FFFF71"/>
                    </a:gs>
                    <a:gs pos="100000">
                      <a:srgbClr val="D08F00"/>
                    </a:gs>
                  </a:gsLst>
                  <a:path path="rect">
                    <a:fillToRect t="100000" r="100000"/>
                  </a:path>
                </a:gradFill>
                <a:ln w="9525">
                  <a:noFill/>
                  <a:round/>
                  <a:headEnd type="none" w="sm" len="sm"/>
                  <a:tailEnd type="none" w="sm" len="sm"/>
                </a:ln>
              </p:spPr>
              <p:txBody>
                <a:bodyPr/>
                <a:lstStyle/>
                <a:p>
                  <a:endParaRPr lang="nl-BE"/>
                </a:p>
              </p:txBody>
            </p:sp>
            <p:sp>
              <p:nvSpPr>
                <p:cNvPr id="7231" name="Freeform 63"/>
                <p:cNvSpPr>
                  <a:spLocks noChangeArrowheads="1"/>
                </p:cNvSpPr>
                <p:nvPr/>
              </p:nvSpPr>
              <p:spPr bwMode="auto">
                <a:xfrm>
                  <a:off x="11" y="78"/>
                  <a:ext cx="165" cy="33"/>
                </a:xfrm>
                <a:custGeom>
                  <a:avLst/>
                  <a:gdLst/>
                  <a:ahLst/>
                  <a:cxnLst>
                    <a:cxn ang="0">
                      <a:pos x="0" y="0"/>
                    </a:cxn>
                    <a:cxn ang="0">
                      <a:pos x="44" y="25"/>
                    </a:cxn>
                    <a:cxn ang="0">
                      <a:pos x="104" y="33"/>
                    </a:cxn>
                    <a:cxn ang="0">
                      <a:pos x="165" y="20"/>
                    </a:cxn>
                    <a:cxn ang="0">
                      <a:pos x="70" y="20"/>
                    </a:cxn>
                    <a:cxn ang="0">
                      <a:pos x="0" y="0"/>
                    </a:cxn>
                  </a:cxnLst>
                  <a:rect l="0" t="0" r="r" b="b"/>
                  <a:pathLst>
                    <a:path w="165" h="33">
                      <a:moveTo>
                        <a:pt x="0" y="0"/>
                      </a:moveTo>
                      <a:cubicBezTo>
                        <a:pt x="0" y="0"/>
                        <a:pt x="16" y="16"/>
                        <a:pt x="44" y="25"/>
                      </a:cubicBezTo>
                      <a:cubicBezTo>
                        <a:pt x="44" y="25"/>
                        <a:pt x="72" y="34"/>
                        <a:pt x="104" y="33"/>
                      </a:cubicBezTo>
                      <a:cubicBezTo>
                        <a:pt x="104" y="33"/>
                        <a:pt x="136" y="31"/>
                        <a:pt x="165" y="20"/>
                      </a:cubicBezTo>
                      <a:cubicBezTo>
                        <a:pt x="165" y="20"/>
                        <a:pt x="115" y="26"/>
                        <a:pt x="70" y="20"/>
                      </a:cubicBezTo>
                      <a:cubicBezTo>
                        <a:pt x="70" y="20"/>
                        <a:pt x="26" y="15"/>
                        <a:pt x="0" y="0"/>
                      </a:cubicBezTo>
                    </a:path>
                  </a:pathLst>
                </a:custGeom>
                <a:gradFill rotWithShape="0">
                  <a:gsLst>
                    <a:gs pos="0">
                      <a:srgbClr val="FFFFA0"/>
                    </a:gs>
                    <a:gs pos="100000">
                      <a:srgbClr val="FFFF8E"/>
                    </a:gs>
                  </a:gsLst>
                  <a:lin ang="5400000" scaled="1"/>
                </a:gradFill>
                <a:ln w="9525">
                  <a:noFill/>
                  <a:round/>
                  <a:headEnd type="none" w="sm" len="sm"/>
                  <a:tailEnd type="none" w="sm" len="sm"/>
                </a:ln>
              </p:spPr>
              <p:txBody>
                <a:bodyPr/>
                <a:lstStyle/>
                <a:p>
                  <a:endParaRPr lang="nl-BE"/>
                </a:p>
              </p:txBody>
            </p:sp>
            <p:sp>
              <p:nvSpPr>
                <p:cNvPr id="7232" name="Freeform 64"/>
                <p:cNvSpPr>
                  <a:spLocks noChangeArrowheads="1"/>
                </p:cNvSpPr>
                <p:nvPr/>
              </p:nvSpPr>
              <p:spPr bwMode="auto">
                <a:xfrm>
                  <a:off x="45" y="186"/>
                  <a:ext cx="99" cy="193"/>
                </a:xfrm>
                <a:custGeom>
                  <a:avLst/>
                  <a:gdLst/>
                  <a:ahLst/>
                  <a:cxnLst>
                    <a:cxn ang="0">
                      <a:pos x="5" y="0"/>
                    </a:cxn>
                    <a:cxn ang="0">
                      <a:pos x="98" y="189"/>
                    </a:cxn>
                    <a:cxn ang="0">
                      <a:pos x="0" y="181"/>
                    </a:cxn>
                    <a:cxn ang="0">
                      <a:pos x="5" y="0"/>
                    </a:cxn>
                  </a:cxnLst>
                  <a:rect l="0" t="0" r="r" b="b"/>
                  <a:pathLst>
                    <a:path w="98" h="193">
                      <a:moveTo>
                        <a:pt x="5" y="0"/>
                      </a:moveTo>
                      <a:cubicBezTo>
                        <a:pt x="5" y="0"/>
                        <a:pt x="16" y="112"/>
                        <a:pt x="98" y="189"/>
                      </a:cubicBezTo>
                      <a:cubicBezTo>
                        <a:pt x="98" y="189"/>
                        <a:pt x="48" y="200"/>
                        <a:pt x="0" y="181"/>
                      </a:cubicBezTo>
                      <a:lnTo>
                        <a:pt x="5" y="0"/>
                      </a:lnTo>
                    </a:path>
                  </a:pathLst>
                </a:custGeom>
                <a:gradFill rotWithShape="0">
                  <a:gsLst>
                    <a:gs pos="0">
                      <a:srgbClr val="E6B226"/>
                    </a:gs>
                    <a:gs pos="100000">
                      <a:srgbClr val="D07C00"/>
                    </a:gs>
                  </a:gsLst>
                  <a:lin ang="5400000" scaled="1"/>
                </a:gradFill>
                <a:ln w="9525">
                  <a:noFill/>
                  <a:round/>
                  <a:headEnd type="none" w="sm" len="sm"/>
                  <a:tailEnd type="none" w="sm" len="sm"/>
                </a:ln>
              </p:spPr>
              <p:txBody>
                <a:bodyPr/>
                <a:lstStyle/>
                <a:p>
                  <a:endParaRPr lang="nl-BE"/>
                </a:p>
              </p:txBody>
            </p:sp>
          </p:grpSp>
          <p:grpSp>
            <p:nvGrpSpPr>
              <p:cNvPr id="7233" name="Group 65"/>
              <p:cNvGrpSpPr>
                <a:grpSpLocks/>
              </p:cNvGrpSpPr>
              <p:nvPr/>
            </p:nvGrpSpPr>
            <p:grpSpPr bwMode="auto">
              <a:xfrm>
                <a:off x="166" y="125"/>
                <a:ext cx="218" cy="386"/>
                <a:chOff x="0" y="0"/>
                <a:chExt cx="219" cy="387"/>
              </a:xfrm>
            </p:grpSpPr>
            <p:sp>
              <p:nvSpPr>
                <p:cNvPr id="7234" name="Freeform 66"/>
                <p:cNvSpPr>
                  <a:spLocks noChangeArrowheads="1"/>
                </p:cNvSpPr>
                <p:nvPr/>
              </p:nvSpPr>
              <p:spPr bwMode="auto">
                <a:xfrm>
                  <a:off x="0" y="0"/>
                  <a:ext cx="218" cy="386"/>
                </a:xfrm>
                <a:custGeom>
                  <a:avLst/>
                  <a:gdLst/>
                  <a:ahLst/>
                  <a:cxnLst>
                    <a:cxn ang="0">
                      <a:pos x="0" y="59"/>
                    </a:cxn>
                    <a:cxn ang="0">
                      <a:pos x="13" y="33"/>
                    </a:cxn>
                    <a:cxn ang="0">
                      <a:pos x="44" y="13"/>
                    </a:cxn>
                    <a:cxn ang="0">
                      <a:pos x="86" y="2"/>
                    </a:cxn>
                    <a:cxn ang="0">
                      <a:pos x="132" y="2"/>
                    </a:cxn>
                    <a:cxn ang="0">
                      <a:pos x="174" y="13"/>
                    </a:cxn>
                    <a:cxn ang="0">
                      <a:pos x="204" y="33"/>
                    </a:cxn>
                    <a:cxn ang="0">
                      <a:pos x="218" y="58"/>
                    </a:cxn>
                    <a:cxn ang="0">
                      <a:pos x="218" y="328"/>
                    </a:cxn>
                    <a:cxn ang="0">
                      <a:pos x="205" y="354"/>
                    </a:cxn>
                    <a:cxn ang="0">
                      <a:pos x="174" y="374"/>
                    </a:cxn>
                    <a:cxn ang="0">
                      <a:pos x="132" y="386"/>
                    </a:cxn>
                    <a:cxn ang="0">
                      <a:pos x="85" y="385"/>
                    </a:cxn>
                    <a:cxn ang="0">
                      <a:pos x="43" y="374"/>
                    </a:cxn>
                    <a:cxn ang="0">
                      <a:pos x="13" y="354"/>
                    </a:cxn>
                    <a:cxn ang="0">
                      <a:pos x="0" y="328"/>
                    </a:cxn>
                    <a:cxn ang="0">
                      <a:pos x="0" y="59"/>
                    </a:cxn>
                  </a:cxnLst>
                  <a:rect l="0" t="0" r="r" b="b"/>
                  <a:pathLst>
                    <a:path w="218" h="386">
                      <a:moveTo>
                        <a:pt x="0" y="59"/>
                      </a:moveTo>
                      <a:cubicBezTo>
                        <a:pt x="0" y="59"/>
                        <a:pt x="2" y="45"/>
                        <a:pt x="13" y="33"/>
                      </a:cubicBezTo>
                      <a:cubicBezTo>
                        <a:pt x="13" y="33"/>
                        <a:pt x="25" y="22"/>
                        <a:pt x="44" y="13"/>
                      </a:cubicBezTo>
                      <a:cubicBezTo>
                        <a:pt x="44" y="13"/>
                        <a:pt x="63" y="5"/>
                        <a:pt x="86" y="2"/>
                      </a:cubicBezTo>
                      <a:cubicBezTo>
                        <a:pt x="86" y="2"/>
                        <a:pt x="109" y="0"/>
                        <a:pt x="132" y="2"/>
                      </a:cubicBezTo>
                      <a:cubicBezTo>
                        <a:pt x="132" y="2"/>
                        <a:pt x="155" y="5"/>
                        <a:pt x="174" y="13"/>
                      </a:cubicBezTo>
                      <a:cubicBezTo>
                        <a:pt x="174" y="13"/>
                        <a:pt x="193" y="21"/>
                        <a:pt x="204" y="33"/>
                      </a:cubicBezTo>
                      <a:cubicBezTo>
                        <a:pt x="204" y="33"/>
                        <a:pt x="216" y="45"/>
                        <a:pt x="218" y="58"/>
                      </a:cubicBezTo>
                      <a:cubicBezTo>
                        <a:pt x="218" y="58"/>
                        <a:pt x="218" y="193"/>
                        <a:pt x="218" y="328"/>
                      </a:cubicBezTo>
                      <a:cubicBezTo>
                        <a:pt x="218" y="328"/>
                        <a:pt x="216" y="342"/>
                        <a:pt x="205" y="354"/>
                      </a:cubicBezTo>
                      <a:cubicBezTo>
                        <a:pt x="205" y="354"/>
                        <a:pt x="193" y="366"/>
                        <a:pt x="174" y="374"/>
                      </a:cubicBezTo>
                      <a:cubicBezTo>
                        <a:pt x="174" y="374"/>
                        <a:pt x="155" y="383"/>
                        <a:pt x="132" y="386"/>
                      </a:cubicBezTo>
                      <a:cubicBezTo>
                        <a:pt x="132" y="386"/>
                        <a:pt x="108" y="388"/>
                        <a:pt x="85" y="385"/>
                      </a:cubicBezTo>
                      <a:cubicBezTo>
                        <a:pt x="85" y="385"/>
                        <a:pt x="62" y="382"/>
                        <a:pt x="43" y="374"/>
                      </a:cubicBezTo>
                      <a:cubicBezTo>
                        <a:pt x="43" y="374"/>
                        <a:pt x="24" y="366"/>
                        <a:pt x="13" y="354"/>
                      </a:cubicBezTo>
                      <a:cubicBezTo>
                        <a:pt x="13" y="354"/>
                        <a:pt x="1" y="341"/>
                        <a:pt x="0" y="328"/>
                      </a:cubicBezTo>
                      <a:cubicBezTo>
                        <a:pt x="0" y="328"/>
                        <a:pt x="0" y="193"/>
                        <a:pt x="0" y="59"/>
                      </a:cubicBezTo>
                    </a:path>
                  </a:pathLst>
                </a:custGeom>
                <a:gradFill rotWithShape="0">
                  <a:gsLst>
                    <a:gs pos="0">
                      <a:srgbClr val="D08F00"/>
                    </a:gs>
                    <a:gs pos="100000">
                      <a:srgbClr val="A04000"/>
                    </a:gs>
                  </a:gsLst>
                  <a:lin ang="5400000" scaled="1"/>
                </a:gradFill>
                <a:ln w="9525">
                  <a:noFill/>
                  <a:round/>
                  <a:headEnd type="none" w="sm" len="sm"/>
                  <a:tailEnd type="none" w="sm" len="sm"/>
                </a:ln>
              </p:spPr>
              <p:txBody>
                <a:bodyPr/>
                <a:lstStyle/>
                <a:p>
                  <a:endParaRPr lang="nl-BE"/>
                </a:p>
              </p:txBody>
            </p:sp>
            <p:sp>
              <p:nvSpPr>
                <p:cNvPr id="7235" name="Freeform 67"/>
                <p:cNvSpPr>
                  <a:spLocks noChangeArrowheads="1"/>
                </p:cNvSpPr>
                <p:nvPr/>
              </p:nvSpPr>
              <p:spPr bwMode="auto">
                <a:xfrm>
                  <a:off x="5" y="61"/>
                  <a:ext cx="208" cy="318"/>
                </a:xfrm>
                <a:custGeom>
                  <a:avLst/>
                  <a:gdLst/>
                  <a:ahLst/>
                  <a:cxnLst>
                    <a:cxn ang="0">
                      <a:pos x="0" y="258"/>
                    </a:cxn>
                    <a:cxn ang="0">
                      <a:pos x="0" y="262"/>
                    </a:cxn>
                    <a:cxn ang="0">
                      <a:pos x="0" y="265"/>
                    </a:cxn>
                    <a:cxn ang="0">
                      <a:pos x="0" y="269"/>
                    </a:cxn>
                    <a:cxn ang="0">
                      <a:pos x="1" y="272"/>
                    </a:cxn>
                    <a:cxn ang="0">
                      <a:pos x="3" y="276"/>
                    </a:cxn>
                    <a:cxn ang="0">
                      <a:pos x="4" y="279"/>
                    </a:cxn>
                    <a:cxn ang="0">
                      <a:pos x="6" y="282"/>
                    </a:cxn>
                    <a:cxn ang="0">
                      <a:pos x="8" y="285"/>
                    </a:cxn>
                    <a:cxn ang="0">
                      <a:pos x="11" y="288"/>
                    </a:cxn>
                    <a:cxn ang="0">
                      <a:pos x="13" y="291"/>
                    </a:cxn>
                    <a:cxn ang="0">
                      <a:pos x="16" y="293"/>
                    </a:cxn>
                    <a:cxn ang="0">
                      <a:pos x="19" y="295"/>
                    </a:cxn>
                    <a:cxn ang="0">
                      <a:pos x="24" y="298"/>
                    </a:cxn>
                    <a:cxn ang="0">
                      <a:pos x="38" y="304"/>
                    </a:cxn>
                    <a:cxn ang="0">
                      <a:pos x="53" y="310"/>
                    </a:cxn>
                    <a:cxn ang="0">
                      <a:pos x="68" y="313"/>
                    </a:cxn>
                    <a:cxn ang="0">
                      <a:pos x="83" y="316"/>
                    </a:cxn>
                    <a:cxn ang="0">
                      <a:pos x="99" y="317"/>
                    </a:cxn>
                    <a:cxn ang="0">
                      <a:pos x="114" y="317"/>
                    </a:cxn>
                    <a:cxn ang="0">
                      <a:pos x="130" y="315"/>
                    </a:cxn>
                    <a:cxn ang="0">
                      <a:pos x="145" y="312"/>
                    </a:cxn>
                    <a:cxn ang="0">
                      <a:pos x="160" y="308"/>
                    </a:cxn>
                    <a:cxn ang="0">
                      <a:pos x="174" y="302"/>
                    </a:cxn>
                    <a:cxn ang="0">
                      <a:pos x="186" y="296"/>
                    </a:cxn>
                    <a:cxn ang="0">
                      <a:pos x="189" y="294"/>
                    </a:cxn>
                    <a:cxn ang="0">
                      <a:pos x="192" y="292"/>
                    </a:cxn>
                    <a:cxn ang="0">
                      <a:pos x="195" y="289"/>
                    </a:cxn>
                    <a:cxn ang="0">
                      <a:pos x="197" y="287"/>
                    </a:cxn>
                    <a:cxn ang="0">
                      <a:pos x="199" y="284"/>
                    </a:cxn>
                    <a:cxn ang="0">
                      <a:pos x="201" y="281"/>
                    </a:cxn>
                    <a:cxn ang="0">
                      <a:pos x="203" y="277"/>
                    </a:cxn>
                    <a:cxn ang="0">
                      <a:pos x="204" y="274"/>
                    </a:cxn>
                    <a:cxn ang="0">
                      <a:pos x="205" y="270"/>
                    </a:cxn>
                    <a:cxn ang="0">
                      <a:pos x="206" y="267"/>
                    </a:cxn>
                    <a:cxn ang="0">
                      <a:pos x="206" y="263"/>
                    </a:cxn>
                    <a:cxn ang="0">
                      <a:pos x="206" y="260"/>
                    </a:cxn>
                    <a:cxn ang="0">
                      <a:pos x="206" y="256"/>
                    </a:cxn>
                    <a:cxn ang="0">
                      <a:pos x="199" y="7"/>
                    </a:cxn>
                    <a:cxn ang="0">
                      <a:pos x="188" y="15"/>
                    </a:cxn>
                    <a:cxn ang="0">
                      <a:pos x="177" y="22"/>
                    </a:cxn>
                    <a:cxn ang="0">
                      <a:pos x="165" y="28"/>
                    </a:cxn>
                    <a:cxn ang="0">
                      <a:pos x="153" y="33"/>
                    </a:cxn>
                    <a:cxn ang="0">
                      <a:pos x="140" y="36"/>
                    </a:cxn>
                    <a:cxn ang="0">
                      <a:pos x="127" y="39"/>
                    </a:cxn>
                    <a:cxn ang="0">
                      <a:pos x="114" y="41"/>
                    </a:cxn>
                    <a:cxn ang="0">
                      <a:pos x="101" y="41"/>
                    </a:cxn>
                    <a:cxn ang="0">
                      <a:pos x="88" y="40"/>
                    </a:cxn>
                    <a:cxn ang="0">
                      <a:pos x="74" y="38"/>
                    </a:cxn>
                    <a:cxn ang="0">
                      <a:pos x="61" y="35"/>
                    </a:cxn>
                    <a:cxn ang="0">
                      <a:pos x="49" y="31"/>
                    </a:cxn>
                    <a:cxn ang="0">
                      <a:pos x="37" y="25"/>
                    </a:cxn>
                    <a:cxn ang="0">
                      <a:pos x="25" y="19"/>
                    </a:cxn>
                    <a:cxn ang="0">
                      <a:pos x="14" y="11"/>
                    </a:cxn>
                    <a:cxn ang="0">
                      <a:pos x="4" y="3"/>
                    </a:cxn>
                  </a:cxnLst>
                  <a:rect l="0" t="0" r="r" b="b"/>
                  <a:pathLst>
                    <a:path w="207" h="317">
                      <a:moveTo>
                        <a:pt x="0" y="0"/>
                      </a:moveTo>
                      <a:lnTo>
                        <a:pt x="0" y="256"/>
                      </a:lnTo>
                      <a:lnTo>
                        <a:pt x="0" y="257"/>
                      </a:lnTo>
                      <a:lnTo>
                        <a:pt x="0" y="257"/>
                      </a:lnTo>
                      <a:lnTo>
                        <a:pt x="0" y="258"/>
                      </a:lnTo>
                      <a:lnTo>
                        <a:pt x="0" y="259"/>
                      </a:lnTo>
                      <a:lnTo>
                        <a:pt x="0" y="260"/>
                      </a:lnTo>
                      <a:lnTo>
                        <a:pt x="0" y="260"/>
                      </a:lnTo>
                      <a:lnTo>
                        <a:pt x="0" y="261"/>
                      </a:lnTo>
                      <a:lnTo>
                        <a:pt x="0" y="262"/>
                      </a:lnTo>
                      <a:lnTo>
                        <a:pt x="0" y="262"/>
                      </a:lnTo>
                      <a:lnTo>
                        <a:pt x="0" y="263"/>
                      </a:lnTo>
                      <a:lnTo>
                        <a:pt x="0" y="264"/>
                      </a:lnTo>
                      <a:lnTo>
                        <a:pt x="0" y="265"/>
                      </a:lnTo>
                      <a:lnTo>
                        <a:pt x="0" y="265"/>
                      </a:lnTo>
                      <a:lnTo>
                        <a:pt x="0" y="266"/>
                      </a:lnTo>
                      <a:lnTo>
                        <a:pt x="0" y="267"/>
                      </a:lnTo>
                      <a:lnTo>
                        <a:pt x="0" y="267"/>
                      </a:lnTo>
                      <a:lnTo>
                        <a:pt x="0" y="268"/>
                      </a:lnTo>
                      <a:lnTo>
                        <a:pt x="0" y="269"/>
                      </a:lnTo>
                      <a:lnTo>
                        <a:pt x="1" y="270"/>
                      </a:lnTo>
                      <a:lnTo>
                        <a:pt x="1" y="270"/>
                      </a:lnTo>
                      <a:lnTo>
                        <a:pt x="1" y="271"/>
                      </a:lnTo>
                      <a:lnTo>
                        <a:pt x="1" y="272"/>
                      </a:lnTo>
                      <a:lnTo>
                        <a:pt x="1" y="272"/>
                      </a:lnTo>
                      <a:lnTo>
                        <a:pt x="2" y="273"/>
                      </a:lnTo>
                      <a:lnTo>
                        <a:pt x="2" y="274"/>
                      </a:lnTo>
                      <a:lnTo>
                        <a:pt x="2" y="275"/>
                      </a:lnTo>
                      <a:lnTo>
                        <a:pt x="2" y="275"/>
                      </a:lnTo>
                      <a:lnTo>
                        <a:pt x="3" y="276"/>
                      </a:lnTo>
                      <a:lnTo>
                        <a:pt x="3" y="277"/>
                      </a:lnTo>
                      <a:lnTo>
                        <a:pt x="3" y="277"/>
                      </a:lnTo>
                      <a:lnTo>
                        <a:pt x="4" y="278"/>
                      </a:lnTo>
                      <a:lnTo>
                        <a:pt x="4" y="279"/>
                      </a:lnTo>
                      <a:lnTo>
                        <a:pt x="4" y="279"/>
                      </a:lnTo>
                      <a:lnTo>
                        <a:pt x="5" y="280"/>
                      </a:lnTo>
                      <a:lnTo>
                        <a:pt x="5" y="280"/>
                      </a:lnTo>
                      <a:lnTo>
                        <a:pt x="5" y="281"/>
                      </a:lnTo>
                      <a:lnTo>
                        <a:pt x="6" y="282"/>
                      </a:lnTo>
                      <a:lnTo>
                        <a:pt x="6" y="282"/>
                      </a:lnTo>
                      <a:lnTo>
                        <a:pt x="6" y="283"/>
                      </a:lnTo>
                      <a:lnTo>
                        <a:pt x="7" y="284"/>
                      </a:lnTo>
                      <a:lnTo>
                        <a:pt x="7" y="284"/>
                      </a:lnTo>
                      <a:lnTo>
                        <a:pt x="8" y="285"/>
                      </a:lnTo>
                      <a:lnTo>
                        <a:pt x="8" y="285"/>
                      </a:lnTo>
                      <a:lnTo>
                        <a:pt x="9" y="286"/>
                      </a:lnTo>
                      <a:lnTo>
                        <a:pt x="9" y="286"/>
                      </a:lnTo>
                      <a:lnTo>
                        <a:pt x="10" y="287"/>
                      </a:lnTo>
                      <a:lnTo>
                        <a:pt x="10" y="288"/>
                      </a:lnTo>
                      <a:lnTo>
                        <a:pt x="11" y="288"/>
                      </a:lnTo>
                      <a:lnTo>
                        <a:pt x="11" y="289"/>
                      </a:lnTo>
                      <a:lnTo>
                        <a:pt x="12" y="289"/>
                      </a:lnTo>
                      <a:lnTo>
                        <a:pt x="12" y="290"/>
                      </a:lnTo>
                      <a:lnTo>
                        <a:pt x="13" y="290"/>
                      </a:lnTo>
                      <a:lnTo>
                        <a:pt x="13" y="291"/>
                      </a:lnTo>
                      <a:lnTo>
                        <a:pt x="14" y="291"/>
                      </a:lnTo>
                      <a:lnTo>
                        <a:pt x="14" y="292"/>
                      </a:lnTo>
                      <a:lnTo>
                        <a:pt x="15" y="292"/>
                      </a:lnTo>
                      <a:lnTo>
                        <a:pt x="15" y="292"/>
                      </a:lnTo>
                      <a:lnTo>
                        <a:pt x="16" y="293"/>
                      </a:lnTo>
                      <a:lnTo>
                        <a:pt x="17" y="293"/>
                      </a:lnTo>
                      <a:lnTo>
                        <a:pt x="17" y="294"/>
                      </a:lnTo>
                      <a:lnTo>
                        <a:pt x="18" y="294"/>
                      </a:lnTo>
                      <a:lnTo>
                        <a:pt x="18" y="295"/>
                      </a:lnTo>
                      <a:lnTo>
                        <a:pt x="19" y="295"/>
                      </a:lnTo>
                      <a:lnTo>
                        <a:pt x="20" y="295"/>
                      </a:lnTo>
                      <a:lnTo>
                        <a:pt x="20" y="296"/>
                      </a:lnTo>
                      <a:lnTo>
                        <a:pt x="21" y="296"/>
                      </a:lnTo>
                      <a:lnTo>
                        <a:pt x="21" y="296"/>
                      </a:lnTo>
                      <a:lnTo>
                        <a:pt x="24" y="298"/>
                      </a:lnTo>
                      <a:lnTo>
                        <a:pt x="27" y="299"/>
                      </a:lnTo>
                      <a:lnTo>
                        <a:pt x="30" y="301"/>
                      </a:lnTo>
                      <a:lnTo>
                        <a:pt x="33" y="302"/>
                      </a:lnTo>
                      <a:lnTo>
                        <a:pt x="35" y="303"/>
                      </a:lnTo>
                      <a:lnTo>
                        <a:pt x="38" y="304"/>
                      </a:lnTo>
                      <a:lnTo>
                        <a:pt x="41" y="305"/>
                      </a:lnTo>
                      <a:lnTo>
                        <a:pt x="44" y="307"/>
                      </a:lnTo>
                      <a:lnTo>
                        <a:pt x="47" y="308"/>
                      </a:lnTo>
                      <a:lnTo>
                        <a:pt x="50" y="309"/>
                      </a:lnTo>
                      <a:lnTo>
                        <a:pt x="53" y="310"/>
                      </a:lnTo>
                      <a:lnTo>
                        <a:pt x="56" y="310"/>
                      </a:lnTo>
                      <a:lnTo>
                        <a:pt x="59" y="311"/>
                      </a:lnTo>
                      <a:lnTo>
                        <a:pt x="62" y="312"/>
                      </a:lnTo>
                      <a:lnTo>
                        <a:pt x="65" y="313"/>
                      </a:lnTo>
                      <a:lnTo>
                        <a:pt x="68" y="313"/>
                      </a:lnTo>
                      <a:lnTo>
                        <a:pt x="71" y="314"/>
                      </a:lnTo>
                      <a:lnTo>
                        <a:pt x="74" y="315"/>
                      </a:lnTo>
                      <a:lnTo>
                        <a:pt x="77" y="315"/>
                      </a:lnTo>
                      <a:lnTo>
                        <a:pt x="80" y="316"/>
                      </a:lnTo>
                      <a:lnTo>
                        <a:pt x="83" y="316"/>
                      </a:lnTo>
                      <a:lnTo>
                        <a:pt x="86" y="316"/>
                      </a:lnTo>
                      <a:lnTo>
                        <a:pt x="89" y="317"/>
                      </a:lnTo>
                      <a:lnTo>
                        <a:pt x="93" y="317"/>
                      </a:lnTo>
                      <a:lnTo>
                        <a:pt x="96" y="317"/>
                      </a:lnTo>
                      <a:lnTo>
                        <a:pt x="99" y="317"/>
                      </a:lnTo>
                      <a:lnTo>
                        <a:pt x="102" y="317"/>
                      </a:lnTo>
                      <a:lnTo>
                        <a:pt x="105" y="317"/>
                      </a:lnTo>
                      <a:lnTo>
                        <a:pt x="108" y="317"/>
                      </a:lnTo>
                      <a:lnTo>
                        <a:pt x="111" y="317"/>
                      </a:lnTo>
                      <a:lnTo>
                        <a:pt x="114" y="317"/>
                      </a:lnTo>
                      <a:lnTo>
                        <a:pt x="117" y="317"/>
                      </a:lnTo>
                      <a:lnTo>
                        <a:pt x="120" y="316"/>
                      </a:lnTo>
                      <a:lnTo>
                        <a:pt x="124" y="316"/>
                      </a:lnTo>
                      <a:lnTo>
                        <a:pt x="127" y="316"/>
                      </a:lnTo>
                      <a:lnTo>
                        <a:pt x="130" y="315"/>
                      </a:lnTo>
                      <a:lnTo>
                        <a:pt x="133" y="315"/>
                      </a:lnTo>
                      <a:lnTo>
                        <a:pt x="136" y="314"/>
                      </a:lnTo>
                      <a:lnTo>
                        <a:pt x="139" y="313"/>
                      </a:lnTo>
                      <a:lnTo>
                        <a:pt x="142" y="313"/>
                      </a:lnTo>
                      <a:lnTo>
                        <a:pt x="145" y="312"/>
                      </a:lnTo>
                      <a:lnTo>
                        <a:pt x="148" y="311"/>
                      </a:lnTo>
                      <a:lnTo>
                        <a:pt x="151" y="310"/>
                      </a:lnTo>
                      <a:lnTo>
                        <a:pt x="154" y="310"/>
                      </a:lnTo>
                      <a:lnTo>
                        <a:pt x="157" y="309"/>
                      </a:lnTo>
                      <a:lnTo>
                        <a:pt x="160" y="308"/>
                      </a:lnTo>
                      <a:lnTo>
                        <a:pt x="163" y="307"/>
                      </a:lnTo>
                      <a:lnTo>
                        <a:pt x="166" y="305"/>
                      </a:lnTo>
                      <a:lnTo>
                        <a:pt x="169" y="304"/>
                      </a:lnTo>
                      <a:lnTo>
                        <a:pt x="171" y="303"/>
                      </a:lnTo>
                      <a:lnTo>
                        <a:pt x="174" y="302"/>
                      </a:lnTo>
                      <a:lnTo>
                        <a:pt x="177" y="301"/>
                      </a:lnTo>
                      <a:lnTo>
                        <a:pt x="180" y="299"/>
                      </a:lnTo>
                      <a:lnTo>
                        <a:pt x="183" y="298"/>
                      </a:lnTo>
                      <a:lnTo>
                        <a:pt x="185" y="296"/>
                      </a:lnTo>
                      <a:lnTo>
                        <a:pt x="186" y="296"/>
                      </a:lnTo>
                      <a:lnTo>
                        <a:pt x="187" y="296"/>
                      </a:lnTo>
                      <a:lnTo>
                        <a:pt x="187" y="295"/>
                      </a:lnTo>
                      <a:lnTo>
                        <a:pt x="188" y="295"/>
                      </a:lnTo>
                      <a:lnTo>
                        <a:pt x="188" y="294"/>
                      </a:lnTo>
                      <a:lnTo>
                        <a:pt x="189" y="294"/>
                      </a:lnTo>
                      <a:lnTo>
                        <a:pt x="190" y="294"/>
                      </a:lnTo>
                      <a:lnTo>
                        <a:pt x="190" y="293"/>
                      </a:lnTo>
                      <a:lnTo>
                        <a:pt x="191" y="293"/>
                      </a:lnTo>
                      <a:lnTo>
                        <a:pt x="191" y="292"/>
                      </a:lnTo>
                      <a:lnTo>
                        <a:pt x="192" y="292"/>
                      </a:lnTo>
                      <a:lnTo>
                        <a:pt x="193" y="291"/>
                      </a:lnTo>
                      <a:lnTo>
                        <a:pt x="193" y="291"/>
                      </a:lnTo>
                      <a:lnTo>
                        <a:pt x="194" y="290"/>
                      </a:lnTo>
                      <a:lnTo>
                        <a:pt x="194" y="290"/>
                      </a:lnTo>
                      <a:lnTo>
                        <a:pt x="195" y="289"/>
                      </a:lnTo>
                      <a:lnTo>
                        <a:pt x="195" y="289"/>
                      </a:lnTo>
                      <a:lnTo>
                        <a:pt x="196" y="288"/>
                      </a:lnTo>
                      <a:lnTo>
                        <a:pt x="196" y="288"/>
                      </a:lnTo>
                      <a:lnTo>
                        <a:pt x="197" y="287"/>
                      </a:lnTo>
                      <a:lnTo>
                        <a:pt x="197" y="287"/>
                      </a:lnTo>
                      <a:lnTo>
                        <a:pt x="198" y="286"/>
                      </a:lnTo>
                      <a:lnTo>
                        <a:pt x="198" y="285"/>
                      </a:lnTo>
                      <a:lnTo>
                        <a:pt x="198" y="285"/>
                      </a:lnTo>
                      <a:lnTo>
                        <a:pt x="199" y="284"/>
                      </a:lnTo>
                      <a:lnTo>
                        <a:pt x="199" y="284"/>
                      </a:lnTo>
                      <a:lnTo>
                        <a:pt x="200" y="283"/>
                      </a:lnTo>
                      <a:lnTo>
                        <a:pt x="200" y="282"/>
                      </a:lnTo>
                      <a:lnTo>
                        <a:pt x="200" y="282"/>
                      </a:lnTo>
                      <a:lnTo>
                        <a:pt x="201" y="281"/>
                      </a:lnTo>
                      <a:lnTo>
                        <a:pt x="201" y="281"/>
                      </a:lnTo>
                      <a:lnTo>
                        <a:pt x="202" y="280"/>
                      </a:lnTo>
                      <a:lnTo>
                        <a:pt x="202" y="279"/>
                      </a:lnTo>
                      <a:lnTo>
                        <a:pt x="202" y="279"/>
                      </a:lnTo>
                      <a:lnTo>
                        <a:pt x="203" y="278"/>
                      </a:lnTo>
                      <a:lnTo>
                        <a:pt x="203" y="277"/>
                      </a:lnTo>
                      <a:lnTo>
                        <a:pt x="203" y="277"/>
                      </a:lnTo>
                      <a:lnTo>
                        <a:pt x="203" y="276"/>
                      </a:lnTo>
                      <a:lnTo>
                        <a:pt x="204" y="275"/>
                      </a:lnTo>
                      <a:lnTo>
                        <a:pt x="204" y="275"/>
                      </a:lnTo>
                      <a:lnTo>
                        <a:pt x="204" y="274"/>
                      </a:lnTo>
                      <a:lnTo>
                        <a:pt x="204" y="273"/>
                      </a:lnTo>
                      <a:lnTo>
                        <a:pt x="205" y="272"/>
                      </a:lnTo>
                      <a:lnTo>
                        <a:pt x="205" y="272"/>
                      </a:lnTo>
                      <a:lnTo>
                        <a:pt x="205" y="271"/>
                      </a:lnTo>
                      <a:lnTo>
                        <a:pt x="205" y="270"/>
                      </a:lnTo>
                      <a:lnTo>
                        <a:pt x="205" y="270"/>
                      </a:lnTo>
                      <a:lnTo>
                        <a:pt x="206" y="269"/>
                      </a:lnTo>
                      <a:lnTo>
                        <a:pt x="206" y="268"/>
                      </a:lnTo>
                      <a:lnTo>
                        <a:pt x="206" y="268"/>
                      </a:lnTo>
                      <a:lnTo>
                        <a:pt x="206" y="267"/>
                      </a:lnTo>
                      <a:lnTo>
                        <a:pt x="206" y="266"/>
                      </a:lnTo>
                      <a:lnTo>
                        <a:pt x="206" y="265"/>
                      </a:lnTo>
                      <a:lnTo>
                        <a:pt x="206" y="265"/>
                      </a:lnTo>
                      <a:lnTo>
                        <a:pt x="206" y="264"/>
                      </a:lnTo>
                      <a:lnTo>
                        <a:pt x="206" y="263"/>
                      </a:lnTo>
                      <a:lnTo>
                        <a:pt x="206" y="262"/>
                      </a:lnTo>
                      <a:lnTo>
                        <a:pt x="206" y="262"/>
                      </a:lnTo>
                      <a:lnTo>
                        <a:pt x="206" y="261"/>
                      </a:lnTo>
                      <a:lnTo>
                        <a:pt x="206" y="260"/>
                      </a:lnTo>
                      <a:lnTo>
                        <a:pt x="206" y="260"/>
                      </a:lnTo>
                      <a:lnTo>
                        <a:pt x="206" y="259"/>
                      </a:lnTo>
                      <a:lnTo>
                        <a:pt x="206" y="258"/>
                      </a:lnTo>
                      <a:lnTo>
                        <a:pt x="206" y="257"/>
                      </a:lnTo>
                      <a:lnTo>
                        <a:pt x="206" y="257"/>
                      </a:lnTo>
                      <a:lnTo>
                        <a:pt x="206" y="256"/>
                      </a:lnTo>
                      <a:lnTo>
                        <a:pt x="207" y="0"/>
                      </a:lnTo>
                      <a:lnTo>
                        <a:pt x="205" y="1"/>
                      </a:lnTo>
                      <a:lnTo>
                        <a:pt x="203" y="3"/>
                      </a:lnTo>
                      <a:lnTo>
                        <a:pt x="201" y="5"/>
                      </a:lnTo>
                      <a:lnTo>
                        <a:pt x="199" y="7"/>
                      </a:lnTo>
                      <a:lnTo>
                        <a:pt x="197" y="8"/>
                      </a:lnTo>
                      <a:lnTo>
                        <a:pt x="195" y="10"/>
                      </a:lnTo>
                      <a:lnTo>
                        <a:pt x="193" y="11"/>
                      </a:lnTo>
                      <a:lnTo>
                        <a:pt x="191" y="13"/>
                      </a:lnTo>
                      <a:lnTo>
                        <a:pt x="188" y="15"/>
                      </a:lnTo>
                      <a:lnTo>
                        <a:pt x="186" y="16"/>
                      </a:lnTo>
                      <a:lnTo>
                        <a:pt x="184" y="17"/>
                      </a:lnTo>
                      <a:lnTo>
                        <a:pt x="182" y="19"/>
                      </a:lnTo>
                      <a:lnTo>
                        <a:pt x="179" y="20"/>
                      </a:lnTo>
                      <a:lnTo>
                        <a:pt x="177" y="22"/>
                      </a:lnTo>
                      <a:lnTo>
                        <a:pt x="175" y="23"/>
                      </a:lnTo>
                      <a:lnTo>
                        <a:pt x="172" y="24"/>
                      </a:lnTo>
                      <a:lnTo>
                        <a:pt x="170" y="25"/>
                      </a:lnTo>
                      <a:lnTo>
                        <a:pt x="168" y="26"/>
                      </a:lnTo>
                      <a:lnTo>
                        <a:pt x="165" y="28"/>
                      </a:lnTo>
                      <a:lnTo>
                        <a:pt x="163" y="29"/>
                      </a:lnTo>
                      <a:lnTo>
                        <a:pt x="160" y="30"/>
                      </a:lnTo>
                      <a:lnTo>
                        <a:pt x="158" y="31"/>
                      </a:lnTo>
                      <a:lnTo>
                        <a:pt x="155" y="32"/>
                      </a:lnTo>
                      <a:lnTo>
                        <a:pt x="153" y="33"/>
                      </a:lnTo>
                      <a:lnTo>
                        <a:pt x="150" y="33"/>
                      </a:lnTo>
                      <a:lnTo>
                        <a:pt x="148" y="34"/>
                      </a:lnTo>
                      <a:lnTo>
                        <a:pt x="145" y="35"/>
                      </a:lnTo>
                      <a:lnTo>
                        <a:pt x="143" y="36"/>
                      </a:lnTo>
                      <a:lnTo>
                        <a:pt x="140" y="36"/>
                      </a:lnTo>
                      <a:lnTo>
                        <a:pt x="138" y="37"/>
                      </a:lnTo>
                      <a:lnTo>
                        <a:pt x="135" y="38"/>
                      </a:lnTo>
                      <a:lnTo>
                        <a:pt x="132" y="38"/>
                      </a:lnTo>
                      <a:lnTo>
                        <a:pt x="130" y="39"/>
                      </a:lnTo>
                      <a:lnTo>
                        <a:pt x="127" y="39"/>
                      </a:lnTo>
                      <a:lnTo>
                        <a:pt x="125" y="39"/>
                      </a:lnTo>
                      <a:lnTo>
                        <a:pt x="122" y="40"/>
                      </a:lnTo>
                      <a:lnTo>
                        <a:pt x="119" y="40"/>
                      </a:lnTo>
                      <a:lnTo>
                        <a:pt x="117" y="40"/>
                      </a:lnTo>
                      <a:lnTo>
                        <a:pt x="114" y="41"/>
                      </a:lnTo>
                      <a:lnTo>
                        <a:pt x="111" y="41"/>
                      </a:lnTo>
                      <a:lnTo>
                        <a:pt x="109" y="41"/>
                      </a:lnTo>
                      <a:lnTo>
                        <a:pt x="106" y="41"/>
                      </a:lnTo>
                      <a:lnTo>
                        <a:pt x="103" y="41"/>
                      </a:lnTo>
                      <a:lnTo>
                        <a:pt x="101" y="41"/>
                      </a:lnTo>
                      <a:lnTo>
                        <a:pt x="98" y="41"/>
                      </a:lnTo>
                      <a:lnTo>
                        <a:pt x="95" y="41"/>
                      </a:lnTo>
                      <a:lnTo>
                        <a:pt x="93" y="41"/>
                      </a:lnTo>
                      <a:lnTo>
                        <a:pt x="90" y="40"/>
                      </a:lnTo>
                      <a:lnTo>
                        <a:pt x="88" y="40"/>
                      </a:lnTo>
                      <a:lnTo>
                        <a:pt x="85" y="40"/>
                      </a:lnTo>
                      <a:lnTo>
                        <a:pt x="82" y="39"/>
                      </a:lnTo>
                      <a:lnTo>
                        <a:pt x="80" y="39"/>
                      </a:lnTo>
                      <a:lnTo>
                        <a:pt x="77" y="39"/>
                      </a:lnTo>
                      <a:lnTo>
                        <a:pt x="74" y="38"/>
                      </a:lnTo>
                      <a:lnTo>
                        <a:pt x="72" y="38"/>
                      </a:lnTo>
                      <a:lnTo>
                        <a:pt x="69" y="37"/>
                      </a:lnTo>
                      <a:lnTo>
                        <a:pt x="67" y="36"/>
                      </a:lnTo>
                      <a:lnTo>
                        <a:pt x="64" y="36"/>
                      </a:lnTo>
                      <a:lnTo>
                        <a:pt x="61" y="35"/>
                      </a:lnTo>
                      <a:lnTo>
                        <a:pt x="59" y="34"/>
                      </a:lnTo>
                      <a:lnTo>
                        <a:pt x="56" y="33"/>
                      </a:lnTo>
                      <a:lnTo>
                        <a:pt x="54" y="33"/>
                      </a:lnTo>
                      <a:lnTo>
                        <a:pt x="51" y="32"/>
                      </a:lnTo>
                      <a:lnTo>
                        <a:pt x="49" y="31"/>
                      </a:lnTo>
                      <a:lnTo>
                        <a:pt x="46" y="30"/>
                      </a:lnTo>
                      <a:lnTo>
                        <a:pt x="44" y="29"/>
                      </a:lnTo>
                      <a:lnTo>
                        <a:pt x="42" y="28"/>
                      </a:lnTo>
                      <a:lnTo>
                        <a:pt x="39" y="26"/>
                      </a:lnTo>
                      <a:lnTo>
                        <a:pt x="37" y="25"/>
                      </a:lnTo>
                      <a:lnTo>
                        <a:pt x="34" y="24"/>
                      </a:lnTo>
                      <a:lnTo>
                        <a:pt x="32" y="23"/>
                      </a:lnTo>
                      <a:lnTo>
                        <a:pt x="30" y="22"/>
                      </a:lnTo>
                      <a:lnTo>
                        <a:pt x="27" y="20"/>
                      </a:lnTo>
                      <a:lnTo>
                        <a:pt x="25" y="19"/>
                      </a:lnTo>
                      <a:lnTo>
                        <a:pt x="23" y="17"/>
                      </a:lnTo>
                      <a:lnTo>
                        <a:pt x="21" y="16"/>
                      </a:lnTo>
                      <a:lnTo>
                        <a:pt x="18" y="15"/>
                      </a:lnTo>
                      <a:lnTo>
                        <a:pt x="16" y="13"/>
                      </a:lnTo>
                      <a:lnTo>
                        <a:pt x="14" y="11"/>
                      </a:lnTo>
                      <a:lnTo>
                        <a:pt x="12" y="10"/>
                      </a:lnTo>
                      <a:lnTo>
                        <a:pt x="10" y="8"/>
                      </a:lnTo>
                      <a:lnTo>
                        <a:pt x="8" y="7"/>
                      </a:lnTo>
                      <a:lnTo>
                        <a:pt x="6" y="5"/>
                      </a:lnTo>
                      <a:lnTo>
                        <a:pt x="4" y="3"/>
                      </a:lnTo>
                      <a:lnTo>
                        <a:pt x="2" y="1"/>
                      </a:lnTo>
                      <a:lnTo>
                        <a:pt x="0" y="0"/>
                      </a:lnTo>
                    </a:path>
                  </a:pathLst>
                </a:custGeom>
                <a:gradFill rotWithShape="0">
                  <a:gsLst>
                    <a:gs pos="0">
                      <a:srgbClr val="FFFF50"/>
                    </a:gs>
                    <a:gs pos="100000">
                      <a:srgbClr val="D08F00"/>
                    </a:gs>
                  </a:gsLst>
                  <a:lin ang="0" scaled="1"/>
                </a:gradFill>
                <a:ln w="9525">
                  <a:noFill/>
                  <a:round/>
                  <a:headEnd type="none" w="sm" len="sm"/>
                  <a:tailEnd type="none" w="sm" len="sm"/>
                </a:ln>
              </p:spPr>
              <p:txBody>
                <a:bodyPr/>
                <a:lstStyle/>
                <a:p>
                  <a:endParaRPr lang="nl-BE"/>
                </a:p>
              </p:txBody>
            </p:sp>
            <p:sp>
              <p:nvSpPr>
                <p:cNvPr id="7236" name="Freeform 68"/>
                <p:cNvSpPr>
                  <a:spLocks noChangeArrowheads="1"/>
                </p:cNvSpPr>
                <p:nvPr/>
              </p:nvSpPr>
              <p:spPr bwMode="auto">
                <a:xfrm>
                  <a:off x="26" y="91"/>
                  <a:ext cx="15" cy="273"/>
                </a:xfrm>
                <a:custGeom>
                  <a:avLst/>
                  <a:gdLst/>
                  <a:ahLst/>
                  <a:cxnLst>
                    <a:cxn ang="0">
                      <a:pos x="0" y="0"/>
                    </a:cxn>
                    <a:cxn ang="0">
                      <a:pos x="0" y="266"/>
                    </a:cxn>
                    <a:cxn ang="0">
                      <a:pos x="14" y="273"/>
                    </a:cxn>
                    <a:cxn ang="0">
                      <a:pos x="15" y="0"/>
                    </a:cxn>
                    <a:cxn ang="0">
                      <a:pos x="0" y="0"/>
                    </a:cxn>
                  </a:cxnLst>
                  <a:rect l="0" t="0" r="r" b="b"/>
                  <a:pathLst>
                    <a:path w="15" h="273">
                      <a:moveTo>
                        <a:pt x="0" y="0"/>
                      </a:moveTo>
                      <a:lnTo>
                        <a:pt x="0" y="266"/>
                      </a:lnTo>
                      <a:cubicBezTo>
                        <a:pt x="0" y="266"/>
                        <a:pt x="7" y="271"/>
                        <a:pt x="14" y="273"/>
                      </a:cubicBezTo>
                      <a:lnTo>
                        <a:pt x="15" y="0"/>
                      </a:lnTo>
                      <a:lnTo>
                        <a:pt x="0" y="0"/>
                      </a:lnTo>
                    </a:path>
                  </a:pathLst>
                </a:custGeom>
                <a:solidFill>
                  <a:srgbClr val="FFFFA0"/>
                </a:solidFill>
                <a:ln w="9525">
                  <a:noFill/>
                  <a:round/>
                  <a:headEnd type="none" w="sm" len="sm"/>
                  <a:tailEnd type="none" w="sm" len="sm"/>
                </a:ln>
              </p:spPr>
              <p:txBody>
                <a:bodyPr/>
                <a:lstStyle/>
                <a:p>
                  <a:endParaRPr lang="nl-BE"/>
                </a:p>
              </p:txBody>
            </p:sp>
            <p:sp>
              <p:nvSpPr>
                <p:cNvPr id="7237" name="Freeform 69"/>
                <p:cNvSpPr>
                  <a:spLocks noChangeArrowheads="1"/>
                </p:cNvSpPr>
                <p:nvPr/>
              </p:nvSpPr>
              <p:spPr bwMode="auto">
                <a:xfrm>
                  <a:off x="164" y="91"/>
                  <a:ext cx="27" cy="278"/>
                </a:xfrm>
                <a:custGeom>
                  <a:avLst/>
                  <a:gdLst/>
                  <a:ahLst/>
                  <a:cxnLst>
                    <a:cxn ang="0">
                      <a:pos x="0" y="0"/>
                    </a:cxn>
                    <a:cxn ang="0">
                      <a:pos x="0" y="278"/>
                    </a:cxn>
                    <a:cxn ang="0">
                      <a:pos x="27" y="267"/>
                    </a:cxn>
                    <a:cxn ang="0">
                      <a:pos x="27" y="0"/>
                    </a:cxn>
                    <a:cxn ang="0">
                      <a:pos x="0" y="0"/>
                    </a:cxn>
                  </a:cxnLst>
                  <a:rect l="0" t="0" r="r" b="b"/>
                  <a:pathLst>
                    <a:path w="27" h="278">
                      <a:moveTo>
                        <a:pt x="0" y="0"/>
                      </a:moveTo>
                      <a:lnTo>
                        <a:pt x="0" y="278"/>
                      </a:lnTo>
                      <a:cubicBezTo>
                        <a:pt x="0" y="278"/>
                        <a:pt x="14" y="276"/>
                        <a:pt x="27" y="267"/>
                      </a:cubicBezTo>
                      <a:lnTo>
                        <a:pt x="27" y="0"/>
                      </a:lnTo>
                      <a:lnTo>
                        <a:pt x="0" y="0"/>
                      </a:lnTo>
                    </a:path>
                  </a:pathLst>
                </a:custGeom>
                <a:gradFill rotWithShape="0">
                  <a:gsLst>
                    <a:gs pos="0">
                      <a:srgbClr val="D08F00"/>
                    </a:gs>
                    <a:gs pos="100000">
                      <a:srgbClr val="D06F00"/>
                    </a:gs>
                  </a:gsLst>
                  <a:lin ang="0" scaled="1"/>
                </a:gradFill>
                <a:ln w="9525">
                  <a:noFill/>
                  <a:round/>
                  <a:headEnd type="none" w="sm" len="sm"/>
                  <a:tailEnd type="none" w="sm" len="sm"/>
                </a:ln>
              </p:spPr>
              <p:txBody>
                <a:bodyPr/>
                <a:lstStyle/>
                <a:p>
                  <a:endParaRPr lang="nl-BE"/>
                </a:p>
              </p:txBody>
            </p:sp>
            <p:sp>
              <p:nvSpPr>
                <p:cNvPr id="7238" name="Oval 70"/>
                <p:cNvSpPr>
                  <a:spLocks noChangeArrowheads="1"/>
                </p:cNvSpPr>
                <p:nvPr/>
              </p:nvSpPr>
              <p:spPr bwMode="auto">
                <a:xfrm>
                  <a:off x="5" y="8"/>
                  <a:ext cx="207" cy="103"/>
                </a:xfrm>
                <a:prstGeom prst="ellipse">
                  <a:avLst/>
                </a:prstGeom>
                <a:gradFill rotWithShape="0">
                  <a:gsLst>
                    <a:gs pos="0">
                      <a:srgbClr val="FFFF71"/>
                    </a:gs>
                    <a:gs pos="100000">
                      <a:srgbClr val="D08F00"/>
                    </a:gs>
                  </a:gsLst>
                  <a:path path="rect">
                    <a:fillToRect t="100000" r="100000"/>
                  </a:path>
                </a:gradFill>
                <a:ln w="9525">
                  <a:noFill/>
                  <a:round/>
                  <a:headEnd type="none" w="sm" len="sm"/>
                  <a:tailEnd type="none" w="sm" len="sm"/>
                </a:ln>
              </p:spPr>
              <p:txBody>
                <a:bodyPr/>
                <a:lstStyle/>
                <a:p>
                  <a:endParaRPr lang="nl-BE"/>
                </a:p>
              </p:txBody>
            </p:sp>
            <p:sp>
              <p:nvSpPr>
                <p:cNvPr id="7239" name="Freeform 71"/>
                <p:cNvSpPr>
                  <a:spLocks noChangeArrowheads="1"/>
                </p:cNvSpPr>
                <p:nvPr/>
              </p:nvSpPr>
              <p:spPr bwMode="auto">
                <a:xfrm>
                  <a:off x="11" y="78"/>
                  <a:ext cx="165" cy="33"/>
                </a:xfrm>
                <a:custGeom>
                  <a:avLst/>
                  <a:gdLst/>
                  <a:ahLst/>
                  <a:cxnLst>
                    <a:cxn ang="0">
                      <a:pos x="0" y="0"/>
                    </a:cxn>
                    <a:cxn ang="0">
                      <a:pos x="44" y="25"/>
                    </a:cxn>
                    <a:cxn ang="0">
                      <a:pos x="104" y="33"/>
                    </a:cxn>
                    <a:cxn ang="0">
                      <a:pos x="165" y="20"/>
                    </a:cxn>
                    <a:cxn ang="0">
                      <a:pos x="70" y="20"/>
                    </a:cxn>
                    <a:cxn ang="0">
                      <a:pos x="0" y="0"/>
                    </a:cxn>
                  </a:cxnLst>
                  <a:rect l="0" t="0" r="r" b="b"/>
                  <a:pathLst>
                    <a:path w="165" h="33">
                      <a:moveTo>
                        <a:pt x="0" y="0"/>
                      </a:moveTo>
                      <a:cubicBezTo>
                        <a:pt x="0" y="0"/>
                        <a:pt x="16" y="16"/>
                        <a:pt x="44" y="25"/>
                      </a:cubicBezTo>
                      <a:cubicBezTo>
                        <a:pt x="44" y="25"/>
                        <a:pt x="72" y="34"/>
                        <a:pt x="104" y="33"/>
                      </a:cubicBezTo>
                      <a:cubicBezTo>
                        <a:pt x="104" y="33"/>
                        <a:pt x="136" y="31"/>
                        <a:pt x="165" y="20"/>
                      </a:cubicBezTo>
                      <a:cubicBezTo>
                        <a:pt x="165" y="20"/>
                        <a:pt x="115" y="26"/>
                        <a:pt x="70" y="20"/>
                      </a:cubicBezTo>
                      <a:cubicBezTo>
                        <a:pt x="70" y="20"/>
                        <a:pt x="26" y="15"/>
                        <a:pt x="0" y="0"/>
                      </a:cubicBezTo>
                    </a:path>
                  </a:pathLst>
                </a:custGeom>
                <a:gradFill rotWithShape="0">
                  <a:gsLst>
                    <a:gs pos="0">
                      <a:srgbClr val="FFFFA0"/>
                    </a:gs>
                    <a:gs pos="100000">
                      <a:srgbClr val="FFFF8E"/>
                    </a:gs>
                  </a:gsLst>
                  <a:lin ang="5400000" scaled="1"/>
                </a:gradFill>
                <a:ln w="9525">
                  <a:noFill/>
                  <a:round/>
                  <a:headEnd type="none" w="sm" len="sm"/>
                  <a:tailEnd type="none" w="sm" len="sm"/>
                </a:ln>
              </p:spPr>
              <p:txBody>
                <a:bodyPr/>
                <a:lstStyle/>
                <a:p>
                  <a:endParaRPr lang="nl-BE"/>
                </a:p>
              </p:txBody>
            </p:sp>
            <p:sp>
              <p:nvSpPr>
                <p:cNvPr id="7240" name="Freeform 72"/>
                <p:cNvSpPr>
                  <a:spLocks noChangeArrowheads="1"/>
                </p:cNvSpPr>
                <p:nvPr/>
              </p:nvSpPr>
              <p:spPr bwMode="auto">
                <a:xfrm>
                  <a:off x="45" y="186"/>
                  <a:ext cx="99" cy="193"/>
                </a:xfrm>
                <a:custGeom>
                  <a:avLst/>
                  <a:gdLst/>
                  <a:ahLst/>
                  <a:cxnLst>
                    <a:cxn ang="0">
                      <a:pos x="5" y="0"/>
                    </a:cxn>
                    <a:cxn ang="0">
                      <a:pos x="98" y="189"/>
                    </a:cxn>
                    <a:cxn ang="0">
                      <a:pos x="0" y="181"/>
                    </a:cxn>
                    <a:cxn ang="0">
                      <a:pos x="5" y="0"/>
                    </a:cxn>
                  </a:cxnLst>
                  <a:rect l="0" t="0" r="r" b="b"/>
                  <a:pathLst>
                    <a:path w="98" h="193">
                      <a:moveTo>
                        <a:pt x="5" y="0"/>
                      </a:moveTo>
                      <a:cubicBezTo>
                        <a:pt x="5" y="0"/>
                        <a:pt x="16" y="112"/>
                        <a:pt x="98" y="189"/>
                      </a:cubicBezTo>
                      <a:cubicBezTo>
                        <a:pt x="98" y="189"/>
                        <a:pt x="48" y="200"/>
                        <a:pt x="0" y="181"/>
                      </a:cubicBezTo>
                      <a:lnTo>
                        <a:pt x="5" y="0"/>
                      </a:lnTo>
                    </a:path>
                  </a:pathLst>
                </a:custGeom>
                <a:gradFill rotWithShape="0">
                  <a:gsLst>
                    <a:gs pos="0">
                      <a:srgbClr val="E6B226"/>
                    </a:gs>
                    <a:gs pos="100000">
                      <a:srgbClr val="D07C00"/>
                    </a:gs>
                  </a:gsLst>
                  <a:lin ang="5400000" scaled="1"/>
                </a:gradFill>
                <a:ln w="9525">
                  <a:noFill/>
                  <a:round/>
                  <a:headEnd type="none" w="sm" len="sm"/>
                  <a:tailEnd type="none" w="sm" len="sm"/>
                </a:ln>
              </p:spPr>
              <p:txBody>
                <a:bodyPr/>
                <a:lstStyle/>
                <a:p>
                  <a:endParaRPr lang="nl-BE"/>
                </a:p>
              </p:txBody>
            </p:sp>
          </p:grpSp>
          <p:grpSp>
            <p:nvGrpSpPr>
              <p:cNvPr id="7241" name="Group 73"/>
              <p:cNvGrpSpPr>
                <a:grpSpLocks/>
              </p:cNvGrpSpPr>
              <p:nvPr/>
            </p:nvGrpSpPr>
            <p:grpSpPr bwMode="auto">
              <a:xfrm>
                <a:off x="0" y="248"/>
                <a:ext cx="218" cy="386"/>
                <a:chOff x="0" y="0"/>
                <a:chExt cx="219" cy="387"/>
              </a:xfrm>
            </p:grpSpPr>
            <p:sp>
              <p:nvSpPr>
                <p:cNvPr id="7242" name="Freeform 74"/>
                <p:cNvSpPr>
                  <a:spLocks noChangeArrowheads="1"/>
                </p:cNvSpPr>
                <p:nvPr/>
              </p:nvSpPr>
              <p:spPr bwMode="auto">
                <a:xfrm>
                  <a:off x="0" y="0"/>
                  <a:ext cx="218" cy="386"/>
                </a:xfrm>
                <a:custGeom>
                  <a:avLst/>
                  <a:gdLst/>
                  <a:ahLst/>
                  <a:cxnLst>
                    <a:cxn ang="0">
                      <a:pos x="0" y="59"/>
                    </a:cxn>
                    <a:cxn ang="0">
                      <a:pos x="13" y="33"/>
                    </a:cxn>
                    <a:cxn ang="0">
                      <a:pos x="44" y="13"/>
                    </a:cxn>
                    <a:cxn ang="0">
                      <a:pos x="86" y="2"/>
                    </a:cxn>
                    <a:cxn ang="0">
                      <a:pos x="132" y="2"/>
                    </a:cxn>
                    <a:cxn ang="0">
                      <a:pos x="174" y="13"/>
                    </a:cxn>
                    <a:cxn ang="0">
                      <a:pos x="204" y="33"/>
                    </a:cxn>
                    <a:cxn ang="0">
                      <a:pos x="218" y="58"/>
                    </a:cxn>
                    <a:cxn ang="0">
                      <a:pos x="218" y="328"/>
                    </a:cxn>
                    <a:cxn ang="0">
                      <a:pos x="205" y="354"/>
                    </a:cxn>
                    <a:cxn ang="0">
                      <a:pos x="174" y="374"/>
                    </a:cxn>
                    <a:cxn ang="0">
                      <a:pos x="132" y="386"/>
                    </a:cxn>
                    <a:cxn ang="0">
                      <a:pos x="85" y="385"/>
                    </a:cxn>
                    <a:cxn ang="0">
                      <a:pos x="43" y="374"/>
                    </a:cxn>
                    <a:cxn ang="0">
                      <a:pos x="13" y="354"/>
                    </a:cxn>
                    <a:cxn ang="0">
                      <a:pos x="0" y="328"/>
                    </a:cxn>
                    <a:cxn ang="0">
                      <a:pos x="0" y="59"/>
                    </a:cxn>
                  </a:cxnLst>
                  <a:rect l="0" t="0" r="r" b="b"/>
                  <a:pathLst>
                    <a:path w="218" h="386">
                      <a:moveTo>
                        <a:pt x="0" y="59"/>
                      </a:moveTo>
                      <a:cubicBezTo>
                        <a:pt x="0" y="59"/>
                        <a:pt x="2" y="45"/>
                        <a:pt x="13" y="33"/>
                      </a:cubicBezTo>
                      <a:cubicBezTo>
                        <a:pt x="13" y="33"/>
                        <a:pt x="25" y="22"/>
                        <a:pt x="44" y="13"/>
                      </a:cubicBezTo>
                      <a:cubicBezTo>
                        <a:pt x="44" y="13"/>
                        <a:pt x="63" y="5"/>
                        <a:pt x="86" y="2"/>
                      </a:cubicBezTo>
                      <a:cubicBezTo>
                        <a:pt x="86" y="2"/>
                        <a:pt x="109" y="0"/>
                        <a:pt x="132" y="2"/>
                      </a:cubicBezTo>
                      <a:cubicBezTo>
                        <a:pt x="132" y="2"/>
                        <a:pt x="155" y="5"/>
                        <a:pt x="174" y="13"/>
                      </a:cubicBezTo>
                      <a:cubicBezTo>
                        <a:pt x="174" y="13"/>
                        <a:pt x="193" y="21"/>
                        <a:pt x="204" y="33"/>
                      </a:cubicBezTo>
                      <a:cubicBezTo>
                        <a:pt x="204" y="33"/>
                        <a:pt x="216" y="45"/>
                        <a:pt x="218" y="58"/>
                      </a:cubicBezTo>
                      <a:cubicBezTo>
                        <a:pt x="218" y="58"/>
                        <a:pt x="218" y="193"/>
                        <a:pt x="218" y="328"/>
                      </a:cubicBezTo>
                      <a:cubicBezTo>
                        <a:pt x="218" y="328"/>
                        <a:pt x="216" y="342"/>
                        <a:pt x="205" y="354"/>
                      </a:cubicBezTo>
                      <a:cubicBezTo>
                        <a:pt x="205" y="354"/>
                        <a:pt x="193" y="366"/>
                        <a:pt x="174" y="374"/>
                      </a:cubicBezTo>
                      <a:cubicBezTo>
                        <a:pt x="174" y="374"/>
                        <a:pt x="155" y="383"/>
                        <a:pt x="132" y="386"/>
                      </a:cubicBezTo>
                      <a:cubicBezTo>
                        <a:pt x="132" y="386"/>
                        <a:pt x="108" y="388"/>
                        <a:pt x="85" y="385"/>
                      </a:cubicBezTo>
                      <a:cubicBezTo>
                        <a:pt x="85" y="385"/>
                        <a:pt x="62" y="382"/>
                        <a:pt x="43" y="374"/>
                      </a:cubicBezTo>
                      <a:cubicBezTo>
                        <a:pt x="43" y="374"/>
                        <a:pt x="24" y="366"/>
                        <a:pt x="13" y="354"/>
                      </a:cubicBezTo>
                      <a:cubicBezTo>
                        <a:pt x="13" y="354"/>
                        <a:pt x="1" y="341"/>
                        <a:pt x="0" y="328"/>
                      </a:cubicBezTo>
                      <a:cubicBezTo>
                        <a:pt x="0" y="328"/>
                        <a:pt x="0" y="193"/>
                        <a:pt x="0" y="59"/>
                      </a:cubicBezTo>
                    </a:path>
                  </a:pathLst>
                </a:custGeom>
                <a:gradFill rotWithShape="0">
                  <a:gsLst>
                    <a:gs pos="0">
                      <a:srgbClr val="D08F00"/>
                    </a:gs>
                    <a:gs pos="100000">
                      <a:srgbClr val="A04000"/>
                    </a:gs>
                  </a:gsLst>
                  <a:lin ang="5400000" scaled="1"/>
                </a:gradFill>
                <a:ln w="9525">
                  <a:noFill/>
                  <a:round/>
                  <a:headEnd type="none" w="sm" len="sm"/>
                  <a:tailEnd type="none" w="sm" len="sm"/>
                </a:ln>
              </p:spPr>
              <p:txBody>
                <a:bodyPr/>
                <a:lstStyle/>
                <a:p>
                  <a:endParaRPr lang="nl-BE"/>
                </a:p>
              </p:txBody>
            </p:sp>
            <p:sp>
              <p:nvSpPr>
                <p:cNvPr id="7243" name="Freeform 75"/>
                <p:cNvSpPr>
                  <a:spLocks noChangeArrowheads="1"/>
                </p:cNvSpPr>
                <p:nvPr/>
              </p:nvSpPr>
              <p:spPr bwMode="auto">
                <a:xfrm>
                  <a:off x="5" y="61"/>
                  <a:ext cx="208" cy="318"/>
                </a:xfrm>
                <a:custGeom>
                  <a:avLst/>
                  <a:gdLst/>
                  <a:ahLst/>
                  <a:cxnLst>
                    <a:cxn ang="0">
                      <a:pos x="0" y="258"/>
                    </a:cxn>
                    <a:cxn ang="0">
                      <a:pos x="0" y="262"/>
                    </a:cxn>
                    <a:cxn ang="0">
                      <a:pos x="0" y="265"/>
                    </a:cxn>
                    <a:cxn ang="0">
                      <a:pos x="0" y="269"/>
                    </a:cxn>
                    <a:cxn ang="0">
                      <a:pos x="1" y="272"/>
                    </a:cxn>
                    <a:cxn ang="0">
                      <a:pos x="3" y="276"/>
                    </a:cxn>
                    <a:cxn ang="0">
                      <a:pos x="4" y="279"/>
                    </a:cxn>
                    <a:cxn ang="0">
                      <a:pos x="6" y="282"/>
                    </a:cxn>
                    <a:cxn ang="0">
                      <a:pos x="8" y="285"/>
                    </a:cxn>
                    <a:cxn ang="0">
                      <a:pos x="11" y="288"/>
                    </a:cxn>
                    <a:cxn ang="0">
                      <a:pos x="13" y="291"/>
                    </a:cxn>
                    <a:cxn ang="0">
                      <a:pos x="16" y="293"/>
                    </a:cxn>
                    <a:cxn ang="0">
                      <a:pos x="19" y="295"/>
                    </a:cxn>
                    <a:cxn ang="0">
                      <a:pos x="24" y="298"/>
                    </a:cxn>
                    <a:cxn ang="0">
                      <a:pos x="38" y="304"/>
                    </a:cxn>
                    <a:cxn ang="0">
                      <a:pos x="53" y="310"/>
                    </a:cxn>
                    <a:cxn ang="0">
                      <a:pos x="68" y="313"/>
                    </a:cxn>
                    <a:cxn ang="0">
                      <a:pos x="83" y="316"/>
                    </a:cxn>
                    <a:cxn ang="0">
                      <a:pos x="99" y="317"/>
                    </a:cxn>
                    <a:cxn ang="0">
                      <a:pos x="114" y="317"/>
                    </a:cxn>
                    <a:cxn ang="0">
                      <a:pos x="130" y="315"/>
                    </a:cxn>
                    <a:cxn ang="0">
                      <a:pos x="145" y="312"/>
                    </a:cxn>
                    <a:cxn ang="0">
                      <a:pos x="160" y="308"/>
                    </a:cxn>
                    <a:cxn ang="0">
                      <a:pos x="174" y="302"/>
                    </a:cxn>
                    <a:cxn ang="0">
                      <a:pos x="186" y="296"/>
                    </a:cxn>
                    <a:cxn ang="0">
                      <a:pos x="189" y="294"/>
                    </a:cxn>
                    <a:cxn ang="0">
                      <a:pos x="192" y="292"/>
                    </a:cxn>
                    <a:cxn ang="0">
                      <a:pos x="195" y="289"/>
                    </a:cxn>
                    <a:cxn ang="0">
                      <a:pos x="197" y="287"/>
                    </a:cxn>
                    <a:cxn ang="0">
                      <a:pos x="199" y="284"/>
                    </a:cxn>
                    <a:cxn ang="0">
                      <a:pos x="201" y="281"/>
                    </a:cxn>
                    <a:cxn ang="0">
                      <a:pos x="203" y="277"/>
                    </a:cxn>
                    <a:cxn ang="0">
                      <a:pos x="204" y="274"/>
                    </a:cxn>
                    <a:cxn ang="0">
                      <a:pos x="205" y="270"/>
                    </a:cxn>
                    <a:cxn ang="0">
                      <a:pos x="206" y="267"/>
                    </a:cxn>
                    <a:cxn ang="0">
                      <a:pos x="206" y="263"/>
                    </a:cxn>
                    <a:cxn ang="0">
                      <a:pos x="206" y="260"/>
                    </a:cxn>
                    <a:cxn ang="0">
                      <a:pos x="206" y="256"/>
                    </a:cxn>
                    <a:cxn ang="0">
                      <a:pos x="199" y="7"/>
                    </a:cxn>
                    <a:cxn ang="0">
                      <a:pos x="188" y="15"/>
                    </a:cxn>
                    <a:cxn ang="0">
                      <a:pos x="177" y="22"/>
                    </a:cxn>
                    <a:cxn ang="0">
                      <a:pos x="165" y="28"/>
                    </a:cxn>
                    <a:cxn ang="0">
                      <a:pos x="153" y="33"/>
                    </a:cxn>
                    <a:cxn ang="0">
                      <a:pos x="140" y="36"/>
                    </a:cxn>
                    <a:cxn ang="0">
                      <a:pos x="127" y="39"/>
                    </a:cxn>
                    <a:cxn ang="0">
                      <a:pos x="114" y="41"/>
                    </a:cxn>
                    <a:cxn ang="0">
                      <a:pos x="101" y="41"/>
                    </a:cxn>
                    <a:cxn ang="0">
                      <a:pos x="88" y="40"/>
                    </a:cxn>
                    <a:cxn ang="0">
                      <a:pos x="74" y="38"/>
                    </a:cxn>
                    <a:cxn ang="0">
                      <a:pos x="61" y="35"/>
                    </a:cxn>
                    <a:cxn ang="0">
                      <a:pos x="49" y="31"/>
                    </a:cxn>
                    <a:cxn ang="0">
                      <a:pos x="37" y="25"/>
                    </a:cxn>
                    <a:cxn ang="0">
                      <a:pos x="25" y="19"/>
                    </a:cxn>
                    <a:cxn ang="0">
                      <a:pos x="14" y="11"/>
                    </a:cxn>
                    <a:cxn ang="0">
                      <a:pos x="4" y="3"/>
                    </a:cxn>
                  </a:cxnLst>
                  <a:rect l="0" t="0" r="r" b="b"/>
                  <a:pathLst>
                    <a:path w="207" h="317">
                      <a:moveTo>
                        <a:pt x="0" y="0"/>
                      </a:moveTo>
                      <a:lnTo>
                        <a:pt x="0" y="256"/>
                      </a:lnTo>
                      <a:lnTo>
                        <a:pt x="0" y="257"/>
                      </a:lnTo>
                      <a:lnTo>
                        <a:pt x="0" y="257"/>
                      </a:lnTo>
                      <a:lnTo>
                        <a:pt x="0" y="258"/>
                      </a:lnTo>
                      <a:lnTo>
                        <a:pt x="0" y="259"/>
                      </a:lnTo>
                      <a:lnTo>
                        <a:pt x="0" y="260"/>
                      </a:lnTo>
                      <a:lnTo>
                        <a:pt x="0" y="260"/>
                      </a:lnTo>
                      <a:lnTo>
                        <a:pt x="0" y="261"/>
                      </a:lnTo>
                      <a:lnTo>
                        <a:pt x="0" y="262"/>
                      </a:lnTo>
                      <a:lnTo>
                        <a:pt x="0" y="262"/>
                      </a:lnTo>
                      <a:lnTo>
                        <a:pt x="0" y="263"/>
                      </a:lnTo>
                      <a:lnTo>
                        <a:pt x="0" y="264"/>
                      </a:lnTo>
                      <a:lnTo>
                        <a:pt x="0" y="265"/>
                      </a:lnTo>
                      <a:lnTo>
                        <a:pt x="0" y="265"/>
                      </a:lnTo>
                      <a:lnTo>
                        <a:pt x="0" y="266"/>
                      </a:lnTo>
                      <a:lnTo>
                        <a:pt x="0" y="267"/>
                      </a:lnTo>
                      <a:lnTo>
                        <a:pt x="0" y="267"/>
                      </a:lnTo>
                      <a:lnTo>
                        <a:pt x="0" y="268"/>
                      </a:lnTo>
                      <a:lnTo>
                        <a:pt x="0" y="269"/>
                      </a:lnTo>
                      <a:lnTo>
                        <a:pt x="1" y="270"/>
                      </a:lnTo>
                      <a:lnTo>
                        <a:pt x="1" y="270"/>
                      </a:lnTo>
                      <a:lnTo>
                        <a:pt x="1" y="271"/>
                      </a:lnTo>
                      <a:lnTo>
                        <a:pt x="1" y="272"/>
                      </a:lnTo>
                      <a:lnTo>
                        <a:pt x="1" y="272"/>
                      </a:lnTo>
                      <a:lnTo>
                        <a:pt x="2" y="273"/>
                      </a:lnTo>
                      <a:lnTo>
                        <a:pt x="2" y="274"/>
                      </a:lnTo>
                      <a:lnTo>
                        <a:pt x="2" y="275"/>
                      </a:lnTo>
                      <a:lnTo>
                        <a:pt x="2" y="275"/>
                      </a:lnTo>
                      <a:lnTo>
                        <a:pt x="3" y="276"/>
                      </a:lnTo>
                      <a:lnTo>
                        <a:pt x="3" y="277"/>
                      </a:lnTo>
                      <a:lnTo>
                        <a:pt x="3" y="277"/>
                      </a:lnTo>
                      <a:lnTo>
                        <a:pt x="4" y="278"/>
                      </a:lnTo>
                      <a:lnTo>
                        <a:pt x="4" y="279"/>
                      </a:lnTo>
                      <a:lnTo>
                        <a:pt x="4" y="279"/>
                      </a:lnTo>
                      <a:lnTo>
                        <a:pt x="5" y="280"/>
                      </a:lnTo>
                      <a:lnTo>
                        <a:pt x="5" y="280"/>
                      </a:lnTo>
                      <a:lnTo>
                        <a:pt x="5" y="281"/>
                      </a:lnTo>
                      <a:lnTo>
                        <a:pt x="6" y="282"/>
                      </a:lnTo>
                      <a:lnTo>
                        <a:pt x="6" y="282"/>
                      </a:lnTo>
                      <a:lnTo>
                        <a:pt x="6" y="283"/>
                      </a:lnTo>
                      <a:lnTo>
                        <a:pt x="7" y="284"/>
                      </a:lnTo>
                      <a:lnTo>
                        <a:pt x="7" y="284"/>
                      </a:lnTo>
                      <a:lnTo>
                        <a:pt x="8" y="285"/>
                      </a:lnTo>
                      <a:lnTo>
                        <a:pt x="8" y="285"/>
                      </a:lnTo>
                      <a:lnTo>
                        <a:pt x="9" y="286"/>
                      </a:lnTo>
                      <a:lnTo>
                        <a:pt x="9" y="286"/>
                      </a:lnTo>
                      <a:lnTo>
                        <a:pt x="10" y="287"/>
                      </a:lnTo>
                      <a:lnTo>
                        <a:pt x="10" y="288"/>
                      </a:lnTo>
                      <a:lnTo>
                        <a:pt x="11" y="288"/>
                      </a:lnTo>
                      <a:lnTo>
                        <a:pt x="11" y="289"/>
                      </a:lnTo>
                      <a:lnTo>
                        <a:pt x="12" y="289"/>
                      </a:lnTo>
                      <a:lnTo>
                        <a:pt x="12" y="290"/>
                      </a:lnTo>
                      <a:lnTo>
                        <a:pt x="13" y="290"/>
                      </a:lnTo>
                      <a:lnTo>
                        <a:pt x="13" y="291"/>
                      </a:lnTo>
                      <a:lnTo>
                        <a:pt x="14" y="291"/>
                      </a:lnTo>
                      <a:lnTo>
                        <a:pt x="14" y="292"/>
                      </a:lnTo>
                      <a:lnTo>
                        <a:pt x="15" y="292"/>
                      </a:lnTo>
                      <a:lnTo>
                        <a:pt x="15" y="292"/>
                      </a:lnTo>
                      <a:lnTo>
                        <a:pt x="16" y="293"/>
                      </a:lnTo>
                      <a:lnTo>
                        <a:pt x="17" y="293"/>
                      </a:lnTo>
                      <a:lnTo>
                        <a:pt x="17" y="294"/>
                      </a:lnTo>
                      <a:lnTo>
                        <a:pt x="18" y="294"/>
                      </a:lnTo>
                      <a:lnTo>
                        <a:pt x="18" y="295"/>
                      </a:lnTo>
                      <a:lnTo>
                        <a:pt x="19" y="295"/>
                      </a:lnTo>
                      <a:lnTo>
                        <a:pt x="20" y="295"/>
                      </a:lnTo>
                      <a:lnTo>
                        <a:pt x="20" y="296"/>
                      </a:lnTo>
                      <a:lnTo>
                        <a:pt x="21" y="296"/>
                      </a:lnTo>
                      <a:lnTo>
                        <a:pt x="21" y="296"/>
                      </a:lnTo>
                      <a:lnTo>
                        <a:pt x="24" y="298"/>
                      </a:lnTo>
                      <a:lnTo>
                        <a:pt x="27" y="299"/>
                      </a:lnTo>
                      <a:lnTo>
                        <a:pt x="30" y="301"/>
                      </a:lnTo>
                      <a:lnTo>
                        <a:pt x="33" y="302"/>
                      </a:lnTo>
                      <a:lnTo>
                        <a:pt x="35" y="303"/>
                      </a:lnTo>
                      <a:lnTo>
                        <a:pt x="38" y="304"/>
                      </a:lnTo>
                      <a:lnTo>
                        <a:pt x="41" y="305"/>
                      </a:lnTo>
                      <a:lnTo>
                        <a:pt x="44" y="307"/>
                      </a:lnTo>
                      <a:lnTo>
                        <a:pt x="47" y="308"/>
                      </a:lnTo>
                      <a:lnTo>
                        <a:pt x="50" y="309"/>
                      </a:lnTo>
                      <a:lnTo>
                        <a:pt x="53" y="310"/>
                      </a:lnTo>
                      <a:lnTo>
                        <a:pt x="56" y="310"/>
                      </a:lnTo>
                      <a:lnTo>
                        <a:pt x="59" y="311"/>
                      </a:lnTo>
                      <a:lnTo>
                        <a:pt x="62" y="312"/>
                      </a:lnTo>
                      <a:lnTo>
                        <a:pt x="65" y="313"/>
                      </a:lnTo>
                      <a:lnTo>
                        <a:pt x="68" y="313"/>
                      </a:lnTo>
                      <a:lnTo>
                        <a:pt x="71" y="314"/>
                      </a:lnTo>
                      <a:lnTo>
                        <a:pt x="74" y="315"/>
                      </a:lnTo>
                      <a:lnTo>
                        <a:pt x="77" y="315"/>
                      </a:lnTo>
                      <a:lnTo>
                        <a:pt x="80" y="316"/>
                      </a:lnTo>
                      <a:lnTo>
                        <a:pt x="83" y="316"/>
                      </a:lnTo>
                      <a:lnTo>
                        <a:pt x="86" y="316"/>
                      </a:lnTo>
                      <a:lnTo>
                        <a:pt x="89" y="317"/>
                      </a:lnTo>
                      <a:lnTo>
                        <a:pt x="93" y="317"/>
                      </a:lnTo>
                      <a:lnTo>
                        <a:pt x="96" y="317"/>
                      </a:lnTo>
                      <a:lnTo>
                        <a:pt x="99" y="317"/>
                      </a:lnTo>
                      <a:lnTo>
                        <a:pt x="102" y="317"/>
                      </a:lnTo>
                      <a:lnTo>
                        <a:pt x="105" y="317"/>
                      </a:lnTo>
                      <a:lnTo>
                        <a:pt x="108" y="317"/>
                      </a:lnTo>
                      <a:lnTo>
                        <a:pt x="111" y="317"/>
                      </a:lnTo>
                      <a:lnTo>
                        <a:pt x="114" y="317"/>
                      </a:lnTo>
                      <a:lnTo>
                        <a:pt x="117" y="317"/>
                      </a:lnTo>
                      <a:lnTo>
                        <a:pt x="120" y="316"/>
                      </a:lnTo>
                      <a:lnTo>
                        <a:pt x="124" y="316"/>
                      </a:lnTo>
                      <a:lnTo>
                        <a:pt x="127" y="316"/>
                      </a:lnTo>
                      <a:lnTo>
                        <a:pt x="130" y="315"/>
                      </a:lnTo>
                      <a:lnTo>
                        <a:pt x="133" y="315"/>
                      </a:lnTo>
                      <a:lnTo>
                        <a:pt x="136" y="314"/>
                      </a:lnTo>
                      <a:lnTo>
                        <a:pt x="139" y="313"/>
                      </a:lnTo>
                      <a:lnTo>
                        <a:pt x="142" y="313"/>
                      </a:lnTo>
                      <a:lnTo>
                        <a:pt x="145" y="312"/>
                      </a:lnTo>
                      <a:lnTo>
                        <a:pt x="148" y="311"/>
                      </a:lnTo>
                      <a:lnTo>
                        <a:pt x="151" y="310"/>
                      </a:lnTo>
                      <a:lnTo>
                        <a:pt x="154" y="310"/>
                      </a:lnTo>
                      <a:lnTo>
                        <a:pt x="157" y="309"/>
                      </a:lnTo>
                      <a:lnTo>
                        <a:pt x="160" y="308"/>
                      </a:lnTo>
                      <a:lnTo>
                        <a:pt x="163" y="307"/>
                      </a:lnTo>
                      <a:lnTo>
                        <a:pt x="166" y="305"/>
                      </a:lnTo>
                      <a:lnTo>
                        <a:pt x="169" y="304"/>
                      </a:lnTo>
                      <a:lnTo>
                        <a:pt x="171" y="303"/>
                      </a:lnTo>
                      <a:lnTo>
                        <a:pt x="174" y="302"/>
                      </a:lnTo>
                      <a:lnTo>
                        <a:pt x="177" y="301"/>
                      </a:lnTo>
                      <a:lnTo>
                        <a:pt x="180" y="299"/>
                      </a:lnTo>
                      <a:lnTo>
                        <a:pt x="183" y="298"/>
                      </a:lnTo>
                      <a:lnTo>
                        <a:pt x="185" y="296"/>
                      </a:lnTo>
                      <a:lnTo>
                        <a:pt x="186" y="296"/>
                      </a:lnTo>
                      <a:lnTo>
                        <a:pt x="187" y="296"/>
                      </a:lnTo>
                      <a:lnTo>
                        <a:pt x="187" y="295"/>
                      </a:lnTo>
                      <a:lnTo>
                        <a:pt x="188" y="295"/>
                      </a:lnTo>
                      <a:lnTo>
                        <a:pt x="188" y="294"/>
                      </a:lnTo>
                      <a:lnTo>
                        <a:pt x="189" y="294"/>
                      </a:lnTo>
                      <a:lnTo>
                        <a:pt x="190" y="294"/>
                      </a:lnTo>
                      <a:lnTo>
                        <a:pt x="190" y="293"/>
                      </a:lnTo>
                      <a:lnTo>
                        <a:pt x="191" y="293"/>
                      </a:lnTo>
                      <a:lnTo>
                        <a:pt x="191" y="292"/>
                      </a:lnTo>
                      <a:lnTo>
                        <a:pt x="192" y="292"/>
                      </a:lnTo>
                      <a:lnTo>
                        <a:pt x="193" y="291"/>
                      </a:lnTo>
                      <a:lnTo>
                        <a:pt x="193" y="291"/>
                      </a:lnTo>
                      <a:lnTo>
                        <a:pt x="194" y="290"/>
                      </a:lnTo>
                      <a:lnTo>
                        <a:pt x="194" y="290"/>
                      </a:lnTo>
                      <a:lnTo>
                        <a:pt x="195" y="289"/>
                      </a:lnTo>
                      <a:lnTo>
                        <a:pt x="195" y="289"/>
                      </a:lnTo>
                      <a:lnTo>
                        <a:pt x="196" y="288"/>
                      </a:lnTo>
                      <a:lnTo>
                        <a:pt x="196" y="288"/>
                      </a:lnTo>
                      <a:lnTo>
                        <a:pt x="197" y="287"/>
                      </a:lnTo>
                      <a:lnTo>
                        <a:pt x="197" y="287"/>
                      </a:lnTo>
                      <a:lnTo>
                        <a:pt x="198" y="286"/>
                      </a:lnTo>
                      <a:lnTo>
                        <a:pt x="198" y="285"/>
                      </a:lnTo>
                      <a:lnTo>
                        <a:pt x="198" y="285"/>
                      </a:lnTo>
                      <a:lnTo>
                        <a:pt x="199" y="284"/>
                      </a:lnTo>
                      <a:lnTo>
                        <a:pt x="199" y="284"/>
                      </a:lnTo>
                      <a:lnTo>
                        <a:pt x="200" y="283"/>
                      </a:lnTo>
                      <a:lnTo>
                        <a:pt x="200" y="282"/>
                      </a:lnTo>
                      <a:lnTo>
                        <a:pt x="200" y="282"/>
                      </a:lnTo>
                      <a:lnTo>
                        <a:pt x="201" y="281"/>
                      </a:lnTo>
                      <a:lnTo>
                        <a:pt x="201" y="281"/>
                      </a:lnTo>
                      <a:lnTo>
                        <a:pt x="202" y="280"/>
                      </a:lnTo>
                      <a:lnTo>
                        <a:pt x="202" y="279"/>
                      </a:lnTo>
                      <a:lnTo>
                        <a:pt x="202" y="279"/>
                      </a:lnTo>
                      <a:lnTo>
                        <a:pt x="203" y="278"/>
                      </a:lnTo>
                      <a:lnTo>
                        <a:pt x="203" y="277"/>
                      </a:lnTo>
                      <a:lnTo>
                        <a:pt x="203" y="277"/>
                      </a:lnTo>
                      <a:lnTo>
                        <a:pt x="203" y="276"/>
                      </a:lnTo>
                      <a:lnTo>
                        <a:pt x="204" y="275"/>
                      </a:lnTo>
                      <a:lnTo>
                        <a:pt x="204" y="275"/>
                      </a:lnTo>
                      <a:lnTo>
                        <a:pt x="204" y="274"/>
                      </a:lnTo>
                      <a:lnTo>
                        <a:pt x="204" y="273"/>
                      </a:lnTo>
                      <a:lnTo>
                        <a:pt x="205" y="272"/>
                      </a:lnTo>
                      <a:lnTo>
                        <a:pt x="205" y="272"/>
                      </a:lnTo>
                      <a:lnTo>
                        <a:pt x="205" y="271"/>
                      </a:lnTo>
                      <a:lnTo>
                        <a:pt x="205" y="270"/>
                      </a:lnTo>
                      <a:lnTo>
                        <a:pt x="205" y="270"/>
                      </a:lnTo>
                      <a:lnTo>
                        <a:pt x="206" y="269"/>
                      </a:lnTo>
                      <a:lnTo>
                        <a:pt x="206" y="268"/>
                      </a:lnTo>
                      <a:lnTo>
                        <a:pt x="206" y="268"/>
                      </a:lnTo>
                      <a:lnTo>
                        <a:pt x="206" y="267"/>
                      </a:lnTo>
                      <a:lnTo>
                        <a:pt x="206" y="266"/>
                      </a:lnTo>
                      <a:lnTo>
                        <a:pt x="206" y="265"/>
                      </a:lnTo>
                      <a:lnTo>
                        <a:pt x="206" y="265"/>
                      </a:lnTo>
                      <a:lnTo>
                        <a:pt x="206" y="264"/>
                      </a:lnTo>
                      <a:lnTo>
                        <a:pt x="206" y="263"/>
                      </a:lnTo>
                      <a:lnTo>
                        <a:pt x="206" y="262"/>
                      </a:lnTo>
                      <a:lnTo>
                        <a:pt x="206" y="262"/>
                      </a:lnTo>
                      <a:lnTo>
                        <a:pt x="206" y="261"/>
                      </a:lnTo>
                      <a:lnTo>
                        <a:pt x="206" y="260"/>
                      </a:lnTo>
                      <a:lnTo>
                        <a:pt x="206" y="260"/>
                      </a:lnTo>
                      <a:lnTo>
                        <a:pt x="206" y="259"/>
                      </a:lnTo>
                      <a:lnTo>
                        <a:pt x="206" y="258"/>
                      </a:lnTo>
                      <a:lnTo>
                        <a:pt x="206" y="257"/>
                      </a:lnTo>
                      <a:lnTo>
                        <a:pt x="206" y="257"/>
                      </a:lnTo>
                      <a:lnTo>
                        <a:pt x="206" y="256"/>
                      </a:lnTo>
                      <a:lnTo>
                        <a:pt x="207" y="0"/>
                      </a:lnTo>
                      <a:lnTo>
                        <a:pt x="205" y="1"/>
                      </a:lnTo>
                      <a:lnTo>
                        <a:pt x="203" y="3"/>
                      </a:lnTo>
                      <a:lnTo>
                        <a:pt x="201" y="5"/>
                      </a:lnTo>
                      <a:lnTo>
                        <a:pt x="199" y="7"/>
                      </a:lnTo>
                      <a:lnTo>
                        <a:pt x="197" y="8"/>
                      </a:lnTo>
                      <a:lnTo>
                        <a:pt x="195" y="10"/>
                      </a:lnTo>
                      <a:lnTo>
                        <a:pt x="193" y="11"/>
                      </a:lnTo>
                      <a:lnTo>
                        <a:pt x="191" y="13"/>
                      </a:lnTo>
                      <a:lnTo>
                        <a:pt x="188" y="15"/>
                      </a:lnTo>
                      <a:lnTo>
                        <a:pt x="186" y="16"/>
                      </a:lnTo>
                      <a:lnTo>
                        <a:pt x="184" y="17"/>
                      </a:lnTo>
                      <a:lnTo>
                        <a:pt x="182" y="19"/>
                      </a:lnTo>
                      <a:lnTo>
                        <a:pt x="179" y="20"/>
                      </a:lnTo>
                      <a:lnTo>
                        <a:pt x="177" y="22"/>
                      </a:lnTo>
                      <a:lnTo>
                        <a:pt x="175" y="23"/>
                      </a:lnTo>
                      <a:lnTo>
                        <a:pt x="172" y="24"/>
                      </a:lnTo>
                      <a:lnTo>
                        <a:pt x="170" y="25"/>
                      </a:lnTo>
                      <a:lnTo>
                        <a:pt x="168" y="26"/>
                      </a:lnTo>
                      <a:lnTo>
                        <a:pt x="165" y="28"/>
                      </a:lnTo>
                      <a:lnTo>
                        <a:pt x="163" y="29"/>
                      </a:lnTo>
                      <a:lnTo>
                        <a:pt x="160" y="30"/>
                      </a:lnTo>
                      <a:lnTo>
                        <a:pt x="158" y="31"/>
                      </a:lnTo>
                      <a:lnTo>
                        <a:pt x="155" y="32"/>
                      </a:lnTo>
                      <a:lnTo>
                        <a:pt x="153" y="33"/>
                      </a:lnTo>
                      <a:lnTo>
                        <a:pt x="150" y="33"/>
                      </a:lnTo>
                      <a:lnTo>
                        <a:pt x="148" y="34"/>
                      </a:lnTo>
                      <a:lnTo>
                        <a:pt x="145" y="35"/>
                      </a:lnTo>
                      <a:lnTo>
                        <a:pt x="143" y="36"/>
                      </a:lnTo>
                      <a:lnTo>
                        <a:pt x="140" y="36"/>
                      </a:lnTo>
                      <a:lnTo>
                        <a:pt x="138" y="37"/>
                      </a:lnTo>
                      <a:lnTo>
                        <a:pt x="135" y="38"/>
                      </a:lnTo>
                      <a:lnTo>
                        <a:pt x="132" y="38"/>
                      </a:lnTo>
                      <a:lnTo>
                        <a:pt x="130" y="39"/>
                      </a:lnTo>
                      <a:lnTo>
                        <a:pt x="127" y="39"/>
                      </a:lnTo>
                      <a:lnTo>
                        <a:pt x="125" y="39"/>
                      </a:lnTo>
                      <a:lnTo>
                        <a:pt x="122" y="40"/>
                      </a:lnTo>
                      <a:lnTo>
                        <a:pt x="119" y="40"/>
                      </a:lnTo>
                      <a:lnTo>
                        <a:pt x="117" y="40"/>
                      </a:lnTo>
                      <a:lnTo>
                        <a:pt x="114" y="41"/>
                      </a:lnTo>
                      <a:lnTo>
                        <a:pt x="111" y="41"/>
                      </a:lnTo>
                      <a:lnTo>
                        <a:pt x="109" y="41"/>
                      </a:lnTo>
                      <a:lnTo>
                        <a:pt x="106" y="41"/>
                      </a:lnTo>
                      <a:lnTo>
                        <a:pt x="103" y="41"/>
                      </a:lnTo>
                      <a:lnTo>
                        <a:pt x="101" y="41"/>
                      </a:lnTo>
                      <a:lnTo>
                        <a:pt x="98" y="41"/>
                      </a:lnTo>
                      <a:lnTo>
                        <a:pt x="95" y="41"/>
                      </a:lnTo>
                      <a:lnTo>
                        <a:pt x="93" y="41"/>
                      </a:lnTo>
                      <a:lnTo>
                        <a:pt x="90" y="40"/>
                      </a:lnTo>
                      <a:lnTo>
                        <a:pt x="88" y="40"/>
                      </a:lnTo>
                      <a:lnTo>
                        <a:pt x="85" y="40"/>
                      </a:lnTo>
                      <a:lnTo>
                        <a:pt x="82" y="39"/>
                      </a:lnTo>
                      <a:lnTo>
                        <a:pt x="80" y="39"/>
                      </a:lnTo>
                      <a:lnTo>
                        <a:pt x="77" y="39"/>
                      </a:lnTo>
                      <a:lnTo>
                        <a:pt x="74" y="38"/>
                      </a:lnTo>
                      <a:lnTo>
                        <a:pt x="72" y="38"/>
                      </a:lnTo>
                      <a:lnTo>
                        <a:pt x="69" y="37"/>
                      </a:lnTo>
                      <a:lnTo>
                        <a:pt x="67" y="36"/>
                      </a:lnTo>
                      <a:lnTo>
                        <a:pt x="64" y="36"/>
                      </a:lnTo>
                      <a:lnTo>
                        <a:pt x="61" y="35"/>
                      </a:lnTo>
                      <a:lnTo>
                        <a:pt x="59" y="34"/>
                      </a:lnTo>
                      <a:lnTo>
                        <a:pt x="56" y="33"/>
                      </a:lnTo>
                      <a:lnTo>
                        <a:pt x="54" y="33"/>
                      </a:lnTo>
                      <a:lnTo>
                        <a:pt x="51" y="32"/>
                      </a:lnTo>
                      <a:lnTo>
                        <a:pt x="49" y="31"/>
                      </a:lnTo>
                      <a:lnTo>
                        <a:pt x="46" y="30"/>
                      </a:lnTo>
                      <a:lnTo>
                        <a:pt x="44" y="29"/>
                      </a:lnTo>
                      <a:lnTo>
                        <a:pt x="42" y="28"/>
                      </a:lnTo>
                      <a:lnTo>
                        <a:pt x="39" y="26"/>
                      </a:lnTo>
                      <a:lnTo>
                        <a:pt x="37" y="25"/>
                      </a:lnTo>
                      <a:lnTo>
                        <a:pt x="34" y="24"/>
                      </a:lnTo>
                      <a:lnTo>
                        <a:pt x="32" y="23"/>
                      </a:lnTo>
                      <a:lnTo>
                        <a:pt x="30" y="22"/>
                      </a:lnTo>
                      <a:lnTo>
                        <a:pt x="27" y="20"/>
                      </a:lnTo>
                      <a:lnTo>
                        <a:pt x="25" y="19"/>
                      </a:lnTo>
                      <a:lnTo>
                        <a:pt x="23" y="17"/>
                      </a:lnTo>
                      <a:lnTo>
                        <a:pt x="21" y="16"/>
                      </a:lnTo>
                      <a:lnTo>
                        <a:pt x="18" y="15"/>
                      </a:lnTo>
                      <a:lnTo>
                        <a:pt x="16" y="13"/>
                      </a:lnTo>
                      <a:lnTo>
                        <a:pt x="14" y="11"/>
                      </a:lnTo>
                      <a:lnTo>
                        <a:pt x="12" y="10"/>
                      </a:lnTo>
                      <a:lnTo>
                        <a:pt x="10" y="8"/>
                      </a:lnTo>
                      <a:lnTo>
                        <a:pt x="8" y="7"/>
                      </a:lnTo>
                      <a:lnTo>
                        <a:pt x="6" y="5"/>
                      </a:lnTo>
                      <a:lnTo>
                        <a:pt x="4" y="3"/>
                      </a:lnTo>
                      <a:lnTo>
                        <a:pt x="2" y="1"/>
                      </a:lnTo>
                      <a:lnTo>
                        <a:pt x="0" y="0"/>
                      </a:lnTo>
                    </a:path>
                  </a:pathLst>
                </a:custGeom>
                <a:gradFill rotWithShape="0">
                  <a:gsLst>
                    <a:gs pos="0">
                      <a:srgbClr val="FFFF50"/>
                    </a:gs>
                    <a:gs pos="100000">
                      <a:srgbClr val="D08F00"/>
                    </a:gs>
                  </a:gsLst>
                  <a:lin ang="0" scaled="1"/>
                </a:gradFill>
                <a:ln w="9525">
                  <a:noFill/>
                  <a:round/>
                  <a:headEnd type="none" w="sm" len="sm"/>
                  <a:tailEnd type="none" w="sm" len="sm"/>
                </a:ln>
              </p:spPr>
              <p:txBody>
                <a:bodyPr/>
                <a:lstStyle/>
                <a:p>
                  <a:endParaRPr lang="nl-BE"/>
                </a:p>
              </p:txBody>
            </p:sp>
            <p:sp>
              <p:nvSpPr>
                <p:cNvPr id="7244" name="Freeform 76"/>
                <p:cNvSpPr>
                  <a:spLocks noChangeArrowheads="1"/>
                </p:cNvSpPr>
                <p:nvPr/>
              </p:nvSpPr>
              <p:spPr bwMode="auto">
                <a:xfrm>
                  <a:off x="26" y="91"/>
                  <a:ext cx="15" cy="273"/>
                </a:xfrm>
                <a:custGeom>
                  <a:avLst/>
                  <a:gdLst/>
                  <a:ahLst/>
                  <a:cxnLst>
                    <a:cxn ang="0">
                      <a:pos x="0" y="0"/>
                    </a:cxn>
                    <a:cxn ang="0">
                      <a:pos x="0" y="266"/>
                    </a:cxn>
                    <a:cxn ang="0">
                      <a:pos x="14" y="273"/>
                    </a:cxn>
                    <a:cxn ang="0">
                      <a:pos x="15" y="0"/>
                    </a:cxn>
                    <a:cxn ang="0">
                      <a:pos x="0" y="0"/>
                    </a:cxn>
                  </a:cxnLst>
                  <a:rect l="0" t="0" r="r" b="b"/>
                  <a:pathLst>
                    <a:path w="15" h="273">
                      <a:moveTo>
                        <a:pt x="0" y="0"/>
                      </a:moveTo>
                      <a:lnTo>
                        <a:pt x="0" y="266"/>
                      </a:lnTo>
                      <a:cubicBezTo>
                        <a:pt x="0" y="266"/>
                        <a:pt x="7" y="271"/>
                        <a:pt x="14" y="273"/>
                      </a:cubicBezTo>
                      <a:lnTo>
                        <a:pt x="15" y="0"/>
                      </a:lnTo>
                      <a:lnTo>
                        <a:pt x="0" y="0"/>
                      </a:lnTo>
                    </a:path>
                  </a:pathLst>
                </a:custGeom>
                <a:solidFill>
                  <a:srgbClr val="FFFFA0"/>
                </a:solidFill>
                <a:ln w="9525">
                  <a:noFill/>
                  <a:round/>
                  <a:headEnd type="none" w="sm" len="sm"/>
                  <a:tailEnd type="none" w="sm" len="sm"/>
                </a:ln>
              </p:spPr>
              <p:txBody>
                <a:bodyPr/>
                <a:lstStyle/>
                <a:p>
                  <a:endParaRPr lang="nl-BE"/>
                </a:p>
              </p:txBody>
            </p:sp>
            <p:sp>
              <p:nvSpPr>
                <p:cNvPr id="7245" name="Freeform 77"/>
                <p:cNvSpPr>
                  <a:spLocks noChangeArrowheads="1"/>
                </p:cNvSpPr>
                <p:nvPr/>
              </p:nvSpPr>
              <p:spPr bwMode="auto">
                <a:xfrm>
                  <a:off x="164" y="91"/>
                  <a:ext cx="27" cy="277"/>
                </a:xfrm>
                <a:custGeom>
                  <a:avLst/>
                  <a:gdLst/>
                  <a:ahLst/>
                  <a:cxnLst>
                    <a:cxn ang="0">
                      <a:pos x="0" y="0"/>
                    </a:cxn>
                    <a:cxn ang="0">
                      <a:pos x="0" y="277"/>
                    </a:cxn>
                    <a:cxn ang="0">
                      <a:pos x="27" y="267"/>
                    </a:cxn>
                    <a:cxn ang="0">
                      <a:pos x="27" y="0"/>
                    </a:cxn>
                    <a:cxn ang="0">
                      <a:pos x="0" y="0"/>
                    </a:cxn>
                  </a:cxnLst>
                  <a:rect l="0" t="0" r="r" b="b"/>
                  <a:pathLst>
                    <a:path w="27" h="277">
                      <a:moveTo>
                        <a:pt x="0" y="0"/>
                      </a:moveTo>
                      <a:lnTo>
                        <a:pt x="0" y="277"/>
                      </a:lnTo>
                      <a:cubicBezTo>
                        <a:pt x="0" y="277"/>
                        <a:pt x="13" y="275"/>
                        <a:pt x="27" y="267"/>
                      </a:cubicBezTo>
                      <a:lnTo>
                        <a:pt x="27" y="0"/>
                      </a:lnTo>
                      <a:lnTo>
                        <a:pt x="0" y="0"/>
                      </a:lnTo>
                    </a:path>
                  </a:pathLst>
                </a:custGeom>
                <a:gradFill rotWithShape="0">
                  <a:gsLst>
                    <a:gs pos="0">
                      <a:srgbClr val="D08F00"/>
                    </a:gs>
                    <a:gs pos="100000">
                      <a:srgbClr val="D06F00"/>
                    </a:gs>
                  </a:gsLst>
                  <a:lin ang="0" scaled="1"/>
                </a:gradFill>
                <a:ln w="9525">
                  <a:noFill/>
                  <a:round/>
                  <a:headEnd type="none" w="sm" len="sm"/>
                  <a:tailEnd type="none" w="sm" len="sm"/>
                </a:ln>
              </p:spPr>
              <p:txBody>
                <a:bodyPr/>
                <a:lstStyle/>
                <a:p>
                  <a:endParaRPr lang="nl-BE"/>
                </a:p>
              </p:txBody>
            </p:sp>
            <p:sp>
              <p:nvSpPr>
                <p:cNvPr id="7246" name="Oval 78"/>
                <p:cNvSpPr>
                  <a:spLocks noChangeArrowheads="1"/>
                </p:cNvSpPr>
                <p:nvPr/>
              </p:nvSpPr>
              <p:spPr bwMode="auto">
                <a:xfrm>
                  <a:off x="5" y="8"/>
                  <a:ext cx="207" cy="103"/>
                </a:xfrm>
                <a:prstGeom prst="ellipse">
                  <a:avLst/>
                </a:prstGeom>
                <a:gradFill rotWithShape="0">
                  <a:gsLst>
                    <a:gs pos="0">
                      <a:srgbClr val="FFFF71"/>
                    </a:gs>
                    <a:gs pos="100000">
                      <a:srgbClr val="D08F00"/>
                    </a:gs>
                  </a:gsLst>
                  <a:path path="rect">
                    <a:fillToRect t="100000" r="100000"/>
                  </a:path>
                </a:gradFill>
                <a:ln w="9525">
                  <a:noFill/>
                  <a:round/>
                  <a:headEnd type="none" w="sm" len="sm"/>
                  <a:tailEnd type="none" w="sm" len="sm"/>
                </a:ln>
              </p:spPr>
              <p:txBody>
                <a:bodyPr/>
                <a:lstStyle/>
                <a:p>
                  <a:endParaRPr lang="nl-BE"/>
                </a:p>
              </p:txBody>
            </p:sp>
            <p:sp>
              <p:nvSpPr>
                <p:cNvPr id="7247" name="Freeform 79"/>
                <p:cNvSpPr>
                  <a:spLocks noChangeArrowheads="1"/>
                </p:cNvSpPr>
                <p:nvPr/>
              </p:nvSpPr>
              <p:spPr bwMode="auto">
                <a:xfrm>
                  <a:off x="11" y="78"/>
                  <a:ext cx="165" cy="33"/>
                </a:xfrm>
                <a:custGeom>
                  <a:avLst/>
                  <a:gdLst/>
                  <a:ahLst/>
                  <a:cxnLst>
                    <a:cxn ang="0">
                      <a:pos x="0" y="0"/>
                    </a:cxn>
                    <a:cxn ang="0">
                      <a:pos x="44" y="25"/>
                    </a:cxn>
                    <a:cxn ang="0">
                      <a:pos x="104" y="33"/>
                    </a:cxn>
                    <a:cxn ang="0">
                      <a:pos x="165" y="20"/>
                    </a:cxn>
                    <a:cxn ang="0">
                      <a:pos x="70" y="20"/>
                    </a:cxn>
                    <a:cxn ang="0">
                      <a:pos x="0" y="0"/>
                    </a:cxn>
                  </a:cxnLst>
                  <a:rect l="0" t="0" r="r" b="b"/>
                  <a:pathLst>
                    <a:path w="165" h="33">
                      <a:moveTo>
                        <a:pt x="0" y="0"/>
                      </a:moveTo>
                      <a:cubicBezTo>
                        <a:pt x="0" y="0"/>
                        <a:pt x="16" y="16"/>
                        <a:pt x="44" y="25"/>
                      </a:cubicBezTo>
                      <a:cubicBezTo>
                        <a:pt x="44" y="25"/>
                        <a:pt x="72" y="34"/>
                        <a:pt x="104" y="33"/>
                      </a:cubicBezTo>
                      <a:cubicBezTo>
                        <a:pt x="104" y="33"/>
                        <a:pt x="136" y="31"/>
                        <a:pt x="165" y="20"/>
                      </a:cubicBezTo>
                      <a:cubicBezTo>
                        <a:pt x="165" y="20"/>
                        <a:pt x="115" y="26"/>
                        <a:pt x="70" y="20"/>
                      </a:cubicBezTo>
                      <a:cubicBezTo>
                        <a:pt x="70" y="20"/>
                        <a:pt x="26" y="15"/>
                        <a:pt x="0" y="0"/>
                      </a:cubicBezTo>
                    </a:path>
                  </a:pathLst>
                </a:custGeom>
                <a:gradFill rotWithShape="0">
                  <a:gsLst>
                    <a:gs pos="0">
                      <a:srgbClr val="FFFFA0"/>
                    </a:gs>
                    <a:gs pos="100000">
                      <a:srgbClr val="FFFF8E"/>
                    </a:gs>
                  </a:gsLst>
                  <a:lin ang="5400000" scaled="1"/>
                </a:gradFill>
                <a:ln w="9525">
                  <a:noFill/>
                  <a:round/>
                  <a:headEnd type="none" w="sm" len="sm"/>
                  <a:tailEnd type="none" w="sm" len="sm"/>
                </a:ln>
              </p:spPr>
              <p:txBody>
                <a:bodyPr/>
                <a:lstStyle/>
                <a:p>
                  <a:endParaRPr lang="nl-BE"/>
                </a:p>
              </p:txBody>
            </p:sp>
          </p:grpSp>
          <p:sp>
            <p:nvSpPr>
              <p:cNvPr id="7248" name="Text Box 80"/>
              <p:cNvSpPr txBox="1">
                <a:spLocks noChangeArrowheads="1"/>
              </p:cNvSpPr>
              <p:nvPr/>
            </p:nvSpPr>
            <p:spPr bwMode="auto">
              <a:xfrm>
                <a:off x="10" y="667"/>
                <a:ext cx="515" cy="122"/>
              </a:xfrm>
              <a:prstGeom prst="rect">
                <a:avLst/>
              </a:prstGeom>
              <a:noFill/>
              <a:ln w="9525">
                <a:noFill/>
                <a:miter lim="800000"/>
                <a:headEnd/>
                <a:tailEnd/>
              </a:ln>
            </p:spPr>
            <p:txBody>
              <a:bodyPr lIns="25401" tIns="25401" rIns="25401" bIns="25401" anchor="ctr"/>
              <a:lstStyle/>
              <a:p>
                <a:pPr algn="ctr" defTabSz="455613">
                  <a:lnSpc>
                    <a:spcPts val="1250"/>
                  </a:lnSpc>
                </a:pPr>
                <a:r>
                  <a:rPr lang="en-GB" sz="900"/>
                  <a:t>Storage Group</a:t>
                </a:r>
              </a:p>
            </p:txBody>
          </p:sp>
        </p:grpSp>
      </p:grpSp>
      <p:sp>
        <p:nvSpPr>
          <p:cNvPr id="772" name="Rectangle 2"/>
          <p:cNvSpPr txBox="1">
            <a:spLocks noChangeArrowheads="1"/>
          </p:cNvSpPr>
          <p:nvPr/>
        </p:nvSpPr>
        <p:spPr>
          <a:xfrm>
            <a:off x="1069181" y="717470"/>
            <a:ext cx="19245263" cy="204391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0" b="1" i="0" u="none" strike="noStrike" kern="0" cap="none" spc="0" normalizeH="0" baseline="0" noProof="0" dirty="0" smtClean="0">
                <a:ln>
                  <a:noFill/>
                </a:ln>
                <a:solidFill>
                  <a:schemeClr val="tx2"/>
                </a:solidFill>
                <a:effectLst/>
                <a:uLnTx/>
                <a:uFillTx/>
                <a:latin typeface="+mj-lt"/>
                <a:ea typeface="+mj-ea"/>
                <a:cs typeface="+mj-cs"/>
              </a:rPr>
              <a:t>General View BI 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49"/>
                                        </p:tgtEl>
                                        <p:attrNameLst>
                                          <p:attrName>style.visibility</p:attrName>
                                        </p:attrNameLst>
                                      </p:cBhvr>
                                      <p:to>
                                        <p:strVal val="visible"/>
                                      </p:to>
                                    </p:set>
                                    <p:anim calcmode="lin" valueType="num">
                                      <p:cBhvr additive="base">
                                        <p:cTn id="7" dur="500" fill="hold"/>
                                        <p:tgtEl>
                                          <p:spTgt spid="7249"/>
                                        </p:tgtEl>
                                        <p:attrNameLst>
                                          <p:attrName>ppt_x</p:attrName>
                                        </p:attrNameLst>
                                      </p:cBhvr>
                                      <p:tavLst>
                                        <p:tav tm="0">
                                          <p:val>
                                            <p:strVal val="#ppt_x"/>
                                          </p:val>
                                        </p:tav>
                                        <p:tav tm="100000">
                                          <p:val>
                                            <p:strVal val="#ppt_x"/>
                                          </p:val>
                                        </p:tav>
                                      </p:tavLst>
                                    </p:anim>
                                    <p:anim calcmode="lin" valueType="num">
                                      <p:cBhvr additive="base">
                                        <p:cTn id="8" dur="500" fill="hold"/>
                                        <p:tgtEl>
                                          <p:spTgt spid="72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335"/>
                                        </p:tgtEl>
                                        <p:attrNameLst>
                                          <p:attrName>style.visibility</p:attrName>
                                        </p:attrNameLst>
                                      </p:cBhvr>
                                      <p:to>
                                        <p:strVal val="visible"/>
                                      </p:to>
                                    </p:set>
                                    <p:anim calcmode="lin" valueType="num">
                                      <p:cBhvr additive="base">
                                        <p:cTn id="13" dur="500" fill="hold"/>
                                        <p:tgtEl>
                                          <p:spTgt spid="7335"/>
                                        </p:tgtEl>
                                        <p:attrNameLst>
                                          <p:attrName>ppt_x</p:attrName>
                                        </p:attrNameLst>
                                      </p:cBhvr>
                                      <p:tavLst>
                                        <p:tav tm="0">
                                          <p:val>
                                            <p:strVal val="#ppt_x"/>
                                          </p:val>
                                        </p:tav>
                                        <p:tav tm="100000">
                                          <p:val>
                                            <p:strVal val="#ppt_x"/>
                                          </p:val>
                                        </p:tav>
                                      </p:tavLst>
                                    </p:anim>
                                    <p:anim calcmode="lin" valueType="num">
                                      <p:cBhvr additive="base">
                                        <p:cTn id="14" dur="500" fill="hold"/>
                                        <p:tgtEl>
                                          <p:spTgt spid="73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365"/>
                                        </p:tgtEl>
                                        <p:attrNameLst>
                                          <p:attrName>style.visibility</p:attrName>
                                        </p:attrNameLst>
                                      </p:cBhvr>
                                      <p:to>
                                        <p:strVal val="visible"/>
                                      </p:to>
                                    </p:set>
                                    <p:anim calcmode="lin" valueType="num">
                                      <p:cBhvr additive="base">
                                        <p:cTn id="19" dur="500" fill="hold"/>
                                        <p:tgtEl>
                                          <p:spTgt spid="7365"/>
                                        </p:tgtEl>
                                        <p:attrNameLst>
                                          <p:attrName>ppt_x</p:attrName>
                                        </p:attrNameLst>
                                      </p:cBhvr>
                                      <p:tavLst>
                                        <p:tav tm="0">
                                          <p:val>
                                            <p:strVal val="#ppt_x"/>
                                          </p:val>
                                        </p:tav>
                                        <p:tav tm="100000">
                                          <p:val>
                                            <p:strVal val="#ppt_x"/>
                                          </p:val>
                                        </p:tav>
                                      </p:tavLst>
                                    </p:anim>
                                    <p:anim calcmode="lin" valueType="num">
                                      <p:cBhvr additive="base">
                                        <p:cTn id="20" dur="500" fill="hold"/>
                                        <p:tgtEl>
                                          <p:spTgt spid="73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692"/>
                                        </p:tgtEl>
                                        <p:attrNameLst>
                                          <p:attrName>style.visibility</p:attrName>
                                        </p:attrNameLst>
                                      </p:cBhvr>
                                      <p:to>
                                        <p:strVal val="visible"/>
                                      </p:to>
                                    </p:set>
                                    <p:anim calcmode="lin" valueType="num">
                                      <p:cBhvr additive="base">
                                        <p:cTn id="25" dur="500" fill="hold"/>
                                        <p:tgtEl>
                                          <p:spTgt spid="7692"/>
                                        </p:tgtEl>
                                        <p:attrNameLst>
                                          <p:attrName>ppt_x</p:attrName>
                                        </p:attrNameLst>
                                      </p:cBhvr>
                                      <p:tavLst>
                                        <p:tav tm="0">
                                          <p:val>
                                            <p:strVal val="#ppt_x"/>
                                          </p:val>
                                        </p:tav>
                                        <p:tav tm="100000">
                                          <p:val>
                                            <p:strVal val="#ppt_x"/>
                                          </p:val>
                                        </p:tav>
                                      </p:tavLst>
                                    </p:anim>
                                    <p:anim calcmode="lin" valueType="num">
                                      <p:cBhvr additive="base">
                                        <p:cTn id="26" dur="500" fill="hold"/>
                                        <p:tgtEl>
                                          <p:spTgt spid="769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815"/>
                                        </p:tgtEl>
                                        <p:attrNameLst>
                                          <p:attrName>style.visibility</p:attrName>
                                        </p:attrNameLst>
                                      </p:cBhvr>
                                      <p:to>
                                        <p:strVal val="visible"/>
                                      </p:to>
                                    </p:set>
                                    <p:anim calcmode="lin" valueType="num">
                                      <p:cBhvr additive="base">
                                        <p:cTn id="31" dur="500" fill="hold"/>
                                        <p:tgtEl>
                                          <p:spTgt spid="7815"/>
                                        </p:tgtEl>
                                        <p:attrNameLst>
                                          <p:attrName>ppt_x</p:attrName>
                                        </p:attrNameLst>
                                      </p:cBhvr>
                                      <p:tavLst>
                                        <p:tav tm="0">
                                          <p:val>
                                            <p:strVal val="#ppt_x"/>
                                          </p:val>
                                        </p:tav>
                                        <p:tav tm="100000">
                                          <p:val>
                                            <p:strVal val="#ppt_x"/>
                                          </p:val>
                                        </p:tav>
                                      </p:tavLst>
                                    </p:anim>
                                    <p:anim calcmode="lin" valueType="num">
                                      <p:cBhvr additive="base">
                                        <p:cTn id="32" dur="500" fill="hold"/>
                                        <p:tgtEl>
                                          <p:spTgt spid="78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a:effectLst>
            <a:outerShdw dist="35921" dir="2700000" algn="ctr" rotWithShape="0">
              <a:srgbClr val="FFFFFF"/>
            </a:outerShdw>
          </a:effectLst>
        </p:spPr>
        <p:txBody>
          <a:bodyPr/>
          <a:lstStyle/>
          <a:p>
            <a:pPr eaLnBrk="1" hangingPunct="1"/>
            <a:r>
              <a:rPr lang="en-US" sz="13700" dirty="0" smtClean="0"/>
              <a:t>Thank You!</a:t>
            </a:r>
          </a:p>
        </p:txBody>
      </p:sp>
      <p:sp>
        <p:nvSpPr>
          <p:cNvPr id="32771" name="Rectangle 5"/>
          <p:cNvSpPr>
            <a:spLocks noGrp="1" noChangeArrowheads="1"/>
          </p:cNvSpPr>
          <p:nvPr>
            <p:ph type="subTitle" idx="1"/>
          </p:nvPr>
        </p:nvSpPr>
        <p:spPr/>
        <p:txBody>
          <a:bodyPr/>
          <a:lstStyle/>
          <a:p>
            <a:pPr eaLnBrk="1" hangingPunct="1"/>
            <a:r>
              <a:rPr lang="en-US" dirty="0" smtClean="0"/>
              <a:t>Erwin </a:t>
            </a:r>
            <a:r>
              <a:rPr lang="en-US" dirty="0" err="1" smtClean="0"/>
              <a:t>Moeyaert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t>Philosophy</a:t>
            </a:r>
          </a:p>
        </p:txBody>
      </p:sp>
      <p:grpSp>
        <p:nvGrpSpPr>
          <p:cNvPr id="2" name="Groep 80"/>
          <p:cNvGrpSpPr/>
          <p:nvPr/>
        </p:nvGrpSpPr>
        <p:grpSpPr>
          <a:xfrm>
            <a:off x="1404868" y="2701891"/>
            <a:ext cx="18216694" cy="11787270"/>
            <a:chOff x="1404868" y="2701891"/>
            <a:chExt cx="18216694" cy="11787270"/>
          </a:xfrm>
        </p:grpSpPr>
        <p:sp>
          <p:nvSpPr>
            <p:cNvPr id="12291" name="Freeform 3"/>
            <p:cNvSpPr>
              <a:spLocks/>
            </p:cNvSpPr>
            <p:nvPr/>
          </p:nvSpPr>
          <p:spPr bwMode="gray">
            <a:xfrm>
              <a:off x="2619318" y="4845031"/>
              <a:ext cx="2428892" cy="5929354"/>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3" name="Groep 20"/>
            <p:cNvGrpSpPr/>
            <p:nvPr/>
          </p:nvGrpSpPr>
          <p:grpSpPr>
            <a:xfrm>
              <a:off x="1404868" y="2701891"/>
              <a:ext cx="2354329" cy="2146645"/>
              <a:chOff x="9191610" y="3344833"/>
              <a:chExt cx="2354329" cy="2146645"/>
            </a:xfrm>
          </p:grpSpPr>
          <p:grpSp>
            <p:nvGrpSpPr>
              <p:cNvPr id="4" name="Group 13"/>
              <p:cNvGrpSpPr>
                <a:grpSpLocks/>
              </p:cNvGrpSpPr>
              <p:nvPr/>
            </p:nvGrpSpPr>
            <p:grpSpPr bwMode="auto">
              <a:xfrm>
                <a:off x="9191610" y="3344833"/>
                <a:ext cx="2354329" cy="2146645"/>
                <a:chOff x="4320" y="1152"/>
                <a:chExt cx="306" cy="296"/>
              </a:xfrm>
            </p:grpSpPr>
            <p:sp>
              <p:nvSpPr>
                <p:cNvPr id="6657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65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6569" name="Rectangle 9"/>
              <p:cNvSpPr>
                <a:spLocks noChangeArrowheads="1"/>
              </p:cNvSpPr>
              <p:nvPr/>
            </p:nvSpPr>
            <p:spPr bwMode="black">
              <a:xfrm>
                <a:off x="9477366" y="3702023"/>
                <a:ext cx="192882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Enterprise Data</a:t>
                </a:r>
                <a:endParaRPr lang="en-US" b="1" dirty="0">
                  <a:solidFill>
                    <a:srgbClr val="FFFFFF"/>
                  </a:solidFill>
                </a:endParaRPr>
              </a:p>
            </p:txBody>
          </p:sp>
        </p:grpSp>
        <p:sp>
          <p:nvSpPr>
            <p:cNvPr id="12301"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Includes data that is applicable to the whole enterprise</a:t>
              </a:r>
            </a:p>
            <a:p>
              <a:pPr lvl="0">
                <a:buFont typeface="Arial" pitchFamily="34" charset="0"/>
                <a:buChar char="•"/>
              </a:pPr>
              <a:r>
                <a:rPr lang="en-US" sz="3600" dirty="0" smtClean="0"/>
                <a:t>  Don’t let dominate one of the departments</a:t>
              </a:r>
              <a:endParaRPr lang="nl-BE" sz="3600" dirty="0"/>
            </a:p>
            <a:p>
              <a:endParaRPr lang="nl-BE" dirty="0"/>
            </a:p>
          </p:txBody>
        </p:sp>
      </p:grpSp>
      <p:grpSp>
        <p:nvGrpSpPr>
          <p:cNvPr id="5" name="Groep 83"/>
          <p:cNvGrpSpPr/>
          <p:nvPr/>
        </p:nvGrpSpPr>
        <p:grpSpPr>
          <a:xfrm>
            <a:off x="2976508" y="2701891"/>
            <a:ext cx="16645054" cy="11787270"/>
            <a:chOff x="2976508" y="2701891"/>
            <a:chExt cx="16645054" cy="11787270"/>
          </a:xfrm>
        </p:grpSpPr>
        <p:grpSp>
          <p:nvGrpSpPr>
            <p:cNvPr id="6" name="Groep 20"/>
            <p:cNvGrpSpPr/>
            <p:nvPr/>
          </p:nvGrpSpPr>
          <p:grpSpPr>
            <a:xfrm>
              <a:off x="4262392" y="2701891"/>
              <a:ext cx="2354329" cy="2146645"/>
              <a:chOff x="9191610" y="3344833"/>
              <a:chExt cx="2354329" cy="2146645"/>
            </a:xfrm>
          </p:grpSpPr>
          <p:grpSp>
            <p:nvGrpSpPr>
              <p:cNvPr id="7" name="Group 13"/>
              <p:cNvGrpSpPr>
                <a:grpSpLocks/>
              </p:cNvGrpSpPr>
              <p:nvPr/>
            </p:nvGrpSpPr>
            <p:grpSpPr bwMode="auto">
              <a:xfrm>
                <a:off x="9191610" y="3344833"/>
                <a:ext cx="2354329" cy="2146645"/>
                <a:chOff x="4320" y="1152"/>
                <a:chExt cx="306" cy="296"/>
              </a:xfrm>
            </p:grpSpPr>
            <p:sp>
              <p:nvSpPr>
                <p:cNvPr id="50"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5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49" name="Rectangle 9"/>
              <p:cNvSpPr>
                <a:spLocks noChangeArrowheads="1"/>
              </p:cNvSpPr>
              <p:nvPr/>
            </p:nvSpPr>
            <p:spPr bwMode="black">
              <a:xfrm>
                <a:off x="9334486" y="3702023"/>
                <a:ext cx="207170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Subject Orientation</a:t>
                </a:r>
                <a:endParaRPr lang="en-US" b="1" dirty="0">
                  <a:solidFill>
                    <a:srgbClr val="FFFFFF"/>
                  </a:solidFill>
                </a:endParaRPr>
              </a:p>
            </p:txBody>
          </p:sp>
        </p:grpSp>
        <p:sp>
          <p:nvSpPr>
            <p:cNvPr id="82"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Operational data is organized around physical movements</a:t>
              </a:r>
            </a:p>
            <a:p>
              <a:pPr lvl="0">
                <a:buFont typeface="Arial" pitchFamily="34" charset="0"/>
                <a:buChar char="•"/>
              </a:pPr>
              <a:r>
                <a:rPr lang="en-US" sz="3600" dirty="0" smtClean="0"/>
                <a:t>  	Data warehouse is organized around business subjects ( Customers – </a:t>
              </a:r>
            </a:p>
            <a:p>
              <a:pPr lvl="0"/>
              <a:r>
                <a:rPr lang="en-US" sz="3600" dirty="0" smtClean="0"/>
                <a:t>	Vendors – Sales – Purchase etc… )</a:t>
              </a:r>
              <a:endParaRPr lang="nl-BE" sz="3600" dirty="0"/>
            </a:p>
            <a:p>
              <a:endParaRPr lang="nl-BE" dirty="0"/>
            </a:p>
          </p:txBody>
        </p:sp>
        <p:sp>
          <p:nvSpPr>
            <p:cNvPr id="83" name="Freeform 3"/>
            <p:cNvSpPr>
              <a:spLocks/>
            </p:cNvSpPr>
            <p:nvPr/>
          </p:nvSpPr>
          <p:spPr bwMode="gray">
            <a:xfrm>
              <a:off x="5333962" y="4845031"/>
              <a:ext cx="1857388" cy="5929354"/>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grpSp>
        <p:nvGrpSpPr>
          <p:cNvPr id="8" name="Groep 86"/>
          <p:cNvGrpSpPr/>
          <p:nvPr/>
        </p:nvGrpSpPr>
        <p:grpSpPr>
          <a:xfrm>
            <a:off x="2976508" y="2773329"/>
            <a:ext cx="16645054" cy="11715832"/>
            <a:chOff x="2976508" y="2773329"/>
            <a:chExt cx="16645054" cy="11715832"/>
          </a:xfrm>
        </p:grpSpPr>
        <p:grpSp>
          <p:nvGrpSpPr>
            <p:cNvPr id="9" name="Groep 20"/>
            <p:cNvGrpSpPr/>
            <p:nvPr/>
          </p:nvGrpSpPr>
          <p:grpSpPr>
            <a:xfrm>
              <a:off x="7119912" y="2773329"/>
              <a:ext cx="2354329" cy="2146645"/>
              <a:chOff x="9191610" y="3344833"/>
              <a:chExt cx="2354329" cy="2146645"/>
            </a:xfrm>
          </p:grpSpPr>
          <p:grpSp>
            <p:nvGrpSpPr>
              <p:cNvPr id="10" name="Group 13"/>
              <p:cNvGrpSpPr>
                <a:grpSpLocks/>
              </p:cNvGrpSpPr>
              <p:nvPr/>
            </p:nvGrpSpPr>
            <p:grpSpPr bwMode="auto">
              <a:xfrm>
                <a:off x="9191610" y="3344833"/>
                <a:ext cx="2354329" cy="2146645"/>
                <a:chOff x="4320" y="1152"/>
                <a:chExt cx="306" cy="296"/>
              </a:xfrm>
            </p:grpSpPr>
            <p:sp>
              <p:nvSpPr>
                <p:cNvPr id="5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57" name="Rectangle 9"/>
              <p:cNvSpPr>
                <a:spLocks noChangeArrowheads="1"/>
              </p:cNvSpPr>
              <p:nvPr/>
            </p:nvSpPr>
            <p:spPr bwMode="black">
              <a:xfrm>
                <a:off x="9334486" y="3702023"/>
                <a:ext cx="207170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Data Integration</a:t>
                </a:r>
                <a:endParaRPr lang="en-US" b="1" dirty="0">
                  <a:solidFill>
                    <a:srgbClr val="FFFFFF"/>
                  </a:solidFill>
                </a:endParaRPr>
              </a:p>
            </p:txBody>
          </p:sp>
        </p:grpSp>
        <p:sp>
          <p:nvSpPr>
            <p:cNvPr id="85"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Form</a:t>
              </a:r>
            </a:p>
            <a:p>
              <a:pPr lvl="0">
                <a:buFont typeface="Arial" pitchFamily="34" charset="0"/>
                <a:buChar char="•"/>
              </a:pPr>
              <a:r>
                <a:rPr lang="en-US" sz="3600" dirty="0" smtClean="0"/>
                <a:t>  	</a:t>
              </a:r>
              <a:r>
                <a:rPr lang="nl-BE" sz="3600" dirty="0" err="1" smtClean="0"/>
                <a:t>Function</a:t>
              </a:r>
              <a:endParaRPr lang="nl-BE" sz="3600" dirty="0" smtClean="0"/>
            </a:p>
            <a:p>
              <a:pPr lvl="0">
                <a:buFont typeface="Arial" pitchFamily="34" charset="0"/>
                <a:buChar char="•"/>
              </a:pPr>
              <a:r>
                <a:rPr lang="nl-BE" sz="3600" dirty="0" smtClean="0"/>
                <a:t> 	</a:t>
              </a:r>
              <a:r>
                <a:rPr lang="nl-BE" sz="3600" dirty="0" err="1" smtClean="0"/>
                <a:t>Grain</a:t>
              </a:r>
              <a:endParaRPr lang="nl-BE" sz="3600" dirty="0" smtClean="0"/>
            </a:p>
            <a:p>
              <a:pPr lvl="1"/>
              <a:endParaRPr lang="nl-BE" sz="3600" dirty="0"/>
            </a:p>
            <a:p>
              <a:endParaRPr lang="nl-BE" dirty="0"/>
            </a:p>
          </p:txBody>
        </p:sp>
        <p:sp>
          <p:nvSpPr>
            <p:cNvPr id="86" name="Freeform 4"/>
            <p:cNvSpPr>
              <a:spLocks/>
            </p:cNvSpPr>
            <p:nvPr/>
          </p:nvSpPr>
          <p:spPr bwMode="gray">
            <a:xfrm>
              <a:off x="8120044"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grpSp>
      <p:grpSp>
        <p:nvGrpSpPr>
          <p:cNvPr id="11" name="Groep 89"/>
          <p:cNvGrpSpPr/>
          <p:nvPr/>
        </p:nvGrpSpPr>
        <p:grpSpPr>
          <a:xfrm>
            <a:off x="2976508" y="2773329"/>
            <a:ext cx="16645054" cy="11715832"/>
            <a:chOff x="2976508" y="2773329"/>
            <a:chExt cx="16645054" cy="11715832"/>
          </a:xfrm>
        </p:grpSpPr>
        <p:grpSp>
          <p:nvGrpSpPr>
            <p:cNvPr id="12" name="Groep 20"/>
            <p:cNvGrpSpPr/>
            <p:nvPr/>
          </p:nvGrpSpPr>
          <p:grpSpPr>
            <a:xfrm>
              <a:off x="9905994" y="2773329"/>
              <a:ext cx="2354329" cy="2146645"/>
              <a:chOff x="9191610" y="3344833"/>
              <a:chExt cx="2354329" cy="2146645"/>
            </a:xfrm>
          </p:grpSpPr>
          <p:grpSp>
            <p:nvGrpSpPr>
              <p:cNvPr id="13" name="Group 13"/>
              <p:cNvGrpSpPr>
                <a:grpSpLocks/>
              </p:cNvGrpSpPr>
              <p:nvPr/>
            </p:nvGrpSpPr>
            <p:grpSpPr bwMode="auto">
              <a:xfrm>
                <a:off x="9191610" y="3344833"/>
                <a:ext cx="2354329" cy="2146645"/>
                <a:chOff x="4320" y="1152"/>
                <a:chExt cx="306" cy="296"/>
              </a:xfrm>
            </p:grpSpPr>
            <p:sp>
              <p:nvSpPr>
                <p:cNvPr id="6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3" name="Rectangle 9"/>
              <p:cNvSpPr>
                <a:spLocks noChangeArrowheads="1"/>
              </p:cNvSpPr>
              <p:nvPr/>
            </p:nvSpPr>
            <p:spPr bwMode="black">
              <a:xfrm>
                <a:off x="9477366" y="3702023"/>
                <a:ext cx="192882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Non volatility</a:t>
                </a:r>
                <a:endParaRPr lang="en-US" b="1" dirty="0">
                  <a:solidFill>
                    <a:srgbClr val="FFFFFF"/>
                  </a:solidFill>
                </a:endParaRPr>
              </a:p>
            </p:txBody>
          </p:sp>
        </p:grpSp>
        <p:sp>
          <p:nvSpPr>
            <p:cNvPr id="88" name="Freeform 4"/>
            <p:cNvSpPr>
              <a:spLocks/>
            </p:cNvSpPr>
            <p:nvPr/>
          </p:nvSpPr>
          <p:spPr bwMode="gray">
            <a:xfrm>
              <a:off x="10834688"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sp>
          <p:nvSpPr>
            <p:cNvPr id="89"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Data, once written to a data warehouse, is never deleted or updated</a:t>
              </a:r>
              <a:endParaRPr lang="nl-BE" sz="3600" dirty="0" smtClean="0"/>
            </a:p>
            <a:p>
              <a:pPr lvl="1"/>
              <a:endParaRPr lang="nl-BE" sz="3600" dirty="0"/>
            </a:p>
            <a:p>
              <a:endParaRPr lang="nl-BE" dirty="0"/>
            </a:p>
          </p:txBody>
        </p:sp>
      </p:grpSp>
      <p:grpSp>
        <p:nvGrpSpPr>
          <p:cNvPr id="14" name="Groep 92"/>
          <p:cNvGrpSpPr/>
          <p:nvPr/>
        </p:nvGrpSpPr>
        <p:grpSpPr>
          <a:xfrm>
            <a:off x="2976508" y="2773329"/>
            <a:ext cx="16645054" cy="11715832"/>
            <a:chOff x="2976508" y="2773329"/>
            <a:chExt cx="16645054" cy="11715832"/>
          </a:xfrm>
        </p:grpSpPr>
        <p:grpSp>
          <p:nvGrpSpPr>
            <p:cNvPr id="15" name="Groep 20"/>
            <p:cNvGrpSpPr/>
            <p:nvPr/>
          </p:nvGrpSpPr>
          <p:grpSpPr>
            <a:xfrm>
              <a:off x="12763514" y="2773329"/>
              <a:ext cx="2354329" cy="2146645"/>
              <a:chOff x="9191610" y="3344833"/>
              <a:chExt cx="2354329" cy="2146645"/>
            </a:xfrm>
          </p:grpSpPr>
          <p:grpSp>
            <p:nvGrpSpPr>
              <p:cNvPr id="16" name="Group 13"/>
              <p:cNvGrpSpPr>
                <a:grpSpLocks/>
              </p:cNvGrpSpPr>
              <p:nvPr/>
            </p:nvGrpSpPr>
            <p:grpSpPr bwMode="auto">
              <a:xfrm>
                <a:off x="9191610" y="3344833"/>
                <a:ext cx="2354329" cy="2146645"/>
                <a:chOff x="4320" y="1152"/>
                <a:chExt cx="306" cy="296"/>
              </a:xfrm>
            </p:grpSpPr>
            <p:sp>
              <p:nvSpPr>
                <p:cNvPr id="6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7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8" name="Rectangle 9"/>
              <p:cNvSpPr>
                <a:spLocks noChangeArrowheads="1"/>
              </p:cNvSpPr>
              <p:nvPr/>
            </p:nvSpPr>
            <p:spPr bwMode="black">
              <a:xfrm>
                <a:off x="9477366" y="3702023"/>
                <a:ext cx="192882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Time Variant</a:t>
                </a:r>
                <a:endParaRPr lang="en-US" b="1" dirty="0">
                  <a:solidFill>
                    <a:srgbClr val="FFFFFF"/>
                  </a:solidFill>
                </a:endParaRPr>
              </a:p>
            </p:txBody>
          </p:sp>
        </p:grpSp>
        <p:sp>
          <p:nvSpPr>
            <p:cNvPr id="91" name="Freeform 4"/>
            <p:cNvSpPr>
              <a:spLocks/>
            </p:cNvSpPr>
            <p:nvPr/>
          </p:nvSpPr>
          <p:spPr bwMode="gray">
            <a:xfrm>
              <a:off x="13692208"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sp>
          <p:nvSpPr>
            <p:cNvPr id="92"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 data warehouse expresses the events of the enterprise across time</a:t>
              </a:r>
            </a:p>
            <a:p>
              <a:pPr lvl="0">
                <a:buFont typeface="Arial" pitchFamily="34" charset="0"/>
                <a:buChar char="•"/>
              </a:pPr>
              <a:endParaRPr lang="nl-BE" sz="3600" dirty="0" smtClean="0"/>
            </a:p>
            <a:p>
              <a:pPr lvl="1"/>
              <a:endParaRPr lang="nl-BE" sz="3600" dirty="0"/>
            </a:p>
            <a:p>
              <a:endParaRPr lang="nl-BE" dirty="0"/>
            </a:p>
          </p:txBody>
        </p:sp>
      </p:grpSp>
      <p:grpSp>
        <p:nvGrpSpPr>
          <p:cNvPr id="17" name="Groep 96"/>
          <p:cNvGrpSpPr/>
          <p:nvPr/>
        </p:nvGrpSpPr>
        <p:grpSpPr>
          <a:xfrm>
            <a:off x="2976508" y="2773329"/>
            <a:ext cx="16645054" cy="11715832"/>
            <a:chOff x="2976508" y="2773329"/>
            <a:chExt cx="16645054" cy="11715832"/>
          </a:xfrm>
        </p:grpSpPr>
        <p:grpSp>
          <p:nvGrpSpPr>
            <p:cNvPr id="18" name="Groep 20"/>
            <p:cNvGrpSpPr/>
            <p:nvPr/>
          </p:nvGrpSpPr>
          <p:grpSpPr>
            <a:xfrm>
              <a:off x="15549596" y="2773329"/>
              <a:ext cx="2354329" cy="2146645"/>
              <a:chOff x="9191610" y="3344833"/>
              <a:chExt cx="2354329" cy="2146645"/>
            </a:xfrm>
          </p:grpSpPr>
          <p:grpSp>
            <p:nvGrpSpPr>
              <p:cNvPr id="19" name="Group 13"/>
              <p:cNvGrpSpPr>
                <a:grpSpLocks/>
              </p:cNvGrpSpPr>
              <p:nvPr/>
            </p:nvGrpSpPr>
            <p:grpSpPr bwMode="auto">
              <a:xfrm>
                <a:off x="9191610" y="3344833"/>
                <a:ext cx="2354329" cy="2146645"/>
                <a:chOff x="4320" y="1152"/>
                <a:chExt cx="306" cy="296"/>
              </a:xfrm>
            </p:grpSpPr>
            <p:sp>
              <p:nvSpPr>
                <p:cNvPr id="7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73" name="Rectangle 9"/>
              <p:cNvSpPr>
                <a:spLocks noChangeArrowheads="1"/>
              </p:cNvSpPr>
              <p:nvPr/>
            </p:nvSpPr>
            <p:spPr bwMode="black">
              <a:xfrm>
                <a:off x="9477366" y="3702023"/>
                <a:ext cx="1928826"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One version of the Truth</a:t>
                </a:r>
                <a:endParaRPr lang="en-US" b="1" dirty="0">
                  <a:solidFill>
                    <a:srgbClr val="FFFFFF"/>
                  </a:solidFill>
                </a:endParaRPr>
              </a:p>
            </p:txBody>
          </p:sp>
        </p:grpSp>
        <p:sp>
          <p:nvSpPr>
            <p:cNvPr id="95" name="Freeform 5"/>
            <p:cNvSpPr>
              <a:spLocks/>
            </p:cNvSpPr>
            <p:nvPr/>
          </p:nvSpPr>
          <p:spPr bwMode="gray">
            <a:xfrm flipH="1">
              <a:off x="15478158" y="4916469"/>
              <a:ext cx="1714512" cy="578647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sp>
          <p:nvSpPr>
            <p:cNvPr id="96"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The One Version of the Truth principle allows a data warehouse </a:t>
              </a:r>
            </a:p>
            <a:p>
              <a:pPr lvl="0"/>
              <a:r>
                <a:rPr lang="en-US" sz="3600" dirty="0" smtClean="0"/>
                <a:t>	to express the entire enterprise.</a:t>
              </a:r>
            </a:p>
            <a:p>
              <a:pPr lvl="0">
                <a:buFont typeface="Arial" pitchFamily="34" charset="0"/>
                <a:buChar char="•"/>
              </a:pPr>
              <a:r>
                <a:rPr lang="en-US" sz="3600" dirty="0" smtClean="0"/>
                <a:t> 	members of the enterprise can use a data warehouse as a shared point </a:t>
              </a:r>
            </a:p>
            <a:p>
              <a:pPr lvl="0"/>
              <a:r>
                <a:rPr lang="en-US" sz="3600" dirty="0" smtClean="0"/>
                <a:t>	of communication across the enterprise</a:t>
              </a:r>
              <a:endParaRPr lang="nl-BE" sz="3600" dirty="0"/>
            </a:p>
            <a:p>
              <a:endParaRPr lang="nl-BE" dirty="0"/>
            </a:p>
          </p:txBody>
        </p:sp>
      </p:grpSp>
      <p:grpSp>
        <p:nvGrpSpPr>
          <p:cNvPr id="20" name="Groep 99"/>
          <p:cNvGrpSpPr/>
          <p:nvPr/>
        </p:nvGrpSpPr>
        <p:grpSpPr>
          <a:xfrm>
            <a:off x="2976508" y="2773329"/>
            <a:ext cx="17713499" cy="11715832"/>
            <a:chOff x="2976508" y="2773329"/>
            <a:chExt cx="17713499" cy="11715832"/>
          </a:xfrm>
        </p:grpSpPr>
        <p:grpSp>
          <p:nvGrpSpPr>
            <p:cNvPr id="21" name="Groep 20"/>
            <p:cNvGrpSpPr/>
            <p:nvPr/>
          </p:nvGrpSpPr>
          <p:grpSpPr>
            <a:xfrm>
              <a:off x="18335678" y="2773329"/>
              <a:ext cx="2354329" cy="2146645"/>
              <a:chOff x="9191610" y="3344833"/>
              <a:chExt cx="2354329" cy="2146645"/>
            </a:xfrm>
          </p:grpSpPr>
          <p:grpSp>
            <p:nvGrpSpPr>
              <p:cNvPr id="22" name="Group 13"/>
              <p:cNvGrpSpPr>
                <a:grpSpLocks/>
              </p:cNvGrpSpPr>
              <p:nvPr/>
            </p:nvGrpSpPr>
            <p:grpSpPr bwMode="auto">
              <a:xfrm>
                <a:off x="9191610" y="3344833"/>
                <a:ext cx="2354329" cy="2146645"/>
                <a:chOff x="4320" y="1152"/>
                <a:chExt cx="306" cy="296"/>
              </a:xfrm>
            </p:grpSpPr>
            <p:sp>
              <p:nvSpPr>
                <p:cNvPr id="7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8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78" name="Rectangle 9"/>
              <p:cNvSpPr>
                <a:spLocks noChangeArrowheads="1"/>
              </p:cNvSpPr>
              <p:nvPr/>
            </p:nvSpPr>
            <p:spPr bwMode="black">
              <a:xfrm>
                <a:off x="9405924" y="3702023"/>
                <a:ext cx="2071702"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Long-Term Investment</a:t>
                </a:r>
                <a:endParaRPr lang="en-US" b="1" dirty="0">
                  <a:solidFill>
                    <a:srgbClr val="FFFFFF"/>
                  </a:solidFill>
                </a:endParaRPr>
              </a:p>
            </p:txBody>
          </p:sp>
        </p:grpSp>
        <p:sp>
          <p:nvSpPr>
            <p:cNvPr id="98" name="Freeform 5"/>
            <p:cNvSpPr>
              <a:spLocks/>
            </p:cNvSpPr>
            <p:nvPr/>
          </p:nvSpPr>
          <p:spPr bwMode="gray">
            <a:xfrm flipH="1">
              <a:off x="17907050" y="4987907"/>
              <a:ext cx="1714512" cy="578647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sp>
          <p:nvSpPr>
            <p:cNvPr id="99"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All subject areas must be covered</a:t>
              </a:r>
            </a:p>
            <a:p>
              <a:pPr lvl="0">
                <a:buFont typeface="Arial" pitchFamily="34" charset="0"/>
                <a:buChar char="•"/>
              </a:pPr>
              <a:r>
                <a:rPr lang="en-US" sz="3600" dirty="0" smtClean="0"/>
                <a:t>  	quick win strategy – do not develop all areas before release</a:t>
              </a:r>
            </a:p>
            <a:p>
              <a:pPr lvl="0">
                <a:buFont typeface="Arial" pitchFamily="34" charset="0"/>
                <a:buChar char="•"/>
              </a:pPr>
              <a:r>
                <a:rPr lang="en-US" sz="3600" dirty="0" smtClean="0"/>
                <a:t> 	the first area the foundation layer of the total data warehouse</a:t>
              </a:r>
            </a:p>
            <a:p>
              <a:pPr lvl="0">
                <a:buFont typeface="Arial" pitchFamily="34" charset="0"/>
                <a:buChar char="•"/>
              </a:pPr>
              <a:r>
                <a:rPr lang="en-US" sz="3600" dirty="0" smtClean="0"/>
                <a:t> 	Make the best architectural and fundamental decisions before start</a:t>
              </a:r>
            </a:p>
            <a:p>
              <a:pPr lvl="0">
                <a:buFont typeface="Arial" pitchFamily="34" charset="0"/>
                <a:buChar char="•"/>
              </a:pPr>
              <a:endParaRPr lang="nl-BE"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2156926" y="717470"/>
            <a:ext cx="18157518" cy="2043912"/>
          </a:xfrm>
        </p:spPr>
        <p:txBody>
          <a:bodyPr/>
          <a:lstStyle/>
          <a:p>
            <a:pPr eaLnBrk="1" hangingPunct="1">
              <a:defRPr/>
            </a:pPr>
            <a:r>
              <a:rPr lang="en-US" dirty="0" smtClean="0"/>
              <a:t>Database design</a:t>
            </a:r>
            <a:endParaRPr lang="en-US" dirty="0" smtClean="0">
              <a:solidFill>
                <a:schemeClr val="accent1"/>
              </a:solidFill>
            </a:endParaRPr>
          </a:p>
        </p:txBody>
      </p:sp>
      <p:grpSp>
        <p:nvGrpSpPr>
          <p:cNvPr id="27" name="Groep 26"/>
          <p:cNvGrpSpPr/>
          <p:nvPr/>
        </p:nvGrpSpPr>
        <p:grpSpPr>
          <a:xfrm>
            <a:off x="1190558" y="3059081"/>
            <a:ext cx="7729289" cy="10072758"/>
            <a:chOff x="1190558" y="3059081"/>
            <a:chExt cx="7729289" cy="10072758"/>
          </a:xfrm>
        </p:grpSpPr>
        <p:sp>
          <p:nvSpPr>
            <p:cNvPr id="57359"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57360"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4099"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defRPr/>
              </a:pPr>
              <a:r>
                <a:rPr lang="en-US" b="1" dirty="0" smtClean="0">
                  <a:effectLst>
                    <a:outerShdw blurRad="38100" dist="38100" dir="2700000" algn="tl">
                      <a:srgbClr val="000000">
                        <a:alpha val="43137"/>
                      </a:srgbClr>
                    </a:outerShdw>
                  </a:effectLst>
                </a:rPr>
                <a:t>Modeling Methodology</a:t>
              </a:r>
              <a:endParaRPr lang="en-US" b="1" dirty="0">
                <a:effectLst>
                  <a:outerShdw blurRad="38100" dist="38100" dir="2700000" algn="tl">
                    <a:srgbClr val="000000">
                      <a:alpha val="43137"/>
                    </a:srgbClr>
                  </a:outerShdw>
                </a:effectLst>
              </a:endParaRPr>
            </a:p>
          </p:txBody>
        </p:sp>
      </p:grpSp>
      <p:sp>
        <p:nvSpPr>
          <p:cNvPr id="57361" name="AutoShape 17"/>
          <p:cNvSpPr>
            <a:spLocks noChangeArrowheads="1"/>
          </p:cNvSpPr>
          <p:nvPr/>
        </p:nvSpPr>
        <p:spPr bwMode="gray">
          <a:xfrm>
            <a:off x="976244" y="437481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dirty="0">
                <a:solidFill>
                  <a:srgbClr val="F8F8F8"/>
                </a:solidFill>
              </a:rPr>
              <a:t> </a:t>
            </a:r>
            <a:r>
              <a:rPr lang="en-US" sz="2800" dirty="0" smtClean="0"/>
              <a:t>Conceptual Data Model</a:t>
            </a:r>
            <a:endParaRPr lang="en-US" sz="2800" b="1" dirty="0">
              <a:solidFill>
                <a:srgbClr val="F8F8F8"/>
              </a:solidFill>
            </a:endParaRPr>
          </a:p>
        </p:txBody>
      </p:sp>
      <p:sp>
        <p:nvSpPr>
          <p:cNvPr id="57362" name="AutoShape 18"/>
          <p:cNvSpPr>
            <a:spLocks noChangeArrowheads="1"/>
          </p:cNvSpPr>
          <p:nvPr/>
        </p:nvSpPr>
        <p:spPr bwMode="gray">
          <a:xfrm>
            <a:off x="976244" y="5550767"/>
            <a:ext cx="8215370"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Logical Data Model</a:t>
            </a:r>
            <a:endParaRPr lang="en-US" sz="2800" b="1" dirty="0">
              <a:solidFill>
                <a:srgbClr val="F8F8F8"/>
              </a:solidFill>
            </a:endParaRPr>
          </a:p>
        </p:txBody>
      </p:sp>
      <p:sp>
        <p:nvSpPr>
          <p:cNvPr id="57363" name="AutoShape 19"/>
          <p:cNvSpPr>
            <a:spLocks noChangeArrowheads="1"/>
          </p:cNvSpPr>
          <p:nvPr/>
        </p:nvSpPr>
        <p:spPr bwMode="gray">
          <a:xfrm>
            <a:off x="976244" y="6726716"/>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Physical Data Model</a:t>
            </a:r>
            <a:endParaRPr lang="en-US" sz="2800" b="1" dirty="0">
              <a:solidFill>
                <a:srgbClr val="F8F8F8"/>
              </a:solidFill>
            </a:endParaRPr>
          </a:p>
        </p:txBody>
      </p:sp>
      <p:grpSp>
        <p:nvGrpSpPr>
          <p:cNvPr id="28" name="Groep 27"/>
          <p:cNvGrpSpPr/>
          <p:nvPr/>
        </p:nvGrpSpPr>
        <p:grpSpPr>
          <a:xfrm>
            <a:off x="11691944" y="3130519"/>
            <a:ext cx="7729289" cy="10072758"/>
            <a:chOff x="1190558" y="3059081"/>
            <a:chExt cx="7729289" cy="10072758"/>
          </a:xfrm>
        </p:grpSpPr>
        <p:sp>
          <p:nvSpPr>
            <p:cNvPr id="29" name="Rectangle 15"/>
            <p:cNvSpPr>
              <a:spLocks noChangeArrowheads="1"/>
            </p:cNvSpPr>
            <p:nvPr/>
          </p:nvSpPr>
          <p:spPr bwMode="gray">
            <a:xfrm>
              <a:off x="7718822" y="3916337"/>
              <a:ext cx="329784" cy="9215502"/>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30" name="Rectangle 16"/>
            <p:cNvSpPr>
              <a:spLocks noChangeArrowheads="1"/>
            </p:cNvSpPr>
            <p:nvPr/>
          </p:nvSpPr>
          <p:spPr bwMode="gray">
            <a:xfrm>
              <a:off x="2124183" y="3933835"/>
              <a:ext cx="352259" cy="9198003"/>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defRPr/>
              </a:pPr>
              <a:endParaRPr lang="nl-BE"/>
            </a:p>
          </p:txBody>
        </p:sp>
        <p:sp>
          <p:nvSpPr>
            <p:cNvPr id="31" name="Oval 3"/>
            <p:cNvSpPr>
              <a:spLocks noChangeArrowheads="1"/>
            </p:cNvSpPr>
            <p:nvPr/>
          </p:nvSpPr>
          <p:spPr bwMode="gray">
            <a:xfrm rot="10800000" flipV="1">
              <a:off x="1190558" y="3059081"/>
              <a:ext cx="7729289" cy="1070954"/>
            </a:xfrm>
            <a:prstGeom prst="ellipse">
              <a:avLst/>
            </a:prstGeom>
            <a:ln w="9525" algn="ctr">
              <a:noFill/>
              <a:round/>
              <a:headEnd/>
              <a:tailEnd/>
            </a:ln>
          </p:spPr>
          <p:style>
            <a:lnRef idx="0">
              <a:scrgbClr r="0" g="0" b="0"/>
            </a:lnRef>
            <a:fillRef idx="1003">
              <a:schemeClr val="lt1"/>
            </a:fillRef>
            <a:effectRef idx="0">
              <a:scrgbClr r="0" g="0" b="0"/>
            </a:effectRef>
            <a:fontRef idx="major"/>
          </p:style>
          <p:txBody>
            <a:bodyPr wrap="none" lIns="208584" tIns="104292" rIns="208584" bIns="104292" anchor="ctr"/>
            <a:lstStyle/>
            <a:p>
              <a:pPr algn="ctr">
                <a:defRPr/>
              </a:pPr>
              <a:r>
                <a:rPr lang="en-US" b="1" dirty="0" smtClean="0"/>
                <a:t>Conceptual</a:t>
              </a:r>
              <a:r>
                <a:rPr lang="en-US" dirty="0" smtClean="0"/>
                <a:t> </a:t>
              </a:r>
              <a:r>
                <a:rPr lang="en-US" b="1" dirty="0" smtClean="0"/>
                <a:t>Data</a:t>
              </a:r>
              <a:r>
                <a:rPr lang="en-US" dirty="0" smtClean="0"/>
                <a:t> </a:t>
              </a:r>
              <a:r>
                <a:rPr lang="en-US" b="1" dirty="0" smtClean="0"/>
                <a:t>Model</a:t>
              </a:r>
              <a:endParaRPr lang="en-US" b="1" dirty="0">
                <a:solidFill>
                  <a:srgbClr val="F8F8F8"/>
                </a:solidFill>
              </a:endParaRPr>
            </a:p>
          </p:txBody>
        </p:sp>
      </p:grpSp>
      <p:sp>
        <p:nvSpPr>
          <p:cNvPr id="32" name="AutoShape 17"/>
          <p:cNvSpPr>
            <a:spLocks noChangeArrowheads="1"/>
          </p:cNvSpPr>
          <p:nvPr/>
        </p:nvSpPr>
        <p:spPr bwMode="gray">
          <a:xfrm>
            <a:off x="11263316" y="4416403"/>
            <a:ext cx="8786874"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dirty="0">
                <a:solidFill>
                  <a:srgbClr val="F8F8F8"/>
                </a:solidFill>
              </a:rPr>
              <a:t> </a:t>
            </a:r>
            <a:r>
              <a:rPr lang="en-US" sz="2800" dirty="0" smtClean="0"/>
              <a:t>Main subject areas </a:t>
            </a:r>
            <a:endParaRPr lang="en-US" sz="2800" b="1" dirty="0">
              <a:solidFill>
                <a:srgbClr val="F8F8F8"/>
              </a:solidFill>
            </a:endParaRPr>
          </a:p>
        </p:txBody>
      </p:sp>
      <p:sp>
        <p:nvSpPr>
          <p:cNvPr id="33" name="AutoShape 18"/>
          <p:cNvSpPr>
            <a:spLocks noChangeArrowheads="1"/>
          </p:cNvSpPr>
          <p:nvPr/>
        </p:nvSpPr>
        <p:spPr bwMode="gray">
          <a:xfrm>
            <a:off x="11263316" y="5559411"/>
            <a:ext cx="8786874"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Not a binding statement for DB design</a:t>
            </a:r>
            <a:endParaRPr lang="en-US" sz="2800" b="1" dirty="0">
              <a:solidFill>
                <a:srgbClr val="F8F8F8"/>
              </a:solidFill>
            </a:endParaRPr>
          </a:p>
        </p:txBody>
      </p:sp>
      <p:sp>
        <p:nvSpPr>
          <p:cNvPr id="34" name="AutoShape 19"/>
          <p:cNvSpPr>
            <a:spLocks noChangeArrowheads="1"/>
          </p:cNvSpPr>
          <p:nvPr/>
        </p:nvSpPr>
        <p:spPr bwMode="gray">
          <a:xfrm>
            <a:off x="11263316" y="6702419"/>
            <a:ext cx="8786874"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Generate return on investment </a:t>
            </a:r>
            <a:endParaRPr lang="en-US" sz="2800" b="1" dirty="0">
              <a:solidFill>
                <a:srgbClr val="F8F8F8"/>
              </a:solidFill>
            </a:endParaRPr>
          </a:p>
        </p:txBody>
      </p:sp>
      <p:sp>
        <p:nvSpPr>
          <p:cNvPr id="35" name="AutoShape 20"/>
          <p:cNvSpPr>
            <a:spLocks noChangeArrowheads="1"/>
          </p:cNvSpPr>
          <p:nvPr/>
        </p:nvSpPr>
        <p:spPr bwMode="gray">
          <a:xfrm>
            <a:off x="11334754" y="7916865"/>
            <a:ext cx="8715436" cy="839964"/>
          </a:xfrm>
          <a:prstGeom prst="roundRect">
            <a:avLst>
              <a:gd name="adj" fmla="val 7574"/>
            </a:avLst>
          </a:prstGeom>
          <a:gradFill rotWithShape="1">
            <a:gsLst>
              <a:gs pos="0">
                <a:schemeClr val="hlink">
                  <a:gamma/>
                  <a:shade val="59216"/>
                  <a:invGamma/>
                </a:schemeClr>
              </a:gs>
              <a:gs pos="50000">
                <a:schemeClr val="hlink"/>
              </a:gs>
              <a:gs pos="100000">
                <a:schemeClr val="hlink">
                  <a:gamma/>
                  <a:shade val="59216"/>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Business processes and business entities</a:t>
            </a:r>
            <a:endParaRPr lang="en-US" sz="2800" b="1" dirty="0">
              <a:solidFill>
                <a:srgbClr val="F8F8F8"/>
              </a:solidFill>
            </a:endParaRPr>
          </a:p>
        </p:txBody>
      </p:sp>
      <p:sp>
        <p:nvSpPr>
          <p:cNvPr id="36" name="AutoShape 21"/>
          <p:cNvSpPr>
            <a:spLocks noChangeArrowheads="1"/>
          </p:cNvSpPr>
          <p:nvPr/>
        </p:nvSpPr>
        <p:spPr bwMode="gray">
          <a:xfrm>
            <a:off x="11334754" y="9059873"/>
            <a:ext cx="8715436"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Logical and Physical Data Models depend on it</a:t>
            </a:r>
            <a:endParaRPr lang="en-US" sz="2800" b="1" dirty="0">
              <a:solidFill>
                <a:srgbClr val="F8F8F8"/>
              </a:solidFill>
            </a:endParaRPr>
          </a:p>
        </p:txBody>
      </p:sp>
      <p:sp>
        <p:nvSpPr>
          <p:cNvPr id="40" name="AutoShape 21"/>
          <p:cNvSpPr>
            <a:spLocks noChangeArrowheads="1"/>
          </p:cNvSpPr>
          <p:nvPr/>
        </p:nvSpPr>
        <p:spPr bwMode="gray">
          <a:xfrm>
            <a:off x="11334754" y="10202881"/>
            <a:ext cx="8715436"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defRPr/>
            </a:pPr>
            <a:r>
              <a:rPr lang="en-US" sz="2800" dirty="0" smtClean="0"/>
              <a:t>Business process is listed with its subordinate areas</a:t>
            </a:r>
            <a:endParaRPr lang="en-US" sz="2800" b="1" dirty="0">
              <a:solidFill>
                <a:srgbClr val="F8F8F8"/>
              </a:solidFill>
            </a:endParaRPr>
          </a:p>
        </p:txBody>
      </p:sp>
      <p:sp>
        <p:nvSpPr>
          <p:cNvPr id="41" name="AutoShape 21"/>
          <p:cNvSpPr>
            <a:spLocks noChangeArrowheads="1"/>
          </p:cNvSpPr>
          <p:nvPr/>
        </p:nvSpPr>
        <p:spPr bwMode="gray">
          <a:xfrm>
            <a:off x="11334754" y="11345889"/>
            <a:ext cx="8715436"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Major business processes are not related</a:t>
            </a:r>
            <a:endParaRPr lang="en-US" sz="2800" b="1" dirty="0">
              <a:solidFill>
                <a:srgbClr val="F8F8F8"/>
              </a:solidFill>
            </a:endParaRPr>
          </a:p>
        </p:txBody>
      </p:sp>
      <p:sp>
        <p:nvSpPr>
          <p:cNvPr id="42" name="AutoShape 21"/>
          <p:cNvSpPr>
            <a:spLocks noChangeArrowheads="1"/>
          </p:cNvSpPr>
          <p:nvPr/>
        </p:nvSpPr>
        <p:spPr bwMode="gray">
          <a:xfrm>
            <a:off x="11334754" y="12560335"/>
            <a:ext cx="8715436"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CDM will require numerous iterations of brainstorming</a:t>
            </a:r>
            <a:endParaRPr lang="en-US" sz="2800" b="1" dirty="0">
              <a:solidFill>
                <a:srgbClr val="F8F8F8"/>
              </a:solidFill>
            </a:endParaRPr>
          </a:p>
        </p:txBody>
      </p:sp>
      <p:sp>
        <p:nvSpPr>
          <p:cNvPr id="22" name="AutoShape 19"/>
          <p:cNvSpPr>
            <a:spLocks noChangeArrowheads="1"/>
          </p:cNvSpPr>
          <p:nvPr/>
        </p:nvSpPr>
        <p:spPr bwMode="gray">
          <a:xfrm>
            <a:off x="976244" y="7845427"/>
            <a:ext cx="8215370" cy="839964"/>
          </a:xfrm>
          <a:prstGeom prst="roundRect">
            <a:avLst>
              <a:gd name="adj" fmla="val 7574"/>
            </a:avLst>
          </a:prstGeom>
          <a:gradFill rotWithShape="1">
            <a:gsLst>
              <a:gs pos="0">
                <a:schemeClr val="hlink">
                  <a:gamma/>
                  <a:shade val="69804"/>
                  <a:invGamma/>
                </a:schemeClr>
              </a:gs>
              <a:gs pos="50000">
                <a:schemeClr val="hlink"/>
              </a:gs>
              <a:gs pos="100000">
                <a:schemeClr val="hlink">
                  <a:gamma/>
                  <a:shade val="69804"/>
                  <a:invGamma/>
                </a:schemeClr>
              </a:gs>
            </a:gsLst>
            <a:lin ang="5400000" scaled="1"/>
          </a:gradFill>
          <a:ln w="28575" cap="rnd">
            <a:noFill/>
            <a:prstDash val="sysDot"/>
            <a:round/>
            <a:headEnd/>
            <a:tailEnd/>
          </a:ln>
          <a:effectLst/>
        </p:spPr>
        <p:txBody>
          <a:bodyPr wrap="none" anchor="ctr"/>
          <a:lstStyle/>
          <a:p>
            <a:pPr algn="ctr">
              <a:defRPr/>
            </a:pPr>
            <a:r>
              <a:rPr lang="en-US" sz="3600" b="1" dirty="0">
                <a:solidFill>
                  <a:srgbClr val="F8F8F8"/>
                </a:solidFill>
              </a:rPr>
              <a:t> </a:t>
            </a:r>
            <a:r>
              <a:rPr lang="en-US" sz="2800" dirty="0" smtClean="0"/>
              <a:t>Top to Bottom versus Bottom to Top</a:t>
            </a:r>
            <a:endParaRPr lang="en-US" sz="2800" b="1" dirty="0">
              <a:solidFill>
                <a:srgbClr val="F8F8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61"/>
                                        </p:tgtEl>
                                        <p:attrNameLst>
                                          <p:attrName>style.visibility</p:attrName>
                                        </p:attrNameLst>
                                      </p:cBhvr>
                                      <p:to>
                                        <p:strVal val="visible"/>
                                      </p:to>
                                    </p:set>
                                    <p:anim calcmode="lin" valueType="num">
                                      <p:cBhvr additive="base">
                                        <p:cTn id="7" dur="500" fill="hold"/>
                                        <p:tgtEl>
                                          <p:spTgt spid="57361"/>
                                        </p:tgtEl>
                                        <p:attrNameLst>
                                          <p:attrName>ppt_x</p:attrName>
                                        </p:attrNameLst>
                                      </p:cBhvr>
                                      <p:tavLst>
                                        <p:tav tm="0">
                                          <p:val>
                                            <p:strVal val="#ppt_x"/>
                                          </p:val>
                                        </p:tav>
                                        <p:tav tm="100000">
                                          <p:val>
                                            <p:strVal val="#ppt_x"/>
                                          </p:val>
                                        </p:tav>
                                      </p:tavLst>
                                    </p:anim>
                                    <p:anim calcmode="lin" valueType="num">
                                      <p:cBhvr additive="base">
                                        <p:cTn id="8" dur="500" fill="hold"/>
                                        <p:tgtEl>
                                          <p:spTgt spid="5736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62"/>
                                        </p:tgtEl>
                                        <p:attrNameLst>
                                          <p:attrName>style.visibility</p:attrName>
                                        </p:attrNameLst>
                                      </p:cBhvr>
                                      <p:to>
                                        <p:strVal val="visible"/>
                                      </p:to>
                                    </p:set>
                                    <p:anim calcmode="lin" valueType="num">
                                      <p:cBhvr additive="base">
                                        <p:cTn id="13" dur="500" fill="hold"/>
                                        <p:tgtEl>
                                          <p:spTgt spid="57362"/>
                                        </p:tgtEl>
                                        <p:attrNameLst>
                                          <p:attrName>ppt_x</p:attrName>
                                        </p:attrNameLst>
                                      </p:cBhvr>
                                      <p:tavLst>
                                        <p:tav tm="0">
                                          <p:val>
                                            <p:strVal val="#ppt_x"/>
                                          </p:val>
                                        </p:tav>
                                        <p:tav tm="100000">
                                          <p:val>
                                            <p:strVal val="#ppt_x"/>
                                          </p:val>
                                        </p:tav>
                                      </p:tavLst>
                                    </p:anim>
                                    <p:anim calcmode="lin" valueType="num">
                                      <p:cBhvr additive="base">
                                        <p:cTn id="14" dur="500" fill="hold"/>
                                        <p:tgtEl>
                                          <p:spTgt spid="5736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63"/>
                                        </p:tgtEl>
                                        <p:attrNameLst>
                                          <p:attrName>style.visibility</p:attrName>
                                        </p:attrNameLst>
                                      </p:cBhvr>
                                      <p:to>
                                        <p:strVal val="visible"/>
                                      </p:to>
                                    </p:set>
                                    <p:anim calcmode="lin" valueType="num">
                                      <p:cBhvr additive="base">
                                        <p:cTn id="19" dur="500" fill="hold"/>
                                        <p:tgtEl>
                                          <p:spTgt spid="57363"/>
                                        </p:tgtEl>
                                        <p:attrNameLst>
                                          <p:attrName>ppt_x</p:attrName>
                                        </p:attrNameLst>
                                      </p:cBhvr>
                                      <p:tavLst>
                                        <p:tav tm="0">
                                          <p:val>
                                            <p:strVal val="#ppt_x"/>
                                          </p:val>
                                        </p:tav>
                                        <p:tav tm="100000">
                                          <p:val>
                                            <p:strVal val="#ppt_x"/>
                                          </p:val>
                                        </p:tav>
                                      </p:tavLst>
                                    </p:anim>
                                    <p:anim calcmode="lin" valueType="num">
                                      <p:cBhvr additive="base">
                                        <p:cTn id="20" dur="500" fill="hold"/>
                                        <p:tgtEl>
                                          <p:spTgt spid="573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ppt_x"/>
                                          </p:val>
                                        </p:tav>
                                        <p:tav tm="100000">
                                          <p:val>
                                            <p:strVal val="#ppt_x"/>
                                          </p:val>
                                        </p:tav>
                                      </p:tavLst>
                                    </p:anim>
                                    <p:anim calcmode="lin" valueType="num">
                                      <p:cBhvr additive="base">
                                        <p:cTn id="5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additive="base">
                                        <p:cTn id="61" dur="500" fill="hold"/>
                                        <p:tgtEl>
                                          <p:spTgt spid="36"/>
                                        </p:tgtEl>
                                        <p:attrNameLst>
                                          <p:attrName>ppt_x</p:attrName>
                                        </p:attrNameLst>
                                      </p:cBhvr>
                                      <p:tavLst>
                                        <p:tav tm="0">
                                          <p:val>
                                            <p:strVal val="#ppt_x"/>
                                          </p:val>
                                        </p:tav>
                                        <p:tav tm="100000">
                                          <p:val>
                                            <p:strVal val="#ppt_x"/>
                                          </p:val>
                                        </p:tav>
                                      </p:tavLst>
                                    </p:anim>
                                    <p:anim calcmode="lin" valueType="num">
                                      <p:cBhvr additive="base">
                                        <p:cTn id="6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ppt_x"/>
                                          </p:val>
                                        </p:tav>
                                        <p:tav tm="100000">
                                          <p:val>
                                            <p:strVal val="#ppt_x"/>
                                          </p:val>
                                        </p:tav>
                                      </p:tavLst>
                                    </p:anim>
                                    <p:anim calcmode="lin" valueType="num">
                                      <p:cBhvr additive="base">
                                        <p:cTn id="6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 calcmode="lin" valueType="num">
                                      <p:cBhvr additive="base">
                                        <p:cTn id="79" dur="500" fill="hold"/>
                                        <p:tgtEl>
                                          <p:spTgt spid="42"/>
                                        </p:tgtEl>
                                        <p:attrNameLst>
                                          <p:attrName>ppt_x</p:attrName>
                                        </p:attrNameLst>
                                      </p:cBhvr>
                                      <p:tavLst>
                                        <p:tav tm="0">
                                          <p:val>
                                            <p:strVal val="#ppt_x"/>
                                          </p:val>
                                        </p:tav>
                                        <p:tav tm="100000">
                                          <p:val>
                                            <p:strVal val="#ppt_x"/>
                                          </p:val>
                                        </p:tav>
                                      </p:tavLst>
                                    </p:anim>
                                    <p:anim calcmode="lin" valueType="num">
                                      <p:cBhvr additive="base">
                                        <p:cTn id="8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1" grpId="0" animBg="1"/>
      <p:bldP spid="57362" grpId="0" animBg="1"/>
      <p:bldP spid="57363" grpId="0" animBg="1"/>
      <p:bldP spid="32" grpId="0" animBg="1"/>
      <p:bldP spid="33" grpId="0" animBg="1"/>
      <p:bldP spid="34" grpId="0" animBg="1"/>
      <p:bldP spid="35" grpId="0" animBg="1"/>
      <p:bldP spid="36" grpId="0" animBg="1"/>
      <p:bldP spid="40" grpId="0" animBg="1"/>
      <p:bldP spid="41" grpId="0" animBg="1"/>
      <p:bldP spid="42"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vaal 58"/>
          <p:cNvSpPr/>
          <p:nvPr/>
        </p:nvSpPr>
        <p:spPr bwMode="auto">
          <a:xfrm>
            <a:off x="5405400" y="4702155"/>
            <a:ext cx="9429816" cy="8786874"/>
          </a:xfrm>
          <a:prstGeom prst="ellipse">
            <a:avLst/>
          </a:prstGeom>
          <a:ln w="127000" cap="rnd" cmpd="sng">
            <a:noFill/>
            <a:prstDash val="solid"/>
            <a:round/>
            <a:headEnd type="none" w="med" len="med"/>
            <a:tailEnd type="none" w="med" len="med"/>
          </a:ln>
        </p:spPr>
        <p:style>
          <a:lnRef idx="0">
            <a:schemeClr val="accent1"/>
          </a:lnRef>
          <a:fillRef idx="1002">
            <a:schemeClr val="l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1800" b="0" i="0" u="none" strike="noStrike" cap="none" normalizeH="0" baseline="0" smtClean="0">
              <a:ln>
                <a:noFill/>
              </a:ln>
              <a:solidFill>
                <a:schemeClr val="tx1"/>
              </a:solidFill>
              <a:effectLst/>
              <a:latin typeface="Arial" charset="0"/>
            </a:endParaRPr>
          </a:p>
        </p:txBody>
      </p:sp>
      <p:sp>
        <p:nvSpPr>
          <p:cNvPr id="66562" name="Rectangle 2"/>
          <p:cNvSpPr>
            <a:spLocks noGrp="1" noChangeArrowheads="1"/>
          </p:cNvSpPr>
          <p:nvPr>
            <p:ph type="title"/>
          </p:nvPr>
        </p:nvSpPr>
        <p:spPr/>
        <p:txBody>
          <a:bodyPr/>
          <a:lstStyle/>
          <a:p>
            <a:pPr eaLnBrk="1" hangingPunct="1">
              <a:defRPr/>
            </a:pPr>
            <a:r>
              <a:rPr lang="en-US" dirty="0" smtClean="0"/>
              <a:t>Conceptual Data Model</a:t>
            </a:r>
          </a:p>
        </p:txBody>
      </p:sp>
      <p:grpSp>
        <p:nvGrpSpPr>
          <p:cNvPr id="39" name="Groep 38"/>
          <p:cNvGrpSpPr/>
          <p:nvPr/>
        </p:nvGrpSpPr>
        <p:grpSpPr>
          <a:xfrm>
            <a:off x="8191482" y="2701891"/>
            <a:ext cx="3786214" cy="3500462"/>
            <a:chOff x="1594614" y="-173524"/>
            <a:chExt cx="913506" cy="866459"/>
          </a:xfrm>
          <a:scene3d>
            <a:camera prst="orthographicFront"/>
            <a:lightRig rig="threePt" dir="t">
              <a:rot lat="0" lon="0" rev="7500000"/>
            </a:lightRig>
          </a:scene3d>
        </p:grpSpPr>
        <p:sp>
          <p:nvSpPr>
            <p:cNvPr id="57" name="Afgeronde rechthoek 56"/>
            <p:cNvSpPr/>
            <p:nvPr/>
          </p:nvSpPr>
          <p:spPr>
            <a:xfrm>
              <a:off x="1594614" y="-173524"/>
              <a:ext cx="913506" cy="866459"/>
            </a:xfrm>
            <a:prstGeom prst="round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sp>
        <p:sp>
          <p:nvSpPr>
            <p:cNvPr id="58" name="Afgeronde rechthoek 4"/>
            <p:cNvSpPr/>
            <p:nvPr/>
          </p:nvSpPr>
          <p:spPr>
            <a:xfrm>
              <a:off x="1636911" y="-131227"/>
              <a:ext cx="828912" cy="781865"/>
            </a:xfrm>
            <a:prstGeom prst="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txBody>
            <a:bodyPr spcFirstLastPara="0" vert="horz" wrap="square" lIns="30480" tIns="30480" rIns="30480" bIns="30480" numCol="1" spcCol="1270" anchor="t" anchorCtr="0">
              <a:noAutofit/>
            </a:bodyPr>
            <a:lstStyle/>
            <a:p>
              <a:pPr lvl="0" algn="ctr" defTabSz="355600">
                <a:lnSpc>
                  <a:spcPct val="90000"/>
                </a:lnSpc>
                <a:spcBef>
                  <a:spcPct val="0"/>
                </a:spcBef>
                <a:spcAft>
                  <a:spcPct val="35000"/>
                </a:spcAft>
              </a:pPr>
              <a:r>
                <a:rPr lang="nl-BE" b="1" u="sng" kern="1200" dirty="0">
                  <a:solidFill>
                    <a:schemeClr val="tx1"/>
                  </a:solidFill>
                </a:rPr>
                <a:t>Product</a:t>
              </a:r>
            </a:p>
            <a:p>
              <a:pPr marL="57150" lvl="1" indent="-57150" algn="ctr" defTabSz="177800">
                <a:lnSpc>
                  <a:spcPct val="90000"/>
                </a:lnSpc>
                <a:spcBef>
                  <a:spcPct val="0"/>
                </a:spcBef>
                <a:spcAft>
                  <a:spcPct val="15000"/>
                </a:spcAft>
                <a:buChar char="••"/>
              </a:pPr>
              <a:r>
                <a:rPr lang="nl-BE" kern="1200" dirty="0" err="1">
                  <a:solidFill>
                    <a:schemeClr val="tx1"/>
                  </a:solidFill>
                </a:rPr>
                <a:t>Function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Regulation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Composition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a:solidFill>
                    <a:schemeClr val="tx1"/>
                  </a:solidFill>
                </a:rPr>
                <a:t>Minimum ROI</a:t>
              </a:r>
            </a:p>
            <a:p>
              <a:pPr marL="57150" lvl="1" indent="-57150" algn="ctr" defTabSz="177800">
                <a:lnSpc>
                  <a:spcPct val="90000"/>
                </a:lnSpc>
                <a:spcBef>
                  <a:spcPct val="0"/>
                </a:spcBef>
                <a:spcAft>
                  <a:spcPct val="15000"/>
                </a:spcAft>
                <a:buChar char="••"/>
              </a:pPr>
              <a:r>
                <a:rPr lang="nl-BE" kern="1200" dirty="0" err="1">
                  <a:solidFill>
                    <a:schemeClr val="tx1"/>
                  </a:solidFill>
                </a:rPr>
                <a:t>Retail</a:t>
              </a:r>
              <a:r>
                <a:rPr lang="nl-BE" kern="1200" dirty="0">
                  <a:solidFill>
                    <a:schemeClr val="tx1"/>
                  </a:solidFill>
                </a:rPr>
                <a:t>/Wholesale</a:t>
              </a:r>
            </a:p>
            <a:p>
              <a:pPr marL="57150" lvl="1" indent="-57150" algn="ctr" defTabSz="177800">
                <a:lnSpc>
                  <a:spcPct val="90000"/>
                </a:lnSpc>
                <a:spcBef>
                  <a:spcPct val="0"/>
                </a:spcBef>
                <a:spcAft>
                  <a:spcPct val="15000"/>
                </a:spcAft>
                <a:buChar char="••"/>
              </a:pPr>
              <a:r>
                <a:rPr lang="nl-BE" kern="1200" dirty="0" err="1">
                  <a:solidFill>
                    <a:schemeClr val="tx1"/>
                  </a:solidFill>
                </a:rPr>
                <a:t>Inventory</a:t>
              </a:r>
              <a:endParaRPr lang="nl-BE" kern="1200" dirty="0">
                <a:solidFill>
                  <a:schemeClr val="tx1"/>
                </a:solidFill>
              </a:endParaRPr>
            </a:p>
          </p:txBody>
        </p:sp>
      </p:grpSp>
      <p:grpSp>
        <p:nvGrpSpPr>
          <p:cNvPr id="41" name="Groep 40"/>
          <p:cNvGrpSpPr/>
          <p:nvPr/>
        </p:nvGrpSpPr>
        <p:grpSpPr>
          <a:xfrm>
            <a:off x="13049266" y="5773725"/>
            <a:ext cx="3714776" cy="3571900"/>
            <a:chOff x="2519693" y="498584"/>
            <a:chExt cx="913506" cy="866459"/>
          </a:xfrm>
          <a:scene3d>
            <a:camera prst="orthographicFront"/>
            <a:lightRig rig="threePt" dir="t">
              <a:rot lat="0" lon="0" rev="7500000"/>
            </a:lightRig>
          </a:scene3d>
        </p:grpSpPr>
        <p:sp>
          <p:nvSpPr>
            <p:cNvPr id="53" name="Afgeronde rechthoek 52"/>
            <p:cNvSpPr/>
            <p:nvPr/>
          </p:nvSpPr>
          <p:spPr>
            <a:xfrm>
              <a:off x="2519693" y="498584"/>
              <a:ext cx="913506" cy="866459"/>
            </a:xfrm>
            <a:prstGeom prst="roundRect">
              <a:avLst/>
            </a:prstGeom>
          </p:spPr>
          <p:style>
            <a:lnRef idx="0">
              <a:schemeClr val="accent1"/>
            </a:lnRef>
            <a:fillRef idx="1002">
              <a:schemeClr val="lt1"/>
            </a:fillRef>
            <a:effectRef idx="3">
              <a:schemeClr val="accent1"/>
            </a:effectRef>
            <a:fontRef idx="minor">
              <a:schemeClr val="lt1"/>
            </a:fontRef>
          </p:style>
        </p:sp>
        <p:sp>
          <p:nvSpPr>
            <p:cNvPr id="55" name="Afgeronde rechthoek 7"/>
            <p:cNvSpPr/>
            <p:nvPr/>
          </p:nvSpPr>
          <p:spPr>
            <a:xfrm>
              <a:off x="2561990" y="540881"/>
              <a:ext cx="828912" cy="781865"/>
            </a:xfrm>
            <a:prstGeom prst="rect">
              <a:avLst/>
            </a:prstGeom>
          </p:spPr>
          <p:style>
            <a:lnRef idx="0">
              <a:schemeClr val="accent1"/>
            </a:lnRef>
            <a:fillRef idx="1002">
              <a:schemeClr val="lt1"/>
            </a:fillRef>
            <a:effectRef idx="3">
              <a:schemeClr val="accent1"/>
            </a:effectRef>
            <a:fontRef idx="minor">
              <a:schemeClr val="lt1"/>
            </a:fontRef>
          </p:style>
          <p:txBody>
            <a:bodyPr spcFirstLastPara="0" vert="horz" wrap="square" lIns="30480" tIns="30480" rIns="30480" bIns="30480" numCol="1" spcCol="1270" anchor="t" anchorCtr="0">
              <a:noAutofit/>
            </a:bodyPr>
            <a:lstStyle/>
            <a:p>
              <a:pPr lvl="0" algn="ctr" defTabSz="355600">
                <a:lnSpc>
                  <a:spcPct val="90000"/>
                </a:lnSpc>
                <a:spcBef>
                  <a:spcPct val="0"/>
                </a:spcBef>
                <a:spcAft>
                  <a:spcPct val="35000"/>
                </a:spcAft>
              </a:pPr>
              <a:r>
                <a:rPr lang="nl-BE" b="1" u="sng" kern="1200" dirty="0" err="1">
                  <a:solidFill>
                    <a:schemeClr val="tx1"/>
                  </a:solidFill>
                </a:rPr>
                <a:t>Shipping</a:t>
              </a:r>
              <a:endParaRPr lang="nl-BE" b="1" u="sng"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Transportation</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Warehousing</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Scheduling</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Picking</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Packing</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Invoicing</a:t>
              </a:r>
              <a:endParaRPr lang="nl-BE" kern="1200" dirty="0">
                <a:solidFill>
                  <a:schemeClr val="tx1"/>
                </a:solidFill>
              </a:endParaRPr>
            </a:p>
          </p:txBody>
        </p:sp>
      </p:grpSp>
      <p:grpSp>
        <p:nvGrpSpPr>
          <p:cNvPr id="42" name="Groep 41"/>
          <p:cNvGrpSpPr/>
          <p:nvPr/>
        </p:nvGrpSpPr>
        <p:grpSpPr>
          <a:xfrm>
            <a:off x="11549068" y="11060137"/>
            <a:ext cx="3786214" cy="3643338"/>
            <a:chOff x="2166344" y="1586080"/>
            <a:chExt cx="913506" cy="866459"/>
          </a:xfrm>
          <a:scene3d>
            <a:camera prst="orthographicFront"/>
            <a:lightRig rig="threePt" dir="t">
              <a:rot lat="0" lon="0" rev="7500000"/>
            </a:lightRig>
          </a:scene3d>
        </p:grpSpPr>
        <p:sp>
          <p:nvSpPr>
            <p:cNvPr id="50" name="Afgeronde rechthoek 49"/>
            <p:cNvSpPr/>
            <p:nvPr/>
          </p:nvSpPr>
          <p:spPr>
            <a:xfrm>
              <a:off x="2166344" y="1586080"/>
              <a:ext cx="913506" cy="866459"/>
            </a:xfrm>
            <a:prstGeom prst="round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sp>
        <p:sp>
          <p:nvSpPr>
            <p:cNvPr id="51" name="Afgeronde rechthoek 9"/>
            <p:cNvSpPr/>
            <p:nvPr/>
          </p:nvSpPr>
          <p:spPr>
            <a:xfrm>
              <a:off x="2208641" y="1628377"/>
              <a:ext cx="828912" cy="781865"/>
            </a:xfrm>
            <a:prstGeom prst="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txBody>
            <a:bodyPr spcFirstLastPara="0" vert="horz" wrap="square" lIns="30480" tIns="30480" rIns="30480" bIns="30480" numCol="1" spcCol="1270" anchor="t" anchorCtr="0">
              <a:noAutofit/>
            </a:bodyPr>
            <a:lstStyle/>
            <a:p>
              <a:pPr lvl="0" algn="ctr" defTabSz="355600">
                <a:lnSpc>
                  <a:spcPct val="90000"/>
                </a:lnSpc>
                <a:spcBef>
                  <a:spcPct val="0"/>
                </a:spcBef>
                <a:spcAft>
                  <a:spcPct val="35000"/>
                </a:spcAft>
              </a:pPr>
              <a:r>
                <a:rPr lang="nl-BE" b="1" u="sng" kern="1200" dirty="0" err="1">
                  <a:solidFill>
                    <a:schemeClr val="tx1"/>
                  </a:solidFill>
                </a:rPr>
                <a:t>Facilities</a:t>
              </a:r>
              <a:endParaRPr lang="nl-BE" b="1" u="sng"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Function</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a:solidFill>
                    <a:schemeClr val="tx1"/>
                  </a:solidFill>
                </a:rPr>
                <a:t>OSHA </a:t>
              </a:r>
              <a:r>
                <a:rPr lang="nl-BE" kern="1200" dirty="0" err="1">
                  <a:solidFill>
                    <a:schemeClr val="tx1"/>
                  </a:solidFill>
                </a:rPr>
                <a:t>Regulation</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Real</a:t>
              </a:r>
              <a:r>
                <a:rPr lang="nl-BE" kern="1200" dirty="0">
                  <a:solidFill>
                    <a:schemeClr val="tx1"/>
                  </a:solidFill>
                </a:rPr>
                <a:t> </a:t>
              </a:r>
              <a:r>
                <a:rPr lang="nl-BE" kern="1200" dirty="0" err="1">
                  <a:solidFill>
                    <a:schemeClr val="tx1"/>
                  </a:solidFill>
                </a:rPr>
                <a:t>Estate</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Dimensions</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Capacity</a:t>
              </a:r>
              <a:endParaRPr lang="nl-BE" kern="1200" dirty="0">
                <a:solidFill>
                  <a:schemeClr val="tx1"/>
                </a:solidFill>
              </a:endParaRPr>
            </a:p>
            <a:p>
              <a:pPr marL="57150" lvl="1" indent="-57150" algn="ctr" defTabSz="222250">
                <a:lnSpc>
                  <a:spcPct val="90000"/>
                </a:lnSpc>
                <a:spcBef>
                  <a:spcPct val="0"/>
                </a:spcBef>
                <a:spcAft>
                  <a:spcPct val="15000"/>
                </a:spcAft>
                <a:buChar char="••"/>
              </a:pPr>
              <a:r>
                <a:rPr lang="nl-BE" kern="1200" dirty="0" err="1">
                  <a:solidFill>
                    <a:schemeClr val="tx1"/>
                  </a:solidFill>
                </a:rPr>
                <a:t>Staffing</a:t>
              </a:r>
              <a:endParaRPr lang="nl-BE" kern="1200" dirty="0">
                <a:solidFill>
                  <a:schemeClr val="tx1"/>
                </a:solidFill>
              </a:endParaRPr>
            </a:p>
          </p:txBody>
        </p:sp>
      </p:grpSp>
      <p:grpSp>
        <p:nvGrpSpPr>
          <p:cNvPr id="43" name="Groep 42"/>
          <p:cNvGrpSpPr/>
          <p:nvPr/>
        </p:nvGrpSpPr>
        <p:grpSpPr>
          <a:xfrm>
            <a:off x="5262524" y="11203013"/>
            <a:ext cx="3786214" cy="3571900"/>
            <a:chOff x="1022884" y="1586080"/>
            <a:chExt cx="913506" cy="866459"/>
          </a:xfrm>
          <a:scene3d>
            <a:camera prst="orthographicFront"/>
            <a:lightRig rig="threePt" dir="t">
              <a:rot lat="0" lon="0" rev="7500000"/>
            </a:lightRig>
          </a:scene3d>
        </p:grpSpPr>
        <p:sp>
          <p:nvSpPr>
            <p:cNvPr id="48" name="Afgeronde rechthoek 47"/>
            <p:cNvSpPr/>
            <p:nvPr/>
          </p:nvSpPr>
          <p:spPr>
            <a:xfrm>
              <a:off x="1022884" y="1586080"/>
              <a:ext cx="913506" cy="866459"/>
            </a:xfrm>
            <a:prstGeom prst="roundRect">
              <a:avLst/>
            </a:prstGeom>
            <a:scene3d>
              <a:camera prst="orthographicFront">
                <a:rot lat="0" lon="0" rev="0"/>
              </a:camera>
              <a:lightRig rig="threePt" dir="t">
                <a:rot lat="0" lon="0" rev="1200000"/>
              </a:lightRig>
            </a:scene3d>
            <a:sp3d>
              <a:bevelT w="63500" h="25400" prst="angle"/>
            </a:sp3d>
          </p:spPr>
          <p:style>
            <a:lnRef idx="0">
              <a:schemeClr val="accent1"/>
            </a:lnRef>
            <a:fillRef idx="1002">
              <a:schemeClr val="lt1"/>
            </a:fillRef>
            <a:effectRef idx="3">
              <a:schemeClr val="accent1"/>
            </a:effectRef>
            <a:fontRef idx="minor">
              <a:schemeClr val="lt1"/>
            </a:fontRef>
          </p:style>
        </p:sp>
        <p:sp>
          <p:nvSpPr>
            <p:cNvPr id="49" name="Afgeronde rechthoek 11"/>
            <p:cNvSpPr/>
            <p:nvPr/>
          </p:nvSpPr>
          <p:spPr>
            <a:xfrm>
              <a:off x="1065181" y="1628377"/>
              <a:ext cx="828912" cy="781865"/>
            </a:xfrm>
            <a:prstGeom prst="rect">
              <a:avLst/>
            </a:prstGeom>
            <a:scene3d>
              <a:camera prst="orthographicFront">
                <a:rot lat="0" lon="0" rev="0"/>
              </a:camera>
              <a:lightRig rig="threePt" dir="t">
                <a:rot lat="0" lon="0" rev="1200000"/>
              </a:lightRig>
            </a:scene3d>
            <a:sp3d>
              <a:bevelT w="63500" h="25400" prst="angle"/>
            </a:sp3d>
          </p:spPr>
          <p:style>
            <a:lnRef idx="0">
              <a:schemeClr val="accent1"/>
            </a:lnRef>
            <a:fillRef idx="1002">
              <a:schemeClr val="lt1"/>
            </a:fillRef>
            <a:effectRef idx="3">
              <a:schemeClr val="accent1"/>
            </a:effectRef>
            <a:fontRef idx="minor">
              <a:schemeClr val="lt1"/>
            </a:fontRef>
          </p:style>
          <p:txBody>
            <a:bodyPr spcFirstLastPara="0" vert="horz" wrap="square" lIns="30480" tIns="30480" rIns="30480" bIns="30480" numCol="1" spcCol="1270" anchor="t" anchorCtr="0">
              <a:noAutofit/>
            </a:bodyPr>
            <a:lstStyle/>
            <a:p>
              <a:pPr lvl="0" algn="ctr" defTabSz="355600">
                <a:lnSpc>
                  <a:spcPct val="90000"/>
                </a:lnSpc>
                <a:spcBef>
                  <a:spcPct val="0"/>
                </a:spcBef>
                <a:spcAft>
                  <a:spcPct val="35000"/>
                </a:spcAft>
              </a:pPr>
              <a:r>
                <a:rPr lang="nl-BE" b="1" u="sng" kern="1200" dirty="0" err="1">
                  <a:solidFill>
                    <a:schemeClr val="tx1"/>
                  </a:solidFill>
                </a:rPr>
                <a:t>Capital</a:t>
              </a:r>
              <a:r>
                <a:rPr lang="nl-BE" b="1" u="sng" kern="1200" dirty="0">
                  <a:solidFill>
                    <a:schemeClr val="tx1"/>
                  </a:solidFill>
                </a:rPr>
                <a:t> </a:t>
              </a:r>
              <a:r>
                <a:rPr lang="nl-BE" b="1" u="sng" kern="1200" dirty="0" err="1">
                  <a:solidFill>
                    <a:schemeClr val="tx1"/>
                  </a:solidFill>
                </a:rPr>
                <a:t>Equipment</a:t>
              </a:r>
              <a:endParaRPr lang="nl-BE" b="1" u="sng"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Function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Description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a:solidFill>
                    <a:schemeClr val="tx1"/>
                  </a:solidFill>
                </a:rPr>
                <a:t>OSHA </a:t>
              </a:r>
              <a:r>
                <a:rPr lang="nl-BE" kern="1200" dirty="0" err="1">
                  <a:solidFill>
                    <a:schemeClr val="tx1"/>
                  </a:solidFill>
                </a:rPr>
                <a:t>Regulation</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a:solidFill>
                    <a:schemeClr val="tx1"/>
                  </a:solidFill>
                </a:rPr>
                <a:t>Complement</a:t>
              </a:r>
            </a:p>
            <a:p>
              <a:pPr marL="57150" lvl="1" indent="-57150" algn="ctr" defTabSz="177800">
                <a:lnSpc>
                  <a:spcPct val="90000"/>
                </a:lnSpc>
                <a:spcBef>
                  <a:spcPct val="0"/>
                </a:spcBef>
                <a:spcAft>
                  <a:spcPct val="15000"/>
                </a:spcAft>
                <a:buChar char="••"/>
              </a:pPr>
              <a:r>
                <a:rPr lang="nl-BE" kern="1200" dirty="0" err="1">
                  <a:solidFill>
                    <a:schemeClr val="tx1"/>
                  </a:solidFill>
                </a:rPr>
                <a:t>Materials</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Technology</a:t>
              </a:r>
              <a:endParaRPr lang="nl-BE" kern="1200" dirty="0">
                <a:solidFill>
                  <a:schemeClr val="tx1"/>
                </a:solidFill>
              </a:endParaRPr>
            </a:p>
          </p:txBody>
        </p:sp>
      </p:grpSp>
      <p:grpSp>
        <p:nvGrpSpPr>
          <p:cNvPr id="44" name="Groep 43"/>
          <p:cNvGrpSpPr/>
          <p:nvPr/>
        </p:nvGrpSpPr>
        <p:grpSpPr>
          <a:xfrm>
            <a:off x="3333698" y="5988039"/>
            <a:ext cx="3714776" cy="3571900"/>
            <a:chOff x="669535" y="498584"/>
            <a:chExt cx="913506" cy="866459"/>
          </a:xfrm>
          <a:scene3d>
            <a:camera prst="orthographicFront"/>
            <a:lightRig rig="threePt" dir="t">
              <a:rot lat="0" lon="0" rev="7500000"/>
            </a:lightRig>
          </a:scene3d>
        </p:grpSpPr>
        <p:sp>
          <p:nvSpPr>
            <p:cNvPr id="46" name="Afgeronde rechthoek 45"/>
            <p:cNvSpPr/>
            <p:nvPr/>
          </p:nvSpPr>
          <p:spPr>
            <a:xfrm>
              <a:off x="669535" y="498584"/>
              <a:ext cx="913506" cy="866459"/>
            </a:xfrm>
            <a:prstGeom prst="round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sp>
        <p:sp>
          <p:nvSpPr>
            <p:cNvPr id="47" name="Afgeronde rechthoek 13"/>
            <p:cNvSpPr/>
            <p:nvPr/>
          </p:nvSpPr>
          <p:spPr>
            <a:xfrm>
              <a:off x="711832" y="540881"/>
              <a:ext cx="828912" cy="781865"/>
            </a:xfrm>
            <a:prstGeom prst="rect">
              <a:avLst/>
            </a:prstGeom>
            <a:scene3d>
              <a:camera prst="orthographicFront">
                <a:rot lat="0" lon="0" rev="0"/>
              </a:camera>
              <a:lightRig rig="threePt" dir="t">
                <a:rot lat="0" lon="0" rev="1200000"/>
              </a:lightRig>
            </a:scene3d>
            <a:sp3d>
              <a:bevelT w="63500" h="25400"/>
            </a:sp3d>
          </p:spPr>
          <p:style>
            <a:lnRef idx="0">
              <a:schemeClr val="accent1"/>
            </a:lnRef>
            <a:fillRef idx="1002">
              <a:schemeClr val="lt1"/>
            </a:fillRef>
            <a:effectRef idx="3">
              <a:schemeClr val="accent1"/>
            </a:effectRef>
            <a:fontRef idx="minor">
              <a:schemeClr val="lt1"/>
            </a:fontRef>
          </p:style>
          <p:txBody>
            <a:bodyPr spcFirstLastPara="0" vert="horz" wrap="square" lIns="30480" tIns="30480" rIns="30480" bIns="30480" numCol="1" spcCol="1270" anchor="t" anchorCtr="0">
              <a:noAutofit/>
            </a:bodyPr>
            <a:lstStyle/>
            <a:p>
              <a:pPr lvl="0" algn="ctr" defTabSz="355600">
                <a:lnSpc>
                  <a:spcPct val="90000"/>
                </a:lnSpc>
                <a:spcBef>
                  <a:spcPct val="0"/>
                </a:spcBef>
                <a:spcAft>
                  <a:spcPct val="35000"/>
                </a:spcAft>
              </a:pPr>
              <a:r>
                <a:rPr lang="nl-BE" b="1" u="sng" kern="1200" dirty="0" err="1">
                  <a:solidFill>
                    <a:schemeClr val="tx1"/>
                  </a:solidFill>
                </a:rPr>
                <a:t>Manufacturing</a:t>
              </a:r>
              <a:endParaRPr lang="nl-BE" b="1" u="sng"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Metalwork</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a:solidFill>
                    <a:schemeClr val="tx1"/>
                  </a:solidFill>
                </a:rPr>
                <a:t>Electronics/</a:t>
              </a:r>
              <a:r>
                <a:rPr lang="nl-BE" kern="1200" dirty="0" err="1">
                  <a:solidFill>
                    <a:schemeClr val="tx1"/>
                  </a:solidFill>
                </a:rPr>
                <a:t>Electrical</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Chemistry</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err="1">
                  <a:solidFill>
                    <a:schemeClr val="tx1"/>
                  </a:solidFill>
                </a:rPr>
                <a:t>Upholstery</a:t>
              </a:r>
              <a:endParaRPr lang="nl-BE" kern="1200" dirty="0">
                <a:solidFill>
                  <a:schemeClr val="tx1"/>
                </a:solidFill>
              </a:endParaRPr>
            </a:p>
            <a:p>
              <a:pPr marL="57150" lvl="1" indent="-57150" algn="ctr" defTabSz="177800">
                <a:lnSpc>
                  <a:spcPct val="90000"/>
                </a:lnSpc>
                <a:spcBef>
                  <a:spcPct val="0"/>
                </a:spcBef>
                <a:spcAft>
                  <a:spcPct val="15000"/>
                </a:spcAft>
                <a:buChar char="••"/>
              </a:pPr>
              <a:r>
                <a:rPr lang="nl-BE" kern="1200" dirty="0">
                  <a:solidFill>
                    <a:schemeClr val="tx1"/>
                  </a:solidFill>
                </a:rPr>
                <a:t>Energy</a:t>
              </a:r>
            </a:p>
            <a:p>
              <a:pPr marL="57150" lvl="1" indent="-57150" algn="ctr" defTabSz="177800">
                <a:lnSpc>
                  <a:spcPct val="90000"/>
                </a:lnSpc>
                <a:spcBef>
                  <a:spcPct val="0"/>
                </a:spcBef>
                <a:spcAft>
                  <a:spcPct val="15000"/>
                </a:spcAft>
                <a:buChar char="••"/>
              </a:pPr>
              <a:r>
                <a:rPr lang="nl-BE" kern="1200" dirty="0" err="1">
                  <a:solidFill>
                    <a:schemeClr val="tx1"/>
                  </a:solidFill>
                </a:rPr>
                <a:t>Inventory</a:t>
              </a:r>
              <a:endParaRPr lang="nl-BE" kern="1200" dirty="0">
                <a:solidFill>
                  <a:schemeClr val="tx1"/>
                </a:solidFill>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46"/>
          <p:cNvGrpSpPr/>
          <p:nvPr/>
        </p:nvGrpSpPr>
        <p:grpSpPr>
          <a:xfrm>
            <a:off x="1190558" y="2844767"/>
            <a:ext cx="16645054" cy="11787270"/>
            <a:chOff x="1190558" y="2844767"/>
            <a:chExt cx="16645054" cy="11787270"/>
          </a:xfrm>
        </p:grpSpPr>
        <p:sp>
          <p:nvSpPr>
            <p:cNvPr id="12291" name="Freeform 3"/>
            <p:cNvSpPr>
              <a:spLocks/>
            </p:cNvSpPr>
            <p:nvPr/>
          </p:nvSpPr>
          <p:spPr bwMode="gray">
            <a:xfrm>
              <a:off x="2833632" y="5988039"/>
              <a:ext cx="2500330" cy="492922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3" name="Groep 20"/>
            <p:cNvGrpSpPr/>
            <p:nvPr/>
          </p:nvGrpSpPr>
          <p:grpSpPr>
            <a:xfrm>
              <a:off x="1190558" y="2844767"/>
              <a:ext cx="3185269" cy="2915376"/>
              <a:chOff x="9191614" y="3344833"/>
              <a:chExt cx="3185269" cy="2915376"/>
            </a:xfrm>
          </p:grpSpPr>
          <p:grpSp>
            <p:nvGrpSpPr>
              <p:cNvPr id="4" name="Group 13"/>
              <p:cNvGrpSpPr>
                <a:grpSpLocks/>
              </p:cNvGrpSpPr>
              <p:nvPr/>
            </p:nvGrpSpPr>
            <p:grpSpPr bwMode="auto">
              <a:xfrm>
                <a:off x="9191614" y="3344833"/>
                <a:ext cx="3185269" cy="2915376"/>
                <a:chOff x="4320" y="1152"/>
                <a:chExt cx="414" cy="402"/>
              </a:xfrm>
            </p:grpSpPr>
            <p:sp>
              <p:nvSpPr>
                <p:cNvPr id="66574"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65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6569" name="Rectangle 9"/>
              <p:cNvSpPr>
                <a:spLocks noChangeArrowheads="1"/>
              </p:cNvSpPr>
              <p:nvPr/>
            </p:nvSpPr>
            <p:spPr bwMode="black">
              <a:xfrm>
                <a:off x="9477366" y="3702023"/>
                <a:ext cx="2714644"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In general</a:t>
                </a:r>
              </a:p>
              <a:p>
                <a:pPr algn="ctr">
                  <a:defRPr/>
                </a:pPr>
                <a:r>
                  <a:rPr lang="en-US" b="1" dirty="0" smtClean="0">
                    <a:solidFill>
                      <a:srgbClr val="FFFFFF"/>
                    </a:solidFill>
                  </a:rPr>
                  <a:t>Entity Relationship</a:t>
                </a:r>
                <a:endParaRPr lang="en-US" b="1" dirty="0">
                  <a:solidFill>
                    <a:srgbClr val="FFFFFF"/>
                  </a:solidFill>
                </a:endParaRPr>
              </a:p>
            </p:txBody>
          </p:sp>
        </p:grpSp>
        <p:sp>
          <p:nvSpPr>
            <p:cNvPr id="12301" name="AutoShape 19"/>
            <p:cNvSpPr>
              <a:spLocks noChangeArrowheads="1"/>
            </p:cNvSpPr>
            <p:nvPr/>
          </p:nvSpPr>
          <p:spPr bwMode="ltGray">
            <a:xfrm>
              <a:off x="2762194" y="10845823"/>
              <a:ext cx="15073418"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200" dirty="0" smtClean="0"/>
                <a:t> presents the entities and relationships of the enterprise. </a:t>
              </a:r>
            </a:p>
            <a:p>
              <a:pPr lvl="0">
                <a:buFont typeface="Arial" pitchFamily="34" charset="0"/>
                <a:buChar char="•"/>
              </a:pPr>
              <a:r>
                <a:rPr lang="en-US" sz="3200" dirty="0" smtClean="0"/>
                <a:t> uses Entity Relationship Diagram notation. </a:t>
              </a:r>
            </a:p>
            <a:p>
              <a:pPr lvl="0">
                <a:buFont typeface="Arial" pitchFamily="34" charset="0"/>
                <a:buChar char="•"/>
              </a:pPr>
              <a:r>
                <a:rPr lang="en-US" sz="3200" dirty="0" smtClean="0"/>
                <a:t> Diagram visually displays the relations between the entities of a enterprise. </a:t>
              </a:r>
            </a:p>
            <a:p>
              <a:pPr lvl="0">
                <a:buFont typeface="Arial" pitchFamily="34" charset="0"/>
                <a:buChar char="•"/>
              </a:pPr>
              <a:r>
                <a:rPr lang="en-US" sz="3200" dirty="0" smtClean="0"/>
                <a:t> focus on each major subject area from the Conceptual Data Model. </a:t>
              </a:r>
            </a:p>
            <a:p>
              <a:pPr lvl="0">
                <a:buFont typeface="Arial" pitchFamily="34" charset="0"/>
                <a:buChar char="•"/>
              </a:pPr>
              <a:r>
                <a:rPr lang="en-US" sz="3200" dirty="0" smtClean="0"/>
                <a:t> Each major subject area of CDM will become a page by itself </a:t>
              </a:r>
            </a:p>
            <a:p>
              <a:pPr lvl="0">
                <a:buFont typeface="Arial" pitchFamily="34" charset="0"/>
                <a:buChar char="•"/>
              </a:pPr>
              <a:r>
                <a:rPr lang="en-US" sz="3200" dirty="0" smtClean="0"/>
                <a:t> Each page will present all entities relevant to the major subject area</a:t>
              </a:r>
              <a:endParaRPr lang="nl-BE" sz="3200" dirty="0" smtClean="0"/>
            </a:p>
            <a:p>
              <a:pPr lvl="0"/>
              <a:endParaRPr lang="nl-BE" dirty="0"/>
            </a:p>
          </p:txBody>
        </p:sp>
      </p:grpSp>
      <p:sp>
        <p:nvSpPr>
          <p:cNvPr id="66562" name="Rectangle 2"/>
          <p:cNvSpPr>
            <a:spLocks noGrp="1" noChangeArrowheads="1"/>
          </p:cNvSpPr>
          <p:nvPr>
            <p:ph type="title"/>
          </p:nvPr>
        </p:nvSpPr>
        <p:spPr/>
        <p:txBody>
          <a:bodyPr/>
          <a:lstStyle/>
          <a:p>
            <a:pPr>
              <a:defRPr/>
            </a:pPr>
            <a:r>
              <a:rPr lang="en-US" dirty="0" smtClean="0"/>
              <a:t>Logical Data Model</a:t>
            </a:r>
          </a:p>
        </p:txBody>
      </p:sp>
      <p:grpSp>
        <p:nvGrpSpPr>
          <p:cNvPr id="5" name="Groep 52"/>
          <p:cNvGrpSpPr/>
          <p:nvPr/>
        </p:nvGrpSpPr>
        <p:grpSpPr>
          <a:xfrm>
            <a:off x="2762194" y="2916205"/>
            <a:ext cx="15144856" cy="11715832"/>
            <a:chOff x="2762194" y="2916205"/>
            <a:chExt cx="15144856" cy="11715832"/>
          </a:xfrm>
        </p:grpSpPr>
        <p:grpSp>
          <p:nvGrpSpPr>
            <p:cNvPr id="6" name="Groep 47"/>
            <p:cNvGrpSpPr/>
            <p:nvPr/>
          </p:nvGrpSpPr>
          <p:grpSpPr>
            <a:xfrm>
              <a:off x="4976772" y="2916205"/>
              <a:ext cx="3185269" cy="8001056"/>
              <a:chOff x="4976772" y="2916205"/>
              <a:chExt cx="3185269" cy="8001056"/>
            </a:xfrm>
          </p:grpSpPr>
          <p:grpSp>
            <p:nvGrpSpPr>
              <p:cNvPr id="7" name="Groep 21"/>
              <p:cNvGrpSpPr/>
              <p:nvPr/>
            </p:nvGrpSpPr>
            <p:grpSpPr>
              <a:xfrm>
                <a:off x="4976772" y="2916205"/>
                <a:ext cx="3185269" cy="2915376"/>
                <a:chOff x="9191614" y="3344833"/>
                <a:chExt cx="3185269" cy="2915376"/>
              </a:xfrm>
            </p:grpSpPr>
            <p:grpSp>
              <p:nvGrpSpPr>
                <p:cNvPr id="8" name="Group 13"/>
                <p:cNvGrpSpPr>
                  <a:grpSpLocks/>
                </p:cNvGrpSpPr>
                <p:nvPr/>
              </p:nvGrpSpPr>
              <p:grpSpPr bwMode="auto">
                <a:xfrm>
                  <a:off x="9191614" y="3344833"/>
                  <a:ext cx="3185269" cy="2915376"/>
                  <a:chOff x="4320" y="1152"/>
                  <a:chExt cx="414" cy="402"/>
                </a:xfrm>
              </p:grpSpPr>
              <p:sp>
                <p:nvSpPr>
                  <p:cNvPr id="25"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26"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4"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Primary Key</a:t>
                  </a:r>
                  <a:endParaRPr lang="en-US" b="1" dirty="0">
                    <a:solidFill>
                      <a:srgbClr val="FFFFFF"/>
                    </a:solidFill>
                  </a:endParaRPr>
                </a:p>
              </p:txBody>
            </p:sp>
          </p:grpSp>
          <p:sp>
            <p:nvSpPr>
              <p:cNvPr id="37" name="Freeform 3"/>
              <p:cNvSpPr>
                <a:spLocks/>
              </p:cNvSpPr>
              <p:nvPr/>
            </p:nvSpPr>
            <p:spPr bwMode="gray">
              <a:xfrm>
                <a:off x="6048342" y="5773725"/>
                <a:ext cx="1928826" cy="5143536"/>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
          <p:nvSpPr>
            <p:cNvPr id="52"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nl-BE" sz="3200" dirty="0" smtClean="0"/>
                <a:t>I</a:t>
              </a:r>
              <a:r>
                <a:rPr lang="en-US" sz="3200" dirty="0" err="1" smtClean="0"/>
                <a:t>dentifies</a:t>
              </a:r>
              <a:r>
                <a:rPr lang="en-US" sz="3200" dirty="0" smtClean="0"/>
                <a:t> each instance of an entity</a:t>
              </a:r>
              <a:endParaRPr lang="nl-BE" sz="3200" dirty="0" smtClean="0"/>
            </a:p>
            <a:p>
              <a:pPr lvl="0">
                <a:buFont typeface="Arial" pitchFamily="34" charset="0"/>
                <a:buChar char="•"/>
              </a:pPr>
              <a:r>
                <a:rPr lang="nl-BE" sz="3200" dirty="0" smtClean="0"/>
                <a:t> </a:t>
              </a:r>
              <a:r>
                <a:rPr lang="en-US" sz="3200" dirty="0" smtClean="0"/>
                <a:t>The Primary Key of a LDM is similar to PDM, but not exactly the same</a:t>
              </a:r>
              <a:endParaRPr lang="nl-BE" sz="3200" dirty="0"/>
            </a:p>
            <a:p>
              <a:endParaRPr lang="nl-BE" dirty="0"/>
            </a:p>
          </p:txBody>
        </p:sp>
      </p:grpSp>
      <p:grpSp>
        <p:nvGrpSpPr>
          <p:cNvPr id="9" name="Groep 54"/>
          <p:cNvGrpSpPr/>
          <p:nvPr/>
        </p:nvGrpSpPr>
        <p:grpSpPr>
          <a:xfrm>
            <a:off x="2762194" y="2916205"/>
            <a:ext cx="15144856" cy="11715832"/>
            <a:chOff x="2762194" y="2916205"/>
            <a:chExt cx="15144856" cy="11715832"/>
          </a:xfrm>
        </p:grpSpPr>
        <p:grpSp>
          <p:nvGrpSpPr>
            <p:cNvPr id="10" name="Groep 48"/>
            <p:cNvGrpSpPr/>
            <p:nvPr/>
          </p:nvGrpSpPr>
          <p:grpSpPr>
            <a:xfrm>
              <a:off x="8762986" y="2916205"/>
              <a:ext cx="3185269" cy="8001056"/>
              <a:chOff x="8762986" y="2916205"/>
              <a:chExt cx="3185269" cy="8001056"/>
            </a:xfrm>
          </p:grpSpPr>
          <p:grpSp>
            <p:nvGrpSpPr>
              <p:cNvPr id="11" name="Groep 26"/>
              <p:cNvGrpSpPr/>
              <p:nvPr/>
            </p:nvGrpSpPr>
            <p:grpSpPr>
              <a:xfrm>
                <a:off x="8762986" y="2916205"/>
                <a:ext cx="3185269" cy="2915376"/>
                <a:chOff x="9191614" y="3344833"/>
                <a:chExt cx="3185269" cy="2915376"/>
              </a:xfrm>
            </p:grpSpPr>
            <p:grpSp>
              <p:nvGrpSpPr>
                <p:cNvPr id="12" name="Group 13"/>
                <p:cNvGrpSpPr>
                  <a:grpSpLocks/>
                </p:cNvGrpSpPr>
                <p:nvPr/>
              </p:nvGrpSpPr>
              <p:grpSpPr bwMode="auto">
                <a:xfrm>
                  <a:off x="9191614" y="3344833"/>
                  <a:ext cx="3185269" cy="2915376"/>
                  <a:chOff x="4320" y="1152"/>
                  <a:chExt cx="414" cy="402"/>
                </a:xfrm>
              </p:grpSpPr>
              <p:sp>
                <p:nvSpPr>
                  <p:cNvPr id="30"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29"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Attribute</a:t>
                  </a:r>
                  <a:endParaRPr lang="en-US" b="1" dirty="0">
                    <a:solidFill>
                      <a:srgbClr val="FFFFFF"/>
                    </a:solidFill>
                  </a:endParaRPr>
                </a:p>
              </p:txBody>
            </p:sp>
          </p:grpSp>
          <p:sp>
            <p:nvSpPr>
              <p:cNvPr id="45" name="Freeform 4"/>
              <p:cNvSpPr>
                <a:spLocks/>
              </p:cNvSpPr>
              <p:nvPr/>
            </p:nvSpPr>
            <p:spPr bwMode="gray">
              <a:xfrm>
                <a:off x="10120308" y="5845163"/>
                <a:ext cx="500066" cy="507209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grpSp>
        <p:sp>
          <p:nvSpPr>
            <p:cNvPr id="54"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en-US" sz="3200" dirty="0" smtClean="0"/>
                <a:t>An Attribute is a non-identifying aspect of an entity</a:t>
              </a:r>
              <a:endParaRPr lang="nl-BE" sz="3200" dirty="0" smtClean="0"/>
            </a:p>
            <a:p>
              <a:pPr lvl="0">
                <a:buFont typeface="Arial" pitchFamily="34" charset="0"/>
                <a:buChar char="•"/>
              </a:pPr>
              <a:r>
                <a:rPr lang="nl-BE" sz="3200" dirty="0" smtClean="0"/>
                <a:t> </a:t>
              </a:r>
              <a:r>
                <a:rPr lang="en-US" sz="3200" dirty="0" smtClean="0"/>
                <a:t>An Attribute describes, but does not define, an individual instance of an entity</a:t>
              </a:r>
              <a:endParaRPr lang="nl-BE" sz="3200" dirty="0" smtClean="0"/>
            </a:p>
            <a:p>
              <a:pPr lvl="0">
                <a:buFont typeface="Arial" pitchFamily="34" charset="0"/>
                <a:buChar char="•"/>
              </a:pPr>
              <a:r>
                <a:rPr lang="nl-BE" sz="3200" dirty="0" smtClean="0"/>
                <a:t> </a:t>
              </a:r>
              <a:r>
                <a:rPr lang="nl-BE" sz="3200" dirty="0" err="1" smtClean="0"/>
                <a:t>Examples</a:t>
              </a:r>
              <a:endParaRPr lang="nl-BE" sz="3200" dirty="0" smtClean="0"/>
            </a:p>
            <a:p>
              <a:pPr lvl="1">
                <a:buFont typeface="Arial" pitchFamily="34" charset="0"/>
                <a:buChar char="•"/>
              </a:pPr>
              <a:r>
                <a:rPr lang="nl-BE" dirty="0" smtClean="0"/>
                <a:t> Color</a:t>
              </a:r>
            </a:p>
            <a:p>
              <a:pPr lvl="1">
                <a:buFont typeface="Arial" pitchFamily="34" charset="0"/>
                <a:buChar char="•"/>
              </a:pPr>
              <a:r>
                <a:rPr lang="nl-BE" dirty="0" smtClean="0"/>
                <a:t> Unit of </a:t>
              </a:r>
              <a:r>
                <a:rPr lang="nl-BE" dirty="0" err="1" smtClean="0"/>
                <a:t>measure</a:t>
              </a:r>
              <a:endParaRPr lang="nl-BE" dirty="0"/>
            </a:p>
          </p:txBody>
        </p:sp>
      </p:grpSp>
      <p:grpSp>
        <p:nvGrpSpPr>
          <p:cNvPr id="13" name="Groep 56"/>
          <p:cNvGrpSpPr/>
          <p:nvPr/>
        </p:nvGrpSpPr>
        <p:grpSpPr>
          <a:xfrm>
            <a:off x="2762194" y="2916205"/>
            <a:ext cx="15144856" cy="11715832"/>
            <a:chOff x="2762194" y="2916205"/>
            <a:chExt cx="15144856" cy="11715832"/>
          </a:xfrm>
        </p:grpSpPr>
        <p:grpSp>
          <p:nvGrpSpPr>
            <p:cNvPr id="14" name="Groep 49"/>
            <p:cNvGrpSpPr/>
            <p:nvPr/>
          </p:nvGrpSpPr>
          <p:grpSpPr>
            <a:xfrm>
              <a:off x="12477762" y="2916205"/>
              <a:ext cx="3328145" cy="8001056"/>
              <a:chOff x="12477762" y="2916205"/>
              <a:chExt cx="3328145" cy="8001056"/>
            </a:xfrm>
          </p:grpSpPr>
          <p:grpSp>
            <p:nvGrpSpPr>
              <p:cNvPr id="15" name="Groep 31"/>
              <p:cNvGrpSpPr/>
              <p:nvPr/>
            </p:nvGrpSpPr>
            <p:grpSpPr>
              <a:xfrm>
                <a:off x="12620638" y="2916205"/>
                <a:ext cx="3185269" cy="2915376"/>
                <a:chOff x="9191614" y="3344833"/>
                <a:chExt cx="3185269" cy="2915376"/>
              </a:xfrm>
            </p:grpSpPr>
            <p:grpSp>
              <p:nvGrpSpPr>
                <p:cNvPr id="16" name="Group 13"/>
                <p:cNvGrpSpPr>
                  <a:grpSpLocks/>
                </p:cNvGrpSpPr>
                <p:nvPr/>
              </p:nvGrpSpPr>
              <p:grpSpPr bwMode="auto">
                <a:xfrm>
                  <a:off x="9191614" y="3344833"/>
                  <a:ext cx="3185269" cy="2915376"/>
                  <a:chOff x="4320" y="1152"/>
                  <a:chExt cx="414" cy="402"/>
                </a:xfrm>
              </p:grpSpPr>
              <p:sp>
                <p:nvSpPr>
                  <p:cNvPr id="35"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36"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34" name="Rectangle 9"/>
                <p:cNvSpPr>
                  <a:spLocks noChangeArrowheads="1"/>
                </p:cNvSpPr>
                <p:nvPr/>
              </p:nvSpPr>
              <p:spPr bwMode="black">
                <a:xfrm>
                  <a:off x="9477366" y="3702023"/>
                  <a:ext cx="2714644"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Foreign Key Relation</a:t>
                  </a:r>
                  <a:endParaRPr lang="en-US" b="1" dirty="0">
                    <a:solidFill>
                      <a:srgbClr val="FFFFFF"/>
                    </a:solidFill>
                  </a:endParaRPr>
                </a:p>
              </p:txBody>
            </p:sp>
          </p:grpSp>
          <p:sp>
            <p:nvSpPr>
              <p:cNvPr id="38" name="Freeform 5"/>
              <p:cNvSpPr>
                <a:spLocks/>
              </p:cNvSpPr>
              <p:nvPr/>
            </p:nvSpPr>
            <p:spPr bwMode="gray">
              <a:xfrm flipH="1">
                <a:off x="12477762" y="5845163"/>
                <a:ext cx="1928826" cy="507209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sp>
          <p:nvSpPr>
            <p:cNvPr id="56"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en-US" sz="3200" dirty="0" smtClean="0"/>
                <a:t>Representation of the method by which an instance of an </a:t>
              </a:r>
            </a:p>
            <a:p>
              <a:pPr lvl="0"/>
              <a:r>
                <a:rPr lang="en-US" sz="3200" dirty="0" smtClean="0"/>
                <a:t>	individual entity is associated with an instance of another  entity</a:t>
              </a:r>
              <a:endParaRPr lang="nl-BE" sz="3200" dirty="0" smtClean="0"/>
            </a:p>
            <a:p>
              <a:pPr lvl="0">
                <a:buFont typeface="Arial" pitchFamily="34" charset="0"/>
                <a:buChar char="•"/>
              </a:pPr>
              <a:r>
                <a:rPr lang="en-US" sz="3200" dirty="0" smtClean="0"/>
                <a:t> 	Definition of a Primary Key for each instance of each entity is a prerequisite </a:t>
              </a:r>
              <a:endParaRPr lang="nl-BE" sz="3200" dirty="0" smtClean="0"/>
            </a:p>
            <a:p>
              <a:pPr lvl="0">
                <a:buFont typeface="Arial" pitchFamily="34" charset="0"/>
                <a:buChar char="•"/>
              </a:pPr>
              <a:r>
                <a:rPr lang="en-US" sz="3200" dirty="0" smtClean="0"/>
                <a:t> 	A business scenario may require that multiple relations exist simultaneously </a:t>
              </a:r>
              <a:endParaRPr lang="nl-BE" sz="3200" dirty="0" smtClean="0"/>
            </a:p>
            <a:p>
              <a:pPr lvl="0"/>
              <a:r>
                <a:rPr lang="en-US" sz="3200" dirty="0" smtClean="0"/>
                <a:t> </a:t>
              </a:r>
              <a:endParaRPr lang="nl-BE" sz="3200" dirty="0"/>
            </a:p>
          </p:txBody>
        </p:sp>
      </p:grpSp>
      <p:grpSp>
        <p:nvGrpSpPr>
          <p:cNvPr id="17" name="Groep 58"/>
          <p:cNvGrpSpPr/>
          <p:nvPr/>
        </p:nvGrpSpPr>
        <p:grpSpPr>
          <a:xfrm>
            <a:off x="2762194" y="2987643"/>
            <a:ext cx="16829927" cy="11644394"/>
            <a:chOff x="2762194" y="2987643"/>
            <a:chExt cx="16829927" cy="11644394"/>
          </a:xfrm>
        </p:grpSpPr>
        <p:grpSp>
          <p:nvGrpSpPr>
            <p:cNvPr id="18" name="Groep 50"/>
            <p:cNvGrpSpPr/>
            <p:nvPr/>
          </p:nvGrpSpPr>
          <p:grpSpPr>
            <a:xfrm>
              <a:off x="15692472" y="2987643"/>
              <a:ext cx="3899649" cy="7929618"/>
              <a:chOff x="15692472" y="2987643"/>
              <a:chExt cx="3899649" cy="7929618"/>
            </a:xfrm>
          </p:grpSpPr>
          <p:sp>
            <p:nvSpPr>
              <p:cNvPr id="12293" name="Freeform 5"/>
              <p:cNvSpPr>
                <a:spLocks/>
              </p:cNvSpPr>
              <p:nvPr/>
            </p:nvSpPr>
            <p:spPr bwMode="gray">
              <a:xfrm flipH="1">
                <a:off x="15692472" y="5773725"/>
                <a:ext cx="2428892" cy="5143536"/>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19" name="Groep 38"/>
              <p:cNvGrpSpPr/>
              <p:nvPr/>
            </p:nvGrpSpPr>
            <p:grpSpPr>
              <a:xfrm>
                <a:off x="16406852" y="2987643"/>
                <a:ext cx="3185269" cy="2915376"/>
                <a:chOff x="9191614" y="3344833"/>
                <a:chExt cx="3185269" cy="2915376"/>
              </a:xfrm>
            </p:grpSpPr>
            <p:grpSp>
              <p:nvGrpSpPr>
                <p:cNvPr id="20" name="Group 13"/>
                <p:cNvGrpSpPr>
                  <a:grpSpLocks/>
                </p:cNvGrpSpPr>
                <p:nvPr/>
              </p:nvGrpSpPr>
              <p:grpSpPr bwMode="auto">
                <a:xfrm>
                  <a:off x="9191614" y="3344833"/>
                  <a:ext cx="3185269" cy="2915376"/>
                  <a:chOff x="4320" y="1152"/>
                  <a:chExt cx="414" cy="402"/>
                </a:xfrm>
              </p:grpSpPr>
              <p:sp>
                <p:nvSpPr>
                  <p:cNvPr id="42"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43"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41" name="Rectangle 9"/>
                <p:cNvSpPr>
                  <a:spLocks noChangeArrowheads="1"/>
                </p:cNvSpPr>
                <p:nvPr/>
              </p:nvSpPr>
              <p:spPr bwMode="black">
                <a:xfrm>
                  <a:off x="9477366" y="3702023"/>
                  <a:ext cx="2714644" cy="579953"/>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Cardinality</a:t>
                  </a:r>
                  <a:endParaRPr lang="en-US" b="1" dirty="0">
                    <a:solidFill>
                      <a:srgbClr val="FFFFFF"/>
                    </a:solidFill>
                  </a:endParaRPr>
                </a:p>
              </p:txBody>
            </p:sp>
          </p:grpSp>
        </p:grpSp>
        <p:sp>
          <p:nvSpPr>
            <p:cNvPr id="58" name="AutoShape 19"/>
            <p:cNvSpPr>
              <a:spLocks noChangeArrowheads="1"/>
            </p:cNvSpPr>
            <p:nvPr/>
          </p:nvSpPr>
          <p:spPr bwMode="ltGray">
            <a:xfrm>
              <a:off x="2762194" y="10845823"/>
              <a:ext cx="15144856"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r>
                <a:rPr lang="en-US" dirty="0" smtClean="0"/>
                <a:t>  </a:t>
              </a:r>
              <a:r>
                <a:rPr lang="en-US" sz="1600" dirty="0" smtClean="0"/>
                <a:t>Cardinality refers to the number of instances of an entity included in a relation between two entities. Cardinality is categorized into the following four groups</a:t>
              </a:r>
              <a:endParaRPr lang="nl-BE" sz="1600" dirty="0" smtClean="0"/>
            </a:p>
            <a:p>
              <a:pPr lvl="1">
                <a:buFont typeface="Arial" pitchFamily="34" charset="0"/>
                <a:buChar char="•"/>
              </a:pPr>
              <a:r>
                <a:rPr lang="nl-BE" sz="4000" dirty="0" smtClean="0"/>
                <a:t> </a:t>
              </a:r>
              <a:r>
                <a:rPr lang="en-US" sz="3200" dirty="0" smtClean="0"/>
                <a:t>One</a:t>
              </a:r>
              <a:endParaRPr lang="nl-BE" sz="3200" dirty="0" smtClean="0"/>
            </a:p>
            <a:p>
              <a:pPr lvl="1">
                <a:buFont typeface="Arial" pitchFamily="34" charset="0"/>
                <a:buChar char="•"/>
              </a:pPr>
              <a:r>
                <a:rPr lang="en-US" sz="3200" dirty="0" smtClean="0"/>
                <a:t> One or Zero</a:t>
              </a:r>
              <a:endParaRPr lang="nl-BE" sz="3200" dirty="0" smtClean="0"/>
            </a:p>
            <a:p>
              <a:pPr lvl="1">
                <a:buFont typeface="Arial" pitchFamily="34" charset="0"/>
                <a:buChar char="•"/>
              </a:pPr>
              <a:r>
                <a:rPr lang="en-US" sz="3200" dirty="0" smtClean="0"/>
                <a:t> One or Many</a:t>
              </a:r>
              <a:endParaRPr lang="nl-BE" sz="3200" dirty="0" smtClean="0"/>
            </a:p>
            <a:p>
              <a:pPr lvl="1">
                <a:buFont typeface="Arial" pitchFamily="34" charset="0"/>
                <a:buChar char="•"/>
              </a:pPr>
              <a:r>
                <a:rPr lang="en-US" sz="3200" dirty="0" smtClean="0"/>
                <a:t> One, Zero, or Many</a:t>
              </a:r>
              <a:endParaRPr lang="nl-BE" sz="3200" dirty="0" smtClean="0"/>
            </a:p>
            <a:p>
              <a:pPr lvl="0" algn="ctr"/>
              <a:endParaRPr lang="nl-BE"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46"/>
          <p:cNvGrpSpPr/>
          <p:nvPr/>
        </p:nvGrpSpPr>
        <p:grpSpPr>
          <a:xfrm>
            <a:off x="1190558" y="2844767"/>
            <a:ext cx="16645054" cy="11787270"/>
            <a:chOff x="1190558" y="2844767"/>
            <a:chExt cx="16645054" cy="11787270"/>
          </a:xfrm>
        </p:grpSpPr>
        <p:sp>
          <p:nvSpPr>
            <p:cNvPr id="12291" name="Freeform 3"/>
            <p:cNvSpPr>
              <a:spLocks/>
            </p:cNvSpPr>
            <p:nvPr/>
          </p:nvSpPr>
          <p:spPr bwMode="gray">
            <a:xfrm>
              <a:off x="2833632" y="5988039"/>
              <a:ext cx="2500330" cy="492922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3" name="Groep 20"/>
            <p:cNvGrpSpPr/>
            <p:nvPr/>
          </p:nvGrpSpPr>
          <p:grpSpPr>
            <a:xfrm>
              <a:off x="1190558" y="2844767"/>
              <a:ext cx="3185269" cy="2915376"/>
              <a:chOff x="9191614" y="3344833"/>
              <a:chExt cx="3185269" cy="2915376"/>
            </a:xfrm>
          </p:grpSpPr>
          <p:grpSp>
            <p:nvGrpSpPr>
              <p:cNvPr id="4" name="Group 13"/>
              <p:cNvGrpSpPr>
                <a:grpSpLocks/>
              </p:cNvGrpSpPr>
              <p:nvPr/>
            </p:nvGrpSpPr>
            <p:grpSpPr bwMode="auto">
              <a:xfrm>
                <a:off x="9191614" y="3344833"/>
                <a:ext cx="3185269" cy="2915376"/>
                <a:chOff x="4320" y="1152"/>
                <a:chExt cx="414" cy="402"/>
              </a:xfrm>
            </p:grpSpPr>
            <p:sp>
              <p:nvSpPr>
                <p:cNvPr id="66574" name="AutoShape 14"/>
                <p:cNvSpPr>
                  <a:spLocks noChangeArrowheads="1"/>
                </p:cNvSpPr>
                <p:nvPr/>
              </p:nvSpPr>
              <p:spPr bwMode="gray">
                <a:xfrm>
                  <a:off x="4320" y="1152"/>
                  <a:ext cx="414" cy="402"/>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65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6569" name="Rectangle 9"/>
              <p:cNvSpPr>
                <a:spLocks noChangeArrowheads="1"/>
              </p:cNvSpPr>
              <p:nvPr/>
            </p:nvSpPr>
            <p:spPr bwMode="black">
              <a:xfrm>
                <a:off x="9477366" y="3702023"/>
                <a:ext cx="2714644"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Super Types and Subtypes</a:t>
                </a:r>
                <a:endParaRPr lang="en-US" b="1" dirty="0">
                  <a:solidFill>
                    <a:srgbClr val="FFFFFF"/>
                  </a:solidFill>
                </a:endParaRPr>
              </a:p>
            </p:txBody>
          </p:sp>
        </p:grpSp>
        <p:sp>
          <p:nvSpPr>
            <p:cNvPr id="12301" name="AutoShape 19"/>
            <p:cNvSpPr>
              <a:spLocks noChangeArrowheads="1"/>
            </p:cNvSpPr>
            <p:nvPr/>
          </p:nvSpPr>
          <p:spPr bwMode="ltGray">
            <a:xfrm>
              <a:off x="2762194" y="10845823"/>
              <a:ext cx="15073418"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200" dirty="0" smtClean="0"/>
                <a:t> </a:t>
              </a:r>
              <a:r>
                <a:rPr lang="en-US" sz="2800" dirty="0" smtClean="0"/>
                <a:t>Entities that are extremely similar, but not identical, can be grouped into a Super Type . </a:t>
              </a:r>
            </a:p>
            <a:p>
              <a:pPr lvl="0">
                <a:buFont typeface="Arial" pitchFamily="34" charset="0"/>
                <a:buChar char="•"/>
              </a:pPr>
              <a:r>
                <a:rPr lang="en-US" sz="2800" dirty="0" smtClean="0"/>
                <a:t>  One collective entity (Super Type) . </a:t>
              </a:r>
            </a:p>
            <a:p>
              <a:pPr lvl="0">
                <a:buFont typeface="Arial" pitchFamily="34" charset="0"/>
                <a:buChar char="•"/>
              </a:pPr>
              <a:r>
                <a:rPr lang="en-US" sz="2800" dirty="0" smtClean="0"/>
                <a:t>  Individual entities (Subtypes). </a:t>
              </a:r>
              <a:endParaRPr lang="nl-BE" sz="2800" dirty="0"/>
            </a:p>
          </p:txBody>
        </p:sp>
      </p:grpSp>
      <p:sp>
        <p:nvSpPr>
          <p:cNvPr id="66562" name="Rectangle 2"/>
          <p:cNvSpPr>
            <a:spLocks noGrp="1" noChangeArrowheads="1"/>
          </p:cNvSpPr>
          <p:nvPr>
            <p:ph type="title"/>
          </p:nvPr>
        </p:nvSpPr>
        <p:spPr/>
        <p:txBody>
          <a:bodyPr/>
          <a:lstStyle/>
          <a:p>
            <a:pPr>
              <a:defRPr/>
            </a:pPr>
            <a:r>
              <a:rPr lang="en-US" dirty="0" smtClean="0"/>
              <a:t>Logical Data Model</a:t>
            </a:r>
          </a:p>
        </p:txBody>
      </p:sp>
      <p:sp>
        <p:nvSpPr>
          <p:cNvPr id="64" name="Ovaal 63"/>
          <p:cNvSpPr/>
          <p:nvPr/>
        </p:nvSpPr>
        <p:spPr>
          <a:xfrm>
            <a:off x="10120308" y="7345361"/>
            <a:ext cx="3357586" cy="3286148"/>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002">
            <a:schemeClr val="lt1"/>
          </a:fillRef>
          <a:effectRef idx="2">
            <a:schemeClr val="accent1">
              <a:hueOff val="0"/>
              <a:satOff val="0"/>
              <a:lumOff val="0"/>
              <a:alphaOff val="0"/>
            </a:schemeClr>
          </a:effectRef>
          <a:fontRef idx="minor">
            <a:schemeClr val="lt1"/>
          </a:fontRef>
        </p:style>
      </p:sp>
      <p:sp>
        <p:nvSpPr>
          <p:cNvPr id="48" name="PIJL-LINKS 47"/>
          <p:cNvSpPr/>
          <p:nvPr/>
        </p:nvSpPr>
        <p:spPr>
          <a:xfrm rot="12900000">
            <a:off x="8407557" y="8002106"/>
            <a:ext cx="2078960" cy="910728"/>
          </a:xfrm>
          <a:prstGeom prst="leftArrow">
            <a:avLst>
              <a:gd name="adj1" fmla="val 60000"/>
              <a:gd name="adj2" fmla="val 50000"/>
            </a:avLst>
          </a:prstGeom>
          <a:scene3d>
            <a:camera prst="orthographicFront"/>
            <a:lightRig rig="flat" dir="t"/>
          </a:scene3d>
          <a:sp3d z="-190500" prstMaterial="plastic">
            <a:bevelT w="50800" h="50800"/>
            <a:bevelB w="25400" h="25400" prst="angle"/>
          </a:sp3d>
        </p:spPr>
        <p:style>
          <a:lnRef idx="0">
            <a:schemeClr val="accent1">
              <a:tint val="60000"/>
              <a:hueOff val="0"/>
              <a:satOff val="0"/>
              <a:lumOff val="0"/>
              <a:alphaOff val="0"/>
            </a:schemeClr>
          </a:lnRef>
          <a:fillRef idx="1002">
            <a:schemeClr val="lt1"/>
          </a:fillRef>
          <a:effectRef idx="2">
            <a:schemeClr val="accent1">
              <a:tint val="60000"/>
              <a:hueOff val="0"/>
              <a:satOff val="0"/>
              <a:lumOff val="0"/>
              <a:alphaOff val="0"/>
            </a:schemeClr>
          </a:effectRef>
          <a:fontRef idx="minor">
            <a:schemeClr val="lt1"/>
          </a:fontRef>
        </p:style>
      </p:sp>
      <p:grpSp>
        <p:nvGrpSpPr>
          <p:cNvPr id="49" name="Groep 48"/>
          <p:cNvGrpSpPr/>
          <p:nvPr/>
        </p:nvGrpSpPr>
        <p:grpSpPr>
          <a:xfrm>
            <a:off x="7191350" y="5630849"/>
            <a:ext cx="2425651" cy="2428613"/>
            <a:chOff x="155522" y="345471"/>
            <a:chExt cx="565022" cy="452017"/>
          </a:xfrm>
          <a:scene3d>
            <a:camera prst="orthographicFront"/>
            <a:lightRig rig="flat" dir="t"/>
          </a:scene3d>
        </p:grpSpPr>
        <p:sp>
          <p:nvSpPr>
            <p:cNvPr id="62" name="Afgeronde rechthoek 61"/>
            <p:cNvSpPr/>
            <p:nvPr/>
          </p:nvSpPr>
          <p:spPr>
            <a:xfrm>
              <a:off x="155522" y="345471"/>
              <a:ext cx="565022" cy="45201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1002">
              <a:schemeClr val="lt1"/>
            </a:fillRef>
            <a:effectRef idx="2">
              <a:schemeClr val="accent1">
                <a:hueOff val="0"/>
                <a:satOff val="0"/>
                <a:lumOff val="0"/>
                <a:alphaOff val="0"/>
              </a:schemeClr>
            </a:effectRef>
            <a:fontRef idx="minor">
              <a:schemeClr val="lt1"/>
            </a:fontRef>
          </p:style>
        </p:sp>
        <p:sp>
          <p:nvSpPr>
            <p:cNvPr id="63" name="Afgeronde rechthoek 7"/>
            <p:cNvSpPr/>
            <p:nvPr/>
          </p:nvSpPr>
          <p:spPr>
            <a:xfrm>
              <a:off x="168761" y="358710"/>
              <a:ext cx="538544" cy="425539"/>
            </a:xfrm>
            <a:prstGeom prst="rect">
              <a:avLst/>
            </a:prstGeom>
            <a:sp3d/>
          </p:spPr>
          <p:style>
            <a:lnRef idx="0">
              <a:scrgbClr r="0" g="0" b="0"/>
            </a:lnRef>
            <a:fillRef idx="1002">
              <a:schemeClr val="lt1"/>
            </a:fillRef>
            <a:effectRef idx="0">
              <a:scrgbClr r="0" g="0" b="0"/>
            </a:effectRef>
            <a:fontRef idx="minor">
              <a:schemeClr val="lt1"/>
            </a:fontRef>
          </p:style>
          <p:txBody>
            <a:bodyPr spcFirstLastPara="0" vert="horz" wrap="square" lIns="30480" tIns="30480" rIns="30480" bIns="30480" numCol="1" spcCol="1270" anchor="ctr" anchorCtr="0">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defTabSz="711200">
                <a:lnSpc>
                  <a:spcPct val="90000"/>
                </a:lnSpc>
                <a:spcBef>
                  <a:spcPct val="0"/>
                </a:spcBef>
                <a:spcAft>
                  <a:spcPct val="35000"/>
                </a:spcAft>
              </a:pPr>
              <a:r>
                <a:rPr lang="nl-BE" sz="3200" b="1" kern="12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Train</a:t>
              </a:r>
            </a:p>
          </p:txBody>
        </p:sp>
      </p:grpSp>
      <p:sp>
        <p:nvSpPr>
          <p:cNvPr id="50" name="PIJL-LINKS 49"/>
          <p:cNvSpPr/>
          <p:nvPr/>
        </p:nvSpPr>
        <p:spPr>
          <a:xfrm rot="16200000">
            <a:off x="10397662" y="6210751"/>
            <a:ext cx="2601876" cy="727691"/>
          </a:xfrm>
          <a:prstGeom prst="leftArrow">
            <a:avLst>
              <a:gd name="adj1" fmla="val 60000"/>
              <a:gd name="adj2" fmla="val 50000"/>
            </a:avLst>
          </a:prstGeom>
          <a:scene3d>
            <a:camera prst="orthographicFront"/>
            <a:lightRig rig="flat" dir="t"/>
          </a:scene3d>
          <a:sp3d z="-190500" prstMaterial="plastic">
            <a:bevelT w="50800" h="50800"/>
            <a:bevelB w="25400" h="25400" prst="angle"/>
          </a:sp3d>
        </p:spPr>
        <p:style>
          <a:lnRef idx="0">
            <a:schemeClr val="accent1">
              <a:tint val="60000"/>
              <a:hueOff val="0"/>
              <a:satOff val="0"/>
              <a:lumOff val="0"/>
              <a:alphaOff val="0"/>
            </a:schemeClr>
          </a:lnRef>
          <a:fillRef idx="1002">
            <a:schemeClr val="lt1"/>
          </a:fillRef>
          <a:effectRef idx="2">
            <a:schemeClr val="accent1">
              <a:tint val="60000"/>
              <a:hueOff val="0"/>
              <a:satOff val="0"/>
              <a:lumOff val="0"/>
              <a:alphaOff val="0"/>
            </a:schemeClr>
          </a:effectRef>
          <a:fontRef idx="minor">
            <a:schemeClr val="lt1"/>
          </a:fontRef>
        </p:style>
      </p:sp>
      <p:grpSp>
        <p:nvGrpSpPr>
          <p:cNvPr id="51" name="Groep 50"/>
          <p:cNvGrpSpPr/>
          <p:nvPr/>
        </p:nvGrpSpPr>
        <p:grpSpPr>
          <a:xfrm>
            <a:off x="10477498" y="2844767"/>
            <a:ext cx="2425651" cy="2428613"/>
            <a:chOff x="818896" y="140"/>
            <a:chExt cx="565022" cy="452017"/>
          </a:xfrm>
          <a:scene3d>
            <a:camera prst="orthographicFront"/>
            <a:lightRig rig="flat" dir="t"/>
          </a:scene3d>
        </p:grpSpPr>
        <p:sp>
          <p:nvSpPr>
            <p:cNvPr id="60" name="Afgeronde rechthoek 59"/>
            <p:cNvSpPr/>
            <p:nvPr/>
          </p:nvSpPr>
          <p:spPr>
            <a:xfrm>
              <a:off x="818896" y="140"/>
              <a:ext cx="565022" cy="45201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1002">
              <a:schemeClr val="lt1"/>
            </a:fillRef>
            <a:effectRef idx="2">
              <a:schemeClr val="accent1">
                <a:hueOff val="0"/>
                <a:satOff val="0"/>
                <a:lumOff val="0"/>
                <a:alphaOff val="0"/>
              </a:schemeClr>
            </a:effectRef>
            <a:fontRef idx="minor">
              <a:schemeClr val="lt1"/>
            </a:fontRef>
          </p:style>
        </p:sp>
        <p:sp>
          <p:nvSpPr>
            <p:cNvPr id="61" name="Afgeronde rechthoek 10"/>
            <p:cNvSpPr/>
            <p:nvPr/>
          </p:nvSpPr>
          <p:spPr>
            <a:xfrm>
              <a:off x="832135" y="13379"/>
              <a:ext cx="538544" cy="425539"/>
            </a:xfrm>
            <a:prstGeom prst="rect">
              <a:avLst/>
            </a:prstGeom>
            <a:sp3d/>
          </p:spPr>
          <p:style>
            <a:lnRef idx="0">
              <a:scrgbClr r="0" g="0" b="0"/>
            </a:lnRef>
            <a:fillRef idx="1002">
              <a:schemeClr val="lt1"/>
            </a:fillRef>
            <a:effectRef idx="0">
              <a:scrgbClr r="0" g="0" b="0"/>
            </a:effectRef>
            <a:fontRef idx="minor">
              <a:schemeClr val="lt1"/>
            </a:fontRef>
          </p:style>
          <p:txBody>
            <a:bodyPr spcFirstLastPara="0" vert="horz" wrap="square" lIns="30480" tIns="30480" rIns="30480" bIns="30480" numCol="1" spcCol="1270" anchor="ctr" anchorCtr="0">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defTabSz="711200">
                <a:lnSpc>
                  <a:spcPct val="90000"/>
                </a:lnSpc>
                <a:spcBef>
                  <a:spcPct val="0"/>
                </a:spcBef>
                <a:spcAft>
                  <a:spcPct val="35000"/>
                </a:spcAft>
              </a:pPr>
              <a:r>
                <a:rPr lang="nl-BE" sz="3200" b="1" kern="12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Truck</a:t>
              </a:r>
            </a:p>
          </p:txBody>
        </p:sp>
      </p:grpSp>
      <p:sp>
        <p:nvSpPr>
          <p:cNvPr id="53" name="PIJL-LINKS 52"/>
          <p:cNvSpPr/>
          <p:nvPr/>
        </p:nvSpPr>
        <p:spPr>
          <a:xfrm rot="19500000">
            <a:off x="13122464" y="7859231"/>
            <a:ext cx="2078960" cy="910728"/>
          </a:xfrm>
          <a:prstGeom prst="leftArrow">
            <a:avLst>
              <a:gd name="adj1" fmla="val 60000"/>
              <a:gd name="adj2" fmla="val 50000"/>
            </a:avLst>
          </a:prstGeom>
          <a:scene3d>
            <a:camera prst="orthographicFront"/>
            <a:lightRig rig="flat" dir="t"/>
          </a:scene3d>
          <a:sp3d z="-190500" prstMaterial="plastic">
            <a:bevelT w="50800" h="50800"/>
            <a:bevelB w="25400" h="25400" prst="angle"/>
          </a:sp3d>
        </p:spPr>
        <p:style>
          <a:lnRef idx="0">
            <a:schemeClr val="accent1">
              <a:tint val="60000"/>
              <a:hueOff val="0"/>
              <a:satOff val="0"/>
              <a:lumOff val="0"/>
              <a:alphaOff val="0"/>
            </a:schemeClr>
          </a:lnRef>
          <a:fillRef idx="1002">
            <a:schemeClr val="lt1"/>
          </a:fillRef>
          <a:effectRef idx="2">
            <a:schemeClr val="accent1">
              <a:tint val="60000"/>
              <a:hueOff val="0"/>
              <a:satOff val="0"/>
              <a:lumOff val="0"/>
              <a:alphaOff val="0"/>
            </a:schemeClr>
          </a:effectRef>
          <a:fontRef idx="minor">
            <a:schemeClr val="lt1"/>
          </a:fontRef>
        </p:style>
      </p:sp>
      <p:grpSp>
        <p:nvGrpSpPr>
          <p:cNvPr id="55" name="Groep 54"/>
          <p:cNvGrpSpPr/>
          <p:nvPr/>
        </p:nvGrpSpPr>
        <p:grpSpPr>
          <a:xfrm>
            <a:off x="14120836" y="5630849"/>
            <a:ext cx="2425651" cy="2428613"/>
            <a:chOff x="1482270" y="345471"/>
            <a:chExt cx="565022" cy="452017"/>
          </a:xfrm>
          <a:scene3d>
            <a:camera prst="orthographicFront"/>
            <a:lightRig rig="flat" dir="t"/>
          </a:scene3d>
        </p:grpSpPr>
        <p:sp>
          <p:nvSpPr>
            <p:cNvPr id="57" name="Afgeronde rechthoek 56"/>
            <p:cNvSpPr/>
            <p:nvPr/>
          </p:nvSpPr>
          <p:spPr>
            <a:xfrm>
              <a:off x="1482270" y="345471"/>
              <a:ext cx="565022" cy="45201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1002">
              <a:schemeClr val="lt1"/>
            </a:fillRef>
            <a:effectRef idx="2">
              <a:schemeClr val="accent1">
                <a:hueOff val="0"/>
                <a:satOff val="0"/>
                <a:lumOff val="0"/>
                <a:alphaOff val="0"/>
              </a:schemeClr>
            </a:effectRef>
            <a:fontRef idx="minor">
              <a:schemeClr val="lt1"/>
            </a:fontRef>
          </p:style>
        </p:sp>
        <p:sp>
          <p:nvSpPr>
            <p:cNvPr id="59" name="Afgeronde rechthoek 13"/>
            <p:cNvSpPr/>
            <p:nvPr/>
          </p:nvSpPr>
          <p:spPr>
            <a:xfrm>
              <a:off x="1495509" y="358710"/>
              <a:ext cx="538544" cy="425539"/>
            </a:xfrm>
            <a:prstGeom prst="rect">
              <a:avLst/>
            </a:prstGeom>
            <a:sp3d/>
          </p:spPr>
          <p:style>
            <a:lnRef idx="0">
              <a:scrgbClr r="0" g="0" b="0"/>
            </a:lnRef>
            <a:fillRef idx="1002">
              <a:schemeClr val="lt1"/>
            </a:fillRef>
            <a:effectRef idx="0">
              <a:scrgbClr r="0" g="0" b="0"/>
            </a:effectRef>
            <a:fontRef idx="minor">
              <a:schemeClr val="lt1"/>
            </a:fontRef>
          </p:style>
          <p:txBody>
            <a:bodyPr spcFirstLastPara="0" vert="horz" wrap="square" lIns="30480" tIns="30480" rIns="30480" bIns="30480" numCol="1" spcCol="1270" anchor="ctr" anchorCtr="0">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defTabSz="711200">
                <a:lnSpc>
                  <a:spcPct val="90000"/>
                </a:lnSpc>
                <a:spcBef>
                  <a:spcPct val="0"/>
                </a:spcBef>
                <a:spcAft>
                  <a:spcPct val="35000"/>
                </a:spcAft>
              </a:pPr>
              <a:r>
                <a:rPr lang="nl-BE" sz="3200" b="1" kern="1200" dirty="0" err="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Plane</a:t>
              </a:r>
              <a:endParaRPr lang="nl-BE" sz="3200" b="1" kern="12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sp>
        <p:nvSpPr>
          <p:cNvPr id="67" name="Rechthoek 66"/>
          <p:cNvSpPr/>
          <p:nvPr/>
        </p:nvSpPr>
        <p:spPr>
          <a:xfrm>
            <a:off x="11049002" y="8702683"/>
            <a:ext cx="1623586" cy="480131"/>
          </a:xfrm>
          <a:prstGeom prst="rect">
            <a:avLst/>
          </a:prstGeom>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lgn="ctr" defTabSz="400050">
              <a:lnSpc>
                <a:spcPct val="90000"/>
              </a:lnSpc>
              <a:spcAft>
                <a:spcPct val="35000"/>
              </a:spcAft>
            </a:pPr>
            <a:r>
              <a:rPr lang="nl-BE" sz="2800" b="1"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Vehicles</a:t>
            </a:r>
            <a:endParaRPr lang="nl-BE"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ep 80"/>
          <p:cNvGrpSpPr/>
          <p:nvPr/>
        </p:nvGrpSpPr>
        <p:grpSpPr>
          <a:xfrm>
            <a:off x="1404868" y="2701891"/>
            <a:ext cx="18216694" cy="11787270"/>
            <a:chOff x="1404868" y="2701891"/>
            <a:chExt cx="18216694" cy="11787270"/>
          </a:xfrm>
        </p:grpSpPr>
        <p:sp>
          <p:nvSpPr>
            <p:cNvPr id="12291" name="Freeform 3"/>
            <p:cNvSpPr>
              <a:spLocks/>
            </p:cNvSpPr>
            <p:nvPr/>
          </p:nvSpPr>
          <p:spPr bwMode="gray">
            <a:xfrm>
              <a:off x="2619318" y="4845031"/>
              <a:ext cx="2428892" cy="5929354"/>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nvGrpSpPr>
            <p:cNvPr id="3" name="Groep 20"/>
            <p:cNvGrpSpPr/>
            <p:nvPr/>
          </p:nvGrpSpPr>
          <p:grpSpPr>
            <a:xfrm>
              <a:off x="1404868" y="2701891"/>
              <a:ext cx="2354329" cy="2146645"/>
              <a:chOff x="9191610" y="3344833"/>
              <a:chExt cx="2354329" cy="2146645"/>
            </a:xfrm>
          </p:grpSpPr>
          <p:grpSp>
            <p:nvGrpSpPr>
              <p:cNvPr id="4" name="Group 13"/>
              <p:cNvGrpSpPr>
                <a:grpSpLocks/>
              </p:cNvGrpSpPr>
              <p:nvPr/>
            </p:nvGrpSpPr>
            <p:grpSpPr bwMode="auto">
              <a:xfrm>
                <a:off x="9191610" y="3344833"/>
                <a:ext cx="2354329" cy="2146645"/>
                <a:chOff x="4320" y="1152"/>
                <a:chExt cx="306" cy="296"/>
              </a:xfrm>
            </p:grpSpPr>
            <p:sp>
              <p:nvSpPr>
                <p:cNvPr id="6657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65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6569" name="Rectangle 9"/>
              <p:cNvSpPr>
                <a:spLocks noChangeArrowheads="1"/>
              </p:cNvSpPr>
              <p:nvPr/>
            </p:nvSpPr>
            <p:spPr bwMode="black">
              <a:xfrm>
                <a:off x="9263052" y="3702023"/>
                <a:ext cx="2214578"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Data Warehouse Philosophy</a:t>
                </a:r>
                <a:endParaRPr lang="en-US" b="1" dirty="0">
                  <a:solidFill>
                    <a:srgbClr val="FFFFFF"/>
                  </a:solidFill>
                </a:endParaRPr>
              </a:p>
            </p:txBody>
          </p:sp>
        </p:grpSp>
        <p:sp>
          <p:nvSpPr>
            <p:cNvPr id="12301"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Wingdings" pitchFamily="2" charset="2"/>
                <a:buChar char="ü"/>
              </a:pPr>
              <a:r>
                <a:rPr lang="en-US" sz="3200" dirty="0" smtClean="0"/>
                <a:t> 	Data elements that facilitate the Data Warehouse Philosophy are included </a:t>
              </a:r>
            </a:p>
            <a:p>
              <a:pPr lvl="0"/>
              <a:r>
                <a:rPr lang="en-US" sz="3200" dirty="0" smtClean="0"/>
                <a:t>	in a Physical Data Model</a:t>
              </a:r>
              <a:endParaRPr lang="nl-BE" sz="3200" dirty="0"/>
            </a:p>
          </p:txBody>
        </p:sp>
      </p:grpSp>
      <p:sp>
        <p:nvSpPr>
          <p:cNvPr id="66562" name="Rectangle 2"/>
          <p:cNvSpPr>
            <a:spLocks noGrp="1" noChangeArrowheads="1"/>
          </p:cNvSpPr>
          <p:nvPr>
            <p:ph type="title"/>
          </p:nvPr>
        </p:nvSpPr>
        <p:spPr>
          <a:xfrm>
            <a:off x="904806" y="0"/>
            <a:ext cx="19245263" cy="2043912"/>
          </a:xfrm>
        </p:spPr>
        <p:txBody>
          <a:bodyPr/>
          <a:lstStyle/>
          <a:p>
            <a:pPr eaLnBrk="1" hangingPunct="1">
              <a:defRPr/>
            </a:pPr>
            <a:r>
              <a:rPr lang="en-US" sz="8000" dirty="0" smtClean="0"/>
              <a:t>Physical Data Model</a:t>
            </a:r>
          </a:p>
        </p:txBody>
      </p:sp>
      <p:sp>
        <p:nvSpPr>
          <p:cNvPr id="101" name="Rechthoek 100"/>
          <p:cNvSpPr/>
          <p:nvPr/>
        </p:nvSpPr>
        <p:spPr>
          <a:xfrm>
            <a:off x="1047682" y="1558883"/>
            <a:ext cx="8109912"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kumimoji="0" lang="en-US" sz="5400" b="1" i="0" u="none" strike="noStrike" kern="0" normalizeH="0" baseline="0" noProof="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uLnTx/>
                <a:uFillTx/>
                <a:latin typeface="+mj-lt"/>
                <a:ea typeface="+mj-ea"/>
                <a:cs typeface="+mj-cs"/>
              </a:rPr>
              <a:t>Physical Versus Logical</a:t>
            </a:r>
            <a:endParaRPr lang="nl-BE"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nvGrpSpPr>
          <p:cNvPr id="84" name="Groep 83"/>
          <p:cNvGrpSpPr/>
          <p:nvPr/>
        </p:nvGrpSpPr>
        <p:grpSpPr>
          <a:xfrm>
            <a:off x="2976508" y="2701891"/>
            <a:ext cx="16645054" cy="11787270"/>
            <a:chOff x="2976508" y="2701891"/>
            <a:chExt cx="16645054" cy="11787270"/>
          </a:xfrm>
        </p:grpSpPr>
        <p:sp>
          <p:nvSpPr>
            <p:cNvPr id="82"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a:buFont typeface="Wingdings" pitchFamily="2" charset="2"/>
                <a:buChar char="ü"/>
              </a:pPr>
              <a:r>
                <a:rPr lang="en-US" dirty="0" smtClean="0"/>
                <a:t>  Subject Orientation is the only part of the Data Warehouse Philosophy that is included in a Logical Data Model, </a:t>
              </a:r>
            </a:p>
            <a:p>
              <a:pPr lvl="1"/>
              <a:r>
                <a:rPr lang="en-US" dirty="0" smtClean="0"/>
                <a:t>because a Logical Data Model is based directly on a subject area of the Conceptual Data Model.</a:t>
              </a:r>
            </a:p>
            <a:p>
              <a:pPr lvl="1"/>
              <a:r>
                <a:rPr lang="en-US" dirty="0" smtClean="0"/>
                <a:t> </a:t>
              </a:r>
            </a:p>
            <a:p>
              <a:pPr>
                <a:buFont typeface="Wingdings" pitchFamily="2" charset="2"/>
                <a:buChar char="ü"/>
              </a:pPr>
              <a:r>
                <a:rPr lang="en-US" dirty="0" smtClean="0"/>
                <a:t>   A review of the elements of the Data Warehouse Philosophy will help incorporate the remaining elements of </a:t>
              </a:r>
            </a:p>
            <a:p>
              <a:pPr lvl="1"/>
              <a:r>
                <a:rPr lang="en-US" dirty="0" smtClean="0"/>
                <a:t>the Data Warehouse Philosophy into the physical data structures of a data warehouse. </a:t>
              </a:r>
              <a:endParaRPr lang="nl-BE" dirty="0" smtClean="0"/>
            </a:p>
            <a:p>
              <a:pPr lvl="0"/>
              <a:r>
                <a:rPr lang="en-US" dirty="0" smtClean="0"/>
                <a:t>	</a:t>
              </a:r>
              <a:endParaRPr lang="nl-BE" dirty="0"/>
            </a:p>
          </p:txBody>
        </p:sp>
        <p:grpSp>
          <p:nvGrpSpPr>
            <p:cNvPr id="47" name="Groep 20"/>
            <p:cNvGrpSpPr/>
            <p:nvPr/>
          </p:nvGrpSpPr>
          <p:grpSpPr>
            <a:xfrm>
              <a:off x="4262392" y="2701891"/>
              <a:ext cx="2354329" cy="2146645"/>
              <a:chOff x="9191610" y="3344833"/>
              <a:chExt cx="2354329" cy="2146645"/>
            </a:xfrm>
          </p:grpSpPr>
          <p:grpSp>
            <p:nvGrpSpPr>
              <p:cNvPr id="48" name="Group 13"/>
              <p:cNvGrpSpPr>
                <a:grpSpLocks/>
              </p:cNvGrpSpPr>
              <p:nvPr/>
            </p:nvGrpSpPr>
            <p:grpSpPr bwMode="auto">
              <a:xfrm>
                <a:off x="9191610" y="3344833"/>
                <a:ext cx="2354329" cy="2146645"/>
                <a:chOff x="4320" y="1152"/>
                <a:chExt cx="306" cy="296"/>
              </a:xfrm>
            </p:grpSpPr>
            <p:sp>
              <p:nvSpPr>
                <p:cNvPr id="50"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51"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49" name="Rectangle 9"/>
              <p:cNvSpPr>
                <a:spLocks noChangeArrowheads="1"/>
              </p:cNvSpPr>
              <p:nvPr/>
            </p:nvSpPr>
            <p:spPr bwMode="black">
              <a:xfrm>
                <a:off x="9334486" y="3702023"/>
                <a:ext cx="207170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Subject Orientation</a:t>
                </a:r>
                <a:endParaRPr lang="en-US" b="1" dirty="0">
                  <a:solidFill>
                    <a:srgbClr val="FFFFFF"/>
                  </a:solidFill>
                </a:endParaRPr>
              </a:p>
            </p:txBody>
          </p:sp>
        </p:grpSp>
        <p:sp>
          <p:nvSpPr>
            <p:cNvPr id="83" name="Freeform 3"/>
            <p:cNvSpPr>
              <a:spLocks/>
            </p:cNvSpPr>
            <p:nvPr/>
          </p:nvSpPr>
          <p:spPr bwMode="gray">
            <a:xfrm>
              <a:off x="5333962" y="4845031"/>
              <a:ext cx="1857388" cy="5929354"/>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grpSp>
      <p:grpSp>
        <p:nvGrpSpPr>
          <p:cNvPr id="87" name="Groep 86"/>
          <p:cNvGrpSpPr/>
          <p:nvPr/>
        </p:nvGrpSpPr>
        <p:grpSpPr>
          <a:xfrm>
            <a:off x="2976508" y="2773329"/>
            <a:ext cx="16645054" cy="11715832"/>
            <a:chOff x="2976508" y="2773329"/>
            <a:chExt cx="16645054" cy="11715832"/>
          </a:xfrm>
        </p:grpSpPr>
        <p:grpSp>
          <p:nvGrpSpPr>
            <p:cNvPr id="53" name="Groep 20"/>
            <p:cNvGrpSpPr/>
            <p:nvPr/>
          </p:nvGrpSpPr>
          <p:grpSpPr>
            <a:xfrm>
              <a:off x="7119912" y="2773329"/>
              <a:ext cx="2354329" cy="2146645"/>
              <a:chOff x="9191610" y="3344833"/>
              <a:chExt cx="2354329" cy="2146645"/>
            </a:xfrm>
          </p:grpSpPr>
          <p:grpSp>
            <p:nvGrpSpPr>
              <p:cNvPr id="55" name="Group 13"/>
              <p:cNvGrpSpPr>
                <a:grpSpLocks/>
              </p:cNvGrpSpPr>
              <p:nvPr/>
            </p:nvGrpSpPr>
            <p:grpSpPr bwMode="auto">
              <a:xfrm>
                <a:off x="9191610" y="3344833"/>
                <a:ext cx="2354329" cy="2146645"/>
                <a:chOff x="4320" y="1152"/>
                <a:chExt cx="306" cy="296"/>
              </a:xfrm>
            </p:grpSpPr>
            <p:sp>
              <p:nvSpPr>
                <p:cNvPr id="5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57" name="Rectangle 9"/>
              <p:cNvSpPr>
                <a:spLocks noChangeArrowheads="1"/>
              </p:cNvSpPr>
              <p:nvPr/>
            </p:nvSpPr>
            <p:spPr bwMode="black">
              <a:xfrm>
                <a:off x="9334486" y="3702023"/>
                <a:ext cx="207170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Data Integration</a:t>
                </a:r>
                <a:endParaRPr lang="en-US" b="1" dirty="0">
                  <a:solidFill>
                    <a:srgbClr val="FFFFFF"/>
                  </a:solidFill>
                </a:endParaRPr>
              </a:p>
            </p:txBody>
          </p:sp>
        </p:grpSp>
        <p:sp>
          <p:nvSpPr>
            <p:cNvPr id="85"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en-US" dirty="0" smtClean="0"/>
                <a:t>Form : 	All the data elements of similar function will look the same</a:t>
              </a:r>
            </a:p>
            <a:p>
              <a:pPr lvl="2"/>
              <a:r>
                <a:rPr lang="en-US" dirty="0" smtClean="0"/>
                <a:t> 		ex: Phone number – ID’s ( Employee – Product ) – Currency etc..</a:t>
              </a:r>
            </a:p>
            <a:p>
              <a:pPr lvl="0">
                <a:buFont typeface="Arial" pitchFamily="34" charset="0"/>
                <a:buChar char="•"/>
              </a:pPr>
              <a:r>
                <a:rPr lang="en-US" dirty="0" smtClean="0"/>
                <a:t>  	</a:t>
              </a:r>
              <a:r>
                <a:rPr lang="nl-BE" dirty="0" err="1" smtClean="0"/>
                <a:t>Function</a:t>
              </a:r>
              <a:r>
                <a:rPr lang="nl-BE" dirty="0" smtClean="0"/>
                <a:t> : 	</a:t>
              </a:r>
              <a:r>
                <a:rPr lang="en-US" dirty="0" smtClean="0"/>
                <a:t>Data elements with similar functions will function the same way</a:t>
              </a:r>
            </a:p>
            <a:p>
              <a:pPr lvl="0"/>
              <a:r>
                <a:rPr lang="en-US" dirty="0" smtClean="0"/>
                <a:t>			ex: Y/N – same ID = same data type , same name</a:t>
              </a:r>
              <a:endParaRPr lang="nl-BE" dirty="0" smtClean="0"/>
            </a:p>
            <a:p>
              <a:pPr lvl="0">
                <a:buFont typeface="Arial" pitchFamily="34" charset="0"/>
                <a:buChar char="•"/>
              </a:pPr>
              <a:r>
                <a:rPr lang="nl-BE" dirty="0" smtClean="0"/>
                <a:t> 	</a:t>
              </a:r>
              <a:r>
                <a:rPr lang="nl-BE" dirty="0" err="1" smtClean="0"/>
                <a:t>Grain</a:t>
              </a:r>
              <a:r>
                <a:rPr lang="nl-BE" dirty="0" smtClean="0"/>
                <a:t> : 	</a:t>
              </a:r>
              <a:r>
                <a:rPr lang="en-US" dirty="0" smtClean="0"/>
                <a:t>Enterprise data encounters granularity primarily in two ways: measurement and hierarchy</a:t>
              </a:r>
            </a:p>
            <a:p>
              <a:pPr lvl="6">
                <a:buFont typeface="Arial" pitchFamily="34" charset="0"/>
                <a:buChar char="•"/>
              </a:pPr>
              <a:r>
                <a:rPr lang="en-US" dirty="0" smtClean="0"/>
                <a:t> The measurement applied to similar data elements will be homogenous. </a:t>
              </a:r>
            </a:p>
            <a:p>
              <a:pPr lvl="6"/>
              <a:r>
                <a:rPr lang="en-US" dirty="0" smtClean="0"/>
                <a:t>	Ex, liquids will be measured by the liter, widgets by units. </a:t>
              </a:r>
              <a:endParaRPr lang="nl-BE" dirty="0" smtClean="0"/>
            </a:p>
            <a:p>
              <a:pPr lvl="6">
                <a:buFont typeface="Arial" pitchFamily="34" charset="0"/>
                <a:buChar char="•"/>
              </a:pPr>
              <a:r>
                <a:rPr lang="en-US" dirty="0" smtClean="0"/>
                <a:t>The hierarchy applied to similar data elements will be homogenous. </a:t>
              </a:r>
              <a:endParaRPr lang="nl-BE" sz="3600" dirty="0"/>
            </a:p>
            <a:p>
              <a:r>
                <a:rPr lang="nl-BE" dirty="0" smtClean="0"/>
                <a:t>				Ex do </a:t>
              </a:r>
              <a:r>
                <a:rPr lang="nl-BE" dirty="0" err="1" smtClean="0"/>
                <a:t>not</a:t>
              </a:r>
              <a:r>
                <a:rPr lang="nl-BE" dirty="0" smtClean="0"/>
                <a:t> </a:t>
              </a:r>
              <a:r>
                <a:rPr lang="nl-BE" dirty="0" err="1" smtClean="0"/>
                <a:t>compare</a:t>
              </a:r>
              <a:r>
                <a:rPr lang="nl-BE" dirty="0" smtClean="0"/>
                <a:t> </a:t>
              </a:r>
              <a:r>
                <a:rPr lang="nl-BE" dirty="0" err="1" smtClean="0"/>
                <a:t>regional</a:t>
              </a:r>
              <a:r>
                <a:rPr lang="nl-BE" dirty="0" smtClean="0"/>
                <a:t> and </a:t>
              </a:r>
              <a:r>
                <a:rPr lang="nl-BE" dirty="0" err="1" smtClean="0"/>
                <a:t>division</a:t>
              </a:r>
              <a:r>
                <a:rPr lang="nl-BE" dirty="0" smtClean="0"/>
                <a:t> </a:t>
              </a:r>
              <a:r>
                <a:rPr lang="nl-BE" dirty="0" err="1" smtClean="0"/>
                <a:t>figures</a:t>
              </a:r>
              <a:endParaRPr lang="nl-BE" dirty="0"/>
            </a:p>
          </p:txBody>
        </p:sp>
        <p:sp>
          <p:nvSpPr>
            <p:cNvPr id="86" name="Freeform 4"/>
            <p:cNvSpPr>
              <a:spLocks/>
            </p:cNvSpPr>
            <p:nvPr/>
          </p:nvSpPr>
          <p:spPr bwMode="gray">
            <a:xfrm>
              <a:off x="8120044"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grpSp>
      <p:grpSp>
        <p:nvGrpSpPr>
          <p:cNvPr id="90" name="Groep 89"/>
          <p:cNvGrpSpPr/>
          <p:nvPr/>
        </p:nvGrpSpPr>
        <p:grpSpPr>
          <a:xfrm>
            <a:off x="2976508" y="2773329"/>
            <a:ext cx="16645054" cy="11715832"/>
            <a:chOff x="2976508" y="2773329"/>
            <a:chExt cx="16645054" cy="11715832"/>
          </a:xfrm>
        </p:grpSpPr>
        <p:grpSp>
          <p:nvGrpSpPr>
            <p:cNvPr id="61" name="Groep 20"/>
            <p:cNvGrpSpPr/>
            <p:nvPr/>
          </p:nvGrpSpPr>
          <p:grpSpPr>
            <a:xfrm>
              <a:off x="9905994" y="2773329"/>
              <a:ext cx="2354329" cy="2146645"/>
              <a:chOff x="9191610" y="3344833"/>
              <a:chExt cx="2354329" cy="2146645"/>
            </a:xfrm>
          </p:grpSpPr>
          <p:grpSp>
            <p:nvGrpSpPr>
              <p:cNvPr id="62" name="Group 13"/>
              <p:cNvGrpSpPr>
                <a:grpSpLocks/>
              </p:cNvGrpSpPr>
              <p:nvPr/>
            </p:nvGrpSpPr>
            <p:grpSpPr bwMode="auto">
              <a:xfrm>
                <a:off x="9191610" y="3344833"/>
                <a:ext cx="2354329" cy="2146645"/>
                <a:chOff x="4320" y="1152"/>
                <a:chExt cx="306" cy="296"/>
              </a:xfrm>
            </p:grpSpPr>
            <p:sp>
              <p:nvSpPr>
                <p:cNvPr id="6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6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3" name="Rectangle 9"/>
              <p:cNvSpPr>
                <a:spLocks noChangeArrowheads="1"/>
              </p:cNvSpPr>
              <p:nvPr/>
            </p:nvSpPr>
            <p:spPr bwMode="black">
              <a:xfrm>
                <a:off x="9477366" y="3702023"/>
                <a:ext cx="192882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Non volatility</a:t>
                </a:r>
                <a:endParaRPr lang="en-US" b="1" dirty="0">
                  <a:solidFill>
                    <a:srgbClr val="FFFFFF"/>
                  </a:solidFill>
                </a:endParaRPr>
              </a:p>
            </p:txBody>
          </p:sp>
        </p:grpSp>
        <p:sp>
          <p:nvSpPr>
            <p:cNvPr id="88" name="Freeform 4"/>
            <p:cNvSpPr>
              <a:spLocks/>
            </p:cNvSpPr>
            <p:nvPr/>
          </p:nvSpPr>
          <p:spPr bwMode="gray">
            <a:xfrm>
              <a:off x="10834688"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sp>
          <p:nvSpPr>
            <p:cNvPr id="89"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buFont typeface="Arial" pitchFamily="34" charset="0"/>
                <a:buChar char="•"/>
              </a:pPr>
              <a:r>
                <a:rPr lang="en-US" sz="3600" dirty="0" smtClean="0"/>
                <a:t>  	</a:t>
              </a:r>
              <a:r>
                <a:rPr lang="en-US" sz="2800" dirty="0" smtClean="0"/>
                <a:t>The Conceptual and Logical Data Models present the enterprise as a single slice or set of slices. </a:t>
              </a:r>
            </a:p>
            <a:p>
              <a:pPr lvl="0"/>
              <a:r>
                <a:rPr lang="en-US" sz="2800" dirty="0" smtClean="0"/>
                <a:t> 	The enterprise is not in motion and events happen only once. </a:t>
              </a:r>
            </a:p>
            <a:p>
              <a:pPr lvl="0">
                <a:buFont typeface="Arial" pitchFamily="34" charset="0"/>
                <a:buChar char="•"/>
              </a:pPr>
              <a:r>
                <a:rPr lang="en-US" sz="2800" dirty="0" smtClean="0"/>
                <a:t> 	The Physical Data Model must be prepared for the enterprise to be in motion</a:t>
              </a:r>
            </a:p>
            <a:p>
              <a:pPr lvl="0">
                <a:buFont typeface="Arial" pitchFamily="34" charset="0"/>
                <a:buChar char="•"/>
              </a:pPr>
              <a:r>
                <a:rPr lang="en-US" sz="2800" dirty="0" smtClean="0"/>
                <a:t> 	A Physical Data Model must be constructed so that each instance of an Event can be </a:t>
              </a:r>
            </a:p>
            <a:p>
              <a:pPr lvl="0"/>
              <a:r>
                <a:rPr lang="en-US" sz="2800" dirty="0" smtClean="0"/>
                <a:t>	distinctly identified from all the other Event instances</a:t>
              </a:r>
              <a:endParaRPr lang="nl-BE" sz="2800" dirty="0" smtClean="0"/>
            </a:p>
            <a:p>
              <a:pPr lvl="1"/>
              <a:endParaRPr lang="nl-BE" sz="3600" dirty="0"/>
            </a:p>
            <a:p>
              <a:endParaRPr lang="nl-BE" dirty="0"/>
            </a:p>
          </p:txBody>
        </p:sp>
      </p:grpSp>
      <p:grpSp>
        <p:nvGrpSpPr>
          <p:cNvPr id="93" name="Groep 92"/>
          <p:cNvGrpSpPr/>
          <p:nvPr/>
        </p:nvGrpSpPr>
        <p:grpSpPr>
          <a:xfrm>
            <a:off x="2976508" y="2773329"/>
            <a:ext cx="16645054" cy="11715832"/>
            <a:chOff x="2976508" y="2773329"/>
            <a:chExt cx="16645054" cy="11715832"/>
          </a:xfrm>
        </p:grpSpPr>
        <p:grpSp>
          <p:nvGrpSpPr>
            <p:cNvPr id="66" name="Groep 20"/>
            <p:cNvGrpSpPr/>
            <p:nvPr/>
          </p:nvGrpSpPr>
          <p:grpSpPr>
            <a:xfrm>
              <a:off x="12763514" y="2773329"/>
              <a:ext cx="2354329" cy="2146645"/>
              <a:chOff x="9191610" y="3344833"/>
              <a:chExt cx="2354329" cy="2146645"/>
            </a:xfrm>
          </p:grpSpPr>
          <p:grpSp>
            <p:nvGrpSpPr>
              <p:cNvPr id="67" name="Group 13"/>
              <p:cNvGrpSpPr>
                <a:grpSpLocks/>
              </p:cNvGrpSpPr>
              <p:nvPr/>
            </p:nvGrpSpPr>
            <p:grpSpPr bwMode="auto">
              <a:xfrm>
                <a:off x="9191610" y="3344833"/>
                <a:ext cx="2354329" cy="2146645"/>
                <a:chOff x="4320" y="1152"/>
                <a:chExt cx="306" cy="296"/>
              </a:xfrm>
            </p:grpSpPr>
            <p:sp>
              <p:nvSpPr>
                <p:cNvPr id="6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7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68" name="Rectangle 9"/>
              <p:cNvSpPr>
                <a:spLocks noChangeArrowheads="1"/>
              </p:cNvSpPr>
              <p:nvPr/>
            </p:nvSpPr>
            <p:spPr bwMode="black">
              <a:xfrm>
                <a:off x="9477366" y="3702023"/>
                <a:ext cx="1928826"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Time Variant</a:t>
                </a:r>
                <a:endParaRPr lang="en-US" b="1" dirty="0">
                  <a:solidFill>
                    <a:srgbClr val="FFFFFF"/>
                  </a:solidFill>
                </a:endParaRPr>
              </a:p>
            </p:txBody>
          </p:sp>
        </p:grpSp>
        <p:sp>
          <p:nvSpPr>
            <p:cNvPr id="91" name="Freeform 4"/>
            <p:cNvSpPr>
              <a:spLocks/>
            </p:cNvSpPr>
            <p:nvPr/>
          </p:nvSpPr>
          <p:spPr bwMode="gray">
            <a:xfrm>
              <a:off x="13692208" y="4916469"/>
              <a:ext cx="500066" cy="5786478"/>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tx1"/>
                </a:gs>
              </a:gsLst>
              <a:lin ang="5400000" scaled="1"/>
            </a:gradFill>
            <a:ln w="9525">
              <a:noFill/>
              <a:round/>
              <a:headEnd/>
              <a:tailEnd/>
            </a:ln>
          </p:spPr>
          <p:txBody>
            <a:bodyPr wrap="none" anchor="ctr"/>
            <a:lstStyle/>
            <a:p>
              <a:endParaRPr lang="nl-BE"/>
            </a:p>
          </p:txBody>
        </p:sp>
        <p:sp>
          <p:nvSpPr>
            <p:cNvPr id="92"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lvl="0" algn="ctr"/>
              <a:r>
                <a:rPr lang="en-US" sz="3600" dirty="0" smtClean="0"/>
                <a:t> </a:t>
              </a:r>
              <a:r>
                <a:rPr lang="en-US" b="1" u="sng" dirty="0" smtClean="0"/>
                <a:t>The Physical Data Model is the point at which Time must become visible in a data warehouse </a:t>
              </a:r>
            </a:p>
            <a:p>
              <a:pPr lvl="0"/>
              <a:r>
                <a:rPr lang="en-US" sz="2000" dirty="0" smtClean="0"/>
                <a:t>Form: 		Expressed in the same form throughout the data warehouse.</a:t>
              </a:r>
              <a:endParaRPr lang="nl-BE" sz="2000" dirty="0" smtClean="0"/>
            </a:p>
            <a:p>
              <a:pPr lvl="0"/>
              <a:r>
                <a:rPr lang="en-US" sz="2000" dirty="0" smtClean="0"/>
                <a:t>Function: 	Applied to similar data elements the same way  (absolute, relative, etc.) throughout the data warehouse. </a:t>
              </a:r>
              <a:endParaRPr lang="nl-BE" sz="2000" dirty="0" smtClean="0"/>
            </a:p>
            <a:p>
              <a:pPr lvl="0"/>
              <a:r>
                <a:rPr lang="en-US" sz="2000" dirty="0" smtClean="0"/>
                <a:t>Grain: 		Expressed to similar data elements at the same level  of precision throughout the data warehouse. </a:t>
              </a:r>
              <a:endParaRPr lang="nl-BE" sz="2000" dirty="0" smtClean="0"/>
            </a:p>
            <a:p>
              <a:pPr lvl="0"/>
              <a:r>
                <a:rPr lang="en-US" sz="2000" dirty="0" err="1" smtClean="0"/>
                <a:t>Nonvolatility</a:t>
              </a:r>
              <a:r>
                <a:rPr lang="en-US" sz="2000" dirty="0" smtClean="0"/>
                <a:t>: 	Applied to a data element must be retained despite the presence of a subsequent Time  applied to the same data element. </a:t>
              </a:r>
              <a:endParaRPr lang="nl-BE" sz="2000" dirty="0" smtClean="0"/>
            </a:p>
            <a:p>
              <a:pPr lvl="0"/>
              <a:r>
                <a:rPr lang="en-US" sz="2000" dirty="0" smtClean="0"/>
                <a:t>One Version of the Truth: Applied to a data element is the only Time measurement applied to that data element. </a:t>
              </a:r>
            </a:p>
            <a:p>
              <a:pPr lvl="0"/>
              <a:r>
                <a:rPr lang="en-US" sz="2000" dirty="0" smtClean="0"/>
                <a:t>		Nowhere in the data warehouse can be found an alternative Time measurement for an instance of a data element.</a:t>
              </a:r>
              <a:endParaRPr lang="nl-BE" sz="2000" dirty="0" smtClean="0"/>
            </a:p>
            <a:p>
              <a:pPr lvl="0"/>
              <a:r>
                <a:rPr lang="en-US" sz="2000" dirty="0" smtClean="0"/>
                <a:t>The purpose is to allow a data warehouse customer to identify an instance of an entity or an instance of an event at a moment in time in the past. </a:t>
              </a:r>
              <a:endParaRPr lang="nl-BE" sz="2000" dirty="0" smtClean="0"/>
            </a:p>
            <a:p>
              <a:pPr lvl="0"/>
              <a:r>
                <a:rPr lang="en-US" sz="2000" dirty="0" smtClean="0"/>
                <a:t>Time was the hidden attribute of every entity and event. It increases the granularity and its hierarchy to every entity and event. </a:t>
              </a:r>
              <a:endParaRPr lang="nl-BE" sz="2000" dirty="0" smtClean="0"/>
            </a:p>
            <a:p>
              <a:pPr lvl="0"/>
              <a:r>
                <a:rPr lang="en-US" sz="2000" dirty="0" smtClean="0"/>
                <a:t>Allows a customer to identify the time-variant instance of every entity and event in a data warehouse as of a moment in time in the past</a:t>
              </a:r>
              <a:endParaRPr lang="nl-BE" sz="2000" dirty="0" smtClean="0"/>
            </a:p>
            <a:p>
              <a:pPr lvl="0"/>
              <a:r>
                <a:rPr lang="en-US" sz="2000" dirty="0" smtClean="0"/>
                <a:t>	</a:t>
              </a:r>
              <a:endParaRPr lang="nl-BE" sz="2000" dirty="0"/>
            </a:p>
          </p:txBody>
        </p:sp>
      </p:grpSp>
      <p:grpSp>
        <p:nvGrpSpPr>
          <p:cNvPr id="97" name="Groep 96"/>
          <p:cNvGrpSpPr/>
          <p:nvPr/>
        </p:nvGrpSpPr>
        <p:grpSpPr>
          <a:xfrm>
            <a:off x="2976508" y="2773329"/>
            <a:ext cx="16645054" cy="11715832"/>
            <a:chOff x="2976508" y="2773329"/>
            <a:chExt cx="16645054" cy="11715832"/>
          </a:xfrm>
        </p:grpSpPr>
        <p:grpSp>
          <p:nvGrpSpPr>
            <p:cNvPr id="71" name="Groep 20"/>
            <p:cNvGrpSpPr/>
            <p:nvPr/>
          </p:nvGrpSpPr>
          <p:grpSpPr>
            <a:xfrm>
              <a:off x="15549596" y="2773329"/>
              <a:ext cx="2354329" cy="2146645"/>
              <a:chOff x="9191610" y="3344833"/>
              <a:chExt cx="2354329" cy="2146645"/>
            </a:xfrm>
          </p:grpSpPr>
          <p:grpSp>
            <p:nvGrpSpPr>
              <p:cNvPr id="72" name="Group 13"/>
              <p:cNvGrpSpPr>
                <a:grpSpLocks/>
              </p:cNvGrpSpPr>
              <p:nvPr/>
            </p:nvGrpSpPr>
            <p:grpSpPr bwMode="auto">
              <a:xfrm>
                <a:off x="9191610" y="3344833"/>
                <a:ext cx="2354329" cy="2146645"/>
                <a:chOff x="4320" y="1152"/>
                <a:chExt cx="306" cy="296"/>
              </a:xfrm>
            </p:grpSpPr>
            <p:sp>
              <p:nvSpPr>
                <p:cNvPr id="74"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75"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73" name="Rectangle 9"/>
              <p:cNvSpPr>
                <a:spLocks noChangeArrowheads="1"/>
              </p:cNvSpPr>
              <p:nvPr/>
            </p:nvSpPr>
            <p:spPr bwMode="black">
              <a:xfrm>
                <a:off x="9477366" y="3702023"/>
                <a:ext cx="1928826" cy="1318617"/>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One version of the Truth</a:t>
                </a:r>
                <a:endParaRPr lang="en-US" b="1" dirty="0">
                  <a:solidFill>
                    <a:srgbClr val="FFFFFF"/>
                  </a:solidFill>
                </a:endParaRPr>
              </a:p>
            </p:txBody>
          </p:sp>
        </p:grpSp>
        <p:sp>
          <p:nvSpPr>
            <p:cNvPr id="95" name="Freeform 5"/>
            <p:cNvSpPr>
              <a:spLocks/>
            </p:cNvSpPr>
            <p:nvPr/>
          </p:nvSpPr>
          <p:spPr bwMode="gray">
            <a:xfrm flipH="1">
              <a:off x="15478158" y="4916469"/>
              <a:ext cx="1714512" cy="578647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sp>
          <p:nvSpPr>
            <p:cNvPr id="96"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pPr>
                <a:buFont typeface="Arial" pitchFamily="34" charset="0"/>
                <a:buChar char="•"/>
              </a:pPr>
              <a:r>
                <a:rPr lang="en-US" dirty="0" smtClean="0"/>
                <a:t> 	The PD Model has only one place for every entity, relation, and measurement in the data warehouse. </a:t>
              </a:r>
            </a:p>
            <a:p>
              <a:pPr>
                <a:buFont typeface="Arial" pitchFamily="34" charset="0"/>
                <a:buChar char="•"/>
              </a:pPr>
              <a:r>
                <a:rPr lang="en-US" dirty="0" smtClean="0"/>
                <a:t> 	The PD Model does not allow a second opinion of the same data element. </a:t>
              </a:r>
            </a:p>
            <a:p>
              <a:pPr>
                <a:buFont typeface="Arial" pitchFamily="34" charset="0"/>
                <a:buChar char="•"/>
              </a:pPr>
              <a:r>
                <a:rPr lang="en-US" dirty="0" smtClean="0"/>
                <a:t>  	The LD Model allocates a one-to-one relationship between each data question and each data entity or relation. </a:t>
              </a:r>
            </a:p>
            <a:p>
              <a:pPr>
                <a:buFont typeface="Arial" pitchFamily="34" charset="0"/>
                <a:buChar char="•"/>
              </a:pPr>
              <a:r>
                <a:rPr lang="en-US" dirty="0" smtClean="0"/>
                <a:t> 	The PD Model stores the answer to one question, and only one question, in each data element. </a:t>
              </a:r>
              <a:endParaRPr lang="nl-BE" dirty="0" smtClean="0"/>
            </a:p>
            <a:p>
              <a:pPr lvl="0">
                <a:buFont typeface="Arial" pitchFamily="34" charset="0"/>
                <a:buChar char="•"/>
              </a:pPr>
              <a:endParaRPr lang="nl-BE" dirty="0"/>
            </a:p>
          </p:txBody>
        </p:sp>
      </p:grpSp>
      <p:grpSp>
        <p:nvGrpSpPr>
          <p:cNvPr id="100" name="Groep 99"/>
          <p:cNvGrpSpPr/>
          <p:nvPr/>
        </p:nvGrpSpPr>
        <p:grpSpPr>
          <a:xfrm>
            <a:off x="2976508" y="2773329"/>
            <a:ext cx="17713499" cy="11715832"/>
            <a:chOff x="2976508" y="2773329"/>
            <a:chExt cx="17713499" cy="11715832"/>
          </a:xfrm>
        </p:grpSpPr>
        <p:grpSp>
          <p:nvGrpSpPr>
            <p:cNvPr id="76" name="Groep 20"/>
            <p:cNvGrpSpPr/>
            <p:nvPr/>
          </p:nvGrpSpPr>
          <p:grpSpPr>
            <a:xfrm>
              <a:off x="18335678" y="2773329"/>
              <a:ext cx="2354329" cy="2146645"/>
              <a:chOff x="9191610" y="3344833"/>
              <a:chExt cx="2354329" cy="2146645"/>
            </a:xfrm>
          </p:grpSpPr>
          <p:grpSp>
            <p:nvGrpSpPr>
              <p:cNvPr id="77" name="Group 13"/>
              <p:cNvGrpSpPr>
                <a:grpSpLocks/>
              </p:cNvGrpSpPr>
              <p:nvPr/>
            </p:nvGrpSpPr>
            <p:grpSpPr bwMode="auto">
              <a:xfrm>
                <a:off x="9191610" y="3344833"/>
                <a:ext cx="2354329" cy="2146645"/>
                <a:chOff x="4320" y="1152"/>
                <a:chExt cx="306" cy="296"/>
              </a:xfrm>
            </p:grpSpPr>
            <p:sp>
              <p:nvSpPr>
                <p:cNvPr id="79" name="AutoShape 14"/>
                <p:cNvSpPr>
                  <a:spLocks noChangeArrowheads="1"/>
                </p:cNvSpPr>
                <p:nvPr/>
              </p:nvSpPr>
              <p:spPr bwMode="gray">
                <a:xfrm>
                  <a:off x="4320" y="1152"/>
                  <a:ext cx="306" cy="296"/>
                </a:xfrm>
                <a:prstGeom prst="roundRect">
                  <a:avLst>
                    <a:gd name="adj" fmla="val 11921"/>
                  </a:avLst>
                </a:prstGeom>
                <a:gradFill rotWithShape="1">
                  <a:gsLst>
                    <a:gs pos="0">
                      <a:schemeClr val="hlink"/>
                    </a:gs>
                    <a:gs pos="100000">
                      <a:schemeClr val="hlink">
                        <a:gamma/>
                        <a:shade val="69804"/>
                        <a:invGamma/>
                      </a:schemeClr>
                    </a:gs>
                  </a:gsLst>
                  <a:lin ang="5400000" scaled="1"/>
                </a:gradFill>
                <a:ln w="25400">
                  <a:solidFill>
                    <a:srgbClr val="FFFFFF"/>
                  </a:solidFill>
                  <a:round/>
                  <a:headEnd/>
                  <a:tailEnd/>
                </a:ln>
                <a:effectLst>
                  <a:outerShdw dist="53882" dir="2700000" algn="ctr" rotWithShape="0">
                    <a:srgbClr val="000000">
                      <a:alpha val="50000"/>
                    </a:srgbClr>
                  </a:outerShdw>
                </a:effectLst>
              </p:spPr>
              <p:txBody>
                <a:bodyPr wrap="none" anchor="ctr"/>
                <a:lstStyle/>
                <a:p>
                  <a:pPr>
                    <a:defRPr/>
                  </a:pPr>
                  <a:endParaRPr lang="nl-BE"/>
                </a:p>
              </p:txBody>
            </p:sp>
            <p:sp>
              <p:nvSpPr>
                <p:cNvPr id="80" name="Freeform 15"/>
                <p:cNvSpPr>
                  <a:spLocks/>
                </p:cNvSpPr>
                <p:nvPr/>
              </p:nvSpPr>
              <p:spPr bwMode="gray">
                <a:xfrm>
                  <a:off x="4346" y="1178"/>
                  <a:ext cx="206" cy="201"/>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8627"/>
                        <a:invGamma/>
                      </a:schemeClr>
                    </a:gs>
                    <a:gs pos="50000">
                      <a:schemeClr val="hlink">
                        <a:alpha val="0"/>
                      </a:schemeClr>
                    </a:gs>
                    <a:gs pos="100000">
                      <a:schemeClr val="hlink">
                        <a:gamma/>
                        <a:tint val="48627"/>
                        <a:invGamma/>
                      </a:schemeClr>
                    </a:gs>
                  </a:gsLst>
                  <a:lin ang="2700000" scaled="1"/>
                </a:gradFill>
                <a:ln w="0">
                  <a:noFill/>
                  <a:prstDash val="solid"/>
                  <a:round/>
                  <a:headEnd/>
                  <a:tailEnd/>
                </a:ln>
              </p:spPr>
              <p:txBody>
                <a:bodyPr/>
                <a:lstStyle/>
                <a:p>
                  <a:pPr>
                    <a:defRPr/>
                  </a:pPr>
                  <a:endParaRPr lang="nl-BE"/>
                </a:p>
              </p:txBody>
            </p:sp>
          </p:grpSp>
          <p:sp>
            <p:nvSpPr>
              <p:cNvPr id="78" name="Rectangle 9"/>
              <p:cNvSpPr>
                <a:spLocks noChangeArrowheads="1"/>
              </p:cNvSpPr>
              <p:nvPr/>
            </p:nvSpPr>
            <p:spPr bwMode="black">
              <a:xfrm>
                <a:off x="9405924" y="3702023"/>
                <a:ext cx="2071702" cy="949285"/>
              </a:xfrm>
              <a:prstGeom prst="rect">
                <a:avLst/>
              </a:prstGeom>
              <a:noFill/>
              <a:ln w="9525" algn="ctr">
                <a:noFill/>
                <a:miter lim="800000"/>
                <a:headEnd/>
                <a:tailEnd/>
              </a:ln>
              <a:effectLst>
                <a:outerShdw dist="17961" dir="2700000" algn="ctr" rotWithShape="0">
                  <a:srgbClr val="C0C0C0"/>
                </a:outerShdw>
              </a:effectLst>
            </p:spPr>
            <p:txBody>
              <a:bodyPr wrap="square" lIns="208584" tIns="104292" rIns="208584" bIns="104292">
                <a:spAutoFit/>
                <a:flatTx/>
              </a:bodyPr>
              <a:lstStyle/>
              <a:p>
                <a:pPr algn="ctr">
                  <a:defRPr/>
                </a:pPr>
                <a:r>
                  <a:rPr lang="en-US" b="1" dirty="0" smtClean="0">
                    <a:solidFill>
                      <a:srgbClr val="FFFFFF"/>
                    </a:solidFill>
                  </a:rPr>
                  <a:t>Long-Term Investment</a:t>
                </a:r>
                <a:endParaRPr lang="en-US" b="1" dirty="0">
                  <a:solidFill>
                    <a:srgbClr val="FFFFFF"/>
                  </a:solidFill>
                </a:endParaRPr>
              </a:p>
            </p:txBody>
          </p:sp>
        </p:grpSp>
        <p:sp>
          <p:nvSpPr>
            <p:cNvPr id="98" name="Freeform 5"/>
            <p:cNvSpPr>
              <a:spLocks/>
            </p:cNvSpPr>
            <p:nvPr/>
          </p:nvSpPr>
          <p:spPr bwMode="gray">
            <a:xfrm flipH="1">
              <a:off x="17907050" y="4987907"/>
              <a:ext cx="1714512" cy="578647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tx1"/>
                </a:gs>
              </a:gsLst>
              <a:lin ang="5400000" scaled="1"/>
            </a:gradFill>
            <a:ln w="9525">
              <a:noFill/>
              <a:round/>
              <a:headEnd/>
              <a:tailEnd/>
            </a:ln>
          </p:spPr>
          <p:txBody>
            <a:bodyPr wrap="none" lIns="208584" tIns="104292" rIns="208584" bIns="104292" anchor="ctr"/>
            <a:lstStyle/>
            <a:p>
              <a:endParaRPr lang="nl-BE"/>
            </a:p>
          </p:txBody>
        </p:sp>
        <p:sp>
          <p:nvSpPr>
            <p:cNvPr id="99" name="AutoShape 19"/>
            <p:cNvSpPr>
              <a:spLocks noChangeArrowheads="1"/>
            </p:cNvSpPr>
            <p:nvPr/>
          </p:nvSpPr>
          <p:spPr bwMode="ltGray">
            <a:xfrm>
              <a:off x="2976508" y="10702947"/>
              <a:ext cx="16645054" cy="3786214"/>
            </a:xfrm>
            <a:prstGeom prst="roundRect">
              <a:avLst>
                <a:gd name="adj" fmla="val 16667"/>
              </a:avLst>
            </a:prstGeom>
            <a:solidFill>
              <a:srgbClr val="FFFFFF"/>
            </a:solidFill>
            <a:ln w="57150" algn="ctr">
              <a:solidFill>
                <a:schemeClr val="accent1"/>
              </a:solidFill>
              <a:round/>
              <a:headEnd/>
              <a:tailEnd/>
            </a:ln>
          </p:spPr>
          <p:txBody>
            <a:bodyPr wrap="none" lIns="208584" tIns="104292" rIns="208584" bIns="104292" anchor="ctr"/>
            <a:lstStyle/>
            <a:p>
              <a:r>
                <a:rPr lang="en-US" sz="3600" dirty="0" smtClean="0"/>
                <a:t>  	</a:t>
              </a:r>
              <a:r>
                <a:rPr lang="en-US" sz="2000" b="1" u="sng" dirty="0" smtClean="0"/>
                <a:t>The purpose of any enterprise asset is to generate a ROI. An asset has two methods by  which to increase its ROI</a:t>
              </a:r>
              <a:r>
                <a:rPr lang="en-US" dirty="0" smtClean="0"/>
                <a:t>. </a:t>
              </a:r>
              <a:endParaRPr lang="nl-BE" dirty="0" smtClean="0"/>
            </a:p>
            <a:p>
              <a:pPr marL="457200" indent="-457200">
                <a:buFont typeface="+mj-lt"/>
                <a:buAutoNum type="arabicPeriod"/>
              </a:pPr>
              <a:r>
                <a:rPr lang="en-US" dirty="0" smtClean="0"/>
                <a:t>A data warehouse increases its Return by improving enterprise decisions, yielding info as a competitive advantage.</a:t>
              </a:r>
            </a:p>
            <a:p>
              <a:pPr marL="457200" indent="-457200">
                <a:buFont typeface="+mj-lt"/>
                <a:buAutoNum type="arabicPeriod"/>
              </a:pPr>
              <a:r>
                <a:rPr lang="en-US" dirty="0" smtClean="0"/>
                <a:t>Reduce its Investment, which includes the Cost of Ownership. </a:t>
              </a:r>
            </a:p>
            <a:p>
              <a:pPr marL="914400" lvl="1" indent="-457200">
                <a:buFont typeface="Arial" pitchFamily="34" charset="0"/>
                <a:buChar char="•"/>
              </a:pPr>
              <a:r>
                <a:rPr lang="en-US" dirty="0" smtClean="0"/>
                <a:t>A data warehouse can increase its Cost of Ownership by inflexibility. </a:t>
              </a:r>
            </a:p>
            <a:p>
              <a:pPr marL="914400" lvl="1" indent="-457200">
                <a:buFont typeface="Arial" pitchFamily="34" charset="0"/>
                <a:buChar char="•"/>
              </a:pPr>
              <a:r>
                <a:rPr lang="en-US" dirty="0" smtClean="0"/>
                <a:t>A </a:t>
              </a:r>
              <a:r>
                <a:rPr lang="en-US" dirty="0" err="1" smtClean="0"/>
                <a:t>PData</a:t>
              </a:r>
              <a:r>
                <a:rPr lang="en-US" dirty="0" smtClean="0"/>
                <a:t> Model should yield a data warehouse flexible enough to express the enterprise in all its permutations. </a:t>
              </a:r>
            </a:p>
            <a:p>
              <a:pPr marL="914400" lvl="1" indent="-457200">
                <a:buFont typeface="Arial" pitchFamily="34" charset="0"/>
                <a:buChar char="•"/>
              </a:pPr>
              <a:r>
                <a:rPr lang="en-US" dirty="0" smtClean="0"/>
                <a:t>The primary method by is by normalizing hidden attributes out of an entity. </a:t>
              </a:r>
              <a:endParaRPr lang="nl-BE" dirty="0" smtClean="0"/>
            </a:p>
            <a:p>
              <a:pPr lvl="3"/>
              <a:r>
                <a:rPr lang="en-US" dirty="0" smtClean="0"/>
                <a:t>Ex:  Now delivery by truck . Also in the future?  Maybe by car Third-Party Delivery. </a:t>
              </a:r>
            </a:p>
            <a:p>
              <a:pPr lvl="3"/>
              <a:r>
                <a:rPr lang="en-US" dirty="0" smtClean="0"/>
                <a:t>Solution : normalizing type of transport, Purpose, and Role from the entity Truck. </a:t>
              </a:r>
            </a:p>
            <a:p>
              <a:pPr lvl="1">
                <a:buFont typeface="Arial" pitchFamily="34" charset="0"/>
                <a:buChar char="•"/>
              </a:pPr>
              <a:r>
                <a:rPr lang="en-US" dirty="0" smtClean="0"/>
                <a:t> 	The goal is flexibility. The process of normalizing out the hidden attributes of entities increases the flexibility </a:t>
              </a:r>
              <a:endParaRPr lang="en-US" sz="3600" dirty="0" smtClean="0"/>
            </a:p>
            <a:p>
              <a:pPr lvl="0">
                <a:buFont typeface="Arial" pitchFamily="34" charset="0"/>
                <a:buChar char="•"/>
              </a:pPr>
              <a:endParaRPr lang="nl-BE"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ppt_x"/>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
                                        </p:tgtEl>
                                        <p:attrNameLst>
                                          <p:attrName>style.visibility</p:attrName>
                                        </p:attrNameLst>
                                      </p:cBhvr>
                                      <p:to>
                                        <p:strVal val="visible"/>
                                      </p:to>
                                    </p:set>
                                    <p:anim calcmode="lin" valueType="num">
                                      <p:cBhvr additive="base">
                                        <p:cTn id="13" dur="500" fill="hold"/>
                                        <p:tgtEl>
                                          <p:spTgt spid="87"/>
                                        </p:tgtEl>
                                        <p:attrNameLst>
                                          <p:attrName>ppt_x</p:attrName>
                                        </p:attrNameLst>
                                      </p:cBhvr>
                                      <p:tavLst>
                                        <p:tav tm="0">
                                          <p:val>
                                            <p:strVal val="#ppt_x"/>
                                          </p:val>
                                        </p:tav>
                                        <p:tav tm="100000">
                                          <p:val>
                                            <p:strVal val="#ppt_x"/>
                                          </p:val>
                                        </p:tav>
                                      </p:tavLst>
                                    </p:anim>
                                    <p:anim calcmode="lin" valueType="num">
                                      <p:cBhvr additive="base">
                                        <p:cTn id="14"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500" fill="hold"/>
                                        <p:tgtEl>
                                          <p:spTgt spid="90"/>
                                        </p:tgtEl>
                                        <p:attrNameLst>
                                          <p:attrName>ppt_x</p:attrName>
                                        </p:attrNameLst>
                                      </p:cBhvr>
                                      <p:tavLst>
                                        <p:tav tm="0">
                                          <p:val>
                                            <p:strVal val="#ppt_x"/>
                                          </p:val>
                                        </p:tav>
                                        <p:tav tm="100000">
                                          <p:val>
                                            <p:strVal val="#ppt_x"/>
                                          </p:val>
                                        </p:tav>
                                      </p:tavLst>
                                    </p:anim>
                                    <p:anim calcmode="lin" valueType="num">
                                      <p:cBhvr additive="base">
                                        <p:cTn id="20"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
                                        </p:tgtEl>
                                        <p:attrNameLst>
                                          <p:attrName>style.visibility</p:attrName>
                                        </p:attrNameLst>
                                      </p:cBhvr>
                                      <p:to>
                                        <p:strVal val="visible"/>
                                      </p:to>
                                    </p:set>
                                    <p:anim calcmode="lin" valueType="num">
                                      <p:cBhvr additive="base">
                                        <p:cTn id="25" dur="500" fill="hold"/>
                                        <p:tgtEl>
                                          <p:spTgt spid="93"/>
                                        </p:tgtEl>
                                        <p:attrNameLst>
                                          <p:attrName>ppt_x</p:attrName>
                                        </p:attrNameLst>
                                      </p:cBhvr>
                                      <p:tavLst>
                                        <p:tav tm="0">
                                          <p:val>
                                            <p:strVal val="#ppt_x"/>
                                          </p:val>
                                        </p:tav>
                                        <p:tav tm="100000">
                                          <p:val>
                                            <p:strVal val="#ppt_x"/>
                                          </p:val>
                                        </p:tav>
                                      </p:tavLst>
                                    </p:anim>
                                    <p:anim calcmode="lin" valueType="num">
                                      <p:cBhvr additive="base">
                                        <p:cTn id="26"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7"/>
                                        </p:tgtEl>
                                        <p:attrNameLst>
                                          <p:attrName>style.visibility</p:attrName>
                                        </p:attrNameLst>
                                      </p:cBhvr>
                                      <p:to>
                                        <p:strVal val="visible"/>
                                      </p:to>
                                    </p:set>
                                    <p:anim calcmode="lin" valueType="num">
                                      <p:cBhvr additive="base">
                                        <p:cTn id="31" dur="500" fill="hold"/>
                                        <p:tgtEl>
                                          <p:spTgt spid="97"/>
                                        </p:tgtEl>
                                        <p:attrNameLst>
                                          <p:attrName>ppt_x</p:attrName>
                                        </p:attrNameLst>
                                      </p:cBhvr>
                                      <p:tavLst>
                                        <p:tav tm="0">
                                          <p:val>
                                            <p:strVal val="#ppt_x"/>
                                          </p:val>
                                        </p:tav>
                                        <p:tav tm="100000">
                                          <p:val>
                                            <p:strVal val="#ppt_x"/>
                                          </p:val>
                                        </p:tav>
                                      </p:tavLst>
                                    </p:anim>
                                    <p:anim calcmode="lin" valueType="num">
                                      <p:cBhvr additive="base">
                                        <p:cTn id="32"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ppt_x"/>
                                          </p:val>
                                        </p:tav>
                                        <p:tav tm="100000">
                                          <p:val>
                                            <p:strVal val="#ppt_x"/>
                                          </p:val>
                                        </p:tav>
                                      </p:tavLst>
                                    </p:anim>
                                    <p:anim calcmode="lin" valueType="num">
                                      <p:cBhvr additive="base">
                                        <p:cTn id="3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1396</TotalTime>
  <Words>19890</Words>
  <PresentationFormat>Aangepast</PresentationFormat>
  <Paragraphs>1816</Paragraphs>
  <Slides>35</Slides>
  <Notes>0</Notes>
  <HiddenSlides>0</HiddenSlides>
  <MMClips>0</MMClips>
  <ScaleCrop>false</ScaleCrop>
  <HeadingPairs>
    <vt:vector size="4" baseType="variant">
      <vt:variant>
        <vt:lpstr>Thema</vt:lpstr>
      </vt:variant>
      <vt:variant>
        <vt:i4>2</vt:i4>
      </vt:variant>
      <vt:variant>
        <vt:lpstr>Diatitels</vt:lpstr>
      </vt:variant>
      <vt:variant>
        <vt:i4>35</vt:i4>
      </vt:variant>
    </vt:vector>
  </HeadingPairs>
  <TitlesOfParts>
    <vt:vector size="37" baseType="lpstr">
      <vt:lpstr>Default Design</vt:lpstr>
      <vt:lpstr>Aangepast ontwerp</vt:lpstr>
      <vt:lpstr>Data Warehousing Business Intelligence</vt:lpstr>
      <vt:lpstr>Introduction to BI</vt:lpstr>
      <vt:lpstr>Business Exploration</vt:lpstr>
      <vt:lpstr>Philosophy</vt:lpstr>
      <vt:lpstr>Database design</vt:lpstr>
      <vt:lpstr>Conceptual Data Model</vt:lpstr>
      <vt:lpstr>Logical Data Model</vt:lpstr>
      <vt:lpstr>Logical Data Model</vt:lpstr>
      <vt:lpstr>Physical Data Model</vt:lpstr>
      <vt:lpstr>Physical Data Model</vt:lpstr>
      <vt:lpstr>Data Architecture</vt:lpstr>
      <vt:lpstr>Data Mart</vt:lpstr>
      <vt:lpstr>Operational Data Store</vt:lpstr>
      <vt:lpstr>Source System Analysis</vt:lpstr>
      <vt:lpstr>Source System Analysis</vt:lpstr>
      <vt:lpstr>Source System Analysis</vt:lpstr>
      <vt:lpstr>DATA ACQUISITION AND INTEGRATION</vt:lpstr>
      <vt:lpstr>DATA ACQUISITION AND INTEGRATION</vt:lpstr>
      <vt:lpstr>DATA ACQUISITION AND INTEGRATION</vt:lpstr>
      <vt:lpstr>DATA ACQUISITION AND INTEGRATION</vt:lpstr>
      <vt:lpstr>DATA ACQUISITION AND INTEGRATION</vt:lpstr>
      <vt:lpstr>DATA ACQUISITION AND INTEGRATION</vt:lpstr>
      <vt:lpstr>DATA ACQUISITION AND INTEGRATION</vt:lpstr>
      <vt:lpstr>Business Intelligence Reporting</vt:lpstr>
      <vt:lpstr>Business Intelligence Reporting</vt:lpstr>
      <vt:lpstr>Business Intelligence Reporting</vt:lpstr>
      <vt:lpstr>Business Intelligence Reporting</vt:lpstr>
      <vt:lpstr>Data Quality</vt:lpstr>
      <vt:lpstr>Data Quality</vt:lpstr>
      <vt:lpstr>Data Quality</vt:lpstr>
      <vt:lpstr>Metadata</vt:lpstr>
      <vt:lpstr>Metadata</vt:lpstr>
      <vt:lpstr>Data warehouse Customers</vt:lpstr>
      <vt:lpstr>Dia 34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Alante</dc:creator>
  <cp:lastModifiedBy>Alante</cp:lastModifiedBy>
  <cp:revision>74</cp:revision>
  <dcterms:modified xsi:type="dcterms:W3CDTF">2009-07-08T15:40:37Z</dcterms:modified>
</cp:coreProperties>
</file>