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258" r:id="rId2"/>
    <p:sldId id="415" r:id="rId3"/>
    <p:sldId id="413" r:id="rId4"/>
    <p:sldId id="278" r:id="rId5"/>
    <p:sldId id="283" r:id="rId6"/>
    <p:sldId id="284" r:id="rId7"/>
    <p:sldId id="414" r:id="rId8"/>
    <p:sldId id="409" r:id="rId9"/>
    <p:sldId id="293" r:id="rId10"/>
    <p:sldId id="294" r:id="rId11"/>
    <p:sldId id="408" r:id="rId12"/>
    <p:sldId id="404" r:id="rId13"/>
    <p:sldId id="405" r:id="rId14"/>
    <p:sldId id="401" r:id="rId15"/>
    <p:sldId id="402" r:id="rId16"/>
    <p:sldId id="403" r:id="rId17"/>
    <p:sldId id="411" r:id="rId18"/>
    <p:sldId id="295" r:id="rId19"/>
    <p:sldId id="425" r:id="rId20"/>
    <p:sldId id="428" r:id="rId21"/>
    <p:sldId id="429" r:id="rId22"/>
    <p:sldId id="426" r:id="rId23"/>
    <p:sldId id="422" r:id="rId24"/>
    <p:sldId id="427" r:id="rId25"/>
    <p:sldId id="434" r:id="rId26"/>
    <p:sldId id="435" r:id="rId27"/>
    <p:sldId id="436" r:id="rId28"/>
    <p:sldId id="437" r:id="rId29"/>
    <p:sldId id="438" r:id="rId30"/>
    <p:sldId id="440" r:id="rId31"/>
    <p:sldId id="439" r:id="rId32"/>
    <p:sldId id="441" r:id="rId33"/>
    <p:sldId id="442" r:id="rId34"/>
    <p:sldId id="443" r:id="rId35"/>
    <p:sldId id="444" r:id="rId36"/>
    <p:sldId id="445" r:id="rId37"/>
    <p:sldId id="447" r:id="rId38"/>
    <p:sldId id="446" r:id="rId39"/>
    <p:sldId id="419" r:id="rId40"/>
    <p:sldId id="431" r:id="rId41"/>
    <p:sldId id="430" r:id="rId42"/>
    <p:sldId id="452" r:id="rId43"/>
    <p:sldId id="420" r:id="rId44"/>
    <p:sldId id="407" r:id="rId45"/>
    <p:sldId id="412" r:id="rId46"/>
    <p:sldId id="281" r:id="rId47"/>
    <p:sldId id="423" r:id="rId48"/>
    <p:sldId id="290" r:id="rId49"/>
    <p:sldId id="432" r:id="rId50"/>
    <p:sldId id="433" r:id="rId51"/>
    <p:sldId id="450" r:id="rId52"/>
    <p:sldId id="448" r:id="rId53"/>
    <p:sldId id="451" r:id="rId54"/>
    <p:sldId id="449" r:id="rId55"/>
    <p:sldId id="305" r:id="rId56"/>
    <p:sldId id="306" r:id="rId57"/>
    <p:sldId id="274" r:id="rId58"/>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E"/>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0" d="100"/>
          <a:sy n="70" d="100"/>
        </p:scale>
        <p:origin x="-1386"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lineChart>
        <c:grouping val="standard"/>
        <c:varyColors val="0"/>
        <c:ser>
          <c:idx val="0"/>
          <c:order val="0"/>
          <c:tx>
            <c:strRef>
              <c:f>Tabelle1!$J$1</c:f>
              <c:strCache>
                <c:ptCount val="1"/>
                <c:pt idx="0">
                  <c:v>China</c:v>
                </c:pt>
              </c:strCache>
            </c:strRef>
          </c:tx>
          <c:marker>
            <c:symbol val="none"/>
          </c:marker>
          <c:cat>
            <c:numRef>
              <c:f>Tabelle1!$I$2:$I$15</c:f>
              <c:numCache>
                <c:formatCode>General</c:formatCod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numCache>
            </c:numRef>
          </c:cat>
          <c:val>
            <c:numRef>
              <c:f>Tabelle1!$J$2:$J$15</c:f>
              <c:numCache>
                <c:formatCode>0.00</c:formatCode>
                <c:ptCount val="14"/>
                <c:pt idx="0">
                  <c:v>9.4600000000000009</c:v>
                </c:pt>
                <c:pt idx="1">
                  <c:v>12.12</c:v>
                </c:pt>
                <c:pt idx="2" formatCode="General">
                  <c:v>14.57</c:v>
                </c:pt>
                <c:pt idx="3" formatCode="General">
                  <c:v>18.260000000000002</c:v>
                </c:pt>
                <c:pt idx="4" formatCode="General">
                  <c:v>20.99</c:v>
                </c:pt>
                <c:pt idx="5" formatCode="General">
                  <c:v>21.23</c:v>
                </c:pt>
                <c:pt idx="6" formatCode="General">
                  <c:v>27.48</c:v>
                </c:pt>
                <c:pt idx="7">
                  <c:v>29.9</c:v>
                </c:pt>
                <c:pt idx="8" formatCode="General">
                  <c:v>34.07</c:v>
                </c:pt>
                <c:pt idx="9" formatCode="General">
                  <c:v>37.270000000000003</c:v>
                </c:pt>
                <c:pt idx="10" formatCode="General">
                  <c:v>53.79</c:v>
                </c:pt>
                <c:pt idx="11" formatCode="General">
                  <c:v>64.86</c:v>
                </c:pt>
                <c:pt idx="12" formatCode="General">
                  <c:v>66.75</c:v>
                </c:pt>
                <c:pt idx="13" formatCode="General">
                  <c:v>67.03</c:v>
                </c:pt>
              </c:numCache>
            </c:numRef>
          </c:val>
          <c:smooth val="0"/>
        </c:ser>
        <c:dLbls>
          <c:showLegendKey val="0"/>
          <c:showVal val="0"/>
          <c:showCatName val="0"/>
          <c:showSerName val="0"/>
          <c:showPercent val="0"/>
          <c:showBubbleSize val="0"/>
        </c:dLbls>
        <c:marker val="1"/>
        <c:smooth val="0"/>
        <c:axId val="135826048"/>
        <c:axId val="135840128"/>
      </c:lineChart>
      <c:catAx>
        <c:axId val="135826048"/>
        <c:scaling>
          <c:orientation val="minMax"/>
        </c:scaling>
        <c:delete val="0"/>
        <c:axPos val="b"/>
        <c:numFmt formatCode="General" sourceLinked="1"/>
        <c:majorTickMark val="out"/>
        <c:minorTickMark val="none"/>
        <c:tickLblPos val="nextTo"/>
        <c:crossAx val="135840128"/>
        <c:crosses val="autoZero"/>
        <c:auto val="1"/>
        <c:lblAlgn val="ctr"/>
        <c:lblOffset val="100"/>
        <c:noMultiLvlLbl val="0"/>
      </c:catAx>
      <c:valAx>
        <c:axId val="135840128"/>
        <c:scaling>
          <c:orientation val="minMax"/>
        </c:scaling>
        <c:delete val="0"/>
        <c:axPos val="l"/>
        <c:majorGridlines/>
        <c:numFmt formatCode="0.00" sourceLinked="1"/>
        <c:majorTickMark val="out"/>
        <c:minorTickMark val="none"/>
        <c:tickLblPos val="nextTo"/>
        <c:crossAx val="13582604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A855A63-8BC0-44C6-B953-B3BF6922864C}" type="datetimeFigureOut">
              <a:rPr lang="pl-PL"/>
              <a:pPr>
                <a:defRPr/>
              </a:pPr>
              <a:t>2014-07-08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l-PL" noProof="0" smtClean="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5BC974F-A333-4AB2-BD46-DC0C49055995}" type="slidenum">
              <a:rPr lang="pl-PL" altLang="pl-PL"/>
              <a:pPr/>
              <a:t>‹Nr.›</a:t>
            </a:fld>
            <a:endParaRPr lang="pl-PL" altLang="pl-PL"/>
          </a:p>
        </p:txBody>
      </p:sp>
    </p:spTree>
    <p:extLst>
      <p:ext uri="{BB962C8B-B14F-4D97-AF65-F5344CB8AC3E}">
        <p14:creationId xmlns:p14="http://schemas.microsoft.com/office/powerpoint/2010/main" val="2707047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5BC974F-A333-4AB2-BD46-DC0C49055995}" type="slidenum">
              <a:rPr lang="pl-PL" altLang="pl-PL" smtClean="0"/>
              <a:pPr/>
              <a:t>46</a:t>
            </a:fld>
            <a:endParaRPr lang="pl-PL" altLang="pl-PL"/>
          </a:p>
        </p:txBody>
      </p:sp>
    </p:spTree>
    <p:extLst>
      <p:ext uri="{BB962C8B-B14F-4D97-AF65-F5344CB8AC3E}">
        <p14:creationId xmlns:p14="http://schemas.microsoft.com/office/powerpoint/2010/main" val="172445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 Wzór 1">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5180400" y="3808800"/>
            <a:ext cx="3506400" cy="1922400"/>
          </a:xfrm>
        </p:spPr>
        <p:txBody>
          <a:bodyPr/>
          <a:lstStyle>
            <a:lvl1pPr>
              <a:defRPr sz="2000" baseline="0">
                <a:latin typeface="Arial" pitchFamily="34" charset="0"/>
                <a:cs typeface="Arial" pitchFamily="34" charset="0"/>
              </a:defRPr>
            </a:lvl1pPr>
          </a:lstStyle>
          <a:p>
            <a:r>
              <a:rPr lang="de-DE" dirty="0" smtClean="0"/>
              <a:t>Executive Leadership</a:t>
            </a:r>
            <a:br>
              <a:rPr lang="de-DE" dirty="0" smtClean="0"/>
            </a:br>
            <a:r>
              <a:rPr lang="de-DE" dirty="0" smtClean="0"/>
              <a:t/>
            </a:r>
            <a:br>
              <a:rPr lang="de-DE" dirty="0" smtClean="0"/>
            </a:br>
            <a:r>
              <a:rPr lang="de-DE" dirty="0" err="1" smtClean="0"/>
              <a:t>strategy</a:t>
            </a:r>
            <a:r>
              <a:rPr lang="de-DE" dirty="0" smtClean="0"/>
              <a:t> Development </a:t>
            </a:r>
            <a:r>
              <a:rPr lang="de-DE" dirty="0" err="1" smtClean="0"/>
              <a:t>and</a:t>
            </a:r>
            <a:r>
              <a:rPr lang="de-DE" dirty="0" smtClean="0"/>
              <a:t> Business </a:t>
            </a:r>
            <a:r>
              <a:rPr lang="de-DE" dirty="0" err="1" smtClean="0"/>
              <a:t>Strategy</a:t>
            </a:r>
            <a:endParaRPr lang="pl-PL" dirty="0"/>
          </a:p>
        </p:txBody>
      </p:sp>
      <p:sp>
        <p:nvSpPr>
          <p:cNvPr id="3" name="Podtytuł 2"/>
          <p:cNvSpPr>
            <a:spLocks noGrp="1"/>
          </p:cNvSpPr>
          <p:nvPr>
            <p:ph type="subTitle" idx="1" hasCustomPrompt="1"/>
          </p:nvPr>
        </p:nvSpPr>
        <p:spPr>
          <a:xfrm>
            <a:off x="5180400" y="615600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Prof. Dr.-Ing. Frank Gillert</a:t>
            </a:r>
            <a:endParaRPr lang="pl-PL" dirty="0"/>
          </a:p>
        </p:txBody>
      </p:sp>
    </p:spTree>
    <p:extLst>
      <p:ext uri="{BB962C8B-B14F-4D97-AF65-F5344CB8AC3E}">
        <p14:creationId xmlns:p14="http://schemas.microsoft.com/office/powerpoint/2010/main" val="449481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3" hidden="1"/>
          <p:cNvSpPr>
            <a:spLocks noGrp="1"/>
          </p:cNvSpPr>
          <p:nvPr>
            <p:ph type="dt" sz="half" idx="10"/>
          </p:nvPr>
        </p:nvSpPr>
        <p:spPr/>
        <p:txBody>
          <a:bodyPr/>
          <a:lstStyle>
            <a:lvl1pPr>
              <a:defRPr/>
            </a:lvl1pPr>
          </a:lstStyle>
          <a:p>
            <a:pPr>
              <a:defRPr/>
            </a:pPr>
            <a:fld id="{D492BC07-43D5-4CF0-996E-A48AD7075321}" type="datetime1">
              <a:rPr lang="pl-PL"/>
              <a:pPr>
                <a:defRPr/>
              </a:pPr>
              <a:t>2014-07-08</a:t>
            </a:fld>
            <a:endParaRPr lang="pl-PL"/>
          </a:p>
        </p:txBody>
      </p:sp>
      <p:sp>
        <p:nvSpPr>
          <p:cNvPr id="3" name="Symbol zastępczy stopki 4" hidden="1"/>
          <p:cNvSpPr>
            <a:spLocks noGrp="1"/>
          </p:cNvSpPr>
          <p:nvPr>
            <p:ph type="ftr" sz="quarter" idx="11"/>
          </p:nvPr>
        </p:nvSpPr>
        <p:spPr/>
        <p:txBody>
          <a:bodyPr/>
          <a:lstStyle>
            <a:lvl1pPr>
              <a:defRPr/>
            </a:lvl1pPr>
          </a:lstStyle>
          <a:p>
            <a:pPr>
              <a:defRPr/>
            </a:pPr>
            <a:endParaRPr lang="pl-PL"/>
          </a:p>
        </p:txBody>
      </p:sp>
      <p:sp>
        <p:nvSpPr>
          <p:cNvPr id="4" name="Symbol zastępczy numeru slajdu 5"/>
          <p:cNvSpPr>
            <a:spLocks noGrp="1"/>
          </p:cNvSpPr>
          <p:nvPr>
            <p:ph type="sldNum" sz="quarter" idx="12"/>
          </p:nvPr>
        </p:nvSpPr>
        <p:spPr/>
        <p:txBody>
          <a:bodyPr/>
          <a:lstStyle>
            <a:lvl1pPr>
              <a:defRPr/>
            </a:lvl1pPr>
          </a:lstStyle>
          <a:p>
            <a:fld id="{2C38FB2D-173C-4289-A81B-5FFB42C48F53}" type="slidenum">
              <a:rPr lang="pl-PL" altLang="pl-PL"/>
              <a:pPr/>
              <a:t>‹Nr.›</a:t>
            </a:fld>
            <a:endParaRPr lang="pl-PL" altLang="pl-PL"/>
          </a:p>
        </p:txBody>
      </p:sp>
    </p:spTree>
    <p:extLst>
      <p:ext uri="{BB962C8B-B14F-4D97-AF65-F5344CB8AC3E}">
        <p14:creationId xmlns:p14="http://schemas.microsoft.com/office/powerpoint/2010/main" val="230348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lstStyle>
            <a:lvl1pPr algn="l">
              <a:defRPr sz="1800" b="0" baseline="0"/>
            </a:lvl1pPr>
          </a:lstStyle>
          <a:p>
            <a:r>
              <a:rPr lang="pl-PL" smtClean="0"/>
              <a:t>Kliknij, aby edytować styl</a:t>
            </a:r>
            <a:endParaRPr lang="pl-PL" dirty="0"/>
          </a:p>
        </p:txBody>
      </p:sp>
      <p:sp>
        <p:nvSpPr>
          <p:cNvPr id="3" name="Symbol zastępczy zawartości 2"/>
          <p:cNvSpPr>
            <a:spLocks noGrp="1"/>
          </p:cNvSpPr>
          <p:nvPr>
            <p:ph idx="1"/>
          </p:nvPr>
        </p:nvSpPr>
        <p:spPr>
          <a:xfrm>
            <a:off x="3575050" y="273050"/>
            <a:ext cx="4453334" cy="5853113"/>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tekstu 3"/>
          <p:cNvSpPr>
            <a:spLocks noGrp="1"/>
          </p:cNvSpPr>
          <p:nvPr>
            <p:ph type="body" sz="half" idx="2"/>
          </p:nvPr>
        </p:nvSpPr>
        <p:spPr>
          <a:xfrm>
            <a:off x="457200" y="1435100"/>
            <a:ext cx="3008313" cy="46910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85AE34E2-7745-4ECA-BDC0-71F12ACF733F}" type="datetime1">
              <a:rPr lang="pl-PL"/>
              <a:pPr>
                <a:defRPr/>
              </a:pPr>
              <a:t>2014-07-08</a:t>
            </a:fld>
            <a:endParaRPr lang="pl-PL"/>
          </a:p>
        </p:txBody>
      </p:sp>
      <p:sp>
        <p:nvSpPr>
          <p:cNvPr id="6" name="Symbol zastępczy stopki 4" hidden="1"/>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fld id="{94579EC6-BE30-4A1E-BF80-EEA28EC037FE}" type="slidenum">
              <a:rPr lang="pl-PL" altLang="pl-PL"/>
              <a:pPr/>
              <a:t>‹Nr.›</a:t>
            </a:fld>
            <a:endParaRPr lang="pl-PL" altLang="pl-PL"/>
          </a:p>
        </p:txBody>
      </p:sp>
    </p:spTree>
    <p:extLst>
      <p:ext uri="{BB962C8B-B14F-4D97-AF65-F5344CB8AC3E}">
        <p14:creationId xmlns:p14="http://schemas.microsoft.com/office/powerpoint/2010/main" val="3082269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a:lvl1pPr>
          </a:lstStyle>
          <a:p>
            <a:r>
              <a:rPr lang="pl-PL" smtClean="0"/>
              <a:t>Kliknij, aby edytować styl</a:t>
            </a:r>
            <a:endParaRPr lang="pl-PL"/>
          </a:p>
        </p:txBody>
      </p:sp>
      <p:sp>
        <p:nvSpPr>
          <p:cNvPr id="3" name="Symbol zastępczy obrazu 2"/>
          <p:cNvSpPr>
            <a:spLocks noGrp="1"/>
          </p:cNvSpPr>
          <p:nvPr>
            <p:ph type="pic" idx="1"/>
          </p:nvPr>
        </p:nvSpPr>
        <p:spPr>
          <a:xfrm>
            <a:off x="151200" y="1988840"/>
            <a:ext cx="8424936" cy="3888432"/>
          </a:xfrm>
        </p:spPr>
        <p:txBody>
          <a:bodyPr rtlCol="0">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l-PL" noProof="0" smtClean="0"/>
              <a:t>Kliknij ikonę, aby dodać obraz</a:t>
            </a:r>
            <a:endParaRPr lang="pl-PL" noProof="0" dirty="0" smtClean="0"/>
          </a:p>
        </p:txBody>
      </p:sp>
      <p:sp>
        <p:nvSpPr>
          <p:cNvPr id="4" name="Symbol zastępczy tekstu 3"/>
          <p:cNvSpPr>
            <a:spLocks noGrp="1"/>
          </p:cNvSpPr>
          <p:nvPr>
            <p:ph type="body" sz="half" idx="2"/>
          </p:nvPr>
        </p:nvSpPr>
        <p:spPr>
          <a:xfrm>
            <a:off x="151200" y="1602000"/>
            <a:ext cx="5486400" cy="38684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3" hidden="1"/>
          <p:cNvSpPr>
            <a:spLocks noGrp="1"/>
          </p:cNvSpPr>
          <p:nvPr>
            <p:ph type="dt" sz="half" idx="10"/>
          </p:nvPr>
        </p:nvSpPr>
        <p:spPr/>
        <p:txBody>
          <a:bodyPr/>
          <a:lstStyle>
            <a:lvl1pPr>
              <a:defRPr/>
            </a:lvl1pPr>
          </a:lstStyle>
          <a:p>
            <a:pPr>
              <a:defRPr/>
            </a:pPr>
            <a:fld id="{4F1C03D8-4710-4819-9C3F-7A7076D13A07}" type="datetime1">
              <a:rPr lang="pl-PL"/>
              <a:pPr>
                <a:defRPr/>
              </a:pPr>
              <a:t>2014-07-08</a:t>
            </a:fld>
            <a:endParaRPr lang="pl-PL"/>
          </a:p>
        </p:txBody>
      </p:sp>
      <p:sp>
        <p:nvSpPr>
          <p:cNvPr id="6" name="Symbol zastępczy stopki 4" hidden="1"/>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fld id="{D9DB48D2-4FE3-4ABC-B5EF-B34D1FB9A216}" type="slidenum">
              <a:rPr lang="pl-PL" altLang="pl-PL"/>
              <a:pPr/>
              <a:t>‹Nr.›</a:t>
            </a:fld>
            <a:endParaRPr lang="pl-PL" altLang="pl-PL"/>
          </a:p>
        </p:txBody>
      </p:sp>
    </p:spTree>
    <p:extLst>
      <p:ext uri="{BB962C8B-B14F-4D97-AF65-F5344CB8AC3E}">
        <p14:creationId xmlns:p14="http://schemas.microsoft.com/office/powerpoint/2010/main" val="3713218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F4FA90CF-746D-4060-B1A9-4A38FECBF6D3}" type="datetime1">
              <a:rPr lang="pl-PL"/>
              <a:pPr>
                <a:defRPr/>
              </a:pPr>
              <a:t>2014-07-08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7B1A2E5F-CE63-47D0-A463-E3E4CDD93EC5}" type="slidenum">
              <a:rPr lang="pl-PL" altLang="pl-PL"/>
              <a:pPr/>
              <a:t>‹Nr.›</a:t>
            </a:fld>
            <a:endParaRPr lang="pl-PL" altLang="pl-PL"/>
          </a:p>
        </p:txBody>
      </p:sp>
    </p:spTree>
    <p:extLst>
      <p:ext uri="{BB962C8B-B14F-4D97-AF65-F5344CB8AC3E}">
        <p14:creationId xmlns:p14="http://schemas.microsoft.com/office/powerpoint/2010/main" val="122526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151200" y="532800"/>
            <a:ext cx="7426800" cy="662400"/>
          </a:xfrm>
        </p:spPr>
        <p:txBody>
          <a:bodyPr/>
          <a:lstStyle>
            <a:lvl1pPr>
              <a:defRPr/>
            </a:lvl1pPr>
          </a:lstStyle>
          <a:p>
            <a:r>
              <a:rPr lang="pl-PL" smtClean="0"/>
              <a:t>Kliknij, aby edytować styl</a:t>
            </a:r>
            <a:endParaRPr lang="pl-PL" dirty="0"/>
          </a:p>
        </p:txBody>
      </p:sp>
      <p:sp>
        <p:nvSpPr>
          <p:cNvPr id="3" name="Symbol zastępczy tytułu pionowego 2"/>
          <p:cNvSpPr>
            <a:spLocks noGrp="1"/>
          </p:cNvSpPr>
          <p:nvPr>
            <p:ph type="body" orient="vert" idx="1"/>
          </p:nvPr>
        </p:nvSpPr>
        <p:spPr>
          <a:xfrm>
            <a:off x="151200" y="1602000"/>
            <a:ext cx="8229600" cy="41508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A7852ED1-E655-4C69-A0CA-CF762E7CB841}" type="datetime1">
              <a:rPr lang="pl-PL"/>
              <a:pPr>
                <a:defRPr/>
              </a:pPr>
              <a:t>2014-07-08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84E1DF32-18A2-42F4-BBB4-B97791A7730B}" type="slidenum">
              <a:rPr lang="pl-PL" altLang="pl-PL"/>
              <a:pPr/>
              <a:t>‹Nr.›</a:t>
            </a:fld>
            <a:endParaRPr lang="pl-PL" altLang="pl-PL"/>
          </a:p>
        </p:txBody>
      </p:sp>
    </p:spTree>
    <p:extLst>
      <p:ext uri="{BB962C8B-B14F-4D97-AF65-F5344CB8AC3E}">
        <p14:creationId xmlns:p14="http://schemas.microsoft.com/office/powerpoint/2010/main" val="1455530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6553200" y="3530600"/>
            <a:ext cx="2411288" cy="2326791"/>
          </a:xfrm>
          <a:prstGeom prst="rect">
            <a:avLst/>
          </a:prstGeom>
          <a:noFill/>
          <a:ln w="9525">
            <a:noFill/>
            <a:miter lim="800000"/>
            <a:headEnd/>
            <a:tailEnd/>
          </a:ln>
        </p:spPr>
        <p:txBody>
          <a:bodyPr wrap="square">
            <a:spAutoFit/>
          </a:bodyPr>
          <a:lstStyle/>
          <a:p>
            <a:pPr fontAlgn="auto">
              <a:lnSpc>
                <a:spcPct val="110000"/>
              </a:lnSpc>
              <a:spcBef>
                <a:spcPts val="0"/>
              </a:spcBef>
              <a:spcAft>
                <a:spcPts val="0"/>
              </a:spcAft>
              <a:defRPr/>
            </a:pPr>
            <a:r>
              <a:rPr lang="de-DE" sz="1200" dirty="0" smtClean="0">
                <a:latin typeface="+mn-lt"/>
                <a:cs typeface="+mn-cs"/>
              </a:rPr>
              <a:t>University</a:t>
            </a:r>
            <a:r>
              <a:rPr lang="de-DE" sz="1200" baseline="0" dirty="0" smtClean="0">
                <a:latin typeface="+mn-lt"/>
                <a:cs typeface="+mn-cs"/>
              </a:rPr>
              <a:t> </a:t>
            </a:r>
            <a:r>
              <a:rPr lang="de-DE" sz="1200" baseline="0" dirty="0" err="1" smtClean="0">
                <a:latin typeface="+mn-lt"/>
                <a:cs typeface="+mn-cs"/>
              </a:rPr>
              <a:t>of</a:t>
            </a:r>
            <a:r>
              <a:rPr lang="de-DE" sz="1200" baseline="0" dirty="0" smtClean="0">
                <a:latin typeface="+mn-lt"/>
                <a:cs typeface="+mn-cs"/>
              </a:rPr>
              <a:t> Applied </a:t>
            </a:r>
            <a:r>
              <a:rPr lang="de-DE" sz="1200" baseline="0" dirty="0" err="1" smtClean="0">
                <a:latin typeface="+mn-lt"/>
                <a:cs typeface="+mn-cs"/>
              </a:rPr>
              <a:t>Sciences</a:t>
            </a:r>
            <a:r>
              <a:rPr lang="de-DE" sz="1200" baseline="0" dirty="0" smtClean="0">
                <a:latin typeface="+mn-lt"/>
                <a:cs typeface="+mn-cs"/>
              </a:rPr>
              <a:t> Wildau</a:t>
            </a:r>
            <a:endParaRPr lang="pl-PL" sz="1200" dirty="0">
              <a:latin typeface="+mn-lt"/>
              <a:cs typeface="+mn-cs"/>
            </a:endParaRPr>
          </a:p>
          <a:p>
            <a:pPr fontAlgn="auto">
              <a:lnSpc>
                <a:spcPct val="110000"/>
              </a:lnSpc>
              <a:spcBef>
                <a:spcPts val="0"/>
              </a:spcBef>
              <a:spcAft>
                <a:spcPts val="0"/>
              </a:spcAft>
              <a:defRPr/>
            </a:pPr>
            <a:endParaRPr lang="pl-PL" sz="1200" dirty="0">
              <a:latin typeface="+mn-lt"/>
              <a:cs typeface="+mn-cs"/>
            </a:endParaRPr>
          </a:p>
          <a:p>
            <a:pPr fontAlgn="auto">
              <a:lnSpc>
                <a:spcPct val="110000"/>
              </a:lnSpc>
              <a:spcBef>
                <a:spcPts val="0"/>
              </a:spcBef>
              <a:spcAft>
                <a:spcPts val="0"/>
              </a:spcAft>
              <a:defRPr/>
            </a:pPr>
            <a:r>
              <a:rPr lang="de-DE" sz="1200" dirty="0" smtClean="0">
                <a:latin typeface="+mn-lt"/>
                <a:cs typeface="+mn-cs"/>
              </a:rPr>
              <a:t>Tel: +49</a:t>
            </a:r>
            <a:r>
              <a:rPr lang="de-DE" sz="1200" baseline="0" dirty="0" smtClean="0">
                <a:latin typeface="+mn-lt"/>
                <a:cs typeface="+mn-cs"/>
              </a:rPr>
              <a:t> 3375 508 240</a:t>
            </a:r>
          </a:p>
          <a:p>
            <a:pPr fontAlgn="auto">
              <a:lnSpc>
                <a:spcPct val="110000"/>
              </a:lnSpc>
              <a:spcBef>
                <a:spcPts val="0"/>
              </a:spcBef>
              <a:spcAft>
                <a:spcPts val="0"/>
              </a:spcAft>
              <a:defRPr/>
            </a:pPr>
            <a:r>
              <a:rPr lang="de-DE" sz="1200" baseline="0" dirty="0" smtClean="0">
                <a:latin typeface="+mn-lt"/>
                <a:cs typeface="+mn-cs"/>
              </a:rPr>
              <a:t>Fax: +49 3375 508 238</a:t>
            </a:r>
          </a:p>
          <a:p>
            <a:pPr fontAlgn="auto">
              <a:lnSpc>
                <a:spcPct val="110000"/>
              </a:lnSpc>
              <a:spcBef>
                <a:spcPts val="0"/>
              </a:spcBef>
              <a:spcAft>
                <a:spcPts val="0"/>
              </a:spcAft>
              <a:defRPr/>
            </a:pPr>
            <a:r>
              <a:rPr lang="de-DE" sz="1200" baseline="0" dirty="0" smtClean="0">
                <a:latin typeface="+mn-lt"/>
                <a:cs typeface="+mn-cs"/>
              </a:rPr>
              <a:t>E-Mail: frank.gillert@th-wildau.de</a:t>
            </a:r>
            <a:endParaRPr lang="pl-PL" sz="1200" dirty="0">
              <a:latin typeface="+mn-lt"/>
              <a:cs typeface="+mn-cs"/>
            </a:endParaRPr>
          </a:p>
          <a:p>
            <a:pPr fontAlgn="auto">
              <a:lnSpc>
                <a:spcPct val="110000"/>
              </a:lnSpc>
              <a:spcBef>
                <a:spcPts val="0"/>
              </a:spcBef>
              <a:spcAft>
                <a:spcPts val="0"/>
              </a:spcAft>
              <a:defRPr/>
            </a:pPr>
            <a:endParaRPr lang="pl-PL" sz="1200" dirty="0">
              <a:latin typeface="+mn-lt"/>
              <a:cs typeface="+mn-cs"/>
            </a:endParaRPr>
          </a:p>
          <a:p>
            <a:pPr fontAlgn="auto">
              <a:lnSpc>
                <a:spcPct val="110000"/>
              </a:lnSpc>
              <a:spcBef>
                <a:spcPts val="0"/>
              </a:spcBef>
              <a:spcAft>
                <a:spcPts val="0"/>
              </a:spcAft>
              <a:defRPr/>
            </a:pPr>
            <a:r>
              <a:rPr lang="pl-PL" sz="2400" dirty="0" smtClean="0">
                <a:latin typeface="+mn-lt"/>
                <a:cs typeface="+mn-cs"/>
              </a:rPr>
              <a:t>DZIĘKUJEMY </a:t>
            </a:r>
            <a:r>
              <a:rPr lang="pl-PL" sz="2400" dirty="0">
                <a:latin typeface="+mn-lt"/>
                <a:cs typeface="+mn-cs"/>
              </a:rPr>
              <a:t/>
            </a:r>
            <a:br>
              <a:rPr lang="pl-PL" sz="2400" dirty="0">
                <a:latin typeface="+mn-lt"/>
                <a:cs typeface="+mn-cs"/>
              </a:rPr>
            </a:br>
            <a:r>
              <a:rPr lang="pl-PL" sz="2400" dirty="0">
                <a:latin typeface="+mn-lt"/>
                <a:cs typeface="+mn-cs"/>
              </a:rPr>
              <a:t>ZA UWAGĘ</a:t>
            </a:r>
          </a:p>
        </p:txBody>
      </p:sp>
      <p:sp>
        <p:nvSpPr>
          <p:cNvPr id="4" name="Symbol zastępczy daty 2" hidden="1"/>
          <p:cNvSpPr>
            <a:spLocks noGrp="1"/>
          </p:cNvSpPr>
          <p:nvPr>
            <p:ph type="dt" sz="half" idx="10"/>
          </p:nvPr>
        </p:nvSpPr>
        <p:spPr/>
        <p:txBody>
          <a:bodyPr/>
          <a:lstStyle>
            <a:lvl1pPr>
              <a:defRPr/>
            </a:lvl1pPr>
          </a:lstStyle>
          <a:p>
            <a:pPr>
              <a:defRPr/>
            </a:pPr>
            <a:fld id="{8FFD2190-EC99-41EA-9A19-308C8DE39710}" type="datetime1">
              <a:rPr lang="pl-PL"/>
              <a:pPr>
                <a:defRPr/>
              </a:pPr>
              <a:t>2014-07-08</a:t>
            </a:fld>
            <a:endParaRPr lang="pl-PL"/>
          </a:p>
        </p:txBody>
      </p:sp>
      <p:sp>
        <p:nvSpPr>
          <p:cNvPr id="5" name="Symbol zastępczy stopki 3" hidden="1"/>
          <p:cNvSpPr>
            <a:spLocks noGrp="1"/>
          </p:cNvSpPr>
          <p:nvPr>
            <p:ph type="ftr" sz="quarter" idx="11"/>
          </p:nvPr>
        </p:nvSpPr>
        <p:spPr/>
        <p:txBody>
          <a:bodyPr/>
          <a:lstStyle>
            <a:lvl1pPr>
              <a:defRPr/>
            </a:lvl1pPr>
          </a:lstStyle>
          <a:p>
            <a:pPr>
              <a:defRPr/>
            </a:pPr>
            <a:endParaRPr lang="pl-PL"/>
          </a:p>
        </p:txBody>
      </p:sp>
    </p:spTree>
    <p:extLst>
      <p:ext uri="{BB962C8B-B14F-4D97-AF65-F5344CB8AC3E}">
        <p14:creationId xmlns:p14="http://schemas.microsoft.com/office/powerpoint/2010/main" val="353907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54F9D254-81A0-4659-8839-9DBDBE4EDA86}" type="datetime1">
              <a:rPr lang="pl-PL"/>
              <a:pPr>
                <a:defRPr/>
              </a:pPr>
              <a:t>2014-07-08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04A092C7-0CF9-4C72-9E36-F9FA2CB109CD}" type="slidenum">
              <a:rPr lang="pl-PL" altLang="pl-PL"/>
              <a:pPr/>
              <a:t>‹Nr.›</a:t>
            </a:fld>
            <a:endParaRPr lang="pl-PL" altLang="pl-PL"/>
          </a:p>
        </p:txBody>
      </p:sp>
    </p:spTree>
    <p:extLst>
      <p:ext uri="{BB962C8B-B14F-4D97-AF65-F5344CB8AC3E}">
        <p14:creationId xmlns:p14="http://schemas.microsoft.com/office/powerpoint/2010/main" val="239027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Slajd tytułowy - Wzór 2">
    <p:spTree>
      <p:nvGrpSpPr>
        <p:cNvPr id="1" name=""/>
        <p:cNvGrpSpPr/>
        <p:nvPr/>
      </p:nvGrpSpPr>
      <p:grpSpPr>
        <a:xfrm>
          <a:off x="0" y="0"/>
          <a:ext cx="0" cy="0"/>
          <a:chOff x="0" y="0"/>
          <a:chExt cx="0" cy="0"/>
        </a:xfrm>
      </p:grpSpPr>
      <p:sp>
        <p:nvSpPr>
          <p:cNvPr id="2" name="Tytuł 1"/>
          <p:cNvSpPr>
            <a:spLocks noGrp="1"/>
          </p:cNvSpPr>
          <p:nvPr>
            <p:ph type="ctrTitle"/>
          </p:nvPr>
        </p:nvSpPr>
        <p:spPr>
          <a:xfrm>
            <a:off x="5180400" y="3808800"/>
            <a:ext cx="3506400" cy="1922400"/>
          </a:xfrm>
        </p:spPr>
        <p:txBody>
          <a:bodyPr/>
          <a:lstStyle>
            <a:lvl1pPr>
              <a:defRPr sz="2000">
                <a:latin typeface="Arial" pitchFamily="34" charset="0"/>
                <a:cs typeface="Arial" pitchFamily="34" charset="0"/>
              </a:defRPr>
            </a:lvl1pPr>
          </a:lstStyle>
          <a:p>
            <a:r>
              <a:rPr lang="pl-PL" smtClean="0"/>
              <a:t>Kliknij, aby edytować styl</a:t>
            </a:r>
            <a:endParaRPr lang="pl-PL" dirty="0"/>
          </a:p>
        </p:txBody>
      </p:sp>
      <p:sp>
        <p:nvSpPr>
          <p:cNvPr id="3" name="Podtytuł 2"/>
          <p:cNvSpPr>
            <a:spLocks noGrp="1"/>
          </p:cNvSpPr>
          <p:nvPr>
            <p:ph type="subTitle" idx="1"/>
          </p:nvPr>
        </p:nvSpPr>
        <p:spPr>
          <a:xfrm>
            <a:off x="5180400" y="6156000"/>
            <a:ext cx="3733200" cy="550800"/>
          </a:xfrm>
        </p:spPr>
        <p:txBody>
          <a:bodyPr>
            <a:normAutofit/>
          </a:bodyPr>
          <a:lstStyle>
            <a:lvl1pPr marL="0" indent="0" algn="l">
              <a:buNone/>
              <a:defRPr sz="1400" b="0" cap="all" baseline="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dirty="0"/>
          </a:p>
        </p:txBody>
      </p:sp>
    </p:spTree>
    <p:extLst>
      <p:ext uri="{BB962C8B-B14F-4D97-AF65-F5344CB8AC3E}">
        <p14:creationId xmlns:p14="http://schemas.microsoft.com/office/powerpoint/2010/main" val="418698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ytuł i zawartość - Numerow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lvl1pPr>
              <a:buFont typeface="+mj-lt"/>
              <a:buAutoNum type="arabicPeriod"/>
              <a:defRPr/>
            </a:lvl1pPr>
            <a:lvl2pPr marL="800100" indent="-342900">
              <a:buFont typeface="+mj-lt"/>
              <a:buAutoNum type="alphaUcPeriod"/>
              <a:defRPr/>
            </a:lvl2pPr>
            <a:lvl3pPr marL="1257300" indent="-342900">
              <a:buFont typeface="+mj-lt"/>
              <a:buAutoNum type="alphaLcPeriod"/>
              <a:defRPr/>
            </a:lvl3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daty 3" hidden="1"/>
          <p:cNvSpPr>
            <a:spLocks noGrp="1"/>
          </p:cNvSpPr>
          <p:nvPr>
            <p:ph type="dt" sz="half" idx="10"/>
          </p:nvPr>
        </p:nvSpPr>
        <p:spPr/>
        <p:txBody>
          <a:bodyPr/>
          <a:lstStyle>
            <a:lvl1pPr>
              <a:defRPr/>
            </a:lvl1pPr>
          </a:lstStyle>
          <a:p>
            <a:pPr>
              <a:defRPr/>
            </a:pPr>
            <a:fld id="{5CBCA276-5D5A-411F-9B77-C5377FC54E7A}" type="datetime1">
              <a:rPr lang="pl-PL"/>
              <a:pPr>
                <a:defRPr/>
              </a:pPr>
              <a:t>2014-07-08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83D1FF26-AF57-40F6-97EF-4D8615D075B8}" type="slidenum">
              <a:rPr lang="pl-PL" altLang="pl-PL"/>
              <a:pPr/>
              <a:t>‹Nr.›</a:t>
            </a:fld>
            <a:endParaRPr lang="pl-PL" altLang="pl-PL"/>
          </a:p>
        </p:txBody>
      </p:sp>
    </p:spTree>
    <p:extLst>
      <p:ext uri="{BB962C8B-B14F-4D97-AF65-F5344CB8AC3E}">
        <p14:creationId xmlns:p14="http://schemas.microsoft.com/office/powerpoint/2010/main" val="289317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ytuł i zawartość - Pust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idx="1"/>
          </p:nvPr>
        </p:nvSpPr>
        <p:spPr/>
        <p:txBody>
          <a:bodyPr/>
          <a:lstStyle>
            <a:lvl1pPr>
              <a:buFont typeface="+mj-lt"/>
              <a:buNone/>
              <a:defRPr/>
            </a:lvl1pPr>
            <a:lvl2pPr marL="800100" indent="-342900">
              <a:buFont typeface="+mj-lt"/>
              <a:buAutoNum type="alphaUcPeriod"/>
              <a:defRPr/>
            </a:lvl2pPr>
            <a:lvl3pPr marL="1257300" indent="-342900">
              <a:buFont typeface="+mj-lt"/>
              <a:buAutoNum type="alphaLcPeriod"/>
              <a:defRPr/>
            </a:lvl3pPr>
          </a:lstStyle>
          <a:p>
            <a:pPr lvl="0"/>
            <a:r>
              <a:rPr lang="pl-PL" smtClean="0"/>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6F5E5785-D6A3-47DC-8E2E-5489BB9ACA35}" type="datetime1">
              <a:rPr lang="pl-PL"/>
              <a:pPr>
                <a:defRPr/>
              </a:pPr>
              <a:t>2014-07-08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FD162AFF-7DD9-42EF-872D-5CC67DEF6C0F}" type="slidenum">
              <a:rPr lang="pl-PL" altLang="pl-PL"/>
              <a:pPr/>
              <a:t>‹Nr.›</a:t>
            </a:fld>
            <a:endParaRPr lang="pl-PL" altLang="pl-PL"/>
          </a:p>
        </p:txBody>
      </p:sp>
    </p:spTree>
    <p:extLst>
      <p:ext uri="{BB962C8B-B14F-4D97-AF65-F5344CB8AC3E}">
        <p14:creationId xmlns:p14="http://schemas.microsoft.com/office/powerpoint/2010/main" val="318286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1200" y="532800"/>
            <a:ext cx="7426800" cy="662400"/>
          </a:xfrm>
        </p:spPr>
        <p:txBody>
          <a:bodyPr/>
          <a:lstStyle>
            <a:lvl1pPr algn="l">
              <a:defRPr sz="1800" b="0" cap="all"/>
            </a:lvl1pPr>
          </a:lstStyle>
          <a:p>
            <a:r>
              <a:rPr lang="pl-PL" smtClean="0"/>
              <a:t>Kliknij, aby edytować styl</a:t>
            </a:r>
            <a:endParaRPr lang="pl-PL" dirty="0"/>
          </a:p>
        </p:txBody>
      </p:sp>
      <p:sp>
        <p:nvSpPr>
          <p:cNvPr id="3" name="Symbol zastępczy tekstu 2"/>
          <p:cNvSpPr>
            <a:spLocks noGrp="1"/>
          </p:cNvSpPr>
          <p:nvPr>
            <p:ph type="body" idx="1"/>
          </p:nvPr>
        </p:nvSpPr>
        <p:spPr>
          <a:xfrm>
            <a:off x="151200" y="1602000"/>
            <a:ext cx="8229600" cy="4150800"/>
          </a:xfrm>
        </p:spPr>
        <p:txBody>
          <a:bodyPr>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hidden="1"/>
          <p:cNvSpPr>
            <a:spLocks noGrp="1"/>
          </p:cNvSpPr>
          <p:nvPr>
            <p:ph type="dt" sz="half" idx="10"/>
          </p:nvPr>
        </p:nvSpPr>
        <p:spPr/>
        <p:txBody>
          <a:bodyPr/>
          <a:lstStyle>
            <a:lvl1pPr>
              <a:defRPr/>
            </a:lvl1pPr>
          </a:lstStyle>
          <a:p>
            <a:pPr>
              <a:defRPr/>
            </a:pPr>
            <a:fld id="{ED593A01-1041-4626-A2C6-894D797294F6}" type="datetime1">
              <a:rPr lang="pl-PL"/>
              <a:pPr>
                <a:defRPr/>
              </a:pPr>
              <a:t>2014-07-08</a:t>
            </a:fld>
            <a:endParaRPr lang="pl-PL"/>
          </a:p>
        </p:txBody>
      </p:sp>
      <p:sp>
        <p:nvSpPr>
          <p:cNvPr id="5" name="Symbol zastępczy stopki 4" hidden="1"/>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fld id="{E19C77E9-FF02-40F3-8426-E9CDEAC960B8}" type="slidenum">
              <a:rPr lang="pl-PL" altLang="pl-PL"/>
              <a:pPr/>
              <a:t>‹Nr.›</a:t>
            </a:fld>
            <a:endParaRPr lang="pl-PL" altLang="pl-PL"/>
          </a:p>
        </p:txBody>
      </p:sp>
    </p:spTree>
    <p:extLst>
      <p:ext uri="{BB962C8B-B14F-4D97-AF65-F5344CB8AC3E}">
        <p14:creationId xmlns:p14="http://schemas.microsoft.com/office/powerpoint/2010/main" val="72959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zawartości 2"/>
          <p:cNvSpPr>
            <a:spLocks noGrp="1"/>
          </p:cNvSpPr>
          <p:nvPr>
            <p:ph sz="half" idx="1"/>
          </p:nvPr>
        </p:nvSpPr>
        <p:spPr>
          <a:xfrm>
            <a:off x="151200" y="1600200"/>
            <a:ext cx="4276784"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4" name="Symbol zastępczy zawartości 3"/>
          <p:cNvSpPr>
            <a:spLocks noGrp="1"/>
          </p:cNvSpPr>
          <p:nvPr>
            <p:ph sz="half" idx="2"/>
          </p:nvPr>
        </p:nvSpPr>
        <p:spPr>
          <a:xfrm>
            <a:off x="4572000" y="1600200"/>
            <a:ext cx="4276808"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daty 3" hidden="1"/>
          <p:cNvSpPr>
            <a:spLocks noGrp="1"/>
          </p:cNvSpPr>
          <p:nvPr>
            <p:ph type="dt" sz="half" idx="10"/>
          </p:nvPr>
        </p:nvSpPr>
        <p:spPr/>
        <p:txBody>
          <a:bodyPr/>
          <a:lstStyle>
            <a:lvl1pPr>
              <a:defRPr/>
            </a:lvl1pPr>
          </a:lstStyle>
          <a:p>
            <a:pPr>
              <a:defRPr/>
            </a:pPr>
            <a:fld id="{AE17F513-A22E-4F07-A120-375F0B7B5C46}" type="datetime1">
              <a:rPr lang="pl-PL"/>
              <a:pPr>
                <a:defRPr/>
              </a:pPr>
              <a:t>2014-07-08</a:t>
            </a:fld>
            <a:endParaRPr lang="pl-PL"/>
          </a:p>
        </p:txBody>
      </p:sp>
      <p:sp>
        <p:nvSpPr>
          <p:cNvPr id="6" name="Symbol zastępczy stopki 4" hidden="1"/>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fld id="{204F5E93-02DD-456A-B1AA-ECAC8950D098}" type="slidenum">
              <a:rPr lang="pl-PL" altLang="pl-PL"/>
              <a:pPr/>
              <a:t>‹Nr.›</a:t>
            </a:fld>
            <a:endParaRPr lang="pl-PL" altLang="pl-PL"/>
          </a:p>
        </p:txBody>
      </p:sp>
    </p:spTree>
    <p:extLst>
      <p:ext uri="{BB962C8B-B14F-4D97-AF65-F5344CB8AC3E}">
        <p14:creationId xmlns:p14="http://schemas.microsoft.com/office/powerpoint/2010/main" val="3067693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dirty="0"/>
          </a:p>
        </p:txBody>
      </p:sp>
      <p:sp>
        <p:nvSpPr>
          <p:cNvPr id="3" name="Symbol zastępczy tekstu 2"/>
          <p:cNvSpPr>
            <a:spLocks noGrp="1"/>
          </p:cNvSpPr>
          <p:nvPr>
            <p:ph type="body" idx="1"/>
          </p:nvPr>
        </p:nvSpPr>
        <p:spPr>
          <a:xfrm>
            <a:off x="151200"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151200"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5" name="Symbol zastępczy tekstu 4"/>
          <p:cNvSpPr>
            <a:spLocks noGrp="1"/>
          </p:cNvSpPr>
          <p:nvPr>
            <p:ph type="body" sz="quarter" idx="3"/>
          </p:nvPr>
        </p:nvSpPr>
        <p:spPr>
          <a:xfrm>
            <a:off x="4645024" y="1535113"/>
            <a:ext cx="4276800" cy="639762"/>
          </a:xfrm>
        </p:spPr>
        <p:txBody>
          <a:bodyPr anchor="b">
            <a:norm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4" y="2174875"/>
            <a:ext cx="4276800"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dirty="0"/>
          </a:p>
        </p:txBody>
      </p:sp>
      <p:sp>
        <p:nvSpPr>
          <p:cNvPr id="7" name="Symbol zastępczy daty 3" hidden="1"/>
          <p:cNvSpPr>
            <a:spLocks noGrp="1"/>
          </p:cNvSpPr>
          <p:nvPr>
            <p:ph type="dt" sz="half" idx="10"/>
          </p:nvPr>
        </p:nvSpPr>
        <p:spPr/>
        <p:txBody>
          <a:bodyPr/>
          <a:lstStyle>
            <a:lvl1pPr>
              <a:defRPr/>
            </a:lvl1pPr>
          </a:lstStyle>
          <a:p>
            <a:pPr>
              <a:defRPr/>
            </a:pPr>
            <a:fld id="{50CC4E02-2A10-4C18-9401-9EA0DF9F93F6}" type="datetime1">
              <a:rPr lang="pl-PL"/>
              <a:pPr>
                <a:defRPr/>
              </a:pPr>
              <a:t>2014-07-08</a:t>
            </a:fld>
            <a:endParaRPr lang="pl-PL"/>
          </a:p>
        </p:txBody>
      </p:sp>
      <p:sp>
        <p:nvSpPr>
          <p:cNvPr id="8" name="Symbol zastępczy stopki 4" hidden="1"/>
          <p:cNvSpPr>
            <a:spLocks noGrp="1"/>
          </p:cNvSpPr>
          <p:nvPr>
            <p:ph type="ftr" sz="quarter" idx="11"/>
          </p:nvPr>
        </p:nvSpPr>
        <p:spPr/>
        <p:txBody>
          <a:bodyPr/>
          <a:lstStyle>
            <a:lvl1pPr>
              <a:defRPr/>
            </a:lvl1pPr>
          </a:lstStyle>
          <a:p>
            <a:pPr>
              <a:defRPr/>
            </a:pPr>
            <a:endParaRPr lang="pl-PL"/>
          </a:p>
        </p:txBody>
      </p:sp>
      <p:sp>
        <p:nvSpPr>
          <p:cNvPr id="9" name="Symbol zastępczy numeru slajdu 5"/>
          <p:cNvSpPr>
            <a:spLocks noGrp="1"/>
          </p:cNvSpPr>
          <p:nvPr>
            <p:ph type="sldNum" sz="quarter" idx="12"/>
          </p:nvPr>
        </p:nvSpPr>
        <p:spPr/>
        <p:txBody>
          <a:bodyPr/>
          <a:lstStyle>
            <a:lvl1pPr>
              <a:defRPr/>
            </a:lvl1pPr>
          </a:lstStyle>
          <a:p>
            <a:fld id="{9C15BAD2-E414-43F2-B692-A550C60F9FAE}" type="slidenum">
              <a:rPr lang="pl-PL" altLang="pl-PL"/>
              <a:pPr/>
              <a:t>‹Nr.›</a:t>
            </a:fld>
            <a:endParaRPr lang="pl-PL" altLang="pl-PL"/>
          </a:p>
        </p:txBody>
      </p:sp>
    </p:spTree>
    <p:extLst>
      <p:ext uri="{BB962C8B-B14F-4D97-AF65-F5344CB8AC3E}">
        <p14:creationId xmlns:p14="http://schemas.microsoft.com/office/powerpoint/2010/main" val="2144449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dirty="0"/>
          </a:p>
        </p:txBody>
      </p:sp>
      <p:sp>
        <p:nvSpPr>
          <p:cNvPr id="3" name="Symbol zastępczy daty 3" hidden="1"/>
          <p:cNvSpPr>
            <a:spLocks noGrp="1"/>
          </p:cNvSpPr>
          <p:nvPr>
            <p:ph type="dt" sz="half" idx="10"/>
          </p:nvPr>
        </p:nvSpPr>
        <p:spPr/>
        <p:txBody>
          <a:bodyPr/>
          <a:lstStyle>
            <a:lvl1pPr>
              <a:defRPr/>
            </a:lvl1pPr>
          </a:lstStyle>
          <a:p>
            <a:pPr>
              <a:defRPr/>
            </a:pPr>
            <a:fld id="{B03AFAFD-2386-4DD4-A43F-E56CD900FA6A}" type="datetime1">
              <a:rPr lang="pl-PL"/>
              <a:pPr>
                <a:defRPr/>
              </a:pPr>
              <a:t>2014-07-08</a:t>
            </a:fld>
            <a:endParaRPr lang="pl-PL"/>
          </a:p>
        </p:txBody>
      </p:sp>
      <p:sp>
        <p:nvSpPr>
          <p:cNvPr id="4" name="Symbol zastępczy stopki 4" hidden="1"/>
          <p:cNvSpPr>
            <a:spLocks noGrp="1"/>
          </p:cNvSpPr>
          <p:nvPr>
            <p:ph type="ftr" sz="quarter" idx="11"/>
          </p:nvPr>
        </p:nvSpPr>
        <p:spPr/>
        <p:txBody>
          <a:bodyPr/>
          <a:lstStyle>
            <a:lvl1pPr>
              <a:defRPr/>
            </a:lvl1pPr>
          </a:lstStyle>
          <a:p>
            <a:pPr>
              <a:defRPr/>
            </a:pPr>
            <a:endParaRPr lang="pl-PL"/>
          </a:p>
        </p:txBody>
      </p:sp>
      <p:sp>
        <p:nvSpPr>
          <p:cNvPr id="5" name="Symbol zastępczy numeru slajdu 5"/>
          <p:cNvSpPr>
            <a:spLocks noGrp="1"/>
          </p:cNvSpPr>
          <p:nvPr>
            <p:ph type="sldNum" sz="quarter" idx="12"/>
          </p:nvPr>
        </p:nvSpPr>
        <p:spPr/>
        <p:txBody>
          <a:bodyPr/>
          <a:lstStyle>
            <a:lvl1pPr>
              <a:defRPr/>
            </a:lvl1pPr>
          </a:lstStyle>
          <a:p>
            <a:fld id="{2B8FFB85-53CB-46EF-BAE3-436940DB317C}" type="slidenum">
              <a:rPr lang="pl-PL" altLang="pl-PL"/>
              <a:pPr/>
              <a:t>‹Nr.›</a:t>
            </a:fld>
            <a:endParaRPr lang="pl-PL" altLang="pl-PL"/>
          </a:p>
        </p:txBody>
      </p:sp>
    </p:spTree>
    <p:extLst>
      <p:ext uri="{BB962C8B-B14F-4D97-AF65-F5344CB8AC3E}">
        <p14:creationId xmlns:p14="http://schemas.microsoft.com/office/powerpoint/2010/main" val="2361746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ymbol zastępczy daty 3" hidden="1"/>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74FF3D-F05C-4696-B415-5300A1EAA633}" type="datetime1">
              <a:rPr lang="pl-PL"/>
              <a:pPr>
                <a:defRPr/>
              </a:pPr>
              <a:t>2014-07-08</a:t>
            </a:fld>
            <a:endParaRPr lang="pl-PL"/>
          </a:p>
        </p:txBody>
      </p:sp>
      <p:sp>
        <p:nvSpPr>
          <p:cNvPr id="5" name="Symbol zastępczy stopki 4" hidden="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2" name="Symbol zastępczy tytułu 1"/>
          <p:cNvSpPr>
            <a:spLocks noGrp="1"/>
          </p:cNvSpPr>
          <p:nvPr>
            <p:ph type="title"/>
          </p:nvPr>
        </p:nvSpPr>
        <p:spPr>
          <a:xfrm>
            <a:off x="150813" y="533400"/>
            <a:ext cx="7427912" cy="663575"/>
          </a:xfrm>
          <a:prstGeom prst="rect">
            <a:avLst/>
          </a:prstGeom>
        </p:spPr>
        <p:txBody>
          <a:bodyPr vert="horz" lIns="91440" tIns="45720" rIns="91440" bIns="45720" rtlCol="0" anchor="t" anchorCtr="0">
            <a:normAutofit/>
          </a:bodyPr>
          <a:lstStyle/>
          <a:p>
            <a:r>
              <a:rPr lang="pl-PL" dirty="0" smtClean="0"/>
              <a:t>Kliknij, aby edytować styl</a:t>
            </a:r>
            <a:endParaRPr lang="pl-PL" dirty="0"/>
          </a:p>
        </p:txBody>
      </p:sp>
      <p:sp>
        <p:nvSpPr>
          <p:cNvPr id="1030" name="Symbol zastępczy tekstu 2"/>
          <p:cNvSpPr>
            <a:spLocks noGrp="1"/>
          </p:cNvSpPr>
          <p:nvPr>
            <p:ph type="body" idx="1"/>
          </p:nvPr>
        </p:nvSpPr>
        <p:spPr bwMode="auto">
          <a:xfrm>
            <a:off x="150813" y="1601788"/>
            <a:ext cx="8229600"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smtClean="0"/>
              <a:t>Kliknij, aby edytować style wzorca tekstu</a:t>
            </a:r>
          </a:p>
          <a:p>
            <a:pPr lvl="1"/>
            <a:r>
              <a:rPr lang="pl-PL" altLang="pl-PL" smtClean="0"/>
              <a:t>Drugi poziom</a:t>
            </a:r>
          </a:p>
          <a:p>
            <a:pPr lvl="2"/>
            <a:r>
              <a:rPr lang="pl-PL" altLang="pl-PL" smtClean="0"/>
              <a:t>Trzeci poziom</a:t>
            </a:r>
          </a:p>
          <a:p>
            <a:pPr lvl="3"/>
            <a:r>
              <a:rPr lang="pl-PL" altLang="pl-PL" smtClean="0"/>
              <a:t>Czwarty poziom</a:t>
            </a:r>
          </a:p>
          <a:p>
            <a:pPr lvl="4"/>
            <a:r>
              <a:rPr lang="pl-PL" altLang="pl-PL" smtClean="0"/>
              <a:t>Piąty poziom</a:t>
            </a:r>
          </a:p>
        </p:txBody>
      </p:sp>
      <p:sp>
        <p:nvSpPr>
          <p:cNvPr id="6" name="Symbol zastępczy numeru slajdu 5"/>
          <p:cNvSpPr>
            <a:spLocks noGrp="1"/>
          </p:cNvSpPr>
          <p:nvPr>
            <p:ph type="sldNum" sz="quarter" idx="4"/>
          </p:nvPr>
        </p:nvSpPr>
        <p:spPr>
          <a:xfrm>
            <a:off x="6400800" y="209550"/>
            <a:ext cx="2135188" cy="474663"/>
          </a:xfrm>
          <a:prstGeom prst="rect">
            <a:avLst/>
          </a:prstGeom>
        </p:spPr>
        <p:txBody>
          <a:bodyPr vert="horz" wrap="square" lIns="91440" tIns="45720" rIns="91440" bIns="45720" numCol="1" anchor="ctr" anchorCtr="0" compatLnSpc="1">
            <a:prstTxWarp prst="textNoShape">
              <a:avLst/>
            </a:prstTxWarp>
          </a:bodyPr>
          <a:lstStyle>
            <a:lvl1pPr algn="r">
              <a:defRPr sz="1600"/>
            </a:lvl1pPr>
          </a:lstStyle>
          <a:p>
            <a:fld id="{1E3B199E-E34F-46BA-8AC0-44B637608A4C}" type="slidenum">
              <a:rPr lang="pl-PL" altLang="pl-PL"/>
              <a:pPr/>
              <a:t>‹Nr.›</a:t>
            </a:fld>
            <a:endParaRPr lang="pl-PL" altLang="pl-PL"/>
          </a:p>
        </p:txBody>
      </p:sp>
      <p:sp>
        <p:nvSpPr>
          <p:cNvPr id="9" name="Text Box 8"/>
          <p:cNvSpPr txBox="1">
            <a:spLocks noChangeArrowheads="1"/>
          </p:cNvSpPr>
          <p:nvPr/>
        </p:nvSpPr>
        <p:spPr bwMode="auto">
          <a:xfrm>
            <a:off x="5181600" y="6156325"/>
            <a:ext cx="3733800" cy="400110"/>
          </a:xfrm>
          <a:prstGeom prst="rect">
            <a:avLst/>
          </a:prstGeom>
          <a:noFill/>
          <a:ln w="9525">
            <a:noFill/>
            <a:miter lim="800000"/>
            <a:headEnd/>
            <a:tailEnd/>
          </a:ln>
          <a:effectLst/>
        </p:spPr>
        <p:txBody>
          <a:bodyPr>
            <a:spAutoFit/>
          </a:bodyPr>
          <a:lstStyle/>
          <a:p>
            <a:pPr fontAlgn="auto">
              <a:spcBef>
                <a:spcPts val="0"/>
              </a:spcBef>
              <a:spcAft>
                <a:spcPts val="0"/>
              </a:spcAft>
              <a:defRPr/>
            </a:pPr>
            <a:r>
              <a:rPr lang="de-DE" sz="1000" cap="all" dirty="0" smtClean="0">
                <a:latin typeface="+mn-lt"/>
                <a:cs typeface="+mn-cs"/>
              </a:rPr>
              <a:t>Prof. </a:t>
            </a:r>
            <a:r>
              <a:rPr lang="de-DE" sz="1000" cap="all" dirty="0" err="1" smtClean="0">
                <a:latin typeface="+mn-lt"/>
                <a:cs typeface="+mn-cs"/>
              </a:rPr>
              <a:t>dr.</a:t>
            </a:r>
            <a:r>
              <a:rPr lang="de-DE" sz="1000" cap="all" dirty="0" smtClean="0">
                <a:latin typeface="+mn-lt"/>
                <a:cs typeface="+mn-cs"/>
              </a:rPr>
              <a:t>-ing.</a:t>
            </a:r>
            <a:r>
              <a:rPr lang="de-DE" sz="1000" cap="all" baseline="0" dirty="0" smtClean="0">
                <a:latin typeface="+mn-lt"/>
                <a:cs typeface="+mn-cs"/>
              </a:rPr>
              <a:t> </a:t>
            </a:r>
            <a:r>
              <a:rPr lang="de-DE" sz="1000" cap="all" dirty="0" smtClean="0">
                <a:latin typeface="+mn-lt"/>
                <a:cs typeface="+mn-cs"/>
              </a:rPr>
              <a:t>frank Gillert</a:t>
            </a:r>
            <a:endParaRPr lang="pl-PL" sz="1000" cap="all" dirty="0">
              <a:latin typeface="+mn-lt"/>
              <a:cs typeface="+mn-cs"/>
            </a:endParaRPr>
          </a:p>
          <a:p>
            <a:pPr fontAlgn="auto">
              <a:spcBef>
                <a:spcPts val="0"/>
              </a:spcBef>
              <a:spcAft>
                <a:spcPts val="0"/>
              </a:spcAft>
              <a:defRPr/>
            </a:pPr>
            <a:endParaRPr lang="pl-PL" sz="1000" cap="all" dirty="0">
              <a:latin typeface="+mn-lt"/>
              <a:cs typeface="+mn-cs"/>
            </a:endParaRPr>
          </a:p>
        </p:txBody>
      </p:sp>
    </p:spTree>
  </p:cSld>
  <p:clrMap bg1="lt1" tx1="dk1" bg2="lt2" tx2="dk2" accent1="accent1" accent2="accent2" accent3="accent3" accent4="accent4" accent5="accent5" accent6="accent6" hlink="hlink" folHlink="folHlink"/>
  <p:sldLayoutIdLst>
    <p:sldLayoutId id="2147483800" r:id="rId1"/>
    <p:sldLayoutId id="2147483788" r:id="rId2"/>
    <p:sldLayoutId id="2147483801"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2" r:id="rId15"/>
  </p:sldLayoutIdLst>
  <p:hf hdr="0" ftr="0" dt="0"/>
  <p:txStyles>
    <p:titleStyle>
      <a:lvl1pPr algn="l" rtl="0" eaLnBrk="1" fontAlgn="base" hangingPunct="1">
        <a:spcBef>
          <a:spcPct val="0"/>
        </a:spcBef>
        <a:spcAft>
          <a:spcPct val="0"/>
        </a:spcAft>
        <a:defRPr kern="1200" cap="all">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a:solidFill>
            <a:schemeClr val="tx1"/>
          </a:solidFill>
          <a:latin typeface="Arial" charset="0"/>
          <a:cs typeface="Arial" charset="0"/>
        </a:defRPr>
      </a:lvl2pPr>
      <a:lvl3pPr algn="l" rtl="0" eaLnBrk="1" fontAlgn="base" hangingPunct="1">
        <a:spcBef>
          <a:spcPct val="0"/>
        </a:spcBef>
        <a:spcAft>
          <a:spcPct val="0"/>
        </a:spcAft>
        <a:defRPr>
          <a:solidFill>
            <a:schemeClr val="tx1"/>
          </a:solidFill>
          <a:latin typeface="Arial" charset="0"/>
          <a:cs typeface="Arial" charset="0"/>
        </a:defRPr>
      </a:lvl3pPr>
      <a:lvl4pPr algn="l" rtl="0" eaLnBrk="1" fontAlgn="base" hangingPunct="1">
        <a:spcBef>
          <a:spcPct val="0"/>
        </a:spcBef>
        <a:spcAft>
          <a:spcPct val="0"/>
        </a:spcAft>
        <a:defRPr>
          <a:solidFill>
            <a:schemeClr val="tx1"/>
          </a:solidFill>
          <a:latin typeface="Arial" charset="0"/>
          <a:cs typeface="Arial" charset="0"/>
        </a:defRPr>
      </a:lvl4pPr>
      <a:lvl5pPr algn="l" rtl="0" eaLnBrk="1" fontAlgn="base" hangingPunct="1">
        <a:spcBef>
          <a:spcPct val="0"/>
        </a:spcBef>
        <a:spcAft>
          <a:spcPct val="0"/>
        </a:spcAft>
        <a:defRPr>
          <a:solidFill>
            <a:schemeClr val="tx1"/>
          </a:solidFill>
          <a:latin typeface="Arial" charset="0"/>
          <a:cs typeface="Arial" charset="0"/>
        </a:defRPr>
      </a:lvl5pPr>
      <a:lvl6pPr marL="457200" algn="l" rtl="0" eaLnBrk="1" fontAlgn="base" hangingPunct="1">
        <a:spcBef>
          <a:spcPct val="0"/>
        </a:spcBef>
        <a:spcAft>
          <a:spcPct val="0"/>
        </a:spcAft>
        <a:defRPr>
          <a:solidFill>
            <a:schemeClr val="tx1"/>
          </a:solidFill>
          <a:latin typeface="Arial" charset="0"/>
          <a:cs typeface="Arial" charset="0"/>
        </a:defRPr>
      </a:lvl6pPr>
      <a:lvl7pPr marL="914400" algn="l" rtl="0" eaLnBrk="1" fontAlgn="base" hangingPunct="1">
        <a:spcBef>
          <a:spcPct val="0"/>
        </a:spcBef>
        <a:spcAft>
          <a:spcPct val="0"/>
        </a:spcAft>
        <a:defRPr>
          <a:solidFill>
            <a:schemeClr val="tx1"/>
          </a:solidFill>
          <a:latin typeface="Arial" charset="0"/>
          <a:cs typeface="Arial" charset="0"/>
        </a:defRPr>
      </a:lvl7pPr>
      <a:lvl8pPr marL="1371600" algn="l" rtl="0" eaLnBrk="1" fontAlgn="base" hangingPunct="1">
        <a:spcBef>
          <a:spcPct val="0"/>
        </a:spcBef>
        <a:spcAft>
          <a:spcPct val="0"/>
        </a:spcAft>
        <a:defRPr>
          <a:solidFill>
            <a:schemeClr val="tx1"/>
          </a:solidFill>
          <a:latin typeface="Arial" charset="0"/>
          <a:cs typeface="Arial" charset="0"/>
        </a:defRPr>
      </a:lvl8pPr>
      <a:lvl9pPr marL="1828800" algn="l" rtl="0" eaLnBrk="1" fontAlgn="base" hangingPunct="1">
        <a:spcBef>
          <a:spcPct val="0"/>
        </a:spcBef>
        <a:spcAft>
          <a:spcPct val="0"/>
        </a:spcAft>
        <a:defRPr>
          <a:solidFill>
            <a:schemeClr val="tx1"/>
          </a:solidFill>
          <a:latin typeface="Arial" charset="0"/>
          <a:cs typeface="Arial" charset="0"/>
        </a:defRPr>
      </a:lvl9pPr>
    </p:titleStyle>
    <p:bodyStyle>
      <a:lvl1pPr marL="342900" indent="-342900" algn="l" rtl="0" eaLnBrk="1" fontAlgn="base" hangingPunct="1">
        <a:spcBef>
          <a:spcPct val="20000"/>
        </a:spcBef>
        <a:spcAft>
          <a:spcPct val="0"/>
        </a:spcAft>
        <a:buClr>
          <a:srgbClr val="FBAA29"/>
        </a:buClr>
        <a:buFont typeface="Wingdings" panose="05000000000000000000" pitchFamily="2" charset="2"/>
        <a:buChar char="§"/>
        <a:defRPr sz="16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BAA29"/>
        </a:buClr>
        <a:buFont typeface="Wingdings" panose="05000000000000000000" pitchFamily="2" charset="2"/>
        <a:buChar char="§"/>
        <a:defRPr sz="16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Wingdings" panose="05000000000000000000" pitchFamily="2" charset="2"/>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BAA29"/>
        </a:buClr>
        <a:buFont typeface="Wingdings" panose="05000000000000000000" pitchFamily="2" charset="2"/>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images.google.de/imgres?imgurl=http://www.m-e-x.de/blog/upload/ClintEastwood.gif&amp;imgrefurl=http://www.m-e-x.de/blog/index.php/archives/2005/03/04/radarfoto-contest/&amp;h=282&amp;w=230&amp;sz=50&amp;hl=de&amp;start=15&amp;tbnid=stnM2d-WvvAcRM:&amp;tbnh=114&amp;tbnw=93&amp;prev=/images?q=radarfoto+&amp;gbv=2&amp;svnum=10&amp;hl=de&amp;sa=G" TargetMode="External"/><Relationship Id="rId7" Type="http://schemas.openxmlformats.org/officeDocument/2006/relationships/hyperlink" Target="http://www.uni-dortmund.de/kinderuni/archiv/pics/web_images/auge.gif" TargetMode="Externa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hyperlink" Target="http://images.google.de/imgres?imgurl=http://www.code-knacker.de/images/gefahrenschild.jpg&amp;imgrefurl=http://www.code-knacker.de/skipisten.htm&amp;h=67&amp;w=80&amp;sz=5&amp;hl=de&amp;start=1&amp;tbnid=W_ycvJAZ-WutMM:&amp;tbnh=62&amp;tbnw=74&amp;prev=/images?q=gefahrenschild&amp;gbv=2&amp;ndsp=20&amp;svnum=10&amp;hl=de&amp;sa=N"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images.google.de/imgres?imgurl=http://www.m-e-x.de/blog/upload/ClintEastwood.gif&amp;imgrefurl=http://www.m-e-x.de/blog/index.php/archives/2005/03/04/radarfoto-contest/&amp;h=282&amp;w=230&amp;sz=50&amp;hl=de&amp;start=15&amp;tbnid=stnM2d-WvvAcRM:&amp;tbnh=114&amp;tbnw=93&amp;prev=/images?q=radarfoto+&amp;gbv=2&amp;svnum=10&amp;hl=de&amp;sa=G" TargetMode="External"/><Relationship Id="rId7" Type="http://schemas.openxmlformats.org/officeDocument/2006/relationships/hyperlink" Target="http://www.uni-dortmund.de/kinderuni/archiv/pics/web_images/auge.gif" TargetMode="External"/><Relationship Id="rId2" Type="http://schemas.openxmlformats.org/officeDocument/2006/relationships/image" Target="../media/image3.png"/><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hyperlink" Target="http://images.google.de/imgres?imgurl=http://www.code-knacker.de/images/gefahrenschild.jpg&amp;imgrefurl=http://www.code-knacker.de/skipisten.htm&amp;h=67&amp;w=80&amp;sz=5&amp;hl=de&amp;start=1&amp;tbnid=W_ycvJAZ-WutMM:&amp;tbnh=62&amp;tbnw=74&amp;prev=/images?q=gefahrenschild&amp;gbv=2&amp;ndsp=20&amp;svnum=10&amp;hl=de&amp;sa=N" TargetMode="Externa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Microsoft_Excel_97-2003_Worksheet1.xls"/></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180013" y="3808413"/>
            <a:ext cx="3506787" cy="1922462"/>
          </a:xfrm>
        </p:spPr>
        <p:txBody>
          <a:bodyPr>
            <a:normAutofit fontScale="90000"/>
          </a:bodyPr>
          <a:lstStyle/>
          <a:p>
            <a:pPr fontAlgn="auto">
              <a:spcAft>
                <a:spcPts val="0"/>
              </a:spcAft>
              <a:defRPr/>
            </a:pPr>
            <a:r>
              <a:rPr lang="de-DE" sz="2800" b="1" dirty="0" smtClean="0"/>
              <a:t>International Networks </a:t>
            </a:r>
            <a:r>
              <a:rPr lang="de-DE" sz="2800" b="1" dirty="0" err="1" smtClean="0"/>
              <a:t>and</a:t>
            </a:r>
            <a:r>
              <a:rPr lang="de-DE" sz="2800" b="1" dirty="0" smtClean="0"/>
              <a:t> Supply Chain </a:t>
            </a:r>
            <a:r>
              <a:rPr lang="de-DE" sz="2800" b="1" dirty="0" err="1" smtClean="0"/>
              <a:t>Flows</a:t>
            </a:r>
            <a:r>
              <a:rPr lang="de-DE" sz="2800" b="1" dirty="0" smtClean="0"/>
              <a:t/>
            </a:r>
            <a:br>
              <a:rPr lang="de-DE" sz="2800" b="1" dirty="0" smtClean="0"/>
            </a:br>
            <a:r>
              <a:rPr lang="de-DE" sz="2800" b="1" dirty="0" smtClean="0"/>
              <a:t/>
            </a:r>
            <a:br>
              <a:rPr lang="de-DE" sz="2800" b="1" dirty="0" smtClean="0"/>
            </a:br>
            <a:r>
              <a:rPr lang="de-DE" sz="2800" b="1" dirty="0" smtClean="0"/>
              <a:t/>
            </a:r>
            <a:br>
              <a:rPr lang="de-DE" sz="2800" b="1" dirty="0" smtClean="0"/>
            </a:br>
            <a:r>
              <a:rPr lang="de-DE" dirty="0"/>
              <a:t/>
            </a:r>
            <a:br>
              <a:rPr lang="de-DE" dirty="0"/>
            </a:br>
            <a:endParaRPr lang="pl-PL" dirty="0" smtClean="0"/>
          </a:p>
        </p:txBody>
      </p:sp>
      <p:sp>
        <p:nvSpPr>
          <p:cNvPr id="3" name="Podtytuł 2"/>
          <p:cNvSpPr>
            <a:spLocks noGrp="1"/>
          </p:cNvSpPr>
          <p:nvPr>
            <p:ph type="subTitle" idx="1"/>
          </p:nvPr>
        </p:nvSpPr>
        <p:spPr>
          <a:xfrm>
            <a:off x="5180013" y="6156325"/>
            <a:ext cx="3733800" cy="550863"/>
          </a:xfrm>
        </p:spPr>
        <p:txBody>
          <a:bodyPr rtlCol="0">
            <a:normAutofit fontScale="85000" lnSpcReduction="10000"/>
          </a:bodyPr>
          <a:lstStyle/>
          <a:p>
            <a:pPr fontAlgn="auto">
              <a:spcAft>
                <a:spcPts val="0"/>
              </a:spcAft>
              <a:defRPr/>
            </a:pPr>
            <a:r>
              <a:rPr lang="de-DE" dirty="0" smtClean="0"/>
              <a:t>Prof. Dr.-Ing. Frank Gillert</a:t>
            </a:r>
          </a:p>
          <a:p>
            <a:pPr fontAlgn="auto">
              <a:spcAft>
                <a:spcPts val="0"/>
              </a:spcAft>
              <a:defRPr/>
            </a:pPr>
            <a:r>
              <a:rPr lang="de-DE" dirty="0" smtClean="0"/>
              <a:t>University </a:t>
            </a:r>
            <a:r>
              <a:rPr lang="de-DE" dirty="0" err="1" smtClean="0"/>
              <a:t>of</a:t>
            </a:r>
            <a:r>
              <a:rPr lang="de-DE" dirty="0" smtClean="0"/>
              <a:t> Applied </a:t>
            </a:r>
            <a:r>
              <a:rPr lang="de-DE" dirty="0" err="1" smtClean="0"/>
              <a:t>sciences</a:t>
            </a:r>
            <a:r>
              <a:rPr lang="de-DE" dirty="0" smtClean="0"/>
              <a:t> Wildau</a:t>
            </a:r>
            <a:endParaRPr lang="pl-PL"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200" y="532800"/>
            <a:ext cx="8229600" cy="663952"/>
          </a:xfrm>
        </p:spPr>
        <p:txBody>
          <a:bodyPr vert="horz" lIns="91440" tIns="45720" rIns="91440" bIns="45720" rtlCol="0" anchor="t" anchorCtr="0">
            <a:normAutofit/>
          </a:bodyPr>
          <a:lstStyle/>
          <a:p>
            <a:r>
              <a:rPr lang="de-DE" dirty="0" err="1"/>
              <a:t>Analogy</a:t>
            </a:r>
            <a:r>
              <a:rPr lang="de-DE" dirty="0"/>
              <a:t> </a:t>
            </a:r>
            <a:r>
              <a:rPr lang="de-DE" dirty="0" err="1"/>
              <a:t>for</a:t>
            </a:r>
            <a:r>
              <a:rPr lang="de-DE" dirty="0"/>
              <a:t> SCM </a:t>
            </a:r>
            <a:r>
              <a:rPr lang="de-DE" dirty="0" err="1"/>
              <a:t>Challenges</a:t>
            </a:r>
            <a:r>
              <a:rPr lang="de-DE" dirty="0"/>
              <a:t> (1)</a:t>
            </a:r>
          </a:p>
        </p:txBody>
      </p:sp>
      <p:sp>
        <p:nvSpPr>
          <p:cNvPr id="41" name="Rectangle 40"/>
          <p:cNvSpPr>
            <a:spLocks noChangeArrowheads="1"/>
          </p:cNvSpPr>
          <p:nvPr/>
        </p:nvSpPr>
        <p:spPr bwMode="auto">
          <a:xfrm>
            <a:off x="5795963" y="1989138"/>
            <a:ext cx="2952750" cy="863600"/>
          </a:xfrm>
          <a:prstGeom prst="rect">
            <a:avLst/>
          </a:prstGeom>
          <a:noFill/>
          <a:ln w="57150">
            <a:solidFill>
              <a:schemeClr val="tx1"/>
            </a:solidFill>
            <a:prstDash val="lgDashDotDot"/>
            <a:miter lim="800000"/>
            <a:headEnd/>
            <a:tailEnd/>
          </a:ln>
        </p:spPr>
        <p:txBody>
          <a:bodyPr wrap="none" anchor="ctr"/>
          <a:lstStyle/>
          <a:p>
            <a:endParaRPr lang="en-US" dirty="0"/>
          </a:p>
        </p:txBody>
      </p:sp>
      <p:sp>
        <p:nvSpPr>
          <p:cNvPr id="42" name="Rectangle 37"/>
          <p:cNvSpPr>
            <a:spLocks noChangeArrowheads="1"/>
          </p:cNvSpPr>
          <p:nvPr/>
        </p:nvSpPr>
        <p:spPr bwMode="auto">
          <a:xfrm>
            <a:off x="395288" y="1989138"/>
            <a:ext cx="5400675" cy="863600"/>
          </a:xfrm>
          <a:prstGeom prst="rect">
            <a:avLst/>
          </a:prstGeom>
          <a:noFill/>
          <a:ln w="38100">
            <a:solidFill>
              <a:schemeClr val="tx1"/>
            </a:solidFill>
            <a:prstDash val="lgDash"/>
            <a:miter lim="800000"/>
            <a:headEnd/>
            <a:tailEnd/>
          </a:ln>
        </p:spPr>
        <p:txBody>
          <a:bodyPr wrap="none" anchor="ctr"/>
          <a:lstStyle/>
          <a:p>
            <a:endParaRPr lang="en-US" dirty="0"/>
          </a:p>
        </p:txBody>
      </p:sp>
      <p:pic>
        <p:nvPicPr>
          <p:cNvPr id="43" name="Picture 8"/>
          <p:cNvPicPr>
            <a:picLocks noChangeAspect="1" noChangeArrowheads="1"/>
          </p:cNvPicPr>
          <p:nvPr/>
        </p:nvPicPr>
        <p:blipFill>
          <a:blip r:embed="rId2"/>
          <a:srcRect/>
          <a:stretch>
            <a:fillRect/>
          </a:stretch>
        </p:blipFill>
        <p:spPr bwMode="auto">
          <a:xfrm>
            <a:off x="7243763" y="2133600"/>
            <a:ext cx="1504950" cy="590550"/>
          </a:xfrm>
          <a:prstGeom prst="rect">
            <a:avLst/>
          </a:prstGeom>
          <a:noFill/>
          <a:ln w="9525">
            <a:noFill/>
            <a:miter lim="800000"/>
            <a:headEnd/>
            <a:tailEnd/>
          </a:ln>
        </p:spPr>
      </p:pic>
      <p:pic>
        <p:nvPicPr>
          <p:cNvPr id="44" name="Picture 9"/>
          <p:cNvPicPr>
            <a:picLocks noChangeAspect="1" noChangeArrowheads="1"/>
          </p:cNvPicPr>
          <p:nvPr/>
        </p:nvPicPr>
        <p:blipFill>
          <a:blip r:embed="rId2"/>
          <a:srcRect/>
          <a:stretch>
            <a:fillRect/>
          </a:stretch>
        </p:blipFill>
        <p:spPr bwMode="auto">
          <a:xfrm>
            <a:off x="468313" y="2133600"/>
            <a:ext cx="1504950" cy="590550"/>
          </a:xfrm>
          <a:prstGeom prst="rect">
            <a:avLst/>
          </a:prstGeom>
          <a:noFill/>
          <a:ln w="9525">
            <a:noFill/>
            <a:miter lim="800000"/>
            <a:headEnd/>
            <a:tailEnd/>
          </a:ln>
        </p:spPr>
      </p:pic>
      <p:pic>
        <p:nvPicPr>
          <p:cNvPr id="45" name="Picture 10"/>
          <p:cNvPicPr>
            <a:picLocks noChangeAspect="1" noChangeArrowheads="1"/>
          </p:cNvPicPr>
          <p:nvPr/>
        </p:nvPicPr>
        <p:blipFill>
          <a:blip r:embed="rId2"/>
          <a:srcRect/>
          <a:stretch>
            <a:fillRect/>
          </a:stretch>
        </p:blipFill>
        <p:spPr bwMode="auto">
          <a:xfrm>
            <a:off x="5803900" y="2133600"/>
            <a:ext cx="1504950" cy="590550"/>
          </a:xfrm>
          <a:prstGeom prst="rect">
            <a:avLst/>
          </a:prstGeom>
          <a:noFill/>
          <a:ln w="9525">
            <a:noFill/>
            <a:miter lim="800000"/>
            <a:headEnd/>
            <a:tailEnd/>
          </a:ln>
        </p:spPr>
      </p:pic>
      <p:pic>
        <p:nvPicPr>
          <p:cNvPr id="46" name="Picture 11"/>
          <p:cNvPicPr>
            <a:picLocks noChangeAspect="1" noChangeArrowheads="1"/>
          </p:cNvPicPr>
          <p:nvPr/>
        </p:nvPicPr>
        <p:blipFill>
          <a:blip r:embed="rId2"/>
          <a:srcRect/>
          <a:stretch>
            <a:fillRect/>
          </a:stretch>
        </p:blipFill>
        <p:spPr bwMode="auto">
          <a:xfrm>
            <a:off x="4221163" y="2133600"/>
            <a:ext cx="1504950" cy="590550"/>
          </a:xfrm>
          <a:prstGeom prst="rect">
            <a:avLst/>
          </a:prstGeom>
          <a:noFill/>
          <a:ln w="9525">
            <a:noFill/>
            <a:miter lim="800000"/>
            <a:headEnd/>
            <a:tailEnd/>
          </a:ln>
        </p:spPr>
      </p:pic>
      <p:pic>
        <p:nvPicPr>
          <p:cNvPr id="47" name="Picture 13"/>
          <p:cNvPicPr>
            <a:picLocks noChangeAspect="1" noChangeArrowheads="1"/>
          </p:cNvPicPr>
          <p:nvPr/>
        </p:nvPicPr>
        <p:blipFill>
          <a:blip r:embed="rId2"/>
          <a:srcRect/>
          <a:stretch>
            <a:fillRect/>
          </a:stretch>
        </p:blipFill>
        <p:spPr bwMode="auto">
          <a:xfrm>
            <a:off x="2490788" y="2133600"/>
            <a:ext cx="1504950" cy="590550"/>
          </a:xfrm>
          <a:prstGeom prst="rect">
            <a:avLst/>
          </a:prstGeom>
          <a:noFill/>
          <a:ln w="9525">
            <a:noFill/>
            <a:miter lim="800000"/>
            <a:headEnd/>
            <a:tailEnd/>
          </a:ln>
        </p:spPr>
      </p:pic>
      <p:sp>
        <p:nvSpPr>
          <p:cNvPr id="48" name="Rectangle 14"/>
          <p:cNvSpPr>
            <a:spLocks noChangeArrowheads="1"/>
          </p:cNvSpPr>
          <p:nvPr/>
        </p:nvSpPr>
        <p:spPr bwMode="auto">
          <a:xfrm>
            <a:off x="323850" y="1844675"/>
            <a:ext cx="8570913" cy="1152525"/>
          </a:xfrm>
          <a:prstGeom prst="rect">
            <a:avLst/>
          </a:prstGeom>
          <a:noFill/>
          <a:ln w="9525">
            <a:solidFill>
              <a:schemeClr val="tx1"/>
            </a:solidFill>
            <a:prstDash val="dash"/>
            <a:miter lim="800000"/>
            <a:headEnd/>
            <a:tailEnd/>
          </a:ln>
        </p:spPr>
        <p:txBody>
          <a:bodyPr wrap="none" anchor="ctr"/>
          <a:lstStyle/>
          <a:p>
            <a:endParaRPr lang="en-US" dirty="0"/>
          </a:p>
        </p:txBody>
      </p:sp>
      <p:sp>
        <p:nvSpPr>
          <p:cNvPr id="49" name="Text Box 16"/>
          <p:cNvSpPr txBox="1">
            <a:spLocks noChangeArrowheads="1"/>
          </p:cNvSpPr>
          <p:nvPr/>
        </p:nvSpPr>
        <p:spPr bwMode="auto">
          <a:xfrm>
            <a:off x="1187450" y="1557338"/>
            <a:ext cx="2989921" cy="338554"/>
          </a:xfrm>
          <a:prstGeom prst="rect">
            <a:avLst/>
          </a:prstGeom>
          <a:solidFill>
            <a:schemeClr val="bg1"/>
          </a:solidFill>
          <a:ln w="9525">
            <a:noFill/>
            <a:miter lim="800000"/>
            <a:headEnd/>
            <a:tailEnd/>
          </a:ln>
        </p:spPr>
        <p:txBody>
          <a:bodyPr wrap="none">
            <a:spAutoFit/>
          </a:bodyPr>
          <a:lstStyle/>
          <a:p>
            <a:pPr algn="l"/>
            <a:r>
              <a:rPr lang="en-US" sz="1600" dirty="0" smtClean="0"/>
              <a:t>best practice = 120 km/h cont. </a:t>
            </a:r>
            <a:endParaRPr lang="en-US" sz="1600" dirty="0"/>
          </a:p>
        </p:txBody>
      </p:sp>
      <p:sp>
        <p:nvSpPr>
          <p:cNvPr id="50" name="Rectangle 17"/>
          <p:cNvSpPr>
            <a:spLocks noChangeArrowheads="1"/>
          </p:cNvSpPr>
          <p:nvPr/>
        </p:nvSpPr>
        <p:spPr bwMode="auto">
          <a:xfrm>
            <a:off x="2341563" y="2060575"/>
            <a:ext cx="1654175" cy="3816350"/>
          </a:xfrm>
          <a:prstGeom prst="rect">
            <a:avLst/>
          </a:prstGeom>
          <a:noFill/>
          <a:ln w="9525">
            <a:solidFill>
              <a:schemeClr val="tx1"/>
            </a:solidFill>
            <a:prstDash val="dash"/>
            <a:miter lim="800000"/>
            <a:headEnd/>
            <a:tailEnd/>
          </a:ln>
        </p:spPr>
        <p:txBody>
          <a:bodyPr wrap="none" anchor="ctr"/>
          <a:lstStyle/>
          <a:p>
            <a:endParaRPr lang="en-US" dirty="0"/>
          </a:p>
        </p:txBody>
      </p:sp>
      <p:sp>
        <p:nvSpPr>
          <p:cNvPr id="51" name="Text Box 18"/>
          <p:cNvSpPr txBox="1">
            <a:spLocks noChangeArrowheads="1"/>
          </p:cNvSpPr>
          <p:nvPr/>
        </p:nvSpPr>
        <p:spPr bwMode="auto">
          <a:xfrm>
            <a:off x="2565400" y="5734050"/>
            <a:ext cx="1221873" cy="338554"/>
          </a:xfrm>
          <a:prstGeom prst="rect">
            <a:avLst/>
          </a:prstGeom>
          <a:solidFill>
            <a:schemeClr val="bg1"/>
          </a:solidFill>
          <a:ln w="9525">
            <a:noFill/>
            <a:miter lim="800000"/>
            <a:headEnd/>
            <a:tailEnd/>
          </a:ln>
        </p:spPr>
        <p:txBody>
          <a:bodyPr wrap="none">
            <a:spAutoFit/>
          </a:bodyPr>
          <a:lstStyle/>
          <a:p>
            <a:pPr algn="l"/>
            <a:r>
              <a:rPr lang="en-US" sz="1600" dirty="0" smtClean="0"/>
              <a:t>Subsystem 2</a:t>
            </a:r>
            <a:endParaRPr lang="en-US" sz="1600" dirty="0"/>
          </a:p>
        </p:txBody>
      </p:sp>
      <p:sp>
        <p:nvSpPr>
          <p:cNvPr id="52" name="Text Box 19"/>
          <p:cNvSpPr txBox="1">
            <a:spLocks noChangeArrowheads="1"/>
          </p:cNvSpPr>
          <p:nvPr/>
        </p:nvSpPr>
        <p:spPr bwMode="auto">
          <a:xfrm>
            <a:off x="468313" y="2876550"/>
            <a:ext cx="1221873" cy="338554"/>
          </a:xfrm>
          <a:prstGeom prst="rect">
            <a:avLst/>
          </a:prstGeom>
          <a:solidFill>
            <a:schemeClr val="bg1"/>
          </a:solidFill>
          <a:ln w="9525">
            <a:noFill/>
            <a:miter lim="800000"/>
            <a:headEnd/>
            <a:tailEnd/>
          </a:ln>
        </p:spPr>
        <p:txBody>
          <a:bodyPr wrap="none">
            <a:spAutoFit/>
          </a:bodyPr>
          <a:lstStyle/>
          <a:p>
            <a:pPr algn="l"/>
            <a:r>
              <a:rPr lang="en-US" sz="1600" dirty="0" smtClean="0"/>
              <a:t>Subsystem 1</a:t>
            </a:r>
            <a:endParaRPr lang="en-US" sz="1600" dirty="0"/>
          </a:p>
        </p:txBody>
      </p:sp>
      <p:sp>
        <p:nvSpPr>
          <p:cNvPr id="53" name="Text Box 20"/>
          <p:cNvSpPr txBox="1">
            <a:spLocks noChangeArrowheads="1"/>
          </p:cNvSpPr>
          <p:nvPr/>
        </p:nvSpPr>
        <p:spPr bwMode="auto">
          <a:xfrm>
            <a:off x="5364163" y="2947988"/>
            <a:ext cx="1305229" cy="338554"/>
          </a:xfrm>
          <a:prstGeom prst="rect">
            <a:avLst/>
          </a:prstGeom>
          <a:solidFill>
            <a:schemeClr val="bg1"/>
          </a:solidFill>
          <a:ln w="9525">
            <a:noFill/>
            <a:miter lim="800000"/>
            <a:headEnd/>
            <a:tailEnd/>
          </a:ln>
        </p:spPr>
        <p:txBody>
          <a:bodyPr wrap="none">
            <a:spAutoFit/>
          </a:bodyPr>
          <a:lstStyle/>
          <a:p>
            <a:pPr algn="l"/>
            <a:r>
              <a:rPr lang="en-US" sz="1600" dirty="0" smtClean="0"/>
              <a:t>Subsystems n</a:t>
            </a:r>
            <a:endParaRPr lang="en-US" sz="1600" dirty="0"/>
          </a:p>
        </p:txBody>
      </p:sp>
      <p:sp>
        <p:nvSpPr>
          <p:cNvPr id="54" name="Text Box 21"/>
          <p:cNvSpPr txBox="1">
            <a:spLocks noChangeArrowheads="1"/>
          </p:cNvSpPr>
          <p:nvPr/>
        </p:nvSpPr>
        <p:spPr bwMode="auto">
          <a:xfrm>
            <a:off x="2411413" y="4149725"/>
            <a:ext cx="2475165" cy="1508105"/>
          </a:xfrm>
          <a:prstGeom prst="rect">
            <a:avLst/>
          </a:prstGeom>
          <a:noFill/>
          <a:ln w="9525">
            <a:noFill/>
            <a:miter lim="800000"/>
            <a:headEnd/>
            <a:tailEnd/>
          </a:ln>
        </p:spPr>
        <p:txBody>
          <a:bodyPr wrap="none">
            <a:spAutoFit/>
          </a:bodyPr>
          <a:lstStyle/>
          <a:p>
            <a:pPr algn="l">
              <a:buFontTx/>
              <a:buChar char="•"/>
            </a:pPr>
            <a:r>
              <a:rPr lang="en-US" sz="1200" dirty="0" smtClean="0"/>
              <a:t>stress</a:t>
            </a:r>
          </a:p>
          <a:p>
            <a:pPr algn="l">
              <a:buFontTx/>
              <a:buChar char="•"/>
            </a:pPr>
            <a:r>
              <a:rPr lang="en-US" sz="1200" dirty="0"/>
              <a:t>i</a:t>
            </a:r>
            <a:r>
              <a:rPr lang="en-US" sz="1200" dirty="0" smtClean="0"/>
              <a:t>n a rush</a:t>
            </a:r>
          </a:p>
          <a:p>
            <a:pPr algn="l">
              <a:buFontTx/>
              <a:buChar char="•"/>
            </a:pPr>
            <a:r>
              <a:rPr lang="en-US" sz="1200" dirty="0" smtClean="0"/>
              <a:t>headless</a:t>
            </a:r>
          </a:p>
          <a:p>
            <a:pPr>
              <a:buFontTx/>
              <a:buChar char="•"/>
            </a:pPr>
            <a:r>
              <a:rPr lang="en-US" sz="1200" dirty="0" smtClean="0"/>
              <a:t>Substantive</a:t>
            </a:r>
          </a:p>
          <a:p>
            <a:pPr>
              <a:buFontTx/>
              <a:buChar char="•"/>
            </a:pPr>
            <a:r>
              <a:rPr lang="en-US" sz="1200" dirty="0" smtClean="0"/>
              <a:t>radio traffic service</a:t>
            </a:r>
          </a:p>
          <a:p>
            <a:pPr algn="l"/>
            <a:r>
              <a:rPr lang="en-US" sz="1600" b="1" dirty="0" smtClean="0"/>
              <a:t>Interpretation of </a:t>
            </a:r>
            <a:br>
              <a:rPr lang="en-US" sz="1600" b="1" dirty="0" smtClean="0"/>
            </a:br>
            <a:r>
              <a:rPr lang="en-US" sz="1600" b="1" dirty="0" smtClean="0"/>
              <a:t>behavior of person in front</a:t>
            </a:r>
            <a:endParaRPr lang="en-US" sz="1600" b="1" dirty="0"/>
          </a:p>
        </p:txBody>
      </p:sp>
      <p:pic>
        <p:nvPicPr>
          <p:cNvPr id="55" name="Picture 23" descr="ClintEastwood">
            <a:hlinkClick r:id="rId3"/>
          </p:cNvPr>
          <p:cNvPicPr>
            <a:picLocks noChangeAspect="1" noChangeArrowheads="1"/>
          </p:cNvPicPr>
          <p:nvPr/>
        </p:nvPicPr>
        <p:blipFill>
          <a:blip r:embed="rId4"/>
          <a:srcRect/>
          <a:stretch>
            <a:fillRect/>
          </a:stretch>
        </p:blipFill>
        <p:spPr bwMode="auto">
          <a:xfrm>
            <a:off x="2773363" y="3141663"/>
            <a:ext cx="790575" cy="969962"/>
          </a:xfrm>
          <a:prstGeom prst="rect">
            <a:avLst/>
          </a:prstGeom>
          <a:noFill/>
          <a:ln w="9525">
            <a:noFill/>
            <a:miter lim="800000"/>
            <a:headEnd/>
            <a:tailEnd/>
          </a:ln>
        </p:spPr>
      </p:pic>
      <p:sp>
        <p:nvSpPr>
          <p:cNvPr id="56" name="Line 26"/>
          <p:cNvSpPr>
            <a:spLocks noChangeShapeType="1"/>
          </p:cNvSpPr>
          <p:nvPr/>
        </p:nvSpPr>
        <p:spPr bwMode="auto">
          <a:xfrm>
            <a:off x="1187450" y="4508500"/>
            <a:ext cx="1081088" cy="0"/>
          </a:xfrm>
          <a:prstGeom prst="line">
            <a:avLst/>
          </a:prstGeom>
          <a:noFill/>
          <a:ln w="9525">
            <a:solidFill>
              <a:schemeClr val="tx1"/>
            </a:solidFill>
            <a:round/>
            <a:headEnd/>
            <a:tailEnd type="triangle" w="med" len="med"/>
          </a:ln>
        </p:spPr>
        <p:txBody>
          <a:bodyPr/>
          <a:lstStyle/>
          <a:p>
            <a:endParaRPr lang="en-US" dirty="0"/>
          </a:p>
        </p:txBody>
      </p:sp>
      <p:sp>
        <p:nvSpPr>
          <p:cNvPr id="57" name="Line 27"/>
          <p:cNvSpPr>
            <a:spLocks noChangeShapeType="1"/>
          </p:cNvSpPr>
          <p:nvPr/>
        </p:nvSpPr>
        <p:spPr bwMode="auto">
          <a:xfrm>
            <a:off x="1187450" y="3141663"/>
            <a:ext cx="0" cy="1366837"/>
          </a:xfrm>
          <a:prstGeom prst="line">
            <a:avLst/>
          </a:prstGeom>
          <a:noFill/>
          <a:ln w="9525">
            <a:solidFill>
              <a:schemeClr val="tx1"/>
            </a:solidFill>
            <a:round/>
            <a:headEnd/>
            <a:tailEnd/>
          </a:ln>
        </p:spPr>
        <p:txBody>
          <a:bodyPr/>
          <a:lstStyle/>
          <a:p>
            <a:endParaRPr lang="en-US" dirty="0"/>
          </a:p>
        </p:txBody>
      </p:sp>
      <p:sp>
        <p:nvSpPr>
          <p:cNvPr id="58" name="Text Box 28"/>
          <p:cNvSpPr txBox="1">
            <a:spLocks noChangeArrowheads="1"/>
          </p:cNvSpPr>
          <p:nvPr/>
        </p:nvSpPr>
        <p:spPr bwMode="auto">
          <a:xfrm>
            <a:off x="1042988" y="4581525"/>
            <a:ext cx="633507" cy="338554"/>
          </a:xfrm>
          <a:prstGeom prst="rect">
            <a:avLst/>
          </a:prstGeom>
          <a:solidFill>
            <a:schemeClr val="bg1"/>
          </a:solidFill>
          <a:ln w="9525">
            <a:noFill/>
            <a:miter lim="800000"/>
            <a:headEnd/>
            <a:tailEnd/>
          </a:ln>
        </p:spPr>
        <p:txBody>
          <a:bodyPr wrap="none">
            <a:spAutoFit/>
          </a:bodyPr>
          <a:lstStyle/>
          <a:p>
            <a:pPr algn="l"/>
            <a:r>
              <a:rPr lang="en-US" sz="1600" dirty="0" err="1" smtClean="0"/>
              <a:t>pushi</a:t>
            </a:r>
            <a:endParaRPr lang="en-US" sz="1600" dirty="0"/>
          </a:p>
        </p:txBody>
      </p:sp>
      <p:sp>
        <p:nvSpPr>
          <p:cNvPr id="59" name="Line 29"/>
          <p:cNvSpPr>
            <a:spLocks noChangeShapeType="1"/>
          </p:cNvSpPr>
          <p:nvPr/>
        </p:nvSpPr>
        <p:spPr bwMode="auto">
          <a:xfrm flipH="1">
            <a:off x="4140200" y="4508500"/>
            <a:ext cx="719138" cy="0"/>
          </a:xfrm>
          <a:prstGeom prst="line">
            <a:avLst/>
          </a:prstGeom>
          <a:noFill/>
          <a:ln w="9525">
            <a:solidFill>
              <a:schemeClr val="tx1"/>
            </a:solidFill>
            <a:round/>
            <a:headEnd/>
            <a:tailEnd type="triangle" w="med" len="med"/>
          </a:ln>
        </p:spPr>
        <p:txBody>
          <a:bodyPr/>
          <a:lstStyle/>
          <a:p>
            <a:endParaRPr lang="en-US" dirty="0"/>
          </a:p>
        </p:txBody>
      </p:sp>
      <p:sp>
        <p:nvSpPr>
          <p:cNvPr id="60" name="Line 30"/>
          <p:cNvSpPr>
            <a:spLocks noChangeShapeType="1"/>
          </p:cNvSpPr>
          <p:nvPr/>
        </p:nvSpPr>
        <p:spPr bwMode="auto">
          <a:xfrm>
            <a:off x="4859338" y="3068638"/>
            <a:ext cx="0" cy="1439862"/>
          </a:xfrm>
          <a:prstGeom prst="line">
            <a:avLst/>
          </a:prstGeom>
          <a:noFill/>
          <a:ln w="9525">
            <a:solidFill>
              <a:schemeClr val="tx1"/>
            </a:solidFill>
            <a:round/>
            <a:headEnd/>
            <a:tailEnd/>
          </a:ln>
        </p:spPr>
        <p:txBody>
          <a:bodyPr/>
          <a:lstStyle/>
          <a:p>
            <a:endParaRPr lang="en-US" dirty="0"/>
          </a:p>
        </p:txBody>
      </p:sp>
      <p:sp>
        <p:nvSpPr>
          <p:cNvPr id="61" name="Text Box 31"/>
          <p:cNvSpPr txBox="1">
            <a:spLocks noChangeArrowheads="1"/>
          </p:cNvSpPr>
          <p:nvPr/>
        </p:nvSpPr>
        <p:spPr bwMode="auto">
          <a:xfrm>
            <a:off x="4140200" y="4652963"/>
            <a:ext cx="1907766" cy="338554"/>
          </a:xfrm>
          <a:prstGeom prst="rect">
            <a:avLst/>
          </a:prstGeom>
          <a:solidFill>
            <a:schemeClr val="bg1"/>
          </a:solidFill>
          <a:ln w="9525">
            <a:noFill/>
            <a:miter lim="800000"/>
            <a:headEnd/>
            <a:tailEnd/>
          </a:ln>
        </p:spPr>
        <p:txBody>
          <a:bodyPr wrap="none">
            <a:spAutoFit/>
          </a:bodyPr>
          <a:lstStyle/>
          <a:p>
            <a:pPr algn="l"/>
            <a:r>
              <a:rPr lang="en-US" sz="1600" dirty="0" smtClean="0"/>
              <a:t>conspicuous manner</a:t>
            </a:r>
            <a:endParaRPr lang="en-US" sz="1600" dirty="0"/>
          </a:p>
        </p:txBody>
      </p:sp>
      <p:sp>
        <p:nvSpPr>
          <p:cNvPr id="62" name="Oval 32"/>
          <p:cNvSpPr>
            <a:spLocks noChangeArrowheads="1"/>
          </p:cNvSpPr>
          <p:nvPr/>
        </p:nvSpPr>
        <p:spPr bwMode="auto">
          <a:xfrm>
            <a:off x="4284663" y="2347913"/>
            <a:ext cx="71437" cy="144462"/>
          </a:xfrm>
          <a:prstGeom prst="ellipse">
            <a:avLst/>
          </a:prstGeom>
          <a:solidFill>
            <a:srgbClr val="FF0000"/>
          </a:solidFill>
          <a:ln w="9525">
            <a:solidFill>
              <a:schemeClr val="tx1"/>
            </a:solidFill>
            <a:round/>
            <a:headEnd/>
            <a:tailEnd/>
          </a:ln>
        </p:spPr>
        <p:txBody>
          <a:bodyPr wrap="none" anchor="ctr"/>
          <a:lstStyle/>
          <a:p>
            <a:endParaRPr lang="en-US" dirty="0"/>
          </a:p>
        </p:txBody>
      </p:sp>
      <p:sp>
        <p:nvSpPr>
          <p:cNvPr id="63" name="Oval 33"/>
          <p:cNvSpPr>
            <a:spLocks noChangeArrowheads="1"/>
          </p:cNvSpPr>
          <p:nvPr/>
        </p:nvSpPr>
        <p:spPr bwMode="auto">
          <a:xfrm>
            <a:off x="5881688" y="2349500"/>
            <a:ext cx="73025" cy="144463"/>
          </a:xfrm>
          <a:prstGeom prst="ellipse">
            <a:avLst/>
          </a:prstGeom>
          <a:solidFill>
            <a:srgbClr val="FF0000"/>
          </a:solidFill>
          <a:ln w="9525">
            <a:solidFill>
              <a:schemeClr val="tx1"/>
            </a:solidFill>
            <a:round/>
            <a:headEnd/>
            <a:tailEnd/>
          </a:ln>
        </p:spPr>
        <p:txBody>
          <a:bodyPr wrap="none" anchor="ctr"/>
          <a:lstStyle/>
          <a:p>
            <a:endParaRPr lang="en-US" dirty="0"/>
          </a:p>
        </p:txBody>
      </p:sp>
      <p:sp>
        <p:nvSpPr>
          <p:cNvPr id="64" name="Oval 34"/>
          <p:cNvSpPr>
            <a:spLocks noChangeArrowheads="1"/>
          </p:cNvSpPr>
          <p:nvPr/>
        </p:nvSpPr>
        <p:spPr bwMode="auto">
          <a:xfrm>
            <a:off x="7308850" y="2347913"/>
            <a:ext cx="71438" cy="144462"/>
          </a:xfrm>
          <a:prstGeom prst="ellipse">
            <a:avLst/>
          </a:prstGeom>
          <a:solidFill>
            <a:srgbClr val="FF0000"/>
          </a:solidFill>
          <a:ln w="9525">
            <a:solidFill>
              <a:schemeClr val="tx1"/>
            </a:solidFill>
            <a:round/>
            <a:headEnd/>
            <a:tailEnd/>
          </a:ln>
        </p:spPr>
        <p:txBody>
          <a:bodyPr wrap="none" anchor="ctr"/>
          <a:lstStyle/>
          <a:p>
            <a:endParaRPr lang="en-US" dirty="0"/>
          </a:p>
        </p:txBody>
      </p:sp>
      <p:pic>
        <p:nvPicPr>
          <p:cNvPr id="65" name="Picture 36" descr="gefahrenschild">
            <a:hlinkClick r:id="rId5"/>
          </p:cNvPr>
          <p:cNvPicPr>
            <a:picLocks noChangeAspect="1" noChangeArrowheads="1"/>
          </p:cNvPicPr>
          <p:nvPr/>
        </p:nvPicPr>
        <p:blipFill>
          <a:blip r:embed="rId6"/>
          <a:srcRect/>
          <a:stretch>
            <a:fillRect/>
          </a:stretch>
        </p:blipFill>
        <p:spPr bwMode="auto">
          <a:xfrm>
            <a:off x="8459788" y="1916113"/>
            <a:ext cx="396875" cy="331787"/>
          </a:xfrm>
          <a:prstGeom prst="rect">
            <a:avLst/>
          </a:prstGeom>
          <a:noFill/>
          <a:ln w="9525">
            <a:noFill/>
            <a:miter lim="800000"/>
            <a:headEnd/>
            <a:tailEnd/>
          </a:ln>
        </p:spPr>
      </p:pic>
      <p:sp>
        <p:nvSpPr>
          <p:cNvPr id="66" name="Rectangle 38"/>
          <p:cNvSpPr>
            <a:spLocks noChangeArrowheads="1"/>
          </p:cNvSpPr>
          <p:nvPr/>
        </p:nvSpPr>
        <p:spPr bwMode="auto">
          <a:xfrm>
            <a:off x="252413" y="5229200"/>
            <a:ext cx="1441450" cy="360362"/>
          </a:xfrm>
          <a:prstGeom prst="rect">
            <a:avLst/>
          </a:prstGeom>
          <a:noFill/>
          <a:ln w="38100">
            <a:solidFill>
              <a:schemeClr val="tx1"/>
            </a:solidFill>
            <a:prstDash val="lgDash"/>
            <a:miter lim="800000"/>
            <a:headEnd/>
            <a:tailEnd/>
          </a:ln>
        </p:spPr>
        <p:txBody>
          <a:bodyPr wrap="none" anchor="ctr"/>
          <a:lstStyle/>
          <a:p>
            <a:r>
              <a:rPr lang="en-US" sz="1400" dirty="0" smtClean="0"/>
              <a:t>Information area</a:t>
            </a:r>
            <a:endParaRPr lang="en-US" sz="1400" dirty="0"/>
          </a:p>
        </p:txBody>
      </p:sp>
      <p:sp>
        <p:nvSpPr>
          <p:cNvPr id="67" name="Rectangle 41"/>
          <p:cNvSpPr>
            <a:spLocks noChangeArrowheads="1"/>
          </p:cNvSpPr>
          <p:nvPr/>
        </p:nvSpPr>
        <p:spPr bwMode="auto">
          <a:xfrm>
            <a:off x="252413" y="5661000"/>
            <a:ext cx="1441450" cy="360362"/>
          </a:xfrm>
          <a:prstGeom prst="rect">
            <a:avLst/>
          </a:prstGeom>
          <a:noFill/>
          <a:ln w="38100">
            <a:solidFill>
              <a:schemeClr val="tx1"/>
            </a:solidFill>
            <a:prstDash val="lgDashDotDot"/>
            <a:miter lim="800000"/>
            <a:headEnd/>
            <a:tailEnd/>
          </a:ln>
        </p:spPr>
        <p:txBody>
          <a:bodyPr wrap="none" anchor="ctr"/>
          <a:lstStyle/>
          <a:p>
            <a:r>
              <a:rPr lang="en-US" sz="1400" dirty="0" smtClean="0"/>
              <a:t>Prognostic area</a:t>
            </a:r>
            <a:endParaRPr lang="en-US" sz="1400" dirty="0"/>
          </a:p>
        </p:txBody>
      </p:sp>
      <p:sp>
        <p:nvSpPr>
          <p:cNvPr id="68" name="Oval 42"/>
          <p:cNvSpPr>
            <a:spLocks noChangeArrowheads="1"/>
          </p:cNvSpPr>
          <p:nvPr/>
        </p:nvSpPr>
        <p:spPr bwMode="auto">
          <a:xfrm>
            <a:off x="2557463" y="2319338"/>
            <a:ext cx="69850" cy="215900"/>
          </a:xfrm>
          <a:prstGeom prst="ellipse">
            <a:avLst/>
          </a:prstGeom>
          <a:solidFill>
            <a:srgbClr val="FF0000"/>
          </a:solidFill>
          <a:ln w="9525">
            <a:solidFill>
              <a:schemeClr val="tx1"/>
            </a:solidFill>
            <a:round/>
            <a:headEnd/>
            <a:tailEnd/>
          </a:ln>
        </p:spPr>
        <p:txBody>
          <a:bodyPr wrap="none" anchor="ctr"/>
          <a:lstStyle/>
          <a:p>
            <a:endParaRPr lang="en-US" dirty="0"/>
          </a:p>
        </p:txBody>
      </p:sp>
      <p:grpSp>
        <p:nvGrpSpPr>
          <p:cNvPr id="69" name="Group 49"/>
          <p:cNvGrpSpPr>
            <a:grpSpLocks/>
          </p:cNvGrpSpPr>
          <p:nvPr/>
        </p:nvGrpSpPr>
        <p:grpSpPr bwMode="auto">
          <a:xfrm>
            <a:off x="2411413" y="2276475"/>
            <a:ext cx="146050" cy="215900"/>
            <a:chOff x="4241" y="3203"/>
            <a:chExt cx="91" cy="136"/>
          </a:xfrm>
        </p:grpSpPr>
        <p:sp>
          <p:nvSpPr>
            <p:cNvPr id="70" name="Line 43"/>
            <p:cNvSpPr>
              <a:spLocks noChangeShapeType="1"/>
            </p:cNvSpPr>
            <p:nvPr/>
          </p:nvSpPr>
          <p:spPr bwMode="auto">
            <a:xfrm flipH="1" flipV="1">
              <a:off x="4241" y="3203"/>
              <a:ext cx="91" cy="46"/>
            </a:xfrm>
            <a:prstGeom prst="line">
              <a:avLst/>
            </a:prstGeom>
            <a:noFill/>
            <a:ln w="9525">
              <a:solidFill>
                <a:srgbClr val="FF0000"/>
              </a:solidFill>
              <a:round/>
              <a:headEnd/>
              <a:tailEnd/>
            </a:ln>
          </p:spPr>
          <p:txBody>
            <a:bodyPr/>
            <a:lstStyle/>
            <a:p>
              <a:endParaRPr lang="en-US" dirty="0"/>
            </a:p>
          </p:txBody>
        </p:sp>
        <p:sp>
          <p:nvSpPr>
            <p:cNvPr id="71" name="Line 44"/>
            <p:cNvSpPr>
              <a:spLocks noChangeShapeType="1"/>
            </p:cNvSpPr>
            <p:nvPr/>
          </p:nvSpPr>
          <p:spPr bwMode="auto">
            <a:xfrm flipH="1" flipV="1">
              <a:off x="4241" y="3248"/>
              <a:ext cx="91" cy="1"/>
            </a:xfrm>
            <a:prstGeom prst="line">
              <a:avLst/>
            </a:prstGeom>
            <a:noFill/>
            <a:ln w="9525">
              <a:solidFill>
                <a:srgbClr val="FF0000"/>
              </a:solidFill>
              <a:round/>
              <a:headEnd/>
              <a:tailEnd/>
            </a:ln>
          </p:spPr>
          <p:txBody>
            <a:bodyPr/>
            <a:lstStyle/>
            <a:p>
              <a:endParaRPr lang="en-US" dirty="0"/>
            </a:p>
          </p:txBody>
        </p:sp>
        <p:sp>
          <p:nvSpPr>
            <p:cNvPr id="72" name="Line 45"/>
            <p:cNvSpPr>
              <a:spLocks noChangeShapeType="1"/>
            </p:cNvSpPr>
            <p:nvPr/>
          </p:nvSpPr>
          <p:spPr bwMode="auto">
            <a:xfrm flipH="1">
              <a:off x="4287" y="3249"/>
              <a:ext cx="45" cy="45"/>
            </a:xfrm>
            <a:prstGeom prst="line">
              <a:avLst/>
            </a:prstGeom>
            <a:noFill/>
            <a:ln w="9525">
              <a:solidFill>
                <a:srgbClr val="FF0000"/>
              </a:solidFill>
              <a:round/>
              <a:headEnd/>
              <a:tailEnd/>
            </a:ln>
          </p:spPr>
          <p:txBody>
            <a:bodyPr/>
            <a:lstStyle/>
            <a:p>
              <a:endParaRPr lang="en-US" dirty="0"/>
            </a:p>
          </p:txBody>
        </p:sp>
        <p:sp>
          <p:nvSpPr>
            <p:cNvPr id="73" name="Line 46"/>
            <p:cNvSpPr>
              <a:spLocks noChangeShapeType="1"/>
            </p:cNvSpPr>
            <p:nvPr/>
          </p:nvSpPr>
          <p:spPr bwMode="auto">
            <a:xfrm flipH="1" flipV="1">
              <a:off x="4241" y="3248"/>
              <a:ext cx="91" cy="46"/>
            </a:xfrm>
            <a:prstGeom prst="line">
              <a:avLst/>
            </a:prstGeom>
            <a:noFill/>
            <a:ln w="9525">
              <a:solidFill>
                <a:srgbClr val="FF0000"/>
              </a:solidFill>
              <a:round/>
              <a:headEnd/>
              <a:tailEnd/>
            </a:ln>
          </p:spPr>
          <p:txBody>
            <a:bodyPr/>
            <a:lstStyle/>
            <a:p>
              <a:endParaRPr lang="en-US" dirty="0"/>
            </a:p>
          </p:txBody>
        </p:sp>
        <p:sp>
          <p:nvSpPr>
            <p:cNvPr id="74" name="Line 47"/>
            <p:cNvSpPr>
              <a:spLocks noChangeShapeType="1"/>
            </p:cNvSpPr>
            <p:nvPr/>
          </p:nvSpPr>
          <p:spPr bwMode="auto">
            <a:xfrm flipH="1" flipV="1">
              <a:off x="4241" y="3293"/>
              <a:ext cx="91" cy="1"/>
            </a:xfrm>
            <a:prstGeom prst="line">
              <a:avLst/>
            </a:prstGeom>
            <a:noFill/>
            <a:ln w="9525">
              <a:solidFill>
                <a:srgbClr val="FF0000"/>
              </a:solidFill>
              <a:round/>
              <a:headEnd/>
              <a:tailEnd/>
            </a:ln>
          </p:spPr>
          <p:txBody>
            <a:bodyPr/>
            <a:lstStyle/>
            <a:p>
              <a:endParaRPr lang="en-US" dirty="0"/>
            </a:p>
          </p:txBody>
        </p:sp>
        <p:sp>
          <p:nvSpPr>
            <p:cNvPr id="75" name="Line 48"/>
            <p:cNvSpPr>
              <a:spLocks noChangeShapeType="1"/>
            </p:cNvSpPr>
            <p:nvPr/>
          </p:nvSpPr>
          <p:spPr bwMode="auto">
            <a:xfrm flipH="1">
              <a:off x="4287" y="3294"/>
              <a:ext cx="45" cy="45"/>
            </a:xfrm>
            <a:prstGeom prst="line">
              <a:avLst/>
            </a:prstGeom>
            <a:noFill/>
            <a:ln w="9525">
              <a:solidFill>
                <a:srgbClr val="FF0000"/>
              </a:solidFill>
              <a:round/>
              <a:headEnd/>
              <a:tailEnd/>
            </a:ln>
          </p:spPr>
          <p:txBody>
            <a:bodyPr/>
            <a:lstStyle/>
            <a:p>
              <a:endParaRPr lang="en-US" dirty="0"/>
            </a:p>
          </p:txBody>
        </p:sp>
      </p:grpSp>
      <p:pic>
        <p:nvPicPr>
          <p:cNvPr id="76" name="Picture 63" descr="auge">
            <a:hlinkClick r:id="rId7"/>
          </p:cNvPr>
          <p:cNvPicPr>
            <a:picLocks noChangeAspect="1" noChangeArrowheads="1"/>
          </p:cNvPicPr>
          <p:nvPr/>
        </p:nvPicPr>
        <p:blipFill>
          <a:blip r:embed="rId8"/>
          <a:srcRect/>
          <a:stretch>
            <a:fillRect/>
          </a:stretch>
        </p:blipFill>
        <p:spPr bwMode="auto">
          <a:xfrm>
            <a:off x="3636963" y="2133600"/>
            <a:ext cx="261937" cy="166688"/>
          </a:xfrm>
          <a:prstGeom prst="rect">
            <a:avLst/>
          </a:prstGeom>
          <a:noFill/>
          <a:ln w="9525">
            <a:noFill/>
            <a:miter lim="800000"/>
            <a:headEnd/>
            <a:tailEnd/>
          </a:ln>
        </p:spPr>
      </p:pic>
      <p:pic>
        <p:nvPicPr>
          <p:cNvPr id="77" name="Picture 70" descr="auge">
            <a:hlinkClick r:id="rId7"/>
          </p:cNvPr>
          <p:cNvPicPr>
            <a:picLocks noChangeAspect="1" noChangeArrowheads="1"/>
          </p:cNvPicPr>
          <p:nvPr/>
        </p:nvPicPr>
        <p:blipFill>
          <a:blip r:embed="rId8"/>
          <a:srcRect/>
          <a:stretch>
            <a:fillRect/>
          </a:stretch>
        </p:blipFill>
        <p:spPr bwMode="auto">
          <a:xfrm>
            <a:off x="2411413" y="2105025"/>
            <a:ext cx="263525" cy="166688"/>
          </a:xfrm>
          <a:prstGeom prst="rect">
            <a:avLst/>
          </a:prstGeom>
          <a:noFill/>
          <a:ln w="9525">
            <a:noFill/>
            <a:miter lim="800000"/>
            <a:headEnd/>
            <a:tailEnd/>
          </a:ln>
        </p:spPr>
      </p:pic>
      <p:sp>
        <p:nvSpPr>
          <p:cNvPr id="78" name="Text Box 72"/>
          <p:cNvSpPr txBox="1">
            <a:spLocks noChangeArrowheads="1"/>
          </p:cNvSpPr>
          <p:nvPr/>
        </p:nvSpPr>
        <p:spPr bwMode="auto">
          <a:xfrm>
            <a:off x="5745163" y="4097338"/>
            <a:ext cx="184731" cy="369332"/>
          </a:xfrm>
          <a:prstGeom prst="rect">
            <a:avLst/>
          </a:prstGeom>
          <a:noFill/>
          <a:ln w="9525">
            <a:noFill/>
            <a:miter lim="800000"/>
            <a:headEnd/>
            <a:tailEnd/>
          </a:ln>
        </p:spPr>
        <p:txBody>
          <a:bodyPr wrap="none">
            <a:spAutoFit/>
          </a:bodyPr>
          <a:lstStyle/>
          <a:p>
            <a:pPr algn="l"/>
            <a:endParaRPr lang="en-US" dirty="0"/>
          </a:p>
        </p:txBody>
      </p:sp>
      <p:sp>
        <p:nvSpPr>
          <p:cNvPr id="79"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10</a:t>
            </a:fld>
            <a:endParaRPr lang="pl-PL" altLang="pl-PL" dirty="0"/>
          </a:p>
        </p:txBody>
      </p:sp>
    </p:spTree>
    <p:extLst>
      <p:ext uri="{BB962C8B-B14F-4D97-AF65-F5344CB8AC3E}">
        <p14:creationId xmlns:p14="http://schemas.microsoft.com/office/powerpoint/2010/main" val="2860067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a:t>The only inconvenience is the </a:t>
            </a:r>
            <a:r>
              <a:rPr lang="en-US" dirty="0" smtClean="0"/>
              <a:t>customer (</a:t>
            </a:r>
            <a:r>
              <a:rPr lang="en-US" dirty="0" err="1" smtClean="0"/>
              <a:t>Geffroy</a:t>
            </a:r>
            <a:r>
              <a:rPr lang="en-US" dirty="0" smtClean="0"/>
              <a:t>)</a:t>
            </a:r>
            <a:endParaRPr lang="de-DE" dirty="0"/>
          </a:p>
        </p:txBody>
      </p:sp>
      <p:sp>
        <p:nvSpPr>
          <p:cNvPr id="6" name="Inhaltsplatzhalter 5"/>
          <p:cNvSpPr>
            <a:spLocks noGrp="1"/>
          </p:cNvSpPr>
          <p:nvPr>
            <p:ph idx="1"/>
          </p:nvPr>
        </p:nvSpPr>
        <p:spPr>
          <a:xfrm>
            <a:off x="150813" y="1340768"/>
            <a:ext cx="8229600" cy="4485401"/>
          </a:xfrm>
        </p:spPr>
        <p:txBody>
          <a:bodyPr/>
          <a:lstStyle/>
          <a:p>
            <a:r>
              <a:rPr lang="en-GB" dirty="0" smtClean="0"/>
              <a:t>Hybrid </a:t>
            </a:r>
            <a:r>
              <a:rPr lang="en-GB" dirty="0"/>
              <a:t>or multi-optional behaviour</a:t>
            </a:r>
            <a:endParaRPr lang="de-DE" b="1" dirty="0"/>
          </a:p>
          <a:p>
            <a:pPr lvl="0"/>
            <a:r>
              <a:rPr lang="en-GB" dirty="0"/>
              <a:t>Variety seeking</a:t>
            </a:r>
            <a:endParaRPr lang="de-DE" b="1" dirty="0"/>
          </a:p>
          <a:p>
            <a:pPr lvl="0"/>
            <a:r>
              <a:rPr lang="en-GB" dirty="0"/>
              <a:t>Smart shopping</a:t>
            </a:r>
            <a:endParaRPr lang="de-DE" b="1" dirty="0"/>
          </a:p>
          <a:p>
            <a:pPr marL="0" indent="0" algn="just">
              <a:buNone/>
            </a:pPr>
            <a:endParaRPr lang="en-GB" dirty="0" smtClean="0"/>
          </a:p>
          <a:p>
            <a:pPr marL="0" indent="0" algn="just">
              <a:buNone/>
            </a:pPr>
            <a:r>
              <a:rPr lang="en-GB" dirty="0" smtClean="0"/>
              <a:t>“Hybrid </a:t>
            </a:r>
            <a:r>
              <a:rPr lang="en-GB" dirty="0"/>
              <a:t>or multi-optional behaviour refers to individual variance in purchasing behaviour. For instance, a consumer may purchase her daily necessities at a discounter but treat herself to luxury car with expensive extras. By contrast, variety seeking behaviour results exclusively from a need for change. Smart shoppers act quasi-professionally by concentrating on the entire economic context of pricing in the same way as a supply chain manager. Quality and market awareness are certainly predominant factors with smart shoppers, which distinguishes them from bargain hunters who focus on low cost. Smart shoppers utilize all available resources such as the Internet, bypass traditional links in the value chain such as specialist retailers, and buy directly from producers. The first two strategies listed above are demand-driven behaviour patterns. By contrast, smart shoppers are trained as well as served by the supply side. This quasi-professional form of customer behaviour is roughly comparable to the methods of B2B processes </a:t>
            </a:r>
            <a:r>
              <a:rPr lang="en-GB" sz="1200" dirty="0"/>
              <a:t>[Werle2005</a:t>
            </a:r>
            <a:r>
              <a:rPr lang="en-GB" sz="1200" dirty="0" smtClean="0"/>
              <a:t>].”</a:t>
            </a:r>
            <a:endParaRPr lang="de-DE" dirty="0"/>
          </a:p>
          <a:p>
            <a:endParaRPr lang="de-DE" dirty="0"/>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11</a:t>
            </a:fld>
            <a:endParaRPr lang="pl-PL" altLang="pl-PL"/>
          </a:p>
        </p:txBody>
      </p:sp>
      <p:sp>
        <p:nvSpPr>
          <p:cNvPr id="7" name="Textfeld 6"/>
          <p:cNvSpPr txBox="1"/>
          <p:nvPr/>
        </p:nvSpPr>
        <p:spPr>
          <a:xfrm>
            <a:off x="7034406" y="5703059"/>
            <a:ext cx="1872629" cy="246221"/>
          </a:xfrm>
          <a:prstGeom prst="rect">
            <a:avLst/>
          </a:prstGeom>
          <a:noFill/>
        </p:spPr>
        <p:txBody>
          <a:bodyPr wrap="none" rtlCol="0">
            <a:spAutoFit/>
          </a:bodyPr>
          <a:lstStyle/>
          <a:p>
            <a:r>
              <a:rPr lang="de-DE" sz="1000" dirty="0" smtClean="0"/>
              <a:t>Source: </a:t>
            </a:r>
            <a:r>
              <a:rPr lang="de-DE" sz="1000" dirty="0" err="1" smtClean="0"/>
              <a:t>Gillert,Hansen</a:t>
            </a:r>
            <a:r>
              <a:rPr lang="de-DE" sz="1000" dirty="0" smtClean="0"/>
              <a:t> (2007)</a:t>
            </a:r>
            <a:endParaRPr lang="de-DE" sz="1000" dirty="0"/>
          </a:p>
        </p:txBody>
      </p:sp>
    </p:spTree>
    <p:extLst>
      <p:ext uri="{BB962C8B-B14F-4D97-AF65-F5344CB8AC3E}">
        <p14:creationId xmlns:p14="http://schemas.microsoft.com/office/powerpoint/2010/main" val="458445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vert="horz" lIns="91440" tIns="45720" rIns="91440" bIns="45720" rtlCol="0" anchor="t" anchorCtr="0">
            <a:normAutofit/>
          </a:bodyPr>
          <a:lstStyle/>
          <a:p>
            <a:r>
              <a:rPr lang="de-DE" dirty="0" err="1"/>
              <a:t>Causes</a:t>
            </a:r>
            <a:r>
              <a:rPr lang="de-DE" dirty="0"/>
              <a:t> </a:t>
            </a:r>
            <a:r>
              <a:rPr lang="de-DE" dirty="0" err="1"/>
              <a:t>for</a:t>
            </a:r>
            <a:r>
              <a:rPr lang="de-DE" dirty="0"/>
              <a:t> </a:t>
            </a:r>
            <a:r>
              <a:rPr lang="de-DE" dirty="0" err="1"/>
              <a:t>the</a:t>
            </a:r>
            <a:r>
              <a:rPr lang="de-DE" dirty="0"/>
              <a:t> </a:t>
            </a:r>
            <a:r>
              <a:rPr lang="de-DE" dirty="0" err="1"/>
              <a:t>Bullwhip</a:t>
            </a:r>
            <a:r>
              <a:rPr lang="de-DE" dirty="0"/>
              <a:t> </a:t>
            </a:r>
            <a:r>
              <a:rPr lang="de-DE" dirty="0" err="1"/>
              <a:t>Effect</a:t>
            </a:r>
            <a:r>
              <a:rPr lang="de-DE" dirty="0"/>
              <a:t> in </a:t>
            </a:r>
            <a:r>
              <a:rPr lang="de-DE" dirty="0" err="1" smtClean="0"/>
              <a:t>the</a:t>
            </a:r>
            <a:r>
              <a:rPr lang="de-DE" dirty="0" smtClean="0"/>
              <a:t> </a:t>
            </a:r>
            <a:r>
              <a:rPr lang="de-DE" dirty="0"/>
              <a:t>Supply Chain (1)</a:t>
            </a:r>
          </a:p>
        </p:txBody>
      </p:sp>
      <p:sp>
        <p:nvSpPr>
          <p:cNvPr id="33795" name="Rectangle 3"/>
          <p:cNvSpPr>
            <a:spLocks noGrp="1" noChangeArrowheads="1"/>
          </p:cNvSpPr>
          <p:nvPr>
            <p:ph idx="1"/>
          </p:nvPr>
        </p:nvSpPr>
        <p:spPr/>
        <p:txBody>
          <a:bodyPr/>
          <a:lstStyle/>
          <a:p>
            <a:pPr marL="0" indent="0" eaLnBrk="1" hangingPunct="1">
              <a:buFontTx/>
              <a:buNone/>
            </a:pPr>
            <a:endParaRPr lang="de-DE" sz="1800" b="1" dirty="0" smtClean="0">
              <a:solidFill>
                <a:schemeClr val="accent2"/>
              </a:solidFill>
            </a:endParaRPr>
          </a:p>
          <a:p>
            <a:pPr lvl="0"/>
            <a:r>
              <a:rPr lang="en-GB" sz="1800" b="1" dirty="0"/>
              <a:t>Demand forecasts	</a:t>
            </a:r>
            <a:r>
              <a:rPr lang="en-GB" sz="1800" dirty="0"/>
              <a:t/>
            </a:r>
            <a:br>
              <a:rPr lang="en-GB" sz="1800" dirty="0"/>
            </a:br>
            <a:r>
              <a:rPr lang="en-GB" sz="1800" dirty="0"/>
              <a:t>The supply chain participants forecast their future sales from previous key figures and add a safety margin to compensate for lead time. The retailer can keep this margin relatively small due to its proximity to the consumer, but this behaviour generates a cumulative effect in upstream feedback stages that produces large variations.</a:t>
            </a:r>
            <a:endParaRPr lang="de-DE" sz="1800" b="1" dirty="0"/>
          </a:p>
          <a:p>
            <a:pPr lvl="0"/>
            <a:r>
              <a:rPr lang="en-GB" sz="1800" b="1" dirty="0" smtClean="0"/>
              <a:t>Price </a:t>
            </a:r>
            <a:r>
              <a:rPr lang="en-GB" sz="1800" b="1" dirty="0"/>
              <a:t>fluctuation	</a:t>
            </a:r>
            <a:r>
              <a:rPr lang="en-GB" sz="1800" dirty="0"/>
              <a:t/>
            </a:r>
            <a:br>
              <a:rPr lang="en-GB" sz="1800" dirty="0"/>
            </a:br>
            <a:r>
              <a:rPr lang="en-GB" sz="1800" dirty="0"/>
              <a:t>If a product is subject to wide price fluctuations, customers are tempted to build up reserves when prices are low.</a:t>
            </a:r>
            <a:endParaRPr lang="de-DE" sz="1800" b="1" dirty="0"/>
          </a:p>
        </p:txBody>
      </p:sp>
      <p:sp>
        <p:nvSpPr>
          <p:cNvPr id="33796" name="Text Box 4"/>
          <p:cNvSpPr txBox="1">
            <a:spLocks noChangeArrowheads="1"/>
          </p:cNvSpPr>
          <p:nvPr/>
        </p:nvSpPr>
        <p:spPr bwMode="auto">
          <a:xfrm>
            <a:off x="6589713" y="5733256"/>
            <a:ext cx="2867025" cy="206375"/>
          </a:xfrm>
          <a:prstGeom prst="rect">
            <a:avLst/>
          </a:prstGeom>
          <a:noFill/>
          <a:ln w="9525">
            <a:noFill/>
            <a:miter lim="800000"/>
            <a:headEnd/>
            <a:tailEnd/>
          </a:ln>
        </p:spPr>
        <p:txBody>
          <a:bodyPr wrap="none">
            <a:spAutoFit/>
          </a:bodyPr>
          <a:lstStyle/>
          <a:p>
            <a:pPr algn="l"/>
            <a:r>
              <a:rPr lang="de-DE" sz="1200"/>
              <a:t>Quelle: Gillert/Hansen (2007)</a:t>
            </a:r>
          </a:p>
        </p:txBody>
      </p:sp>
      <p:sp>
        <p:nvSpPr>
          <p:cNvPr id="5"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12</a:t>
            </a:fld>
            <a:endParaRPr lang="pl-PL" altLang="pl-PL" dirty="0"/>
          </a:p>
        </p:txBody>
      </p:sp>
    </p:spTree>
    <p:extLst>
      <p:ext uri="{BB962C8B-B14F-4D97-AF65-F5344CB8AC3E}">
        <p14:creationId xmlns:p14="http://schemas.microsoft.com/office/powerpoint/2010/main" val="408939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vert="horz" lIns="91440" tIns="45720" rIns="91440" bIns="45720" rtlCol="0" anchor="t" anchorCtr="0">
            <a:normAutofit/>
          </a:bodyPr>
          <a:lstStyle/>
          <a:p>
            <a:r>
              <a:rPr lang="de-DE" dirty="0" err="1"/>
              <a:t>Causes</a:t>
            </a:r>
            <a:r>
              <a:rPr lang="de-DE" dirty="0"/>
              <a:t> </a:t>
            </a:r>
            <a:r>
              <a:rPr lang="de-DE" dirty="0" err="1"/>
              <a:t>for</a:t>
            </a:r>
            <a:r>
              <a:rPr lang="de-DE" dirty="0"/>
              <a:t> </a:t>
            </a:r>
            <a:r>
              <a:rPr lang="de-DE" dirty="0" err="1"/>
              <a:t>the</a:t>
            </a:r>
            <a:r>
              <a:rPr lang="de-DE" dirty="0"/>
              <a:t> </a:t>
            </a:r>
            <a:r>
              <a:rPr lang="de-DE" dirty="0" err="1"/>
              <a:t>Bullwhip</a:t>
            </a:r>
            <a:r>
              <a:rPr lang="de-DE" dirty="0"/>
              <a:t> </a:t>
            </a:r>
            <a:r>
              <a:rPr lang="de-DE" dirty="0" err="1"/>
              <a:t>Effect</a:t>
            </a:r>
            <a:r>
              <a:rPr lang="de-DE" dirty="0"/>
              <a:t> in </a:t>
            </a:r>
            <a:r>
              <a:rPr lang="de-DE" dirty="0" err="1"/>
              <a:t>the</a:t>
            </a:r>
            <a:r>
              <a:rPr lang="de-DE" dirty="0"/>
              <a:t> Supply Chain (2)</a:t>
            </a:r>
          </a:p>
        </p:txBody>
      </p:sp>
      <p:sp>
        <p:nvSpPr>
          <p:cNvPr id="34819" name="Rectangle 3"/>
          <p:cNvSpPr>
            <a:spLocks noGrp="1" noChangeArrowheads="1"/>
          </p:cNvSpPr>
          <p:nvPr>
            <p:ph idx="1"/>
          </p:nvPr>
        </p:nvSpPr>
        <p:spPr/>
        <p:txBody>
          <a:bodyPr/>
          <a:lstStyle/>
          <a:p>
            <a:pPr lvl="0"/>
            <a:r>
              <a:rPr lang="en-GB" sz="1800" b="1" dirty="0"/>
              <a:t>Shortage gaming	</a:t>
            </a:r>
            <a:r>
              <a:rPr lang="en-GB" sz="1800" dirty="0"/>
              <a:t/>
            </a:r>
            <a:br>
              <a:rPr lang="en-GB" sz="1800" dirty="0"/>
            </a:br>
            <a:r>
              <a:rPr lang="en-GB" sz="1800" dirty="0"/>
              <a:t>If a shortage situation arises due to high market demand, the upstream stages will ration their products such that their customers, such as the retailer, receive products in proportion to their previous order quantities. The retailer will thus attempt to compensate for the feared reduction by increasing its current order quantity. This can cause the supplier at the head of the chain to drastically misjudge the market situation due to lack of information.</a:t>
            </a:r>
            <a:endParaRPr lang="de-DE" sz="1800" b="1" dirty="0"/>
          </a:p>
          <a:p>
            <a:pPr lvl="0"/>
            <a:r>
              <a:rPr lang="en-GB" sz="1800" b="1" dirty="0"/>
              <a:t>Order batching	</a:t>
            </a:r>
            <a:r>
              <a:rPr lang="en-GB" sz="1800" dirty="0"/>
              <a:t/>
            </a:r>
            <a:br>
              <a:rPr lang="en-GB" sz="1800" dirty="0"/>
            </a:br>
            <a:r>
              <a:rPr lang="en-GB" sz="1800" dirty="0"/>
              <a:t>Discount incentives and reduced processing costs encourage customers to batch their orders. This batching amplifies the bullwhip </a:t>
            </a:r>
            <a:r>
              <a:rPr lang="en-GB" sz="1800" dirty="0" smtClean="0"/>
              <a:t>effect</a:t>
            </a:r>
            <a:r>
              <a:rPr lang="en-GB" sz="1800" dirty="0"/>
              <a:t>.</a:t>
            </a:r>
            <a:endParaRPr lang="de-DE" sz="1800" b="1" dirty="0"/>
          </a:p>
        </p:txBody>
      </p:sp>
      <p:sp>
        <p:nvSpPr>
          <p:cNvPr id="34820" name="Text Box 4"/>
          <p:cNvSpPr txBox="1">
            <a:spLocks noChangeArrowheads="1"/>
          </p:cNvSpPr>
          <p:nvPr/>
        </p:nvSpPr>
        <p:spPr bwMode="auto">
          <a:xfrm>
            <a:off x="6589713" y="5733256"/>
            <a:ext cx="2867025" cy="206375"/>
          </a:xfrm>
          <a:prstGeom prst="rect">
            <a:avLst/>
          </a:prstGeom>
          <a:noFill/>
          <a:ln w="9525">
            <a:noFill/>
            <a:miter lim="800000"/>
            <a:headEnd/>
            <a:tailEnd/>
          </a:ln>
        </p:spPr>
        <p:txBody>
          <a:bodyPr wrap="none">
            <a:spAutoFit/>
          </a:bodyPr>
          <a:lstStyle/>
          <a:p>
            <a:pPr algn="l"/>
            <a:r>
              <a:rPr lang="de-DE" sz="1200" dirty="0"/>
              <a:t>Quelle: Gillert/Hansen (2007)</a:t>
            </a:r>
          </a:p>
        </p:txBody>
      </p:sp>
      <p:sp>
        <p:nvSpPr>
          <p:cNvPr id="5"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13</a:t>
            </a:fld>
            <a:endParaRPr lang="pl-PL" altLang="pl-PL" dirty="0"/>
          </a:p>
        </p:txBody>
      </p:sp>
    </p:spTree>
    <p:extLst>
      <p:ext uri="{BB962C8B-B14F-4D97-AF65-F5344CB8AC3E}">
        <p14:creationId xmlns:p14="http://schemas.microsoft.com/office/powerpoint/2010/main" val="667192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de-DE" dirty="0" smtClean="0"/>
              <a:t>Transaction </a:t>
            </a:r>
            <a:r>
              <a:rPr lang="de-DE" dirty="0" err="1" smtClean="0"/>
              <a:t>Cost</a:t>
            </a:r>
            <a:r>
              <a:rPr lang="de-DE" dirty="0" smtClean="0"/>
              <a:t> Ex ante</a:t>
            </a:r>
          </a:p>
        </p:txBody>
      </p:sp>
      <p:sp>
        <p:nvSpPr>
          <p:cNvPr id="28675" name="Rectangle 3"/>
          <p:cNvSpPr>
            <a:spLocks noGrp="1" noChangeArrowheads="1"/>
          </p:cNvSpPr>
          <p:nvPr>
            <p:ph idx="1"/>
          </p:nvPr>
        </p:nvSpPr>
        <p:spPr/>
        <p:txBody>
          <a:bodyPr/>
          <a:lstStyle/>
          <a:p>
            <a:r>
              <a:rPr lang="en-US" b="1" dirty="0"/>
              <a:t>Information gathering costs </a:t>
            </a:r>
            <a:br>
              <a:rPr lang="en-US" b="1" dirty="0"/>
            </a:br>
            <a:r>
              <a:rPr lang="en-US" dirty="0"/>
              <a:t>e.g. </a:t>
            </a:r>
            <a:r>
              <a:rPr lang="en-US" dirty="0" smtClean="0"/>
              <a:t>search </a:t>
            </a:r>
            <a:r>
              <a:rPr lang="en-US" dirty="0"/>
              <a:t>for information about potential transaction </a:t>
            </a:r>
            <a:r>
              <a:rPr lang="en-US" dirty="0" smtClean="0"/>
              <a:t>partners</a:t>
            </a:r>
            <a:r>
              <a:rPr lang="en-US" dirty="0"/>
              <a:t/>
            </a:r>
            <a:br>
              <a:rPr lang="en-US" dirty="0"/>
            </a:br>
            <a:endParaRPr lang="en-US" dirty="0" smtClean="0"/>
          </a:p>
          <a:p>
            <a:r>
              <a:rPr lang="en-US" b="1" dirty="0" smtClean="0"/>
              <a:t>Initiation </a:t>
            </a:r>
            <a:r>
              <a:rPr lang="en-US" b="1" dirty="0"/>
              <a:t>costs </a:t>
            </a:r>
            <a:r>
              <a:rPr lang="en-US" dirty="0"/>
              <a:t/>
            </a:r>
            <a:br>
              <a:rPr lang="en-US" dirty="0"/>
            </a:br>
            <a:r>
              <a:rPr lang="en-US" dirty="0"/>
              <a:t>e.g. </a:t>
            </a:r>
            <a:r>
              <a:rPr lang="en-US" dirty="0" smtClean="0"/>
              <a:t>contact </a:t>
            </a:r>
            <a:r>
              <a:rPr lang="en-US" dirty="0"/>
              <a:t/>
            </a:r>
            <a:br>
              <a:rPr lang="en-US" dirty="0"/>
            </a:br>
            <a:endParaRPr lang="en-US" dirty="0" smtClean="0"/>
          </a:p>
          <a:p>
            <a:r>
              <a:rPr lang="en-US" b="1" dirty="0"/>
              <a:t>A</a:t>
            </a:r>
            <a:r>
              <a:rPr lang="en-US" b="1" dirty="0" smtClean="0"/>
              <a:t>greement </a:t>
            </a:r>
            <a:r>
              <a:rPr lang="en-US" b="1" dirty="0"/>
              <a:t>costs </a:t>
            </a:r>
            <a:r>
              <a:rPr lang="en-US" dirty="0"/>
              <a:t/>
            </a:r>
            <a:br>
              <a:rPr lang="en-US" dirty="0"/>
            </a:br>
            <a:r>
              <a:rPr lang="en-US" dirty="0"/>
              <a:t>e.g. </a:t>
            </a:r>
            <a:r>
              <a:rPr lang="en-US" dirty="0" smtClean="0"/>
              <a:t>negotiations</a:t>
            </a:r>
            <a:r>
              <a:rPr lang="en-US" dirty="0"/>
              <a:t>, contract formulation, agreement</a:t>
            </a:r>
            <a:endParaRPr lang="de-DE" dirty="0" smtClean="0"/>
          </a:p>
        </p:txBody>
      </p:sp>
      <p:sp>
        <p:nvSpPr>
          <p:cNvPr id="4"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14</a:t>
            </a:fld>
            <a:endParaRPr lang="pl-PL" altLang="pl-PL" dirty="0"/>
          </a:p>
        </p:txBody>
      </p:sp>
    </p:spTree>
    <p:extLst>
      <p:ext uri="{BB962C8B-B14F-4D97-AF65-F5344CB8AC3E}">
        <p14:creationId xmlns:p14="http://schemas.microsoft.com/office/powerpoint/2010/main" val="1172180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dirty="0" smtClean="0"/>
              <a:t>Transaction </a:t>
            </a:r>
            <a:r>
              <a:rPr lang="de-DE" dirty="0" err="1" smtClean="0"/>
              <a:t>Cost</a:t>
            </a:r>
            <a:r>
              <a:rPr lang="de-DE" dirty="0" smtClean="0"/>
              <a:t> Ex </a:t>
            </a:r>
            <a:r>
              <a:rPr lang="de-DE" dirty="0" err="1" smtClean="0"/>
              <a:t>post</a:t>
            </a:r>
            <a:endParaRPr lang="de-DE" dirty="0" smtClean="0"/>
          </a:p>
        </p:txBody>
      </p:sp>
      <p:sp>
        <p:nvSpPr>
          <p:cNvPr id="29699" name="Rectangle 3"/>
          <p:cNvSpPr>
            <a:spLocks noGrp="1" noChangeArrowheads="1"/>
          </p:cNvSpPr>
          <p:nvPr>
            <p:ph idx="1"/>
          </p:nvPr>
        </p:nvSpPr>
        <p:spPr/>
        <p:txBody>
          <a:bodyPr/>
          <a:lstStyle/>
          <a:p>
            <a:r>
              <a:rPr lang="en-US" b="1" dirty="0" smtClean="0"/>
              <a:t>Settlement </a:t>
            </a:r>
            <a:r>
              <a:rPr lang="en-US" b="1" dirty="0"/>
              <a:t>costs </a:t>
            </a:r>
            <a:br>
              <a:rPr lang="en-US" b="1" dirty="0"/>
            </a:br>
            <a:r>
              <a:rPr lang="en-US" dirty="0"/>
              <a:t>e.g. </a:t>
            </a:r>
            <a:r>
              <a:rPr lang="en-US" dirty="0" smtClean="0"/>
              <a:t>brokerage </a:t>
            </a:r>
            <a:r>
              <a:rPr lang="en-US" dirty="0"/>
              <a:t>fees, transportation costs </a:t>
            </a:r>
            <a:br>
              <a:rPr lang="en-US" dirty="0"/>
            </a:br>
            <a:r>
              <a:rPr lang="en-US" dirty="0"/>
              <a:t> </a:t>
            </a:r>
            <a:br>
              <a:rPr lang="en-US" dirty="0"/>
            </a:br>
            <a:endParaRPr lang="en-US" dirty="0" smtClean="0"/>
          </a:p>
          <a:p>
            <a:r>
              <a:rPr lang="en-US" b="1" dirty="0" smtClean="0"/>
              <a:t>Control </a:t>
            </a:r>
            <a:r>
              <a:rPr lang="en-US" b="1" dirty="0"/>
              <a:t>costs </a:t>
            </a:r>
            <a:r>
              <a:rPr lang="en-US" dirty="0"/>
              <a:t/>
            </a:r>
            <a:br>
              <a:rPr lang="en-US" dirty="0"/>
            </a:br>
            <a:r>
              <a:rPr lang="en-US" dirty="0"/>
              <a:t>e.g. </a:t>
            </a:r>
            <a:r>
              <a:rPr lang="en-US" dirty="0" smtClean="0"/>
              <a:t>compliance </a:t>
            </a:r>
            <a:r>
              <a:rPr lang="en-US" dirty="0"/>
              <a:t>deadline, quality, quantity, price and non-disclosure agreements, acceptance of delivery </a:t>
            </a:r>
            <a:br>
              <a:rPr lang="en-US" dirty="0"/>
            </a:br>
            <a:r>
              <a:rPr lang="en-US" dirty="0"/>
              <a:t/>
            </a:r>
            <a:br>
              <a:rPr lang="en-US" dirty="0"/>
            </a:br>
            <a:endParaRPr lang="en-US" dirty="0" smtClean="0"/>
          </a:p>
          <a:p>
            <a:r>
              <a:rPr lang="en-US" b="1" dirty="0"/>
              <a:t>M</a:t>
            </a:r>
            <a:r>
              <a:rPr lang="en-US" b="1" dirty="0" smtClean="0"/>
              <a:t>odification </a:t>
            </a:r>
            <a:r>
              <a:rPr lang="en-US" b="1" dirty="0"/>
              <a:t>costs / adjustment costs </a:t>
            </a:r>
            <a:r>
              <a:rPr lang="en-US" dirty="0"/>
              <a:t/>
            </a:r>
            <a:br>
              <a:rPr lang="en-US" dirty="0"/>
            </a:br>
            <a:r>
              <a:rPr lang="en-US" dirty="0" smtClean="0"/>
              <a:t>e.g. </a:t>
            </a:r>
            <a:r>
              <a:rPr lang="en-US" dirty="0"/>
              <a:t>deadline, quality, quantity and price changes</a:t>
            </a:r>
            <a:endParaRPr lang="de-DE" dirty="0" smtClean="0"/>
          </a:p>
        </p:txBody>
      </p:sp>
      <p:sp>
        <p:nvSpPr>
          <p:cNvPr id="4"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15</a:t>
            </a:fld>
            <a:endParaRPr lang="pl-PL" altLang="pl-PL" dirty="0"/>
          </a:p>
        </p:txBody>
      </p:sp>
    </p:spTree>
    <p:extLst>
      <p:ext uri="{BB962C8B-B14F-4D97-AF65-F5344CB8AC3E}">
        <p14:creationId xmlns:p14="http://schemas.microsoft.com/office/powerpoint/2010/main" val="9974448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de-DE" dirty="0" err="1" smtClean="0"/>
              <a:t>Conclusion</a:t>
            </a:r>
            <a:r>
              <a:rPr lang="de-DE" dirty="0" smtClean="0"/>
              <a:t>: Transaction COSTs</a:t>
            </a:r>
          </a:p>
        </p:txBody>
      </p:sp>
      <p:sp>
        <p:nvSpPr>
          <p:cNvPr id="30723" name="Rectangle 3"/>
          <p:cNvSpPr>
            <a:spLocks noGrp="1" noChangeArrowheads="1"/>
          </p:cNvSpPr>
          <p:nvPr>
            <p:ph idx="1"/>
          </p:nvPr>
        </p:nvSpPr>
        <p:spPr/>
        <p:txBody>
          <a:bodyPr/>
          <a:lstStyle/>
          <a:p>
            <a:pPr>
              <a:lnSpc>
                <a:spcPct val="80000"/>
              </a:lnSpc>
            </a:pPr>
            <a:r>
              <a:rPr lang="en-US" sz="2000" dirty="0"/>
              <a:t>More specifically, is meant by transaction cost search, when initiating, information, attribution negotiation, decision, agreement, settlement, hedging, enforcement, inspection, adjustment and termination costs. </a:t>
            </a:r>
            <a:br>
              <a:rPr lang="en-US" sz="2000" dirty="0"/>
            </a:br>
            <a:r>
              <a:rPr lang="en-US" sz="2000" dirty="0"/>
              <a:t/>
            </a:r>
            <a:br>
              <a:rPr lang="en-US" sz="2000" dirty="0"/>
            </a:br>
            <a:endParaRPr lang="en-US" sz="2000" dirty="0" smtClean="0"/>
          </a:p>
          <a:p>
            <a:pPr>
              <a:lnSpc>
                <a:spcPct val="80000"/>
              </a:lnSpc>
            </a:pPr>
            <a:r>
              <a:rPr lang="en-US" sz="2000" dirty="0" smtClean="0"/>
              <a:t>Transaction </a:t>
            </a:r>
            <a:r>
              <a:rPr lang="en-US" sz="2000" dirty="0"/>
              <a:t>costs arise, </a:t>
            </a:r>
            <a:r>
              <a:rPr lang="en-US" sz="2000" dirty="0" smtClean="0"/>
              <a:t>when communication needs occur between </a:t>
            </a:r>
            <a:r>
              <a:rPr lang="en-US" sz="2000" dirty="0"/>
              <a:t>the people involved in a </a:t>
            </a:r>
            <a:r>
              <a:rPr lang="en-US" sz="2000" dirty="0" smtClean="0"/>
              <a:t>transaction, which result in communication </a:t>
            </a:r>
            <a:r>
              <a:rPr lang="en-US" sz="2000" dirty="0"/>
              <a:t>problems, misunderstandings or conflicts. </a:t>
            </a:r>
            <a:endParaRPr lang="de-DE" sz="2000" dirty="0" smtClean="0"/>
          </a:p>
        </p:txBody>
      </p:sp>
      <p:sp>
        <p:nvSpPr>
          <p:cNvPr id="4"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16</a:t>
            </a:fld>
            <a:endParaRPr lang="pl-PL" altLang="pl-PL" dirty="0"/>
          </a:p>
        </p:txBody>
      </p:sp>
    </p:spTree>
    <p:extLst>
      <p:ext uri="{BB962C8B-B14F-4D97-AF65-F5344CB8AC3E}">
        <p14:creationId xmlns:p14="http://schemas.microsoft.com/office/powerpoint/2010/main" val="24938160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Media Break</a:t>
            </a:r>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17</a:t>
            </a:fld>
            <a:endParaRPr lang="pl-PL" altLang="pl-PL"/>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556792"/>
            <a:ext cx="7272807" cy="389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7034406" y="5703059"/>
            <a:ext cx="1786066" cy="246221"/>
          </a:xfrm>
          <a:prstGeom prst="rect">
            <a:avLst/>
          </a:prstGeom>
          <a:noFill/>
        </p:spPr>
        <p:txBody>
          <a:bodyPr wrap="none" rtlCol="0">
            <a:spAutoFit/>
          </a:bodyPr>
          <a:lstStyle/>
          <a:p>
            <a:r>
              <a:rPr lang="de-DE" sz="1000" dirty="0" smtClean="0"/>
              <a:t>Source: </a:t>
            </a:r>
            <a:r>
              <a:rPr lang="de-DE" sz="1000" dirty="0" err="1" smtClean="0"/>
              <a:t>Gillert,Hansen</a:t>
            </a:r>
            <a:r>
              <a:rPr lang="de-DE" sz="1000" dirty="0" smtClean="0"/>
              <a:t> 2007</a:t>
            </a:r>
            <a:endParaRPr lang="de-DE" sz="1000" dirty="0"/>
          </a:p>
        </p:txBody>
      </p:sp>
    </p:spTree>
    <p:extLst>
      <p:ext uri="{BB962C8B-B14F-4D97-AF65-F5344CB8AC3E}">
        <p14:creationId xmlns:p14="http://schemas.microsoft.com/office/powerpoint/2010/main" val="42563133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200" y="532800"/>
            <a:ext cx="8229600" cy="1143000"/>
          </a:xfrm>
        </p:spPr>
        <p:txBody>
          <a:bodyPr vert="horz" lIns="91440" tIns="45720" rIns="91440" bIns="45720" rtlCol="0" anchor="t" anchorCtr="0">
            <a:normAutofit/>
          </a:bodyPr>
          <a:lstStyle/>
          <a:p>
            <a:r>
              <a:rPr lang="de-DE" dirty="0" err="1"/>
              <a:t>Analogy</a:t>
            </a:r>
            <a:r>
              <a:rPr lang="de-DE" dirty="0"/>
              <a:t> </a:t>
            </a:r>
            <a:r>
              <a:rPr lang="de-DE" dirty="0" err="1"/>
              <a:t>for</a:t>
            </a:r>
            <a:r>
              <a:rPr lang="de-DE" dirty="0"/>
              <a:t> SCM </a:t>
            </a:r>
            <a:r>
              <a:rPr lang="de-DE" dirty="0" err="1"/>
              <a:t>Challenges</a:t>
            </a:r>
            <a:r>
              <a:rPr lang="de-DE" dirty="0"/>
              <a:t> (2)</a:t>
            </a:r>
          </a:p>
        </p:txBody>
      </p:sp>
      <p:sp>
        <p:nvSpPr>
          <p:cNvPr id="3" name="Rectangle 3"/>
          <p:cNvSpPr>
            <a:spLocks noChangeArrowheads="1"/>
          </p:cNvSpPr>
          <p:nvPr/>
        </p:nvSpPr>
        <p:spPr bwMode="auto">
          <a:xfrm>
            <a:off x="395288" y="1989138"/>
            <a:ext cx="8353425" cy="863600"/>
          </a:xfrm>
          <a:prstGeom prst="rect">
            <a:avLst/>
          </a:prstGeom>
          <a:noFill/>
          <a:ln w="38100">
            <a:solidFill>
              <a:schemeClr val="tx1"/>
            </a:solidFill>
            <a:prstDash val="lgDash"/>
            <a:miter lim="800000"/>
            <a:headEnd/>
            <a:tailEnd/>
          </a:ln>
        </p:spPr>
        <p:txBody>
          <a:bodyPr wrap="none" anchor="ctr"/>
          <a:lstStyle/>
          <a:p>
            <a:endParaRPr lang="de-DE"/>
          </a:p>
        </p:txBody>
      </p:sp>
      <p:pic>
        <p:nvPicPr>
          <p:cNvPr id="4" name="Picture 5"/>
          <p:cNvPicPr>
            <a:picLocks noChangeAspect="1" noChangeArrowheads="1"/>
          </p:cNvPicPr>
          <p:nvPr/>
        </p:nvPicPr>
        <p:blipFill>
          <a:blip r:embed="rId2"/>
          <a:srcRect/>
          <a:stretch>
            <a:fillRect/>
          </a:stretch>
        </p:blipFill>
        <p:spPr bwMode="auto">
          <a:xfrm>
            <a:off x="7243763" y="2133600"/>
            <a:ext cx="1504950" cy="590550"/>
          </a:xfrm>
          <a:prstGeom prst="rect">
            <a:avLst/>
          </a:prstGeom>
          <a:noFill/>
          <a:ln w="9525">
            <a:noFill/>
            <a:miter lim="800000"/>
            <a:headEnd/>
            <a:tailEnd/>
          </a:ln>
        </p:spPr>
      </p:pic>
      <p:pic>
        <p:nvPicPr>
          <p:cNvPr id="5" name="Picture 6"/>
          <p:cNvPicPr>
            <a:picLocks noChangeAspect="1" noChangeArrowheads="1"/>
          </p:cNvPicPr>
          <p:nvPr/>
        </p:nvPicPr>
        <p:blipFill>
          <a:blip r:embed="rId2"/>
          <a:srcRect/>
          <a:stretch>
            <a:fillRect/>
          </a:stretch>
        </p:blipFill>
        <p:spPr bwMode="auto">
          <a:xfrm>
            <a:off x="468313" y="2133600"/>
            <a:ext cx="1504950" cy="590550"/>
          </a:xfrm>
          <a:prstGeom prst="rect">
            <a:avLst/>
          </a:prstGeom>
          <a:noFill/>
          <a:ln w="9525">
            <a:noFill/>
            <a:miter lim="800000"/>
            <a:headEnd/>
            <a:tailEnd/>
          </a:ln>
        </p:spPr>
      </p:pic>
      <p:pic>
        <p:nvPicPr>
          <p:cNvPr id="6" name="Picture 7"/>
          <p:cNvPicPr>
            <a:picLocks noChangeAspect="1" noChangeArrowheads="1"/>
          </p:cNvPicPr>
          <p:nvPr/>
        </p:nvPicPr>
        <p:blipFill>
          <a:blip r:embed="rId2"/>
          <a:srcRect/>
          <a:stretch>
            <a:fillRect/>
          </a:stretch>
        </p:blipFill>
        <p:spPr bwMode="auto">
          <a:xfrm>
            <a:off x="5803900" y="2133600"/>
            <a:ext cx="1504950" cy="590550"/>
          </a:xfrm>
          <a:prstGeom prst="rect">
            <a:avLst/>
          </a:prstGeom>
          <a:noFill/>
          <a:ln w="9525">
            <a:noFill/>
            <a:miter lim="800000"/>
            <a:headEnd/>
            <a:tailEnd/>
          </a:ln>
        </p:spPr>
      </p:pic>
      <p:pic>
        <p:nvPicPr>
          <p:cNvPr id="7" name="Picture 8"/>
          <p:cNvPicPr>
            <a:picLocks noChangeAspect="1" noChangeArrowheads="1"/>
          </p:cNvPicPr>
          <p:nvPr/>
        </p:nvPicPr>
        <p:blipFill>
          <a:blip r:embed="rId2"/>
          <a:srcRect/>
          <a:stretch>
            <a:fillRect/>
          </a:stretch>
        </p:blipFill>
        <p:spPr bwMode="auto">
          <a:xfrm>
            <a:off x="4221163" y="2133600"/>
            <a:ext cx="1504950" cy="590550"/>
          </a:xfrm>
          <a:prstGeom prst="rect">
            <a:avLst/>
          </a:prstGeom>
          <a:noFill/>
          <a:ln w="9525">
            <a:noFill/>
            <a:miter lim="800000"/>
            <a:headEnd/>
            <a:tailEnd/>
          </a:ln>
        </p:spPr>
      </p:pic>
      <p:pic>
        <p:nvPicPr>
          <p:cNvPr id="8" name="Picture 9"/>
          <p:cNvPicPr>
            <a:picLocks noChangeAspect="1" noChangeArrowheads="1"/>
          </p:cNvPicPr>
          <p:nvPr/>
        </p:nvPicPr>
        <p:blipFill>
          <a:blip r:embed="rId2"/>
          <a:srcRect/>
          <a:stretch>
            <a:fillRect/>
          </a:stretch>
        </p:blipFill>
        <p:spPr bwMode="auto">
          <a:xfrm>
            <a:off x="2490788" y="2133600"/>
            <a:ext cx="1504950" cy="590550"/>
          </a:xfrm>
          <a:prstGeom prst="rect">
            <a:avLst/>
          </a:prstGeom>
          <a:noFill/>
          <a:ln w="9525">
            <a:noFill/>
            <a:miter lim="800000"/>
            <a:headEnd/>
            <a:tailEnd/>
          </a:ln>
        </p:spPr>
      </p:pic>
      <p:sp>
        <p:nvSpPr>
          <p:cNvPr id="9" name="Rectangle 10"/>
          <p:cNvSpPr>
            <a:spLocks noChangeArrowheads="1"/>
          </p:cNvSpPr>
          <p:nvPr/>
        </p:nvSpPr>
        <p:spPr bwMode="auto">
          <a:xfrm>
            <a:off x="323850" y="1844675"/>
            <a:ext cx="8570913" cy="1152525"/>
          </a:xfrm>
          <a:prstGeom prst="rect">
            <a:avLst/>
          </a:prstGeom>
          <a:noFill/>
          <a:ln w="9525">
            <a:solidFill>
              <a:schemeClr val="tx1"/>
            </a:solidFill>
            <a:prstDash val="dash"/>
            <a:miter lim="800000"/>
            <a:headEnd/>
            <a:tailEnd/>
          </a:ln>
        </p:spPr>
        <p:txBody>
          <a:bodyPr wrap="none" anchor="ctr"/>
          <a:lstStyle/>
          <a:p>
            <a:endParaRPr lang="de-DE"/>
          </a:p>
        </p:txBody>
      </p:sp>
      <p:sp>
        <p:nvSpPr>
          <p:cNvPr id="10" name="Text Box 11"/>
          <p:cNvSpPr txBox="1">
            <a:spLocks noChangeArrowheads="1"/>
          </p:cNvSpPr>
          <p:nvPr/>
        </p:nvSpPr>
        <p:spPr bwMode="auto">
          <a:xfrm>
            <a:off x="1187450" y="1557338"/>
            <a:ext cx="2989921" cy="338554"/>
          </a:xfrm>
          <a:prstGeom prst="rect">
            <a:avLst/>
          </a:prstGeom>
          <a:solidFill>
            <a:schemeClr val="bg1"/>
          </a:solidFill>
          <a:ln w="9525">
            <a:noFill/>
            <a:miter lim="800000"/>
            <a:headEnd/>
            <a:tailEnd/>
          </a:ln>
        </p:spPr>
        <p:txBody>
          <a:bodyPr wrap="none">
            <a:spAutoFit/>
          </a:bodyPr>
          <a:lstStyle/>
          <a:p>
            <a:pPr algn="l"/>
            <a:r>
              <a:rPr lang="de-DE" sz="1600" dirty="0" err="1" smtClean="0"/>
              <a:t>best</a:t>
            </a:r>
            <a:r>
              <a:rPr lang="de-DE" sz="1600" dirty="0" smtClean="0"/>
              <a:t> </a:t>
            </a:r>
            <a:r>
              <a:rPr lang="de-DE" sz="1600" dirty="0" err="1" smtClean="0"/>
              <a:t>practice</a:t>
            </a:r>
            <a:r>
              <a:rPr lang="de-DE" sz="1600" dirty="0" smtClean="0"/>
              <a:t> </a:t>
            </a:r>
            <a:r>
              <a:rPr lang="de-DE" sz="1600" dirty="0"/>
              <a:t>= 120 km/h </a:t>
            </a:r>
            <a:r>
              <a:rPr lang="de-DE" sz="1600" dirty="0" err="1"/>
              <a:t>cont</a:t>
            </a:r>
            <a:r>
              <a:rPr lang="de-DE" sz="1600" dirty="0"/>
              <a:t>. </a:t>
            </a:r>
          </a:p>
        </p:txBody>
      </p:sp>
      <p:sp>
        <p:nvSpPr>
          <p:cNvPr id="11" name="Rectangle 12"/>
          <p:cNvSpPr>
            <a:spLocks noChangeArrowheads="1"/>
          </p:cNvSpPr>
          <p:nvPr/>
        </p:nvSpPr>
        <p:spPr bwMode="auto">
          <a:xfrm>
            <a:off x="2341563" y="2060575"/>
            <a:ext cx="1654175" cy="3816350"/>
          </a:xfrm>
          <a:prstGeom prst="rect">
            <a:avLst/>
          </a:prstGeom>
          <a:noFill/>
          <a:ln w="9525">
            <a:solidFill>
              <a:schemeClr val="tx1"/>
            </a:solidFill>
            <a:prstDash val="dash"/>
            <a:miter lim="800000"/>
            <a:headEnd/>
            <a:tailEnd/>
          </a:ln>
        </p:spPr>
        <p:txBody>
          <a:bodyPr wrap="none" anchor="ctr"/>
          <a:lstStyle/>
          <a:p>
            <a:endParaRPr lang="de-DE"/>
          </a:p>
        </p:txBody>
      </p:sp>
      <p:sp>
        <p:nvSpPr>
          <p:cNvPr id="12" name="Text Box 13"/>
          <p:cNvSpPr txBox="1">
            <a:spLocks noChangeArrowheads="1"/>
          </p:cNvSpPr>
          <p:nvPr/>
        </p:nvSpPr>
        <p:spPr bwMode="auto">
          <a:xfrm>
            <a:off x="2565400" y="5734050"/>
            <a:ext cx="1811338" cy="252413"/>
          </a:xfrm>
          <a:prstGeom prst="rect">
            <a:avLst/>
          </a:prstGeom>
          <a:solidFill>
            <a:schemeClr val="bg1"/>
          </a:solidFill>
          <a:ln w="9525">
            <a:noFill/>
            <a:miter lim="800000"/>
            <a:headEnd/>
            <a:tailEnd/>
          </a:ln>
        </p:spPr>
        <p:txBody>
          <a:bodyPr wrap="none">
            <a:spAutoFit/>
          </a:bodyPr>
          <a:lstStyle/>
          <a:p>
            <a:pPr algn="l"/>
            <a:r>
              <a:rPr lang="de-DE" sz="1600"/>
              <a:t>Subsystem 2</a:t>
            </a:r>
          </a:p>
        </p:txBody>
      </p:sp>
      <p:sp>
        <p:nvSpPr>
          <p:cNvPr id="13" name="Text Box 14"/>
          <p:cNvSpPr txBox="1">
            <a:spLocks noChangeArrowheads="1"/>
          </p:cNvSpPr>
          <p:nvPr/>
        </p:nvSpPr>
        <p:spPr bwMode="auto">
          <a:xfrm>
            <a:off x="468313" y="2876550"/>
            <a:ext cx="1811337" cy="252413"/>
          </a:xfrm>
          <a:prstGeom prst="rect">
            <a:avLst/>
          </a:prstGeom>
          <a:solidFill>
            <a:schemeClr val="bg1"/>
          </a:solidFill>
          <a:ln w="9525">
            <a:noFill/>
            <a:miter lim="800000"/>
            <a:headEnd/>
            <a:tailEnd/>
          </a:ln>
        </p:spPr>
        <p:txBody>
          <a:bodyPr wrap="none">
            <a:spAutoFit/>
          </a:bodyPr>
          <a:lstStyle/>
          <a:p>
            <a:pPr algn="l"/>
            <a:r>
              <a:rPr lang="de-DE" sz="1600"/>
              <a:t>Subsystem 1</a:t>
            </a:r>
          </a:p>
        </p:txBody>
      </p:sp>
      <p:sp>
        <p:nvSpPr>
          <p:cNvPr id="14" name="Text Box 15"/>
          <p:cNvSpPr txBox="1">
            <a:spLocks noChangeArrowheads="1"/>
          </p:cNvSpPr>
          <p:nvPr/>
        </p:nvSpPr>
        <p:spPr bwMode="auto">
          <a:xfrm>
            <a:off x="5364163" y="2947988"/>
            <a:ext cx="1305229" cy="338554"/>
          </a:xfrm>
          <a:prstGeom prst="rect">
            <a:avLst/>
          </a:prstGeom>
          <a:solidFill>
            <a:schemeClr val="bg1"/>
          </a:solidFill>
          <a:ln w="9525">
            <a:noFill/>
            <a:miter lim="800000"/>
            <a:headEnd/>
            <a:tailEnd/>
          </a:ln>
        </p:spPr>
        <p:txBody>
          <a:bodyPr wrap="none">
            <a:spAutoFit/>
          </a:bodyPr>
          <a:lstStyle/>
          <a:p>
            <a:pPr algn="l"/>
            <a:r>
              <a:rPr lang="de-DE" sz="1600" dirty="0" smtClean="0"/>
              <a:t>Subsystems </a:t>
            </a:r>
            <a:r>
              <a:rPr lang="de-DE" sz="1600" dirty="0"/>
              <a:t>n</a:t>
            </a:r>
          </a:p>
        </p:txBody>
      </p:sp>
      <p:sp>
        <p:nvSpPr>
          <p:cNvPr id="15" name="Text Box 16"/>
          <p:cNvSpPr txBox="1">
            <a:spLocks noChangeArrowheads="1"/>
          </p:cNvSpPr>
          <p:nvPr/>
        </p:nvSpPr>
        <p:spPr bwMode="auto">
          <a:xfrm>
            <a:off x="2411413" y="4149725"/>
            <a:ext cx="1110689" cy="1508105"/>
          </a:xfrm>
          <a:prstGeom prst="rect">
            <a:avLst/>
          </a:prstGeom>
          <a:noFill/>
          <a:ln w="9525">
            <a:noFill/>
            <a:miter lim="800000"/>
            <a:headEnd/>
            <a:tailEnd/>
          </a:ln>
        </p:spPr>
        <p:txBody>
          <a:bodyPr wrap="none">
            <a:spAutoFit/>
          </a:bodyPr>
          <a:lstStyle/>
          <a:p>
            <a:pPr algn="l">
              <a:buFontTx/>
              <a:buChar char="•"/>
            </a:pPr>
            <a:r>
              <a:rPr lang="de-DE" sz="1200" dirty="0" smtClean="0"/>
              <a:t>stress</a:t>
            </a:r>
            <a:endParaRPr lang="de-DE" sz="1200" dirty="0"/>
          </a:p>
          <a:p>
            <a:pPr algn="l">
              <a:buFontTx/>
              <a:buChar char="•"/>
            </a:pPr>
            <a:r>
              <a:rPr lang="de-DE" sz="1200" dirty="0"/>
              <a:t>i</a:t>
            </a:r>
            <a:r>
              <a:rPr lang="de-DE" sz="1200" dirty="0" smtClean="0"/>
              <a:t>n an </a:t>
            </a:r>
            <a:r>
              <a:rPr lang="de-DE" sz="1200" dirty="0" err="1" smtClean="0"/>
              <a:t>rush</a:t>
            </a:r>
            <a:endParaRPr lang="de-DE" sz="1200" dirty="0"/>
          </a:p>
          <a:p>
            <a:pPr algn="l">
              <a:buFontTx/>
              <a:buChar char="•"/>
            </a:pPr>
            <a:r>
              <a:rPr lang="de-DE" sz="1200" dirty="0" err="1" smtClean="0"/>
              <a:t>headless</a:t>
            </a:r>
            <a:endParaRPr lang="de-DE" sz="1200" dirty="0"/>
          </a:p>
          <a:p>
            <a:pPr algn="l"/>
            <a:endParaRPr lang="de-DE" sz="1400" b="1" dirty="0"/>
          </a:p>
          <a:p>
            <a:pPr algn="l"/>
            <a:r>
              <a:rPr lang="de-DE" sz="1400" b="1" dirty="0" err="1" smtClean="0"/>
              <a:t>Computes</a:t>
            </a:r>
            <a:r>
              <a:rPr lang="de-DE" sz="1400" b="1" dirty="0" smtClean="0"/>
              <a:t> </a:t>
            </a:r>
            <a:br>
              <a:rPr lang="de-DE" sz="1400" b="1" dirty="0" smtClean="0"/>
            </a:br>
            <a:r>
              <a:rPr lang="de-DE" sz="1400" b="1" dirty="0" err="1" smtClean="0"/>
              <a:t>information</a:t>
            </a:r>
            <a:r>
              <a:rPr lang="de-DE" sz="1400" b="1" dirty="0" smtClean="0"/>
              <a:t> </a:t>
            </a:r>
            <a:br>
              <a:rPr lang="de-DE" sz="1400" b="1" dirty="0" smtClean="0"/>
            </a:br>
            <a:endParaRPr lang="de-DE" sz="1400" b="1" dirty="0"/>
          </a:p>
        </p:txBody>
      </p:sp>
      <p:pic>
        <p:nvPicPr>
          <p:cNvPr id="16" name="Picture 17" descr="ClintEastwood">
            <a:hlinkClick r:id="rId3"/>
          </p:cNvPr>
          <p:cNvPicPr>
            <a:picLocks noChangeAspect="1" noChangeArrowheads="1"/>
          </p:cNvPicPr>
          <p:nvPr/>
        </p:nvPicPr>
        <p:blipFill>
          <a:blip r:embed="rId4"/>
          <a:srcRect/>
          <a:stretch>
            <a:fillRect/>
          </a:stretch>
        </p:blipFill>
        <p:spPr bwMode="auto">
          <a:xfrm>
            <a:off x="2773363" y="3141663"/>
            <a:ext cx="790575" cy="969962"/>
          </a:xfrm>
          <a:prstGeom prst="rect">
            <a:avLst/>
          </a:prstGeom>
          <a:noFill/>
          <a:ln w="9525">
            <a:noFill/>
            <a:miter lim="800000"/>
            <a:headEnd/>
            <a:tailEnd/>
          </a:ln>
        </p:spPr>
      </p:pic>
      <p:sp>
        <p:nvSpPr>
          <p:cNvPr id="17" name="Oval 24"/>
          <p:cNvSpPr>
            <a:spLocks noChangeArrowheads="1"/>
          </p:cNvSpPr>
          <p:nvPr/>
        </p:nvSpPr>
        <p:spPr bwMode="auto">
          <a:xfrm>
            <a:off x="4284663" y="2347913"/>
            <a:ext cx="71437" cy="144462"/>
          </a:xfrm>
          <a:prstGeom prst="ellipse">
            <a:avLst/>
          </a:prstGeom>
          <a:solidFill>
            <a:srgbClr val="FF0000"/>
          </a:solidFill>
          <a:ln w="9525">
            <a:solidFill>
              <a:schemeClr val="tx1"/>
            </a:solidFill>
            <a:round/>
            <a:headEnd/>
            <a:tailEnd/>
          </a:ln>
        </p:spPr>
        <p:txBody>
          <a:bodyPr wrap="none" anchor="ctr"/>
          <a:lstStyle/>
          <a:p>
            <a:endParaRPr lang="de-DE"/>
          </a:p>
        </p:txBody>
      </p:sp>
      <p:sp>
        <p:nvSpPr>
          <p:cNvPr id="18" name="Oval 25"/>
          <p:cNvSpPr>
            <a:spLocks noChangeArrowheads="1"/>
          </p:cNvSpPr>
          <p:nvPr/>
        </p:nvSpPr>
        <p:spPr bwMode="auto">
          <a:xfrm>
            <a:off x="5881688" y="2349500"/>
            <a:ext cx="73025" cy="144463"/>
          </a:xfrm>
          <a:prstGeom prst="ellipse">
            <a:avLst/>
          </a:prstGeom>
          <a:solidFill>
            <a:srgbClr val="FF0000"/>
          </a:solidFill>
          <a:ln w="9525">
            <a:solidFill>
              <a:schemeClr val="tx1"/>
            </a:solidFill>
            <a:round/>
            <a:headEnd/>
            <a:tailEnd/>
          </a:ln>
        </p:spPr>
        <p:txBody>
          <a:bodyPr wrap="none" anchor="ctr"/>
          <a:lstStyle/>
          <a:p>
            <a:endParaRPr lang="de-DE"/>
          </a:p>
        </p:txBody>
      </p:sp>
      <p:sp>
        <p:nvSpPr>
          <p:cNvPr id="19" name="Oval 26"/>
          <p:cNvSpPr>
            <a:spLocks noChangeArrowheads="1"/>
          </p:cNvSpPr>
          <p:nvPr/>
        </p:nvSpPr>
        <p:spPr bwMode="auto">
          <a:xfrm>
            <a:off x="7308850" y="2347913"/>
            <a:ext cx="71438" cy="144462"/>
          </a:xfrm>
          <a:prstGeom prst="ellipse">
            <a:avLst/>
          </a:prstGeom>
          <a:solidFill>
            <a:srgbClr val="FF0000"/>
          </a:solidFill>
          <a:ln w="9525">
            <a:solidFill>
              <a:schemeClr val="tx1"/>
            </a:solidFill>
            <a:round/>
            <a:headEnd/>
            <a:tailEnd/>
          </a:ln>
        </p:spPr>
        <p:txBody>
          <a:bodyPr wrap="none" anchor="ctr"/>
          <a:lstStyle/>
          <a:p>
            <a:endParaRPr lang="de-DE"/>
          </a:p>
        </p:txBody>
      </p:sp>
      <p:pic>
        <p:nvPicPr>
          <p:cNvPr id="20" name="Picture 27" descr="gefahrenschild">
            <a:hlinkClick r:id="rId5"/>
          </p:cNvPr>
          <p:cNvPicPr>
            <a:picLocks noChangeAspect="1" noChangeArrowheads="1"/>
          </p:cNvPicPr>
          <p:nvPr/>
        </p:nvPicPr>
        <p:blipFill>
          <a:blip r:embed="rId6"/>
          <a:srcRect/>
          <a:stretch>
            <a:fillRect/>
          </a:stretch>
        </p:blipFill>
        <p:spPr bwMode="auto">
          <a:xfrm>
            <a:off x="8459788" y="1916113"/>
            <a:ext cx="396875" cy="331787"/>
          </a:xfrm>
          <a:prstGeom prst="rect">
            <a:avLst/>
          </a:prstGeom>
          <a:noFill/>
          <a:ln w="9525">
            <a:noFill/>
            <a:miter lim="800000"/>
            <a:headEnd/>
            <a:tailEnd/>
          </a:ln>
        </p:spPr>
      </p:pic>
      <p:sp>
        <p:nvSpPr>
          <p:cNvPr id="21" name="Rectangle 28"/>
          <p:cNvSpPr>
            <a:spLocks noChangeArrowheads="1"/>
          </p:cNvSpPr>
          <p:nvPr/>
        </p:nvSpPr>
        <p:spPr bwMode="auto">
          <a:xfrm>
            <a:off x="322263" y="5732463"/>
            <a:ext cx="1441450" cy="360362"/>
          </a:xfrm>
          <a:prstGeom prst="rect">
            <a:avLst/>
          </a:prstGeom>
          <a:noFill/>
          <a:ln w="38100">
            <a:solidFill>
              <a:schemeClr val="tx1"/>
            </a:solidFill>
            <a:prstDash val="lgDash"/>
            <a:miter lim="800000"/>
            <a:headEnd/>
            <a:tailEnd/>
          </a:ln>
        </p:spPr>
        <p:txBody>
          <a:bodyPr wrap="none" anchor="ctr"/>
          <a:lstStyle/>
          <a:p>
            <a:r>
              <a:rPr lang="de-DE" sz="1400" dirty="0" smtClean="0"/>
              <a:t>Information </a:t>
            </a:r>
            <a:r>
              <a:rPr lang="de-DE" sz="1400" dirty="0" err="1" smtClean="0"/>
              <a:t>area</a:t>
            </a:r>
            <a:endParaRPr lang="de-DE" sz="1400" dirty="0"/>
          </a:p>
        </p:txBody>
      </p:sp>
      <p:grpSp>
        <p:nvGrpSpPr>
          <p:cNvPr id="22" name="Group 38"/>
          <p:cNvGrpSpPr>
            <a:grpSpLocks/>
          </p:cNvGrpSpPr>
          <p:nvPr/>
        </p:nvGrpSpPr>
        <p:grpSpPr bwMode="auto">
          <a:xfrm>
            <a:off x="3852863" y="2060576"/>
            <a:ext cx="4584702" cy="2230438"/>
            <a:chOff x="2426" y="1298"/>
            <a:chExt cx="2888" cy="1405"/>
          </a:xfrm>
        </p:grpSpPr>
        <p:pic>
          <p:nvPicPr>
            <p:cNvPr id="23" name="Picture 39" descr="auge">
              <a:hlinkClick r:id="rId7"/>
            </p:cNvPr>
            <p:cNvPicPr>
              <a:picLocks noChangeAspect="1" noChangeArrowheads="1"/>
            </p:cNvPicPr>
            <p:nvPr/>
          </p:nvPicPr>
          <p:blipFill>
            <a:blip r:embed="rId8"/>
            <a:srcRect/>
            <a:stretch>
              <a:fillRect/>
            </a:stretch>
          </p:blipFill>
          <p:spPr bwMode="auto">
            <a:xfrm>
              <a:off x="5148" y="1298"/>
              <a:ext cx="166" cy="105"/>
            </a:xfrm>
            <a:prstGeom prst="rect">
              <a:avLst/>
            </a:prstGeom>
            <a:noFill/>
            <a:ln w="9525">
              <a:noFill/>
              <a:miter lim="800000"/>
              <a:headEnd/>
              <a:tailEnd/>
            </a:ln>
          </p:spPr>
        </p:pic>
        <p:pic>
          <p:nvPicPr>
            <p:cNvPr id="24" name="Picture 40" descr="auge">
              <a:hlinkClick r:id="rId7"/>
            </p:cNvPr>
            <p:cNvPicPr>
              <a:picLocks noChangeAspect="1" noChangeArrowheads="1"/>
            </p:cNvPicPr>
            <p:nvPr/>
          </p:nvPicPr>
          <p:blipFill>
            <a:blip r:embed="rId8"/>
            <a:srcRect/>
            <a:stretch>
              <a:fillRect/>
            </a:stretch>
          </p:blipFill>
          <p:spPr bwMode="auto">
            <a:xfrm>
              <a:off x="4256" y="1298"/>
              <a:ext cx="166" cy="105"/>
            </a:xfrm>
            <a:prstGeom prst="rect">
              <a:avLst/>
            </a:prstGeom>
            <a:noFill/>
            <a:ln w="9525">
              <a:noFill/>
              <a:miter lim="800000"/>
              <a:headEnd/>
              <a:tailEnd/>
            </a:ln>
          </p:spPr>
        </p:pic>
        <p:pic>
          <p:nvPicPr>
            <p:cNvPr id="25" name="Picture 41" descr="auge">
              <a:hlinkClick r:id="rId7"/>
            </p:cNvPr>
            <p:cNvPicPr>
              <a:picLocks noChangeAspect="1" noChangeArrowheads="1"/>
            </p:cNvPicPr>
            <p:nvPr/>
          </p:nvPicPr>
          <p:blipFill>
            <a:blip r:embed="rId8"/>
            <a:srcRect/>
            <a:stretch>
              <a:fillRect/>
            </a:stretch>
          </p:blipFill>
          <p:spPr bwMode="auto">
            <a:xfrm>
              <a:off x="3288" y="1298"/>
              <a:ext cx="166" cy="105"/>
            </a:xfrm>
            <a:prstGeom prst="rect">
              <a:avLst/>
            </a:prstGeom>
            <a:noFill/>
            <a:ln w="9525">
              <a:noFill/>
              <a:miter lim="800000"/>
              <a:headEnd/>
              <a:tailEnd/>
            </a:ln>
          </p:spPr>
        </p:pic>
        <p:sp>
          <p:nvSpPr>
            <p:cNvPr id="26" name="Line 42"/>
            <p:cNvSpPr>
              <a:spLocks noChangeShapeType="1"/>
            </p:cNvSpPr>
            <p:nvPr/>
          </p:nvSpPr>
          <p:spPr bwMode="auto">
            <a:xfrm>
              <a:off x="3379" y="1434"/>
              <a:ext cx="0" cy="907"/>
            </a:xfrm>
            <a:prstGeom prst="line">
              <a:avLst/>
            </a:prstGeom>
            <a:noFill/>
            <a:ln w="28575">
              <a:solidFill>
                <a:srgbClr val="00FF00"/>
              </a:solidFill>
              <a:round/>
              <a:headEnd/>
              <a:tailEnd/>
            </a:ln>
          </p:spPr>
          <p:txBody>
            <a:bodyPr/>
            <a:lstStyle/>
            <a:p>
              <a:endParaRPr lang="de-DE"/>
            </a:p>
          </p:txBody>
        </p:sp>
        <p:sp>
          <p:nvSpPr>
            <p:cNvPr id="27" name="Line 43"/>
            <p:cNvSpPr>
              <a:spLocks noChangeShapeType="1"/>
            </p:cNvSpPr>
            <p:nvPr/>
          </p:nvSpPr>
          <p:spPr bwMode="auto">
            <a:xfrm>
              <a:off x="4332" y="1434"/>
              <a:ext cx="0" cy="907"/>
            </a:xfrm>
            <a:prstGeom prst="line">
              <a:avLst/>
            </a:prstGeom>
            <a:noFill/>
            <a:ln w="28575">
              <a:solidFill>
                <a:srgbClr val="00FF00"/>
              </a:solidFill>
              <a:round/>
              <a:headEnd/>
              <a:tailEnd/>
            </a:ln>
          </p:spPr>
          <p:txBody>
            <a:bodyPr/>
            <a:lstStyle/>
            <a:p>
              <a:endParaRPr lang="de-DE"/>
            </a:p>
          </p:txBody>
        </p:sp>
        <p:sp>
          <p:nvSpPr>
            <p:cNvPr id="28" name="Line 44"/>
            <p:cNvSpPr>
              <a:spLocks noChangeShapeType="1"/>
            </p:cNvSpPr>
            <p:nvPr/>
          </p:nvSpPr>
          <p:spPr bwMode="auto">
            <a:xfrm>
              <a:off x="5239" y="1434"/>
              <a:ext cx="0" cy="907"/>
            </a:xfrm>
            <a:prstGeom prst="line">
              <a:avLst/>
            </a:prstGeom>
            <a:noFill/>
            <a:ln w="28575">
              <a:solidFill>
                <a:srgbClr val="00FF00"/>
              </a:solidFill>
              <a:round/>
              <a:headEnd/>
              <a:tailEnd/>
            </a:ln>
          </p:spPr>
          <p:txBody>
            <a:bodyPr/>
            <a:lstStyle/>
            <a:p>
              <a:endParaRPr lang="de-DE"/>
            </a:p>
          </p:txBody>
        </p:sp>
        <p:sp>
          <p:nvSpPr>
            <p:cNvPr id="29" name="Line 45"/>
            <p:cNvSpPr>
              <a:spLocks noChangeShapeType="1"/>
            </p:cNvSpPr>
            <p:nvPr/>
          </p:nvSpPr>
          <p:spPr bwMode="auto">
            <a:xfrm flipH="1">
              <a:off x="2426" y="2341"/>
              <a:ext cx="2813" cy="0"/>
            </a:xfrm>
            <a:prstGeom prst="line">
              <a:avLst/>
            </a:prstGeom>
            <a:noFill/>
            <a:ln w="38100">
              <a:solidFill>
                <a:srgbClr val="00FF00"/>
              </a:solidFill>
              <a:round/>
              <a:headEnd/>
              <a:tailEnd type="triangle" w="med" len="med"/>
            </a:ln>
          </p:spPr>
          <p:txBody>
            <a:bodyPr/>
            <a:lstStyle/>
            <a:p>
              <a:endParaRPr lang="de-DE"/>
            </a:p>
          </p:txBody>
        </p:sp>
        <p:sp>
          <p:nvSpPr>
            <p:cNvPr id="30" name="Text Box 46"/>
            <p:cNvSpPr txBox="1">
              <a:spLocks noChangeArrowheads="1"/>
            </p:cNvSpPr>
            <p:nvPr/>
          </p:nvSpPr>
          <p:spPr bwMode="auto">
            <a:xfrm>
              <a:off x="3459" y="2373"/>
              <a:ext cx="1650" cy="330"/>
            </a:xfrm>
            <a:prstGeom prst="rect">
              <a:avLst/>
            </a:prstGeom>
            <a:noFill/>
            <a:ln w="9525">
              <a:noFill/>
              <a:miter lim="800000"/>
              <a:headEnd/>
              <a:tailEnd/>
            </a:ln>
          </p:spPr>
          <p:txBody>
            <a:bodyPr wrap="none">
              <a:spAutoFit/>
            </a:bodyPr>
            <a:lstStyle/>
            <a:p>
              <a:pPr algn="l"/>
              <a:r>
                <a:rPr lang="de-DE" sz="1400" dirty="0" smtClean="0"/>
                <a:t>The </a:t>
              </a:r>
              <a:r>
                <a:rPr lang="de-DE" sz="1400" dirty="0" err="1" smtClean="0"/>
                <a:t>view</a:t>
              </a:r>
              <a:r>
                <a:rPr lang="de-DE" sz="1400" dirty="0" smtClean="0"/>
                <a:t> </a:t>
              </a:r>
              <a:r>
                <a:rPr lang="de-DE" sz="1400" dirty="0" err="1" smtClean="0"/>
                <a:t>through</a:t>
              </a:r>
              <a:r>
                <a:rPr lang="de-DE" sz="1400" dirty="0" smtClean="0"/>
                <a:t> </a:t>
              </a:r>
              <a:r>
                <a:rPr lang="de-DE" sz="1400" dirty="0" err="1" smtClean="0"/>
                <a:t>the</a:t>
              </a:r>
              <a:r>
                <a:rPr lang="de-DE" sz="1400" dirty="0" smtClean="0"/>
                <a:t> </a:t>
              </a:r>
              <a:r>
                <a:rPr lang="de-DE" sz="1400" dirty="0" err="1" smtClean="0"/>
                <a:t>windshield</a:t>
              </a:r>
              <a:r>
                <a:rPr lang="de-DE" sz="1400" dirty="0" smtClean="0"/>
                <a:t> </a:t>
              </a:r>
            </a:p>
            <a:p>
              <a:pPr algn="l"/>
              <a:r>
                <a:rPr lang="de-DE" sz="1400" dirty="0" err="1" smtClean="0"/>
                <a:t>of</a:t>
              </a:r>
              <a:r>
                <a:rPr lang="de-DE" sz="1400" dirty="0" smtClean="0"/>
                <a:t> </a:t>
              </a:r>
              <a:r>
                <a:rPr lang="de-DE" sz="1400" dirty="0" err="1" smtClean="0"/>
                <a:t>the</a:t>
              </a:r>
              <a:r>
                <a:rPr lang="de-DE" sz="1400" dirty="0" smtClean="0"/>
                <a:t> </a:t>
              </a:r>
              <a:r>
                <a:rPr lang="de-DE" sz="1400" dirty="0" err="1" smtClean="0"/>
                <a:t>person</a:t>
              </a:r>
              <a:r>
                <a:rPr lang="de-DE" sz="1400" dirty="0" smtClean="0"/>
                <a:t> in front</a:t>
              </a:r>
              <a:endParaRPr lang="de-DE" sz="1400" dirty="0"/>
            </a:p>
          </p:txBody>
        </p:sp>
      </p:grpSp>
      <p:sp>
        <p:nvSpPr>
          <p:cNvPr id="31" name="Oval 47"/>
          <p:cNvSpPr>
            <a:spLocks noChangeArrowheads="1"/>
          </p:cNvSpPr>
          <p:nvPr/>
        </p:nvSpPr>
        <p:spPr bwMode="auto">
          <a:xfrm>
            <a:off x="2584450" y="2333625"/>
            <a:ext cx="71438" cy="144463"/>
          </a:xfrm>
          <a:prstGeom prst="ellipse">
            <a:avLst/>
          </a:prstGeom>
          <a:solidFill>
            <a:srgbClr val="FF0000"/>
          </a:solidFill>
          <a:ln w="9525">
            <a:solidFill>
              <a:schemeClr val="tx1"/>
            </a:solidFill>
            <a:round/>
            <a:headEnd/>
            <a:tailEnd/>
          </a:ln>
        </p:spPr>
        <p:txBody>
          <a:bodyPr wrap="none" anchor="ctr"/>
          <a:lstStyle/>
          <a:p>
            <a:endParaRPr lang="de-DE"/>
          </a:p>
        </p:txBody>
      </p:sp>
      <p:pic>
        <p:nvPicPr>
          <p:cNvPr id="32" name="Picture 48" descr="auge">
            <a:hlinkClick r:id="rId7"/>
          </p:cNvPr>
          <p:cNvPicPr>
            <a:picLocks noChangeAspect="1" noChangeArrowheads="1"/>
          </p:cNvPicPr>
          <p:nvPr/>
        </p:nvPicPr>
        <p:blipFill>
          <a:blip r:embed="rId8"/>
          <a:srcRect/>
          <a:stretch>
            <a:fillRect/>
          </a:stretch>
        </p:blipFill>
        <p:spPr bwMode="auto">
          <a:xfrm>
            <a:off x="2411413" y="2105025"/>
            <a:ext cx="263525" cy="166688"/>
          </a:xfrm>
          <a:prstGeom prst="rect">
            <a:avLst/>
          </a:prstGeom>
          <a:noFill/>
          <a:ln w="9525">
            <a:noFill/>
            <a:miter lim="800000"/>
            <a:headEnd/>
            <a:tailEnd/>
          </a:ln>
        </p:spPr>
      </p:pic>
      <p:pic>
        <p:nvPicPr>
          <p:cNvPr id="33" name="Picture 49" descr="auge">
            <a:hlinkClick r:id="rId7"/>
          </p:cNvPr>
          <p:cNvPicPr>
            <a:picLocks noChangeAspect="1" noChangeArrowheads="1"/>
          </p:cNvPicPr>
          <p:nvPr/>
        </p:nvPicPr>
        <p:blipFill>
          <a:blip r:embed="rId8"/>
          <a:srcRect/>
          <a:stretch>
            <a:fillRect/>
          </a:stretch>
        </p:blipFill>
        <p:spPr bwMode="auto">
          <a:xfrm>
            <a:off x="3636963" y="2105025"/>
            <a:ext cx="261937" cy="166688"/>
          </a:xfrm>
          <a:prstGeom prst="rect">
            <a:avLst/>
          </a:prstGeom>
          <a:noFill/>
          <a:ln w="9525">
            <a:noFill/>
            <a:miter lim="800000"/>
            <a:headEnd/>
            <a:tailEnd/>
          </a:ln>
        </p:spPr>
      </p:pic>
      <p:pic>
        <p:nvPicPr>
          <p:cNvPr id="34" name="Picture 50" descr="auge">
            <a:hlinkClick r:id="rId7"/>
          </p:cNvPr>
          <p:cNvPicPr>
            <a:picLocks noChangeAspect="1" noChangeArrowheads="1"/>
          </p:cNvPicPr>
          <p:nvPr/>
        </p:nvPicPr>
        <p:blipFill>
          <a:blip r:embed="rId8"/>
          <a:srcRect/>
          <a:stretch>
            <a:fillRect/>
          </a:stretch>
        </p:blipFill>
        <p:spPr bwMode="auto">
          <a:xfrm>
            <a:off x="1477963" y="2074863"/>
            <a:ext cx="261937" cy="166687"/>
          </a:xfrm>
          <a:prstGeom prst="rect">
            <a:avLst/>
          </a:prstGeom>
          <a:noFill/>
          <a:ln w="9525">
            <a:noFill/>
            <a:miter lim="800000"/>
            <a:headEnd/>
            <a:tailEnd/>
          </a:ln>
        </p:spPr>
      </p:pic>
      <p:sp>
        <p:nvSpPr>
          <p:cNvPr id="35" name="Text Box 51"/>
          <p:cNvSpPr txBox="1">
            <a:spLocks noChangeArrowheads="1"/>
          </p:cNvSpPr>
          <p:nvPr/>
        </p:nvSpPr>
        <p:spPr bwMode="auto">
          <a:xfrm>
            <a:off x="4499992" y="5186139"/>
            <a:ext cx="2263377" cy="584775"/>
          </a:xfrm>
          <a:prstGeom prst="rect">
            <a:avLst/>
          </a:prstGeom>
          <a:noFill/>
          <a:ln w="9525">
            <a:noFill/>
            <a:miter lim="800000"/>
            <a:headEnd/>
            <a:tailEnd/>
          </a:ln>
        </p:spPr>
        <p:txBody>
          <a:bodyPr wrap="none">
            <a:spAutoFit/>
          </a:bodyPr>
          <a:lstStyle/>
          <a:p>
            <a:r>
              <a:rPr lang="en-US" sz="1600" dirty="0" smtClean="0"/>
              <a:t>Reduction of asymmetric</a:t>
            </a:r>
          </a:p>
          <a:p>
            <a:r>
              <a:rPr lang="en-US" sz="1600" b="1" dirty="0" smtClean="0"/>
              <a:t>Increasing trust</a:t>
            </a:r>
            <a:endParaRPr lang="en-US" sz="1600" b="1" dirty="0"/>
          </a:p>
        </p:txBody>
      </p:sp>
      <p:sp>
        <p:nvSpPr>
          <p:cNvPr id="36"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18</a:t>
            </a:fld>
            <a:endParaRPr lang="pl-PL" altLang="pl-PL" dirty="0"/>
          </a:p>
        </p:txBody>
      </p:sp>
    </p:spTree>
    <p:extLst>
      <p:ext uri="{BB962C8B-B14F-4D97-AF65-F5344CB8AC3E}">
        <p14:creationId xmlns:p14="http://schemas.microsoft.com/office/powerpoint/2010/main" val="490272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Epc</a:t>
            </a:r>
            <a:r>
              <a:rPr lang="de-DE" dirty="0" smtClean="0"/>
              <a:t> Global Framework </a:t>
            </a:r>
            <a:endParaRPr lang="de-DE" dirty="0"/>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19</a:t>
            </a:fld>
            <a:endParaRPr lang="pl-PL" altLang="pl-P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050911"/>
            <a:ext cx="6075958" cy="501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395536" y="1714656"/>
            <a:ext cx="8424936" cy="1786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265030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9" name="Rectangle 5"/>
          <p:cNvSpPr>
            <a:spLocks noGrp="1" noChangeArrowheads="1"/>
          </p:cNvSpPr>
          <p:nvPr>
            <p:ph type="title"/>
          </p:nvPr>
        </p:nvSpPr>
        <p:spPr/>
        <p:txBody>
          <a:bodyPr/>
          <a:lstStyle/>
          <a:p>
            <a:r>
              <a:rPr lang="en-US" dirty="0" smtClean="0"/>
              <a:t>Our business environment – Opportunities and Threats </a:t>
            </a:r>
            <a:endParaRPr lang="en-US" dirty="0"/>
          </a:p>
        </p:txBody>
      </p:sp>
      <p:sp>
        <p:nvSpPr>
          <p:cNvPr id="2" name="Rechteck 1"/>
          <p:cNvSpPr/>
          <p:nvPr/>
        </p:nvSpPr>
        <p:spPr>
          <a:xfrm>
            <a:off x="6515100" y="1280609"/>
            <a:ext cx="2286000" cy="2800767"/>
          </a:xfrm>
          <a:prstGeom prst="rect">
            <a:avLst/>
          </a:prstGeom>
        </p:spPr>
        <p:txBody>
          <a:bodyPr wrap="square">
            <a:spAutoFit/>
          </a:bodyPr>
          <a:lstStyle/>
          <a:p>
            <a:r>
              <a:rPr lang="en-US" sz="1600" dirty="0"/>
              <a:t>individualization </a:t>
            </a:r>
            <a:br>
              <a:rPr lang="en-US" sz="1600" dirty="0"/>
            </a:br>
            <a:r>
              <a:rPr lang="en-US" sz="1600" dirty="0" smtClean="0"/>
              <a:t>female shift </a:t>
            </a:r>
            <a:r>
              <a:rPr lang="en-US" sz="1600" dirty="0"/>
              <a:t/>
            </a:r>
            <a:br>
              <a:rPr lang="en-US" sz="1600" dirty="0"/>
            </a:br>
            <a:r>
              <a:rPr lang="en-US" sz="1600" dirty="0" smtClean="0"/>
              <a:t>silver society </a:t>
            </a:r>
            <a:r>
              <a:rPr lang="en-US" sz="1600" dirty="0"/>
              <a:t/>
            </a:r>
            <a:br>
              <a:rPr lang="en-US" sz="1600" dirty="0"/>
            </a:br>
            <a:r>
              <a:rPr lang="en-US" sz="1600" dirty="0"/>
              <a:t>new Learning </a:t>
            </a:r>
            <a:br>
              <a:rPr lang="en-US" sz="1600" dirty="0"/>
            </a:br>
            <a:r>
              <a:rPr lang="en-US" sz="1600" dirty="0" smtClean="0"/>
              <a:t>new work </a:t>
            </a:r>
            <a:r>
              <a:rPr lang="en-US" sz="1600" dirty="0"/>
              <a:t/>
            </a:r>
            <a:br>
              <a:rPr lang="en-US" sz="1600" dirty="0"/>
            </a:br>
            <a:r>
              <a:rPr lang="en-US" sz="1600" dirty="0"/>
              <a:t>health </a:t>
            </a:r>
            <a:br>
              <a:rPr lang="en-US" sz="1600" dirty="0"/>
            </a:br>
            <a:r>
              <a:rPr lang="en-US" sz="1600" dirty="0" smtClean="0"/>
              <a:t>neo-ecology </a:t>
            </a:r>
            <a:r>
              <a:rPr lang="en-US" sz="1600" dirty="0"/>
              <a:t/>
            </a:r>
            <a:br>
              <a:rPr lang="en-US" sz="1600" dirty="0"/>
            </a:br>
            <a:r>
              <a:rPr lang="en-US" sz="1600" dirty="0"/>
              <a:t>connectivity </a:t>
            </a:r>
            <a:br>
              <a:rPr lang="en-US" sz="1600" dirty="0"/>
            </a:br>
            <a:r>
              <a:rPr lang="en-US" sz="1600" dirty="0"/>
              <a:t>globalization </a:t>
            </a:r>
            <a:br>
              <a:rPr lang="en-US" sz="1600" dirty="0"/>
            </a:br>
            <a:r>
              <a:rPr lang="en-US" sz="1600" dirty="0"/>
              <a:t>urbanization </a:t>
            </a:r>
            <a:br>
              <a:rPr lang="en-US" sz="1600" dirty="0"/>
            </a:br>
            <a:r>
              <a:rPr lang="en-US" sz="1600" dirty="0"/>
              <a:t>mobility</a:t>
            </a:r>
            <a:endParaRPr lang="de-DE" sz="1600" dirty="0"/>
          </a:p>
        </p:txBody>
      </p:sp>
      <p:sp>
        <p:nvSpPr>
          <p:cNvPr id="3" name="Rechteck 2"/>
          <p:cNvSpPr/>
          <p:nvPr/>
        </p:nvSpPr>
        <p:spPr>
          <a:xfrm>
            <a:off x="5699790" y="4229174"/>
            <a:ext cx="2258503" cy="276999"/>
          </a:xfrm>
          <a:prstGeom prst="rect">
            <a:avLst/>
          </a:prstGeom>
        </p:spPr>
        <p:txBody>
          <a:bodyPr wrap="none">
            <a:spAutoFit/>
          </a:bodyPr>
          <a:lstStyle/>
          <a:p>
            <a:r>
              <a:rPr lang="de-DE" sz="1200" dirty="0" smtClean="0"/>
              <a:t>wwww.zukunftsinstitut.de/</a:t>
            </a:r>
            <a:r>
              <a:rPr lang="de-DE" sz="1200" dirty="0" err="1" smtClean="0"/>
              <a:t>Horx</a:t>
            </a:r>
            <a:endParaRPr lang="de-DE" sz="1200" dirty="0"/>
          </a:p>
        </p:txBody>
      </p:sp>
      <p:sp>
        <p:nvSpPr>
          <p:cNvPr id="5" name="Rechteck 4"/>
          <p:cNvSpPr/>
          <p:nvPr/>
        </p:nvSpPr>
        <p:spPr>
          <a:xfrm>
            <a:off x="179512" y="4719786"/>
            <a:ext cx="8236024" cy="1445518"/>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327582" y="5088086"/>
            <a:ext cx="3698317" cy="1077218"/>
          </a:xfrm>
          <a:prstGeom prst="rect">
            <a:avLst/>
          </a:prstGeom>
        </p:spPr>
        <p:txBody>
          <a:bodyPr wrap="square">
            <a:spAutoFit/>
          </a:bodyPr>
          <a:lstStyle>
            <a:defPPr>
              <a:defRPr lang="de-DE"/>
            </a:defPPr>
            <a:lvl1pPr fontAlgn="auto">
              <a:spcAft>
                <a:spcPts val="0"/>
              </a:spcAft>
              <a:defRPr sz="2000" b="1"/>
            </a:lvl1pPr>
          </a:lstStyle>
          <a:p>
            <a:r>
              <a:rPr lang="en-US" sz="1600" b="0" dirty="0" smtClean="0"/>
              <a:t>markets </a:t>
            </a:r>
            <a:r>
              <a:rPr lang="en-US" sz="1600" b="0" dirty="0"/>
              <a:t>of the future</a:t>
            </a:r>
          </a:p>
          <a:p>
            <a:r>
              <a:rPr lang="en-US" sz="1600" b="0" dirty="0" smtClean="0"/>
              <a:t>development </a:t>
            </a:r>
            <a:r>
              <a:rPr lang="en-US" sz="1600" b="0" dirty="0"/>
              <a:t>of world politics</a:t>
            </a:r>
          </a:p>
          <a:p>
            <a:r>
              <a:rPr lang="en-US" sz="1600" b="0" dirty="0"/>
              <a:t>m</a:t>
            </a:r>
            <a:r>
              <a:rPr lang="en-US" sz="1600" b="0" dirty="0" smtClean="0"/>
              <a:t>echanization/</a:t>
            </a:r>
            <a:r>
              <a:rPr lang="en-US" sz="1600" b="0" dirty="0" err="1" smtClean="0"/>
              <a:t>technization</a:t>
            </a:r>
            <a:endParaRPr lang="en-US" sz="1600" b="0" dirty="0"/>
          </a:p>
          <a:p>
            <a:r>
              <a:rPr lang="en-US" sz="1600" b="0" dirty="0"/>
              <a:t>acceleration</a:t>
            </a:r>
            <a:endParaRPr lang="de-DE" sz="1600" b="0" dirty="0"/>
          </a:p>
        </p:txBody>
      </p:sp>
      <p:sp>
        <p:nvSpPr>
          <p:cNvPr id="7" name="Rechteck 6"/>
          <p:cNvSpPr/>
          <p:nvPr/>
        </p:nvSpPr>
        <p:spPr>
          <a:xfrm>
            <a:off x="4229100" y="5073729"/>
            <a:ext cx="4572000" cy="1077218"/>
          </a:xfrm>
          <a:prstGeom prst="rect">
            <a:avLst/>
          </a:prstGeom>
        </p:spPr>
        <p:txBody>
          <a:bodyPr>
            <a:spAutoFit/>
          </a:bodyPr>
          <a:lstStyle/>
          <a:p>
            <a:pPr fontAlgn="auto">
              <a:spcAft>
                <a:spcPts val="0"/>
              </a:spcAft>
            </a:pPr>
            <a:r>
              <a:rPr lang="de-DE" sz="1600" dirty="0" err="1"/>
              <a:t>individualization</a:t>
            </a:r>
            <a:r>
              <a:rPr lang="de-DE" sz="1600" dirty="0"/>
              <a:t> </a:t>
            </a:r>
            <a:br>
              <a:rPr lang="de-DE" sz="1600" dirty="0"/>
            </a:br>
            <a:r>
              <a:rPr lang="de-DE" sz="1600" dirty="0" err="1"/>
              <a:t>globalization</a:t>
            </a:r>
            <a:r>
              <a:rPr lang="de-DE" sz="1600" dirty="0"/>
              <a:t> </a:t>
            </a:r>
            <a:br>
              <a:rPr lang="de-DE" sz="1600" dirty="0"/>
            </a:br>
            <a:r>
              <a:rPr lang="de-DE" sz="1600" dirty="0" err="1"/>
              <a:t>resources</a:t>
            </a:r>
            <a:r>
              <a:rPr lang="de-DE" sz="1600" dirty="0"/>
              <a:t> </a:t>
            </a:r>
            <a:br>
              <a:rPr lang="de-DE" sz="1600" dirty="0"/>
            </a:br>
            <a:r>
              <a:rPr lang="de-DE" sz="1600" dirty="0" err="1" smtClean="0"/>
              <a:t>demographic</a:t>
            </a:r>
            <a:r>
              <a:rPr lang="de-DE" sz="1600" dirty="0" smtClean="0"/>
              <a:t> </a:t>
            </a:r>
            <a:r>
              <a:rPr lang="de-DE" sz="1600" dirty="0" err="1"/>
              <a:t>development</a:t>
            </a:r>
            <a:endParaRPr lang="de-DE" sz="1600" dirty="0"/>
          </a:p>
        </p:txBody>
      </p:sp>
      <p:sp>
        <p:nvSpPr>
          <p:cNvPr id="13" name="Rectangle 5"/>
          <p:cNvSpPr txBox="1">
            <a:spLocks noChangeArrowheads="1"/>
          </p:cNvSpPr>
          <p:nvPr/>
        </p:nvSpPr>
        <p:spPr bwMode="auto">
          <a:xfrm>
            <a:off x="406400" y="4719786"/>
            <a:ext cx="8229600" cy="77787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rtl="0" eaLnBrk="0" fontAlgn="base" hangingPunct="0">
              <a:spcBef>
                <a:spcPct val="0"/>
              </a:spcBef>
              <a:spcAft>
                <a:spcPct val="0"/>
              </a:spcAft>
              <a:defRPr sz="2700" b="1" kern="1200" baseline="0">
                <a:solidFill>
                  <a:schemeClr val="tx1"/>
                </a:solidFill>
                <a:latin typeface="ITC Stone Sans Std Medium" pitchFamily="34" charset="0"/>
                <a:ea typeface="+mj-ea"/>
                <a:cs typeface="+mj-cs"/>
              </a:defRPr>
            </a:lvl1pPr>
            <a:lvl2pPr algn="l" rtl="0" eaLnBrk="0" fontAlgn="base" hangingPunct="0">
              <a:spcBef>
                <a:spcPct val="0"/>
              </a:spcBef>
              <a:spcAft>
                <a:spcPct val="0"/>
              </a:spcAft>
              <a:defRPr sz="4900">
                <a:solidFill>
                  <a:schemeClr val="bg1"/>
                </a:solidFill>
                <a:latin typeface="Lucida Sans" pitchFamily="34" charset="0"/>
              </a:defRPr>
            </a:lvl2pPr>
            <a:lvl3pPr algn="l" rtl="0" eaLnBrk="0" fontAlgn="base" hangingPunct="0">
              <a:spcBef>
                <a:spcPct val="0"/>
              </a:spcBef>
              <a:spcAft>
                <a:spcPct val="0"/>
              </a:spcAft>
              <a:defRPr sz="4900">
                <a:solidFill>
                  <a:schemeClr val="bg1"/>
                </a:solidFill>
                <a:latin typeface="Lucida Sans" pitchFamily="34" charset="0"/>
              </a:defRPr>
            </a:lvl3pPr>
            <a:lvl4pPr algn="l" rtl="0" eaLnBrk="0" fontAlgn="base" hangingPunct="0">
              <a:spcBef>
                <a:spcPct val="0"/>
              </a:spcBef>
              <a:spcAft>
                <a:spcPct val="0"/>
              </a:spcAft>
              <a:defRPr sz="4900">
                <a:solidFill>
                  <a:schemeClr val="bg1"/>
                </a:solidFill>
                <a:latin typeface="Lucida Sans" pitchFamily="34" charset="0"/>
              </a:defRPr>
            </a:lvl4pPr>
            <a:lvl5pPr algn="l" rtl="0" eaLnBrk="0" fontAlgn="base" hangingPunct="0">
              <a:spcBef>
                <a:spcPct val="0"/>
              </a:spcBef>
              <a:spcAft>
                <a:spcPct val="0"/>
              </a:spcAft>
              <a:defRPr sz="4900">
                <a:solidFill>
                  <a:schemeClr val="bg1"/>
                </a:solidFill>
                <a:latin typeface="Lucida Sans" pitchFamily="34" charset="0"/>
              </a:defRPr>
            </a:lvl5pPr>
            <a:lvl6pPr marL="513984" algn="l" rtl="0" fontAlgn="base">
              <a:spcBef>
                <a:spcPct val="0"/>
              </a:spcBef>
              <a:spcAft>
                <a:spcPct val="0"/>
              </a:spcAft>
              <a:defRPr sz="4900">
                <a:solidFill>
                  <a:schemeClr val="bg1"/>
                </a:solidFill>
                <a:latin typeface="Lucida Sans" pitchFamily="34" charset="0"/>
              </a:defRPr>
            </a:lvl6pPr>
            <a:lvl7pPr marL="1027968" algn="l" rtl="0" fontAlgn="base">
              <a:spcBef>
                <a:spcPct val="0"/>
              </a:spcBef>
              <a:spcAft>
                <a:spcPct val="0"/>
              </a:spcAft>
              <a:defRPr sz="4900">
                <a:solidFill>
                  <a:schemeClr val="bg1"/>
                </a:solidFill>
                <a:latin typeface="Lucida Sans" pitchFamily="34" charset="0"/>
              </a:defRPr>
            </a:lvl7pPr>
            <a:lvl8pPr marL="1541953" algn="l" rtl="0" fontAlgn="base">
              <a:spcBef>
                <a:spcPct val="0"/>
              </a:spcBef>
              <a:spcAft>
                <a:spcPct val="0"/>
              </a:spcAft>
              <a:defRPr sz="4900">
                <a:solidFill>
                  <a:schemeClr val="bg1"/>
                </a:solidFill>
                <a:latin typeface="Lucida Sans" pitchFamily="34" charset="0"/>
              </a:defRPr>
            </a:lvl8pPr>
            <a:lvl9pPr marL="2055937" algn="l" rtl="0" fontAlgn="base">
              <a:spcBef>
                <a:spcPct val="0"/>
              </a:spcBef>
              <a:spcAft>
                <a:spcPct val="0"/>
              </a:spcAft>
              <a:defRPr sz="4900">
                <a:solidFill>
                  <a:schemeClr val="bg1"/>
                </a:solidFill>
                <a:latin typeface="Lucida Sans" pitchFamily="34" charset="0"/>
              </a:defRPr>
            </a:lvl9pPr>
          </a:lstStyle>
          <a:p>
            <a:r>
              <a:rPr lang="de-DE" sz="1800" u="sng" dirty="0" smtClean="0">
                <a:latin typeface="Arial" panose="020B0604020202020204" pitchFamily="34" charset="0"/>
                <a:cs typeface="Arial" panose="020B0604020202020204" pitchFamily="34" charset="0"/>
              </a:rPr>
              <a:t>8 Megatrends (Thomsen)</a:t>
            </a:r>
            <a:endParaRPr lang="de-DE" sz="1800" u="sng" dirty="0">
              <a:latin typeface="Arial" panose="020B0604020202020204" pitchFamily="34" charset="0"/>
              <a:cs typeface="Arial" panose="020B0604020202020204" pitchFamily="34" charset="0"/>
            </a:endParaRPr>
          </a:p>
        </p:txBody>
      </p:sp>
      <p:grpSp>
        <p:nvGrpSpPr>
          <p:cNvPr id="11" name="Gruppieren 10"/>
          <p:cNvGrpSpPr/>
          <p:nvPr/>
        </p:nvGrpSpPr>
        <p:grpSpPr>
          <a:xfrm>
            <a:off x="599438" y="1154648"/>
            <a:ext cx="5308600" cy="3478585"/>
            <a:chOff x="152400" y="1076421"/>
            <a:chExt cx="5308600" cy="3478585"/>
          </a:xfrm>
        </p:grpSpPr>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76421"/>
              <a:ext cx="5308600" cy="347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feld 13"/>
            <p:cNvSpPr txBox="1"/>
            <p:nvPr/>
          </p:nvSpPr>
          <p:spPr>
            <a:xfrm>
              <a:off x="251520" y="1336681"/>
              <a:ext cx="1181734" cy="261610"/>
            </a:xfrm>
            <a:prstGeom prst="rect">
              <a:avLst/>
            </a:prstGeom>
            <a:solidFill>
              <a:schemeClr val="bg1"/>
            </a:solidFill>
          </p:spPr>
          <p:txBody>
            <a:bodyPr wrap="none" rtlCol="0">
              <a:spAutoFit/>
            </a:bodyPr>
            <a:lstStyle/>
            <a:p>
              <a:r>
                <a:rPr lang="de-DE" sz="1100" dirty="0" smtClean="0"/>
                <a:t>Fashion/Products</a:t>
              </a:r>
              <a:endParaRPr lang="de-DE" sz="1100" dirty="0"/>
            </a:p>
          </p:txBody>
        </p:sp>
        <p:sp>
          <p:nvSpPr>
            <p:cNvPr id="15" name="Textfeld 14"/>
            <p:cNvSpPr txBox="1"/>
            <p:nvPr/>
          </p:nvSpPr>
          <p:spPr>
            <a:xfrm>
              <a:off x="239892" y="1826342"/>
              <a:ext cx="1452642" cy="261610"/>
            </a:xfrm>
            <a:prstGeom prst="rect">
              <a:avLst/>
            </a:prstGeom>
            <a:solidFill>
              <a:schemeClr val="bg1"/>
            </a:solidFill>
          </p:spPr>
          <p:txBody>
            <a:bodyPr wrap="none" rtlCol="0">
              <a:spAutoFit/>
            </a:bodyPr>
            <a:lstStyle/>
            <a:p>
              <a:r>
                <a:rPr lang="de-DE" sz="1100" dirty="0" smtClean="0"/>
                <a:t>Spirit </a:t>
              </a:r>
              <a:r>
                <a:rPr lang="de-DE" sz="1100" dirty="0" err="1" smtClean="0"/>
                <a:t>of</a:t>
              </a:r>
              <a:r>
                <a:rPr lang="de-DE" sz="1100" dirty="0" smtClean="0"/>
                <a:t> time/</a:t>
              </a:r>
              <a:r>
                <a:rPr lang="de-DE" sz="1100" dirty="0" err="1" smtClean="0"/>
                <a:t>Markets</a:t>
              </a:r>
              <a:endParaRPr lang="de-DE" sz="1100" dirty="0"/>
            </a:p>
          </p:txBody>
        </p:sp>
        <p:sp>
          <p:nvSpPr>
            <p:cNvPr id="16" name="Textfeld 15"/>
            <p:cNvSpPr txBox="1"/>
            <p:nvPr/>
          </p:nvSpPr>
          <p:spPr>
            <a:xfrm>
              <a:off x="251520" y="2303294"/>
              <a:ext cx="1296144" cy="261610"/>
            </a:xfrm>
            <a:prstGeom prst="rect">
              <a:avLst/>
            </a:prstGeom>
            <a:solidFill>
              <a:schemeClr val="bg1"/>
            </a:solidFill>
          </p:spPr>
          <p:txBody>
            <a:bodyPr wrap="square" rtlCol="0">
              <a:spAutoFit/>
            </a:bodyPr>
            <a:lstStyle/>
            <a:p>
              <a:r>
                <a:rPr lang="de-DE" sz="1100" dirty="0" smtClean="0"/>
                <a:t>Boom/</a:t>
              </a:r>
              <a:r>
                <a:rPr lang="de-DE" sz="1100" dirty="0"/>
                <a:t>E</a:t>
              </a:r>
              <a:r>
                <a:rPr lang="de-DE" sz="1100" dirty="0" smtClean="0"/>
                <a:t>conomy</a:t>
              </a:r>
              <a:endParaRPr lang="de-DE" sz="1100" dirty="0"/>
            </a:p>
          </p:txBody>
        </p:sp>
        <p:sp>
          <p:nvSpPr>
            <p:cNvPr id="17" name="Textfeld 16"/>
            <p:cNvSpPr txBox="1"/>
            <p:nvPr/>
          </p:nvSpPr>
          <p:spPr>
            <a:xfrm>
              <a:off x="251520" y="2755050"/>
              <a:ext cx="1065130" cy="261610"/>
            </a:xfrm>
            <a:prstGeom prst="rect">
              <a:avLst/>
            </a:prstGeom>
            <a:solidFill>
              <a:schemeClr val="bg1"/>
            </a:solidFill>
          </p:spPr>
          <p:txBody>
            <a:bodyPr wrap="square" rtlCol="0">
              <a:spAutoFit/>
            </a:bodyPr>
            <a:lstStyle/>
            <a:p>
              <a:r>
                <a:rPr lang="de-DE" sz="1100" dirty="0" smtClean="0"/>
                <a:t>Technology</a:t>
              </a:r>
              <a:endParaRPr lang="de-DE" sz="1100" dirty="0"/>
            </a:p>
          </p:txBody>
        </p:sp>
        <p:sp>
          <p:nvSpPr>
            <p:cNvPr id="18" name="Textfeld 17"/>
            <p:cNvSpPr txBox="1"/>
            <p:nvPr/>
          </p:nvSpPr>
          <p:spPr>
            <a:xfrm>
              <a:off x="244972" y="3212976"/>
              <a:ext cx="870643" cy="261610"/>
            </a:xfrm>
            <a:prstGeom prst="rect">
              <a:avLst/>
            </a:prstGeom>
            <a:solidFill>
              <a:schemeClr val="bg1"/>
            </a:solidFill>
          </p:spPr>
          <p:txBody>
            <a:bodyPr wrap="square" rtlCol="0">
              <a:spAutoFit/>
            </a:bodyPr>
            <a:lstStyle/>
            <a:p>
              <a:r>
                <a:rPr lang="de-DE" sz="1100" dirty="0" err="1" smtClean="0"/>
                <a:t>Civilization</a:t>
              </a:r>
              <a:endParaRPr lang="de-DE" sz="1100" dirty="0"/>
            </a:p>
          </p:txBody>
        </p:sp>
        <p:sp>
          <p:nvSpPr>
            <p:cNvPr id="19" name="Textfeld 18"/>
            <p:cNvSpPr txBox="1"/>
            <p:nvPr/>
          </p:nvSpPr>
          <p:spPr>
            <a:xfrm>
              <a:off x="251520" y="3717032"/>
              <a:ext cx="648072" cy="261610"/>
            </a:xfrm>
            <a:prstGeom prst="rect">
              <a:avLst/>
            </a:prstGeom>
            <a:solidFill>
              <a:schemeClr val="bg1"/>
            </a:solidFill>
          </p:spPr>
          <p:txBody>
            <a:bodyPr wrap="square" rtlCol="0">
              <a:spAutoFit/>
            </a:bodyPr>
            <a:lstStyle/>
            <a:p>
              <a:r>
                <a:rPr lang="de-DE" sz="1100" dirty="0" smtClean="0"/>
                <a:t>Nature</a:t>
              </a:r>
              <a:endParaRPr lang="de-DE" sz="1100" dirty="0"/>
            </a:p>
          </p:txBody>
        </p:sp>
      </p:grpSp>
      <p:sp>
        <p:nvSpPr>
          <p:cNvPr id="20"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2</a:t>
            </a:fld>
            <a:endParaRPr lang="pl-PL" altLang="pl-PL" dirty="0"/>
          </a:p>
        </p:txBody>
      </p:sp>
    </p:spTree>
    <p:extLst>
      <p:ext uri="{BB962C8B-B14F-4D97-AF65-F5344CB8AC3E}">
        <p14:creationId xmlns:p14="http://schemas.microsoft.com/office/powerpoint/2010/main" val="3214245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20</a:t>
            </a:fld>
            <a:endParaRPr lang="pl-PL" altLang="pl-PL"/>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09" y="967705"/>
            <a:ext cx="719137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7046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21</a:t>
            </a:fld>
            <a:endParaRPr lang="pl-PL" altLang="pl-PL"/>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11399"/>
            <a:ext cx="7239000" cy="393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2167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08720"/>
            <a:ext cx="6734894" cy="5236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DE" dirty="0" smtClean="0"/>
              <a:t>GS1 Standards Framework  - just </a:t>
            </a:r>
            <a:r>
              <a:rPr lang="de-DE" dirty="0" err="1" smtClean="0"/>
              <a:t>one</a:t>
            </a:r>
            <a:r>
              <a:rPr lang="de-DE" dirty="0" smtClean="0"/>
              <a:t> </a:t>
            </a:r>
            <a:r>
              <a:rPr lang="de-DE" dirty="0" err="1" smtClean="0"/>
              <a:t>example</a:t>
            </a:r>
            <a:r>
              <a:rPr lang="de-DE" dirty="0" smtClean="0"/>
              <a:t> </a:t>
            </a:r>
            <a:r>
              <a:rPr lang="de-DE" dirty="0" err="1" smtClean="0"/>
              <a:t>for</a:t>
            </a:r>
            <a:r>
              <a:rPr lang="de-DE" dirty="0" smtClean="0"/>
              <a:t> a </a:t>
            </a:r>
            <a:r>
              <a:rPr lang="de-DE" dirty="0" err="1" smtClean="0"/>
              <a:t>specific</a:t>
            </a:r>
            <a:r>
              <a:rPr lang="de-DE" dirty="0" smtClean="0"/>
              <a:t> </a:t>
            </a:r>
            <a:r>
              <a:rPr lang="de-DE" dirty="0" err="1" smtClean="0"/>
              <a:t>Industry</a:t>
            </a:r>
            <a:endParaRPr lang="de-DE" dirty="0"/>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22</a:t>
            </a:fld>
            <a:endParaRPr lang="pl-PL" altLang="pl-PL"/>
          </a:p>
        </p:txBody>
      </p:sp>
      <p:sp>
        <p:nvSpPr>
          <p:cNvPr id="4" name="Rectangle 3"/>
          <p:cNvSpPr>
            <a:spLocks noChangeArrowheads="1"/>
          </p:cNvSpPr>
          <p:nvPr/>
        </p:nvSpPr>
        <p:spPr bwMode="auto">
          <a:xfrm>
            <a:off x="5685323" y="5733256"/>
            <a:ext cx="34231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endParaRPr lang="en-US" altLang="de-DE" sz="1200" dirty="0">
              <a:latin typeface="Arial" charset="0"/>
              <a:cs typeface="Arial" charset="0"/>
            </a:endParaRPr>
          </a:p>
          <a:p>
            <a:pPr lvl="0"/>
            <a:r>
              <a:rPr lang="en-US" altLang="de-DE" sz="1200" dirty="0" smtClean="0">
                <a:latin typeface="Arial" charset="0"/>
                <a:cs typeface="Arial" charset="0"/>
              </a:rPr>
              <a:t>Source: </a:t>
            </a:r>
            <a:r>
              <a:rPr lang="en-US" altLang="de-DE" sz="1200" dirty="0">
                <a:latin typeface="Arial" charset="0"/>
                <a:cs typeface="Arial" charset="0"/>
              </a:rPr>
              <a:t>GS1 Supply Chain Visibility </a:t>
            </a:r>
            <a:r>
              <a:rPr lang="en-US" altLang="de-DE" sz="1200" dirty="0" smtClean="0">
                <a:latin typeface="Arial" charset="0"/>
                <a:cs typeface="Arial" charset="0"/>
              </a:rPr>
              <a:t>Framework</a:t>
            </a:r>
            <a:endParaRPr kumimoji="0" lang="de-DE" altLang="de-DE" sz="1200" b="0" i="0" u="none" strike="noStrike" cap="none" normalizeH="0" baseline="0" dirty="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791142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Why is it so hard to solve the issues in collaboration?</a:t>
            </a:r>
            <a:endParaRPr lang="en-US" dirty="0"/>
          </a:p>
        </p:txBody>
      </p:sp>
      <p:sp>
        <p:nvSpPr>
          <p:cNvPr id="5" name="Inhaltsplatzhalter 4"/>
          <p:cNvSpPr>
            <a:spLocks noGrp="1"/>
          </p:cNvSpPr>
          <p:nvPr>
            <p:ph idx="1"/>
          </p:nvPr>
        </p:nvSpPr>
        <p:spPr>
          <a:xfrm>
            <a:off x="150813" y="1484784"/>
            <a:ext cx="8229600" cy="4149725"/>
          </a:xfrm>
        </p:spPr>
        <p:txBody>
          <a:bodyPr/>
          <a:lstStyle/>
          <a:p>
            <a:pPr marL="0" indent="0">
              <a:buNone/>
            </a:pPr>
            <a:r>
              <a:rPr lang="en-GB" dirty="0" smtClean="0"/>
              <a:t>“This </a:t>
            </a:r>
            <a:r>
              <a:rPr lang="en-GB" dirty="0"/>
              <a:t>analysis of the bullwhip effect leads to a clear realization that the enterprises in the supply chain can only reduce the effect by collaboration, or in other words by working together. ‘Efficient Consumer Response’ (ECR) is a method for dealing with this situation. Progressive enterprises have been devoting attention to this subject for more than a decade already. One of the main pillars of ECR is using a standardized method (EDI) to provide and exchange data, especially specific point-of-sale (POS) data, and conveying this data to the upstream links of the supply chain in </a:t>
            </a:r>
            <a:r>
              <a:rPr lang="en-GB" b="1" dirty="0"/>
              <a:t>near real time</a:t>
            </a:r>
            <a:r>
              <a:rPr lang="en-GB" dirty="0"/>
              <a:t>. </a:t>
            </a:r>
            <a:r>
              <a:rPr lang="en-GB" b="1" dirty="0"/>
              <a:t>RFID</a:t>
            </a:r>
            <a:r>
              <a:rPr lang="en-GB" dirty="0"/>
              <a:t> can support this process, and with its higher degree of automation and ability to identify individual items it can surpass existing barcode systems</a:t>
            </a:r>
            <a:r>
              <a:rPr lang="en-GB" dirty="0" smtClean="0"/>
              <a:t>.</a:t>
            </a:r>
          </a:p>
          <a:p>
            <a:pPr marL="0" indent="0">
              <a:buNone/>
            </a:pPr>
            <a:endParaRPr lang="de-DE" dirty="0"/>
          </a:p>
          <a:p>
            <a:pPr marL="0" indent="0">
              <a:buNone/>
            </a:pPr>
            <a:r>
              <a:rPr lang="en-GB" dirty="0"/>
              <a:t>Providing POS data on the basis of item barcodes would unquestionably be possible even now. However, exchanging this sort of data is still hampered by resistance arising from business </a:t>
            </a:r>
            <a:r>
              <a:rPr lang="en-GB" dirty="0" smtClean="0"/>
              <a:t>policies.”</a:t>
            </a:r>
            <a:endParaRPr lang="de-DE" dirty="0"/>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23</a:t>
            </a:fld>
            <a:endParaRPr lang="pl-PL" altLang="pl-PL"/>
          </a:p>
        </p:txBody>
      </p:sp>
      <p:sp>
        <p:nvSpPr>
          <p:cNvPr id="6" name="Gleichschenkliges Dreieck 5"/>
          <p:cNvSpPr/>
          <p:nvPr/>
        </p:nvSpPr>
        <p:spPr>
          <a:xfrm rot="10800000">
            <a:off x="1187624" y="4941168"/>
            <a:ext cx="6120680" cy="2880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3219476" y="5404574"/>
            <a:ext cx="2056973" cy="369332"/>
          </a:xfrm>
          <a:prstGeom prst="rect">
            <a:avLst/>
          </a:prstGeom>
          <a:noFill/>
        </p:spPr>
        <p:txBody>
          <a:bodyPr wrap="none" rtlCol="0">
            <a:spAutoFit/>
          </a:bodyPr>
          <a:lstStyle/>
          <a:p>
            <a:r>
              <a:rPr lang="de-DE" dirty="0" err="1" smtClean="0"/>
              <a:t>It</a:t>
            </a:r>
            <a:r>
              <a:rPr lang="de-DE" dirty="0" smtClean="0"/>
              <a:t> </a:t>
            </a:r>
            <a:r>
              <a:rPr lang="de-DE" dirty="0" err="1" smtClean="0"/>
              <a:t>is</a:t>
            </a:r>
            <a:r>
              <a:rPr lang="de-DE" dirty="0" smtClean="0"/>
              <a:t> all </a:t>
            </a:r>
            <a:r>
              <a:rPr lang="de-DE" dirty="0" err="1" smtClean="0"/>
              <a:t>about</a:t>
            </a:r>
            <a:r>
              <a:rPr lang="de-DE" dirty="0" smtClean="0"/>
              <a:t> </a:t>
            </a:r>
            <a:r>
              <a:rPr lang="de-DE" dirty="0" err="1" smtClean="0"/>
              <a:t>trust</a:t>
            </a:r>
            <a:r>
              <a:rPr lang="de-DE" dirty="0" smtClean="0"/>
              <a:t>!</a:t>
            </a:r>
            <a:endParaRPr lang="de-DE" dirty="0"/>
          </a:p>
        </p:txBody>
      </p:sp>
    </p:spTree>
    <p:extLst>
      <p:ext uri="{BB962C8B-B14F-4D97-AF65-F5344CB8AC3E}">
        <p14:creationId xmlns:p14="http://schemas.microsoft.com/office/powerpoint/2010/main" val="6753830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24</a:t>
            </a:fld>
            <a:endParaRPr lang="pl-PL" altLang="pl-P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4608512" cy="441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30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Supply Chain Operation reference Model (</a:t>
            </a:r>
            <a:r>
              <a:rPr lang="en-US" dirty="0" err="1" smtClean="0"/>
              <a:t>SCOr</a:t>
            </a:r>
            <a:r>
              <a:rPr lang="en-US" dirty="0" smtClean="0"/>
              <a:t>)</a:t>
            </a:r>
            <a:endParaRPr lang="en-US"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25</a:t>
            </a:fld>
            <a:endParaRPr lang="pl-PL" altLang="pl-PL"/>
          </a:p>
        </p:txBody>
      </p:sp>
    </p:spTree>
    <p:extLst>
      <p:ext uri="{BB962C8B-B14F-4D97-AF65-F5344CB8AC3E}">
        <p14:creationId xmlns:p14="http://schemas.microsoft.com/office/powerpoint/2010/main" val="3613158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On </a:t>
            </a:r>
            <a:r>
              <a:rPr lang="de-DE" dirty="0" err="1" smtClean="0"/>
              <a:t>the</a:t>
            </a:r>
            <a:r>
              <a:rPr lang="de-DE" dirty="0" smtClean="0"/>
              <a:t> Supply Chain Council</a:t>
            </a:r>
            <a:endParaRPr lang="de-DE" dirty="0"/>
          </a:p>
        </p:txBody>
      </p:sp>
      <p:sp>
        <p:nvSpPr>
          <p:cNvPr id="3" name="Inhaltsplatzhalter 2"/>
          <p:cNvSpPr>
            <a:spLocks noGrp="1"/>
          </p:cNvSpPr>
          <p:nvPr>
            <p:ph idx="1"/>
          </p:nvPr>
        </p:nvSpPr>
        <p:spPr/>
        <p:txBody>
          <a:bodyPr/>
          <a:lstStyle/>
          <a:p>
            <a:pPr marL="0" indent="0">
              <a:buNone/>
            </a:pPr>
            <a:r>
              <a:rPr lang="en-US" dirty="0"/>
              <a:t>The Supply Chain Council (SCC) was founded in 1996 </a:t>
            </a:r>
            <a:br>
              <a:rPr lang="en-US" dirty="0"/>
            </a:br>
            <a:endParaRPr lang="en-US" dirty="0" smtClean="0"/>
          </a:p>
          <a:p>
            <a:pPr lvl="1"/>
            <a:r>
              <a:rPr lang="en-US" dirty="0" smtClean="0"/>
              <a:t>Independent</a:t>
            </a:r>
            <a:r>
              <a:rPr lang="en-US" dirty="0"/>
              <a:t>, non-profit association </a:t>
            </a:r>
            <a:endParaRPr lang="en-US" dirty="0" smtClean="0"/>
          </a:p>
          <a:p>
            <a:pPr lvl="1"/>
            <a:r>
              <a:rPr lang="en-US" dirty="0" smtClean="0"/>
              <a:t>1,000 </a:t>
            </a:r>
            <a:r>
              <a:rPr lang="en-US" dirty="0"/>
              <a:t>companies </a:t>
            </a:r>
            <a:endParaRPr lang="en-US" dirty="0" smtClean="0"/>
          </a:p>
          <a:p>
            <a:pPr lvl="1"/>
            <a:r>
              <a:rPr lang="en-US" dirty="0" smtClean="0"/>
              <a:t>For </a:t>
            </a:r>
            <a:r>
              <a:rPr lang="en-US" dirty="0"/>
              <a:t>a variety of industries </a:t>
            </a:r>
            <a:endParaRPr lang="en-US" dirty="0" smtClean="0"/>
          </a:p>
          <a:p>
            <a:pPr lvl="1"/>
            <a:r>
              <a:rPr lang="en-US" dirty="0" smtClean="0"/>
              <a:t>Goal </a:t>
            </a:r>
            <a:r>
              <a:rPr lang="en-US" dirty="0"/>
              <a:t>was to develop an industry-independent standard process reference model </a:t>
            </a:r>
            <a:r>
              <a:rPr lang="en-US" dirty="0" smtClean="0"/>
              <a:t>for Information </a:t>
            </a:r>
            <a:r>
              <a:rPr lang="en-US" dirty="0"/>
              <a:t>exchange between: </a:t>
            </a:r>
            <a:br>
              <a:rPr lang="en-US" dirty="0"/>
            </a:br>
            <a:endParaRPr lang="en-US" dirty="0" smtClean="0"/>
          </a:p>
          <a:p>
            <a:endParaRPr lang="en-US" dirty="0"/>
          </a:p>
          <a:p>
            <a:pPr marL="1371600" lvl="3" indent="0">
              <a:buNone/>
            </a:pPr>
            <a:r>
              <a:rPr lang="en-US" sz="2400" dirty="0" smtClean="0"/>
              <a:t>Companies  &amp;  Supply </a:t>
            </a:r>
            <a:r>
              <a:rPr lang="en-US" sz="2400" dirty="0"/>
              <a:t>Chain </a:t>
            </a:r>
            <a:endParaRPr lang="de-DE" sz="2400"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26</a:t>
            </a:fld>
            <a:endParaRPr lang="pl-PL" altLang="pl-PL"/>
          </a:p>
        </p:txBody>
      </p:sp>
    </p:spTree>
    <p:extLst>
      <p:ext uri="{BB962C8B-B14F-4D97-AF65-F5344CB8AC3E}">
        <p14:creationId xmlns:p14="http://schemas.microsoft.com/office/powerpoint/2010/main" val="637362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SCOR Essentials</a:t>
            </a:r>
            <a:endParaRPr lang="de-DE" dirty="0"/>
          </a:p>
        </p:txBody>
      </p:sp>
      <p:sp>
        <p:nvSpPr>
          <p:cNvPr id="3" name="Inhaltsplatzhalter 2"/>
          <p:cNvSpPr>
            <a:spLocks noGrp="1"/>
          </p:cNvSpPr>
          <p:nvPr>
            <p:ph idx="1"/>
          </p:nvPr>
        </p:nvSpPr>
        <p:spPr/>
        <p:txBody>
          <a:bodyPr/>
          <a:lstStyle/>
          <a:p>
            <a:pPr marL="0" indent="0">
              <a:buNone/>
            </a:pPr>
            <a:endParaRPr lang="en-US" dirty="0" smtClean="0"/>
          </a:p>
          <a:p>
            <a:pPr marL="0" indent="0">
              <a:buNone/>
            </a:pPr>
            <a:r>
              <a:rPr lang="en-US" dirty="0" smtClean="0"/>
              <a:t>SCOR </a:t>
            </a:r>
            <a:r>
              <a:rPr lang="en-US" dirty="0"/>
              <a:t>model is a tool </a:t>
            </a:r>
            <a:r>
              <a:rPr lang="en-US" dirty="0" smtClean="0"/>
              <a:t>to</a:t>
            </a:r>
          </a:p>
          <a:p>
            <a:r>
              <a:rPr lang="en-US" dirty="0" smtClean="0"/>
              <a:t>Improve SC </a:t>
            </a:r>
            <a:r>
              <a:rPr lang="en-US" dirty="0"/>
              <a:t>processes </a:t>
            </a:r>
            <a:endParaRPr lang="en-US" dirty="0" smtClean="0"/>
          </a:p>
          <a:p>
            <a:r>
              <a:rPr lang="en-US" dirty="0" smtClean="0"/>
              <a:t>Higher transparency </a:t>
            </a:r>
            <a:r>
              <a:rPr lang="en-US" dirty="0"/>
              <a:t>and comparability of SC </a:t>
            </a:r>
            <a:r>
              <a:rPr lang="en-US" dirty="0" smtClean="0"/>
              <a:t>performance</a:t>
            </a:r>
          </a:p>
          <a:p>
            <a:r>
              <a:rPr lang="en-US" dirty="0" smtClean="0"/>
              <a:t>Understand </a:t>
            </a:r>
            <a:r>
              <a:rPr lang="en-US" dirty="0"/>
              <a:t>the supply chain </a:t>
            </a:r>
            <a:endParaRPr lang="en-US" dirty="0" smtClean="0"/>
          </a:p>
          <a:p>
            <a:r>
              <a:rPr lang="en-US" dirty="0" smtClean="0"/>
              <a:t>Review </a:t>
            </a:r>
            <a:r>
              <a:rPr lang="en-US" dirty="0"/>
              <a:t>the processes </a:t>
            </a:r>
            <a:endParaRPr lang="en-US" dirty="0" smtClean="0"/>
          </a:p>
          <a:p>
            <a:r>
              <a:rPr lang="en-US" dirty="0" smtClean="0"/>
              <a:t>Benchmark </a:t>
            </a:r>
          </a:p>
          <a:p>
            <a:endParaRPr lang="en-US" dirty="0" smtClean="0"/>
          </a:p>
          <a:p>
            <a:pPr marL="914400" lvl="2" indent="0">
              <a:buNone/>
            </a:pPr>
            <a:endParaRPr lang="en-US" dirty="0" smtClean="0"/>
          </a:p>
          <a:p>
            <a:pPr marL="914400" lvl="2" indent="0">
              <a:buNone/>
            </a:pPr>
            <a:r>
              <a:rPr lang="en-US" sz="2400" dirty="0" smtClean="0"/>
              <a:t>Standardization is key!</a:t>
            </a:r>
            <a:endParaRPr lang="de-DE" sz="2400"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27</a:t>
            </a:fld>
            <a:endParaRPr lang="pl-PL" altLang="pl-PL"/>
          </a:p>
        </p:txBody>
      </p:sp>
      <p:sp>
        <p:nvSpPr>
          <p:cNvPr id="5" name="Wolkenförmige Legende 4"/>
          <p:cNvSpPr/>
          <p:nvPr/>
        </p:nvSpPr>
        <p:spPr>
          <a:xfrm>
            <a:off x="5220072" y="3392996"/>
            <a:ext cx="3096344" cy="183620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5796136" y="3789040"/>
            <a:ext cx="1997663" cy="1200329"/>
          </a:xfrm>
          <a:prstGeom prst="rect">
            <a:avLst/>
          </a:prstGeom>
          <a:noFill/>
        </p:spPr>
        <p:txBody>
          <a:bodyPr wrap="none" rtlCol="0">
            <a:spAutoFit/>
          </a:bodyPr>
          <a:lstStyle/>
          <a:p>
            <a:r>
              <a:rPr lang="de-DE" dirty="0" smtClean="0"/>
              <a:t>„Standards </a:t>
            </a:r>
            <a:r>
              <a:rPr lang="de-DE" dirty="0" err="1" smtClean="0"/>
              <a:t>is</a:t>
            </a:r>
            <a:r>
              <a:rPr lang="de-DE" dirty="0" smtClean="0"/>
              <a:t> </a:t>
            </a:r>
            <a:r>
              <a:rPr lang="de-DE" dirty="0" err="1" smtClean="0"/>
              <a:t>the</a:t>
            </a:r>
            <a:r>
              <a:rPr lang="de-DE" dirty="0" smtClean="0"/>
              <a:t> </a:t>
            </a:r>
          </a:p>
          <a:p>
            <a:r>
              <a:rPr lang="de-DE" dirty="0" err="1" smtClean="0"/>
              <a:t>glue</a:t>
            </a:r>
            <a:r>
              <a:rPr lang="de-DE" dirty="0" smtClean="0"/>
              <a:t> </a:t>
            </a:r>
            <a:r>
              <a:rPr lang="de-DE" dirty="0" err="1" smtClean="0"/>
              <a:t>that</a:t>
            </a:r>
            <a:r>
              <a:rPr lang="de-DE" dirty="0" smtClean="0"/>
              <a:t> </a:t>
            </a:r>
            <a:r>
              <a:rPr lang="de-DE" dirty="0" err="1" smtClean="0"/>
              <a:t>holds</a:t>
            </a:r>
            <a:r>
              <a:rPr lang="de-DE" dirty="0" smtClean="0"/>
              <a:t> </a:t>
            </a:r>
          </a:p>
          <a:p>
            <a:r>
              <a:rPr lang="de-DE" dirty="0" err="1" smtClean="0"/>
              <a:t>the</a:t>
            </a:r>
            <a:r>
              <a:rPr lang="de-DE" dirty="0" smtClean="0"/>
              <a:t> </a:t>
            </a:r>
            <a:r>
              <a:rPr lang="de-DE" dirty="0" err="1" smtClean="0"/>
              <a:t>supply</a:t>
            </a:r>
            <a:r>
              <a:rPr lang="de-DE" dirty="0" smtClean="0"/>
              <a:t> </a:t>
            </a:r>
            <a:r>
              <a:rPr lang="de-DE" dirty="0" err="1" smtClean="0"/>
              <a:t>chain</a:t>
            </a:r>
            <a:r>
              <a:rPr lang="de-DE" dirty="0" smtClean="0"/>
              <a:t> </a:t>
            </a:r>
          </a:p>
          <a:p>
            <a:pPr algn="ctr"/>
            <a:r>
              <a:rPr lang="de-DE" dirty="0" err="1" smtClean="0"/>
              <a:t>together</a:t>
            </a:r>
            <a:r>
              <a:rPr lang="de-DE" smtClean="0"/>
              <a:t>“</a:t>
            </a:r>
            <a:endParaRPr lang="de-DE" dirty="0"/>
          </a:p>
        </p:txBody>
      </p:sp>
      <p:sp>
        <p:nvSpPr>
          <p:cNvPr id="8" name="Textfeld 7"/>
          <p:cNvSpPr txBox="1"/>
          <p:nvPr/>
        </p:nvSpPr>
        <p:spPr>
          <a:xfrm>
            <a:off x="4889477" y="5548590"/>
            <a:ext cx="1813317" cy="369332"/>
          </a:xfrm>
          <a:prstGeom prst="rect">
            <a:avLst/>
          </a:prstGeom>
          <a:noFill/>
        </p:spPr>
        <p:txBody>
          <a:bodyPr wrap="none" rtlCol="0">
            <a:spAutoFit/>
          </a:bodyPr>
          <a:lstStyle/>
          <a:p>
            <a:r>
              <a:rPr lang="de-DE" dirty="0" smtClean="0"/>
              <a:t>Alexander </a:t>
            </a:r>
            <a:r>
              <a:rPr lang="de-DE" dirty="0" err="1" smtClean="0"/>
              <a:t>Zeier</a:t>
            </a:r>
            <a:endParaRPr lang="de-DE" dirty="0"/>
          </a:p>
        </p:txBody>
      </p:sp>
    </p:spTree>
    <p:extLst>
      <p:ext uri="{BB962C8B-B14F-4D97-AF65-F5344CB8AC3E}">
        <p14:creationId xmlns:p14="http://schemas.microsoft.com/office/powerpoint/2010/main" val="12072181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What</a:t>
            </a:r>
            <a:r>
              <a:rPr lang="de-DE" altLang="de-DE" dirty="0"/>
              <a:t> </a:t>
            </a:r>
            <a:r>
              <a:rPr lang="en-US" altLang="de-DE" dirty="0"/>
              <a:t>is</a:t>
            </a:r>
            <a:r>
              <a:rPr lang="de-DE" altLang="de-DE" dirty="0"/>
              <a:t> a </a:t>
            </a:r>
            <a:r>
              <a:rPr lang="en-US" altLang="de-DE" dirty="0"/>
              <a:t>Process</a:t>
            </a:r>
            <a:r>
              <a:rPr lang="de-DE" altLang="de-DE" dirty="0"/>
              <a:t> Reference Model?</a:t>
            </a:r>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28</a:t>
            </a:fld>
            <a:endParaRPr lang="pl-PL" altLang="pl-PL"/>
          </a:p>
        </p:txBody>
      </p:sp>
      <p:sp>
        <p:nvSpPr>
          <p:cNvPr id="5" name="Rectangle 3"/>
          <p:cNvSpPr txBox="1">
            <a:spLocks noChangeArrowheads="1"/>
          </p:cNvSpPr>
          <p:nvPr/>
        </p:nvSpPr>
        <p:spPr bwMode="auto">
          <a:xfrm>
            <a:off x="323850" y="1003300"/>
            <a:ext cx="7765951" cy="86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87" tIns="51393" rIns="102787" bIns="51393"/>
          <a:lstStyle>
            <a:lvl1pPr marL="342900" indent="-342900" defTabSz="858838" eaLnBrk="0" hangingPunct="0">
              <a:defRPr>
                <a:solidFill>
                  <a:schemeClr val="tx1"/>
                </a:solidFill>
                <a:latin typeface="Arial" charset="0"/>
              </a:defRPr>
            </a:lvl1pPr>
            <a:lvl2pPr defTabSz="858838" eaLnBrk="0" hangingPunct="0">
              <a:defRPr>
                <a:solidFill>
                  <a:schemeClr val="tx1"/>
                </a:solidFill>
                <a:latin typeface="Arial" charset="0"/>
              </a:defRPr>
            </a:lvl2pPr>
            <a:lvl3pPr defTabSz="858838" eaLnBrk="0" hangingPunct="0">
              <a:defRPr>
                <a:solidFill>
                  <a:schemeClr val="tx1"/>
                </a:solidFill>
                <a:latin typeface="Arial" charset="0"/>
              </a:defRPr>
            </a:lvl3pPr>
            <a:lvl4pPr defTabSz="858838" eaLnBrk="0" hangingPunct="0">
              <a:defRPr>
                <a:solidFill>
                  <a:schemeClr val="tx1"/>
                </a:solidFill>
                <a:latin typeface="Arial" charset="0"/>
              </a:defRPr>
            </a:lvl4pPr>
            <a:lvl5pPr defTabSz="858838" eaLnBrk="0" hangingPunct="0">
              <a:defRPr>
                <a:solidFill>
                  <a:schemeClr val="tx1"/>
                </a:solidFill>
                <a:latin typeface="Arial" charset="0"/>
              </a:defRPr>
            </a:lvl5pPr>
            <a:lvl6pPr marL="2511425" indent="-225425" defTabSz="858838" eaLnBrk="0" fontAlgn="base" hangingPunct="0">
              <a:spcBef>
                <a:spcPct val="0"/>
              </a:spcBef>
              <a:spcAft>
                <a:spcPct val="0"/>
              </a:spcAft>
              <a:defRPr>
                <a:solidFill>
                  <a:schemeClr val="tx1"/>
                </a:solidFill>
                <a:latin typeface="Arial" charset="0"/>
              </a:defRPr>
            </a:lvl6pPr>
            <a:lvl7pPr marL="2968625" indent="-225425" defTabSz="858838" eaLnBrk="0" fontAlgn="base" hangingPunct="0">
              <a:spcBef>
                <a:spcPct val="0"/>
              </a:spcBef>
              <a:spcAft>
                <a:spcPct val="0"/>
              </a:spcAft>
              <a:defRPr>
                <a:solidFill>
                  <a:schemeClr val="tx1"/>
                </a:solidFill>
                <a:latin typeface="Arial" charset="0"/>
              </a:defRPr>
            </a:lvl7pPr>
            <a:lvl8pPr marL="3425825" indent="-225425" defTabSz="858838" eaLnBrk="0" fontAlgn="base" hangingPunct="0">
              <a:spcBef>
                <a:spcPct val="0"/>
              </a:spcBef>
              <a:spcAft>
                <a:spcPct val="0"/>
              </a:spcAft>
              <a:defRPr>
                <a:solidFill>
                  <a:schemeClr val="tx1"/>
                </a:solidFill>
                <a:latin typeface="Arial" charset="0"/>
              </a:defRPr>
            </a:lvl8pPr>
            <a:lvl9pPr marL="3883025" indent="-225425" defTabSz="858838" eaLnBrk="0" fontAlgn="base" hangingPunct="0">
              <a:spcBef>
                <a:spcPct val="0"/>
              </a:spcBef>
              <a:spcAft>
                <a:spcPct val="0"/>
              </a:spcAft>
              <a:defRPr>
                <a:solidFill>
                  <a:schemeClr val="tx1"/>
                </a:solidFill>
                <a:latin typeface="Arial" charset="0"/>
              </a:defRPr>
            </a:lvl9pPr>
          </a:lstStyle>
          <a:p>
            <a:pPr marL="0" lvl="2" indent="0" eaLnBrk="1" hangingPunct="1">
              <a:spcAft>
                <a:spcPts val="600"/>
              </a:spcAft>
              <a:buClr>
                <a:schemeClr val="tx1"/>
              </a:buClr>
              <a:buSzPct val="120000"/>
            </a:pPr>
            <a:r>
              <a:rPr lang="en-US" altLang="de-DE" dirty="0">
                <a:latin typeface="ITC Stone Sans Std Medium" pitchFamily="34" charset="0"/>
                <a:cs typeface="Times New Roman" pitchFamily="18" charset="0"/>
              </a:rPr>
              <a:t>Process reference models integrate the well-known concepts of business process reengineering, benchmarking, and process measurement into a cross-functional framework</a:t>
            </a:r>
            <a:endParaRPr lang="en-US" altLang="de-DE" dirty="0"/>
          </a:p>
        </p:txBody>
      </p:sp>
      <p:sp>
        <p:nvSpPr>
          <p:cNvPr id="6" name="Rechteck 5"/>
          <p:cNvSpPr/>
          <p:nvPr/>
        </p:nvSpPr>
        <p:spPr>
          <a:xfrm>
            <a:off x="450850" y="2608263"/>
            <a:ext cx="1598365" cy="360675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400" b="1" dirty="0">
                <a:solidFill>
                  <a:schemeClr val="tx1"/>
                </a:solidFill>
                <a:latin typeface="ITC Stone Sans Std Medium" pitchFamily="34" charset="0"/>
                <a:cs typeface="Times New Roman" pitchFamily="18" charset="0"/>
              </a:rPr>
              <a:t>Capture the „as-is“ state of a process and derive the desired „to-be“ future status</a:t>
            </a:r>
          </a:p>
        </p:txBody>
      </p:sp>
      <p:sp>
        <p:nvSpPr>
          <p:cNvPr id="7" name="Rechteck 6"/>
          <p:cNvSpPr/>
          <p:nvPr/>
        </p:nvSpPr>
        <p:spPr>
          <a:xfrm>
            <a:off x="2378075" y="2589213"/>
            <a:ext cx="1678931" cy="360819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ITC Stone Sans Std Medium" pitchFamily="34" charset="0"/>
                <a:cs typeface="Times New Roman" pitchFamily="18" charset="0"/>
              </a:rPr>
              <a:t>Quantify the operational performance of similar companies and establish internal targets based on „best-in class“ results</a:t>
            </a:r>
          </a:p>
        </p:txBody>
      </p:sp>
      <p:sp>
        <p:nvSpPr>
          <p:cNvPr id="8" name="Rechteck 7"/>
          <p:cNvSpPr/>
          <p:nvPr/>
        </p:nvSpPr>
        <p:spPr>
          <a:xfrm>
            <a:off x="6356351" y="2574925"/>
            <a:ext cx="2266949" cy="360818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300" b="1" dirty="0" smtClean="0">
              <a:solidFill>
                <a:schemeClr val="tx1"/>
              </a:solidFill>
              <a:latin typeface="ITC Stone Sans Std Medium" pitchFamily="34" charset="0"/>
              <a:cs typeface="Times New Roman" pitchFamily="18" charset="0"/>
            </a:endParaRPr>
          </a:p>
          <a:p>
            <a:pPr algn="ctr">
              <a:defRPr/>
            </a:pPr>
            <a:r>
              <a:rPr lang="en-US" sz="1300" b="1" dirty="0" smtClean="0">
                <a:solidFill>
                  <a:schemeClr val="tx1"/>
                </a:solidFill>
                <a:latin typeface="ITC Stone Sans Std Medium" pitchFamily="34" charset="0"/>
                <a:cs typeface="Times New Roman" pitchFamily="18" charset="0"/>
              </a:rPr>
              <a:t>Capture </a:t>
            </a:r>
            <a:r>
              <a:rPr lang="en-US" sz="1300" b="1" dirty="0">
                <a:solidFill>
                  <a:schemeClr val="tx1"/>
                </a:solidFill>
                <a:latin typeface="ITC Stone Sans Std Medium" pitchFamily="34" charset="0"/>
                <a:cs typeface="Times New Roman" pitchFamily="18" charset="0"/>
              </a:rPr>
              <a:t>the „as-is“ state of a process and derive the desired „to-be“ future state</a:t>
            </a:r>
          </a:p>
          <a:p>
            <a:pPr algn="ctr">
              <a:defRPr/>
            </a:pPr>
            <a:endParaRPr lang="en-US" sz="1300" b="1" dirty="0">
              <a:solidFill>
                <a:schemeClr val="tx1"/>
              </a:solidFill>
              <a:latin typeface="ITC Stone Sans Std Medium" pitchFamily="34" charset="0"/>
              <a:cs typeface="Times New Roman" pitchFamily="18" charset="0"/>
            </a:endParaRPr>
          </a:p>
          <a:p>
            <a:pPr algn="ctr">
              <a:defRPr/>
            </a:pPr>
            <a:r>
              <a:rPr lang="en-US" sz="1300" b="1" dirty="0" smtClean="0">
                <a:solidFill>
                  <a:schemeClr val="tx1"/>
                </a:solidFill>
                <a:latin typeface="ITC Stone Sans Std Medium" pitchFamily="34" charset="0"/>
                <a:cs typeface="Times New Roman" pitchFamily="18" charset="0"/>
              </a:rPr>
              <a:t>Quantify </a:t>
            </a:r>
            <a:r>
              <a:rPr lang="en-US" sz="1300" b="1" dirty="0">
                <a:solidFill>
                  <a:schemeClr val="tx1"/>
                </a:solidFill>
                <a:latin typeface="ITC Stone Sans Std Medium" pitchFamily="34" charset="0"/>
                <a:cs typeface="Times New Roman" pitchFamily="18" charset="0"/>
              </a:rPr>
              <a:t>the operational performance of similar </a:t>
            </a:r>
          </a:p>
          <a:p>
            <a:pPr algn="ctr">
              <a:defRPr/>
            </a:pPr>
            <a:r>
              <a:rPr lang="en-US" sz="1300" b="1" dirty="0">
                <a:solidFill>
                  <a:schemeClr val="tx1"/>
                </a:solidFill>
                <a:latin typeface="ITC Stone Sans Std Medium" pitchFamily="34" charset="0"/>
                <a:cs typeface="Times New Roman" pitchFamily="18" charset="0"/>
              </a:rPr>
              <a:t>companies and establish internal targets based on „best-in-class“ results</a:t>
            </a:r>
          </a:p>
          <a:p>
            <a:pPr algn="ctr">
              <a:defRPr/>
            </a:pPr>
            <a:endParaRPr lang="en-US" sz="1300" b="1" dirty="0">
              <a:solidFill>
                <a:schemeClr val="tx1"/>
              </a:solidFill>
              <a:latin typeface="ITC Stone Sans Std Medium" pitchFamily="34" charset="0"/>
              <a:cs typeface="Times New Roman" pitchFamily="18" charset="0"/>
            </a:endParaRPr>
          </a:p>
          <a:p>
            <a:pPr algn="ctr">
              <a:defRPr/>
            </a:pPr>
            <a:r>
              <a:rPr lang="en-US" sz="1300" b="1" dirty="0" smtClean="0">
                <a:solidFill>
                  <a:schemeClr val="tx1"/>
                </a:solidFill>
                <a:latin typeface="ITC Stone Sans Std Medium" pitchFamily="34" charset="0"/>
                <a:cs typeface="Times New Roman" pitchFamily="18" charset="0"/>
              </a:rPr>
              <a:t>Characterize </a:t>
            </a:r>
            <a:r>
              <a:rPr lang="en-US" sz="1300" b="1" dirty="0">
                <a:solidFill>
                  <a:schemeClr val="tx1"/>
                </a:solidFill>
                <a:latin typeface="ITC Stone Sans Std Medium" pitchFamily="34" charset="0"/>
                <a:cs typeface="Times New Roman" pitchFamily="18" charset="0"/>
              </a:rPr>
              <a:t>the management practices and software solutions that result in „best-in-class“ performance</a:t>
            </a:r>
          </a:p>
        </p:txBody>
      </p:sp>
      <p:sp>
        <p:nvSpPr>
          <p:cNvPr id="9" name="Rechteck 8"/>
          <p:cNvSpPr/>
          <p:nvPr/>
        </p:nvSpPr>
        <p:spPr>
          <a:xfrm>
            <a:off x="4411664" y="2574925"/>
            <a:ext cx="1631454" cy="360818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endParaRPr lang="en-US" sz="1400" b="1" dirty="0">
              <a:solidFill>
                <a:schemeClr val="tx1"/>
              </a:solidFill>
            </a:endParaRPr>
          </a:p>
          <a:p>
            <a:pPr algn="ctr">
              <a:defRPr/>
            </a:pPr>
            <a:endParaRPr lang="en-US" sz="1400" b="1" dirty="0">
              <a:solidFill>
                <a:schemeClr val="tx1"/>
              </a:solidFill>
            </a:endParaRPr>
          </a:p>
          <a:p>
            <a:pPr algn="ctr">
              <a:defRPr/>
            </a:pPr>
            <a:endParaRPr lang="en-US" sz="1400" b="1" dirty="0">
              <a:solidFill>
                <a:schemeClr val="tx1"/>
              </a:solidFill>
            </a:endParaRPr>
          </a:p>
          <a:p>
            <a:pPr algn="ctr">
              <a:defRPr/>
            </a:pPr>
            <a:endParaRPr lang="en-US" sz="1400" b="1" dirty="0">
              <a:solidFill>
                <a:schemeClr val="tx1"/>
              </a:solidFill>
            </a:endParaRPr>
          </a:p>
          <a:p>
            <a:pPr algn="ctr">
              <a:defRPr/>
            </a:pPr>
            <a:endParaRPr lang="en-US" sz="1400" b="1" dirty="0">
              <a:solidFill>
                <a:schemeClr val="tx1"/>
              </a:solidFill>
            </a:endParaRPr>
          </a:p>
          <a:p>
            <a:pPr algn="ctr">
              <a:defRPr/>
            </a:pPr>
            <a:endParaRPr lang="en-US" sz="1400" b="1" dirty="0">
              <a:solidFill>
                <a:schemeClr val="tx1"/>
              </a:solidFill>
            </a:endParaRPr>
          </a:p>
          <a:p>
            <a:pPr algn="ctr">
              <a:defRPr/>
            </a:pPr>
            <a:endParaRPr lang="en-US" sz="1400" b="1" dirty="0">
              <a:solidFill>
                <a:schemeClr val="tx1"/>
              </a:solidFill>
            </a:endParaRPr>
          </a:p>
          <a:p>
            <a:pPr algn="ctr">
              <a:defRPr/>
            </a:pPr>
            <a:endParaRPr lang="en-US" sz="1400" b="1" dirty="0">
              <a:solidFill>
                <a:schemeClr val="tx1"/>
              </a:solidFill>
            </a:endParaRPr>
          </a:p>
          <a:p>
            <a:pPr algn="ctr">
              <a:defRPr/>
            </a:pPr>
            <a:r>
              <a:rPr lang="en-US" sz="1400" b="1" dirty="0">
                <a:solidFill>
                  <a:schemeClr val="tx1"/>
                </a:solidFill>
                <a:latin typeface="ITC Stone Sans Std Medium" pitchFamily="34" charset="0"/>
                <a:cs typeface="Times New Roman" pitchFamily="18" charset="0"/>
              </a:rPr>
              <a:t>Characterize the management practices and software solutions that result in „best-in-class“ performance</a:t>
            </a:r>
          </a:p>
        </p:txBody>
      </p:sp>
      <p:sp>
        <p:nvSpPr>
          <p:cNvPr id="10" name="Pfeil nach rechts 9"/>
          <p:cNvSpPr/>
          <p:nvPr/>
        </p:nvSpPr>
        <p:spPr>
          <a:xfrm>
            <a:off x="2106614" y="3059113"/>
            <a:ext cx="457498" cy="309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Pfeil nach rechts 10"/>
          <p:cNvSpPr/>
          <p:nvPr/>
        </p:nvSpPr>
        <p:spPr>
          <a:xfrm>
            <a:off x="4064770" y="4039676"/>
            <a:ext cx="457498" cy="309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2" name="Pfeil nach rechts 11"/>
          <p:cNvSpPr/>
          <p:nvPr/>
        </p:nvSpPr>
        <p:spPr>
          <a:xfrm>
            <a:off x="6031938" y="4941168"/>
            <a:ext cx="458937" cy="307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3" name="Pfeil nach rechts 12"/>
          <p:cNvSpPr/>
          <p:nvPr/>
        </p:nvSpPr>
        <p:spPr>
          <a:xfrm>
            <a:off x="6009284" y="3885738"/>
            <a:ext cx="458937" cy="307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4" name="Pfeil nach rechts 13"/>
          <p:cNvSpPr/>
          <p:nvPr/>
        </p:nvSpPr>
        <p:spPr>
          <a:xfrm>
            <a:off x="6010027" y="2854802"/>
            <a:ext cx="458937" cy="307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5" name="Textfeld 3"/>
          <p:cNvSpPr txBox="1">
            <a:spLocks noChangeArrowheads="1"/>
          </p:cNvSpPr>
          <p:nvPr/>
        </p:nvSpPr>
        <p:spPr bwMode="auto">
          <a:xfrm>
            <a:off x="450850" y="2025650"/>
            <a:ext cx="1598365" cy="527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r>
              <a:rPr lang="en-US" altLang="de-DE" sz="1600" b="1" dirty="0">
                <a:latin typeface="ITC Stone Sans Std Medium" pitchFamily="34" charset="0"/>
                <a:cs typeface="Times New Roman" pitchFamily="18" charset="0"/>
              </a:rPr>
              <a:t>Business Process</a:t>
            </a:r>
          </a:p>
          <a:p>
            <a:pPr algn="ctr"/>
            <a:r>
              <a:rPr lang="en-US" altLang="de-DE" sz="1600" b="1" dirty="0">
                <a:latin typeface="ITC Stone Sans Std Medium" pitchFamily="34" charset="0"/>
                <a:cs typeface="Times New Roman" pitchFamily="18" charset="0"/>
              </a:rPr>
              <a:t>Reengineering</a:t>
            </a:r>
          </a:p>
        </p:txBody>
      </p:sp>
      <p:sp>
        <p:nvSpPr>
          <p:cNvPr id="16" name="Textfeld 15"/>
          <p:cNvSpPr txBox="1">
            <a:spLocks noChangeArrowheads="1"/>
          </p:cNvSpPr>
          <p:nvPr/>
        </p:nvSpPr>
        <p:spPr bwMode="auto">
          <a:xfrm>
            <a:off x="2393950" y="1993901"/>
            <a:ext cx="1599803" cy="52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altLang="de-DE" sz="1600" b="1">
                <a:latin typeface="ITC Stone Sans Std Medium" pitchFamily="34" charset="0"/>
                <a:cs typeface="Times New Roman" pitchFamily="18" charset="0"/>
              </a:rPr>
              <a:t>Benchmarking</a:t>
            </a:r>
          </a:p>
        </p:txBody>
      </p:sp>
      <p:sp>
        <p:nvSpPr>
          <p:cNvPr id="17" name="Textfeld 16"/>
          <p:cNvSpPr txBox="1">
            <a:spLocks noChangeArrowheads="1"/>
          </p:cNvSpPr>
          <p:nvPr/>
        </p:nvSpPr>
        <p:spPr bwMode="auto">
          <a:xfrm>
            <a:off x="4411663" y="1992314"/>
            <a:ext cx="1598364" cy="52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p>
            <a:pPr algn="ctr"/>
            <a:r>
              <a:rPr lang="en-US" altLang="de-DE" sz="1600" b="1">
                <a:latin typeface="ITC Stone Sans Std Medium" pitchFamily="34" charset="0"/>
                <a:cs typeface="Times New Roman" pitchFamily="18" charset="0"/>
              </a:rPr>
              <a:t>Best Practices</a:t>
            </a:r>
          </a:p>
          <a:p>
            <a:pPr algn="ctr"/>
            <a:r>
              <a:rPr lang="en-US" altLang="de-DE" sz="1600" b="1">
                <a:latin typeface="ITC Stone Sans Std Medium" pitchFamily="34" charset="0"/>
                <a:cs typeface="Times New Roman" pitchFamily="18" charset="0"/>
              </a:rPr>
              <a:t> Analysis</a:t>
            </a:r>
          </a:p>
        </p:txBody>
      </p:sp>
      <p:sp>
        <p:nvSpPr>
          <p:cNvPr id="18" name="Textfeld 17"/>
          <p:cNvSpPr txBox="1">
            <a:spLocks noChangeArrowheads="1"/>
          </p:cNvSpPr>
          <p:nvPr/>
        </p:nvSpPr>
        <p:spPr bwMode="auto">
          <a:xfrm>
            <a:off x="6356351" y="1976439"/>
            <a:ext cx="2805410" cy="52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altLang="de-DE" sz="1600" b="1" dirty="0">
                <a:latin typeface="ITC Stone Sans Std Medium" pitchFamily="34" charset="0"/>
                <a:cs typeface="Times New Roman" pitchFamily="18" charset="0"/>
              </a:rPr>
              <a:t>Process Reference </a:t>
            </a:r>
            <a:endParaRPr lang="en-US" altLang="de-DE" sz="1600" b="1" dirty="0" smtClean="0">
              <a:latin typeface="ITC Stone Sans Std Medium" pitchFamily="34" charset="0"/>
              <a:cs typeface="Times New Roman" pitchFamily="18" charset="0"/>
            </a:endParaRPr>
          </a:p>
          <a:p>
            <a:pPr algn="ctr"/>
            <a:r>
              <a:rPr lang="en-US" altLang="de-DE" sz="1600" b="1" dirty="0" smtClean="0">
                <a:latin typeface="ITC Stone Sans Std Medium" pitchFamily="34" charset="0"/>
                <a:cs typeface="Times New Roman" pitchFamily="18" charset="0"/>
              </a:rPr>
              <a:t>Model</a:t>
            </a:r>
            <a:endParaRPr lang="en-US" altLang="de-DE" sz="1600" b="1" dirty="0">
              <a:latin typeface="ITC Stone Sans Std Medium" pitchFamily="34" charset="0"/>
              <a:cs typeface="Times New Roman" pitchFamily="18" charset="0"/>
            </a:endParaRPr>
          </a:p>
        </p:txBody>
      </p:sp>
      <p:sp>
        <p:nvSpPr>
          <p:cNvPr id="19" name="Textfeld 18"/>
          <p:cNvSpPr txBox="1"/>
          <p:nvPr/>
        </p:nvSpPr>
        <p:spPr>
          <a:xfrm>
            <a:off x="8388424" y="6525344"/>
            <a:ext cx="828675" cy="207169"/>
          </a:xfrm>
          <a:prstGeom prst="rect">
            <a:avLst/>
          </a:prstGeom>
        </p:spPr>
        <p:txBody>
          <a:bodyPr wrap="none" lIns="0" tIns="0" rIns="0" bIns="0"/>
          <a:lstStyle/>
          <a:p>
            <a:pPr fontAlgn="auto">
              <a:spcAft>
                <a:spcPts val="0"/>
              </a:spcAft>
              <a:defRPr/>
            </a:pPr>
            <a:r>
              <a:rPr lang="de-DE" sz="1000" b="1" dirty="0">
                <a:latin typeface="+mj-lt"/>
                <a:ea typeface="+mj-ea"/>
                <a:cs typeface="+mj-cs"/>
              </a:rPr>
              <a:t>Source: SCC</a:t>
            </a:r>
          </a:p>
        </p:txBody>
      </p:sp>
      <p:sp>
        <p:nvSpPr>
          <p:cNvPr id="20" name="Rechteck 19"/>
          <p:cNvSpPr/>
          <p:nvPr/>
        </p:nvSpPr>
        <p:spPr>
          <a:xfrm>
            <a:off x="396876" y="1954213"/>
            <a:ext cx="8250784" cy="434047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extLst>
      <p:ext uri="{BB962C8B-B14F-4D97-AF65-F5344CB8AC3E}">
        <p14:creationId xmlns:p14="http://schemas.microsoft.com/office/powerpoint/2010/main" val="9272988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Contain of a Process </a:t>
            </a:r>
            <a:r>
              <a:rPr lang="de-DE" altLang="de-DE" dirty="0"/>
              <a:t>Reference Model</a:t>
            </a:r>
            <a:endParaRPr lang="de-DE" dirty="0"/>
          </a:p>
        </p:txBody>
      </p:sp>
      <p:sp>
        <p:nvSpPr>
          <p:cNvPr id="3" name="Inhaltsplatzhalter 2"/>
          <p:cNvSpPr>
            <a:spLocks noGrp="1"/>
          </p:cNvSpPr>
          <p:nvPr>
            <p:ph idx="1"/>
          </p:nvPr>
        </p:nvSpPr>
        <p:spPr>
          <a:xfrm>
            <a:off x="179512" y="1268760"/>
            <a:ext cx="8229600" cy="4149725"/>
          </a:xfrm>
        </p:spPr>
        <p:txBody>
          <a:bodyPr/>
          <a:lstStyle/>
          <a:p>
            <a:r>
              <a:rPr lang="en-US" sz="1800" dirty="0"/>
              <a:t>Standard descriptions of management processes</a:t>
            </a:r>
          </a:p>
          <a:p>
            <a:r>
              <a:rPr lang="en-US" sz="1800" dirty="0"/>
              <a:t>A framework of relationships among the standard processes</a:t>
            </a:r>
          </a:p>
          <a:p>
            <a:r>
              <a:rPr lang="en-US" sz="1800" dirty="0"/>
              <a:t>Standard metrics to measure process performance</a:t>
            </a:r>
          </a:p>
          <a:p>
            <a:r>
              <a:rPr lang="en-US" sz="1800" dirty="0"/>
              <a:t>Management practices that produce best-in-class performance</a:t>
            </a:r>
          </a:p>
          <a:p>
            <a:r>
              <a:rPr lang="en-US" sz="1800" dirty="0"/>
              <a:t>Standard alignment to features and functionality</a:t>
            </a:r>
          </a:p>
          <a:p>
            <a:endParaRPr lang="en-US" sz="1800" dirty="0"/>
          </a:p>
          <a:p>
            <a:r>
              <a:rPr lang="en-US" sz="1800" dirty="0"/>
              <a:t>Once a Complex Management Process is Captured in Standard Process Reference Model Form, It can Be:</a:t>
            </a:r>
          </a:p>
          <a:p>
            <a:pPr lvl="1"/>
            <a:r>
              <a:rPr lang="en-US" sz="1800" dirty="0"/>
              <a:t>Implemented purposefully to achieve competitive advantage</a:t>
            </a:r>
          </a:p>
          <a:p>
            <a:pPr lvl="1"/>
            <a:r>
              <a:rPr lang="en-US" sz="1800" dirty="0"/>
              <a:t>Described unambiguously and communicated</a:t>
            </a:r>
          </a:p>
          <a:p>
            <a:pPr lvl="1"/>
            <a:r>
              <a:rPr lang="en-US" sz="1800" dirty="0"/>
              <a:t>Measured, managed, and controlled</a:t>
            </a:r>
          </a:p>
          <a:p>
            <a:pPr lvl="1"/>
            <a:r>
              <a:rPr lang="en-US" sz="1800" dirty="0"/>
              <a:t>Tuned and re-tuned to specific purpose</a:t>
            </a:r>
          </a:p>
          <a:p>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29</a:t>
            </a:fld>
            <a:endParaRPr lang="pl-PL" altLang="pl-PL"/>
          </a:p>
        </p:txBody>
      </p:sp>
    </p:spTree>
    <p:extLst>
      <p:ext uri="{BB962C8B-B14F-4D97-AF65-F5344CB8AC3E}">
        <p14:creationId xmlns:p14="http://schemas.microsoft.com/office/powerpoint/2010/main" val="4057174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Evolution </a:t>
            </a:r>
            <a:r>
              <a:rPr lang="de-DE" dirty="0" err="1" smtClean="0"/>
              <a:t>and</a:t>
            </a:r>
            <a:r>
              <a:rPr lang="de-DE" dirty="0" smtClean="0"/>
              <a:t> </a:t>
            </a:r>
            <a:r>
              <a:rPr lang="de-DE" dirty="0" err="1" smtClean="0"/>
              <a:t>Paradigm</a:t>
            </a:r>
            <a:r>
              <a:rPr lang="de-DE" dirty="0" smtClean="0"/>
              <a:t> </a:t>
            </a:r>
            <a:r>
              <a:rPr lang="de-DE" dirty="0" err="1" smtClean="0"/>
              <a:t>Shifts</a:t>
            </a:r>
            <a:r>
              <a:rPr lang="de-DE" dirty="0" smtClean="0"/>
              <a:t> in </a:t>
            </a:r>
            <a:r>
              <a:rPr lang="de-DE" dirty="0" err="1" smtClean="0"/>
              <a:t>and</a:t>
            </a:r>
            <a:r>
              <a:rPr lang="de-DE" dirty="0" smtClean="0"/>
              <a:t> </a:t>
            </a:r>
            <a:r>
              <a:rPr lang="de-DE" dirty="0" err="1" smtClean="0"/>
              <a:t>with</a:t>
            </a:r>
            <a:r>
              <a:rPr lang="de-DE" dirty="0" smtClean="0"/>
              <a:t> </a:t>
            </a:r>
            <a:r>
              <a:rPr lang="de-DE" dirty="0" err="1" smtClean="0"/>
              <a:t>the</a:t>
            </a:r>
            <a:r>
              <a:rPr lang="de-DE" dirty="0" smtClean="0"/>
              <a:t> ICT</a:t>
            </a:r>
            <a:endParaRPr lang="de-DE" dirty="0"/>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3</a:t>
            </a:fld>
            <a:endParaRPr lang="pl-PL" altLang="pl-P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556792"/>
            <a:ext cx="6336704" cy="396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7132570" y="5615662"/>
            <a:ext cx="1505540" cy="253916"/>
          </a:xfrm>
          <a:prstGeom prst="rect">
            <a:avLst/>
          </a:prstGeom>
          <a:noFill/>
        </p:spPr>
        <p:txBody>
          <a:bodyPr wrap="none" rtlCol="0">
            <a:spAutoFit/>
          </a:bodyPr>
          <a:lstStyle/>
          <a:p>
            <a:r>
              <a:rPr lang="de-DE" sz="1050" dirty="0" err="1" smtClean="0"/>
              <a:t>Source:Fleisch</a:t>
            </a:r>
            <a:r>
              <a:rPr lang="de-DE" sz="1050" dirty="0" smtClean="0"/>
              <a:t> (2005)</a:t>
            </a:r>
            <a:endParaRPr lang="de-DE" sz="1050" dirty="0"/>
          </a:p>
        </p:txBody>
      </p:sp>
    </p:spTree>
    <p:extLst>
      <p:ext uri="{BB962C8B-B14F-4D97-AF65-F5344CB8AC3E}">
        <p14:creationId xmlns:p14="http://schemas.microsoft.com/office/powerpoint/2010/main" val="1155454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What is SCOR?</a:t>
            </a:r>
            <a:endParaRPr lang="de-DE" dirty="0"/>
          </a:p>
        </p:txBody>
      </p:sp>
      <p:sp>
        <p:nvSpPr>
          <p:cNvPr id="3" name="Inhaltsplatzhalter 2"/>
          <p:cNvSpPr>
            <a:spLocks noGrp="1"/>
          </p:cNvSpPr>
          <p:nvPr>
            <p:ph idx="1"/>
          </p:nvPr>
        </p:nvSpPr>
        <p:spPr>
          <a:xfrm>
            <a:off x="150813" y="1268760"/>
            <a:ext cx="8229600" cy="4149725"/>
          </a:xfrm>
        </p:spPr>
        <p:txBody>
          <a:bodyPr/>
          <a:lstStyle/>
          <a:p>
            <a:r>
              <a:rPr lang="en-US" dirty="0"/>
              <a:t>SCOR is a supply chain process reference model containing over 200 process elements, 550 metrics, and 500 best practices including risk and environmental management</a:t>
            </a:r>
          </a:p>
          <a:p>
            <a:r>
              <a:rPr lang="en-US" dirty="0"/>
              <a:t>Organized around the five primary management processes of Plan, Source, Make, Deliver and Return</a:t>
            </a:r>
          </a:p>
          <a:p>
            <a:r>
              <a:rPr lang="en-US" dirty="0"/>
              <a:t>Developed by the industry for use as an industry open standard – any interested organization can participate in its continual development</a:t>
            </a:r>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30</a:t>
            </a:fld>
            <a:endParaRPr lang="pl-PL" altLang="pl-PL"/>
          </a:p>
        </p:txBody>
      </p:sp>
      <p:sp>
        <p:nvSpPr>
          <p:cNvPr id="6" name="Textfeld 5"/>
          <p:cNvSpPr txBox="1"/>
          <p:nvPr/>
        </p:nvSpPr>
        <p:spPr>
          <a:xfrm>
            <a:off x="919163" y="6117084"/>
            <a:ext cx="914400" cy="228600"/>
          </a:xfrm>
          <a:prstGeom prst="rect">
            <a:avLst/>
          </a:prstGeom>
        </p:spPr>
        <p:txBody>
          <a:bodyPr wrap="none" lIns="0" tIns="0" rIns="0" bIns="0"/>
          <a:lstStyle/>
          <a:p>
            <a:pPr fontAlgn="auto">
              <a:spcAft>
                <a:spcPts val="0"/>
              </a:spcAft>
              <a:defRPr/>
            </a:pPr>
            <a:r>
              <a:rPr lang="de-DE" sz="1000" b="1" dirty="0">
                <a:latin typeface="+mj-lt"/>
                <a:ea typeface="+mj-ea"/>
                <a:cs typeface="+mj-cs"/>
              </a:rPr>
              <a:t>Source: SCC</a:t>
            </a:r>
          </a:p>
        </p:txBody>
      </p:sp>
    </p:spTree>
    <p:extLst>
      <p:ext uri="{BB962C8B-B14F-4D97-AF65-F5344CB8AC3E}">
        <p14:creationId xmlns:p14="http://schemas.microsoft.com/office/powerpoint/2010/main" val="2125807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200" y="532800"/>
            <a:ext cx="8229600" cy="1143000"/>
          </a:xfrm>
        </p:spPr>
        <p:txBody>
          <a:bodyPr vert="horz" lIns="91440" tIns="45720" rIns="91440" bIns="45720" rtlCol="0" anchor="t" anchorCtr="0">
            <a:normAutofit/>
          </a:bodyPr>
          <a:lstStyle/>
          <a:p>
            <a:r>
              <a:rPr lang="en-US" dirty="0"/>
              <a:t>One Method Internationally Accepted</a:t>
            </a:r>
          </a:p>
        </p:txBody>
      </p:sp>
      <p:grpSp>
        <p:nvGrpSpPr>
          <p:cNvPr id="3" name="Group 4"/>
          <p:cNvGrpSpPr>
            <a:grpSpLocks/>
          </p:cNvGrpSpPr>
          <p:nvPr/>
        </p:nvGrpSpPr>
        <p:grpSpPr bwMode="auto">
          <a:xfrm>
            <a:off x="0" y="1801813"/>
            <a:ext cx="9202739" cy="3111500"/>
            <a:chOff x="48" y="1724"/>
            <a:chExt cx="5797" cy="1960"/>
          </a:xfrm>
        </p:grpSpPr>
        <p:sp>
          <p:nvSpPr>
            <p:cNvPr id="4" name="Freeform 5"/>
            <p:cNvSpPr>
              <a:spLocks/>
            </p:cNvSpPr>
            <p:nvPr/>
          </p:nvSpPr>
          <p:spPr bwMode="auto">
            <a:xfrm>
              <a:off x="336" y="2019"/>
              <a:ext cx="5136" cy="665"/>
            </a:xfrm>
            <a:custGeom>
              <a:avLst/>
              <a:gdLst>
                <a:gd name="T0" fmla="*/ 8 w 4905"/>
                <a:gd name="T1" fmla="*/ 700 h 632"/>
                <a:gd name="T2" fmla="*/ 714 w 4905"/>
                <a:gd name="T3" fmla="*/ 584 h 632"/>
                <a:gd name="T4" fmla="*/ 1342 w 4905"/>
                <a:gd name="T5" fmla="*/ 549 h 632"/>
                <a:gd name="T6" fmla="*/ 1926 w 4905"/>
                <a:gd name="T7" fmla="*/ 498 h 632"/>
                <a:gd name="T8" fmla="*/ 2391 w 4905"/>
                <a:gd name="T9" fmla="*/ 430 h 632"/>
                <a:gd name="T10" fmla="*/ 2760 w 4905"/>
                <a:gd name="T11" fmla="*/ 343 h 632"/>
                <a:gd name="T12" fmla="*/ 2948 w 4905"/>
                <a:gd name="T13" fmla="*/ 259 h 632"/>
                <a:gd name="T14" fmla="*/ 3008 w 4905"/>
                <a:gd name="T15" fmla="*/ 192 h 632"/>
                <a:gd name="T16" fmla="*/ 3026 w 4905"/>
                <a:gd name="T17" fmla="*/ 90 h 632"/>
                <a:gd name="T18" fmla="*/ 2948 w 4905"/>
                <a:gd name="T19" fmla="*/ 90 h 632"/>
                <a:gd name="T20" fmla="*/ 3089 w 4905"/>
                <a:gd name="T21" fmla="*/ 0 h 632"/>
                <a:gd name="T22" fmla="*/ 3225 w 4905"/>
                <a:gd name="T23" fmla="*/ 89 h 632"/>
                <a:gd name="T24" fmla="*/ 3139 w 4905"/>
                <a:gd name="T25" fmla="*/ 89 h 632"/>
                <a:gd name="T26" fmla="*/ 3163 w 4905"/>
                <a:gd name="T27" fmla="*/ 192 h 632"/>
                <a:gd name="T28" fmla="*/ 3275 w 4905"/>
                <a:gd name="T29" fmla="*/ 281 h 632"/>
                <a:gd name="T30" fmla="*/ 3542 w 4905"/>
                <a:gd name="T31" fmla="*/ 381 h 632"/>
                <a:gd name="T32" fmla="*/ 3757 w 4905"/>
                <a:gd name="T33" fmla="*/ 426 h 632"/>
                <a:gd name="T34" fmla="*/ 4136 w 4905"/>
                <a:gd name="T35" fmla="*/ 489 h 632"/>
                <a:gd name="T36" fmla="*/ 4533 w 4905"/>
                <a:gd name="T37" fmla="*/ 527 h 632"/>
                <a:gd name="T38" fmla="*/ 5140 w 4905"/>
                <a:gd name="T39" fmla="*/ 572 h 632"/>
                <a:gd name="T40" fmla="*/ 5752 w 4905"/>
                <a:gd name="T41" fmla="*/ 595 h 632"/>
                <a:gd name="T42" fmla="*/ 6173 w 4905"/>
                <a:gd name="T43" fmla="*/ 680 h 632"/>
                <a:gd name="T44" fmla="*/ 6147 w 4905"/>
                <a:gd name="T45" fmla="*/ 813 h 632"/>
                <a:gd name="T46" fmla="*/ 0 w 4905"/>
                <a:gd name="T47" fmla="*/ 813 h 632"/>
                <a:gd name="T48" fmla="*/ 8 w 4905"/>
                <a:gd name="T49" fmla="*/ 700 h 6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905"/>
                <a:gd name="T76" fmla="*/ 0 h 632"/>
                <a:gd name="T77" fmla="*/ 4905 w 4905"/>
                <a:gd name="T78" fmla="*/ 632 h 6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905" h="632">
                  <a:moveTo>
                    <a:pt x="8" y="543"/>
                  </a:moveTo>
                  <a:lnTo>
                    <a:pt x="567" y="452"/>
                  </a:lnTo>
                  <a:lnTo>
                    <a:pt x="1066" y="426"/>
                  </a:lnTo>
                  <a:lnTo>
                    <a:pt x="1530" y="387"/>
                  </a:lnTo>
                  <a:lnTo>
                    <a:pt x="1899" y="335"/>
                  </a:lnTo>
                  <a:lnTo>
                    <a:pt x="2193" y="266"/>
                  </a:lnTo>
                  <a:lnTo>
                    <a:pt x="2342" y="201"/>
                  </a:lnTo>
                  <a:lnTo>
                    <a:pt x="2390" y="148"/>
                  </a:lnTo>
                  <a:lnTo>
                    <a:pt x="2404" y="70"/>
                  </a:lnTo>
                  <a:lnTo>
                    <a:pt x="2342" y="70"/>
                  </a:lnTo>
                  <a:lnTo>
                    <a:pt x="2453" y="0"/>
                  </a:lnTo>
                  <a:lnTo>
                    <a:pt x="2562" y="69"/>
                  </a:lnTo>
                  <a:lnTo>
                    <a:pt x="2494" y="69"/>
                  </a:lnTo>
                  <a:lnTo>
                    <a:pt x="2513" y="148"/>
                  </a:lnTo>
                  <a:lnTo>
                    <a:pt x="2602" y="218"/>
                  </a:lnTo>
                  <a:lnTo>
                    <a:pt x="2814" y="296"/>
                  </a:lnTo>
                  <a:lnTo>
                    <a:pt x="2985" y="331"/>
                  </a:lnTo>
                  <a:lnTo>
                    <a:pt x="3285" y="379"/>
                  </a:lnTo>
                  <a:lnTo>
                    <a:pt x="3600" y="409"/>
                  </a:lnTo>
                  <a:lnTo>
                    <a:pt x="4084" y="444"/>
                  </a:lnTo>
                  <a:lnTo>
                    <a:pt x="4570" y="461"/>
                  </a:lnTo>
                  <a:lnTo>
                    <a:pt x="4904" y="527"/>
                  </a:lnTo>
                  <a:lnTo>
                    <a:pt x="4884" y="631"/>
                  </a:lnTo>
                  <a:lnTo>
                    <a:pt x="0" y="631"/>
                  </a:lnTo>
                  <a:lnTo>
                    <a:pt x="8" y="543"/>
                  </a:lnTo>
                </a:path>
              </a:pathLst>
            </a:custGeom>
            <a:gradFill rotWithShape="1">
              <a:gsLst>
                <a:gs pos="0">
                  <a:schemeClr val="accent2"/>
                </a:gs>
                <a:gs pos="100000">
                  <a:srgbClr val="FFFFFF"/>
                </a:gs>
              </a:gsLst>
              <a:lin ang="5400000" scaled="1"/>
            </a:gradFill>
            <a:ln w="9525" cap="rnd">
              <a:noFill/>
              <a:round/>
              <a:headEnd type="none" w="sm" len="sm"/>
              <a:tailEnd type="none" w="sm" len="sm"/>
            </a:ln>
          </p:spPr>
          <p:txBody>
            <a:bodyPr/>
            <a:lstStyle/>
            <a:p>
              <a:endParaRPr lang="de-DE" sz="2000"/>
            </a:p>
          </p:txBody>
        </p:sp>
        <p:sp>
          <p:nvSpPr>
            <p:cNvPr id="5" name="Rectangle 6"/>
            <p:cNvSpPr>
              <a:spLocks noChangeArrowheads="1"/>
            </p:cNvSpPr>
            <p:nvPr/>
          </p:nvSpPr>
          <p:spPr bwMode="auto">
            <a:xfrm>
              <a:off x="960" y="2849"/>
              <a:ext cx="871" cy="199"/>
            </a:xfrm>
            <a:prstGeom prst="rect">
              <a:avLst/>
            </a:prstGeom>
            <a:noFill/>
            <a:ln w="9525">
              <a:noFill/>
              <a:miter lim="800000"/>
              <a:headEnd/>
              <a:tailEnd/>
            </a:ln>
          </p:spPr>
          <p:txBody>
            <a:bodyPr lIns="68893" tIns="34447" rIns="68893" bIns="34447">
              <a:spAutoFit/>
            </a:bodyPr>
            <a:lstStyle/>
            <a:p>
              <a:pPr defTabSz="508000" eaLnBrk="0" hangingPunct="0">
                <a:spcBef>
                  <a:spcPct val="50000"/>
                </a:spcBef>
              </a:pPr>
              <a:r>
                <a:rPr lang="en-US" sz="1600" b="1"/>
                <a:t>Supplier</a:t>
              </a:r>
            </a:p>
          </p:txBody>
        </p:sp>
        <p:grpSp>
          <p:nvGrpSpPr>
            <p:cNvPr id="6" name="Group 7"/>
            <p:cNvGrpSpPr>
              <a:grpSpLocks/>
            </p:cNvGrpSpPr>
            <p:nvPr/>
          </p:nvGrpSpPr>
          <p:grpSpPr bwMode="auto">
            <a:xfrm>
              <a:off x="2059" y="1771"/>
              <a:ext cx="2594" cy="335"/>
              <a:chOff x="2499" y="1489"/>
              <a:chExt cx="1193" cy="339"/>
            </a:xfrm>
          </p:grpSpPr>
          <p:sp>
            <p:nvSpPr>
              <p:cNvPr id="58" name="Rectangle 8"/>
              <p:cNvSpPr>
                <a:spLocks noChangeArrowheads="1"/>
              </p:cNvSpPr>
              <p:nvPr/>
            </p:nvSpPr>
            <p:spPr bwMode="auto">
              <a:xfrm>
                <a:off x="2809" y="1515"/>
                <a:ext cx="883" cy="202"/>
              </a:xfrm>
              <a:prstGeom prst="rect">
                <a:avLst/>
              </a:prstGeom>
              <a:noFill/>
              <a:ln w="9525">
                <a:noFill/>
                <a:miter lim="800000"/>
                <a:headEnd/>
                <a:tailEnd/>
              </a:ln>
            </p:spPr>
            <p:txBody>
              <a:bodyPr lIns="68893" tIns="34447" rIns="68893" bIns="34447">
                <a:spAutoFit/>
              </a:bodyPr>
              <a:lstStyle/>
              <a:p>
                <a:pPr defTabSz="508000" eaLnBrk="0" hangingPunct="0">
                  <a:spcBef>
                    <a:spcPct val="50000"/>
                  </a:spcBef>
                </a:pPr>
                <a:r>
                  <a:rPr lang="en-US" sz="1600" b="1" dirty="0">
                    <a:solidFill>
                      <a:schemeClr val="tx2"/>
                    </a:solidFill>
                  </a:rPr>
                  <a:t>Plan</a:t>
                </a:r>
              </a:p>
            </p:txBody>
          </p:sp>
          <p:sp>
            <p:nvSpPr>
              <p:cNvPr id="59" name="Oval 9"/>
              <p:cNvSpPr>
                <a:spLocks noChangeArrowheads="1"/>
              </p:cNvSpPr>
              <p:nvPr/>
            </p:nvSpPr>
            <p:spPr bwMode="auto">
              <a:xfrm>
                <a:off x="2499" y="1489"/>
                <a:ext cx="799" cy="339"/>
              </a:xfrm>
              <a:prstGeom prst="ellipse">
                <a:avLst/>
              </a:prstGeom>
              <a:noFill/>
              <a:ln w="25400">
                <a:solidFill>
                  <a:schemeClr val="tx2"/>
                </a:solidFill>
                <a:round/>
                <a:headEnd/>
                <a:tailEnd/>
              </a:ln>
            </p:spPr>
            <p:txBody>
              <a:bodyPr lIns="68893" tIns="34447" rIns="68893" bIns="34447">
                <a:spAutoFit/>
              </a:bodyPr>
              <a:lstStyle/>
              <a:p>
                <a:endParaRPr lang="de-DE" sz="2000"/>
              </a:p>
            </p:txBody>
          </p:sp>
        </p:grpSp>
        <p:sp>
          <p:nvSpPr>
            <p:cNvPr id="7" name="Line 10"/>
            <p:cNvSpPr>
              <a:spLocks noChangeShapeType="1"/>
            </p:cNvSpPr>
            <p:nvPr/>
          </p:nvSpPr>
          <p:spPr bwMode="auto">
            <a:xfrm flipV="1">
              <a:off x="5017" y="1724"/>
              <a:ext cx="0" cy="1632"/>
            </a:xfrm>
            <a:prstGeom prst="line">
              <a:avLst/>
            </a:prstGeom>
            <a:noFill/>
            <a:ln w="12700">
              <a:solidFill>
                <a:schemeClr val="tx1"/>
              </a:solidFill>
              <a:prstDash val="sysDot"/>
              <a:round/>
              <a:headEnd type="none" w="sm" len="sm"/>
              <a:tailEnd type="none" w="sm" len="sm"/>
            </a:ln>
          </p:spPr>
          <p:txBody>
            <a:bodyPr wrap="none" anchor="ctr"/>
            <a:lstStyle/>
            <a:p>
              <a:endParaRPr lang="de-DE" sz="2000"/>
            </a:p>
          </p:txBody>
        </p:sp>
        <p:sp>
          <p:nvSpPr>
            <p:cNvPr id="8" name="Line 11"/>
            <p:cNvSpPr>
              <a:spLocks noChangeShapeType="1"/>
            </p:cNvSpPr>
            <p:nvPr/>
          </p:nvSpPr>
          <p:spPr bwMode="auto">
            <a:xfrm flipV="1">
              <a:off x="3965" y="1724"/>
              <a:ext cx="0" cy="1632"/>
            </a:xfrm>
            <a:prstGeom prst="line">
              <a:avLst/>
            </a:prstGeom>
            <a:noFill/>
            <a:ln w="12700">
              <a:solidFill>
                <a:schemeClr val="tx1"/>
              </a:solidFill>
              <a:prstDash val="sysDot"/>
              <a:round/>
              <a:headEnd type="none" w="sm" len="sm"/>
              <a:tailEnd type="none" w="sm" len="sm"/>
            </a:ln>
          </p:spPr>
          <p:txBody>
            <a:bodyPr wrap="none" anchor="ctr"/>
            <a:lstStyle/>
            <a:p>
              <a:endParaRPr lang="de-DE" sz="2000"/>
            </a:p>
          </p:txBody>
        </p:sp>
        <p:sp>
          <p:nvSpPr>
            <p:cNvPr id="9" name="Rectangle 12"/>
            <p:cNvSpPr>
              <a:spLocks noChangeArrowheads="1"/>
            </p:cNvSpPr>
            <p:nvPr/>
          </p:nvSpPr>
          <p:spPr bwMode="auto">
            <a:xfrm>
              <a:off x="4097" y="2849"/>
              <a:ext cx="869" cy="199"/>
            </a:xfrm>
            <a:prstGeom prst="rect">
              <a:avLst/>
            </a:prstGeom>
            <a:noFill/>
            <a:ln w="9525">
              <a:noFill/>
              <a:miter lim="800000"/>
              <a:headEnd/>
              <a:tailEnd/>
            </a:ln>
          </p:spPr>
          <p:txBody>
            <a:bodyPr lIns="68893" tIns="34447" rIns="68893" bIns="34447">
              <a:spAutoFit/>
            </a:bodyPr>
            <a:lstStyle/>
            <a:p>
              <a:pPr defTabSz="508000" eaLnBrk="0" hangingPunct="0">
                <a:spcBef>
                  <a:spcPct val="50000"/>
                </a:spcBef>
              </a:pPr>
              <a:r>
                <a:rPr lang="en-US" sz="1600" b="1"/>
                <a:t>Customer</a:t>
              </a:r>
            </a:p>
          </p:txBody>
        </p:sp>
        <p:sp>
          <p:nvSpPr>
            <p:cNvPr id="10" name="Rectangle 13"/>
            <p:cNvSpPr>
              <a:spLocks noChangeArrowheads="1"/>
            </p:cNvSpPr>
            <p:nvPr/>
          </p:nvSpPr>
          <p:spPr bwMode="auto">
            <a:xfrm>
              <a:off x="4994" y="2792"/>
              <a:ext cx="751" cy="354"/>
            </a:xfrm>
            <a:prstGeom prst="rect">
              <a:avLst/>
            </a:prstGeom>
            <a:noFill/>
            <a:ln w="9525">
              <a:noFill/>
              <a:miter lim="800000"/>
              <a:headEnd/>
              <a:tailEnd/>
            </a:ln>
          </p:spPr>
          <p:txBody>
            <a:bodyPr lIns="68893" tIns="34447" rIns="68893" bIns="34447">
              <a:spAutoFit/>
            </a:bodyPr>
            <a:lstStyle/>
            <a:p>
              <a:pPr defTabSz="508000" eaLnBrk="0" hangingPunct="0"/>
              <a:r>
                <a:rPr lang="en-US" sz="1600" b="1"/>
                <a:t>Customer’s</a:t>
              </a:r>
              <a:br>
                <a:rPr lang="en-US" sz="1600" b="1"/>
              </a:br>
              <a:r>
                <a:rPr lang="en-US" sz="1600" b="1"/>
                <a:t>Customer</a:t>
              </a:r>
            </a:p>
          </p:txBody>
        </p:sp>
        <p:sp>
          <p:nvSpPr>
            <p:cNvPr id="11" name="Rectangle 14"/>
            <p:cNvSpPr>
              <a:spLocks noChangeArrowheads="1"/>
            </p:cNvSpPr>
            <p:nvPr/>
          </p:nvSpPr>
          <p:spPr bwMode="auto">
            <a:xfrm>
              <a:off x="48" y="2792"/>
              <a:ext cx="871" cy="354"/>
            </a:xfrm>
            <a:prstGeom prst="rect">
              <a:avLst/>
            </a:prstGeom>
            <a:noFill/>
            <a:ln w="9525">
              <a:noFill/>
              <a:miter lim="800000"/>
              <a:headEnd/>
              <a:tailEnd/>
            </a:ln>
          </p:spPr>
          <p:txBody>
            <a:bodyPr lIns="68893" tIns="34447" rIns="68893" bIns="34447">
              <a:spAutoFit/>
            </a:bodyPr>
            <a:lstStyle/>
            <a:p>
              <a:pPr defTabSz="508000" eaLnBrk="0" hangingPunct="0">
                <a:spcBef>
                  <a:spcPct val="50000"/>
                </a:spcBef>
              </a:pPr>
              <a:r>
                <a:rPr lang="en-US" sz="1600" b="1"/>
                <a:t>Suppliers’</a:t>
              </a:r>
              <a:br>
                <a:rPr lang="en-US" sz="1600" b="1"/>
              </a:br>
              <a:r>
                <a:rPr lang="en-US" sz="1600" b="1"/>
                <a:t>Supplier</a:t>
              </a:r>
            </a:p>
          </p:txBody>
        </p:sp>
        <p:sp>
          <p:nvSpPr>
            <p:cNvPr id="12" name="Line 15"/>
            <p:cNvSpPr>
              <a:spLocks noChangeShapeType="1"/>
            </p:cNvSpPr>
            <p:nvPr/>
          </p:nvSpPr>
          <p:spPr bwMode="auto">
            <a:xfrm>
              <a:off x="1638" y="2623"/>
              <a:ext cx="19" cy="19"/>
            </a:xfrm>
            <a:prstGeom prst="line">
              <a:avLst/>
            </a:prstGeom>
            <a:noFill/>
            <a:ln w="9525">
              <a:noFill/>
              <a:round/>
              <a:headEnd type="none" w="sm" len="sm"/>
              <a:tailEnd type="none" w="sm" len="sm"/>
            </a:ln>
          </p:spPr>
          <p:txBody>
            <a:bodyPr wrap="none" anchor="ctr"/>
            <a:lstStyle/>
            <a:p>
              <a:endParaRPr lang="de-DE" sz="2000"/>
            </a:p>
          </p:txBody>
        </p:sp>
        <p:sp>
          <p:nvSpPr>
            <p:cNvPr id="13" name="Line 16"/>
            <p:cNvSpPr>
              <a:spLocks noChangeShapeType="1"/>
            </p:cNvSpPr>
            <p:nvPr/>
          </p:nvSpPr>
          <p:spPr bwMode="auto">
            <a:xfrm flipV="1">
              <a:off x="1646" y="2608"/>
              <a:ext cx="26" cy="22"/>
            </a:xfrm>
            <a:prstGeom prst="line">
              <a:avLst/>
            </a:prstGeom>
            <a:noFill/>
            <a:ln w="9525">
              <a:noFill/>
              <a:round/>
              <a:headEnd type="none" w="sm" len="sm"/>
              <a:tailEnd type="none" w="sm" len="sm"/>
            </a:ln>
          </p:spPr>
          <p:txBody>
            <a:bodyPr wrap="none" anchor="ctr"/>
            <a:lstStyle/>
            <a:p>
              <a:endParaRPr lang="de-DE" sz="2000"/>
            </a:p>
          </p:txBody>
        </p:sp>
        <p:sp>
          <p:nvSpPr>
            <p:cNvPr id="14" name="Rectangle 17"/>
            <p:cNvSpPr>
              <a:spLocks noChangeArrowheads="1"/>
            </p:cNvSpPr>
            <p:nvPr/>
          </p:nvSpPr>
          <p:spPr bwMode="auto">
            <a:xfrm>
              <a:off x="1244" y="2549"/>
              <a:ext cx="311" cy="101"/>
            </a:xfrm>
            <a:prstGeom prst="rect">
              <a:avLst/>
            </a:prstGeom>
            <a:noFill/>
            <a:ln w="9525">
              <a:noFill/>
              <a:miter lim="800000"/>
              <a:headEnd/>
              <a:tailEnd/>
            </a:ln>
          </p:spPr>
          <p:txBody>
            <a:bodyPr lIns="20355" tIns="10960" rIns="20355" bIns="10960">
              <a:spAutoFit/>
            </a:bodyPr>
            <a:lstStyle/>
            <a:p>
              <a:pPr defTabSz="46038" eaLnBrk="0" hangingPunct="0">
                <a:spcBef>
                  <a:spcPct val="50000"/>
                </a:spcBef>
              </a:pPr>
              <a:r>
                <a:rPr lang="en-US" sz="900" b="1">
                  <a:solidFill>
                    <a:srgbClr val="00FF00"/>
                  </a:solidFill>
                </a:rPr>
                <a:t>Make</a:t>
              </a:r>
            </a:p>
          </p:txBody>
        </p:sp>
        <p:sp>
          <p:nvSpPr>
            <p:cNvPr id="15" name="Oval 18"/>
            <p:cNvSpPr>
              <a:spLocks noChangeArrowheads="1"/>
            </p:cNvSpPr>
            <p:nvPr/>
          </p:nvSpPr>
          <p:spPr bwMode="auto">
            <a:xfrm>
              <a:off x="3224" y="2457"/>
              <a:ext cx="785" cy="319"/>
            </a:xfrm>
            <a:prstGeom prst="ellipse">
              <a:avLst/>
            </a:prstGeom>
            <a:noFill/>
            <a:ln w="25400">
              <a:solidFill>
                <a:srgbClr val="00FF00"/>
              </a:solidFill>
              <a:round/>
              <a:headEnd/>
              <a:tailEnd/>
            </a:ln>
          </p:spPr>
          <p:txBody>
            <a:bodyPr wrap="none" anchor="ctr"/>
            <a:lstStyle/>
            <a:p>
              <a:endParaRPr lang="de-DE" sz="2000"/>
            </a:p>
          </p:txBody>
        </p:sp>
        <p:sp>
          <p:nvSpPr>
            <p:cNvPr id="16" name="Rectangle 19"/>
            <p:cNvSpPr>
              <a:spLocks noChangeArrowheads="1"/>
            </p:cNvSpPr>
            <p:nvPr/>
          </p:nvSpPr>
          <p:spPr bwMode="auto">
            <a:xfrm>
              <a:off x="3354" y="2497"/>
              <a:ext cx="522" cy="177"/>
            </a:xfrm>
            <a:prstGeom prst="rect">
              <a:avLst/>
            </a:prstGeom>
            <a:noFill/>
            <a:ln w="9525">
              <a:noFill/>
              <a:miter lim="800000"/>
              <a:headEnd/>
              <a:tailEnd/>
            </a:ln>
          </p:spPr>
          <p:txBody>
            <a:bodyPr lIns="34447" tIns="17223" rIns="34447" bIns="17223">
              <a:spAutoFit/>
            </a:bodyPr>
            <a:lstStyle/>
            <a:p>
              <a:pPr defTabSz="127000" eaLnBrk="0" hangingPunct="0">
                <a:spcBef>
                  <a:spcPct val="50000"/>
                </a:spcBef>
              </a:pPr>
              <a:r>
                <a:rPr lang="en-US" sz="1600" b="1">
                  <a:solidFill>
                    <a:srgbClr val="00FF00"/>
                  </a:solidFill>
                </a:rPr>
                <a:t>Deliver</a:t>
              </a:r>
            </a:p>
          </p:txBody>
        </p:sp>
        <p:sp>
          <p:nvSpPr>
            <p:cNvPr id="17" name="Oval 20"/>
            <p:cNvSpPr>
              <a:spLocks noChangeArrowheads="1"/>
            </p:cNvSpPr>
            <p:nvPr/>
          </p:nvSpPr>
          <p:spPr bwMode="auto">
            <a:xfrm>
              <a:off x="4963" y="2492"/>
              <a:ext cx="466" cy="185"/>
            </a:xfrm>
            <a:prstGeom prst="ellipse">
              <a:avLst/>
            </a:prstGeom>
            <a:noFill/>
            <a:ln w="25400">
              <a:solidFill>
                <a:srgbClr val="919191"/>
              </a:solidFill>
              <a:round/>
              <a:headEnd/>
              <a:tailEnd/>
            </a:ln>
          </p:spPr>
          <p:txBody>
            <a:bodyPr wrap="none" anchor="ctr"/>
            <a:lstStyle/>
            <a:p>
              <a:endParaRPr lang="de-DE" sz="2000"/>
            </a:p>
          </p:txBody>
        </p:sp>
        <p:sp>
          <p:nvSpPr>
            <p:cNvPr id="18" name="Oval 21"/>
            <p:cNvSpPr>
              <a:spLocks noChangeArrowheads="1"/>
            </p:cNvSpPr>
            <p:nvPr/>
          </p:nvSpPr>
          <p:spPr bwMode="auto">
            <a:xfrm>
              <a:off x="1850" y="2457"/>
              <a:ext cx="787" cy="319"/>
            </a:xfrm>
            <a:prstGeom prst="ellipse">
              <a:avLst/>
            </a:prstGeom>
            <a:noFill/>
            <a:ln w="25400">
              <a:solidFill>
                <a:srgbClr val="00FF00"/>
              </a:solidFill>
              <a:round/>
              <a:headEnd/>
              <a:tailEnd/>
            </a:ln>
          </p:spPr>
          <p:txBody>
            <a:bodyPr wrap="none" anchor="ctr"/>
            <a:lstStyle/>
            <a:p>
              <a:endParaRPr lang="de-DE" sz="2000"/>
            </a:p>
          </p:txBody>
        </p:sp>
        <p:sp>
          <p:nvSpPr>
            <p:cNvPr id="19" name="Rectangle 22"/>
            <p:cNvSpPr>
              <a:spLocks noChangeArrowheads="1"/>
            </p:cNvSpPr>
            <p:nvPr/>
          </p:nvSpPr>
          <p:spPr bwMode="auto">
            <a:xfrm>
              <a:off x="1987" y="2497"/>
              <a:ext cx="517" cy="177"/>
            </a:xfrm>
            <a:prstGeom prst="rect">
              <a:avLst/>
            </a:prstGeom>
            <a:noFill/>
            <a:ln w="9525">
              <a:noFill/>
              <a:miter lim="800000"/>
              <a:headEnd/>
              <a:tailEnd/>
            </a:ln>
          </p:spPr>
          <p:txBody>
            <a:bodyPr lIns="34447" tIns="17223" rIns="34447" bIns="17223">
              <a:spAutoFit/>
            </a:bodyPr>
            <a:lstStyle/>
            <a:p>
              <a:pPr defTabSz="127000" eaLnBrk="0" hangingPunct="0">
                <a:spcBef>
                  <a:spcPct val="50000"/>
                </a:spcBef>
              </a:pPr>
              <a:r>
                <a:rPr lang="en-US" sz="1600" b="1">
                  <a:solidFill>
                    <a:srgbClr val="00FF00"/>
                  </a:solidFill>
                </a:rPr>
                <a:t>Source</a:t>
              </a:r>
            </a:p>
          </p:txBody>
        </p:sp>
        <p:sp>
          <p:nvSpPr>
            <p:cNvPr id="20" name="Oval 23"/>
            <p:cNvSpPr>
              <a:spLocks noChangeArrowheads="1"/>
            </p:cNvSpPr>
            <p:nvPr/>
          </p:nvSpPr>
          <p:spPr bwMode="auto">
            <a:xfrm>
              <a:off x="2542" y="2457"/>
              <a:ext cx="789" cy="319"/>
            </a:xfrm>
            <a:prstGeom prst="ellipse">
              <a:avLst/>
            </a:prstGeom>
            <a:noFill/>
            <a:ln w="25400">
              <a:solidFill>
                <a:srgbClr val="00FF00"/>
              </a:solidFill>
              <a:round/>
              <a:headEnd/>
              <a:tailEnd/>
            </a:ln>
          </p:spPr>
          <p:txBody>
            <a:bodyPr wrap="none" anchor="ctr"/>
            <a:lstStyle/>
            <a:p>
              <a:endParaRPr lang="de-DE" sz="2000"/>
            </a:p>
          </p:txBody>
        </p:sp>
        <p:sp>
          <p:nvSpPr>
            <p:cNvPr id="21" name="Rectangle 24"/>
            <p:cNvSpPr>
              <a:spLocks noChangeArrowheads="1"/>
            </p:cNvSpPr>
            <p:nvPr/>
          </p:nvSpPr>
          <p:spPr bwMode="auto">
            <a:xfrm>
              <a:off x="2676" y="2497"/>
              <a:ext cx="520" cy="177"/>
            </a:xfrm>
            <a:prstGeom prst="rect">
              <a:avLst/>
            </a:prstGeom>
            <a:noFill/>
            <a:ln w="9525">
              <a:noFill/>
              <a:miter lim="800000"/>
              <a:headEnd/>
              <a:tailEnd/>
            </a:ln>
          </p:spPr>
          <p:txBody>
            <a:bodyPr lIns="34447" tIns="17223" rIns="34447" bIns="17223">
              <a:spAutoFit/>
            </a:bodyPr>
            <a:lstStyle/>
            <a:p>
              <a:pPr defTabSz="127000" eaLnBrk="0" hangingPunct="0">
                <a:spcBef>
                  <a:spcPct val="50000"/>
                </a:spcBef>
              </a:pPr>
              <a:r>
                <a:rPr lang="en-US" sz="1600" b="1">
                  <a:solidFill>
                    <a:srgbClr val="00FF00"/>
                  </a:solidFill>
                </a:rPr>
                <a:t>Make</a:t>
              </a:r>
            </a:p>
          </p:txBody>
        </p:sp>
        <p:sp>
          <p:nvSpPr>
            <p:cNvPr id="22" name="Oval 25"/>
            <p:cNvSpPr>
              <a:spLocks noChangeArrowheads="1"/>
            </p:cNvSpPr>
            <p:nvPr/>
          </p:nvSpPr>
          <p:spPr bwMode="auto">
            <a:xfrm>
              <a:off x="1155" y="2492"/>
              <a:ext cx="464" cy="185"/>
            </a:xfrm>
            <a:prstGeom prst="ellipse">
              <a:avLst/>
            </a:prstGeom>
            <a:noFill/>
            <a:ln w="25400">
              <a:solidFill>
                <a:srgbClr val="919191"/>
              </a:solidFill>
              <a:round/>
              <a:headEnd/>
              <a:tailEnd/>
            </a:ln>
          </p:spPr>
          <p:txBody>
            <a:bodyPr wrap="none" anchor="ctr"/>
            <a:lstStyle/>
            <a:p>
              <a:endParaRPr lang="de-DE" sz="2000"/>
            </a:p>
          </p:txBody>
        </p:sp>
        <p:sp>
          <p:nvSpPr>
            <p:cNvPr id="23" name="Rectangle 26"/>
            <p:cNvSpPr>
              <a:spLocks noChangeArrowheads="1"/>
            </p:cNvSpPr>
            <p:nvPr/>
          </p:nvSpPr>
          <p:spPr bwMode="auto">
            <a:xfrm>
              <a:off x="4685" y="2541"/>
              <a:ext cx="309" cy="101"/>
            </a:xfrm>
            <a:prstGeom prst="rect">
              <a:avLst/>
            </a:prstGeom>
            <a:noFill/>
            <a:ln w="9525">
              <a:noFill/>
              <a:miter lim="800000"/>
              <a:headEnd/>
              <a:tailEnd/>
            </a:ln>
          </p:spPr>
          <p:txBody>
            <a:bodyPr lIns="20355" tIns="10960" rIns="20355" bIns="10960">
              <a:spAutoFit/>
            </a:bodyPr>
            <a:lstStyle/>
            <a:p>
              <a:pPr defTabSz="46038" eaLnBrk="0" hangingPunct="0">
                <a:spcBef>
                  <a:spcPct val="50000"/>
                </a:spcBef>
              </a:pPr>
              <a:r>
                <a:rPr lang="en-US" sz="900" b="1">
                  <a:solidFill>
                    <a:srgbClr val="00FF00"/>
                  </a:solidFill>
                </a:rPr>
                <a:t>Deliver</a:t>
              </a:r>
            </a:p>
          </p:txBody>
        </p:sp>
        <p:sp>
          <p:nvSpPr>
            <p:cNvPr id="24" name="Oval 27"/>
            <p:cNvSpPr>
              <a:spLocks noChangeArrowheads="1"/>
            </p:cNvSpPr>
            <p:nvPr/>
          </p:nvSpPr>
          <p:spPr bwMode="auto">
            <a:xfrm>
              <a:off x="4599" y="2492"/>
              <a:ext cx="466" cy="185"/>
            </a:xfrm>
            <a:prstGeom prst="ellipse">
              <a:avLst/>
            </a:prstGeom>
            <a:noFill/>
            <a:ln w="25400">
              <a:solidFill>
                <a:srgbClr val="919191"/>
              </a:solidFill>
              <a:round/>
              <a:headEnd/>
              <a:tailEnd/>
            </a:ln>
          </p:spPr>
          <p:txBody>
            <a:bodyPr wrap="none" anchor="ctr"/>
            <a:lstStyle/>
            <a:p>
              <a:endParaRPr lang="de-DE" sz="2000"/>
            </a:p>
          </p:txBody>
        </p:sp>
        <p:sp>
          <p:nvSpPr>
            <p:cNvPr id="25" name="Oval 28"/>
            <p:cNvSpPr>
              <a:spLocks noChangeArrowheads="1"/>
            </p:cNvSpPr>
            <p:nvPr/>
          </p:nvSpPr>
          <p:spPr bwMode="auto">
            <a:xfrm>
              <a:off x="4244" y="2492"/>
              <a:ext cx="466" cy="185"/>
            </a:xfrm>
            <a:prstGeom prst="ellipse">
              <a:avLst/>
            </a:prstGeom>
            <a:noFill/>
            <a:ln w="25400">
              <a:solidFill>
                <a:srgbClr val="919191"/>
              </a:solidFill>
              <a:round/>
              <a:headEnd/>
              <a:tailEnd/>
            </a:ln>
          </p:spPr>
          <p:txBody>
            <a:bodyPr wrap="none" anchor="ctr"/>
            <a:lstStyle/>
            <a:p>
              <a:endParaRPr lang="de-DE" sz="2000"/>
            </a:p>
          </p:txBody>
        </p:sp>
        <p:sp>
          <p:nvSpPr>
            <p:cNvPr id="26" name="Rectangle 29"/>
            <p:cNvSpPr>
              <a:spLocks noChangeArrowheads="1"/>
            </p:cNvSpPr>
            <p:nvPr/>
          </p:nvSpPr>
          <p:spPr bwMode="auto">
            <a:xfrm>
              <a:off x="4338" y="2541"/>
              <a:ext cx="312" cy="101"/>
            </a:xfrm>
            <a:prstGeom prst="rect">
              <a:avLst/>
            </a:prstGeom>
            <a:noFill/>
            <a:ln w="9525">
              <a:noFill/>
              <a:miter lim="800000"/>
              <a:headEnd/>
              <a:tailEnd/>
            </a:ln>
          </p:spPr>
          <p:txBody>
            <a:bodyPr lIns="20355" tIns="10960" rIns="20355" bIns="10960">
              <a:spAutoFit/>
            </a:bodyPr>
            <a:lstStyle/>
            <a:p>
              <a:pPr defTabSz="46038" eaLnBrk="0" hangingPunct="0">
                <a:spcBef>
                  <a:spcPct val="50000"/>
                </a:spcBef>
              </a:pPr>
              <a:r>
                <a:rPr lang="en-US" sz="900" b="1">
                  <a:solidFill>
                    <a:srgbClr val="00FF00"/>
                  </a:solidFill>
                </a:rPr>
                <a:t>Make</a:t>
              </a:r>
            </a:p>
          </p:txBody>
        </p:sp>
        <p:sp>
          <p:nvSpPr>
            <p:cNvPr id="27" name="Rectangle 30"/>
            <p:cNvSpPr>
              <a:spLocks noChangeArrowheads="1"/>
            </p:cNvSpPr>
            <p:nvPr/>
          </p:nvSpPr>
          <p:spPr bwMode="auto">
            <a:xfrm>
              <a:off x="3978" y="2541"/>
              <a:ext cx="311" cy="101"/>
            </a:xfrm>
            <a:prstGeom prst="rect">
              <a:avLst/>
            </a:prstGeom>
            <a:noFill/>
            <a:ln w="9525">
              <a:noFill/>
              <a:miter lim="800000"/>
              <a:headEnd/>
              <a:tailEnd/>
            </a:ln>
          </p:spPr>
          <p:txBody>
            <a:bodyPr lIns="20355" tIns="10960" rIns="20355" bIns="10960">
              <a:spAutoFit/>
            </a:bodyPr>
            <a:lstStyle/>
            <a:p>
              <a:pPr defTabSz="46038" eaLnBrk="0" hangingPunct="0">
                <a:spcBef>
                  <a:spcPct val="50000"/>
                </a:spcBef>
              </a:pPr>
              <a:r>
                <a:rPr lang="en-US" sz="900" b="1">
                  <a:solidFill>
                    <a:srgbClr val="00FF00"/>
                  </a:solidFill>
                </a:rPr>
                <a:t>Source</a:t>
              </a:r>
            </a:p>
          </p:txBody>
        </p:sp>
        <p:sp>
          <p:nvSpPr>
            <p:cNvPr id="28" name="Oval 31"/>
            <p:cNvSpPr>
              <a:spLocks noChangeArrowheads="1"/>
            </p:cNvSpPr>
            <p:nvPr/>
          </p:nvSpPr>
          <p:spPr bwMode="auto">
            <a:xfrm>
              <a:off x="3920" y="2492"/>
              <a:ext cx="464" cy="185"/>
            </a:xfrm>
            <a:prstGeom prst="ellipse">
              <a:avLst/>
            </a:prstGeom>
            <a:noFill/>
            <a:ln w="25400">
              <a:solidFill>
                <a:srgbClr val="919191"/>
              </a:solidFill>
              <a:round/>
              <a:headEnd/>
              <a:tailEnd/>
            </a:ln>
          </p:spPr>
          <p:txBody>
            <a:bodyPr wrap="none" anchor="ctr"/>
            <a:lstStyle/>
            <a:p>
              <a:endParaRPr lang="de-DE" sz="2000"/>
            </a:p>
          </p:txBody>
        </p:sp>
        <p:sp>
          <p:nvSpPr>
            <p:cNvPr id="29" name="Oval 32"/>
            <p:cNvSpPr>
              <a:spLocks noChangeArrowheads="1"/>
            </p:cNvSpPr>
            <p:nvPr/>
          </p:nvSpPr>
          <p:spPr bwMode="auto">
            <a:xfrm>
              <a:off x="403" y="2492"/>
              <a:ext cx="466" cy="185"/>
            </a:xfrm>
            <a:prstGeom prst="ellipse">
              <a:avLst/>
            </a:prstGeom>
            <a:noFill/>
            <a:ln w="25400">
              <a:solidFill>
                <a:srgbClr val="919191"/>
              </a:solidFill>
              <a:round/>
              <a:headEnd/>
              <a:tailEnd/>
            </a:ln>
          </p:spPr>
          <p:txBody>
            <a:bodyPr wrap="none" anchor="ctr"/>
            <a:lstStyle/>
            <a:p>
              <a:endParaRPr lang="de-DE" sz="2000"/>
            </a:p>
          </p:txBody>
        </p:sp>
        <p:sp>
          <p:nvSpPr>
            <p:cNvPr id="30" name="Rectangle 33"/>
            <p:cNvSpPr>
              <a:spLocks noChangeArrowheads="1"/>
            </p:cNvSpPr>
            <p:nvPr/>
          </p:nvSpPr>
          <p:spPr bwMode="auto">
            <a:xfrm>
              <a:off x="488" y="2549"/>
              <a:ext cx="311" cy="101"/>
            </a:xfrm>
            <a:prstGeom prst="rect">
              <a:avLst/>
            </a:prstGeom>
            <a:noFill/>
            <a:ln w="9525">
              <a:noFill/>
              <a:miter lim="800000"/>
              <a:headEnd/>
              <a:tailEnd/>
            </a:ln>
          </p:spPr>
          <p:txBody>
            <a:bodyPr lIns="20355" tIns="10960" rIns="20355" bIns="10960">
              <a:spAutoFit/>
            </a:bodyPr>
            <a:lstStyle/>
            <a:p>
              <a:pPr defTabSz="46038" eaLnBrk="0" hangingPunct="0">
                <a:spcBef>
                  <a:spcPct val="50000"/>
                </a:spcBef>
              </a:pPr>
              <a:r>
                <a:rPr lang="en-US" sz="900" b="1">
                  <a:solidFill>
                    <a:srgbClr val="00FF00"/>
                  </a:solidFill>
                </a:rPr>
                <a:t>Deliver</a:t>
              </a:r>
            </a:p>
          </p:txBody>
        </p:sp>
        <p:sp>
          <p:nvSpPr>
            <p:cNvPr id="31" name="Rectangle 34"/>
            <p:cNvSpPr>
              <a:spLocks noChangeArrowheads="1"/>
            </p:cNvSpPr>
            <p:nvPr/>
          </p:nvSpPr>
          <p:spPr bwMode="auto">
            <a:xfrm>
              <a:off x="5050" y="2541"/>
              <a:ext cx="311" cy="101"/>
            </a:xfrm>
            <a:prstGeom prst="rect">
              <a:avLst/>
            </a:prstGeom>
            <a:noFill/>
            <a:ln w="9525">
              <a:noFill/>
              <a:miter lim="800000"/>
              <a:headEnd/>
              <a:tailEnd/>
            </a:ln>
          </p:spPr>
          <p:txBody>
            <a:bodyPr lIns="20355" tIns="10960" rIns="20355" bIns="10960">
              <a:spAutoFit/>
            </a:bodyPr>
            <a:lstStyle/>
            <a:p>
              <a:pPr defTabSz="46038" eaLnBrk="0" hangingPunct="0">
                <a:spcBef>
                  <a:spcPct val="50000"/>
                </a:spcBef>
              </a:pPr>
              <a:r>
                <a:rPr lang="en-US" sz="900" b="1">
                  <a:solidFill>
                    <a:srgbClr val="00FF00"/>
                  </a:solidFill>
                </a:rPr>
                <a:t>Source</a:t>
              </a:r>
            </a:p>
          </p:txBody>
        </p:sp>
        <p:grpSp>
          <p:nvGrpSpPr>
            <p:cNvPr id="32" name="Group 35"/>
            <p:cNvGrpSpPr>
              <a:grpSpLocks/>
            </p:cNvGrpSpPr>
            <p:nvPr/>
          </p:nvGrpSpPr>
          <p:grpSpPr bwMode="auto">
            <a:xfrm>
              <a:off x="1511" y="2493"/>
              <a:ext cx="464" cy="292"/>
              <a:chOff x="1532" y="2254"/>
              <a:chExt cx="471" cy="295"/>
            </a:xfrm>
          </p:grpSpPr>
          <p:sp>
            <p:nvSpPr>
              <p:cNvPr id="56" name="Oval 36"/>
              <p:cNvSpPr>
                <a:spLocks noChangeArrowheads="1"/>
              </p:cNvSpPr>
              <p:nvPr/>
            </p:nvSpPr>
            <p:spPr bwMode="auto">
              <a:xfrm>
                <a:off x="1532" y="2254"/>
                <a:ext cx="471" cy="295"/>
              </a:xfrm>
              <a:prstGeom prst="ellipse">
                <a:avLst/>
              </a:prstGeom>
              <a:noFill/>
              <a:ln w="25400">
                <a:solidFill>
                  <a:srgbClr val="919191"/>
                </a:solidFill>
                <a:round/>
                <a:headEnd/>
                <a:tailEnd/>
              </a:ln>
            </p:spPr>
            <p:txBody>
              <a:bodyPr lIns="20355" tIns="10960" rIns="20355" bIns="10960">
                <a:spAutoFit/>
              </a:bodyPr>
              <a:lstStyle/>
              <a:p>
                <a:endParaRPr lang="de-DE" sz="2000"/>
              </a:p>
            </p:txBody>
          </p:sp>
          <p:sp>
            <p:nvSpPr>
              <p:cNvPr id="57" name="Rectangle 37"/>
              <p:cNvSpPr>
                <a:spLocks noChangeArrowheads="1"/>
              </p:cNvSpPr>
              <p:nvPr/>
            </p:nvSpPr>
            <p:spPr bwMode="auto">
              <a:xfrm>
                <a:off x="1612" y="2304"/>
                <a:ext cx="315" cy="102"/>
              </a:xfrm>
              <a:prstGeom prst="rect">
                <a:avLst/>
              </a:prstGeom>
              <a:noFill/>
              <a:ln w="9525">
                <a:noFill/>
                <a:miter lim="800000"/>
                <a:headEnd/>
                <a:tailEnd/>
              </a:ln>
            </p:spPr>
            <p:txBody>
              <a:bodyPr lIns="20355" tIns="10960" rIns="20355" bIns="10960">
                <a:spAutoFit/>
              </a:bodyPr>
              <a:lstStyle/>
              <a:p>
                <a:pPr defTabSz="46038" eaLnBrk="0" hangingPunct="0">
                  <a:spcBef>
                    <a:spcPct val="50000"/>
                  </a:spcBef>
                </a:pPr>
                <a:r>
                  <a:rPr lang="en-US" sz="900" b="1">
                    <a:solidFill>
                      <a:srgbClr val="00FF00"/>
                    </a:solidFill>
                  </a:rPr>
                  <a:t>Deliver</a:t>
                </a:r>
              </a:p>
            </p:txBody>
          </p:sp>
        </p:grpSp>
        <p:sp>
          <p:nvSpPr>
            <p:cNvPr id="33" name="Rectangle 38"/>
            <p:cNvSpPr>
              <a:spLocks noChangeArrowheads="1"/>
            </p:cNvSpPr>
            <p:nvPr/>
          </p:nvSpPr>
          <p:spPr bwMode="auto">
            <a:xfrm>
              <a:off x="855" y="3158"/>
              <a:ext cx="1077" cy="191"/>
            </a:xfrm>
            <a:prstGeom prst="rect">
              <a:avLst/>
            </a:prstGeom>
            <a:noFill/>
            <a:ln w="9525">
              <a:noFill/>
              <a:miter lim="800000"/>
              <a:headEnd/>
              <a:tailEnd/>
            </a:ln>
          </p:spPr>
          <p:txBody>
            <a:bodyPr lIns="89248" tIns="43841" rIns="89248" bIns="43841">
              <a:spAutoFit/>
            </a:bodyPr>
            <a:lstStyle/>
            <a:p>
              <a:pPr defTabSz="901700" eaLnBrk="0" hangingPunct="0">
                <a:spcBef>
                  <a:spcPct val="50000"/>
                </a:spcBef>
              </a:pPr>
              <a:r>
                <a:rPr lang="en-US" sz="1400" b="1">
                  <a:solidFill>
                    <a:schemeClr val="tx2"/>
                  </a:solidFill>
                </a:rPr>
                <a:t>Internal or External</a:t>
              </a:r>
            </a:p>
          </p:txBody>
        </p:sp>
        <p:sp>
          <p:nvSpPr>
            <p:cNvPr id="34" name="Rectangle 39"/>
            <p:cNvSpPr>
              <a:spLocks noChangeArrowheads="1"/>
            </p:cNvSpPr>
            <p:nvPr/>
          </p:nvSpPr>
          <p:spPr bwMode="auto">
            <a:xfrm>
              <a:off x="3988" y="3158"/>
              <a:ext cx="1066" cy="191"/>
            </a:xfrm>
            <a:prstGeom prst="rect">
              <a:avLst/>
            </a:prstGeom>
            <a:noFill/>
            <a:ln w="9525">
              <a:noFill/>
              <a:miter lim="800000"/>
              <a:headEnd/>
              <a:tailEnd/>
            </a:ln>
          </p:spPr>
          <p:txBody>
            <a:bodyPr lIns="89248" tIns="43841" rIns="89248" bIns="43841">
              <a:spAutoFit/>
            </a:bodyPr>
            <a:lstStyle/>
            <a:p>
              <a:pPr defTabSz="901700" eaLnBrk="0" hangingPunct="0">
                <a:spcBef>
                  <a:spcPct val="50000"/>
                </a:spcBef>
              </a:pPr>
              <a:r>
                <a:rPr lang="en-US" sz="1400" b="1">
                  <a:solidFill>
                    <a:schemeClr val="tx2"/>
                  </a:solidFill>
                </a:rPr>
                <a:t>Internal or External</a:t>
              </a:r>
            </a:p>
          </p:txBody>
        </p:sp>
        <p:sp>
          <p:nvSpPr>
            <p:cNvPr id="35" name="Rectangle 40"/>
            <p:cNvSpPr>
              <a:spLocks noChangeArrowheads="1"/>
            </p:cNvSpPr>
            <p:nvPr/>
          </p:nvSpPr>
          <p:spPr bwMode="auto">
            <a:xfrm>
              <a:off x="2037" y="2839"/>
              <a:ext cx="1831" cy="199"/>
            </a:xfrm>
            <a:prstGeom prst="rect">
              <a:avLst/>
            </a:prstGeom>
            <a:noFill/>
            <a:ln w="9525">
              <a:noFill/>
              <a:miter lim="800000"/>
              <a:headEnd/>
              <a:tailEnd/>
            </a:ln>
          </p:spPr>
          <p:txBody>
            <a:bodyPr lIns="68893" tIns="34447" rIns="68893" bIns="34447">
              <a:spAutoFit/>
            </a:bodyPr>
            <a:lstStyle/>
            <a:p>
              <a:pPr defTabSz="508000" eaLnBrk="0" hangingPunct="0">
                <a:spcBef>
                  <a:spcPct val="50000"/>
                </a:spcBef>
              </a:pPr>
              <a:r>
                <a:rPr lang="en-US" sz="1600" b="1"/>
                <a:t>Your Company</a:t>
              </a:r>
            </a:p>
          </p:txBody>
        </p:sp>
        <p:sp>
          <p:nvSpPr>
            <p:cNvPr id="36" name="Oval 41"/>
            <p:cNvSpPr>
              <a:spLocks noChangeArrowheads="1"/>
            </p:cNvSpPr>
            <p:nvPr/>
          </p:nvSpPr>
          <p:spPr bwMode="auto">
            <a:xfrm>
              <a:off x="775" y="2492"/>
              <a:ext cx="465" cy="185"/>
            </a:xfrm>
            <a:prstGeom prst="ellipse">
              <a:avLst/>
            </a:prstGeom>
            <a:noFill/>
            <a:ln w="25400">
              <a:solidFill>
                <a:srgbClr val="919191"/>
              </a:solidFill>
              <a:round/>
              <a:headEnd/>
              <a:tailEnd/>
            </a:ln>
          </p:spPr>
          <p:txBody>
            <a:bodyPr wrap="none" anchor="ctr"/>
            <a:lstStyle/>
            <a:p>
              <a:endParaRPr lang="de-DE" sz="2000"/>
            </a:p>
          </p:txBody>
        </p:sp>
        <p:sp>
          <p:nvSpPr>
            <p:cNvPr id="37" name="Rectangle 42"/>
            <p:cNvSpPr>
              <a:spLocks noChangeArrowheads="1"/>
            </p:cNvSpPr>
            <p:nvPr/>
          </p:nvSpPr>
          <p:spPr bwMode="auto">
            <a:xfrm>
              <a:off x="855" y="2552"/>
              <a:ext cx="310" cy="101"/>
            </a:xfrm>
            <a:prstGeom prst="rect">
              <a:avLst/>
            </a:prstGeom>
            <a:noFill/>
            <a:ln w="9525">
              <a:noFill/>
              <a:miter lim="800000"/>
              <a:headEnd/>
              <a:tailEnd/>
            </a:ln>
          </p:spPr>
          <p:txBody>
            <a:bodyPr lIns="20355" tIns="10960" rIns="20355" bIns="10960">
              <a:spAutoFit/>
            </a:bodyPr>
            <a:lstStyle/>
            <a:p>
              <a:pPr defTabSz="46038" eaLnBrk="0" hangingPunct="0">
                <a:spcBef>
                  <a:spcPct val="50000"/>
                </a:spcBef>
              </a:pPr>
              <a:r>
                <a:rPr lang="en-US" sz="900" b="1">
                  <a:solidFill>
                    <a:srgbClr val="00FF00"/>
                  </a:solidFill>
                </a:rPr>
                <a:t>Source</a:t>
              </a:r>
            </a:p>
          </p:txBody>
        </p:sp>
        <p:sp>
          <p:nvSpPr>
            <p:cNvPr id="38" name="Line 45"/>
            <p:cNvSpPr>
              <a:spLocks noChangeShapeType="1"/>
            </p:cNvSpPr>
            <p:nvPr/>
          </p:nvSpPr>
          <p:spPr bwMode="auto">
            <a:xfrm>
              <a:off x="4875" y="3684"/>
              <a:ext cx="297" cy="0"/>
            </a:xfrm>
            <a:prstGeom prst="line">
              <a:avLst/>
            </a:prstGeom>
            <a:noFill/>
            <a:ln w="38100">
              <a:solidFill>
                <a:schemeClr val="bg1"/>
              </a:solidFill>
              <a:round/>
              <a:headEnd/>
              <a:tailEnd type="triangle" w="med" len="med"/>
            </a:ln>
          </p:spPr>
          <p:txBody>
            <a:bodyPr wrap="none" anchor="ctr"/>
            <a:lstStyle/>
            <a:p>
              <a:endParaRPr lang="de-DE" sz="2000"/>
            </a:p>
          </p:txBody>
        </p:sp>
        <p:sp>
          <p:nvSpPr>
            <p:cNvPr id="39" name="Line 46"/>
            <p:cNvSpPr>
              <a:spLocks noChangeShapeType="1"/>
            </p:cNvSpPr>
            <p:nvPr/>
          </p:nvSpPr>
          <p:spPr bwMode="auto">
            <a:xfrm>
              <a:off x="840" y="1724"/>
              <a:ext cx="0" cy="1632"/>
            </a:xfrm>
            <a:prstGeom prst="line">
              <a:avLst/>
            </a:prstGeom>
            <a:noFill/>
            <a:ln w="12700">
              <a:solidFill>
                <a:schemeClr val="tx1"/>
              </a:solidFill>
              <a:prstDash val="sysDot"/>
              <a:round/>
              <a:headEnd type="none" w="sm" len="sm"/>
              <a:tailEnd type="none" w="sm" len="sm"/>
            </a:ln>
          </p:spPr>
          <p:txBody>
            <a:bodyPr wrap="none" anchor="ctr"/>
            <a:lstStyle/>
            <a:p>
              <a:endParaRPr lang="de-DE" sz="2000"/>
            </a:p>
          </p:txBody>
        </p:sp>
        <p:sp>
          <p:nvSpPr>
            <p:cNvPr id="40" name="Line 47"/>
            <p:cNvSpPr>
              <a:spLocks noChangeShapeType="1"/>
            </p:cNvSpPr>
            <p:nvPr/>
          </p:nvSpPr>
          <p:spPr bwMode="auto">
            <a:xfrm>
              <a:off x="1896" y="1724"/>
              <a:ext cx="0" cy="1632"/>
            </a:xfrm>
            <a:prstGeom prst="line">
              <a:avLst/>
            </a:prstGeom>
            <a:noFill/>
            <a:ln w="12700">
              <a:solidFill>
                <a:schemeClr val="tx1"/>
              </a:solidFill>
              <a:prstDash val="sysDot"/>
              <a:round/>
              <a:headEnd type="none" w="sm" len="sm"/>
              <a:tailEnd type="none" w="sm" len="sm"/>
            </a:ln>
          </p:spPr>
          <p:txBody>
            <a:bodyPr wrap="none" anchor="ctr"/>
            <a:lstStyle/>
            <a:p>
              <a:endParaRPr lang="de-DE" sz="2000"/>
            </a:p>
          </p:txBody>
        </p:sp>
        <p:grpSp>
          <p:nvGrpSpPr>
            <p:cNvPr id="41" name="Group 48"/>
            <p:cNvGrpSpPr>
              <a:grpSpLocks/>
            </p:cNvGrpSpPr>
            <p:nvPr/>
          </p:nvGrpSpPr>
          <p:grpSpPr bwMode="auto">
            <a:xfrm>
              <a:off x="5114" y="2014"/>
              <a:ext cx="731" cy="335"/>
              <a:chOff x="2499" y="1489"/>
              <a:chExt cx="1036" cy="339"/>
            </a:xfrm>
          </p:grpSpPr>
          <p:sp>
            <p:nvSpPr>
              <p:cNvPr id="54" name="Rectangle 49"/>
              <p:cNvSpPr>
                <a:spLocks noChangeArrowheads="1"/>
              </p:cNvSpPr>
              <p:nvPr/>
            </p:nvSpPr>
            <p:spPr bwMode="auto">
              <a:xfrm>
                <a:off x="2652" y="1554"/>
                <a:ext cx="883" cy="202"/>
              </a:xfrm>
              <a:prstGeom prst="rect">
                <a:avLst/>
              </a:prstGeom>
              <a:noFill/>
              <a:ln w="9525">
                <a:noFill/>
                <a:miter lim="800000"/>
                <a:headEnd/>
                <a:tailEnd/>
              </a:ln>
            </p:spPr>
            <p:txBody>
              <a:bodyPr lIns="68893" tIns="34447" rIns="68893" bIns="34447">
                <a:spAutoFit/>
              </a:bodyPr>
              <a:lstStyle/>
              <a:p>
                <a:pPr defTabSz="508000" eaLnBrk="0" hangingPunct="0">
                  <a:spcBef>
                    <a:spcPct val="50000"/>
                  </a:spcBef>
                </a:pPr>
                <a:r>
                  <a:rPr lang="en-US" sz="1600" b="1" dirty="0">
                    <a:solidFill>
                      <a:schemeClr val="tx2"/>
                    </a:solidFill>
                  </a:rPr>
                  <a:t>Plan</a:t>
                </a:r>
              </a:p>
            </p:txBody>
          </p:sp>
          <p:sp>
            <p:nvSpPr>
              <p:cNvPr id="55" name="Oval 50"/>
              <p:cNvSpPr>
                <a:spLocks noChangeArrowheads="1"/>
              </p:cNvSpPr>
              <p:nvPr/>
            </p:nvSpPr>
            <p:spPr bwMode="auto">
              <a:xfrm>
                <a:off x="2499" y="1489"/>
                <a:ext cx="799" cy="339"/>
              </a:xfrm>
              <a:prstGeom prst="ellipse">
                <a:avLst/>
              </a:prstGeom>
              <a:noFill/>
              <a:ln w="25400">
                <a:solidFill>
                  <a:schemeClr val="tx2"/>
                </a:solidFill>
                <a:round/>
                <a:headEnd/>
                <a:tailEnd/>
              </a:ln>
            </p:spPr>
            <p:txBody>
              <a:bodyPr lIns="68893" tIns="34447" rIns="68893" bIns="34447">
                <a:spAutoFit/>
              </a:bodyPr>
              <a:lstStyle/>
              <a:p>
                <a:endParaRPr lang="de-DE" sz="2000"/>
              </a:p>
            </p:txBody>
          </p:sp>
        </p:grpSp>
        <p:grpSp>
          <p:nvGrpSpPr>
            <p:cNvPr id="42" name="Group 51"/>
            <p:cNvGrpSpPr>
              <a:grpSpLocks/>
            </p:cNvGrpSpPr>
            <p:nvPr/>
          </p:nvGrpSpPr>
          <p:grpSpPr bwMode="auto">
            <a:xfrm>
              <a:off x="4208" y="2014"/>
              <a:ext cx="732" cy="335"/>
              <a:chOff x="2499" y="1489"/>
              <a:chExt cx="1033" cy="339"/>
            </a:xfrm>
          </p:grpSpPr>
          <p:sp>
            <p:nvSpPr>
              <p:cNvPr id="52" name="Rectangle 52"/>
              <p:cNvSpPr>
                <a:spLocks noChangeArrowheads="1"/>
              </p:cNvSpPr>
              <p:nvPr/>
            </p:nvSpPr>
            <p:spPr bwMode="auto">
              <a:xfrm>
                <a:off x="2649" y="1563"/>
                <a:ext cx="883" cy="202"/>
              </a:xfrm>
              <a:prstGeom prst="rect">
                <a:avLst/>
              </a:prstGeom>
              <a:noFill/>
              <a:ln w="9525">
                <a:noFill/>
                <a:miter lim="800000"/>
                <a:headEnd/>
                <a:tailEnd/>
              </a:ln>
            </p:spPr>
            <p:txBody>
              <a:bodyPr lIns="68893" tIns="34447" rIns="68893" bIns="34447">
                <a:spAutoFit/>
              </a:bodyPr>
              <a:lstStyle/>
              <a:p>
                <a:pPr defTabSz="508000" eaLnBrk="0" hangingPunct="0">
                  <a:spcBef>
                    <a:spcPct val="50000"/>
                  </a:spcBef>
                </a:pPr>
                <a:r>
                  <a:rPr lang="en-US" sz="1600" b="1">
                    <a:solidFill>
                      <a:schemeClr val="tx2"/>
                    </a:solidFill>
                  </a:rPr>
                  <a:t>Plan</a:t>
                </a:r>
              </a:p>
            </p:txBody>
          </p:sp>
          <p:sp>
            <p:nvSpPr>
              <p:cNvPr id="53" name="Oval 53"/>
              <p:cNvSpPr>
                <a:spLocks noChangeArrowheads="1"/>
              </p:cNvSpPr>
              <p:nvPr/>
            </p:nvSpPr>
            <p:spPr bwMode="auto">
              <a:xfrm>
                <a:off x="2499" y="1489"/>
                <a:ext cx="799" cy="339"/>
              </a:xfrm>
              <a:prstGeom prst="ellipse">
                <a:avLst/>
              </a:prstGeom>
              <a:noFill/>
              <a:ln w="25400">
                <a:solidFill>
                  <a:schemeClr val="tx2"/>
                </a:solidFill>
                <a:round/>
                <a:headEnd/>
                <a:tailEnd/>
              </a:ln>
            </p:spPr>
            <p:txBody>
              <a:bodyPr lIns="68893" tIns="34447" rIns="68893" bIns="34447">
                <a:spAutoFit/>
              </a:bodyPr>
              <a:lstStyle/>
              <a:p>
                <a:endParaRPr lang="de-DE" sz="2000"/>
              </a:p>
            </p:txBody>
          </p:sp>
        </p:grpSp>
        <p:grpSp>
          <p:nvGrpSpPr>
            <p:cNvPr id="43" name="Group 54"/>
            <p:cNvGrpSpPr>
              <a:grpSpLocks/>
            </p:cNvGrpSpPr>
            <p:nvPr/>
          </p:nvGrpSpPr>
          <p:grpSpPr bwMode="auto">
            <a:xfrm>
              <a:off x="1085" y="2014"/>
              <a:ext cx="739" cy="335"/>
              <a:chOff x="2499" y="1489"/>
              <a:chExt cx="1045" cy="339"/>
            </a:xfrm>
          </p:grpSpPr>
          <p:sp>
            <p:nvSpPr>
              <p:cNvPr id="50" name="Rectangle 55"/>
              <p:cNvSpPr>
                <a:spLocks noChangeArrowheads="1"/>
              </p:cNvSpPr>
              <p:nvPr/>
            </p:nvSpPr>
            <p:spPr bwMode="auto">
              <a:xfrm>
                <a:off x="2661" y="1553"/>
                <a:ext cx="883" cy="202"/>
              </a:xfrm>
              <a:prstGeom prst="rect">
                <a:avLst/>
              </a:prstGeom>
              <a:noFill/>
              <a:ln w="9525">
                <a:noFill/>
                <a:miter lim="800000"/>
                <a:headEnd/>
                <a:tailEnd/>
              </a:ln>
            </p:spPr>
            <p:txBody>
              <a:bodyPr lIns="68893" tIns="34447" rIns="68893" bIns="34447">
                <a:spAutoFit/>
              </a:bodyPr>
              <a:lstStyle/>
              <a:p>
                <a:pPr defTabSz="508000" eaLnBrk="0" hangingPunct="0">
                  <a:spcBef>
                    <a:spcPct val="50000"/>
                  </a:spcBef>
                </a:pPr>
                <a:r>
                  <a:rPr lang="en-US" sz="1600" b="1" dirty="0">
                    <a:solidFill>
                      <a:schemeClr val="tx2"/>
                    </a:solidFill>
                  </a:rPr>
                  <a:t>Plan</a:t>
                </a:r>
              </a:p>
            </p:txBody>
          </p:sp>
          <p:sp>
            <p:nvSpPr>
              <p:cNvPr id="51" name="Oval 56"/>
              <p:cNvSpPr>
                <a:spLocks noChangeArrowheads="1"/>
              </p:cNvSpPr>
              <p:nvPr/>
            </p:nvSpPr>
            <p:spPr bwMode="auto">
              <a:xfrm>
                <a:off x="2499" y="1489"/>
                <a:ext cx="799" cy="339"/>
              </a:xfrm>
              <a:prstGeom prst="ellipse">
                <a:avLst/>
              </a:prstGeom>
              <a:noFill/>
              <a:ln w="25400">
                <a:solidFill>
                  <a:schemeClr val="tx2"/>
                </a:solidFill>
                <a:round/>
                <a:headEnd/>
                <a:tailEnd/>
              </a:ln>
            </p:spPr>
            <p:txBody>
              <a:bodyPr lIns="68893" tIns="34447" rIns="68893" bIns="34447">
                <a:spAutoFit/>
              </a:bodyPr>
              <a:lstStyle/>
              <a:p>
                <a:endParaRPr lang="de-DE" sz="2000"/>
              </a:p>
            </p:txBody>
          </p:sp>
        </p:grpSp>
        <p:grpSp>
          <p:nvGrpSpPr>
            <p:cNvPr id="44" name="Group 57"/>
            <p:cNvGrpSpPr>
              <a:grpSpLocks/>
            </p:cNvGrpSpPr>
            <p:nvPr/>
          </p:nvGrpSpPr>
          <p:grpSpPr bwMode="auto">
            <a:xfrm>
              <a:off x="112" y="2014"/>
              <a:ext cx="725" cy="335"/>
              <a:chOff x="2499" y="1489"/>
              <a:chExt cx="1034" cy="339"/>
            </a:xfrm>
          </p:grpSpPr>
          <p:sp>
            <p:nvSpPr>
              <p:cNvPr id="48" name="Rectangle 58"/>
              <p:cNvSpPr>
                <a:spLocks noChangeArrowheads="1"/>
              </p:cNvSpPr>
              <p:nvPr/>
            </p:nvSpPr>
            <p:spPr bwMode="auto">
              <a:xfrm>
                <a:off x="2650" y="1553"/>
                <a:ext cx="883" cy="202"/>
              </a:xfrm>
              <a:prstGeom prst="rect">
                <a:avLst/>
              </a:prstGeom>
              <a:noFill/>
              <a:ln w="9525">
                <a:noFill/>
                <a:miter lim="800000"/>
                <a:headEnd/>
                <a:tailEnd/>
              </a:ln>
            </p:spPr>
            <p:txBody>
              <a:bodyPr lIns="68893" tIns="34447" rIns="68893" bIns="34447">
                <a:spAutoFit/>
              </a:bodyPr>
              <a:lstStyle/>
              <a:p>
                <a:pPr defTabSz="508000" eaLnBrk="0" hangingPunct="0">
                  <a:spcBef>
                    <a:spcPct val="50000"/>
                  </a:spcBef>
                </a:pPr>
                <a:r>
                  <a:rPr lang="en-US" sz="1600" b="1" dirty="0">
                    <a:solidFill>
                      <a:schemeClr val="tx2"/>
                    </a:solidFill>
                  </a:rPr>
                  <a:t>Plan</a:t>
                </a:r>
              </a:p>
            </p:txBody>
          </p:sp>
          <p:sp>
            <p:nvSpPr>
              <p:cNvPr id="49" name="Oval 59"/>
              <p:cNvSpPr>
                <a:spLocks noChangeArrowheads="1"/>
              </p:cNvSpPr>
              <p:nvPr/>
            </p:nvSpPr>
            <p:spPr bwMode="auto">
              <a:xfrm>
                <a:off x="2499" y="1489"/>
                <a:ext cx="799" cy="339"/>
              </a:xfrm>
              <a:prstGeom prst="ellipse">
                <a:avLst/>
              </a:prstGeom>
              <a:noFill/>
              <a:ln w="25400">
                <a:solidFill>
                  <a:schemeClr val="tx2"/>
                </a:solidFill>
                <a:round/>
                <a:headEnd/>
                <a:tailEnd/>
              </a:ln>
            </p:spPr>
            <p:txBody>
              <a:bodyPr lIns="68893" tIns="34447" rIns="68893" bIns="34447">
                <a:spAutoFit/>
              </a:bodyPr>
              <a:lstStyle/>
              <a:p>
                <a:endParaRPr lang="de-DE" sz="2000"/>
              </a:p>
            </p:txBody>
          </p:sp>
        </p:grpSp>
        <p:grpSp>
          <p:nvGrpSpPr>
            <p:cNvPr id="45" name="Group 60"/>
            <p:cNvGrpSpPr>
              <a:grpSpLocks/>
            </p:cNvGrpSpPr>
            <p:nvPr/>
          </p:nvGrpSpPr>
          <p:grpSpPr bwMode="auto">
            <a:xfrm>
              <a:off x="2058" y="3118"/>
              <a:ext cx="2505" cy="335"/>
              <a:chOff x="2499" y="1489"/>
              <a:chExt cx="1152" cy="339"/>
            </a:xfrm>
          </p:grpSpPr>
          <p:sp>
            <p:nvSpPr>
              <p:cNvPr id="46" name="Rectangle 61"/>
              <p:cNvSpPr>
                <a:spLocks noChangeArrowheads="1"/>
              </p:cNvSpPr>
              <p:nvPr/>
            </p:nvSpPr>
            <p:spPr bwMode="auto">
              <a:xfrm>
                <a:off x="2768" y="1575"/>
                <a:ext cx="883" cy="202"/>
              </a:xfrm>
              <a:prstGeom prst="rect">
                <a:avLst/>
              </a:prstGeom>
              <a:noFill/>
              <a:ln w="9525">
                <a:noFill/>
                <a:miter lim="800000"/>
                <a:headEnd/>
                <a:tailEnd/>
              </a:ln>
            </p:spPr>
            <p:txBody>
              <a:bodyPr lIns="68893" tIns="34447" rIns="68893" bIns="34447">
                <a:spAutoFit/>
              </a:bodyPr>
              <a:lstStyle/>
              <a:p>
                <a:pPr defTabSz="508000" eaLnBrk="0" hangingPunct="0">
                  <a:spcBef>
                    <a:spcPct val="50000"/>
                  </a:spcBef>
                </a:pPr>
                <a:r>
                  <a:rPr lang="en-US" sz="1600" b="1" dirty="0">
                    <a:solidFill>
                      <a:schemeClr val="tx2"/>
                    </a:solidFill>
                  </a:rPr>
                  <a:t>Return</a:t>
                </a:r>
              </a:p>
            </p:txBody>
          </p:sp>
          <p:sp>
            <p:nvSpPr>
              <p:cNvPr id="47" name="Oval 62"/>
              <p:cNvSpPr>
                <a:spLocks noChangeArrowheads="1"/>
              </p:cNvSpPr>
              <p:nvPr/>
            </p:nvSpPr>
            <p:spPr bwMode="auto">
              <a:xfrm>
                <a:off x="2499" y="1489"/>
                <a:ext cx="799" cy="339"/>
              </a:xfrm>
              <a:prstGeom prst="ellipse">
                <a:avLst/>
              </a:prstGeom>
              <a:noFill/>
              <a:ln w="25400">
                <a:solidFill>
                  <a:schemeClr val="tx2"/>
                </a:solidFill>
                <a:round/>
                <a:headEnd/>
                <a:tailEnd/>
              </a:ln>
            </p:spPr>
            <p:txBody>
              <a:bodyPr lIns="68893" tIns="34447" rIns="68893" bIns="34447">
                <a:spAutoFit/>
              </a:bodyPr>
              <a:lstStyle/>
              <a:p>
                <a:endParaRPr lang="de-DE" sz="2000"/>
              </a:p>
            </p:txBody>
          </p:sp>
        </p:grpSp>
      </p:grpSp>
      <p:sp>
        <p:nvSpPr>
          <p:cNvPr id="60" name="Rectangle 63"/>
          <p:cNvSpPr>
            <a:spLocks noChangeArrowheads="1"/>
          </p:cNvSpPr>
          <p:nvPr/>
        </p:nvSpPr>
        <p:spPr bwMode="auto">
          <a:xfrm>
            <a:off x="7259058" y="5717788"/>
            <a:ext cx="1675010" cy="276999"/>
          </a:xfrm>
          <a:prstGeom prst="rect">
            <a:avLst/>
          </a:prstGeom>
          <a:noFill/>
          <a:ln w="9525">
            <a:noFill/>
            <a:miter lim="800000"/>
            <a:headEnd/>
            <a:tailEnd/>
          </a:ln>
        </p:spPr>
        <p:txBody>
          <a:bodyPr wrap="none">
            <a:spAutoFit/>
          </a:bodyPr>
          <a:lstStyle/>
          <a:p>
            <a:pPr algn="l"/>
            <a:r>
              <a:rPr lang="de-DE" sz="1200" dirty="0" smtClean="0"/>
              <a:t>www.supply-chain.org</a:t>
            </a:r>
            <a:endParaRPr lang="de-DE" sz="1200" dirty="0"/>
          </a:p>
        </p:txBody>
      </p:sp>
      <p:sp>
        <p:nvSpPr>
          <p:cNvPr id="61" name="Line 64"/>
          <p:cNvSpPr>
            <a:spLocks noChangeShapeType="1"/>
          </p:cNvSpPr>
          <p:nvPr/>
        </p:nvSpPr>
        <p:spPr bwMode="auto">
          <a:xfrm flipH="1">
            <a:off x="468313" y="4940027"/>
            <a:ext cx="4032250" cy="0"/>
          </a:xfrm>
          <a:prstGeom prst="line">
            <a:avLst/>
          </a:prstGeom>
          <a:noFill/>
          <a:ln w="9525">
            <a:solidFill>
              <a:schemeClr val="tx1"/>
            </a:solidFill>
            <a:round/>
            <a:headEnd/>
            <a:tailEnd type="triangle" w="med" len="med"/>
          </a:ln>
        </p:spPr>
        <p:txBody>
          <a:bodyPr/>
          <a:lstStyle/>
          <a:p>
            <a:endParaRPr lang="de-DE" sz="2000"/>
          </a:p>
        </p:txBody>
      </p:sp>
      <p:sp>
        <p:nvSpPr>
          <p:cNvPr id="62" name="Text Box 65"/>
          <p:cNvSpPr txBox="1">
            <a:spLocks noChangeArrowheads="1"/>
          </p:cNvSpPr>
          <p:nvPr/>
        </p:nvSpPr>
        <p:spPr bwMode="auto">
          <a:xfrm>
            <a:off x="950913" y="4960664"/>
            <a:ext cx="1180580" cy="400110"/>
          </a:xfrm>
          <a:prstGeom prst="rect">
            <a:avLst/>
          </a:prstGeom>
          <a:noFill/>
          <a:ln w="9525">
            <a:noFill/>
            <a:miter lim="800000"/>
            <a:headEnd/>
            <a:tailEnd/>
          </a:ln>
        </p:spPr>
        <p:txBody>
          <a:bodyPr wrap="none">
            <a:spAutoFit/>
          </a:bodyPr>
          <a:lstStyle/>
          <a:p>
            <a:pPr algn="l"/>
            <a:r>
              <a:rPr lang="de-DE" sz="2000"/>
              <a:t>upstream</a:t>
            </a:r>
          </a:p>
        </p:txBody>
      </p:sp>
      <p:sp>
        <p:nvSpPr>
          <p:cNvPr id="63" name="Text Box 66"/>
          <p:cNvSpPr txBox="1">
            <a:spLocks noChangeArrowheads="1"/>
          </p:cNvSpPr>
          <p:nvPr/>
        </p:nvSpPr>
        <p:spPr bwMode="auto">
          <a:xfrm>
            <a:off x="6743700" y="5013052"/>
            <a:ext cx="1498231" cy="400110"/>
          </a:xfrm>
          <a:prstGeom prst="rect">
            <a:avLst/>
          </a:prstGeom>
          <a:noFill/>
          <a:ln w="9525">
            <a:noFill/>
            <a:miter lim="800000"/>
            <a:headEnd/>
            <a:tailEnd/>
          </a:ln>
        </p:spPr>
        <p:txBody>
          <a:bodyPr wrap="none">
            <a:spAutoFit/>
          </a:bodyPr>
          <a:lstStyle/>
          <a:p>
            <a:pPr algn="l"/>
            <a:r>
              <a:rPr lang="de-DE" sz="2000"/>
              <a:t>downstream</a:t>
            </a:r>
          </a:p>
        </p:txBody>
      </p:sp>
      <p:sp>
        <p:nvSpPr>
          <p:cNvPr id="64" name="Line 67"/>
          <p:cNvSpPr>
            <a:spLocks noChangeShapeType="1"/>
          </p:cNvSpPr>
          <p:nvPr/>
        </p:nvSpPr>
        <p:spPr bwMode="auto">
          <a:xfrm>
            <a:off x="4500563" y="4940027"/>
            <a:ext cx="4319587" cy="0"/>
          </a:xfrm>
          <a:prstGeom prst="line">
            <a:avLst/>
          </a:prstGeom>
          <a:noFill/>
          <a:ln w="9525">
            <a:solidFill>
              <a:schemeClr val="tx1"/>
            </a:solidFill>
            <a:round/>
            <a:headEnd/>
            <a:tailEnd type="triangle" w="med" len="med"/>
          </a:ln>
        </p:spPr>
        <p:txBody>
          <a:bodyPr/>
          <a:lstStyle/>
          <a:p>
            <a:endParaRPr lang="de-DE" sz="2000"/>
          </a:p>
        </p:txBody>
      </p:sp>
      <p:sp>
        <p:nvSpPr>
          <p:cNvPr id="65" name="Line 68"/>
          <p:cNvSpPr>
            <a:spLocks noChangeShapeType="1"/>
          </p:cNvSpPr>
          <p:nvPr/>
        </p:nvSpPr>
        <p:spPr bwMode="auto">
          <a:xfrm>
            <a:off x="4500563" y="4797152"/>
            <a:ext cx="0" cy="287337"/>
          </a:xfrm>
          <a:prstGeom prst="line">
            <a:avLst/>
          </a:prstGeom>
          <a:noFill/>
          <a:ln w="9525">
            <a:solidFill>
              <a:schemeClr val="tx1"/>
            </a:solidFill>
            <a:round/>
            <a:headEnd/>
            <a:tailEnd/>
          </a:ln>
        </p:spPr>
        <p:txBody>
          <a:bodyPr/>
          <a:lstStyle/>
          <a:p>
            <a:endParaRPr lang="de-DE" sz="2000"/>
          </a:p>
        </p:txBody>
      </p:sp>
      <p:sp>
        <p:nvSpPr>
          <p:cNvPr id="66" name="Foliennummernplatzhalter 3"/>
          <p:cNvSpPr>
            <a:spLocks noGrp="1"/>
          </p:cNvSpPr>
          <p:nvPr>
            <p:ph type="sldNum" sz="quarter" idx="12"/>
          </p:nvPr>
        </p:nvSpPr>
        <p:spPr>
          <a:xfrm>
            <a:off x="6400800" y="209550"/>
            <a:ext cx="2135188" cy="474663"/>
          </a:xfrm>
        </p:spPr>
        <p:txBody>
          <a:bodyPr/>
          <a:lstStyle/>
          <a:p>
            <a:fld id="{04A092C7-0CF9-4C72-9E36-F9FA2CB109CD}" type="slidenum">
              <a:rPr lang="pl-PL" altLang="pl-PL" smtClean="0"/>
              <a:pPr/>
              <a:t>31</a:t>
            </a:fld>
            <a:endParaRPr lang="pl-PL" altLang="pl-PL"/>
          </a:p>
        </p:txBody>
      </p:sp>
    </p:spTree>
    <p:extLst>
      <p:ext uri="{BB962C8B-B14F-4D97-AF65-F5344CB8AC3E}">
        <p14:creationId xmlns:p14="http://schemas.microsoft.com/office/powerpoint/2010/main" val="3606018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Scope of SCOR Processes</a:t>
            </a:r>
            <a:endParaRPr lang="de-DE" dirty="0"/>
          </a:p>
        </p:txBody>
      </p:sp>
      <p:sp>
        <p:nvSpPr>
          <p:cNvPr id="3" name="Inhaltsplatzhalter 2"/>
          <p:cNvSpPr>
            <a:spLocks noGrp="1"/>
          </p:cNvSpPr>
          <p:nvPr>
            <p:ph idx="1"/>
          </p:nvPr>
        </p:nvSpPr>
        <p:spPr/>
        <p:txBody>
          <a:bodyPr/>
          <a:lstStyle/>
          <a:p>
            <a:pPr marL="0" indent="0">
              <a:buNone/>
            </a:pPr>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32</a:t>
            </a:fld>
            <a:endParaRPr lang="pl-PL" altLang="pl-PL"/>
          </a:p>
        </p:txBody>
      </p:sp>
      <p:graphicFrame>
        <p:nvGraphicFramePr>
          <p:cNvPr id="5" name="Tabelle 4"/>
          <p:cNvGraphicFramePr>
            <a:graphicFrameLocks noGrp="1"/>
          </p:cNvGraphicFramePr>
          <p:nvPr>
            <p:extLst>
              <p:ext uri="{D42A27DB-BD31-4B8C-83A1-F6EECF244321}">
                <p14:modId xmlns:p14="http://schemas.microsoft.com/office/powerpoint/2010/main" val="998689628"/>
              </p:ext>
            </p:extLst>
          </p:nvPr>
        </p:nvGraphicFramePr>
        <p:xfrm>
          <a:off x="179512" y="1022126"/>
          <a:ext cx="8712968" cy="4783138"/>
        </p:xfrm>
        <a:graphic>
          <a:graphicData uri="http://schemas.openxmlformats.org/drawingml/2006/table">
            <a:tbl>
              <a:tblPr firstRow="1" bandRow="1">
                <a:tableStyleId>{073A0DAA-6AF3-43AB-8588-CEC1D06C72B9}</a:tableStyleId>
              </a:tblPr>
              <a:tblGrid>
                <a:gridCol w="2333831"/>
                <a:gridCol w="6379137"/>
              </a:tblGrid>
              <a:tr h="690104">
                <a:tc>
                  <a:txBody>
                    <a:bodyPr/>
                    <a:lstStyle/>
                    <a:p>
                      <a:r>
                        <a:rPr lang="en-US" sz="2000" kern="1200" noProof="0" dirty="0" smtClean="0">
                          <a:solidFill>
                            <a:schemeClr val="bg1"/>
                          </a:solidFill>
                          <a:latin typeface="ITC Stone Sans Std Medium" pitchFamily="34" charset="0"/>
                          <a:ea typeface="+mn-ea"/>
                          <a:cs typeface="Times New Roman" pitchFamily="18" charset="0"/>
                        </a:rPr>
                        <a:t>SCOR Process</a:t>
                      </a:r>
                      <a:endParaRPr lang="en-US" sz="2000" kern="1200" noProof="0" dirty="0">
                        <a:solidFill>
                          <a:schemeClr val="bg1"/>
                        </a:solidFill>
                        <a:latin typeface="ITC Stone Sans Std Medium" pitchFamily="34" charset="0"/>
                        <a:ea typeface="+mn-ea"/>
                        <a:cs typeface="Times New Roman" pitchFamily="18" charset="0"/>
                      </a:endParaRPr>
                    </a:p>
                  </a:txBody>
                  <a:tcPr marL="91436" marR="91436" marT="45722" marB="45722" anchor="ctr">
                    <a:solidFill>
                      <a:srgbClr val="005BAE"/>
                    </a:solidFill>
                  </a:tcPr>
                </a:tc>
                <a:tc>
                  <a:txBody>
                    <a:bodyPr/>
                    <a:lstStyle/>
                    <a:p>
                      <a:r>
                        <a:rPr lang="en-US" sz="2000" kern="1200" noProof="0" dirty="0" smtClean="0">
                          <a:solidFill>
                            <a:schemeClr val="bg1"/>
                          </a:solidFill>
                          <a:latin typeface="ITC Stone Sans Std Medium" pitchFamily="34" charset="0"/>
                          <a:ea typeface="+mn-ea"/>
                          <a:cs typeface="Times New Roman" pitchFamily="18" charset="0"/>
                        </a:rPr>
                        <a:t>Definitions</a:t>
                      </a:r>
                      <a:endParaRPr lang="en-US" sz="2000" kern="1200" noProof="0" dirty="0">
                        <a:solidFill>
                          <a:schemeClr val="bg1"/>
                        </a:solidFill>
                        <a:latin typeface="ITC Stone Sans Std Medium" pitchFamily="34" charset="0"/>
                        <a:ea typeface="+mn-ea"/>
                        <a:cs typeface="Times New Roman" pitchFamily="18" charset="0"/>
                      </a:endParaRPr>
                    </a:p>
                  </a:txBody>
                  <a:tcPr marL="91436" marR="91436" marT="45722" marB="45722" anchor="ctr">
                    <a:solidFill>
                      <a:srgbClr val="005BAE"/>
                    </a:solidFill>
                  </a:tcPr>
                </a:tc>
              </a:tr>
              <a:tr h="822992">
                <a:tc>
                  <a:txBody>
                    <a:bodyPr/>
                    <a:lstStyle/>
                    <a:p>
                      <a:r>
                        <a:rPr lang="en-US" sz="2000" kern="1200" noProof="0" dirty="0" smtClean="0">
                          <a:solidFill>
                            <a:schemeClr val="tx1"/>
                          </a:solidFill>
                          <a:latin typeface="ITC Stone Sans Std Medium" pitchFamily="34" charset="0"/>
                          <a:ea typeface="+mn-ea"/>
                          <a:cs typeface="Times New Roman" pitchFamily="18" charset="0"/>
                        </a:rPr>
                        <a:t>Plan</a:t>
                      </a:r>
                      <a:endParaRPr lang="en-US" sz="2000" kern="1200" noProof="0" dirty="0">
                        <a:solidFill>
                          <a:schemeClr val="tx1"/>
                        </a:solidFill>
                        <a:latin typeface="ITC Stone Sans Std Medium" pitchFamily="34" charset="0"/>
                        <a:ea typeface="+mn-ea"/>
                        <a:cs typeface="Times New Roman" pitchFamily="18" charset="0"/>
                      </a:endParaRPr>
                    </a:p>
                  </a:txBody>
                  <a:tcPr marL="91436" marR="91436" marT="45722" marB="45722" anchor="ctr"/>
                </a:tc>
                <a:tc>
                  <a:txBody>
                    <a:bodyPr/>
                    <a:lstStyle/>
                    <a:p>
                      <a:r>
                        <a:rPr lang="en-US" sz="1600" kern="1200" noProof="0" dirty="0" smtClean="0">
                          <a:solidFill>
                            <a:schemeClr val="tx1"/>
                          </a:solidFill>
                          <a:latin typeface="ITC Stone Sans Std Medium" pitchFamily="34" charset="0"/>
                          <a:ea typeface="+mn-ea"/>
                          <a:cs typeface="Times New Roman" pitchFamily="18" charset="0"/>
                        </a:rPr>
                        <a:t>Processes that balance aggregate demand and supply to develop</a:t>
                      </a:r>
                      <a:r>
                        <a:rPr lang="en-US" sz="1600" kern="1200" baseline="0" noProof="0" dirty="0" smtClean="0">
                          <a:solidFill>
                            <a:schemeClr val="tx1"/>
                          </a:solidFill>
                          <a:latin typeface="ITC Stone Sans Std Medium" pitchFamily="34" charset="0"/>
                          <a:ea typeface="+mn-ea"/>
                          <a:cs typeface="Times New Roman" pitchFamily="18" charset="0"/>
                        </a:rPr>
                        <a:t> a course of action which best meets sourcing, production and delivery requirements</a:t>
                      </a:r>
                      <a:endParaRPr lang="en-US" sz="1600" kern="1200" noProof="0" dirty="0">
                        <a:solidFill>
                          <a:schemeClr val="tx1"/>
                        </a:solidFill>
                        <a:latin typeface="ITC Stone Sans Std Medium" pitchFamily="34" charset="0"/>
                        <a:ea typeface="+mn-ea"/>
                        <a:cs typeface="Times New Roman" pitchFamily="18" charset="0"/>
                      </a:endParaRPr>
                    </a:p>
                  </a:txBody>
                  <a:tcPr marL="91436" marR="91436" marT="45722" marB="45722" anchor="ctr"/>
                </a:tc>
              </a:tr>
              <a:tr h="690104">
                <a:tc>
                  <a:txBody>
                    <a:bodyPr/>
                    <a:lstStyle/>
                    <a:p>
                      <a:r>
                        <a:rPr lang="en-US" sz="2000" kern="1200" noProof="0" dirty="0" smtClean="0">
                          <a:solidFill>
                            <a:schemeClr val="tx1"/>
                          </a:solidFill>
                          <a:latin typeface="ITC Stone Sans Std Medium" pitchFamily="34" charset="0"/>
                          <a:ea typeface="+mn-ea"/>
                          <a:cs typeface="Times New Roman" pitchFamily="18" charset="0"/>
                        </a:rPr>
                        <a:t>Source</a:t>
                      </a:r>
                      <a:endParaRPr lang="en-US" sz="2000" kern="1200" noProof="0" dirty="0">
                        <a:solidFill>
                          <a:schemeClr val="tx1"/>
                        </a:solidFill>
                        <a:latin typeface="ITC Stone Sans Std Medium" pitchFamily="34" charset="0"/>
                        <a:ea typeface="+mn-ea"/>
                        <a:cs typeface="Times New Roman" pitchFamily="18" charset="0"/>
                      </a:endParaRPr>
                    </a:p>
                  </a:txBody>
                  <a:tcPr marL="91436" marR="91436" marT="45722" marB="45722" anchor="ctr"/>
                </a:tc>
                <a:tc>
                  <a:txBody>
                    <a:bodyPr/>
                    <a:lstStyle/>
                    <a:p>
                      <a:r>
                        <a:rPr lang="en-US" sz="1600" kern="1200" noProof="0" dirty="0" smtClean="0">
                          <a:solidFill>
                            <a:schemeClr val="tx1"/>
                          </a:solidFill>
                          <a:latin typeface="ITC Stone Sans Std Medium" pitchFamily="34" charset="0"/>
                          <a:ea typeface="+mn-ea"/>
                          <a:cs typeface="Times New Roman" pitchFamily="18" charset="0"/>
                        </a:rPr>
                        <a:t>Processes that procure goods and services</a:t>
                      </a:r>
                      <a:r>
                        <a:rPr lang="en-US" sz="1600" kern="1200" baseline="0" noProof="0" dirty="0" smtClean="0">
                          <a:solidFill>
                            <a:schemeClr val="tx1"/>
                          </a:solidFill>
                          <a:latin typeface="ITC Stone Sans Std Medium" pitchFamily="34" charset="0"/>
                          <a:ea typeface="+mn-ea"/>
                          <a:cs typeface="Times New Roman" pitchFamily="18" charset="0"/>
                        </a:rPr>
                        <a:t> to meet planned or actual demand</a:t>
                      </a:r>
                      <a:endParaRPr lang="en-US" sz="1600" kern="1200" noProof="0" dirty="0">
                        <a:solidFill>
                          <a:schemeClr val="tx1"/>
                        </a:solidFill>
                        <a:latin typeface="ITC Stone Sans Std Medium" pitchFamily="34" charset="0"/>
                        <a:ea typeface="+mn-ea"/>
                        <a:cs typeface="Times New Roman" pitchFamily="18" charset="0"/>
                      </a:endParaRPr>
                    </a:p>
                  </a:txBody>
                  <a:tcPr marL="91436" marR="91436" marT="45722" marB="45722" anchor="ctr"/>
                </a:tc>
              </a:tr>
              <a:tr h="690104">
                <a:tc>
                  <a:txBody>
                    <a:bodyPr/>
                    <a:lstStyle/>
                    <a:p>
                      <a:r>
                        <a:rPr lang="en-US" sz="2000" kern="1200" noProof="0" dirty="0" smtClean="0">
                          <a:solidFill>
                            <a:schemeClr val="tx1"/>
                          </a:solidFill>
                          <a:latin typeface="ITC Stone Sans Std Medium" pitchFamily="34" charset="0"/>
                          <a:ea typeface="+mn-ea"/>
                          <a:cs typeface="Times New Roman" pitchFamily="18" charset="0"/>
                        </a:rPr>
                        <a:t>Make</a:t>
                      </a:r>
                      <a:endParaRPr lang="en-US" sz="2000" kern="1200" noProof="0" dirty="0">
                        <a:solidFill>
                          <a:schemeClr val="tx1"/>
                        </a:solidFill>
                        <a:latin typeface="ITC Stone Sans Std Medium" pitchFamily="34" charset="0"/>
                        <a:ea typeface="+mn-ea"/>
                        <a:cs typeface="Times New Roman" pitchFamily="18" charset="0"/>
                      </a:endParaRPr>
                    </a:p>
                  </a:txBody>
                  <a:tcPr marL="91436" marR="91436" marT="45722" marB="45722" anchor="ctr"/>
                </a:tc>
                <a:tc>
                  <a:txBody>
                    <a:bodyPr/>
                    <a:lstStyle/>
                    <a:p>
                      <a:r>
                        <a:rPr lang="en-US" sz="1600" kern="1200" noProof="0" dirty="0" smtClean="0">
                          <a:solidFill>
                            <a:schemeClr val="tx1"/>
                          </a:solidFill>
                          <a:latin typeface="ITC Stone Sans Std Medium" pitchFamily="34" charset="0"/>
                          <a:ea typeface="+mn-ea"/>
                          <a:cs typeface="Times New Roman" pitchFamily="18" charset="0"/>
                        </a:rPr>
                        <a:t>Processes that transform product</a:t>
                      </a:r>
                      <a:r>
                        <a:rPr lang="en-US" sz="1600" kern="1200" baseline="0" noProof="0" dirty="0" smtClean="0">
                          <a:solidFill>
                            <a:schemeClr val="tx1"/>
                          </a:solidFill>
                          <a:latin typeface="ITC Stone Sans Std Medium" pitchFamily="34" charset="0"/>
                          <a:ea typeface="+mn-ea"/>
                          <a:cs typeface="Times New Roman" pitchFamily="18" charset="0"/>
                        </a:rPr>
                        <a:t> to a finished state to meet planned or actual demand</a:t>
                      </a:r>
                      <a:endParaRPr lang="en-US" sz="1600" kern="1200" noProof="0" dirty="0">
                        <a:solidFill>
                          <a:schemeClr val="tx1"/>
                        </a:solidFill>
                        <a:latin typeface="ITC Stone Sans Std Medium" pitchFamily="34" charset="0"/>
                        <a:ea typeface="+mn-ea"/>
                        <a:cs typeface="Times New Roman" pitchFamily="18" charset="0"/>
                      </a:endParaRPr>
                    </a:p>
                  </a:txBody>
                  <a:tcPr marL="91436" marR="91436" marT="45722" marB="45722" anchor="ctr"/>
                </a:tc>
              </a:tr>
              <a:tr h="1066842">
                <a:tc>
                  <a:txBody>
                    <a:bodyPr/>
                    <a:lstStyle/>
                    <a:p>
                      <a:r>
                        <a:rPr lang="en-US" sz="2000" kern="1200" noProof="0" dirty="0" smtClean="0">
                          <a:solidFill>
                            <a:schemeClr val="tx1"/>
                          </a:solidFill>
                          <a:latin typeface="ITC Stone Sans Std Medium" pitchFamily="34" charset="0"/>
                          <a:ea typeface="+mn-ea"/>
                          <a:cs typeface="Times New Roman" pitchFamily="18" charset="0"/>
                        </a:rPr>
                        <a:t>Deliver</a:t>
                      </a:r>
                      <a:endParaRPr lang="en-US" sz="2000" kern="1200" noProof="0" dirty="0">
                        <a:solidFill>
                          <a:schemeClr val="tx1"/>
                        </a:solidFill>
                        <a:latin typeface="ITC Stone Sans Std Medium" pitchFamily="34" charset="0"/>
                        <a:ea typeface="+mn-ea"/>
                        <a:cs typeface="Times New Roman" pitchFamily="18" charset="0"/>
                      </a:endParaRPr>
                    </a:p>
                  </a:txBody>
                  <a:tcPr marL="91436" marR="91436" marT="45722" marB="45722" anchor="ctr"/>
                </a:tc>
                <a:tc>
                  <a:txBody>
                    <a:bodyPr/>
                    <a:lstStyle/>
                    <a:p>
                      <a:r>
                        <a:rPr lang="en-US" sz="1600" kern="1200" noProof="0" dirty="0" smtClean="0">
                          <a:solidFill>
                            <a:schemeClr val="tx1"/>
                          </a:solidFill>
                          <a:latin typeface="ITC Stone Sans Std Medium" pitchFamily="34" charset="0"/>
                          <a:ea typeface="+mn-ea"/>
                          <a:cs typeface="Times New Roman" pitchFamily="18" charset="0"/>
                        </a:rPr>
                        <a:t>Processes</a:t>
                      </a:r>
                      <a:r>
                        <a:rPr lang="en-US" sz="1600" kern="1200" baseline="0" noProof="0" dirty="0" smtClean="0">
                          <a:solidFill>
                            <a:schemeClr val="tx1"/>
                          </a:solidFill>
                          <a:latin typeface="ITC Stone Sans Std Medium" pitchFamily="34" charset="0"/>
                          <a:ea typeface="+mn-ea"/>
                          <a:cs typeface="Times New Roman" pitchFamily="18" charset="0"/>
                        </a:rPr>
                        <a:t> that provide finished goods and services to meet planned or actual demand, typically including order management, transportation management, and distribution management</a:t>
                      </a:r>
                      <a:endParaRPr lang="en-US" sz="1600" kern="1200" noProof="0" dirty="0">
                        <a:solidFill>
                          <a:schemeClr val="tx1"/>
                        </a:solidFill>
                        <a:latin typeface="ITC Stone Sans Std Medium" pitchFamily="34" charset="0"/>
                        <a:ea typeface="+mn-ea"/>
                        <a:cs typeface="Times New Roman" pitchFamily="18" charset="0"/>
                      </a:endParaRPr>
                    </a:p>
                  </a:txBody>
                  <a:tcPr marL="91436" marR="91436" marT="45722" marB="45722" anchor="ctr"/>
                </a:tc>
              </a:tr>
              <a:tr h="822992">
                <a:tc>
                  <a:txBody>
                    <a:bodyPr/>
                    <a:lstStyle/>
                    <a:p>
                      <a:r>
                        <a:rPr lang="en-US" sz="2000" kern="1200" noProof="0" dirty="0" smtClean="0">
                          <a:solidFill>
                            <a:schemeClr val="tx1"/>
                          </a:solidFill>
                          <a:latin typeface="ITC Stone Sans Std Medium" pitchFamily="34" charset="0"/>
                          <a:ea typeface="+mn-ea"/>
                          <a:cs typeface="Times New Roman" pitchFamily="18" charset="0"/>
                        </a:rPr>
                        <a:t>Return</a:t>
                      </a:r>
                      <a:endParaRPr lang="en-US" sz="2000" kern="1200" noProof="0" dirty="0">
                        <a:solidFill>
                          <a:schemeClr val="tx1"/>
                        </a:solidFill>
                        <a:latin typeface="ITC Stone Sans Std Medium" pitchFamily="34" charset="0"/>
                        <a:ea typeface="+mn-ea"/>
                        <a:cs typeface="Times New Roman" pitchFamily="18" charset="0"/>
                      </a:endParaRPr>
                    </a:p>
                  </a:txBody>
                  <a:tcPr marL="91436" marR="91436" marT="45722" marB="45722" anchor="ctr"/>
                </a:tc>
                <a:tc>
                  <a:txBody>
                    <a:bodyPr/>
                    <a:lstStyle/>
                    <a:p>
                      <a:r>
                        <a:rPr lang="en-US" sz="1600" kern="1200" noProof="0" dirty="0" smtClean="0">
                          <a:solidFill>
                            <a:schemeClr val="tx1"/>
                          </a:solidFill>
                          <a:latin typeface="ITC Stone Sans Std Medium" pitchFamily="34" charset="0"/>
                          <a:ea typeface="+mn-ea"/>
                          <a:cs typeface="Times New Roman" pitchFamily="18" charset="0"/>
                        </a:rPr>
                        <a:t>Process</a:t>
                      </a:r>
                      <a:r>
                        <a:rPr lang="en-US" sz="1600" kern="1200" baseline="0" noProof="0" dirty="0" smtClean="0">
                          <a:solidFill>
                            <a:schemeClr val="tx1"/>
                          </a:solidFill>
                          <a:latin typeface="ITC Stone Sans Std Medium" pitchFamily="34" charset="0"/>
                          <a:ea typeface="+mn-ea"/>
                          <a:cs typeface="Times New Roman" pitchFamily="18" charset="0"/>
                        </a:rPr>
                        <a:t> associated with returning or receiving returned products for any reason. These processes extend into post-delivery customer support</a:t>
                      </a:r>
                      <a:endParaRPr lang="en-US" sz="1600" kern="1200" noProof="0" dirty="0">
                        <a:solidFill>
                          <a:schemeClr val="tx1"/>
                        </a:solidFill>
                        <a:latin typeface="ITC Stone Sans Std Medium" pitchFamily="34" charset="0"/>
                        <a:ea typeface="+mn-ea"/>
                        <a:cs typeface="Times New Roman" pitchFamily="18" charset="0"/>
                      </a:endParaRPr>
                    </a:p>
                  </a:txBody>
                  <a:tcPr marL="91436" marR="91436" marT="45722" marB="45722" anchor="ctr"/>
                </a:tc>
              </a:tr>
            </a:tbl>
          </a:graphicData>
        </a:graphic>
      </p:graphicFrame>
    </p:spTree>
    <p:extLst>
      <p:ext uri="{BB962C8B-B14F-4D97-AF65-F5344CB8AC3E}">
        <p14:creationId xmlns:p14="http://schemas.microsoft.com/office/powerpoint/2010/main" val="36443518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Structure of SCOR Model</a:t>
            </a:r>
            <a:endParaRPr lang="de-DE" dirty="0"/>
          </a:p>
        </p:txBody>
      </p:sp>
      <p:sp>
        <p:nvSpPr>
          <p:cNvPr id="3" name="Inhaltsplatzhalter 2"/>
          <p:cNvSpPr>
            <a:spLocks noGrp="1"/>
          </p:cNvSpPr>
          <p:nvPr>
            <p:ph idx="1"/>
          </p:nvPr>
        </p:nvSpPr>
        <p:spPr>
          <a:xfrm>
            <a:off x="150813" y="1274236"/>
            <a:ext cx="8229600" cy="4149725"/>
          </a:xfrm>
        </p:spPr>
        <p:txBody>
          <a:bodyPr/>
          <a:lstStyle/>
          <a:p>
            <a:pPr marL="0" indent="0">
              <a:buNone/>
            </a:pPr>
            <a:r>
              <a:rPr lang="en-US" dirty="0"/>
              <a:t>SCOR spans:</a:t>
            </a:r>
          </a:p>
          <a:p>
            <a:r>
              <a:rPr lang="en-US" dirty="0"/>
              <a:t>All Customer interactions, from order entry trough paid invoice</a:t>
            </a:r>
          </a:p>
          <a:p>
            <a:r>
              <a:rPr lang="en-US" dirty="0"/>
              <a:t>All Product (physical material and service) transactions, from your supplier´s supplier to your customer´s customer, including equipment, supplies, spare parts, bulk product, software, etc.</a:t>
            </a:r>
          </a:p>
          <a:p>
            <a:r>
              <a:rPr lang="en-US" dirty="0"/>
              <a:t>All market interactions, from understanding of aggregate demand to the fulfillment of each order</a:t>
            </a:r>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33</a:t>
            </a:fld>
            <a:endParaRPr lang="pl-PL" altLang="pl-PL"/>
          </a:p>
        </p:txBody>
      </p:sp>
      <p:grpSp>
        <p:nvGrpSpPr>
          <p:cNvPr id="33" name="Gruppieren 32"/>
          <p:cNvGrpSpPr/>
          <p:nvPr/>
        </p:nvGrpSpPr>
        <p:grpSpPr>
          <a:xfrm>
            <a:off x="793365" y="3212976"/>
            <a:ext cx="7379035" cy="3096265"/>
            <a:chOff x="487363" y="3311525"/>
            <a:chExt cx="7993062" cy="3468688"/>
          </a:xfrm>
        </p:grpSpPr>
        <p:sp>
          <p:nvSpPr>
            <p:cNvPr id="34" name="Textfeld 33"/>
            <p:cNvSpPr txBox="1"/>
            <p:nvPr/>
          </p:nvSpPr>
          <p:spPr>
            <a:xfrm>
              <a:off x="7566025" y="6551613"/>
              <a:ext cx="914400" cy="228600"/>
            </a:xfrm>
            <a:prstGeom prst="rect">
              <a:avLst/>
            </a:prstGeom>
          </p:spPr>
          <p:txBody>
            <a:bodyPr wrap="none" lIns="0" tIns="0" rIns="0" bIns="0"/>
            <a:lstStyle/>
            <a:p>
              <a:pPr fontAlgn="auto">
                <a:spcAft>
                  <a:spcPts val="0"/>
                </a:spcAft>
                <a:defRPr/>
              </a:pPr>
              <a:r>
                <a:rPr lang="de-DE" sz="1000" b="1" dirty="0">
                  <a:latin typeface="+mj-lt"/>
                  <a:ea typeface="+mj-ea"/>
                  <a:cs typeface="+mj-cs"/>
                </a:rPr>
                <a:t>Source: SCC</a:t>
              </a:r>
            </a:p>
          </p:txBody>
        </p:sp>
        <p:sp>
          <p:nvSpPr>
            <p:cNvPr id="35" name="Rechteck 34"/>
            <p:cNvSpPr/>
            <p:nvPr/>
          </p:nvSpPr>
          <p:spPr>
            <a:xfrm>
              <a:off x="594928" y="3432887"/>
              <a:ext cx="1130424" cy="2470864"/>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b="1" dirty="0">
                  <a:solidFill>
                    <a:schemeClr val="bg1"/>
                  </a:solidFill>
                  <a:latin typeface="ITC Stone Sans Std Medium" pitchFamily="34" charset="0"/>
                  <a:cs typeface="Times New Roman" pitchFamily="18" charset="0"/>
                </a:rPr>
                <a:t>Supplier </a:t>
              </a:r>
            </a:p>
            <a:p>
              <a:pPr algn="ctr">
                <a:defRPr/>
              </a:pPr>
              <a:r>
                <a:rPr lang="en-US" b="1" dirty="0">
                  <a:solidFill>
                    <a:schemeClr val="bg1"/>
                  </a:solidFill>
                  <a:latin typeface="ITC Stone Sans Std Medium" pitchFamily="34" charset="0"/>
                  <a:cs typeface="Times New Roman" pitchFamily="18" charset="0"/>
                </a:rPr>
                <a:t>processes</a:t>
              </a:r>
            </a:p>
          </p:txBody>
        </p:sp>
        <p:sp>
          <p:nvSpPr>
            <p:cNvPr id="36" name="Rechteck 35"/>
            <p:cNvSpPr/>
            <p:nvPr/>
          </p:nvSpPr>
          <p:spPr>
            <a:xfrm>
              <a:off x="7183660" y="3432887"/>
              <a:ext cx="1130424" cy="2484276"/>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r>
                <a:rPr lang="en-US" b="1" dirty="0">
                  <a:solidFill>
                    <a:schemeClr val="bg1"/>
                  </a:solidFill>
                  <a:latin typeface="ITC Stone Sans Std Medium" pitchFamily="34" charset="0"/>
                  <a:cs typeface="Times New Roman" pitchFamily="18" charset="0"/>
                </a:rPr>
                <a:t>Customer </a:t>
              </a:r>
            </a:p>
            <a:p>
              <a:pPr algn="ctr"/>
              <a:r>
                <a:rPr lang="en-US" b="1" dirty="0">
                  <a:solidFill>
                    <a:schemeClr val="bg1"/>
                  </a:solidFill>
                  <a:latin typeface="ITC Stone Sans Std Medium" pitchFamily="34" charset="0"/>
                  <a:cs typeface="Times New Roman" pitchFamily="18" charset="0"/>
                </a:rPr>
                <a:t>processes</a:t>
              </a:r>
            </a:p>
          </p:txBody>
        </p:sp>
        <p:sp>
          <p:nvSpPr>
            <p:cNvPr id="37" name="Rechteck 36"/>
            <p:cNvSpPr/>
            <p:nvPr/>
          </p:nvSpPr>
          <p:spPr>
            <a:xfrm>
              <a:off x="2071688" y="3419475"/>
              <a:ext cx="4824412" cy="248443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dirty="0">
                  <a:solidFill>
                    <a:schemeClr val="tx1"/>
                  </a:solidFill>
                </a:rPr>
                <a:t>Supply Chain</a:t>
              </a:r>
            </a:p>
            <a:p>
              <a:pPr algn="ctr">
                <a:defRPr/>
              </a:pPr>
              <a:endParaRPr lang="de-DE" dirty="0">
                <a:solidFill>
                  <a:schemeClr val="tx1"/>
                </a:solidFill>
              </a:endParaRPr>
            </a:p>
            <a:p>
              <a:pPr algn="ctr">
                <a:defRPr/>
              </a:pPr>
              <a:endParaRPr lang="de-DE" dirty="0">
                <a:solidFill>
                  <a:schemeClr val="tx1"/>
                </a:solidFill>
              </a:endParaRPr>
            </a:p>
            <a:p>
              <a:pPr algn="ctr">
                <a:defRPr/>
              </a:pPr>
              <a:endParaRPr lang="de-DE" dirty="0">
                <a:solidFill>
                  <a:schemeClr val="tx1"/>
                </a:solidFill>
              </a:endParaRPr>
            </a:p>
            <a:p>
              <a:pPr algn="ctr">
                <a:defRPr/>
              </a:pPr>
              <a:endParaRPr lang="de-DE" dirty="0">
                <a:solidFill>
                  <a:schemeClr val="tx1"/>
                </a:solidFill>
              </a:endParaRPr>
            </a:p>
            <a:p>
              <a:pPr algn="ctr">
                <a:defRPr/>
              </a:pPr>
              <a:endParaRPr lang="de-DE" dirty="0">
                <a:solidFill>
                  <a:schemeClr val="tx1"/>
                </a:solidFill>
              </a:endParaRPr>
            </a:p>
            <a:p>
              <a:pPr algn="ctr">
                <a:defRPr/>
              </a:pPr>
              <a:endParaRPr lang="de-DE" dirty="0">
                <a:solidFill>
                  <a:schemeClr val="tx1"/>
                </a:solidFill>
              </a:endParaRPr>
            </a:p>
            <a:p>
              <a:pPr algn="ctr">
                <a:defRPr/>
              </a:pPr>
              <a:endParaRPr lang="de-DE" dirty="0">
                <a:solidFill>
                  <a:schemeClr val="tx1"/>
                </a:solidFill>
              </a:endParaRPr>
            </a:p>
          </p:txBody>
        </p:sp>
        <p:sp>
          <p:nvSpPr>
            <p:cNvPr id="38" name="Rechteck 37"/>
            <p:cNvSpPr/>
            <p:nvPr/>
          </p:nvSpPr>
          <p:spPr>
            <a:xfrm>
              <a:off x="4033838" y="3924300"/>
              <a:ext cx="900112" cy="417513"/>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de-DE" sz="1600" b="1" dirty="0">
                  <a:solidFill>
                    <a:schemeClr val="bg1"/>
                  </a:solidFill>
                  <a:latin typeface="ITC Stone Sans Std Medium" pitchFamily="34" charset="0"/>
                  <a:cs typeface="Times New Roman" pitchFamily="18" charset="0"/>
                </a:rPr>
                <a:t>Plan</a:t>
              </a:r>
            </a:p>
          </p:txBody>
        </p:sp>
        <p:sp>
          <p:nvSpPr>
            <p:cNvPr id="39" name="Pfeil nach rechts 38"/>
            <p:cNvSpPr/>
            <p:nvPr/>
          </p:nvSpPr>
          <p:spPr>
            <a:xfrm>
              <a:off x="2395538" y="4511675"/>
              <a:ext cx="1116012" cy="611188"/>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de-DE" sz="1600" b="1" dirty="0">
                  <a:solidFill>
                    <a:schemeClr val="bg1"/>
                  </a:solidFill>
                  <a:latin typeface="ITC Stone Sans Std Medium" pitchFamily="34" charset="0"/>
                  <a:cs typeface="Times New Roman" pitchFamily="18" charset="0"/>
                </a:rPr>
                <a:t>Source</a:t>
              </a:r>
            </a:p>
          </p:txBody>
        </p:sp>
        <p:sp>
          <p:nvSpPr>
            <p:cNvPr id="40" name="Pfeil nach rechts 39"/>
            <p:cNvSpPr/>
            <p:nvPr/>
          </p:nvSpPr>
          <p:spPr>
            <a:xfrm>
              <a:off x="3925888" y="4532313"/>
              <a:ext cx="1116012" cy="61277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de-DE" sz="1600" b="1" dirty="0" err="1">
                  <a:solidFill>
                    <a:schemeClr val="bg1"/>
                  </a:solidFill>
                  <a:latin typeface="ITC Stone Sans Std Medium" pitchFamily="34" charset="0"/>
                  <a:cs typeface="Times New Roman" pitchFamily="18" charset="0"/>
                </a:rPr>
                <a:t>Make</a:t>
              </a:r>
              <a:endParaRPr lang="de-DE" sz="1600" b="1" dirty="0">
                <a:solidFill>
                  <a:schemeClr val="bg1"/>
                </a:solidFill>
                <a:latin typeface="ITC Stone Sans Std Medium" pitchFamily="34" charset="0"/>
                <a:cs typeface="Times New Roman" pitchFamily="18" charset="0"/>
              </a:endParaRPr>
            </a:p>
          </p:txBody>
        </p:sp>
        <p:sp>
          <p:nvSpPr>
            <p:cNvPr id="41" name="Pfeil nach rechts 40"/>
            <p:cNvSpPr/>
            <p:nvPr/>
          </p:nvSpPr>
          <p:spPr>
            <a:xfrm>
              <a:off x="5383213" y="4498975"/>
              <a:ext cx="1116012" cy="61277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de-DE" sz="1600" b="1" dirty="0" err="1">
                  <a:solidFill>
                    <a:schemeClr val="bg1"/>
                  </a:solidFill>
                  <a:latin typeface="ITC Stone Sans Std Medium" pitchFamily="34" charset="0"/>
                  <a:cs typeface="Times New Roman" pitchFamily="18" charset="0"/>
                </a:rPr>
                <a:t>Deliver</a:t>
              </a:r>
              <a:endParaRPr lang="de-DE" sz="1600" b="1" dirty="0">
                <a:solidFill>
                  <a:schemeClr val="bg1"/>
                </a:solidFill>
                <a:latin typeface="ITC Stone Sans Std Medium" pitchFamily="34" charset="0"/>
                <a:cs typeface="Times New Roman" pitchFamily="18" charset="0"/>
              </a:endParaRPr>
            </a:p>
          </p:txBody>
        </p:sp>
        <p:sp>
          <p:nvSpPr>
            <p:cNvPr id="42" name="Pfeil nach links 41"/>
            <p:cNvSpPr/>
            <p:nvPr/>
          </p:nvSpPr>
          <p:spPr>
            <a:xfrm>
              <a:off x="5383213" y="5195888"/>
              <a:ext cx="1116012" cy="563562"/>
            </a:xfrm>
            <a:prstGeom prst="lef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de-DE" sz="1600" b="1" dirty="0">
                  <a:solidFill>
                    <a:schemeClr val="bg1"/>
                  </a:solidFill>
                  <a:latin typeface="ITC Stone Sans Std Medium" pitchFamily="34" charset="0"/>
                  <a:cs typeface="Times New Roman" pitchFamily="18" charset="0"/>
                </a:rPr>
                <a:t>Return</a:t>
              </a:r>
            </a:p>
          </p:txBody>
        </p:sp>
        <p:sp>
          <p:nvSpPr>
            <p:cNvPr id="43" name="Pfeil nach links 42"/>
            <p:cNvSpPr/>
            <p:nvPr/>
          </p:nvSpPr>
          <p:spPr>
            <a:xfrm>
              <a:off x="2395538" y="5195888"/>
              <a:ext cx="1116012" cy="563562"/>
            </a:xfrm>
            <a:prstGeom prst="lef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a:r>
                <a:rPr lang="de-DE" sz="1600" b="1" dirty="0">
                  <a:solidFill>
                    <a:schemeClr val="bg1"/>
                  </a:solidFill>
                  <a:latin typeface="ITC Stone Sans Std Medium" pitchFamily="34" charset="0"/>
                  <a:cs typeface="Times New Roman" pitchFamily="18" charset="0"/>
                </a:rPr>
                <a:t>Return</a:t>
              </a:r>
            </a:p>
          </p:txBody>
        </p:sp>
        <p:cxnSp>
          <p:nvCxnSpPr>
            <p:cNvPr id="44" name="Gerade Verbindung mit Pfeil 43"/>
            <p:cNvCxnSpPr>
              <a:endCxn id="38" idx="1"/>
            </p:cNvCxnSpPr>
            <p:nvPr/>
          </p:nvCxnSpPr>
          <p:spPr>
            <a:xfrm>
              <a:off x="1725613" y="4132263"/>
              <a:ext cx="230822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5" name="Gerade Verbindung mit Pfeil 44"/>
            <p:cNvCxnSpPr/>
            <p:nvPr/>
          </p:nvCxnSpPr>
          <p:spPr>
            <a:xfrm>
              <a:off x="4933950" y="4132263"/>
              <a:ext cx="2306638"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p:nvPr/>
          </p:nvCxnSpPr>
          <p:spPr>
            <a:xfrm>
              <a:off x="4483100" y="4284663"/>
              <a:ext cx="0" cy="37623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a:off x="5953125" y="4956175"/>
              <a:ext cx="0" cy="37623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Gerade Verbindung mit Pfeil 47"/>
            <p:cNvCxnSpPr/>
            <p:nvPr/>
          </p:nvCxnSpPr>
          <p:spPr>
            <a:xfrm>
              <a:off x="2952750" y="4999038"/>
              <a:ext cx="0" cy="376237"/>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Gerade Verbindung mit Pfeil 48"/>
            <p:cNvCxnSpPr/>
            <p:nvPr/>
          </p:nvCxnSpPr>
          <p:spPr>
            <a:xfrm>
              <a:off x="3511550" y="5478463"/>
              <a:ext cx="1871663"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Gerade Verbindung mit Pfeil 49"/>
            <p:cNvCxnSpPr/>
            <p:nvPr/>
          </p:nvCxnSpPr>
          <p:spPr>
            <a:xfrm flipH="1">
              <a:off x="6499225" y="5486400"/>
              <a:ext cx="684213"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Gerade Verbindung mit Pfeil 50"/>
            <p:cNvCxnSpPr/>
            <p:nvPr/>
          </p:nvCxnSpPr>
          <p:spPr>
            <a:xfrm flipH="1">
              <a:off x="1711325" y="5473700"/>
              <a:ext cx="684213"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flipH="1">
              <a:off x="6499225" y="4805363"/>
              <a:ext cx="684213"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Gerade Verbindung mit Pfeil 52"/>
            <p:cNvCxnSpPr/>
            <p:nvPr/>
          </p:nvCxnSpPr>
          <p:spPr>
            <a:xfrm flipH="1">
              <a:off x="1725613" y="4838700"/>
              <a:ext cx="684212"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Gerade Verbindung mit Pfeil 53"/>
            <p:cNvCxnSpPr/>
            <p:nvPr/>
          </p:nvCxnSpPr>
          <p:spPr>
            <a:xfrm flipH="1">
              <a:off x="4968875" y="4838700"/>
              <a:ext cx="45085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Gerade Verbindung mit Pfeil 54"/>
            <p:cNvCxnSpPr/>
            <p:nvPr/>
          </p:nvCxnSpPr>
          <p:spPr>
            <a:xfrm flipH="1">
              <a:off x="3511550" y="4838700"/>
              <a:ext cx="449263"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Pfeil nach rechts 56"/>
            <p:cNvSpPr/>
            <p:nvPr/>
          </p:nvSpPr>
          <p:spPr>
            <a:xfrm>
              <a:off x="595313" y="6051550"/>
              <a:ext cx="465137" cy="280988"/>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b="1" dirty="0">
                <a:solidFill>
                  <a:schemeClr val="bg1"/>
                </a:solidFill>
                <a:latin typeface="ITC Stone Sans Std Medium" pitchFamily="34" charset="0"/>
                <a:cs typeface="Times New Roman" pitchFamily="18" charset="0"/>
              </a:endParaRPr>
            </a:p>
          </p:txBody>
        </p:sp>
        <p:sp>
          <p:nvSpPr>
            <p:cNvPr id="58" name="Textfeld 57"/>
            <p:cNvSpPr txBox="1"/>
            <p:nvPr/>
          </p:nvSpPr>
          <p:spPr>
            <a:xfrm>
              <a:off x="1281113" y="6078538"/>
              <a:ext cx="5110162" cy="254000"/>
            </a:xfrm>
            <a:prstGeom prst="rect">
              <a:avLst/>
            </a:prstGeom>
          </p:spPr>
          <p:txBody>
            <a:bodyPr wrap="none" lIns="0" tIns="0" rIns="0" bIns="0"/>
            <a:lstStyle/>
            <a:p>
              <a:pPr fontAlgn="auto">
                <a:spcAft>
                  <a:spcPts val="0"/>
                </a:spcAft>
                <a:defRPr/>
              </a:pPr>
              <a:r>
                <a:rPr lang="en-US" sz="1600" dirty="0">
                  <a:latin typeface="+mj-lt"/>
                  <a:ea typeface="+mj-ea"/>
                  <a:cs typeface="+mj-cs"/>
                </a:rPr>
                <a:t>Process, arrow indicates material flow direction</a:t>
              </a:r>
            </a:p>
            <a:p>
              <a:pPr fontAlgn="auto">
                <a:spcAft>
                  <a:spcPts val="0"/>
                </a:spcAft>
                <a:defRPr/>
              </a:pPr>
              <a:r>
                <a:rPr lang="en-US" sz="1600" dirty="0">
                  <a:latin typeface="+mj-lt"/>
                  <a:ea typeface="+mj-ea"/>
                  <a:cs typeface="+mj-cs"/>
                </a:rPr>
                <a:t>Process, no material flow	        Information flow</a:t>
              </a:r>
            </a:p>
          </p:txBody>
        </p:sp>
        <p:sp>
          <p:nvSpPr>
            <p:cNvPr id="59" name="Rechteck 58"/>
            <p:cNvSpPr/>
            <p:nvPr/>
          </p:nvSpPr>
          <p:spPr>
            <a:xfrm>
              <a:off x="595313" y="6372225"/>
              <a:ext cx="360362" cy="179388"/>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cxnSp>
          <p:nvCxnSpPr>
            <p:cNvPr id="60" name="Gerade Verbindung mit Pfeil 59"/>
            <p:cNvCxnSpPr/>
            <p:nvPr/>
          </p:nvCxnSpPr>
          <p:spPr>
            <a:xfrm flipH="1">
              <a:off x="4033838" y="6461125"/>
              <a:ext cx="449262"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1" name="Rechteck 60"/>
            <p:cNvSpPr/>
            <p:nvPr/>
          </p:nvSpPr>
          <p:spPr>
            <a:xfrm>
              <a:off x="487363" y="3311525"/>
              <a:ext cx="7956550" cy="340995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extLst>
      <p:ext uri="{BB962C8B-B14F-4D97-AF65-F5344CB8AC3E}">
        <p14:creationId xmlns:p14="http://schemas.microsoft.com/office/powerpoint/2010/main" val="1895736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End-to-End Supply Chain</a:t>
            </a:r>
            <a:endParaRPr lang="de-DE" dirty="0"/>
          </a:p>
        </p:txBody>
      </p:sp>
      <p:sp>
        <p:nvSpPr>
          <p:cNvPr id="3" name="Inhaltsplatzhalter 2"/>
          <p:cNvSpPr>
            <a:spLocks noGrp="1"/>
          </p:cNvSpPr>
          <p:nvPr>
            <p:ph idx="1"/>
          </p:nvPr>
        </p:nvSpPr>
        <p:spPr>
          <a:xfrm>
            <a:off x="150813" y="1268760"/>
            <a:ext cx="8229600" cy="4149725"/>
          </a:xfrm>
        </p:spPr>
        <p:txBody>
          <a:bodyPr/>
          <a:lstStyle/>
          <a:p>
            <a:r>
              <a:rPr lang="en-US" dirty="0"/>
              <a:t>The five integrated processes provide a boundary-free view of the true end-to-end Extended Supply Chain</a:t>
            </a:r>
          </a:p>
          <a:p>
            <a:r>
              <a:rPr lang="en-US" dirty="0"/>
              <a:t>Supports intra- and cross-enterprise optimization of arbitrary scale</a:t>
            </a:r>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34</a:t>
            </a:fld>
            <a:endParaRPr lang="pl-PL" altLang="pl-PL"/>
          </a:p>
        </p:txBody>
      </p:sp>
      <p:grpSp>
        <p:nvGrpSpPr>
          <p:cNvPr id="43" name="Gruppieren 42"/>
          <p:cNvGrpSpPr/>
          <p:nvPr/>
        </p:nvGrpSpPr>
        <p:grpSpPr>
          <a:xfrm>
            <a:off x="323850" y="2276872"/>
            <a:ext cx="8599488" cy="3925093"/>
            <a:chOff x="323850" y="2303463"/>
            <a:chExt cx="9429750" cy="4392612"/>
          </a:xfrm>
        </p:grpSpPr>
        <p:sp>
          <p:nvSpPr>
            <p:cNvPr id="44" name="Rechteck 43"/>
            <p:cNvSpPr/>
            <p:nvPr/>
          </p:nvSpPr>
          <p:spPr>
            <a:xfrm>
              <a:off x="398463" y="2395538"/>
              <a:ext cx="1812925" cy="363696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de-DE" b="1" dirty="0">
                  <a:solidFill>
                    <a:schemeClr val="tx1"/>
                  </a:solidFill>
                  <a:latin typeface="ITC Stone Sans Std Medium" pitchFamily="34" charset="0"/>
                  <a:cs typeface="Times New Roman" pitchFamily="18" charset="0"/>
                </a:rPr>
                <a:t>Components</a:t>
              </a:r>
            </a:p>
          </p:txBody>
        </p:sp>
        <p:sp>
          <p:nvSpPr>
            <p:cNvPr id="45" name="Rechteck 44"/>
            <p:cNvSpPr/>
            <p:nvPr/>
          </p:nvSpPr>
          <p:spPr>
            <a:xfrm>
              <a:off x="4143375" y="2395538"/>
              <a:ext cx="1812925" cy="363696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b="1" dirty="0">
                  <a:solidFill>
                    <a:schemeClr val="tx1"/>
                  </a:solidFill>
                  <a:latin typeface="ITC Stone Sans Std Medium" pitchFamily="34" charset="0"/>
                  <a:cs typeface="Times New Roman" pitchFamily="18" charset="0"/>
                </a:rPr>
                <a:t>Manufacturer</a:t>
              </a:r>
            </a:p>
          </p:txBody>
        </p:sp>
        <p:sp>
          <p:nvSpPr>
            <p:cNvPr id="46" name="Rechteck 45"/>
            <p:cNvSpPr/>
            <p:nvPr/>
          </p:nvSpPr>
          <p:spPr>
            <a:xfrm>
              <a:off x="2270125" y="2395538"/>
              <a:ext cx="1814513" cy="363696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b="1" dirty="0">
                  <a:solidFill>
                    <a:schemeClr val="tx1"/>
                  </a:solidFill>
                  <a:latin typeface="ITC Stone Sans Std Medium" pitchFamily="34" charset="0"/>
                  <a:cs typeface="Times New Roman" pitchFamily="18" charset="0"/>
                </a:rPr>
                <a:t>Sub assemblies</a:t>
              </a:r>
            </a:p>
          </p:txBody>
        </p:sp>
        <p:sp>
          <p:nvSpPr>
            <p:cNvPr id="47" name="Rechteck 46"/>
            <p:cNvSpPr/>
            <p:nvPr/>
          </p:nvSpPr>
          <p:spPr>
            <a:xfrm>
              <a:off x="6015038" y="2395538"/>
              <a:ext cx="1812925" cy="363696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b="1" dirty="0">
                  <a:solidFill>
                    <a:schemeClr val="tx1"/>
                  </a:solidFill>
                  <a:latin typeface="ITC Stone Sans Std Medium" pitchFamily="34" charset="0"/>
                  <a:cs typeface="Times New Roman" pitchFamily="18" charset="0"/>
                </a:rPr>
                <a:t>Retailer</a:t>
              </a:r>
            </a:p>
          </p:txBody>
        </p:sp>
        <p:sp>
          <p:nvSpPr>
            <p:cNvPr id="48" name="Rechteck 47"/>
            <p:cNvSpPr/>
            <p:nvPr/>
          </p:nvSpPr>
          <p:spPr>
            <a:xfrm>
              <a:off x="7886700" y="2395538"/>
              <a:ext cx="1814513" cy="363696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de-DE" b="1" dirty="0">
                  <a:solidFill>
                    <a:schemeClr val="tx1"/>
                  </a:solidFill>
                  <a:latin typeface="ITC Stone Sans Std Medium" pitchFamily="34" charset="0"/>
                  <a:cs typeface="Times New Roman" pitchFamily="18" charset="0"/>
                </a:rPr>
                <a:t>Consumer</a:t>
              </a:r>
            </a:p>
          </p:txBody>
        </p:sp>
        <p:sp>
          <p:nvSpPr>
            <p:cNvPr id="49" name="Rechteck 48"/>
            <p:cNvSpPr/>
            <p:nvPr/>
          </p:nvSpPr>
          <p:spPr>
            <a:xfrm>
              <a:off x="398463" y="6048375"/>
              <a:ext cx="1812925" cy="360363"/>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Supplier´s Supplier</a:t>
              </a:r>
            </a:p>
          </p:txBody>
        </p:sp>
        <p:sp>
          <p:nvSpPr>
            <p:cNvPr id="50" name="Rechteck 49"/>
            <p:cNvSpPr/>
            <p:nvPr/>
          </p:nvSpPr>
          <p:spPr>
            <a:xfrm>
              <a:off x="2265363" y="6048375"/>
              <a:ext cx="1812925" cy="360363"/>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Supplier</a:t>
              </a:r>
            </a:p>
          </p:txBody>
        </p:sp>
        <p:sp>
          <p:nvSpPr>
            <p:cNvPr id="51" name="Rechteck 50"/>
            <p:cNvSpPr/>
            <p:nvPr/>
          </p:nvSpPr>
          <p:spPr>
            <a:xfrm>
              <a:off x="4143375" y="6048375"/>
              <a:ext cx="1812925" cy="358775"/>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Company</a:t>
              </a:r>
            </a:p>
          </p:txBody>
        </p:sp>
        <p:sp>
          <p:nvSpPr>
            <p:cNvPr id="52" name="Rechteck 51"/>
            <p:cNvSpPr/>
            <p:nvPr/>
          </p:nvSpPr>
          <p:spPr>
            <a:xfrm>
              <a:off x="6015038" y="6048375"/>
              <a:ext cx="1812925" cy="358775"/>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Customer</a:t>
              </a:r>
            </a:p>
          </p:txBody>
        </p:sp>
        <p:sp>
          <p:nvSpPr>
            <p:cNvPr id="53" name="Rechteck 52"/>
            <p:cNvSpPr/>
            <p:nvPr/>
          </p:nvSpPr>
          <p:spPr>
            <a:xfrm>
              <a:off x="7889875" y="6048375"/>
              <a:ext cx="1814513" cy="358775"/>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t>Customer´s Custom.</a:t>
              </a:r>
            </a:p>
          </p:txBody>
        </p:sp>
        <p:sp>
          <p:nvSpPr>
            <p:cNvPr id="54" name="Pfeil nach rechts 53"/>
            <p:cNvSpPr>
              <a:spLocks noChangeAspect="1"/>
            </p:cNvSpPr>
            <p:nvPr/>
          </p:nvSpPr>
          <p:spPr>
            <a:xfrm>
              <a:off x="444500" y="3187700"/>
              <a:ext cx="781050" cy="42862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Source</a:t>
              </a:r>
            </a:p>
          </p:txBody>
        </p:sp>
        <p:sp>
          <p:nvSpPr>
            <p:cNvPr id="55" name="Pfeil nach rechts 54"/>
            <p:cNvSpPr>
              <a:spLocks noChangeAspect="1"/>
            </p:cNvSpPr>
            <p:nvPr/>
          </p:nvSpPr>
          <p:spPr>
            <a:xfrm>
              <a:off x="949325" y="3519488"/>
              <a:ext cx="781050" cy="42862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ITC Stone Sans Std Medium" pitchFamily="34" charset="0"/>
                  <a:cs typeface="Times New Roman" pitchFamily="18" charset="0"/>
                </a:rPr>
                <a:t>Make</a:t>
              </a:r>
            </a:p>
          </p:txBody>
        </p:sp>
        <p:sp>
          <p:nvSpPr>
            <p:cNvPr id="56" name="Pfeil nach rechts 55"/>
            <p:cNvSpPr>
              <a:spLocks noChangeAspect="1"/>
            </p:cNvSpPr>
            <p:nvPr/>
          </p:nvSpPr>
          <p:spPr>
            <a:xfrm>
              <a:off x="1417638" y="3840163"/>
              <a:ext cx="781050" cy="427037"/>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ITC Stone Sans Std Medium" pitchFamily="34" charset="0"/>
                  <a:cs typeface="Times New Roman" pitchFamily="18" charset="0"/>
                </a:rPr>
                <a:t>Deliver</a:t>
              </a:r>
            </a:p>
          </p:txBody>
        </p:sp>
        <p:sp>
          <p:nvSpPr>
            <p:cNvPr id="57" name="Rechteck 56"/>
            <p:cNvSpPr/>
            <p:nvPr/>
          </p:nvSpPr>
          <p:spPr>
            <a:xfrm>
              <a:off x="434975" y="2971800"/>
              <a:ext cx="503238" cy="215900"/>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Plan</a:t>
              </a:r>
            </a:p>
          </p:txBody>
        </p:sp>
        <p:sp>
          <p:nvSpPr>
            <p:cNvPr id="58" name="Pfeil nach links 57"/>
            <p:cNvSpPr/>
            <p:nvPr/>
          </p:nvSpPr>
          <p:spPr>
            <a:xfrm>
              <a:off x="450850" y="3835400"/>
              <a:ext cx="781050" cy="428625"/>
            </a:xfrm>
            <a:prstGeom prst="leftArrow">
              <a:avLst/>
            </a:prstGeom>
            <a:solidFill>
              <a:schemeClr val="bg2">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Return</a:t>
              </a:r>
            </a:p>
          </p:txBody>
        </p:sp>
        <p:sp>
          <p:nvSpPr>
            <p:cNvPr id="59" name="Pfeil nach rechts 58"/>
            <p:cNvSpPr>
              <a:spLocks noChangeAspect="1"/>
            </p:cNvSpPr>
            <p:nvPr/>
          </p:nvSpPr>
          <p:spPr>
            <a:xfrm>
              <a:off x="2317750" y="3840163"/>
              <a:ext cx="781050" cy="42862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Source</a:t>
              </a:r>
            </a:p>
          </p:txBody>
        </p:sp>
        <p:sp>
          <p:nvSpPr>
            <p:cNvPr id="60" name="Pfeil nach rechts 59"/>
            <p:cNvSpPr>
              <a:spLocks noChangeAspect="1"/>
            </p:cNvSpPr>
            <p:nvPr/>
          </p:nvSpPr>
          <p:spPr>
            <a:xfrm>
              <a:off x="2820988" y="4173538"/>
              <a:ext cx="781050" cy="427037"/>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ITC Stone Sans Std Medium" pitchFamily="34" charset="0"/>
                  <a:cs typeface="Times New Roman" pitchFamily="18" charset="0"/>
                </a:rPr>
                <a:t>Make</a:t>
              </a:r>
            </a:p>
          </p:txBody>
        </p:sp>
        <p:sp>
          <p:nvSpPr>
            <p:cNvPr id="61" name="Pfeil nach rechts 60"/>
            <p:cNvSpPr>
              <a:spLocks noChangeAspect="1"/>
            </p:cNvSpPr>
            <p:nvPr/>
          </p:nvSpPr>
          <p:spPr>
            <a:xfrm>
              <a:off x="3289300" y="4492625"/>
              <a:ext cx="781050" cy="42862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ITC Stone Sans Std Medium" pitchFamily="34" charset="0"/>
                  <a:cs typeface="Times New Roman" pitchFamily="18" charset="0"/>
                </a:rPr>
                <a:t>Deliver</a:t>
              </a:r>
            </a:p>
          </p:txBody>
        </p:sp>
        <p:sp>
          <p:nvSpPr>
            <p:cNvPr id="62" name="Rechteck 61"/>
            <p:cNvSpPr/>
            <p:nvPr/>
          </p:nvSpPr>
          <p:spPr>
            <a:xfrm>
              <a:off x="2306638" y="3624263"/>
              <a:ext cx="503237" cy="215900"/>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Plan</a:t>
              </a:r>
            </a:p>
          </p:txBody>
        </p:sp>
        <p:sp>
          <p:nvSpPr>
            <p:cNvPr id="63" name="Pfeil nach links 62"/>
            <p:cNvSpPr/>
            <p:nvPr/>
          </p:nvSpPr>
          <p:spPr>
            <a:xfrm>
              <a:off x="2324100" y="4487863"/>
              <a:ext cx="781050" cy="428625"/>
            </a:xfrm>
            <a:prstGeom prst="leftArrow">
              <a:avLst/>
            </a:prstGeom>
            <a:solidFill>
              <a:schemeClr val="bg2">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Return</a:t>
              </a:r>
            </a:p>
          </p:txBody>
        </p:sp>
        <p:sp>
          <p:nvSpPr>
            <p:cNvPr id="64" name="Pfeil nach rechts 63"/>
            <p:cNvSpPr>
              <a:spLocks noChangeAspect="1"/>
            </p:cNvSpPr>
            <p:nvPr/>
          </p:nvSpPr>
          <p:spPr>
            <a:xfrm>
              <a:off x="4189413" y="4251325"/>
              <a:ext cx="781050" cy="42862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Source</a:t>
              </a:r>
            </a:p>
          </p:txBody>
        </p:sp>
        <p:sp>
          <p:nvSpPr>
            <p:cNvPr id="65" name="Pfeil nach rechts 64"/>
            <p:cNvSpPr>
              <a:spLocks noChangeAspect="1"/>
            </p:cNvSpPr>
            <p:nvPr/>
          </p:nvSpPr>
          <p:spPr>
            <a:xfrm>
              <a:off x="4692650" y="4583113"/>
              <a:ext cx="782638" cy="42862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ITC Stone Sans Std Medium" pitchFamily="34" charset="0"/>
                  <a:cs typeface="Times New Roman" pitchFamily="18" charset="0"/>
                </a:rPr>
                <a:t>Make</a:t>
              </a:r>
            </a:p>
          </p:txBody>
        </p:sp>
        <p:sp>
          <p:nvSpPr>
            <p:cNvPr id="66" name="Pfeil nach rechts 65"/>
            <p:cNvSpPr>
              <a:spLocks noChangeAspect="1"/>
            </p:cNvSpPr>
            <p:nvPr/>
          </p:nvSpPr>
          <p:spPr>
            <a:xfrm>
              <a:off x="5160963" y="4903788"/>
              <a:ext cx="782637" cy="427037"/>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ITC Stone Sans Std Medium" pitchFamily="34" charset="0"/>
                  <a:cs typeface="Times New Roman" pitchFamily="18" charset="0"/>
                </a:rPr>
                <a:t>Deliver</a:t>
              </a:r>
            </a:p>
          </p:txBody>
        </p:sp>
        <p:sp>
          <p:nvSpPr>
            <p:cNvPr id="67" name="Rechteck 66"/>
            <p:cNvSpPr/>
            <p:nvPr/>
          </p:nvSpPr>
          <p:spPr>
            <a:xfrm>
              <a:off x="4178300" y="4035425"/>
              <a:ext cx="504825" cy="215900"/>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Plan</a:t>
              </a:r>
            </a:p>
          </p:txBody>
        </p:sp>
        <p:sp>
          <p:nvSpPr>
            <p:cNvPr id="68" name="Pfeil nach links 67"/>
            <p:cNvSpPr/>
            <p:nvPr/>
          </p:nvSpPr>
          <p:spPr>
            <a:xfrm>
              <a:off x="4195763" y="4899025"/>
              <a:ext cx="781050" cy="428625"/>
            </a:xfrm>
            <a:prstGeom prst="leftArrow">
              <a:avLst/>
            </a:prstGeom>
            <a:solidFill>
              <a:schemeClr val="bg2">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Return</a:t>
              </a:r>
            </a:p>
          </p:txBody>
        </p:sp>
        <p:sp>
          <p:nvSpPr>
            <p:cNvPr id="69" name="Pfeil nach rechts 68"/>
            <p:cNvSpPr>
              <a:spLocks noChangeAspect="1"/>
            </p:cNvSpPr>
            <p:nvPr/>
          </p:nvSpPr>
          <p:spPr>
            <a:xfrm>
              <a:off x="6061075" y="4602163"/>
              <a:ext cx="781050" cy="427037"/>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Source</a:t>
              </a:r>
            </a:p>
          </p:txBody>
        </p:sp>
        <p:sp>
          <p:nvSpPr>
            <p:cNvPr id="70" name="Pfeil nach rechts 69"/>
            <p:cNvSpPr>
              <a:spLocks noChangeAspect="1"/>
            </p:cNvSpPr>
            <p:nvPr/>
          </p:nvSpPr>
          <p:spPr>
            <a:xfrm>
              <a:off x="6565900" y="4933950"/>
              <a:ext cx="781050" cy="42862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ITC Stone Sans Std Medium" pitchFamily="34" charset="0"/>
                  <a:cs typeface="Times New Roman" pitchFamily="18" charset="0"/>
                </a:rPr>
                <a:t>Make</a:t>
              </a:r>
            </a:p>
          </p:txBody>
        </p:sp>
        <p:sp>
          <p:nvSpPr>
            <p:cNvPr id="71" name="Pfeil nach rechts 70"/>
            <p:cNvSpPr>
              <a:spLocks noChangeAspect="1"/>
            </p:cNvSpPr>
            <p:nvPr/>
          </p:nvSpPr>
          <p:spPr>
            <a:xfrm>
              <a:off x="7034213" y="5253038"/>
              <a:ext cx="781050" cy="42862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ITC Stone Sans Std Medium" pitchFamily="34" charset="0"/>
                  <a:cs typeface="Times New Roman" pitchFamily="18" charset="0"/>
                </a:rPr>
                <a:t>Deliver</a:t>
              </a:r>
            </a:p>
          </p:txBody>
        </p:sp>
        <p:sp>
          <p:nvSpPr>
            <p:cNvPr id="72" name="Rechteck 71"/>
            <p:cNvSpPr/>
            <p:nvPr/>
          </p:nvSpPr>
          <p:spPr>
            <a:xfrm>
              <a:off x="6051550" y="4386263"/>
              <a:ext cx="503238" cy="215900"/>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Plan</a:t>
              </a:r>
            </a:p>
          </p:txBody>
        </p:sp>
        <p:sp>
          <p:nvSpPr>
            <p:cNvPr id="73" name="Pfeil nach links 72"/>
            <p:cNvSpPr/>
            <p:nvPr/>
          </p:nvSpPr>
          <p:spPr>
            <a:xfrm>
              <a:off x="6067425" y="5249863"/>
              <a:ext cx="781050" cy="428625"/>
            </a:xfrm>
            <a:prstGeom prst="leftArrow">
              <a:avLst/>
            </a:prstGeom>
            <a:solidFill>
              <a:schemeClr val="bg2">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Return</a:t>
              </a:r>
            </a:p>
          </p:txBody>
        </p:sp>
        <p:sp>
          <p:nvSpPr>
            <p:cNvPr id="74" name="Pfeil nach rechts 73"/>
            <p:cNvSpPr>
              <a:spLocks noChangeAspect="1"/>
            </p:cNvSpPr>
            <p:nvPr/>
          </p:nvSpPr>
          <p:spPr>
            <a:xfrm>
              <a:off x="7950200" y="4903788"/>
              <a:ext cx="781050" cy="42862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Source</a:t>
              </a:r>
            </a:p>
          </p:txBody>
        </p:sp>
        <p:sp>
          <p:nvSpPr>
            <p:cNvPr id="75" name="Pfeil nach rechts 74"/>
            <p:cNvSpPr>
              <a:spLocks noChangeAspect="1"/>
            </p:cNvSpPr>
            <p:nvPr/>
          </p:nvSpPr>
          <p:spPr>
            <a:xfrm>
              <a:off x="8455025" y="5235575"/>
              <a:ext cx="781050" cy="428625"/>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ITC Stone Sans Std Medium" pitchFamily="34" charset="0"/>
                  <a:cs typeface="Times New Roman" pitchFamily="18" charset="0"/>
                </a:rPr>
                <a:t>Make</a:t>
              </a:r>
            </a:p>
          </p:txBody>
        </p:sp>
        <p:sp>
          <p:nvSpPr>
            <p:cNvPr id="76" name="Pfeil nach rechts 75"/>
            <p:cNvSpPr>
              <a:spLocks noChangeAspect="1"/>
            </p:cNvSpPr>
            <p:nvPr/>
          </p:nvSpPr>
          <p:spPr>
            <a:xfrm>
              <a:off x="8923338" y="5556250"/>
              <a:ext cx="781050" cy="427038"/>
            </a:xfrm>
            <a:prstGeom prst="rightArrow">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chemeClr val="bg1"/>
                  </a:solidFill>
                  <a:latin typeface="ITC Stone Sans Std Medium" pitchFamily="34" charset="0"/>
                  <a:cs typeface="Times New Roman" pitchFamily="18" charset="0"/>
                </a:rPr>
                <a:t>Deliver</a:t>
              </a:r>
            </a:p>
          </p:txBody>
        </p:sp>
        <p:sp>
          <p:nvSpPr>
            <p:cNvPr id="77" name="Rechteck 76"/>
            <p:cNvSpPr/>
            <p:nvPr/>
          </p:nvSpPr>
          <p:spPr>
            <a:xfrm>
              <a:off x="7939088" y="4687888"/>
              <a:ext cx="504825" cy="215900"/>
            </a:xfrm>
            <a:prstGeom prst="rect">
              <a:avLst/>
            </a:prstGeom>
            <a:solidFill>
              <a:srgbClr val="005BA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Plan</a:t>
              </a:r>
            </a:p>
          </p:txBody>
        </p:sp>
        <p:sp>
          <p:nvSpPr>
            <p:cNvPr id="78" name="Pfeil nach links 77"/>
            <p:cNvSpPr/>
            <p:nvPr/>
          </p:nvSpPr>
          <p:spPr>
            <a:xfrm>
              <a:off x="7956550" y="5551488"/>
              <a:ext cx="781050" cy="428625"/>
            </a:xfrm>
            <a:prstGeom prst="leftArrow">
              <a:avLst/>
            </a:prstGeom>
            <a:solidFill>
              <a:schemeClr val="bg2">
                <a:lumMod val="75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de-DE" sz="1000" b="1" dirty="0">
                  <a:solidFill>
                    <a:schemeClr val="bg1"/>
                  </a:solidFill>
                  <a:latin typeface="ITC Stone Sans Std Medium" pitchFamily="34" charset="0"/>
                  <a:cs typeface="Times New Roman" pitchFamily="18" charset="0"/>
                </a:rPr>
                <a:t>Return</a:t>
              </a:r>
            </a:p>
          </p:txBody>
        </p:sp>
        <p:sp>
          <p:nvSpPr>
            <p:cNvPr id="79" name="Textfeld 78"/>
            <p:cNvSpPr txBox="1"/>
            <p:nvPr/>
          </p:nvSpPr>
          <p:spPr>
            <a:xfrm>
              <a:off x="8786813" y="6467475"/>
              <a:ext cx="914400" cy="228600"/>
            </a:xfrm>
            <a:prstGeom prst="rect">
              <a:avLst/>
            </a:prstGeom>
          </p:spPr>
          <p:txBody>
            <a:bodyPr wrap="none" lIns="0" tIns="0" rIns="0" bIns="0"/>
            <a:lstStyle/>
            <a:p>
              <a:pPr algn="r" fontAlgn="auto">
                <a:spcAft>
                  <a:spcPts val="0"/>
                </a:spcAft>
                <a:defRPr/>
              </a:pPr>
              <a:r>
                <a:rPr lang="de-DE" sz="1000" b="1" dirty="0">
                  <a:latin typeface="+mj-lt"/>
                  <a:ea typeface="+mj-ea"/>
                  <a:cs typeface="+mj-cs"/>
                </a:rPr>
                <a:t>Source: SCC</a:t>
              </a:r>
            </a:p>
          </p:txBody>
        </p:sp>
        <p:sp>
          <p:nvSpPr>
            <p:cNvPr id="80" name="Rechteck 79"/>
            <p:cNvSpPr/>
            <p:nvPr/>
          </p:nvSpPr>
          <p:spPr>
            <a:xfrm>
              <a:off x="323850" y="2303463"/>
              <a:ext cx="9429750" cy="439261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extLst>
      <p:ext uri="{BB962C8B-B14F-4D97-AF65-F5344CB8AC3E}">
        <p14:creationId xmlns:p14="http://schemas.microsoft.com/office/powerpoint/2010/main" val="16601245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SCOR Contains three levels of Process details</a:t>
            </a:r>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35</a:t>
            </a:fld>
            <a:endParaRPr lang="pl-PL" altLang="pl-PL"/>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63" y="836712"/>
            <a:ext cx="5419725" cy="586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151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SCOR Hierarchy</a:t>
            </a:r>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36</a:t>
            </a:fld>
            <a:endParaRPr lang="pl-PL" altLang="pl-PL"/>
          </a:p>
        </p:txBody>
      </p:sp>
      <p:grpSp>
        <p:nvGrpSpPr>
          <p:cNvPr id="5" name="Gruppieren 4"/>
          <p:cNvGrpSpPr/>
          <p:nvPr/>
        </p:nvGrpSpPr>
        <p:grpSpPr>
          <a:xfrm>
            <a:off x="106363" y="1295400"/>
            <a:ext cx="8742363" cy="4841875"/>
            <a:chOff x="106363" y="1295400"/>
            <a:chExt cx="9682162" cy="5527675"/>
          </a:xfrm>
        </p:grpSpPr>
        <p:sp>
          <p:nvSpPr>
            <p:cNvPr id="6" name="Rechteck 5"/>
            <p:cNvSpPr/>
            <p:nvPr/>
          </p:nvSpPr>
          <p:spPr>
            <a:xfrm>
              <a:off x="163513" y="1403350"/>
              <a:ext cx="2284412" cy="42846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de-DE" b="1" dirty="0">
                  <a:solidFill>
                    <a:schemeClr val="tx1"/>
                  </a:solidFill>
                  <a:latin typeface="ITC Stone Sans Std Medium" pitchFamily="34" charset="0"/>
                  <a:cs typeface="Times New Roman" pitchFamily="18" charset="0"/>
                </a:rPr>
                <a:t>Top Level</a:t>
              </a:r>
            </a:p>
            <a:p>
              <a:pPr algn="ctr">
                <a:defRPr/>
              </a:pPr>
              <a:endParaRPr lang="de-DE" b="1" dirty="0">
                <a:solidFill>
                  <a:schemeClr val="tx1"/>
                </a:solidFill>
                <a:latin typeface="ITC Stone Sans Std Medium" pitchFamily="34" charset="0"/>
                <a:cs typeface="Times New Roman" pitchFamily="18" charset="0"/>
              </a:endParaRPr>
            </a:p>
            <a:p>
              <a:pPr algn="ctr">
                <a:defRPr/>
              </a:pPr>
              <a:endParaRPr lang="de-DE" b="1" dirty="0">
                <a:solidFill>
                  <a:schemeClr val="tx1"/>
                </a:solidFill>
                <a:latin typeface="ITC Stone Sans Std Medium" pitchFamily="34" charset="0"/>
                <a:cs typeface="Times New Roman" pitchFamily="18" charset="0"/>
              </a:endParaRPr>
            </a:p>
            <a:p>
              <a:pPr algn="ctr">
                <a:defRPr/>
              </a:pPr>
              <a:endParaRPr lang="de-DE" b="1" dirty="0">
                <a:solidFill>
                  <a:schemeClr val="tx1"/>
                </a:solidFill>
                <a:latin typeface="ITC Stone Sans Std Medium" pitchFamily="34" charset="0"/>
                <a:cs typeface="Times New Roman" pitchFamily="18" charset="0"/>
              </a:endParaRPr>
            </a:p>
            <a:p>
              <a:pPr algn="ctr">
                <a:defRPr/>
              </a:pPr>
              <a:endParaRPr lang="de-DE" b="1" dirty="0">
                <a:solidFill>
                  <a:schemeClr val="tx1"/>
                </a:solidFill>
                <a:latin typeface="ITC Stone Sans Std Medium" pitchFamily="34" charset="0"/>
                <a:cs typeface="Times New Roman" pitchFamily="18" charset="0"/>
              </a:endParaRPr>
            </a:p>
            <a:p>
              <a:pPr algn="ctr">
                <a:defRPr/>
              </a:pPr>
              <a:endParaRPr lang="de-DE" b="1" dirty="0">
                <a:solidFill>
                  <a:schemeClr val="tx1"/>
                </a:solidFill>
                <a:latin typeface="ITC Stone Sans Std Medium" pitchFamily="34" charset="0"/>
                <a:cs typeface="Times New Roman" pitchFamily="18" charset="0"/>
              </a:endParaRPr>
            </a:p>
          </p:txBody>
        </p:sp>
        <p:sp>
          <p:nvSpPr>
            <p:cNvPr id="7" name="Rechteck 6"/>
            <p:cNvSpPr/>
            <p:nvPr/>
          </p:nvSpPr>
          <p:spPr>
            <a:xfrm>
              <a:off x="4933950" y="1403350"/>
              <a:ext cx="2286000" cy="42846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b="1" dirty="0">
                  <a:solidFill>
                    <a:schemeClr val="tx1"/>
                  </a:solidFill>
                  <a:latin typeface="ITC Stone Sans Std Medium" pitchFamily="34" charset="0"/>
                  <a:cs typeface="Times New Roman" pitchFamily="18" charset="0"/>
                </a:rPr>
                <a:t>Process Element Level</a:t>
              </a:r>
            </a:p>
          </p:txBody>
        </p:sp>
        <p:sp>
          <p:nvSpPr>
            <p:cNvPr id="8" name="Rechteck 7"/>
            <p:cNvSpPr/>
            <p:nvPr/>
          </p:nvSpPr>
          <p:spPr>
            <a:xfrm>
              <a:off x="2559050" y="1403350"/>
              <a:ext cx="2284413" cy="4284663"/>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b="1" dirty="0">
                  <a:solidFill>
                    <a:schemeClr val="tx1"/>
                  </a:solidFill>
                  <a:latin typeface="ITC Stone Sans Std Medium" pitchFamily="34" charset="0"/>
                  <a:cs typeface="Times New Roman" pitchFamily="18" charset="0"/>
                </a:rPr>
                <a:t>Configuration Level</a:t>
              </a:r>
            </a:p>
          </p:txBody>
        </p:sp>
        <p:sp>
          <p:nvSpPr>
            <p:cNvPr id="9" name="Rechteck 8"/>
            <p:cNvSpPr/>
            <p:nvPr/>
          </p:nvSpPr>
          <p:spPr>
            <a:xfrm>
              <a:off x="7346950" y="1411288"/>
              <a:ext cx="2284413" cy="4284662"/>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b="1" dirty="0">
                  <a:solidFill>
                    <a:schemeClr val="bg2">
                      <a:lumMod val="75000"/>
                    </a:schemeClr>
                  </a:solidFill>
                  <a:latin typeface="ITC Stone Sans Std Medium" pitchFamily="34" charset="0"/>
                  <a:cs typeface="Times New Roman" pitchFamily="18" charset="0"/>
                </a:rPr>
                <a:t>Implementation Level</a:t>
              </a:r>
            </a:p>
          </p:txBody>
        </p:sp>
        <p:sp>
          <p:nvSpPr>
            <p:cNvPr id="10" name="Rechteck 9"/>
            <p:cNvSpPr/>
            <p:nvPr/>
          </p:nvSpPr>
          <p:spPr>
            <a:xfrm>
              <a:off x="279400" y="3219450"/>
              <a:ext cx="2051050" cy="2373313"/>
            </a:xfrm>
            <a:prstGeom prst="rect">
              <a:avLst/>
            </a:prstGeom>
            <a:solidFill>
              <a:srgbClr val="005BA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dirty="0">
                  <a:solidFill>
                    <a:schemeClr val="bg1"/>
                  </a:solidFill>
                  <a:latin typeface="ITC Stone Sans Std Medium" pitchFamily="34" charset="0"/>
                  <a:cs typeface="Times New Roman" pitchFamily="18" charset="0"/>
                </a:rPr>
                <a:t>Differentiates Business</a:t>
              </a:r>
            </a:p>
            <a:p>
              <a:pPr>
                <a:defRPr/>
              </a:pPr>
              <a:endParaRPr lang="en-US" dirty="0">
                <a:solidFill>
                  <a:schemeClr val="bg1"/>
                </a:solidFill>
                <a:latin typeface="ITC Stone Sans Std Medium" pitchFamily="34" charset="0"/>
                <a:cs typeface="Times New Roman" pitchFamily="18" charset="0"/>
              </a:endParaRPr>
            </a:p>
            <a:p>
              <a:pPr>
                <a:defRPr/>
              </a:pPr>
              <a:r>
                <a:rPr lang="en-US" dirty="0" err="1">
                  <a:solidFill>
                    <a:schemeClr val="bg1"/>
                  </a:solidFill>
                  <a:latin typeface="ITC Stone Sans Std Medium" pitchFamily="34" charset="0"/>
                  <a:cs typeface="Times New Roman" pitchFamily="18" charset="0"/>
                </a:rPr>
                <a:t>Delfines</a:t>
              </a:r>
              <a:r>
                <a:rPr lang="en-US" dirty="0">
                  <a:solidFill>
                    <a:schemeClr val="bg1"/>
                  </a:solidFill>
                  <a:latin typeface="ITC Stone Sans Std Medium" pitchFamily="34" charset="0"/>
                  <a:cs typeface="Times New Roman" pitchFamily="18" charset="0"/>
                </a:rPr>
                <a:t> Scope</a:t>
              </a:r>
            </a:p>
            <a:p>
              <a:pPr>
                <a:defRPr/>
              </a:pPr>
              <a:endParaRPr lang="en-US" dirty="0">
                <a:solidFill>
                  <a:schemeClr val="bg1"/>
                </a:solidFill>
                <a:latin typeface="ITC Stone Sans Std Medium" pitchFamily="34" charset="0"/>
                <a:cs typeface="Times New Roman" pitchFamily="18" charset="0"/>
              </a:endParaRPr>
            </a:p>
            <a:p>
              <a:pPr>
                <a:defRPr/>
              </a:pPr>
              <a:endParaRPr lang="en-US" dirty="0">
                <a:solidFill>
                  <a:schemeClr val="bg1"/>
                </a:solidFill>
                <a:latin typeface="ITC Stone Sans Std Medium" pitchFamily="34" charset="0"/>
                <a:cs typeface="Times New Roman" pitchFamily="18" charset="0"/>
              </a:endParaRPr>
            </a:p>
            <a:p>
              <a:pPr>
                <a:defRPr/>
              </a:pPr>
              <a:r>
                <a:rPr lang="en-US" dirty="0">
                  <a:solidFill>
                    <a:schemeClr val="bg1"/>
                  </a:solidFill>
                  <a:latin typeface="ITC Stone Sans Std Medium" pitchFamily="34" charset="0"/>
                  <a:cs typeface="Times New Roman" pitchFamily="18" charset="0"/>
                </a:rPr>
                <a:t>Sets Strategy</a:t>
              </a:r>
            </a:p>
          </p:txBody>
        </p:sp>
        <p:sp>
          <p:nvSpPr>
            <p:cNvPr id="11" name="Rechteck 10"/>
            <p:cNvSpPr/>
            <p:nvPr/>
          </p:nvSpPr>
          <p:spPr>
            <a:xfrm>
              <a:off x="271463" y="2481263"/>
              <a:ext cx="2049462" cy="6492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ITC Stone Sans Std Medium" pitchFamily="34" charset="0"/>
                  <a:cs typeface="Times New Roman" pitchFamily="18" charset="0"/>
                </a:rPr>
                <a:t>Supply-Chain</a:t>
              </a:r>
            </a:p>
            <a:p>
              <a:pPr algn="ctr">
                <a:defRPr/>
              </a:pPr>
              <a:r>
                <a:rPr lang="en-US" sz="1400" b="1" dirty="0">
                  <a:solidFill>
                    <a:schemeClr val="tx1"/>
                  </a:solidFill>
                  <a:latin typeface="ITC Stone Sans Std Medium" pitchFamily="34" charset="0"/>
                  <a:cs typeface="Times New Roman" pitchFamily="18" charset="0"/>
                </a:rPr>
                <a:t>Source</a:t>
              </a:r>
            </a:p>
          </p:txBody>
        </p:sp>
        <p:sp>
          <p:nvSpPr>
            <p:cNvPr id="12" name="Rechteck 11"/>
            <p:cNvSpPr/>
            <p:nvPr/>
          </p:nvSpPr>
          <p:spPr>
            <a:xfrm>
              <a:off x="2693988" y="3228975"/>
              <a:ext cx="2051050" cy="2371725"/>
            </a:xfrm>
            <a:prstGeom prst="rect">
              <a:avLst/>
            </a:prstGeom>
            <a:solidFill>
              <a:srgbClr val="005BA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bg1"/>
                  </a:solidFill>
                  <a:latin typeface="ITC Stone Sans Std Medium" pitchFamily="34" charset="0"/>
                  <a:cs typeface="Times New Roman" pitchFamily="18" charset="0"/>
                </a:rPr>
                <a:t>Differentiates</a:t>
              </a:r>
            </a:p>
            <a:p>
              <a:pPr>
                <a:defRPr/>
              </a:pPr>
              <a:r>
                <a:rPr lang="en-US" sz="1600" dirty="0">
                  <a:solidFill>
                    <a:schemeClr val="bg1"/>
                  </a:solidFill>
                  <a:latin typeface="ITC Stone Sans Std Medium" pitchFamily="34" charset="0"/>
                  <a:cs typeface="Times New Roman" pitchFamily="18" charset="0"/>
                </a:rPr>
                <a:t>Complexity</a:t>
              </a:r>
            </a:p>
            <a:p>
              <a:pPr>
                <a:defRPr/>
              </a:pPr>
              <a:endParaRPr lang="en-US" sz="1600" dirty="0">
                <a:solidFill>
                  <a:schemeClr val="bg1"/>
                </a:solidFill>
                <a:latin typeface="ITC Stone Sans Std Medium" pitchFamily="34" charset="0"/>
                <a:cs typeface="Times New Roman" pitchFamily="18" charset="0"/>
              </a:endParaRPr>
            </a:p>
            <a:p>
              <a:pPr>
                <a:defRPr/>
              </a:pPr>
              <a:r>
                <a:rPr lang="en-US" sz="1600" dirty="0">
                  <a:solidFill>
                    <a:schemeClr val="bg1"/>
                  </a:solidFill>
                  <a:latin typeface="ITC Stone Sans Std Medium" pitchFamily="34" charset="0"/>
                  <a:cs typeface="Times New Roman" pitchFamily="18" charset="0"/>
                </a:rPr>
                <a:t>Differentiates</a:t>
              </a:r>
            </a:p>
            <a:p>
              <a:pPr>
                <a:defRPr/>
              </a:pPr>
              <a:r>
                <a:rPr lang="en-US" sz="1600" dirty="0">
                  <a:solidFill>
                    <a:schemeClr val="bg1"/>
                  </a:solidFill>
                  <a:latin typeface="ITC Stone Sans Std Medium" pitchFamily="34" charset="0"/>
                  <a:cs typeface="Times New Roman" pitchFamily="18" charset="0"/>
                </a:rPr>
                <a:t>Capabilities</a:t>
              </a:r>
            </a:p>
            <a:p>
              <a:pPr>
                <a:defRPr/>
              </a:pPr>
              <a:endParaRPr lang="en-US" sz="1600" dirty="0">
                <a:solidFill>
                  <a:schemeClr val="bg1"/>
                </a:solidFill>
                <a:latin typeface="ITC Stone Sans Std Medium" pitchFamily="34" charset="0"/>
                <a:cs typeface="Times New Roman" pitchFamily="18" charset="0"/>
              </a:endParaRPr>
            </a:p>
            <a:p>
              <a:pPr>
                <a:defRPr/>
              </a:pPr>
              <a:r>
                <a:rPr lang="en-US" sz="1600" dirty="0">
                  <a:solidFill>
                    <a:schemeClr val="bg1"/>
                  </a:solidFill>
                  <a:latin typeface="ITC Stone Sans Std Medium" pitchFamily="34" charset="0"/>
                  <a:cs typeface="Times New Roman" pitchFamily="18" charset="0"/>
                </a:rPr>
                <a:t>First Tier Diagnostics</a:t>
              </a:r>
            </a:p>
          </p:txBody>
        </p:sp>
        <p:sp>
          <p:nvSpPr>
            <p:cNvPr id="13" name="Rechteck 12"/>
            <p:cNvSpPr/>
            <p:nvPr/>
          </p:nvSpPr>
          <p:spPr>
            <a:xfrm>
              <a:off x="2684463" y="2490788"/>
              <a:ext cx="2051050" cy="64928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ITC Stone Sans Std Medium" pitchFamily="34" charset="0"/>
                  <a:cs typeface="Times New Roman" pitchFamily="18" charset="0"/>
                </a:rPr>
                <a:t>S1 Source</a:t>
              </a:r>
            </a:p>
            <a:p>
              <a:pPr algn="ctr">
                <a:defRPr/>
              </a:pPr>
              <a:r>
                <a:rPr lang="en-US" sz="1400" b="1" dirty="0">
                  <a:solidFill>
                    <a:schemeClr val="tx1"/>
                  </a:solidFill>
                  <a:latin typeface="ITC Stone Sans Std Medium" pitchFamily="34" charset="0"/>
                  <a:cs typeface="Times New Roman" pitchFamily="18" charset="0"/>
                </a:rPr>
                <a:t>Stocked Product</a:t>
              </a:r>
            </a:p>
          </p:txBody>
        </p:sp>
        <p:sp>
          <p:nvSpPr>
            <p:cNvPr id="14" name="Rechteck 13"/>
            <p:cNvSpPr/>
            <p:nvPr/>
          </p:nvSpPr>
          <p:spPr>
            <a:xfrm>
              <a:off x="5051425" y="3227388"/>
              <a:ext cx="2051050" cy="2373312"/>
            </a:xfrm>
            <a:prstGeom prst="rect">
              <a:avLst/>
            </a:prstGeom>
            <a:solidFill>
              <a:srgbClr val="005BA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bg1"/>
                  </a:solidFill>
                  <a:latin typeface="ITC Stone Sans Std Medium" pitchFamily="34" charset="0"/>
                  <a:cs typeface="Times New Roman" pitchFamily="18" charset="0"/>
                </a:rPr>
                <a:t>Names Task</a:t>
              </a:r>
            </a:p>
            <a:p>
              <a:pPr>
                <a:defRPr/>
              </a:pPr>
              <a:endParaRPr lang="en-US" sz="1600" dirty="0">
                <a:solidFill>
                  <a:schemeClr val="bg1"/>
                </a:solidFill>
                <a:latin typeface="ITC Stone Sans Std Medium" pitchFamily="34" charset="0"/>
                <a:cs typeface="Times New Roman" pitchFamily="18" charset="0"/>
              </a:endParaRPr>
            </a:p>
            <a:p>
              <a:pPr>
                <a:defRPr/>
              </a:pPr>
              <a:endParaRPr lang="en-US" sz="1600" dirty="0">
                <a:solidFill>
                  <a:schemeClr val="bg1"/>
                </a:solidFill>
                <a:latin typeface="ITC Stone Sans Std Medium" pitchFamily="34" charset="0"/>
                <a:cs typeface="Times New Roman" pitchFamily="18" charset="0"/>
              </a:endParaRPr>
            </a:p>
            <a:p>
              <a:pPr>
                <a:defRPr/>
              </a:pPr>
              <a:r>
                <a:rPr lang="en-US" sz="1600" dirty="0">
                  <a:solidFill>
                    <a:schemeClr val="bg1"/>
                  </a:solidFill>
                  <a:latin typeface="ITC Stone Sans Std Medium" pitchFamily="34" charset="0"/>
                  <a:cs typeface="Times New Roman" pitchFamily="18" charset="0"/>
                </a:rPr>
                <a:t>Links, Metrics, Task or Practices</a:t>
              </a:r>
            </a:p>
            <a:p>
              <a:pPr>
                <a:defRPr/>
              </a:pPr>
              <a:endParaRPr lang="en-US" sz="1600" dirty="0">
                <a:solidFill>
                  <a:schemeClr val="bg1"/>
                </a:solidFill>
                <a:latin typeface="ITC Stone Sans Std Medium" pitchFamily="34" charset="0"/>
                <a:cs typeface="Times New Roman" pitchFamily="18" charset="0"/>
              </a:endParaRPr>
            </a:p>
            <a:p>
              <a:pPr>
                <a:defRPr/>
              </a:pPr>
              <a:r>
                <a:rPr lang="en-US" sz="1600" dirty="0">
                  <a:solidFill>
                    <a:schemeClr val="bg1"/>
                  </a:solidFill>
                  <a:latin typeface="ITC Stone Sans Std Medium" pitchFamily="34" charset="0"/>
                  <a:cs typeface="Times New Roman" pitchFamily="18" charset="0"/>
                </a:rPr>
                <a:t>Second Tier</a:t>
              </a:r>
            </a:p>
            <a:p>
              <a:pPr>
                <a:defRPr/>
              </a:pPr>
              <a:r>
                <a:rPr lang="en-US" sz="1600" dirty="0">
                  <a:solidFill>
                    <a:schemeClr val="bg1"/>
                  </a:solidFill>
                  <a:latin typeface="ITC Stone Sans Std Medium" pitchFamily="34" charset="0"/>
                  <a:cs typeface="Times New Roman" pitchFamily="18" charset="0"/>
                </a:rPr>
                <a:t>Diagnostic</a:t>
              </a:r>
            </a:p>
          </p:txBody>
        </p:sp>
        <p:sp>
          <p:nvSpPr>
            <p:cNvPr id="15" name="Rechteck 14"/>
            <p:cNvSpPr/>
            <p:nvPr/>
          </p:nvSpPr>
          <p:spPr>
            <a:xfrm>
              <a:off x="5043488" y="2489200"/>
              <a:ext cx="2049462" cy="64928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latin typeface="ITC Stone Sans Std Medium" pitchFamily="34" charset="0"/>
                  <a:cs typeface="Times New Roman" pitchFamily="18" charset="0"/>
                </a:rPr>
                <a:t>S1.2</a:t>
              </a:r>
            </a:p>
            <a:p>
              <a:pPr algn="ctr">
                <a:defRPr/>
              </a:pPr>
              <a:r>
                <a:rPr lang="en-US" sz="1400" b="1" dirty="0">
                  <a:solidFill>
                    <a:schemeClr val="tx1"/>
                  </a:solidFill>
                  <a:latin typeface="ITC Stone Sans Std Medium" pitchFamily="34" charset="0"/>
                  <a:cs typeface="Times New Roman" pitchFamily="18" charset="0"/>
                </a:rPr>
                <a:t>Receive Product</a:t>
              </a:r>
            </a:p>
          </p:txBody>
        </p:sp>
        <p:sp>
          <p:nvSpPr>
            <p:cNvPr id="16" name="Rechteck 15"/>
            <p:cNvSpPr/>
            <p:nvPr/>
          </p:nvSpPr>
          <p:spPr>
            <a:xfrm>
              <a:off x="7464425" y="3219450"/>
              <a:ext cx="2051050" cy="2373313"/>
            </a:xfrm>
            <a:prstGeom prst="rect">
              <a:avLst/>
            </a:prstGeom>
            <a:solidFill>
              <a:srgbClr val="005BAE"/>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600" dirty="0">
                  <a:solidFill>
                    <a:schemeClr val="bg1"/>
                  </a:solidFill>
                  <a:latin typeface="ITC Stone Sans Std Medium" pitchFamily="34" charset="0"/>
                  <a:cs typeface="Times New Roman" pitchFamily="18" charset="0"/>
                </a:rPr>
                <a:t>Sequences Steps</a:t>
              </a:r>
            </a:p>
            <a:p>
              <a:pPr>
                <a:defRPr/>
              </a:pPr>
              <a:endParaRPr lang="en-US" sz="1600" dirty="0">
                <a:solidFill>
                  <a:schemeClr val="bg1"/>
                </a:solidFill>
                <a:latin typeface="ITC Stone Sans Std Medium" pitchFamily="34" charset="0"/>
                <a:cs typeface="Times New Roman" pitchFamily="18" charset="0"/>
              </a:endParaRPr>
            </a:p>
            <a:p>
              <a:pPr>
                <a:defRPr/>
              </a:pPr>
              <a:endParaRPr lang="en-US" sz="1600" dirty="0">
                <a:solidFill>
                  <a:schemeClr val="bg1"/>
                </a:solidFill>
                <a:latin typeface="ITC Stone Sans Std Medium" pitchFamily="34" charset="0"/>
                <a:cs typeface="Times New Roman" pitchFamily="18" charset="0"/>
              </a:endParaRPr>
            </a:p>
            <a:p>
              <a:pPr>
                <a:defRPr/>
              </a:pPr>
              <a:r>
                <a:rPr lang="en-US" sz="1600" dirty="0">
                  <a:solidFill>
                    <a:schemeClr val="bg1"/>
                  </a:solidFill>
                  <a:latin typeface="ITC Stone Sans Std Medium" pitchFamily="34" charset="0"/>
                  <a:cs typeface="Times New Roman" pitchFamily="18" charset="0"/>
                </a:rPr>
                <a:t>Job Details</a:t>
              </a:r>
            </a:p>
            <a:p>
              <a:pPr>
                <a:defRPr/>
              </a:pPr>
              <a:endParaRPr lang="en-US" sz="1600" dirty="0">
                <a:solidFill>
                  <a:schemeClr val="bg1"/>
                </a:solidFill>
                <a:latin typeface="ITC Stone Sans Std Medium" pitchFamily="34" charset="0"/>
                <a:cs typeface="Times New Roman" pitchFamily="18" charset="0"/>
              </a:endParaRPr>
            </a:p>
            <a:p>
              <a:pPr>
                <a:defRPr/>
              </a:pPr>
              <a:endParaRPr lang="en-US" sz="1600" dirty="0">
                <a:solidFill>
                  <a:schemeClr val="bg1"/>
                </a:solidFill>
                <a:latin typeface="ITC Stone Sans Std Medium" pitchFamily="34" charset="0"/>
                <a:cs typeface="Times New Roman" pitchFamily="18" charset="0"/>
              </a:endParaRPr>
            </a:p>
            <a:p>
              <a:pPr>
                <a:defRPr/>
              </a:pPr>
              <a:r>
                <a:rPr lang="en-US" sz="1600" dirty="0">
                  <a:solidFill>
                    <a:schemeClr val="bg1"/>
                  </a:solidFill>
                  <a:latin typeface="ITC Stone Sans Std Medium" pitchFamily="34" charset="0"/>
                  <a:cs typeface="Times New Roman" pitchFamily="18" charset="0"/>
                </a:rPr>
                <a:t>Industry or company specific</a:t>
              </a:r>
            </a:p>
          </p:txBody>
        </p:sp>
        <p:grpSp>
          <p:nvGrpSpPr>
            <p:cNvPr id="17" name="Group 65"/>
            <p:cNvGrpSpPr>
              <a:grpSpLocks/>
            </p:cNvGrpSpPr>
            <p:nvPr/>
          </p:nvGrpSpPr>
          <p:grpSpPr bwMode="auto">
            <a:xfrm>
              <a:off x="7723188" y="2593975"/>
              <a:ext cx="1441450" cy="393700"/>
              <a:chOff x="3000" y="708"/>
              <a:chExt cx="908" cy="248"/>
            </a:xfrm>
          </p:grpSpPr>
          <p:cxnSp>
            <p:nvCxnSpPr>
              <p:cNvPr id="24" name="AutoShape 66"/>
              <p:cNvCxnSpPr>
                <a:cxnSpLocks noChangeShapeType="1"/>
                <a:stCxn id="32" idx="3"/>
                <a:endCxn id="33" idx="1"/>
              </p:cNvCxnSpPr>
              <p:nvPr/>
            </p:nvCxnSpPr>
            <p:spPr bwMode="auto">
              <a:xfrm>
                <a:off x="3112" y="764"/>
                <a:ext cx="87" cy="0"/>
              </a:xfrm>
              <a:prstGeom prst="straightConnector1">
                <a:avLst/>
              </a:prstGeom>
              <a:noFill/>
              <a:ln w="9525">
                <a:solidFill>
                  <a:schemeClr val="tx1"/>
                </a:solidFill>
                <a:round/>
                <a:headEnd/>
                <a:tailEnd type="triangle" w="sm" len="sm"/>
              </a:ln>
              <a:effectLst>
                <a:outerShdw dist="17961"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25" name="AutoShape 67"/>
              <p:cNvCxnSpPr>
                <a:cxnSpLocks noChangeShapeType="1"/>
                <a:stCxn id="33" idx="3"/>
                <a:endCxn id="38" idx="1"/>
              </p:cNvCxnSpPr>
              <p:nvPr/>
            </p:nvCxnSpPr>
            <p:spPr bwMode="auto">
              <a:xfrm>
                <a:off x="3311" y="764"/>
                <a:ext cx="87" cy="0"/>
              </a:xfrm>
              <a:prstGeom prst="straightConnector1">
                <a:avLst/>
              </a:prstGeom>
              <a:noFill/>
              <a:ln w="9525">
                <a:solidFill>
                  <a:schemeClr val="tx1"/>
                </a:solidFill>
                <a:round/>
                <a:headEnd/>
                <a:tailEnd type="triangle" w="sm" len="sm"/>
              </a:ln>
              <a:effectLst>
                <a:outerShdw dist="17961"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26" name="AutoShape 68"/>
              <p:cNvCxnSpPr>
                <a:cxnSpLocks noChangeShapeType="1"/>
                <a:stCxn id="38" idx="3"/>
                <a:endCxn id="34" idx="1"/>
              </p:cNvCxnSpPr>
              <p:nvPr/>
            </p:nvCxnSpPr>
            <p:spPr bwMode="auto">
              <a:xfrm>
                <a:off x="3510" y="764"/>
                <a:ext cx="87" cy="0"/>
              </a:xfrm>
              <a:prstGeom prst="straightConnector1">
                <a:avLst/>
              </a:prstGeom>
              <a:noFill/>
              <a:ln w="9525">
                <a:solidFill>
                  <a:schemeClr val="tx1"/>
                </a:solidFill>
                <a:round/>
                <a:headEnd/>
                <a:tailEnd type="triangle" w="sm" len="sm"/>
              </a:ln>
              <a:effectLst>
                <a:outerShdw dist="17961"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27" name="AutoShape 69"/>
              <p:cNvCxnSpPr>
                <a:cxnSpLocks noChangeShapeType="1"/>
                <a:stCxn id="34" idx="3"/>
                <a:endCxn id="35" idx="1"/>
              </p:cNvCxnSpPr>
              <p:nvPr/>
            </p:nvCxnSpPr>
            <p:spPr bwMode="auto">
              <a:xfrm>
                <a:off x="3709" y="764"/>
                <a:ext cx="87" cy="0"/>
              </a:xfrm>
              <a:prstGeom prst="straightConnector1">
                <a:avLst/>
              </a:prstGeom>
              <a:noFill/>
              <a:ln w="9525">
                <a:solidFill>
                  <a:schemeClr val="tx1"/>
                </a:solidFill>
                <a:round/>
                <a:headEnd/>
                <a:tailEnd type="triangle" w="sm" len="sm"/>
              </a:ln>
              <a:effectLst>
                <a:outerShdw dist="17961"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28" name="AutoShape 70"/>
              <p:cNvCxnSpPr>
                <a:cxnSpLocks noChangeShapeType="1"/>
                <a:stCxn id="38" idx="2"/>
                <a:endCxn id="37" idx="0"/>
              </p:cNvCxnSpPr>
              <p:nvPr/>
            </p:nvCxnSpPr>
            <p:spPr bwMode="auto">
              <a:xfrm>
                <a:off x="3454" y="820"/>
                <a:ext cx="0" cy="80"/>
              </a:xfrm>
              <a:prstGeom prst="straightConnector1">
                <a:avLst/>
              </a:prstGeom>
              <a:noFill/>
              <a:ln w="9525">
                <a:solidFill>
                  <a:schemeClr val="tx1"/>
                </a:solidFill>
                <a:round/>
                <a:headEnd/>
                <a:tailEnd type="triangle" w="sm" len="sm"/>
              </a:ln>
              <a:effectLst>
                <a:outerShdw dist="17961"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29" name="AutoShape 71"/>
              <p:cNvCxnSpPr>
                <a:cxnSpLocks noChangeShapeType="1"/>
                <a:stCxn id="37" idx="3"/>
                <a:endCxn id="36" idx="1"/>
              </p:cNvCxnSpPr>
              <p:nvPr/>
            </p:nvCxnSpPr>
            <p:spPr bwMode="auto">
              <a:xfrm>
                <a:off x="3510" y="928"/>
                <a:ext cx="87" cy="0"/>
              </a:xfrm>
              <a:prstGeom prst="straightConnector1">
                <a:avLst/>
              </a:prstGeom>
              <a:noFill/>
              <a:ln w="9525">
                <a:solidFill>
                  <a:schemeClr val="tx1"/>
                </a:solidFill>
                <a:round/>
                <a:headEnd/>
                <a:tailEnd type="triangle" w="sm" len="sm"/>
              </a:ln>
              <a:effectLst>
                <a:outerShdw dist="17961"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30" name="AutoShape 72"/>
              <p:cNvCxnSpPr>
                <a:cxnSpLocks noChangeShapeType="1"/>
                <a:stCxn id="36" idx="3"/>
                <a:endCxn id="35" idx="2"/>
              </p:cNvCxnSpPr>
              <p:nvPr/>
            </p:nvCxnSpPr>
            <p:spPr bwMode="auto">
              <a:xfrm flipV="1">
                <a:off x="3709" y="792"/>
                <a:ext cx="143" cy="136"/>
              </a:xfrm>
              <a:prstGeom prst="bentConnector2">
                <a:avLst/>
              </a:prstGeom>
              <a:noFill/>
              <a:ln w="9525">
                <a:solidFill>
                  <a:schemeClr val="tx1"/>
                </a:solidFill>
                <a:miter lim="800000"/>
                <a:headEnd/>
                <a:tailEnd type="triangle" w="sm" len="sm"/>
              </a:ln>
              <a:effectLst>
                <a:outerShdw dist="17961" dir="81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31" name="AutoShape 73"/>
              <p:cNvCxnSpPr>
                <a:cxnSpLocks noChangeShapeType="1"/>
                <a:stCxn id="34" idx="0"/>
                <a:endCxn id="33" idx="0"/>
              </p:cNvCxnSpPr>
              <p:nvPr/>
            </p:nvCxnSpPr>
            <p:spPr bwMode="auto">
              <a:xfrm rot="-5400000" flipH="1" flipV="1">
                <a:off x="3473" y="524"/>
                <a:ext cx="1" cy="398"/>
              </a:xfrm>
              <a:prstGeom prst="bentConnector3">
                <a:avLst>
                  <a:gd name="adj1" fmla="val -14400000"/>
                </a:avLst>
              </a:prstGeom>
              <a:noFill/>
              <a:ln w="9525">
                <a:solidFill>
                  <a:schemeClr val="tx1"/>
                </a:solidFill>
                <a:miter lim="800000"/>
                <a:headEnd/>
                <a:tailEnd type="triangle" w="sm" len="sm"/>
              </a:ln>
              <a:effectLst>
                <a:outerShdw dist="17961" dir="8100000" algn="ctr" rotWithShape="0">
                  <a:schemeClr val="bg2">
                    <a:alpha val="50000"/>
                  </a:schemeClr>
                </a:outerShdw>
              </a:effectLst>
              <a:extLst>
                <a:ext uri="{909E8E84-426E-40DD-AFC4-6F175D3DCCD1}">
                  <a14:hiddenFill xmlns:a14="http://schemas.microsoft.com/office/drawing/2010/main">
                    <a:noFill/>
                  </a14:hiddenFill>
                </a:ext>
              </a:extLst>
            </p:spPr>
          </p:cxnSp>
          <p:sp>
            <p:nvSpPr>
              <p:cNvPr id="32" name="Rectangle 74"/>
              <p:cNvSpPr>
                <a:spLocks noChangeArrowheads="1"/>
              </p:cNvSpPr>
              <p:nvPr/>
            </p:nvSpPr>
            <p:spPr bwMode="auto">
              <a:xfrm>
                <a:off x="3000" y="736"/>
                <a:ext cx="112" cy="56"/>
              </a:xfrm>
              <a:prstGeom prst="rect">
                <a:avLst/>
              </a:prstGeom>
              <a:solidFill>
                <a:schemeClr val="accent1"/>
              </a:solidFill>
              <a:ln w="9525">
                <a:solidFill>
                  <a:schemeClr val="tx1"/>
                </a:solidFill>
                <a:miter lim="800000"/>
                <a:headEnd/>
                <a:tailEnd type="none" w="sm" len="sm"/>
              </a:ln>
              <a:effectLst>
                <a:outerShdw dist="17961" dir="8100000" algn="ctr" rotWithShape="0">
                  <a:schemeClr val="bg2">
                    <a:alpha val="50000"/>
                  </a:schemeClr>
                </a:outerShdw>
              </a:effectLst>
            </p:spPr>
            <p:txBody>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sz="2400">
                  <a:latin typeface="Verdana" pitchFamily="-112" charset="0"/>
                  <a:ea typeface="ＭＳ Ｐゴシック" pitchFamily="-112" charset="-128"/>
                </a:endParaRPr>
              </a:p>
            </p:txBody>
          </p:sp>
          <p:sp>
            <p:nvSpPr>
              <p:cNvPr id="33" name="Rectangle 75"/>
              <p:cNvSpPr>
                <a:spLocks noChangeArrowheads="1"/>
              </p:cNvSpPr>
              <p:nvPr/>
            </p:nvSpPr>
            <p:spPr bwMode="auto">
              <a:xfrm>
                <a:off x="3199" y="736"/>
                <a:ext cx="112" cy="56"/>
              </a:xfrm>
              <a:prstGeom prst="rect">
                <a:avLst/>
              </a:prstGeom>
              <a:solidFill>
                <a:schemeClr val="accent1"/>
              </a:solidFill>
              <a:ln w="9525">
                <a:solidFill>
                  <a:schemeClr val="tx1"/>
                </a:solidFill>
                <a:miter lim="800000"/>
                <a:headEnd/>
                <a:tailEnd type="none" w="sm" len="sm"/>
              </a:ln>
              <a:effectLst>
                <a:outerShdw dist="17961" dir="8100000" algn="ctr" rotWithShape="0">
                  <a:schemeClr val="bg2">
                    <a:alpha val="50000"/>
                  </a:schemeClr>
                </a:outerShdw>
              </a:effectLst>
            </p:spPr>
            <p:txBody>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sz="2400">
                  <a:latin typeface="Verdana" pitchFamily="-112" charset="0"/>
                  <a:ea typeface="ＭＳ Ｐゴシック" pitchFamily="-112" charset="-128"/>
                </a:endParaRPr>
              </a:p>
            </p:txBody>
          </p:sp>
          <p:sp>
            <p:nvSpPr>
              <p:cNvPr id="34" name="Rectangle 76"/>
              <p:cNvSpPr>
                <a:spLocks noChangeArrowheads="1"/>
              </p:cNvSpPr>
              <p:nvPr/>
            </p:nvSpPr>
            <p:spPr bwMode="auto">
              <a:xfrm>
                <a:off x="3597" y="736"/>
                <a:ext cx="112" cy="56"/>
              </a:xfrm>
              <a:prstGeom prst="rect">
                <a:avLst/>
              </a:prstGeom>
              <a:solidFill>
                <a:schemeClr val="accent1"/>
              </a:solidFill>
              <a:ln w="9525">
                <a:solidFill>
                  <a:schemeClr val="tx1"/>
                </a:solidFill>
                <a:miter lim="800000"/>
                <a:headEnd/>
                <a:tailEnd type="none" w="sm" len="sm"/>
              </a:ln>
              <a:effectLst>
                <a:outerShdw dist="17961" dir="8100000" algn="ctr" rotWithShape="0">
                  <a:schemeClr val="bg2">
                    <a:alpha val="50000"/>
                  </a:schemeClr>
                </a:outerShdw>
              </a:effectLst>
            </p:spPr>
            <p:txBody>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sz="2400">
                  <a:latin typeface="Verdana" pitchFamily="-112" charset="0"/>
                  <a:ea typeface="ＭＳ Ｐゴシック" pitchFamily="-112" charset="-128"/>
                </a:endParaRPr>
              </a:p>
            </p:txBody>
          </p:sp>
          <p:sp>
            <p:nvSpPr>
              <p:cNvPr id="35" name="Rectangle 77"/>
              <p:cNvSpPr>
                <a:spLocks noChangeArrowheads="1"/>
              </p:cNvSpPr>
              <p:nvPr/>
            </p:nvSpPr>
            <p:spPr bwMode="auto">
              <a:xfrm>
                <a:off x="3796" y="736"/>
                <a:ext cx="112" cy="56"/>
              </a:xfrm>
              <a:prstGeom prst="rect">
                <a:avLst/>
              </a:prstGeom>
              <a:solidFill>
                <a:schemeClr val="accent1"/>
              </a:solidFill>
              <a:ln w="9525">
                <a:solidFill>
                  <a:schemeClr val="tx1"/>
                </a:solidFill>
                <a:miter lim="800000"/>
                <a:headEnd/>
                <a:tailEnd type="none" w="sm" len="sm"/>
              </a:ln>
              <a:effectLst>
                <a:outerShdw dist="17961" dir="8100000" algn="ctr" rotWithShape="0">
                  <a:schemeClr val="bg2">
                    <a:alpha val="50000"/>
                  </a:schemeClr>
                </a:outerShdw>
              </a:effectLst>
            </p:spPr>
            <p:txBody>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sz="2400">
                  <a:latin typeface="Verdana" pitchFamily="-112" charset="0"/>
                  <a:ea typeface="ＭＳ Ｐゴシック" pitchFamily="-112" charset="-128"/>
                </a:endParaRPr>
              </a:p>
            </p:txBody>
          </p:sp>
          <p:sp>
            <p:nvSpPr>
              <p:cNvPr id="36" name="Rectangle 78"/>
              <p:cNvSpPr>
                <a:spLocks noChangeArrowheads="1"/>
              </p:cNvSpPr>
              <p:nvPr/>
            </p:nvSpPr>
            <p:spPr bwMode="auto">
              <a:xfrm>
                <a:off x="3597" y="900"/>
                <a:ext cx="112" cy="56"/>
              </a:xfrm>
              <a:prstGeom prst="rect">
                <a:avLst/>
              </a:prstGeom>
              <a:solidFill>
                <a:schemeClr val="folHlink"/>
              </a:solidFill>
              <a:ln w="9525">
                <a:solidFill>
                  <a:schemeClr val="tx1"/>
                </a:solidFill>
                <a:miter lim="800000"/>
                <a:headEnd/>
                <a:tailEnd type="none" w="sm" len="sm"/>
              </a:ln>
              <a:effectLst>
                <a:outerShdw dist="17961" dir="8100000" algn="ctr" rotWithShape="0">
                  <a:schemeClr val="bg2">
                    <a:alpha val="50000"/>
                  </a:schemeClr>
                </a:outerShdw>
              </a:effectLst>
            </p:spPr>
            <p:txBody>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sz="2400">
                  <a:latin typeface="Verdana" pitchFamily="-112" charset="0"/>
                  <a:ea typeface="ＭＳ Ｐゴシック" pitchFamily="-112" charset="-128"/>
                </a:endParaRPr>
              </a:p>
            </p:txBody>
          </p:sp>
          <p:sp>
            <p:nvSpPr>
              <p:cNvPr id="37" name="Rectangle 79"/>
              <p:cNvSpPr>
                <a:spLocks noChangeArrowheads="1"/>
              </p:cNvSpPr>
              <p:nvPr/>
            </p:nvSpPr>
            <p:spPr bwMode="auto">
              <a:xfrm>
                <a:off x="3398" y="900"/>
                <a:ext cx="112" cy="56"/>
              </a:xfrm>
              <a:prstGeom prst="rect">
                <a:avLst/>
              </a:prstGeom>
              <a:solidFill>
                <a:schemeClr val="folHlink"/>
              </a:solidFill>
              <a:ln w="9525">
                <a:solidFill>
                  <a:schemeClr val="tx1"/>
                </a:solidFill>
                <a:miter lim="800000"/>
                <a:headEnd/>
                <a:tailEnd type="none" w="sm" len="sm"/>
              </a:ln>
              <a:effectLst>
                <a:outerShdw dist="17961" dir="8100000" algn="ctr" rotWithShape="0">
                  <a:schemeClr val="bg2">
                    <a:alpha val="50000"/>
                  </a:schemeClr>
                </a:outerShdw>
              </a:effectLst>
            </p:spPr>
            <p:txBody>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sz="2400">
                  <a:latin typeface="Verdana" pitchFamily="-112" charset="0"/>
                  <a:ea typeface="ＭＳ Ｐゴシック" pitchFamily="-112" charset="-128"/>
                </a:endParaRPr>
              </a:p>
            </p:txBody>
          </p:sp>
          <p:sp>
            <p:nvSpPr>
              <p:cNvPr id="38" name="AutoShape 80"/>
              <p:cNvSpPr>
                <a:spLocks noChangeArrowheads="1"/>
              </p:cNvSpPr>
              <p:nvPr/>
            </p:nvSpPr>
            <p:spPr bwMode="auto">
              <a:xfrm>
                <a:off x="3398" y="708"/>
                <a:ext cx="112" cy="112"/>
              </a:xfrm>
              <a:prstGeom prst="diamond">
                <a:avLst/>
              </a:prstGeom>
              <a:solidFill>
                <a:schemeClr val="folHlink"/>
              </a:solidFill>
              <a:ln w="9525">
                <a:solidFill>
                  <a:schemeClr val="tx1"/>
                </a:solidFill>
                <a:miter lim="800000"/>
                <a:headEnd/>
                <a:tailEnd type="none" w="sm" len="sm"/>
              </a:ln>
              <a:effectLst>
                <a:outerShdw dist="17961" dir="8100000" algn="ctr" rotWithShape="0">
                  <a:schemeClr val="bg2">
                    <a:alpha val="50000"/>
                  </a:schemeClr>
                </a:outerShdw>
              </a:effectLst>
            </p:spPr>
            <p:txBody>
              <a:bodyPr/>
              <a:lstStyle>
                <a:lvl1pPr eaLnBrk="0" hangingPunct="0">
                  <a:defRPr>
                    <a:solidFill>
                      <a:schemeClr val="tx1"/>
                    </a:solidFill>
                    <a:latin typeface="Arial" charset="0"/>
                  </a:defRPr>
                </a:lvl1pPr>
                <a:lvl2pPr marL="37931725" indent="-374745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DE" altLang="de-DE" sz="2400">
                  <a:latin typeface="Verdana" pitchFamily="-112" charset="0"/>
                  <a:ea typeface="ＭＳ Ｐゴシック" pitchFamily="-112" charset="-128"/>
                </a:endParaRPr>
              </a:p>
            </p:txBody>
          </p:sp>
        </p:grpSp>
        <p:sp>
          <p:nvSpPr>
            <p:cNvPr id="18" name="Geschweifte Klammer links 17"/>
            <p:cNvSpPr/>
            <p:nvPr/>
          </p:nvSpPr>
          <p:spPr>
            <a:xfrm rot="16200000">
              <a:off x="3646487" y="2341563"/>
              <a:ext cx="214313" cy="694848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9" name="Textfeld 18"/>
            <p:cNvSpPr txBox="1"/>
            <p:nvPr/>
          </p:nvSpPr>
          <p:spPr>
            <a:xfrm>
              <a:off x="2168525" y="6011863"/>
              <a:ext cx="2971800" cy="250825"/>
            </a:xfrm>
            <a:prstGeom prst="rect">
              <a:avLst/>
            </a:prstGeom>
          </p:spPr>
          <p:txBody>
            <a:bodyPr wrap="none" lIns="0" tIns="0" rIns="0" bIns="0"/>
            <a:lstStyle/>
            <a:p>
              <a:pPr fontAlgn="auto">
                <a:spcAft>
                  <a:spcPts val="0"/>
                </a:spcAft>
                <a:defRPr/>
              </a:pPr>
              <a:r>
                <a:rPr lang="en-US" sz="1600" b="1" dirty="0">
                  <a:latin typeface="+mj-lt"/>
                  <a:ea typeface="+mj-ea"/>
                  <a:cs typeface="+mj-cs"/>
                </a:rPr>
                <a:t>Standard SCOR definitions</a:t>
              </a:r>
            </a:p>
          </p:txBody>
        </p:sp>
        <p:sp>
          <p:nvSpPr>
            <p:cNvPr id="20" name="Textfeld 19"/>
            <p:cNvSpPr txBox="1"/>
            <p:nvPr/>
          </p:nvSpPr>
          <p:spPr>
            <a:xfrm>
              <a:off x="7129463" y="6011863"/>
              <a:ext cx="2659062" cy="250825"/>
            </a:xfrm>
            <a:prstGeom prst="rect">
              <a:avLst/>
            </a:prstGeom>
          </p:spPr>
          <p:txBody>
            <a:bodyPr wrap="none" lIns="0" tIns="0" rIns="0" bIns="0"/>
            <a:lstStyle/>
            <a:p>
              <a:pPr algn="ctr" fontAlgn="auto">
                <a:spcAft>
                  <a:spcPts val="0"/>
                </a:spcAft>
                <a:defRPr/>
              </a:pPr>
              <a:r>
                <a:rPr lang="en-US" sz="1600" b="1" dirty="0">
                  <a:latin typeface="+mj-lt"/>
                  <a:ea typeface="+mj-ea"/>
                  <a:cs typeface="+mj-cs"/>
                </a:rPr>
                <a:t>Company/Industry </a:t>
              </a:r>
            </a:p>
            <a:p>
              <a:pPr algn="ctr" fontAlgn="auto">
                <a:spcAft>
                  <a:spcPts val="0"/>
                </a:spcAft>
                <a:defRPr/>
              </a:pPr>
              <a:r>
                <a:rPr lang="en-US" sz="1600" b="1" dirty="0">
                  <a:latin typeface="+mj-lt"/>
                  <a:ea typeface="+mj-ea"/>
                  <a:cs typeface="+mj-cs"/>
                </a:rPr>
                <a:t>definitions</a:t>
              </a:r>
            </a:p>
          </p:txBody>
        </p:sp>
        <p:sp>
          <p:nvSpPr>
            <p:cNvPr id="21" name="Geschweifte Klammer links 20"/>
            <p:cNvSpPr/>
            <p:nvPr/>
          </p:nvSpPr>
          <p:spPr>
            <a:xfrm rot="16200000">
              <a:off x="8336757" y="4750594"/>
              <a:ext cx="215900" cy="216058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22" name="Textfeld 21"/>
            <p:cNvSpPr txBox="1"/>
            <p:nvPr/>
          </p:nvSpPr>
          <p:spPr>
            <a:xfrm>
              <a:off x="8764588" y="6542088"/>
              <a:ext cx="936625" cy="280987"/>
            </a:xfrm>
            <a:prstGeom prst="rect">
              <a:avLst/>
            </a:prstGeom>
          </p:spPr>
          <p:txBody>
            <a:bodyPr wrap="none" lIns="0" tIns="0" rIns="0" bIns="0"/>
            <a:lstStyle/>
            <a:p>
              <a:pPr algn="r" fontAlgn="auto">
                <a:spcAft>
                  <a:spcPts val="0"/>
                </a:spcAft>
                <a:defRPr/>
              </a:pPr>
              <a:r>
                <a:rPr lang="de-DE" sz="1000" b="1" dirty="0">
                  <a:latin typeface="+mj-lt"/>
                  <a:ea typeface="+mj-ea"/>
                  <a:cs typeface="+mj-cs"/>
                </a:rPr>
                <a:t>Source: SCC</a:t>
              </a:r>
            </a:p>
          </p:txBody>
        </p:sp>
        <p:sp>
          <p:nvSpPr>
            <p:cNvPr id="23" name="Rechteck 22"/>
            <p:cNvSpPr/>
            <p:nvPr/>
          </p:nvSpPr>
          <p:spPr>
            <a:xfrm>
              <a:off x="106363" y="1295400"/>
              <a:ext cx="9594850" cy="5400675"/>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grpSp>
    </p:spTree>
    <p:extLst>
      <p:ext uri="{BB962C8B-B14F-4D97-AF65-F5344CB8AC3E}">
        <p14:creationId xmlns:p14="http://schemas.microsoft.com/office/powerpoint/2010/main" val="1249523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Main KPI in SCOR</a:t>
            </a:r>
            <a:endParaRPr lang="de-DE" dirty="0"/>
          </a:p>
        </p:txBody>
      </p:sp>
      <p:sp>
        <p:nvSpPr>
          <p:cNvPr id="3" name="Inhaltsplatzhalter 2"/>
          <p:cNvSpPr>
            <a:spLocks noGrp="1"/>
          </p:cNvSpPr>
          <p:nvPr>
            <p:ph idx="1"/>
          </p:nvPr>
        </p:nvSpPr>
        <p:spPr/>
        <p:txBody>
          <a:bodyPr/>
          <a:lstStyle/>
          <a:p>
            <a:endParaRPr lang="de-DE" dirty="0"/>
          </a:p>
          <a:p>
            <a:r>
              <a:rPr lang="de-DE" dirty="0" err="1"/>
              <a:t>Perfect</a:t>
            </a:r>
            <a:r>
              <a:rPr lang="de-DE" dirty="0"/>
              <a:t> Order </a:t>
            </a:r>
            <a:r>
              <a:rPr lang="de-DE" dirty="0" smtClean="0"/>
              <a:t>Fulfillment</a:t>
            </a:r>
            <a:r>
              <a:rPr lang="de-DE" dirty="0"/>
              <a:t>	</a:t>
            </a:r>
            <a:r>
              <a:rPr lang="de-DE" dirty="0" smtClean="0"/>
              <a:t> </a:t>
            </a:r>
            <a:r>
              <a:rPr lang="de-DE" dirty="0"/>
              <a:t>	</a:t>
            </a:r>
          </a:p>
          <a:p>
            <a:r>
              <a:rPr lang="de-DE" dirty="0"/>
              <a:t>Order Fulfillment Cycle </a:t>
            </a:r>
            <a:r>
              <a:rPr lang="de-DE" dirty="0" smtClean="0"/>
              <a:t>Time</a:t>
            </a:r>
            <a:r>
              <a:rPr lang="de-DE" dirty="0"/>
              <a:t>	</a:t>
            </a:r>
            <a:r>
              <a:rPr lang="de-DE" dirty="0" smtClean="0"/>
              <a:t> </a:t>
            </a:r>
            <a:r>
              <a:rPr lang="de-DE" dirty="0"/>
              <a:t>	</a:t>
            </a:r>
          </a:p>
          <a:p>
            <a:r>
              <a:rPr lang="en-US" b="1" dirty="0"/>
              <a:t>Upside Supply Chain Flexibility 		</a:t>
            </a:r>
          </a:p>
          <a:p>
            <a:r>
              <a:rPr lang="en-US" b="1" dirty="0"/>
              <a:t>Upside Supply Chain Adaptability 	</a:t>
            </a:r>
            <a:r>
              <a:rPr lang="en-US" b="1" dirty="0" smtClean="0"/>
              <a:t> </a:t>
            </a:r>
            <a:r>
              <a:rPr lang="en-US" b="1" dirty="0"/>
              <a:t>	</a:t>
            </a:r>
          </a:p>
          <a:p>
            <a:r>
              <a:rPr lang="en-US" b="1" dirty="0"/>
              <a:t>Downside Supply Chain Adaptability 	</a:t>
            </a:r>
            <a:r>
              <a:rPr lang="en-US" b="1" dirty="0" smtClean="0"/>
              <a:t> </a:t>
            </a:r>
            <a:r>
              <a:rPr lang="en-US" b="1" dirty="0"/>
              <a:t>	</a:t>
            </a:r>
          </a:p>
          <a:p>
            <a:r>
              <a:rPr lang="de-DE" dirty="0"/>
              <a:t>Overall Value at </a:t>
            </a:r>
            <a:r>
              <a:rPr lang="de-DE" dirty="0" err="1"/>
              <a:t>Risk</a:t>
            </a:r>
            <a:r>
              <a:rPr lang="de-DE" dirty="0"/>
              <a:t> (VAR</a:t>
            </a:r>
            <a:r>
              <a:rPr lang="de-DE" dirty="0" smtClean="0"/>
              <a:t>) </a:t>
            </a:r>
            <a:r>
              <a:rPr lang="de-DE" dirty="0"/>
              <a:t>	</a:t>
            </a:r>
            <a:r>
              <a:rPr lang="de-DE" dirty="0" smtClean="0"/>
              <a:t> </a:t>
            </a:r>
            <a:r>
              <a:rPr lang="de-DE" dirty="0"/>
              <a:t>	</a:t>
            </a:r>
          </a:p>
          <a:p>
            <a:r>
              <a:rPr lang="de-DE" dirty="0"/>
              <a:t>Total </a:t>
            </a:r>
            <a:r>
              <a:rPr lang="de-DE" dirty="0" err="1"/>
              <a:t>Cost</a:t>
            </a:r>
            <a:r>
              <a:rPr lang="de-DE" dirty="0"/>
              <a:t> </a:t>
            </a:r>
            <a:r>
              <a:rPr lang="de-DE" dirty="0" err="1"/>
              <a:t>to</a:t>
            </a:r>
            <a:r>
              <a:rPr lang="de-DE" dirty="0"/>
              <a:t> </a:t>
            </a:r>
            <a:r>
              <a:rPr lang="de-DE" dirty="0" err="1" smtClean="0"/>
              <a:t>Serve</a:t>
            </a:r>
            <a:r>
              <a:rPr lang="de-DE" dirty="0"/>
              <a:t>	</a:t>
            </a:r>
            <a:r>
              <a:rPr lang="de-DE" dirty="0" smtClean="0"/>
              <a:t> </a:t>
            </a:r>
            <a:r>
              <a:rPr lang="de-DE" dirty="0"/>
              <a:t>	</a:t>
            </a:r>
          </a:p>
          <a:p>
            <a:r>
              <a:rPr lang="en-US" dirty="0" smtClean="0"/>
              <a:t>Cash </a:t>
            </a:r>
            <a:r>
              <a:rPr lang="en-US" dirty="0"/>
              <a:t>to Cash 		</a:t>
            </a:r>
          </a:p>
          <a:p>
            <a:r>
              <a:rPr lang="en-US" dirty="0"/>
              <a:t>Return on Fixed Assets 	</a:t>
            </a:r>
            <a:r>
              <a:rPr lang="en-US" dirty="0" smtClean="0"/>
              <a:t> </a:t>
            </a:r>
            <a:r>
              <a:rPr lang="en-US" dirty="0"/>
              <a:t>	</a:t>
            </a:r>
          </a:p>
          <a:p>
            <a:r>
              <a:rPr lang="de-DE" dirty="0"/>
              <a:t>Return on Working Capital 	</a:t>
            </a:r>
          </a:p>
          <a:p>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37</a:t>
            </a:fld>
            <a:endParaRPr lang="pl-PL" altLang="pl-PL"/>
          </a:p>
        </p:txBody>
      </p:sp>
    </p:spTree>
    <p:extLst>
      <p:ext uri="{BB962C8B-B14F-4D97-AF65-F5344CB8AC3E}">
        <p14:creationId xmlns:p14="http://schemas.microsoft.com/office/powerpoint/2010/main" val="34586200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de-DE" dirty="0"/>
              <a:t>SCOR Process Codification</a:t>
            </a:r>
            <a:endParaRPr lang="de-DE" dirty="0"/>
          </a:p>
        </p:txBody>
      </p:sp>
      <p:sp>
        <p:nvSpPr>
          <p:cNvPr id="3" name="Inhaltsplatzhalter 2"/>
          <p:cNvSpPr>
            <a:spLocks noGrp="1"/>
          </p:cNvSpPr>
          <p:nvPr>
            <p:ph idx="1"/>
          </p:nvPr>
        </p:nvSpPr>
        <p:spPr>
          <a:xfrm>
            <a:off x="179512" y="1268760"/>
            <a:ext cx="8229600" cy="4149725"/>
          </a:xfrm>
        </p:spPr>
        <p:txBody>
          <a:bodyPr/>
          <a:lstStyle/>
          <a:p>
            <a:r>
              <a:rPr lang="en-US" dirty="0"/>
              <a:t>SCOR processes have unique identifiers:</a:t>
            </a:r>
          </a:p>
          <a:p>
            <a:r>
              <a:rPr lang="en-US" dirty="0"/>
              <a:t>One capital only are level 1 processes: P, S, M, D and R (5 in total)</a:t>
            </a:r>
          </a:p>
          <a:p>
            <a:r>
              <a:rPr lang="en-US" dirty="0"/>
              <a:t>A capital plus a number are level 2: P1, S2, M3, D2, D4 (15 total)</a:t>
            </a:r>
            <a:br>
              <a:rPr lang="en-US" dirty="0"/>
            </a:br>
            <a:r>
              <a:rPr lang="en-US" dirty="0"/>
              <a:t>Two groups of exceptions for level 2:</a:t>
            </a:r>
          </a:p>
          <a:p>
            <a:pPr lvl="1"/>
            <a:r>
              <a:rPr lang="en-US" dirty="0"/>
              <a:t>Enable: EP, ES, EM, ED and ER (5 in total) and</a:t>
            </a:r>
          </a:p>
          <a:p>
            <a:pPr lvl="1"/>
            <a:r>
              <a:rPr lang="en-US" dirty="0"/>
              <a:t>Return: SR1, DR1, SR2, DR2, SR3, DR3 (6 in total)</a:t>
            </a:r>
          </a:p>
          <a:p>
            <a:r>
              <a:rPr lang="en-US" dirty="0"/>
              <a:t>A capital plus number, a period and a number are level 3 processes:</a:t>
            </a:r>
          </a:p>
          <a:p>
            <a:pPr lvl="1"/>
            <a:r>
              <a:rPr lang="en-US" dirty="0"/>
              <a:t>P1.1, P1.2, S2.1, M1.5, D3.12 (111 processes in total)</a:t>
            </a:r>
          </a:p>
          <a:p>
            <a:pPr lvl="1"/>
            <a:r>
              <a:rPr lang="en-US" dirty="0"/>
              <a:t>Two groups of exceptions for level:</a:t>
            </a:r>
          </a:p>
          <a:p>
            <a:pPr lvl="2"/>
            <a:r>
              <a:rPr lang="en-US" dirty="0"/>
              <a:t>Enable: EP.1, ES.3, EM.4, ED.8, ER.1 (47 in total)</a:t>
            </a:r>
          </a:p>
          <a:p>
            <a:pPr lvl="2"/>
            <a:r>
              <a:rPr lang="en-US" dirty="0"/>
              <a:t>Return: SR1.1, DR1.3, SR2.2, DR2.4, SR3.5, DR3.1 (27 in total)</a:t>
            </a:r>
          </a:p>
          <a:p>
            <a:endParaRPr lang="en-US" dirty="0"/>
          </a:p>
          <a:p>
            <a:r>
              <a:rPr lang="en-US" dirty="0"/>
              <a:t>X = level 1, </a:t>
            </a:r>
            <a:r>
              <a:rPr lang="en-US" dirty="0" err="1"/>
              <a:t>Xn</a:t>
            </a:r>
            <a:r>
              <a:rPr lang="en-US" dirty="0"/>
              <a:t> = level 2, </a:t>
            </a:r>
            <a:r>
              <a:rPr lang="en-US" dirty="0" err="1"/>
              <a:t>Xn.m</a:t>
            </a:r>
            <a:r>
              <a:rPr lang="en-US" dirty="0"/>
              <a:t> = level 3</a:t>
            </a:r>
          </a:p>
          <a:p>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38</a:t>
            </a:fld>
            <a:endParaRPr lang="pl-PL" altLang="pl-PL"/>
          </a:p>
        </p:txBody>
      </p:sp>
    </p:spTree>
    <p:extLst>
      <p:ext uri="{BB962C8B-B14F-4D97-AF65-F5344CB8AC3E}">
        <p14:creationId xmlns:p14="http://schemas.microsoft.com/office/powerpoint/2010/main" val="8269806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Internationalization</a:t>
            </a:r>
            <a:endParaRPr lang="en-US" dirty="0"/>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39</a:t>
            </a:fld>
            <a:endParaRPr lang="pl-PL" altLang="pl-PL"/>
          </a:p>
        </p:txBody>
      </p:sp>
    </p:spTree>
    <p:extLst>
      <p:ext uri="{BB962C8B-B14F-4D97-AF65-F5344CB8AC3E}">
        <p14:creationId xmlns:p14="http://schemas.microsoft.com/office/powerpoint/2010/main" val="3875594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vert="horz" lIns="91440" tIns="45720" rIns="91440" bIns="45720" rtlCol="0" anchor="t" anchorCtr="0">
            <a:normAutofit/>
          </a:bodyPr>
          <a:lstStyle/>
          <a:p>
            <a:r>
              <a:rPr lang="de-DE" dirty="0"/>
              <a:t>Megatrends </a:t>
            </a:r>
            <a:r>
              <a:rPr lang="de-DE" dirty="0" err="1"/>
              <a:t>with</a:t>
            </a:r>
            <a:r>
              <a:rPr lang="de-DE" dirty="0"/>
              <a:t> </a:t>
            </a:r>
            <a:r>
              <a:rPr lang="de-DE" dirty="0" err="1"/>
              <a:t>Relevance</a:t>
            </a:r>
            <a:r>
              <a:rPr lang="de-DE" dirty="0"/>
              <a:t> </a:t>
            </a:r>
            <a:r>
              <a:rPr lang="de-DE" dirty="0" err="1"/>
              <a:t>to</a:t>
            </a:r>
            <a:r>
              <a:rPr lang="de-DE" dirty="0"/>
              <a:t> </a:t>
            </a:r>
            <a:r>
              <a:rPr lang="de-DE" dirty="0" err="1"/>
              <a:t>Logistics</a:t>
            </a:r>
            <a:endParaRPr lang="de-DE" dirty="0"/>
          </a:p>
        </p:txBody>
      </p:sp>
      <p:sp>
        <p:nvSpPr>
          <p:cNvPr id="2" name="Inhaltsplatzhalter 1"/>
          <p:cNvSpPr>
            <a:spLocks noGrp="1"/>
          </p:cNvSpPr>
          <p:nvPr>
            <p:ph idx="1"/>
          </p:nvPr>
        </p:nvSpPr>
        <p:spPr/>
        <p:txBody>
          <a:bodyPr/>
          <a:lstStyle/>
          <a:p>
            <a:pPr lvl="0"/>
            <a:r>
              <a:rPr lang="en-US" dirty="0"/>
              <a:t>Globalization</a:t>
            </a:r>
          </a:p>
          <a:p>
            <a:pPr lvl="0"/>
            <a:endParaRPr lang="de-DE" dirty="0"/>
          </a:p>
          <a:p>
            <a:pPr lvl="0"/>
            <a:r>
              <a:rPr lang="en-US" dirty="0"/>
              <a:t>shortened product and technology life cycles (acceleration)</a:t>
            </a:r>
            <a:endParaRPr lang="de-DE" dirty="0"/>
          </a:p>
          <a:p>
            <a:pPr lvl="0"/>
            <a:endParaRPr lang="en-US" dirty="0"/>
          </a:p>
          <a:p>
            <a:pPr lvl="0"/>
            <a:r>
              <a:rPr lang="en-US" dirty="0"/>
              <a:t>rising individualization</a:t>
            </a:r>
            <a:endParaRPr lang="de-DE" dirty="0"/>
          </a:p>
          <a:p>
            <a:pPr lvl="0"/>
            <a:endParaRPr lang="en-US" dirty="0"/>
          </a:p>
          <a:p>
            <a:pPr lvl="0"/>
            <a:r>
              <a:rPr lang="en-US" dirty="0"/>
              <a:t>increasing environmental sensibility (limited resources) </a:t>
            </a:r>
            <a:endParaRPr lang="de-DE" dirty="0"/>
          </a:p>
          <a:p>
            <a:pPr lvl="0"/>
            <a:endParaRPr lang="en-US" dirty="0"/>
          </a:p>
          <a:p>
            <a:pPr lvl="0"/>
            <a:r>
              <a:rPr lang="en-US" dirty="0"/>
              <a:t>political and economical shifts</a:t>
            </a:r>
            <a:endParaRPr lang="de-DE" dirty="0"/>
          </a:p>
          <a:p>
            <a:pPr lvl="0"/>
            <a:endParaRPr lang="en-US" dirty="0"/>
          </a:p>
          <a:p>
            <a:pPr lvl="0"/>
            <a:r>
              <a:rPr lang="en-US" dirty="0"/>
              <a:t>crisis-related trends such as climate change and increasing incidents of terrorism</a:t>
            </a:r>
            <a:endParaRPr lang="de-DE" dirty="0"/>
          </a:p>
          <a:p>
            <a:endParaRPr lang="de-DE" dirty="0"/>
          </a:p>
        </p:txBody>
      </p:sp>
      <p:sp>
        <p:nvSpPr>
          <p:cNvPr id="5" name="Foliennummernplatzhalter 2"/>
          <p:cNvSpPr>
            <a:spLocks noGrp="1"/>
          </p:cNvSpPr>
          <p:nvPr>
            <p:ph type="sldNum" sz="quarter" idx="12"/>
          </p:nvPr>
        </p:nvSpPr>
        <p:spPr>
          <a:xfrm>
            <a:off x="6400800" y="188640"/>
            <a:ext cx="2135188" cy="474663"/>
          </a:xfrm>
        </p:spPr>
        <p:txBody>
          <a:bodyPr/>
          <a:lstStyle/>
          <a:p>
            <a:fld id="{2B8FFB85-53CB-46EF-BAE3-436940DB317C}" type="slidenum">
              <a:rPr lang="pl-PL" altLang="pl-PL" smtClean="0"/>
              <a:pPr/>
              <a:t>4</a:t>
            </a:fld>
            <a:endParaRPr lang="pl-PL" altLang="pl-PL" dirty="0"/>
          </a:p>
        </p:txBody>
      </p:sp>
    </p:spTree>
    <p:extLst>
      <p:ext uri="{BB962C8B-B14F-4D97-AF65-F5344CB8AC3E}">
        <p14:creationId xmlns:p14="http://schemas.microsoft.com/office/powerpoint/2010/main" val="1058278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Export </a:t>
            </a:r>
            <a:r>
              <a:rPr lang="de-DE" dirty="0" err="1" smtClean="0"/>
              <a:t>from</a:t>
            </a:r>
            <a:r>
              <a:rPr lang="de-DE" dirty="0" smtClean="0"/>
              <a:t> </a:t>
            </a:r>
            <a:r>
              <a:rPr lang="de-DE" dirty="0" err="1" smtClean="0"/>
              <a:t>germany</a:t>
            </a:r>
            <a:r>
              <a:rPr lang="de-DE" dirty="0" smtClean="0"/>
              <a:t> </a:t>
            </a:r>
            <a:r>
              <a:rPr lang="de-DE" dirty="0" err="1" smtClean="0"/>
              <a:t>to</a:t>
            </a:r>
            <a:r>
              <a:rPr lang="de-DE" dirty="0" smtClean="0"/>
              <a:t> China (Mrd. €)</a:t>
            </a:r>
            <a:endParaRPr lang="de-DE" dirty="0"/>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40</a:t>
            </a:fld>
            <a:endParaRPr lang="pl-PL" altLang="pl-PL"/>
          </a:p>
        </p:txBody>
      </p:sp>
      <p:graphicFrame>
        <p:nvGraphicFramePr>
          <p:cNvPr id="5" name="Diagramm 4"/>
          <p:cNvGraphicFramePr>
            <a:graphicFrameLocks/>
          </p:cNvGraphicFramePr>
          <p:nvPr>
            <p:extLst>
              <p:ext uri="{D42A27DB-BD31-4B8C-83A1-F6EECF244321}">
                <p14:modId xmlns:p14="http://schemas.microsoft.com/office/powerpoint/2010/main" val="193007262"/>
              </p:ext>
            </p:extLst>
          </p:nvPr>
        </p:nvGraphicFramePr>
        <p:xfrm>
          <a:off x="611560" y="1196752"/>
          <a:ext cx="7632848"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hteck 6"/>
          <p:cNvSpPr/>
          <p:nvPr/>
        </p:nvSpPr>
        <p:spPr>
          <a:xfrm>
            <a:off x="4547563" y="5661248"/>
            <a:ext cx="4572000" cy="261610"/>
          </a:xfrm>
          <a:prstGeom prst="rect">
            <a:avLst/>
          </a:prstGeom>
        </p:spPr>
        <p:txBody>
          <a:bodyPr>
            <a:spAutoFit/>
          </a:bodyPr>
          <a:lstStyle/>
          <a:p>
            <a:r>
              <a:rPr lang="de-DE" sz="1100" dirty="0"/>
              <a:t>Quelle: Statistisches Bundesamt, genesis.destatis.de</a:t>
            </a:r>
          </a:p>
        </p:txBody>
      </p:sp>
    </p:spTree>
    <p:extLst>
      <p:ext uri="{BB962C8B-B14F-4D97-AF65-F5344CB8AC3E}">
        <p14:creationId xmlns:p14="http://schemas.microsoft.com/office/powerpoint/2010/main" val="2371475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20 </a:t>
            </a:r>
            <a:r>
              <a:rPr lang="de-DE" dirty="0" err="1" smtClean="0"/>
              <a:t>largest</a:t>
            </a:r>
            <a:r>
              <a:rPr lang="de-DE" dirty="0" smtClean="0"/>
              <a:t> </a:t>
            </a:r>
            <a:r>
              <a:rPr lang="de-DE" dirty="0" err="1" smtClean="0"/>
              <a:t>export</a:t>
            </a:r>
            <a:r>
              <a:rPr lang="de-DE" dirty="0" smtClean="0"/>
              <a:t> </a:t>
            </a:r>
            <a:r>
              <a:rPr lang="de-DE" dirty="0" err="1" smtClean="0"/>
              <a:t>nations</a:t>
            </a:r>
            <a:r>
              <a:rPr lang="de-DE" dirty="0" smtClean="0"/>
              <a:t> 2012 (</a:t>
            </a:r>
            <a:r>
              <a:rPr lang="de-DE" dirty="0" err="1" smtClean="0"/>
              <a:t>mrd.</a:t>
            </a:r>
            <a:r>
              <a:rPr lang="de-DE" dirty="0" smtClean="0"/>
              <a:t> $)</a:t>
            </a:r>
            <a:endParaRPr lang="de-DE" dirty="0"/>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41</a:t>
            </a:fld>
            <a:endParaRPr lang="pl-PL" altLang="pl-PL"/>
          </a:p>
        </p:txBody>
      </p:sp>
      <p:graphicFrame>
        <p:nvGraphicFramePr>
          <p:cNvPr id="6" name="OleObject"/>
          <p:cNvGraphicFramePr>
            <a:graphicFrameLocks noChangeAspect="1"/>
          </p:cNvGraphicFramePr>
          <p:nvPr>
            <p:extLst>
              <p:ext uri="{D42A27DB-BD31-4B8C-83A1-F6EECF244321}">
                <p14:modId xmlns:p14="http://schemas.microsoft.com/office/powerpoint/2010/main" val="1017713745"/>
              </p:ext>
            </p:extLst>
          </p:nvPr>
        </p:nvGraphicFramePr>
        <p:xfrm>
          <a:off x="51164" y="1268760"/>
          <a:ext cx="8913324" cy="4392486"/>
        </p:xfrm>
        <a:graphic>
          <a:graphicData uri="http://schemas.openxmlformats.org/presentationml/2006/ole">
            <mc:AlternateContent xmlns:mc="http://schemas.openxmlformats.org/markup-compatibility/2006">
              <mc:Choice xmlns:v="urn:schemas-microsoft-com:vml" Requires="v">
                <p:oleObj spid="_x0000_s9240" name="OleObject" r:id="rId4" imgW="0" imgH="0" progId="Excel.Sheet.37013">
                  <p:embed/>
                </p:oleObj>
              </mc:Choice>
              <mc:Fallback>
                <p:oleObj name="OleObject" r:id="rId4" imgW="0" imgH="0" progId="Excel.Sheet.37013">
                  <p:embed/>
                  <p:pic>
                    <p:nvPicPr>
                      <p:cNvPr id="0" name=""/>
                      <p:cNvPicPr>
                        <a:picLocks noChangeAspect="1" noChangeArrowheads="1"/>
                      </p:cNvPicPr>
                      <p:nvPr/>
                    </p:nvPicPr>
                    <p:blipFill dpi="0">
                      <a:blip r:embed="rId5">
                        <a:extLst>
                          <a:ext uri="{28A0092B-C50C-407E-A947-70E740481C1C}">
                            <a14:useLocalDpi xmlns:a14="http://schemas.microsoft.com/office/drawing/2010/main" val="0"/>
                          </a:ext>
                        </a:extLst>
                      </a:blip>
                      <a:srcRect/>
                      <a:stretch>
                        <a:fillRect/>
                      </a:stretch>
                    </p:blipFill>
                    <p:spPr bwMode="auto">
                      <a:xfrm>
                        <a:off x="51164" y="1268760"/>
                        <a:ext cx="8913324" cy="4392486"/>
                      </a:xfrm>
                      <a:prstGeom prst="rect">
                        <a:avLst/>
                      </a:prstGeom>
                      <a:noFill/>
                      <a:ln>
                        <a:noFill/>
                      </a:ln>
                    </p:spPr>
                  </p:pic>
                </p:oleObj>
              </mc:Fallback>
            </mc:AlternateContent>
          </a:graphicData>
        </a:graphic>
      </p:graphicFrame>
      <p:sp>
        <p:nvSpPr>
          <p:cNvPr id="8" name="New shape"/>
          <p:cNvSpPr/>
          <p:nvPr/>
        </p:nvSpPr>
        <p:spPr>
          <a:xfrm>
            <a:off x="7308304" y="5661246"/>
            <a:ext cx="1584176" cy="394377"/>
          </a:xfrm>
          <a:prstGeom prst="rect">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l"/>
            <a:r>
              <a:rPr lang="en-US" sz="1000" dirty="0" err="1">
                <a:solidFill>
                  <a:srgbClr val="424242"/>
                </a:solidFill>
                <a:latin typeface="Arial"/>
              </a:rPr>
              <a:t>Quelle</a:t>
            </a:r>
            <a:r>
              <a:rPr lang="en-US" sz="1000" dirty="0">
                <a:solidFill>
                  <a:srgbClr val="424242"/>
                </a:solidFill>
                <a:latin typeface="Arial"/>
              </a:rPr>
              <a:t>: WTO, wto.org</a:t>
            </a:r>
          </a:p>
        </p:txBody>
      </p:sp>
    </p:spTree>
    <p:extLst>
      <p:ext uri="{BB962C8B-B14F-4D97-AF65-F5344CB8AC3E}">
        <p14:creationId xmlns:p14="http://schemas.microsoft.com/office/powerpoint/2010/main" val="34666983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Foreign ratios of selected DAX </a:t>
            </a:r>
            <a:r>
              <a:rPr lang="en-US" dirty="0" smtClean="0"/>
              <a:t>firms (data as of 2005)</a:t>
            </a:r>
            <a:endParaRPr lang="de-DE" dirty="0"/>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42</a:t>
            </a:fld>
            <a:endParaRPr lang="pl-PL" altLang="pl-PL"/>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1123950"/>
            <a:ext cx="7324725"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300250" y="5733256"/>
            <a:ext cx="1664238" cy="261610"/>
          </a:xfrm>
          <a:prstGeom prst="rect">
            <a:avLst/>
          </a:prstGeom>
          <a:noFill/>
        </p:spPr>
        <p:txBody>
          <a:bodyPr wrap="none" rtlCol="0">
            <a:spAutoFit/>
          </a:bodyPr>
          <a:lstStyle/>
          <a:p>
            <a:r>
              <a:rPr lang="de-DE" sz="1100" dirty="0" smtClean="0"/>
              <a:t>Source: Schmidt (2009)</a:t>
            </a:r>
            <a:endParaRPr lang="de-DE" sz="1100" dirty="0"/>
          </a:p>
        </p:txBody>
      </p:sp>
    </p:spTree>
    <p:extLst>
      <p:ext uri="{BB962C8B-B14F-4D97-AF65-F5344CB8AC3E}">
        <p14:creationId xmlns:p14="http://schemas.microsoft.com/office/powerpoint/2010/main" val="37605907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t" anchorCtr="0">
            <a:normAutofit/>
          </a:bodyPr>
          <a:lstStyle/>
          <a:p>
            <a:r>
              <a:rPr lang="de-DE" dirty="0"/>
              <a:t>Classic </a:t>
            </a:r>
            <a:r>
              <a:rPr lang="de-DE" dirty="0" err="1"/>
              <a:t>supply</a:t>
            </a:r>
            <a:r>
              <a:rPr lang="de-DE" dirty="0"/>
              <a:t> </a:t>
            </a:r>
            <a:r>
              <a:rPr lang="de-DE" dirty="0" err="1"/>
              <a:t>chain</a:t>
            </a:r>
            <a:r>
              <a:rPr lang="de-DE" dirty="0"/>
              <a:t> - </a:t>
            </a:r>
            <a:r>
              <a:rPr lang="en-GB" dirty="0"/>
              <a:t>Model of a three-stage linear supply chain</a:t>
            </a:r>
            <a:r>
              <a:rPr lang="de-DE" dirty="0"/>
              <a:t> </a:t>
            </a:r>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43</a:t>
            </a:fld>
            <a:endParaRPr lang="pl-PL" altLang="pl-PL"/>
          </a:p>
        </p:txBody>
      </p:sp>
      <p:grpSp>
        <p:nvGrpSpPr>
          <p:cNvPr id="6" name="Gruppieren 5"/>
          <p:cNvGrpSpPr/>
          <p:nvPr/>
        </p:nvGrpSpPr>
        <p:grpSpPr>
          <a:xfrm>
            <a:off x="323528" y="1669744"/>
            <a:ext cx="7776864" cy="2787273"/>
            <a:chOff x="323528" y="1669744"/>
            <a:chExt cx="7776864" cy="2787273"/>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7704856" cy="2756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feil nach links und rechts 3"/>
            <p:cNvSpPr/>
            <p:nvPr/>
          </p:nvSpPr>
          <p:spPr>
            <a:xfrm>
              <a:off x="323528" y="1669744"/>
              <a:ext cx="7416824" cy="648072"/>
            </a:xfrm>
            <a:prstGeom prst="leftRightArrow">
              <a:avLst>
                <a:gd name="adj1" fmla="val 96330"/>
                <a:gd name="adj2" fmla="val 5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3131840" y="1840178"/>
              <a:ext cx="1813317" cy="369332"/>
            </a:xfrm>
            <a:prstGeom prst="rect">
              <a:avLst/>
            </a:prstGeom>
            <a:noFill/>
          </p:spPr>
          <p:txBody>
            <a:bodyPr wrap="none" rtlCol="0">
              <a:spAutoFit/>
            </a:bodyPr>
            <a:lstStyle/>
            <a:p>
              <a:r>
                <a:rPr lang="de-DE" dirty="0" smtClean="0"/>
                <a:t>Information </a:t>
              </a:r>
              <a:r>
                <a:rPr lang="de-DE" dirty="0" err="1" smtClean="0"/>
                <a:t>flow</a:t>
              </a:r>
              <a:endParaRPr lang="de-DE" dirty="0"/>
            </a:p>
          </p:txBody>
        </p:sp>
      </p:grpSp>
      <p:sp>
        <p:nvSpPr>
          <p:cNvPr id="8" name="Textfeld 7"/>
          <p:cNvSpPr txBox="1"/>
          <p:nvPr/>
        </p:nvSpPr>
        <p:spPr>
          <a:xfrm>
            <a:off x="7106414" y="5703059"/>
            <a:ext cx="1786066" cy="246221"/>
          </a:xfrm>
          <a:prstGeom prst="rect">
            <a:avLst/>
          </a:prstGeom>
          <a:noFill/>
        </p:spPr>
        <p:txBody>
          <a:bodyPr wrap="none" rtlCol="0">
            <a:spAutoFit/>
          </a:bodyPr>
          <a:lstStyle/>
          <a:p>
            <a:r>
              <a:rPr lang="de-DE" sz="1000" dirty="0" smtClean="0"/>
              <a:t>Source: </a:t>
            </a:r>
            <a:r>
              <a:rPr lang="de-DE" sz="1000" dirty="0" err="1" smtClean="0"/>
              <a:t>Gillert,Hansen</a:t>
            </a:r>
            <a:r>
              <a:rPr lang="de-DE" sz="1000" dirty="0" smtClean="0"/>
              <a:t> 2007</a:t>
            </a:r>
            <a:endParaRPr lang="de-DE" sz="1000" dirty="0"/>
          </a:p>
        </p:txBody>
      </p:sp>
    </p:spTree>
    <p:extLst>
      <p:ext uri="{BB962C8B-B14F-4D97-AF65-F5344CB8AC3E}">
        <p14:creationId xmlns:p14="http://schemas.microsoft.com/office/powerpoint/2010/main" val="10414571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Consumer </a:t>
            </a:r>
            <a:r>
              <a:rPr lang="de-DE" dirty="0" err="1" smtClean="0"/>
              <a:t>Goods</a:t>
            </a:r>
            <a:r>
              <a:rPr lang="de-DE" dirty="0" smtClean="0"/>
              <a:t> </a:t>
            </a:r>
            <a:r>
              <a:rPr lang="de-DE" dirty="0" err="1" smtClean="0"/>
              <a:t>supply</a:t>
            </a:r>
            <a:r>
              <a:rPr lang="de-DE" dirty="0" smtClean="0"/>
              <a:t> </a:t>
            </a:r>
            <a:r>
              <a:rPr lang="de-DE" dirty="0" err="1" smtClean="0"/>
              <a:t>chain</a:t>
            </a:r>
            <a:endParaRPr lang="de-DE" dirty="0"/>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44</a:t>
            </a:fld>
            <a:endParaRPr lang="pl-PL" altLang="pl-PL"/>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19" y="908720"/>
            <a:ext cx="8838461" cy="494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p:cNvSpPr txBox="1"/>
          <p:nvPr/>
        </p:nvSpPr>
        <p:spPr>
          <a:xfrm>
            <a:off x="7106414" y="5805264"/>
            <a:ext cx="1786066" cy="246221"/>
          </a:xfrm>
          <a:prstGeom prst="rect">
            <a:avLst/>
          </a:prstGeom>
          <a:noFill/>
        </p:spPr>
        <p:txBody>
          <a:bodyPr wrap="none" rtlCol="0">
            <a:spAutoFit/>
          </a:bodyPr>
          <a:lstStyle/>
          <a:p>
            <a:r>
              <a:rPr lang="de-DE" sz="1000" dirty="0" smtClean="0"/>
              <a:t>Source: </a:t>
            </a:r>
            <a:r>
              <a:rPr lang="de-DE" sz="1000" dirty="0" err="1" smtClean="0"/>
              <a:t>Gillert,Hansen</a:t>
            </a:r>
            <a:r>
              <a:rPr lang="de-DE" sz="1000" dirty="0" smtClean="0"/>
              <a:t> 2007</a:t>
            </a:r>
            <a:endParaRPr lang="de-DE" sz="1000" dirty="0"/>
          </a:p>
        </p:txBody>
      </p:sp>
    </p:spTree>
    <p:extLst>
      <p:ext uri="{BB962C8B-B14F-4D97-AF65-F5344CB8AC3E}">
        <p14:creationId xmlns:p14="http://schemas.microsoft.com/office/powerpoint/2010/main" val="2611596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Global Supply Net </a:t>
            </a:r>
            <a:r>
              <a:rPr lang="de-DE" dirty="0" err="1" smtClean="0"/>
              <a:t>complexity</a:t>
            </a:r>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45</a:t>
            </a:fld>
            <a:endParaRPr lang="pl-PL" altLang="pl-PL"/>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812"/>
          <a:stretch>
            <a:fillRect/>
          </a:stretch>
        </p:blipFill>
        <p:spPr bwMode="auto">
          <a:xfrm>
            <a:off x="611559" y="1268760"/>
            <a:ext cx="7497303"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p:cNvSpPr txBox="1"/>
          <p:nvPr/>
        </p:nvSpPr>
        <p:spPr>
          <a:xfrm>
            <a:off x="7034406" y="5703059"/>
            <a:ext cx="1786066" cy="246221"/>
          </a:xfrm>
          <a:prstGeom prst="rect">
            <a:avLst/>
          </a:prstGeom>
          <a:noFill/>
        </p:spPr>
        <p:txBody>
          <a:bodyPr wrap="none" rtlCol="0">
            <a:spAutoFit/>
          </a:bodyPr>
          <a:lstStyle/>
          <a:p>
            <a:r>
              <a:rPr lang="de-DE" sz="1000" dirty="0" smtClean="0"/>
              <a:t>Source: </a:t>
            </a:r>
            <a:r>
              <a:rPr lang="de-DE" sz="1000" dirty="0" err="1" smtClean="0"/>
              <a:t>Gillert,Hansen</a:t>
            </a:r>
            <a:r>
              <a:rPr lang="de-DE" sz="1000" dirty="0" smtClean="0"/>
              <a:t> 2007</a:t>
            </a:r>
            <a:endParaRPr lang="de-DE" sz="1000" dirty="0"/>
          </a:p>
        </p:txBody>
      </p:sp>
    </p:spTree>
    <p:extLst>
      <p:ext uri="{BB962C8B-B14F-4D97-AF65-F5344CB8AC3E}">
        <p14:creationId xmlns:p14="http://schemas.microsoft.com/office/powerpoint/2010/main" val="2807346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 </a:t>
            </a:r>
            <a:r>
              <a:rPr lang="de-DE" dirty="0" err="1" smtClean="0"/>
              <a:t>evolution</a:t>
            </a:r>
            <a:r>
              <a:rPr lang="de-DE" dirty="0" smtClean="0"/>
              <a:t> </a:t>
            </a:r>
            <a:r>
              <a:rPr lang="de-DE" dirty="0" err="1" smtClean="0"/>
              <a:t>of</a:t>
            </a:r>
            <a:r>
              <a:rPr lang="de-DE" dirty="0" smtClean="0"/>
              <a:t> </a:t>
            </a:r>
            <a:r>
              <a:rPr lang="de-DE" dirty="0" err="1" smtClean="0"/>
              <a:t>Logistics</a:t>
            </a:r>
            <a:r>
              <a:rPr lang="de-DE" dirty="0" smtClean="0"/>
              <a:t> </a:t>
            </a:r>
            <a:r>
              <a:rPr lang="de-DE" dirty="0" err="1" smtClean="0"/>
              <a:t>Strategies</a:t>
            </a:r>
            <a:endParaRPr lang="de-DE"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52524"/>
            <a:ext cx="7200800" cy="480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liennummernplatzhalter 3"/>
          <p:cNvSpPr>
            <a:spLocks noGrp="1"/>
          </p:cNvSpPr>
          <p:nvPr>
            <p:ph type="sldNum" sz="quarter" idx="12"/>
          </p:nvPr>
        </p:nvSpPr>
        <p:spPr>
          <a:xfrm>
            <a:off x="6400800" y="209550"/>
            <a:ext cx="2135188" cy="474663"/>
          </a:xfrm>
        </p:spPr>
        <p:txBody>
          <a:bodyPr/>
          <a:lstStyle/>
          <a:p>
            <a:fld id="{04A092C7-0CF9-4C72-9E36-F9FA2CB109CD}" type="slidenum">
              <a:rPr lang="pl-PL" altLang="pl-PL" smtClean="0"/>
              <a:pPr/>
              <a:t>46</a:t>
            </a:fld>
            <a:endParaRPr lang="pl-PL" altLang="pl-PL"/>
          </a:p>
        </p:txBody>
      </p:sp>
    </p:spTree>
    <p:extLst>
      <p:ext uri="{BB962C8B-B14F-4D97-AF65-F5344CB8AC3E}">
        <p14:creationId xmlns:p14="http://schemas.microsoft.com/office/powerpoint/2010/main" val="1716144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Supply </a:t>
            </a:r>
            <a:r>
              <a:rPr lang="de-DE" dirty="0" err="1" smtClean="0"/>
              <a:t>chain</a:t>
            </a:r>
            <a:r>
              <a:rPr lang="de-DE" dirty="0" smtClean="0"/>
              <a:t> Units - </a:t>
            </a:r>
            <a:r>
              <a:rPr lang="de-DE" dirty="0" err="1" smtClean="0"/>
              <a:t>Where</a:t>
            </a:r>
            <a:r>
              <a:rPr lang="de-DE" dirty="0" smtClean="0"/>
              <a:t> am I?</a:t>
            </a:r>
            <a:endParaRPr lang="de-DE" dirty="0"/>
          </a:p>
        </p:txBody>
      </p:sp>
      <p:sp>
        <p:nvSpPr>
          <p:cNvPr id="3" name="Foliennummernplatzhalter 2"/>
          <p:cNvSpPr>
            <a:spLocks noGrp="1"/>
          </p:cNvSpPr>
          <p:nvPr>
            <p:ph type="sldNum" sz="quarter" idx="12"/>
          </p:nvPr>
        </p:nvSpPr>
        <p:spPr/>
        <p:txBody>
          <a:bodyPr/>
          <a:lstStyle/>
          <a:p>
            <a:fld id="{2B8FFB85-53CB-46EF-BAE3-436940DB317C}" type="slidenum">
              <a:rPr lang="pl-PL" altLang="pl-PL" smtClean="0"/>
              <a:pPr/>
              <a:t>47</a:t>
            </a:fld>
            <a:endParaRPr lang="pl-PL" altLang="pl-P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223963"/>
            <a:ext cx="800100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7164288" y="5759678"/>
            <a:ext cx="1883849" cy="261610"/>
          </a:xfrm>
          <a:prstGeom prst="rect">
            <a:avLst/>
          </a:prstGeom>
          <a:noFill/>
        </p:spPr>
        <p:txBody>
          <a:bodyPr wrap="none" rtlCol="0">
            <a:spAutoFit/>
          </a:bodyPr>
          <a:lstStyle/>
          <a:p>
            <a:r>
              <a:rPr lang="de-DE" sz="1050" dirty="0" smtClean="0"/>
              <a:t>Source: </a:t>
            </a:r>
            <a:r>
              <a:rPr lang="de-DE" sz="1050" dirty="0" err="1" smtClean="0"/>
              <a:t>Froschmayer</a:t>
            </a:r>
            <a:r>
              <a:rPr lang="de-DE" sz="1050" dirty="0" smtClean="0"/>
              <a:t> 2011</a:t>
            </a:r>
            <a:endParaRPr lang="de-DE" sz="1050" dirty="0"/>
          </a:p>
        </p:txBody>
      </p:sp>
    </p:spTree>
    <p:extLst>
      <p:ext uri="{BB962C8B-B14F-4D97-AF65-F5344CB8AC3E}">
        <p14:creationId xmlns:p14="http://schemas.microsoft.com/office/powerpoint/2010/main" val="3802202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Process</a:t>
            </a:r>
            <a:r>
              <a:rPr lang="de-DE" dirty="0" smtClean="0"/>
              <a:t> </a:t>
            </a:r>
            <a:r>
              <a:rPr lang="de-DE" dirty="0" err="1" smtClean="0"/>
              <a:t>Maturity</a:t>
            </a:r>
            <a:r>
              <a:rPr lang="de-DE" dirty="0" smtClean="0"/>
              <a:t> Model</a:t>
            </a:r>
            <a:endParaRPr lang="de-DE" dirty="0"/>
          </a:p>
        </p:txBody>
      </p:sp>
      <p:sp>
        <p:nvSpPr>
          <p:cNvPr id="4" name="Rechteck 3"/>
          <p:cNvSpPr/>
          <p:nvPr/>
        </p:nvSpPr>
        <p:spPr>
          <a:xfrm>
            <a:off x="5892726" y="5712195"/>
            <a:ext cx="3240360" cy="246221"/>
          </a:xfrm>
          <a:prstGeom prst="rect">
            <a:avLst/>
          </a:prstGeom>
        </p:spPr>
        <p:txBody>
          <a:bodyPr wrap="square">
            <a:spAutoFit/>
          </a:bodyPr>
          <a:lstStyle/>
          <a:p>
            <a:r>
              <a:rPr lang="en-US" sz="1000" dirty="0" err="1" smtClean="0"/>
              <a:t>Lockamy,McCormack</a:t>
            </a:r>
            <a:r>
              <a:rPr lang="en-US" sz="1000" dirty="0" smtClean="0"/>
              <a:t>, Bingley (2004)</a:t>
            </a:r>
            <a:endParaRPr lang="en-US" sz="1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11064"/>
            <a:ext cx="7776864" cy="457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liennummernplatzhalter 3"/>
          <p:cNvSpPr>
            <a:spLocks noGrp="1"/>
          </p:cNvSpPr>
          <p:nvPr>
            <p:ph type="sldNum" sz="quarter" idx="12"/>
          </p:nvPr>
        </p:nvSpPr>
        <p:spPr>
          <a:xfrm>
            <a:off x="6400800" y="209550"/>
            <a:ext cx="2135188" cy="474663"/>
          </a:xfrm>
        </p:spPr>
        <p:txBody>
          <a:bodyPr/>
          <a:lstStyle/>
          <a:p>
            <a:fld id="{04A092C7-0CF9-4C72-9E36-F9FA2CB109CD}" type="slidenum">
              <a:rPr lang="pl-PL" altLang="pl-PL" smtClean="0"/>
              <a:pPr/>
              <a:t>48</a:t>
            </a:fld>
            <a:endParaRPr lang="pl-PL" altLang="pl-PL"/>
          </a:p>
        </p:txBody>
      </p:sp>
    </p:spTree>
    <p:extLst>
      <p:ext uri="{BB962C8B-B14F-4D97-AF65-F5344CB8AC3E}">
        <p14:creationId xmlns:p14="http://schemas.microsoft.com/office/powerpoint/2010/main" val="33380420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competencies</a:t>
            </a:r>
            <a:r>
              <a:rPr lang="de-DE" dirty="0" smtClean="0"/>
              <a:t> </a:t>
            </a:r>
            <a:r>
              <a:rPr lang="de-DE" dirty="0" err="1" smtClean="0"/>
              <a:t>and</a:t>
            </a:r>
            <a:r>
              <a:rPr lang="de-DE" dirty="0" smtClean="0"/>
              <a:t> </a:t>
            </a:r>
            <a:r>
              <a:rPr lang="de-DE" dirty="0" err="1" smtClean="0"/>
              <a:t>value</a:t>
            </a:r>
            <a:r>
              <a:rPr lang="de-DE" dirty="0" smtClean="0"/>
              <a:t> </a:t>
            </a:r>
            <a:endParaRPr lang="de-D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852716" cy="352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7285110" y="5744289"/>
            <a:ext cx="1175322" cy="276999"/>
          </a:xfrm>
          <a:prstGeom prst="rect">
            <a:avLst/>
          </a:prstGeom>
          <a:noFill/>
        </p:spPr>
        <p:txBody>
          <a:bodyPr wrap="none" rtlCol="0">
            <a:spAutoFit/>
          </a:bodyPr>
          <a:lstStyle/>
          <a:p>
            <a:r>
              <a:rPr lang="de-DE" sz="1200" dirty="0" smtClean="0"/>
              <a:t>Source: Porter</a:t>
            </a:r>
            <a:endParaRPr lang="de-DE" sz="1200" dirty="0"/>
          </a:p>
        </p:txBody>
      </p:sp>
      <p:cxnSp>
        <p:nvCxnSpPr>
          <p:cNvPr id="5" name="Gerade Verbindung mit Pfeil 4"/>
          <p:cNvCxnSpPr/>
          <p:nvPr/>
        </p:nvCxnSpPr>
        <p:spPr>
          <a:xfrm flipV="1">
            <a:off x="4932040" y="4365104"/>
            <a:ext cx="504056" cy="573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flipV="1">
            <a:off x="2123728" y="4365104"/>
            <a:ext cx="792088" cy="573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2915816" y="5229200"/>
            <a:ext cx="2108269" cy="369332"/>
          </a:xfrm>
          <a:prstGeom prst="rect">
            <a:avLst/>
          </a:prstGeom>
          <a:noFill/>
        </p:spPr>
        <p:txBody>
          <a:bodyPr wrap="none" rtlCol="0">
            <a:spAutoFit/>
          </a:bodyPr>
          <a:lstStyle/>
          <a:p>
            <a:r>
              <a:rPr lang="en-US" dirty="0" smtClean="0"/>
              <a:t>Is it worth doing it?</a:t>
            </a:r>
            <a:endParaRPr lang="en-US" dirty="0"/>
          </a:p>
        </p:txBody>
      </p:sp>
      <p:sp>
        <p:nvSpPr>
          <p:cNvPr id="8" name="Foliennummernplatzhalter 3"/>
          <p:cNvSpPr>
            <a:spLocks noGrp="1"/>
          </p:cNvSpPr>
          <p:nvPr>
            <p:ph type="sldNum" sz="quarter" idx="12"/>
          </p:nvPr>
        </p:nvSpPr>
        <p:spPr>
          <a:xfrm>
            <a:off x="6400800" y="209550"/>
            <a:ext cx="2135188" cy="474663"/>
          </a:xfrm>
        </p:spPr>
        <p:txBody>
          <a:bodyPr/>
          <a:lstStyle/>
          <a:p>
            <a:fld id="{04A092C7-0CF9-4C72-9E36-F9FA2CB109CD}" type="slidenum">
              <a:rPr lang="pl-PL" altLang="pl-PL" smtClean="0"/>
              <a:pPr/>
              <a:t>49</a:t>
            </a:fld>
            <a:endParaRPr lang="pl-PL" altLang="pl-PL"/>
          </a:p>
        </p:txBody>
      </p:sp>
    </p:spTree>
    <p:extLst>
      <p:ext uri="{BB962C8B-B14F-4D97-AF65-F5344CB8AC3E}">
        <p14:creationId xmlns:p14="http://schemas.microsoft.com/office/powerpoint/2010/main" val="2730136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Conclusions</a:t>
            </a:r>
            <a:r>
              <a:rPr lang="de-DE" dirty="0" smtClean="0"/>
              <a:t> </a:t>
            </a:r>
            <a:r>
              <a:rPr lang="de-DE" dirty="0" err="1" smtClean="0"/>
              <a:t>for</a:t>
            </a:r>
            <a:r>
              <a:rPr lang="de-DE" dirty="0" smtClean="0"/>
              <a:t> </a:t>
            </a:r>
            <a:r>
              <a:rPr lang="de-DE" dirty="0" err="1" smtClean="0"/>
              <a:t>Logistics</a:t>
            </a:r>
            <a:r>
              <a:rPr lang="de-DE" dirty="0" smtClean="0"/>
              <a:t> (1)</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1132584228"/>
              </p:ext>
            </p:extLst>
          </p:nvPr>
        </p:nvGraphicFramePr>
        <p:xfrm>
          <a:off x="1115616" y="1052736"/>
          <a:ext cx="7128792" cy="4726562"/>
        </p:xfrm>
        <a:graphic>
          <a:graphicData uri="http://schemas.openxmlformats.org/drawingml/2006/table">
            <a:tbl>
              <a:tblPr firstRow="1" firstCol="1" bandRow="1"/>
              <a:tblGrid>
                <a:gridCol w="598499"/>
                <a:gridCol w="6530293"/>
              </a:tblGrid>
              <a:tr h="251242">
                <a:tc gridSpan="2">
                  <a:txBody>
                    <a:bodyPr/>
                    <a:lstStyle/>
                    <a:p>
                      <a:pPr algn="ctr" hangingPunct="0">
                        <a:lnSpc>
                          <a:spcPct val="150000"/>
                        </a:lnSpc>
                        <a:spcAft>
                          <a:spcPts val="0"/>
                        </a:spcAft>
                      </a:pPr>
                      <a:r>
                        <a:rPr lang="en-US" sz="1200" b="1" dirty="0">
                          <a:effectLst/>
                          <a:latin typeface="Arial"/>
                          <a:ea typeface="Times New Roman"/>
                          <a:cs typeface="Arial"/>
                        </a:rPr>
                        <a:t>Four “mega-trends” that determine logistics demand:</a:t>
                      </a:r>
                      <a:endParaRPr lang="de-DE" sz="1200" dirty="0">
                        <a:effectLst/>
                        <a:latin typeface="Arial"/>
                        <a:ea typeface="Times New Roman"/>
                        <a:cs typeface="Times New Roman"/>
                      </a:endParaRPr>
                    </a:p>
                  </a:txBody>
                  <a:tcPr marL="57872" marR="57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de-DE"/>
                    </a:p>
                  </a:txBody>
                  <a:tcPr/>
                </a:tc>
              </a:tr>
              <a:tr h="848046">
                <a:tc>
                  <a:txBody>
                    <a:bodyPr/>
                    <a:lstStyle/>
                    <a:p>
                      <a:pPr algn="just" hangingPunct="0">
                        <a:lnSpc>
                          <a:spcPct val="150000"/>
                        </a:lnSpc>
                        <a:spcAft>
                          <a:spcPts val="0"/>
                        </a:spcAft>
                      </a:pPr>
                      <a:r>
                        <a:rPr lang="en-US" sz="1200">
                          <a:effectLst/>
                          <a:latin typeface="Arial"/>
                          <a:ea typeface="Times New Roman"/>
                          <a:cs typeface="Times New Roman"/>
                        </a:rPr>
                        <a:t>1</a:t>
                      </a:r>
                      <a:endParaRPr lang="de-DE" sz="1200">
                        <a:effectLst/>
                        <a:latin typeface="Arial"/>
                        <a:ea typeface="Times New Roman"/>
                        <a:cs typeface="Times New Roman"/>
                      </a:endParaRPr>
                    </a:p>
                  </a:txBody>
                  <a:tcPr marL="57872" marR="57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50000"/>
                        </a:lnSpc>
                        <a:spcAft>
                          <a:spcPts val="0"/>
                        </a:spcAft>
                      </a:pPr>
                      <a:r>
                        <a:rPr lang="en-US" sz="1200" b="1">
                          <a:effectLst/>
                          <a:latin typeface="Arial"/>
                          <a:ea typeface="Times New Roman"/>
                          <a:cs typeface="Times New Roman"/>
                        </a:rPr>
                        <a:t>Globalization of production and commercial traffic</a:t>
                      </a:r>
                      <a:r>
                        <a:rPr lang="en-US" sz="1200">
                          <a:effectLst/>
                          <a:latin typeface="Arial"/>
                          <a:ea typeface="Times New Roman"/>
                          <a:cs typeface="Times New Roman"/>
                        </a:rPr>
                        <a:t> - Growing transport distances, increasing logistics demand in expansive networks, new needs for communication and integration, heightened intensity of competition</a:t>
                      </a:r>
                      <a:endParaRPr lang="de-DE" sz="1200">
                        <a:effectLst/>
                        <a:latin typeface="Arial"/>
                        <a:ea typeface="Times New Roman"/>
                        <a:cs typeface="Times New Roman"/>
                      </a:endParaRPr>
                    </a:p>
                  </a:txBody>
                  <a:tcPr marL="57872" marR="57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8046">
                <a:tc>
                  <a:txBody>
                    <a:bodyPr/>
                    <a:lstStyle/>
                    <a:p>
                      <a:pPr algn="just" hangingPunct="0">
                        <a:lnSpc>
                          <a:spcPct val="150000"/>
                        </a:lnSpc>
                        <a:spcAft>
                          <a:spcPts val="0"/>
                        </a:spcAft>
                      </a:pPr>
                      <a:r>
                        <a:rPr lang="en-US" sz="1200">
                          <a:effectLst/>
                          <a:latin typeface="Arial"/>
                          <a:ea typeface="Times New Roman"/>
                          <a:cs typeface="Times New Roman"/>
                        </a:rPr>
                        <a:t>2</a:t>
                      </a:r>
                      <a:endParaRPr lang="de-DE" sz="1200">
                        <a:effectLst/>
                        <a:latin typeface="Arial"/>
                        <a:ea typeface="Times New Roman"/>
                        <a:cs typeface="Times New Roman"/>
                      </a:endParaRPr>
                    </a:p>
                  </a:txBody>
                  <a:tcPr marL="57872" marR="57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50000"/>
                        </a:lnSpc>
                        <a:spcAft>
                          <a:spcPts val="0"/>
                        </a:spcAft>
                      </a:pPr>
                      <a:r>
                        <a:rPr lang="en-US" sz="1200" b="1">
                          <a:effectLst/>
                          <a:latin typeface="Arial"/>
                          <a:ea typeface="Times New Roman"/>
                          <a:cs typeface="Times New Roman"/>
                        </a:rPr>
                        <a:t>Crossover to post-industrial society </a:t>
                      </a:r>
                      <a:r>
                        <a:rPr lang="en-US" sz="1200">
                          <a:effectLst/>
                          <a:latin typeface="Arial"/>
                          <a:ea typeface="Times New Roman"/>
                          <a:cs typeface="Times New Roman"/>
                        </a:rPr>
                        <a:t>- End of growth of industrial production of goods in western European countries; instead growing needs for individualized products and the increasingly frequent adding on of services to physical goods</a:t>
                      </a:r>
                      <a:endParaRPr lang="de-DE" sz="1200">
                        <a:effectLst/>
                        <a:latin typeface="Arial"/>
                        <a:ea typeface="Times New Roman"/>
                        <a:cs typeface="Times New Roman"/>
                      </a:endParaRPr>
                    </a:p>
                  </a:txBody>
                  <a:tcPr marL="57872" marR="57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2069">
                <a:tc>
                  <a:txBody>
                    <a:bodyPr/>
                    <a:lstStyle/>
                    <a:p>
                      <a:pPr algn="just" hangingPunct="0">
                        <a:lnSpc>
                          <a:spcPct val="150000"/>
                        </a:lnSpc>
                        <a:spcAft>
                          <a:spcPts val="0"/>
                        </a:spcAft>
                      </a:pPr>
                      <a:r>
                        <a:rPr lang="en-US" sz="1200">
                          <a:effectLst/>
                          <a:latin typeface="Arial"/>
                          <a:ea typeface="Times New Roman"/>
                          <a:cs typeface="Times New Roman"/>
                        </a:rPr>
                        <a:t>3</a:t>
                      </a:r>
                      <a:endParaRPr lang="de-DE" sz="1200">
                        <a:effectLst/>
                        <a:latin typeface="Arial"/>
                        <a:ea typeface="Times New Roman"/>
                        <a:cs typeface="Times New Roman"/>
                      </a:endParaRPr>
                    </a:p>
                  </a:txBody>
                  <a:tcPr marL="57872" marR="57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50000"/>
                        </a:lnSpc>
                        <a:spcAft>
                          <a:spcPts val="0"/>
                        </a:spcAft>
                      </a:pPr>
                      <a:r>
                        <a:rPr lang="en-US" sz="1200" b="1" dirty="0">
                          <a:effectLst/>
                          <a:latin typeface="Arial"/>
                          <a:ea typeface="Times New Roman"/>
                          <a:cs typeface="Times New Roman"/>
                        </a:rPr>
                        <a:t>Tact acceleration of business in the on-demand world</a:t>
                      </a:r>
                      <a:r>
                        <a:rPr lang="en-US" sz="1200" dirty="0">
                          <a:effectLst/>
                          <a:latin typeface="Arial"/>
                          <a:ea typeface="Times New Roman"/>
                          <a:cs typeface="Times New Roman"/>
                        </a:rPr>
                        <a:t> - Instead of stockpiling, “just-in-time” reaction to customer orders, shortening of technology and product life-cycles, time-based competition and resulting “atomization” of order and goods structures, increasing flexibility of logistics systems and growing importance of asset management</a:t>
                      </a:r>
                      <a:endParaRPr lang="de-DE" sz="1200" dirty="0">
                        <a:effectLst/>
                        <a:latin typeface="Arial"/>
                        <a:ea typeface="Times New Roman"/>
                        <a:cs typeface="Times New Roman"/>
                      </a:endParaRPr>
                    </a:p>
                  </a:txBody>
                  <a:tcPr marL="57872" marR="57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4081">
                <a:tc>
                  <a:txBody>
                    <a:bodyPr/>
                    <a:lstStyle/>
                    <a:p>
                      <a:pPr algn="just" hangingPunct="0">
                        <a:lnSpc>
                          <a:spcPct val="150000"/>
                        </a:lnSpc>
                        <a:spcAft>
                          <a:spcPts val="0"/>
                        </a:spcAft>
                      </a:pPr>
                      <a:r>
                        <a:rPr lang="en-US" sz="1200">
                          <a:effectLst/>
                          <a:latin typeface="Arial"/>
                          <a:ea typeface="Times New Roman"/>
                          <a:cs typeface="Times New Roman"/>
                        </a:rPr>
                        <a:t>4</a:t>
                      </a:r>
                      <a:endParaRPr lang="de-DE" sz="1200">
                        <a:effectLst/>
                        <a:latin typeface="Arial"/>
                        <a:ea typeface="Times New Roman"/>
                        <a:cs typeface="Times New Roman"/>
                      </a:endParaRPr>
                    </a:p>
                  </a:txBody>
                  <a:tcPr marL="57872" marR="57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hangingPunct="0">
                        <a:lnSpc>
                          <a:spcPct val="150000"/>
                        </a:lnSpc>
                        <a:spcAft>
                          <a:spcPts val="0"/>
                        </a:spcAft>
                      </a:pPr>
                      <a:r>
                        <a:rPr lang="en-US" sz="1200" b="1" dirty="0">
                          <a:effectLst/>
                          <a:latin typeface="Arial"/>
                          <a:ea typeface="Times New Roman"/>
                          <a:cs typeface="Times New Roman"/>
                        </a:rPr>
                        <a:t>Growing external threats and environmental consciousness</a:t>
                      </a:r>
                      <a:r>
                        <a:rPr lang="en-US" sz="1200" dirty="0">
                          <a:effectLst/>
                          <a:latin typeface="Arial"/>
                          <a:ea typeface="Times New Roman"/>
                          <a:cs typeface="Times New Roman"/>
                        </a:rPr>
                        <a:t> - Growing threats to logistics systems through terrorism and political action, as well as increasing awareness of the threats; awareness of the use of energy and space as well as emissions caused by the logistics. Due to these factors, dramatically climbing security, prevention and sustainability demands, extension of logistics chains, increased complexity of logistics processes </a:t>
                      </a:r>
                      <a:endParaRPr lang="de-DE" sz="1200" dirty="0">
                        <a:effectLst/>
                        <a:latin typeface="Arial"/>
                        <a:ea typeface="Times New Roman"/>
                        <a:cs typeface="Times New Roman"/>
                      </a:endParaRPr>
                    </a:p>
                  </a:txBody>
                  <a:tcPr marL="57872" marR="578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feld 3"/>
          <p:cNvSpPr txBox="1"/>
          <p:nvPr/>
        </p:nvSpPr>
        <p:spPr>
          <a:xfrm>
            <a:off x="6084168" y="5805264"/>
            <a:ext cx="3142207" cy="261610"/>
          </a:xfrm>
          <a:prstGeom prst="rect">
            <a:avLst/>
          </a:prstGeom>
          <a:noFill/>
        </p:spPr>
        <p:txBody>
          <a:bodyPr wrap="none" rtlCol="0">
            <a:spAutoFit/>
          </a:bodyPr>
          <a:lstStyle/>
          <a:p>
            <a:r>
              <a:rPr lang="de-DE" sz="1100" dirty="0" smtClean="0"/>
              <a:t>Source: Klaus, Kille (2008 ) in </a:t>
            </a:r>
            <a:r>
              <a:rPr lang="de-DE" sz="1100" dirty="0" err="1" smtClean="0"/>
              <a:t>Gleißner</a:t>
            </a:r>
            <a:r>
              <a:rPr lang="de-DE" sz="1100" dirty="0" smtClean="0"/>
              <a:t> (2011 )</a:t>
            </a:r>
            <a:endParaRPr lang="de-DE" sz="1100" dirty="0"/>
          </a:p>
        </p:txBody>
      </p:sp>
      <p:sp>
        <p:nvSpPr>
          <p:cNvPr id="5"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5</a:t>
            </a:fld>
            <a:endParaRPr lang="pl-PL" altLang="pl-PL" dirty="0"/>
          </a:p>
        </p:txBody>
      </p:sp>
    </p:spTree>
    <p:extLst>
      <p:ext uri="{BB962C8B-B14F-4D97-AF65-F5344CB8AC3E}">
        <p14:creationId xmlns:p14="http://schemas.microsoft.com/office/powerpoint/2010/main" val="1367093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Business Opportunities regarding Logistics</a:t>
            </a:r>
            <a:endParaRPr lang="en-US" dirty="0"/>
          </a:p>
        </p:txBody>
      </p:sp>
      <p:sp>
        <p:nvSpPr>
          <p:cNvPr id="4" name="Foliennummernplatzhalter 3"/>
          <p:cNvSpPr>
            <a:spLocks noGrp="1"/>
          </p:cNvSpPr>
          <p:nvPr>
            <p:ph type="sldNum" sz="quarter" idx="12"/>
          </p:nvPr>
        </p:nvSpPr>
        <p:spPr>
          <a:xfrm>
            <a:off x="6400800" y="332656"/>
            <a:ext cx="2135188" cy="474663"/>
          </a:xfrm>
        </p:spPr>
        <p:txBody>
          <a:bodyPr/>
          <a:lstStyle/>
          <a:p>
            <a:fld id="{04A092C7-0CF9-4C72-9E36-F9FA2CB109CD}" type="slidenum">
              <a:rPr lang="pl-PL" altLang="pl-PL" smtClean="0"/>
              <a:pPr/>
              <a:t>50</a:t>
            </a:fld>
            <a:endParaRPr lang="pl-PL" altLang="pl-PL"/>
          </a:p>
        </p:txBody>
      </p:sp>
      <p:grpSp>
        <p:nvGrpSpPr>
          <p:cNvPr id="54" name="Gruppieren 53"/>
          <p:cNvGrpSpPr/>
          <p:nvPr/>
        </p:nvGrpSpPr>
        <p:grpSpPr>
          <a:xfrm>
            <a:off x="323528" y="692696"/>
            <a:ext cx="7704856" cy="2264241"/>
            <a:chOff x="755576" y="1412776"/>
            <a:chExt cx="7704856" cy="2264241"/>
          </a:xfrm>
        </p:grpSpPr>
        <p:grpSp>
          <p:nvGrpSpPr>
            <p:cNvPr id="15" name="Gruppieren 14"/>
            <p:cNvGrpSpPr/>
            <p:nvPr/>
          </p:nvGrpSpPr>
          <p:grpSpPr>
            <a:xfrm>
              <a:off x="2411760" y="2123525"/>
              <a:ext cx="1296144" cy="1224136"/>
              <a:chOff x="2411760" y="1052736"/>
              <a:chExt cx="1296144" cy="1080120"/>
            </a:xfrm>
          </p:grpSpPr>
          <p:sp>
            <p:nvSpPr>
              <p:cNvPr id="6" name="Rechteck 5"/>
              <p:cNvSpPr/>
              <p:nvPr/>
            </p:nvSpPr>
            <p:spPr>
              <a:xfrm>
                <a:off x="2411760" y="1052736"/>
                <a:ext cx="432048" cy="3600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hteck 6"/>
              <p:cNvSpPr/>
              <p:nvPr/>
            </p:nvSpPr>
            <p:spPr>
              <a:xfrm>
                <a:off x="2843808" y="1052736"/>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hteck 7"/>
              <p:cNvSpPr/>
              <p:nvPr/>
            </p:nvSpPr>
            <p:spPr>
              <a:xfrm>
                <a:off x="3275856" y="1052736"/>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hteck 8"/>
              <p:cNvSpPr/>
              <p:nvPr/>
            </p:nvSpPr>
            <p:spPr>
              <a:xfrm>
                <a:off x="2411760" y="1412776"/>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hteck 9"/>
              <p:cNvSpPr/>
              <p:nvPr/>
            </p:nvSpPr>
            <p:spPr>
              <a:xfrm>
                <a:off x="2843808" y="1412776"/>
                <a:ext cx="432048" cy="3600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hteck 10"/>
              <p:cNvSpPr/>
              <p:nvPr/>
            </p:nvSpPr>
            <p:spPr>
              <a:xfrm>
                <a:off x="3275856" y="1412776"/>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hteck 11"/>
              <p:cNvSpPr/>
              <p:nvPr/>
            </p:nvSpPr>
            <p:spPr>
              <a:xfrm>
                <a:off x="2411760" y="1772816"/>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hteck 12"/>
              <p:cNvSpPr/>
              <p:nvPr/>
            </p:nvSpPr>
            <p:spPr>
              <a:xfrm>
                <a:off x="2843808" y="1772816"/>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hteck 13"/>
              <p:cNvSpPr/>
              <p:nvPr/>
            </p:nvSpPr>
            <p:spPr>
              <a:xfrm>
                <a:off x="3275856" y="1772816"/>
                <a:ext cx="432048" cy="3600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uppieren 15"/>
            <p:cNvGrpSpPr/>
            <p:nvPr/>
          </p:nvGrpSpPr>
          <p:grpSpPr>
            <a:xfrm>
              <a:off x="7092280" y="2123525"/>
              <a:ext cx="1296144" cy="1224136"/>
              <a:chOff x="2411760" y="1052736"/>
              <a:chExt cx="1296144" cy="1080120"/>
            </a:xfrm>
          </p:grpSpPr>
          <p:sp>
            <p:nvSpPr>
              <p:cNvPr id="17" name="Rechteck 16"/>
              <p:cNvSpPr/>
              <p:nvPr/>
            </p:nvSpPr>
            <p:spPr>
              <a:xfrm>
                <a:off x="2411760" y="1052736"/>
                <a:ext cx="432048" cy="3600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hteck 17"/>
              <p:cNvSpPr/>
              <p:nvPr/>
            </p:nvSpPr>
            <p:spPr>
              <a:xfrm>
                <a:off x="2843808" y="1052736"/>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hteck 18"/>
              <p:cNvSpPr/>
              <p:nvPr/>
            </p:nvSpPr>
            <p:spPr>
              <a:xfrm>
                <a:off x="3275856" y="1052736"/>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hteck 19"/>
              <p:cNvSpPr/>
              <p:nvPr/>
            </p:nvSpPr>
            <p:spPr>
              <a:xfrm>
                <a:off x="2411760" y="1412776"/>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hteck 20"/>
              <p:cNvSpPr/>
              <p:nvPr/>
            </p:nvSpPr>
            <p:spPr>
              <a:xfrm>
                <a:off x="2843808" y="1412776"/>
                <a:ext cx="432048" cy="3600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hteck 21"/>
              <p:cNvSpPr/>
              <p:nvPr/>
            </p:nvSpPr>
            <p:spPr>
              <a:xfrm>
                <a:off x="3275856" y="1412776"/>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hteck 22"/>
              <p:cNvSpPr/>
              <p:nvPr/>
            </p:nvSpPr>
            <p:spPr>
              <a:xfrm>
                <a:off x="2411760" y="1772816"/>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hteck 23"/>
              <p:cNvSpPr/>
              <p:nvPr/>
            </p:nvSpPr>
            <p:spPr>
              <a:xfrm>
                <a:off x="2843808" y="1772816"/>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hteck 24"/>
              <p:cNvSpPr/>
              <p:nvPr/>
            </p:nvSpPr>
            <p:spPr>
              <a:xfrm>
                <a:off x="3275856" y="1772816"/>
                <a:ext cx="432048" cy="3600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feld 26"/>
            <p:cNvSpPr txBox="1"/>
            <p:nvPr/>
          </p:nvSpPr>
          <p:spPr>
            <a:xfrm>
              <a:off x="755576" y="2237963"/>
              <a:ext cx="1440160" cy="830997"/>
            </a:xfrm>
            <a:prstGeom prst="rect">
              <a:avLst/>
            </a:prstGeom>
            <a:noFill/>
          </p:spPr>
          <p:txBody>
            <a:bodyPr wrap="square" rtlCol="0">
              <a:spAutoFit/>
            </a:bodyPr>
            <a:lstStyle/>
            <a:p>
              <a:r>
                <a:rPr lang="en-US" sz="1200" dirty="0" smtClean="0"/>
                <a:t>Ease to</a:t>
              </a:r>
            </a:p>
            <a:p>
              <a:r>
                <a:rPr lang="en-US" sz="1200" dirty="0" smtClean="0"/>
                <a:t>influence</a:t>
              </a:r>
            </a:p>
            <a:p>
              <a:r>
                <a:rPr lang="en-US" sz="1200" dirty="0" smtClean="0"/>
                <a:t>logistics </a:t>
              </a:r>
            </a:p>
            <a:p>
              <a:r>
                <a:rPr lang="en-US" sz="1200" dirty="0" smtClean="0"/>
                <a:t>cost</a:t>
              </a:r>
              <a:endParaRPr lang="en-US" sz="1200" dirty="0"/>
            </a:p>
          </p:txBody>
        </p:sp>
        <p:sp>
          <p:nvSpPr>
            <p:cNvPr id="29" name="Textfeld 28"/>
            <p:cNvSpPr txBox="1"/>
            <p:nvPr/>
          </p:nvSpPr>
          <p:spPr>
            <a:xfrm>
              <a:off x="1938554" y="2123525"/>
              <a:ext cx="473206" cy="276999"/>
            </a:xfrm>
            <a:prstGeom prst="rect">
              <a:avLst/>
            </a:prstGeom>
            <a:noFill/>
          </p:spPr>
          <p:txBody>
            <a:bodyPr wrap="none" rtlCol="0">
              <a:spAutoFit/>
            </a:bodyPr>
            <a:lstStyle/>
            <a:p>
              <a:r>
                <a:rPr lang="en-US" sz="1200" dirty="0" smtClean="0"/>
                <a:t>high</a:t>
              </a:r>
              <a:endParaRPr lang="en-US" sz="1200" dirty="0"/>
            </a:p>
          </p:txBody>
        </p:sp>
        <p:sp>
          <p:nvSpPr>
            <p:cNvPr id="30" name="Textfeld 29"/>
            <p:cNvSpPr txBox="1"/>
            <p:nvPr/>
          </p:nvSpPr>
          <p:spPr>
            <a:xfrm>
              <a:off x="1907704" y="2566606"/>
              <a:ext cx="431528" cy="276999"/>
            </a:xfrm>
            <a:prstGeom prst="rect">
              <a:avLst/>
            </a:prstGeom>
            <a:noFill/>
          </p:spPr>
          <p:txBody>
            <a:bodyPr wrap="none" rtlCol="0">
              <a:spAutoFit/>
            </a:bodyPr>
            <a:lstStyle/>
            <a:p>
              <a:r>
                <a:rPr lang="en-US" sz="1200" dirty="0" smtClean="0"/>
                <a:t>mid</a:t>
              </a:r>
              <a:endParaRPr lang="en-US" sz="1200" dirty="0"/>
            </a:p>
          </p:txBody>
        </p:sp>
        <p:sp>
          <p:nvSpPr>
            <p:cNvPr id="31" name="Textfeld 30"/>
            <p:cNvSpPr txBox="1"/>
            <p:nvPr/>
          </p:nvSpPr>
          <p:spPr>
            <a:xfrm>
              <a:off x="1907704" y="2915613"/>
              <a:ext cx="413896" cy="276999"/>
            </a:xfrm>
            <a:prstGeom prst="rect">
              <a:avLst/>
            </a:prstGeom>
            <a:noFill/>
          </p:spPr>
          <p:txBody>
            <a:bodyPr wrap="none" rtlCol="0">
              <a:spAutoFit/>
            </a:bodyPr>
            <a:lstStyle/>
            <a:p>
              <a:r>
                <a:rPr lang="en-US" sz="1200" dirty="0" smtClean="0"/>
                <a:t>low</a:t>
              </a:r>
              <a:endParaRPr lang="en-US" sz="1200" dirty="0"/>
            </a:p>
          </p:txBody>
        </p:sp>
        <p:sp>
          <p:nvSpPr>
            <p:cNvPr id="32" name="Textfeld 31"/>
            <p:cNvSpPr txBox="1"/>
            <p:nvPr/>
          </p:nvSpPr>
          <p:spPr>
            <a:xfrm>
              <a:off x="6619074" y="2206566"/>
              <a:ext cx="473206" cy="276999"/>
            </a:xfrm>
            <a:prstGeom prst="rect">
              <a:avLst/>
            </a:prstGeom>
            <a:noFill/>
          </p:spPr>
          <p:txBody>
            <a:bodyPr wrap="none" rtlCol="0">
              <a:spAutoFit/>
            </a:bodyPr>
            <a:lstStyle/>
            <a:p>
              <a:r>
                <a:rPr lang="en-US" sz="1200" dirty="0" smtClean="0"/>
                <a:t>high</a:t>
              </a:r>
              <a:endParaRPr lang="en-US" sz="1200" dirty="0"/>
            </a:p>
          </p:txBody>
        </p:sp>
        <p:sp>
          <p:nvSpPr>
            <p:cNvPr id="33" name="Textfeld 32"/>
            <p:cNvSpPr txBox="1"/>
            <p:nvPr/>
          </p:nvSpPr>
          <p:spPr>
            <a:xfrm>
              <a:off x="6660752" y="2647945"/>
              <a:ext cx="431528" cy="276999"/>
            </a:xfrm>
            <a:prstGeom prst="rect">
              <a:avLst/>
            </a:prstGeom>
            <a:noFill/>
          </p:spPr>
          <p:txBody>
            <a:bodyPr wrap="none" rtlCol="0">
              <a:spAutoFit/>
            </a:bodyPr>
            <a:lstStyle/>
            <a:p>
              <a:r>
                <a:rPr lang="en-US" sz="1200" dirty="0" smtClean="0"/>
                <a:t>mid</a:t>
              </a:r>
              <a:endParaRPr lang="en-US" sz="1200" dirty="0"/>
            </a:p>
          </p:txBody>
        </p:sp>
        <p:sp>
          <p:nvSpPr>
            <p:cNvPr id="34" name="Textfeld 33"/>
            <p:cNvSpPr txBox="1"/>
            <p:nvPr/>
          </p:nvSpPr>
          <p:spPr>
            <a:xfrm>
              <a:off x="6678384" y="3007985"/>
              <a:ext cx="413896" cy="276999"/>
            </a:xfrm>
            <a:prstGeom prst="rect">
              <a:avLst/>
            </a:prstGeom>
            <a:noFill/>
          </p:spPr>
          <p:txBody>
            <a:bodyPr wrap="none" rtlCol="0">
              <a:spAutoFit/>
            </a:bodyPr>
            <a:lstStyle/>
            <a:p>
              <a:r>
                <a:rPr lang="en-US" sz="1200" dirty="0" smtClean="0"/>
                <a:t>low</a:t>
              </a:r>
              <a:endParaRPr lang="en-US" sz="1200" dirty="0"/>
            </a:p>
          </p:txBody>
        </p:sp>
        <p:sp>
          <p:nvSpPr>
            <p:cNvPr id="35" name="Textfeld 34"/>
            <p:cNvSpPr txBox="1"/>
            <p:nvPr/>
          </p:nvSpPr>
          <p:spPr>
            <a:xfrm>
              <a:off x="7110432" y="3296017"/>
              <a:ext cx="413896" cy="276999"/>
            </a:xfrm>
            <a:prstGeom prst="rect">
              <a:avLst/>
            </a:prstGeom>
            <a:noFill/>
          </p:spPr>
          <p:txBody>
            <a:bodyPr wrap="none" rtlCol="0">
              <a:spAutoFit/>
            </a:bodyPr>
            <a:lstStyle/>
            <a:p>
              <a:r>
                <a:rPr lang="en-US" sz="1200" dirty="0" smtClean="0"/>
                <a:t>low</a:t>
              </a:r>
              <a:endParaRPr lang="en-US" sz="1200" dirty="0"/>
            </a:p>
          </p:txBody>
        </p:sp>
        <p:sp>
          <p:nvSpPr>
            <p:cNvPr id="36" name="Textfeld 35"/>
            <p:cNvSpPr txBox="1"/>
            <p:nvPr/>
          </p:nvSpPr>
          <p:spPr>
            <a:xfrm>
              <a:off x="7524328" y="3312280"/>
              <a:ext cx="431528" cy="276999"/>
            </a:xfrm>
            <a:prstGeom prst="rect">
              <a:avLst/>
            </a:prstGeom>
            <a:noFill/>
          </p:spPr>
          <p:txBody>
            <a:bodyPr wrap="none" rtlCol="0">
              <a:spAutoFit/>
            </a:bodyPr>
            <a:lstStyle/>
            <a:p>
              <a:r>
                <a:rPr lang="en-US" sz="1200" dirty="0" smtClean="0"/>
                <a:t>mid</a:t>
              </a:r>
              <a:endParaRPr lang="en-US" sz="1200" dirty="0"/>
            </a:p>
          </p:txBody>
        </p:sp>
        <p:sp>
          <p:nvSpPr>
            <p:cNvPr id="37" name="Textfeld 36"/>
            <p:cNvSpPr txBox="1"/>
            <p:nvPr/>
          </p:nvSpPr>
          <p:spPr>
            <a:xfrm>
              <a:off x="7956376" y="3308331"/>
              <a:ext cx="430187" cy="368686"/>
            </a:xfrm>
            <a:prstGeom prst="rect">
              <a:avLst/>
            </a:prstGeom>
            <a:noFill/>
          </p:spPr>
          <p:txBody>
            <a:bodyPr wrap="none" rtlCol="0">
              <a:spAutoFit/>
            </a:bodyPr>
            <a:lstStyle/>
            <a:p>
              <a:r>
                <a:rPr lang="en-US" sz="1200" dirty="0" smtClean="0"/>
                <a:t>high</a:t>
              </a:r>
              <a:endParaRPr lang="en-US" sz="1200" dirty="0"/>
            </a:p>
          </p:txBody>
        </p:sp>
        <p:sp>
          <p:nvSpPr>
            <p:cNvPr id="38" name="Textfeld 37"/>
            <p:cNvSpPr txBox="1"/>
            <p:nvPr/>
          </p:nvSpPr>
          <p:spPr>
            <a:xfrm>
              <a:off x="2411760" y="1599183"/>
              <a:ext cx="1440160" cy="461665"/>
            </a:xfrm>
            <a:prstGeom prst="rect">
              <a:avLst/>
            </a:prstGeom>
            <a:noFill/>
          </p:spPr>
          <p:txBody>
            <a:bodyPr wrap="square" rtlCol="0">
              <a:spAutoFit/>
            </a:bodyPr>
            <a:lstStyle/>
            <a:p>
              <a:r>
                <a:rPr lang="en-US" sz="1200" dirty="0" smtClean="0"/>
                <a:t>Attractiveness of logistics cost</a:t>
              </a:r>
              <a:endParaRPr lang="en-US" sz="1200" dirty="0"/>
            </a:p>
          </p:txBody>
        </p:sp>
        <p:sp>
          <p:nvSpPr>
            <p:cNvPr id="39" name="Textfeld 38"/>
            <p:cNvSpPr txBox="1"/>
            <p:nvPr/>
          </p:nvSpPr>
          <p:spPr>
            <a:xfrm>
              <a:off x="7020272" y="1412776"/>
              <a:ext cx="1440160" cy="646331"/>
            </a:xfrm>
            <a:prstGeom prst="rect">
              <a:avLst/>
            </a:prstGeom>
            <a:noFill/>
          </p:spPr>
          <p:txBody>
            <a:bodyPr wrap="square" rtlCol="0">
              <a:spAutoFit/>
            </a:bodyPr>
            <a:lstStyle/>
            <a:p>
              <a:r>
                <a:rPr lang="en-US" sz="1200" dirty="0"/>
                <a:t>Attractiveness of  differentiation in logistics</a:t>
              </a:r>
            </a:p>
          </p:txBody>
        </p:sp>
        <p:sp>
          <p:nvSpPr>
            <p:cNvPr id="40" name="Textfeld 39"/>
            <p:cNvSpPr txBox="1"/>
            <p:nvPr/>
          </p:nvSpPr>
          <p:spPr>
            <a:xfrm>
              <a:off x="4932040" y="2204864"/>
              <a:ext cx="1440160" cy="830997"/>
            </a:xfrm>
            <a:prstGeom prst="rect">
              <a:avLst/>
            </a:prstGeom>
            <a:noFill/>
          </p:spPr>
          <p:txBody>
            <a:bodyPr wrap="square" rtlCol="0">
              <a:spAutoFit/>
            </a:bodyPr>
            <a:lstStyle/>
            <a:p>
              <a:r>
                <a:rPr lang="en-US" sz="1200" dirty="0" smtClean="0"/>
                <a:t>Ease to</a:t>
              </a:r>
            </a:p>
            <a:p>
              <a:r>
                <a:rPr lang="en-US" sz="1200" dirty="0" smtClean="0"/>
                <a:t>influence</a:t>
              </a:r>
            </a:p>
            <a:p>
              <a:r>
                <a:rPr lang="en-US" sz="1200" dirty="0"/>
                <a:t>d</a:t>
              </a:r>
              <a:r>
                <a:rPr lang="en-US" sz="1200" dirty="0" smtClean="0"/>
                <a:t>ifferentiation criteria</a:t>
              </a:r>
              <a:endParaRPr lang="en-US" sz="1200" dirty="0"/>
            </a:p>
          </p:txBody>
        </p:sp>
        <p:sp>
          <p:nvSpPr>
            <p:cNvPr id="41" name="Textfeld 40"/>
            <p:cNvSpPr txBox="1"/>
            <p:nvPr/>
          </p:nvSpPr>
          <p:spPr>
            <a:xfrm>
              <a:off x="2424228" y="3284984"/>
              <a:ext cx="413896" cy="276999"/>
            </a:xfrm>
            <a:prstGeom prst="rect">
              <a:avLst/>
            </a:prstGeom>
            <a:noFill/>
          </p:spPr>
          <p:txBody>
            <a:bodyPr wrap="none" rtlCol="0">
              <a:spAutoFit/>
            </a:bodyPr>
            <a:lstStyle/>
            <a:p>
              <a:r>
                <a:rPr lang="en-US" sz="1200" dirty="0" smtClean="0"/>
                <a:t>low</a:t>
              </a:r>
              <a:endParaRPr lang="en-US" sz="1200" dirty="0"/>
            </a:p>
          </p:txBody>
        </p:sp>
        <p:sp>
          <p:nvSpPr>
            <p:cNvPr id="42" name="Textfeld 41"/>
            <p:cNvSpPr txBox="1"/>
            <p:nvPr/>
          </p:nvSpPr>
          <p:spPr>
            <a:xfrm>
              <a:off x="2838124" y="3301247"/>
              <a:ext cx="431528" cy="276999"/>
            </a:xfrm>
            <a:prstGeom prst="rect">
              <a:avLst/>
            </a:prstGeom>
            <a:noFill/>
          </p:spPr>
          <p:txBody>
            <a:bodyPr wrap="none" rtlCol="0">
              <a:spAutoFit/>
            </a:bodyPr>
            <a:lstStyle/>
            <a:p>
              <a:r>
                <a:rPr lang="en-US" sz="1200" dirty="0" smtClean="0"/>
                <a:t>mid</a:t>
              </a:r>
              <a:endParaRPr lang="en-US" sz="1200" dirty="0"/>
            </a:p>
          </p:txBody>
        </p:sp>
        <p:sp>
          <p:nvSpPr>
            <p:cNvPr id="43" name="Textfeld 42"/>
            <p:cNvSpPr txBox="1"/>
            <p:nvPr/>
          </p:nvSpPr>
          <p:spPr>
            <a:xfrm>
              <a:off x="3270172" y="3297298"/>
              <a:ext cx="430187" cy="368686"/>
            </a:xfrm>
            <a:prstGeom prst="rect">
              <a:avLst/>
            </a:prstGeom>
            <a:noFill/>
          </p:spPr>
          <p:txBody>
            <a:bodyPr wrap="none" rtlCol="0">
              <a:spAutoFit/>
            </a:bodyPr>
            <a:lstStyle/>
            <a:p>
              <a:r>
                <a:rPr lang="en-US" sz="1200" dirty="0" smtClean="0"/>
                <a:t>high</a:t>
              </a:r>
              <a:endParaRPr lang="en-US" sz="1200" dirty="0"/>
            </a:p>
          </p:txBody>
        </p:sp>
      </p:grpSp>
      <p:grpSp>
        <p:nvGrpSpPr>
          <p:cNvPr id="61" name="Gruppieren 60"/>
          <p:cNvGrpSpPr/>
          <p:nvPr/>
        </p:nvGrpSpPr>
        <p:grpSpPr>
          <a:xfrm>
            <a:off x="3186329" y="3274789"/>
            <a:ext cx="2627325" cy="2596560"/>
            <a:chOff x="8650359" y="3213959"/>
            <a:chExt cx="2863928" cy="2780033"/>
          </a:xfrm>
        </p:grpSpPr>
        <p:grpSp>
          <p:nvGrpSpPr>
            <p:cNvPr id="44" name="Gruppieren 43"/>
            <p:cNvGrpSpPr/>
            <p:nvPr/>
          </p:nvGrpSpPr>
          <p:grpSpPr>
            <a:xfrm>
              <a:off x="9144000" y="3213959"/>
              <a:ext cx="2370287" cy="2437239"/>
              <a:chOff x="2411760" y="1052736"/>
              <a:chExt cx="1296144" cy="1080120"/>
            </a:xfrm>
          </p:grpSpPr>
          <p:sp>
            <p:nvSpPr>
              <p:cNvPr id="45" name="Rechteck 44"/>
              <p:cNvSpPr/>
              <p:nvPr/>
            </p:nvSpPr>
            <p:spPr>
              <a:xfrm>
                <a:off x="2411760" y="1052736"/>
                <a:ext cx="432048" cy="36004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hteck 45"/>
              <p:cNvSpPr/>
              <p:nvPr/>
            </p:nvSpPr>
            <p:spPr>
              <a:xfrm>
                <a:off x="2843808" y="1052736"/>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high</a:t>
                </a:r>
                <a:endParaRPr lang="en-US" sz="1200" dirty="0"/>
              </a:p>
            </p:txBody>
          </p:sp>
          <p:sp>
            <p:nvSpPr>
              <p:cNvPr id="47" name="Rechteck 46"/>
              <p:cNvSpPr/>
              <p:nvPr/>
            </p:nvSpPr>
            <p:spPr>
              <a:xfrm>
                <a:off x="3275856" y="1052736"/>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logistics</a:t>
                </a:r>
                <a:endParaRPr lang="en-US" sz="1200" dirty="0"/>
              </a:p>
            </p:txBody>
          </p:sp>
          <p:sp>
            <p:nvSpPr>
              <p:cNvPr id="48" name="Rechteck 47"/>
              <p:cNvSpPr/>
              <p:nvPr/>
            </p:nvSpPr>
            <p:spPr>
              <a:xfrm>
                <a:off x="2411760" y="1412776"/>
                <a:ext cx="432048" cy="3600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mid</a:t>
                </a:r>
                <a:endParaRPr lang="en-US" dirty="0">
                  <a:solidFill>
                    <a:schemeClr val="tx1"/>
                  </a:solidFill>
                </a:endParaRPr>
              </a:p>
            </p:txBody>
          </p:sp>
          <p:sp>
            <p:nvSpPr>
              <p:cNvPr id="49" name="Rechteck 48"/>
              <p:cNvSpPr/>
              <p:nvPr/>
            </p:nvSpPr>
            <p:spPr>
              <a:xfrm>
                <a:off x="2843808" y="1412776"/>
                <a:ext cx="432048" cy="3600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logistics</a:t>
                </a:r>
                <a:endParaRPr lang="en-US" dirty="0">
                  <a:solidFill>
                    <a:schemeClr val="tx1"/>
                  </a:solidFill>
                </a:endParaRPr>
              </a:p>
            </p:txBody>
          </p:sp>
          <p:sp>
            <p:nvSpPr>
              <p:cNvPr id="50" name="Rechteck 49"/>
              <p:cNvSpPr/>
              <p:nvPr/>
            </p:nvSpPr>
            <p:spPr>
              <a:xfrm>
                <a:off x="3275856" y="1412776"/>
                <a:ext cx="43204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attractiv</a:t>
                </a:r>
                <a:r>
                  <a:rPr lang="en-US" sz="1200" dirty="0" smtClean="0"/>
                  <a:t>-ness</a:t>
                </a:r>
                <a:endParaRPr lang="en-US" sz="1200" dirty="0"/>
              </a:p>
            </p:txBody>
          </p:sp>
          <p:sp>
            <p:nvSpPr>
              <p:cNvPr id="51" name="Rechteck 50"/>
              <p:cNvSpPr/>
              <p:nvPr/>
            </p:nvSpPr>
            <p:spPr>
              <a:xfrm>
                <a:off x="2411760" y="1772816"/>
                <a:ext cx="43204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a:t>
                </a:r>
                <a:r>
                  <a:rPr lang="en-US" sz="1200" dirty="0" smtClean="0">
                    <a:solidFill>
                      <a:schemeClr val="tx1"/>
                    </a:solidFill>
                  </a:rPr>
                  <a:t>id </a:t>
                </a:r>
                <a:r>
                  <a:rPr lang="en-US" sz="1200" dirty="0" err="1" smtClean="0">
                    <a:solidFill>
                      <a:schemeClr val="tx1"/>
                    </a:solidFill>
                  </a:rPr>
                  <a:t>logisticsattractiv</a:t>
                </a:r>
                <a:r>
                  <a:rPr lang="en-US" sz="1200" dirty="0" smtClean="0">
                    <a:solidFill>
                      <a:schemeClr val="tx1"/>
                    </a:solidFill>
                  </a:rPr>
                  <a:t>.</a:t>
                </a:r>
                <a:endParaRPr lang="en-US" dirty="0">
                  <a:solidFill>
                    <a:schemeClr val="tx1"/>
                  </a:solidFill>
                </a:endParaRPr>
              </a:p>
            </p:txBody>
          </p:sp>
          <p:sp>
            <p:nvSpPr>
              <p:cNvPr id="52" name="Rechteck 51"/>
              <p:cNvSpPr/>
              <p:nvPr/>
            </p:nvSpPr>
            <p:spPr>
              <a:xfrm>
                <a:off x="2843808" y="1772816"/>
                <a:ext cx="432048" cy="36004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200" dirty="0" smtClean="0">
                  <a:solidFill>
                    <a:schemeClr val="tx1"/>
                  </a:solidFill>
                </a:endParaRPr>
              </a:p>
              <a:p>
                <a:pPr lvl="0" algn="ctr"/>
                <a:r>
                  <a:rPr lang="en-US" sz="1200" dirty="0" err="1" smtClean="0">
                    <a:solidFill>
                      <a:schemeClr val="tx1"/>
                    </a:solidFill>
                  </a:rPr>
                  <a:t>attractiv</a:t>
                </a:r>
                <a:r>
                  <a:rPr lang="en-US" sz="1200" dirty="0" smtClean="0">
                    <a:solidFill>
                      <a:schemeClr val="tx1"/>
                    </a:solidFill>
                  </a:rPr>
                  <a:t>-ness</a:t>
                </a:r>
                <a:endParaRPr lang="en-US" sz="1200" dirty="0">
                  <a:solidFill>
                    <a:schemeClr val="tx1"/>
                  </a:solidFill>
                </a:endParaRPr>
              </a:p>
              <a:p>
                <a:pPr algn="ctr"/>
                <a:endParaRPr lang="en-US" dirty="0"/>
              </a:p>
            </p:txBody>
          </p:sp>
          <p:sp>
            <p:nvSpPr>
              <p:cNvPr id="53" name="Rechteck 52"/>
              <p:cNvSpPr/>
              <p:nvPr/>
            </p:nvSpPr>
            <p:spPr>
              <a:xfrm>
                <a:off x="3275856" y="1772816"/>
                <a:ext cx="432048" cy="36004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feld 54"/>
            <p:cNvSpPr txBox="1"/>
            <p:nvPr/>
          </p:nvSpPr>
          <p:spPr>
            <a:xfrm>
              <a:off x="9332100" y="5651198"/>
              <a:ext cx="413896" cy="276999"/>
            </a:xfrm>
            <a:prstGeom prst="rect">
              <a:avLst/>
            </a:prstGeom>
            <a:noFill/>
          </p:spPr>
          <p:txBody>
            <a:bodyPr wrap="none" rtlCol="0">
              <a:spAutoFit/>
            </a:bodyPr>
            <a:lstStyle/>
            <a:p>
              <a:r>
                <a:rPr lang="en-US" sz="1200" dirty="0" smtClean="0"/>
                <a:t>low</a:t>
              </a:r>
              <a:endParaRPr lang="en-US" sz="1200" dirty="0"/>
            </a:p>
          </p:txBody>
        </p:sp>
        <p:sp>
          <p:nvSpPr>
            <p:cNvPr id="56" name="Textfeld 55"/>
            <p:cNvSpPr txBox="1"/>
            <p:nvPr/>
          </p:nvSpPr>
          <p:spPr>
            <a:xfrm>
              <a:off x="10113380" y="5626095"/>
              <a:ext cx="431528" cy="276999"/>
            </a:xfrm>
            <a:prstGeom prst="rect">
              <a:avLst/>
            </a:prstGeom>
            <a:noFill/>
          </p:spPr>
          <p:txBody>
            <a:bodyPr wrap="none" rtlCol="0">
              <a:spAutoFit/>
            </a:bodyPr>
            <a:lstStyle/>
            <a:p>
              <a:r>
                <a:rPr lang="en-US" sz="1200" dirty="0" smtClean="0"/>
                <a:t>mid</a:t>
              </a:r>
              <a:endParaRPr lang="en-US" sz="1200" dirty="0"/>
            </a:p>
          </p:txBody>
        </p:sp>
        <p:sp>
          <p:nvSpPr>
            <p:cNvPr id="57" name="Textfeld 56"/>
            <p:cNvSpPr txBox="1"/>
            <p:nvPr/>
          </p:nvSpPr>
          <p:spPr>
            <a:xfrm>
              <a:off x="10896917" y="5625306"/>
              <a:ext cx="430187" cy="368686"/>
            </a:xfrm>
            <a:prstGeom prst="rect">
              <a:avLst/>
            </a:prstGeom>
            <a:noFill/>
          </p:spPr>
          <p:txBody>
            <a:bodyPr wrap="none" rtlCol="0">
              <a:spAutoFit/>
            </a:bodyPr>
            <a:lstStyle/>
            <a:p>
              <a:r>
                <a:rPr lang="en-US" sz="1200" dirty="0" smtClean="0"/>
                <a:t>high</a:t>
              </a:r>
              <a:endParaRPr lang="en-US" sz="1200" dirty="0"/>
            </a:p>
          </p:txBody>
        </p:sp>
        <p:sp>
          <p:nvSpPr>
            <p:cNvPr id="58" name="Textfeld 57"/>
            <p:cNvSpPr txBox="1"/>
            <p:nvPr/>
          </p:nvSpPr>
          <p:spPr>
            <a:xfrm>
              <a:off x="8650359" y="3507784"/>
              <a:ext cx="473206" cy="276999"/>
            </a:xfrm>
            <a:prstGeom prst="rect">
              <a:avLst/>
            </a:prstGeom>
            <a:noFill/>
          </p:spPr>
          <p:txBody>
            <a:bodyPr wrap="none" rtlCol="0">
              <a:spAutoFit/>
            </a:bodyPr>
            <a:lstStyle/>
            <a:p>
              <a:r>
                <a:rPr lang="en-US" sz="1200" dirty="0" smtClean="0"/>
                <a:t>high</a:t>
              </a:r>
              <a:endParaRPr lang="en-US" sz="1200" dirty="0"/>
            </a:p>
          </p:txBody>
        </p:sp>
        <p:sp>
          <p:nvSpPr>
            <p:cNvPr id="59" name="Textfeld 58"/>
            <p:cNvSpPr txBox="1"/>
            <p:nvPr/>
          </p:nvSpPr>
          <p:spPr>
            <a:xfrm>
              <a:off x="8692037" y="4309203"/>
              <a:ext cx="431528" cy="276999"/>
            </a:xfrm>
            <a:prstGeom prst="rect">
              <a:avLst/>
            </a:prstGeom>
            <a:noFill/>
          </p:spPr>
          <p:txBody>
            <a:bodyPr wrap="none" rtlCol="0">
              <a:spAutoFit/>
            </a:bodyPr>
            <a:lstStyle/>
            <a:p>
              <a:r>
                <a:rPr lang="en-US" sz="1200" dirty="0" smtClean="0"/>
                <a:t>mid</a:t>
              </a:r>
              <a:endParaRPr lang="en-US" sz="1200" dirty="0"/>
            </a:p>
          </p:txBody>
        </p:sp>
        <p:sp>
          <p:nvSpPr>
            <p:cNvPr id="60" name="Textfeld 59"/>
            <p:cNvSpPr txBox="1"/>
            <p:nvPr/>
          </p:nvSpPr>
          <p:spPr>
            <a:xfrm>
              <a:off x="8730104" y="5167354"/>
              <a:ext cx="413896" cy="276999"/>
            </a:xfrm>
            <a:prstGeom prst="rect">
              <a:avLst/>
            </a:prstGeom>
            <a:noFill/>
          </p:spPr>
          <p:txBody>
            <a:bodyPr wrap="none" rtlCol="0">
              <a:spAutoFit/>
            </a:bodyPr>
            <a:lstStyle/>
            <a:p>
              <a:r>
                <a:rPr lang="en-US" sz="1200" dirty="0" smtClean="0"/>
                <a:t>low</a:t>
              </a:r>
              <a:endParaRPr lang="en-US" sz="1200" dirty="0"/>
            </a:p>
          </p:txBody>
        </p:sp>
      </p:grpSp>
      <p:sp>
        <p:nvSpPr>
          <p:cNvPr id="62" name="Textfeld 61"/>
          <p:cNvSpPr txBox="1"/>
          <p:nvPr/>
        </p:nvSpPr>
        <p:spPr>
          <a:xfrm>
            <a:off x="3779912" y="3007985"/>
            <a:ext cx="2332509" cy="276999"/>
          </a:xfrm>
          <a:prstGeom prst="rect">
            <a:avLst/>
          </a:prstGeom>
          <a:noFill/>
        </p:spPr>
        <p:txBody>
          <a:bodyPr wrap="square" rtlCol="0">
            <a:spAutoFit/>
          </a:bodyPr>
          <a:lstStyle/>
          <a:p>
            <a:r>
              <a:rPr lang="en-US" sz="1200" dirty="0" smtClean="0"/>
              <a:t>Attractiveness of logistics</a:t>
            </a:r>
            <a:endParaRPr lang="en-US" sz="1200" dirty="0"/>
          </a:p>
        </p:txBody>
      </p:sp>
      <p:sp>
        <p:nvSpPr>
          <p:cNvPr id="63" name="Textfeld 62"/>
          <p:cNvSpPr txBox="1"/>
          <p:nvPr/>
        </p:nvSpPr>
        <p:spPr>
          <a:xfrm>
            <a:off x="3532824" y="5802649"/>
            <a:ext cx="2575087" cy="276999"/>
          </a:xfrm>
          <a:prstGeom prst="rect">
            <a:avLst/>
          </a:prstGeom>
          <a:noFill/>
        </p:spPr>
        <p:txBody>
          <a:bodyPr wrap="square" rtlCol="0">
            <a:spAutoFit/>
          </a:bodyPr>
          <a:lstStyle/>
          <a:p>
            <a:r>
              <a:rPr lang="en-US" sz="1200" dirty="0"/>
              <a:t>Attractiveness of </a:t>
            </a:r>
            <a:r>
              <a:rPr lang="en-US" sz="1200" dirty="0" smtClean="0"/>
              <a:t>differentiation</a:t>
            </a:r>
            <a:endParaRPr lang="en-US" sz="1200" dirty="0"/>
          </a:p>
        </p:txBody>
      </p:sp>
      <p:sp>
        <p:nvSpPr>
          <p:cNvPr id="64" name="Textfeld 63"/>
          <p:cNvSpPr txBox="1"/>
          <p:nvPr/>
        </p:nvSpPr>
        <p:spPr>
          <a:xfrm>
            <a:off x="1272100" y="3546501"/>
            <a:ext cx="1440160" cy="461665"/>
          </a:xfrm>
          <a:prstGeom prst="rect">
            <a:avLst/>
          </a:prstGeom>
          <a:noFill/>
        </p:spPr>
        <p:txBody>
          <a:bodyPr wrap="square" rtlCol="0">
            <a:spAutoFit/>
          </a:bodyPr>
          <a:lstStyle/>
          <a:p>
            <a:r>
              <a:rPr lang="en-US" sz="1200" dirty="0" smtClean="0"/>
              <a:t>Attractiveness of logistics cost</a:t>
            </a:r>
            <a:endParaRPr lang="en-US" sz="1200" dirty="0"/>
          </a:p>
        </p:txBody>
      </p:sp>
      <p:sp>
        <p:nvSpPr>
          <p:cNvPr id="65" name="Geschweifte Klammer rechts 64"/>
          <p:cNvSpPr/>
          <p:nvPr/>
        </p:nvSpPr>
        <p:spPr>
          <a:xfrm rot="5400000">
            <a:off x="1520155" y="1118294"/>
            <a:ext cx="944049" cy="39123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6" name="Geschweifte Klammer rechts 65"/>
          <p:cNvSpPr/>
          <p:nvPr/>
        </p:nvSpPr>
        <p:spPr>
          <a:xfrm rot="5400000">
            <a:off x="6546087" y="1080747"/>
            <a:ext cx="944049" cy="39123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 name="Freihandform 2"/>
          <p:cNvSpPr/>
          <p:nvPr/>
        </p:nvSpPr>
        <p:spPr>
          <a:xfrm>
            <a:off x="6005015" y="3493827"/>
            <a:ext cx="1176840" cy="2442949"/>
          </a:xfrm>
          <a:custGeom>
            <a:avLst/>
            <a:gdLst>
              <a:gd name="connsiteX0" fmla="*/ 1023582 w 1176840"/>
              <a:gd name="connsiteY0" fmla="*/ 0 h 2442949"/>
              <a:gd name="connsiteX1" fmla="*/ 1091821 w 1176840"/>
              <a:gd name="connsiteY1" fmla="*/ 1542197 h 2442949"/>
              <a:gd name="connsiteX2" fmla="*/ 0 w 1176840"/>
              <a:gd name="connsiteY2" fmla="*/ 2442949 h 2442949"/>
              <a:gd name="connsiteX3" fmla="*/ 0 w 1176840"/>
              <a:gd name="connsiteY3" fmla="*/ 2442949 h 2442949"/>
              <a:gd name="connsiteX4" fmla="*/ 0 w 1176840"/>
              <a:gd name="connsiteY4" fmla="*/ 2442949 h 24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6840" h="2442949">
                <a:moveTo>
                  <a:pt x="1023582" y="0"/>
                </a:moveTo>
                <a:cubicBezTo>
                  <a:pt x="1143000" y="567519"/>
                  <a:pt x="1262418" y="1135039"/>
                  <a:pt x="1091821" y="1542197"/>
                </a:cubicBezTo>
                <a:cubicBezTo>
                  <a:pt x="921224" y="1949355"/>
                  <a:pt x="0" y="2442949"/>
                  <a:pt x="0" y="2442949"/>
                </a:cubicBezTo>
                <a:lnTo>
                  <a:pt x="0" y="2442949"/>
                </a:lnTo>
                <a:lnTo>
                  <a:pt x="0" y="2442949"/>
                </a:lnTo>
              </a:path>
            </a:pathLst>
          </a:custGeom>
          <a:noFill/>
          <a:ln w="28575">
            <a:solidFill>
              <a:schemeClr val="tx2">
                <a:lumMod val="40000"/>
                <a:lumOff val="6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feld 25"/>
          <p:cNvSpPr txBox="1"/>
          <p:nvPr/>
        </p:nvSpPr>
        <p:spPr>
          <a:xfrm>
            <a:off x="7590582" y="5699172"/>
            <a:ext cx="1383712" cy="261610"/>
          </a:xfrm>
          <a:prstGeom prst="rect">
            <a:avLst/>
          </a:prstGeom>
          <a:noFill/>
        </p:spPr>
        <p:txBody>
          <a:bodyPr wrap="none" rtlCol="0">
            <a:spAutoFit/>
          </a:bodyPr>
          <a:lstStyle/>
          <a:p>
            <a:r>
              <a:rPr lang="de-DE" sz="1100" dirty="0" smtClean="0"/>
              <a:t>Source: Pfohl 2004</a:t>
            </a:r>
            <a:endParaRPr lang="de-DE" sz="1100" dirty="0"/>
          </a:p>
        </p:txBody>
      </p:sp>
    </p:spTree>
    <p:extLst>
      <p:ext uri="{BB962C8B-B14F-4D97-AF65-F5344CB8AC3E}">
        <p14:creationId xmlns:p14="http://schemas.microsoft.com/office/powerpoint/2010/main" val="24730342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Go-</a:t>
            </a:r>
            <a:r>
              <a:rPr lang="de-DE" dirty="0" err="1" smtClean="0"/>
              <a:t>To</a:t>
            </a:r>
            <a:r>
              <a:rPr lang="de-DE" dirty="0" smtClean="0"/>
              <a:t>-Market </a:t>
            </a:r>
            <a:r>
              <a:rPr lang="de-DE" dirty="0" err="1" smtClean="0"/>
              <a:t>Strategies</a:t>
            </a:r>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51</a:t>
            </a:fld>
            <a:endParaRPr lang="pl-PL" altLang="pl-PL"/>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194" y="1268760"/>
            <a:ext cx="653415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7300250" y="5733256"/>
            <a:ext cx="1664238" cy="261610"/>
          </a:xfrm>
          <a:prstGeom prst="rect">
            <a:avLst/>
          </a:prstGeom>
          <a:noFill/>
        </p:spPr>
        <p:txBody>
          <a:bodyPr wrap="none" rtlCol="0">
            <a:spAutoFit/>
          </a:bodyPr>
          <a:lstStyle/>
          <a:p>
            <a:r>
              <a:rPr lang="de-DE" sz="1100" dirty="0" smtClean="0"/>
              <a:t>Source: Schmidt (2009)</a:t>
            </a:r>
            <a:endParaRPr lang="de-DE" sz="1100" dirty="0"/>
          </a:p>
        </p:txBody>
      </p:sp>
    </p:spTree>
    <p:extLst>
      <p:ext uri="{BB962C8B-B14F-4D97-AF65-F5344CB8AC3E}">
        <p14:creationId xmlns:p14="http://schemas.microsoft.com/office/powerpoint/2010/main" val="41901154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980728"/>
            <a:ext cx="7021016" cy="484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en-US" dirty="0" smtClean="0"/>
              <a:t>Business Set up for Internationalization</a:t>
            </a:r>
            <a:endParaRPr lang="en-US"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52</a:t>
            </a:fld>
            <a:endParaRPr lang="pl-PL" altLang="pl-PL"/>
          </a:p>
        </p:txBody>
      </p:sp>
      <p:sp>
        <p:nvSpPr>
          <p:cNvPr id="6" name="Textfeld 5"/>
          <p:cNvSpPr txBox="1"/>
          <p:nvPr/>
        </p:nvSpPr>
        <p:spPr>
          <a:xfrm>
            <a:off x="7300250" y="5733256"/>
            <a:ext cx="1664238" cy="261610"/>
          </a:xfrm>
          <a:prstGeom prst="rect">
            <a:avLst/>
          </a:prstGeom>
          <a:noFill/>
        </p:spPr>
        <p:txBody>
          <a:bodyPr wrap="none" rtlCol="0">
            <a:spAutoFit/>
          </a:bodyPr>
          <a:lstStyle/>
          <a:p>
            <a:r>
              <a:rPr lang="de-DE" sz="1100" dirty="0" smtClean="0"/>
              <a:t>Source: Schmidt (2009)</a:t>
            </a:r>
            <a:endParaRPr lang="de-DE" sz="1100" dirty="0"/>
          </a:p>
        </p:txBody>
      </p:sp>
    </p:spTree>
    <p:extLst>
      <p:ext uri="{BB962C8B-B14F-4D97-AF65-F5344CB8AC3E}">
        <p14:creationId xmlns:p14="http://schemas.microsoft.com/office/powerpoint/2010/main" val="8452443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Types of Strategies to internationalize</a:t>
            </a:r>
            <a:endParaRPr lang="en-US"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53</a:t>
            </a:fld>
            <a:endParaRPr lang="pl-PL" altLang="pl-PL"/>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124744"/>
            <a:ext cx="7695381" cy="4572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a:off x="7300250" y="5733256"/>
            <a:ext cx="1664238" cy="261610"/>
          </a:xfrm>
          <a:prstGeom prst="rect">
            <a:avLst/>
          </a:prstGeom>
          <a:noFill/>
        </p:spPr>
        <p:txBody>
          <a:bodyPr wrap="none" rtlCol="0">
            <a:spAutoFit/>
          </a:bodyPr>
          <a:lstStyle/>
          <a:p>
            <a:r>
              <a:rPr lang="de-DE" sz="1100" dirty="0" smtClean="0"/>
              <a:t>Source: Schmidt (2009)</a:t>
            </a:r>
            <a:endParaRPr lang="de-DE" sz="1100" dirty="0"/>
          </a:p>
        </p:txBody>
      </p:sp>
    </p:spTree>
    <p:extLst>
      <p:ext uri="{BB962C8B-B14F-4D97-AF65-F5344CB8AC3E}">
        <p14:creationId xmlns:p14="http://schemas.microsoft.com/office/powerpoint/2010/main" val="33362189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Manifold aspects regarding culture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1188"/>
            <a:ext cx="9144000" cy="286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hteck 2"/>
          <p:cNvSpPr/>
          <p:nvPr/>
        </p:nvSpPr>
        <p:spPr>
          <a:xfrm>
            <a:off x="6660232" y="5688273"/>
            <a:ext cx="2448272" cy="261610"/>
          </a:xfrm>
          <a:prstGeom prst="rect">
            <a:avLst/>
          </a:prstGeom>
        </p:spPr>
        <p:txBody>
          <a:bodyPr wrap="square">
            <a:spAutoFit/>
          </a:bodyPr>
          <a:lstStyle/>
          <a:p>
            <a:r>
              <a:rPr lang="en-US" sz="1100" dirty="0" smtClean="0"/>
              <a:t>Source: Schneider/</a:t>
            </a:r>
            <a:r>
              <a:rPr lang="en-US" sz="1100" dirty="0" err="1" smtClean="0"/>
              <a:t>Barsoux</a:t>
            </a:r>
            <a:r>
              <a:rPr lang="en-US" sz="1100" dirty="0" smtClean="0"/>
              <a:t> (1997)</a:t>
            </a:r>
            <a:endParaRPr lang="de-DE" sz="1100" dirty="0"/>
          </a:p>
        </p:txBody>
      </p:sp>
      <p:sp>
        <p:nvSpPr>
          <p:cNvPr id="5" name="Foliennummernplatzhalter 3"/>
          <p:cNvSpPr>
            <a:spLocks noGrp="1"/>
          </p:cNvSpPr>
          <p:nvPr>
            <p:ph type="sldNum" sz="quarter" idx="12"/>
          </p:nvPr>
        </p:nvSpPr>
        <p:spPr>
          <a:xfrm>
            <a:off x="6400800" y="209550"/>
            <a:ext cx="2135188" cy="474663"/>
          </a:xfrm>
        </p:spPr>
        <p:txBody>
          <a:bodyPr/>
          <a:lstStyle/>
          <a:p>
            <a:fld id="{04A092C7-0CF9-4C72-9E36-F9FA2CB109CD}" type="slidenum">
              <a:rPr lang="pl-PL" altLang="pl-PL" smtClean="0"/>
              <a:pPr/>
              <a:t>54</a:t>
            </a:fld>
            <a:endParaRPr lang="pl-PL" altLang="pl-PL"/>
          </a:p>
        </p:txBody>
      </p:sp>
    </p:spTree>
    <p:extLst>
      <p:ext uri="{BB962C8B-B14F-4D97-AF65-F5344CB8AC3E}">
        <p14:creationId xmlns:p14="http://schemas.microsoft.com/office/powerpoint/2010/main" val="4349964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bgerundetes Rechteck 2"/>
          <p:cNvSpPr/>
          <p:nvPr/>
        </p:nvSpPr>
        <p:spPr>
          <a:xfrm>
            <a:off x="1547664" y="2456892"/>
            <a:ext cx="1440160"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Robustness</a:t>
            </a:r>
            <a:endParaRPr lang="de-DE" dirty="0">
              <a:solidFill>
                <a:schemeClr val="tx1"/>
              </a:solidFill>
            </a:endParaRPr>
          </a:p>
        </p:txBody>
      </p:sp>
      <p:sp>
        <p:nvSpPr>
          <p:cNvPr id="4" name="Abgerundetes Rechteck 3"/>
          <p:cNvSpPr/>
          <p:nvPr/>
        </p:nvSpPr>
        <p:spPr>
          <a:xfrm>
            <a:off x="5940152" y="2456892"/>
            <a:ext cx="1440160"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Agility</a:t>
            </a:r>
            <a:endParaRPr lang="de-DE" dirty="0">
              <a:solidFill>
                <a:schemeClr val="tx1"/>
              </a:solidFill>
            </a:endParaRPr>
          </a:p>
        </p:txBody>
      </p:sp>
      <p:sp>
        <p:nvSpPr>
          <p:cNvPr id="5" name="Abgerundetes Rechteck 4"/>
          <p:cNvSpPr/>
          <p:nvPr/>
        </p:nvSpPr>
        <p:spPr>
          <a:xfrm>
            <a:off x="3347864" y="1484784"/>
            <a:ext cx="208823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SCRM</a:t>
            </a:r>
            <a:endParaRPr lang="de-DE" dirty="0">
              <a:solidFill>
                <a:schemeClr val="tx1"/>
              </a:solidFill>
            </a:endParaRPr>
          </a:p>
        </p:txBody>
      </p:sp>
      <p:cxnSp>
        <p:nvCxnSpPr>
          <p:cNvPr id="6" name="Gerade Verbindung mit Pfeil 5"/>
          <p:cNvCxnSpPr/>
          <p:nvPr/>
        </p:nvCxnSpPr>
        <p:spPr>
          <a:xfrm>
            <a:off x="3087542" y="2852936"/>
            <a:ext cx="2736304"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feld 6"/>
          <p:cNvSpPr txBox="1"/>
          <p:nvPr/>
        </p:nvSpPr>
        <p:spPr>
          <a:xfrm>
            <a:off x="6179972" y="3428002"/>
            <a:ext cx="960519" cy="369332"/>
          </a:xfrm>
          <a:prstGeom prst="rect">
            <a:avLst/>
          </a:prstGeom>
          <a:noFill/>
        </p:spPr>
        <p:txBody>
          <a:bodyPr wrap="none" rtlCol="0">
            <a:spAutoFit/>
          </a:bodyPr>
          <a:lstStyle/>
          <a:p>
            <a:r>
              <a:rPr lang="de-DE" dirty="0" err="1" smtClean="0"/>
              <a:t>demand</a:t>
            </a:r>
            <a:endParaRPr lang="de-DE" dirty="0"/>
          </a:p>
        </p:txBody>
      </p:sp>
      <p:sp>
        <p:nvSpPr>
          <p:cNvPr id="9" name="Textfeld 8"/>
          <p:cNvSpPr txBox="1"/>
          <p:nvPr/>
        </p:nvSpPr>
        <p:spPr>
          <a:xfrm>
            <a:off x="1787484" y="3465004"/>
            <a:ext cx="849913" cy="369332"/>
          </a:xfrm>
          <a:prstGeom prst="rect">
            <a:avLst/>
          </a:prstGeom>
          <a:noFill/>
        </p:spPr>
        <p:txBody>
          <a:bodyPr wrap="none" rtlCol="0">
            <a:spAutoFit/>
          </a:bodyPr>
          <a:lstStyle/>
          <a:p>
            <a:r>
              <a:rPr lang="de-DE" dirty="0" err="1"/>
              <a:t>s</a:t>
            </a:r>
            <a:r>
              <a:rPr lang="de-DE" dirty="0" err="1" smtClean="0"/>
              <a:t>upply</a:t>
            </a:r>
            <a:r>
              <a:rPr lang="de-DE" dirty="0" smtClean="0"/>
              <a:t> </a:t>
            </a:r>
            <a:endParaRPr lang="de-DE" dirty="0"/>
          </a:p>
        </p:txBody>
      </p:sp>
      <p:sp>
        <p:nvSpPr>
          <p:cNvPr id="10" name="Text Box 11"/>
          <p:cNvSpPr txBox="1">
            <a:spLocks noChangeArrowheads="1"/>
          </p:cNvSpPr>
          <p:nvPr/>
        </p:nvSpPr>
        <p:spPr bwMode="auto">
          <a:xfrm>
            <a:off x="5843161" y="5709189"/>
            <a:ext cx="2710101" cy="276999"/>
          </a:xfrm>
          <a:prstGeom prst="rect">
            <a:avLst/>
          </a:prstGeom>
          <a:noFill/>
          <a:ln w="9525">
            <a:noFill/>
            <a:miter lim="800000"/>
            <a:headEnd/>
            <a:tailEnd/>
          </a:ln>
        </p:spPr>
        <p:txBody>
          <a:bodyPr wrap="none">
            <a:spAutoFit/>
          </a:bodyPr>
          <a:lstStyle/>
          <a:p>
            <a:r>
              <a:rPr lang="de-DE" sz="1200" dirty="0" smtClean="0"/>
              <a:t>Source: </a:t>
            </a:r>
            <a:r>
              <a:rPr lang="en-US" sz="1200" dirty="0" err="1"/>
              <a:t>Wieland&amp;Wallenburg</a:t>
            </a:r>
            <a:r>
              <a:rPr lang="en-US" sz="1200" dirty="0"/>
              <a:t> (</a:t>
            </a:r>
            <a:r>
              <a:rPr lang="en-US" sz="1200" dirty="0" smtClean="0"/>
              <a:t>2012)</a:t>
            </a:r>
            <a:endParaRPr lang="de-DE" sz="1200" dirty="0"/>
          </a:p>
        </p:txBody>
      </p:sp>
      <p:sp>
        <p:nvSpPr>
          <p:cNvPr id="8" name="Textfeld 7"/>
          <p:cNvSpPr txBox="1"/>
          <p:nvPr/>
        </p:nvSpPr>
        <p:spPr>
          <a:xfrm>
            <a:off x="2798947" y="4159297"/>
            <a:ext cx="3922869" cy="1477328"/>
          </a:xfrm>
          <a:prstGeom prst="rect">
            <a:avLst/>
          </a:prstGeom>
          <a:noFill/>
        </p:spPr>
        <p:txBody>
          <a:bodyPr wrap="none" rtlCol="0">
            <a:spAutoFit/>
          </a:bodyPr>
          <a:lstStyle/>
          <a:p>
            <a:pPr marL="285750" indent="-285750">
              <a:buFont typeface="Arial" panose="020B0604020202020204" pitchFamily="34" charset="0"/>
              <a:buChar char="•"/>
            </a:pPr>
            <a:r>
              <a:rPr lang="de-DE" dirty="0" smtClean="0"/>
              <a:t>Inter-</a:t>
            </a:r>
            <a:r>
              <a:rPr lang="de-DE" dirty="0" err="1" smtClean="0"/>
              <a:t>organizational</a:t>
            </a:r>
            <a:r>
              <a:rPr lang="de-DE" dirty="0" smtClean="0"/>
              <a:t> </a:t>
            </a:r>
            <a:r>
              <a:rPr lang="de-DE" dirty="0" err="1" smtClean="0"/>
              <a:t>trust</a:t>
            </a:r>
            <a:endParaRPr lang="de-DE" dirty="0" smtClean="0"/>
          </a:p>
          <a:p>
            <a:pPr marL="285750" indent="-285750">
              <a:buFont typeface="Arial" panose="020B0604020202020204" pitchFamily="34" charset="0"/>
              <a:buChar char="•"/>
            </a:pPr>
            <a:r>
              <a:rPr lang="de-DE" dirty="0" smtClean="0"/>
              <a:t>Environmental </a:t>
            </a:r>
            <a:r>
              <a:rPr lang="de-DE" dirty="0" err="1" smtClean="0"/>
              <a:t>uncertainty</a:t>
            </a:r>
            <a:endParaRPr lang="de-DE" dirty="0" smtClean="0"/>
          </a:p>
          <a:p>
            <a:pPr marL="285750" indent="-285750">
              <a:buFont typeface="Arial" panose="020B0604020202020204" pitchFamily="34" charset="0"/>
              <a:buChar char="•"/>
            </a:pPr>
            <a:r>
              <a:rPr lang="de-DE" dirty="0" smtClean="0"/>
              <a:t>Partner </a:t>
            </a:r>
            <a:r>
              <a:rPr lang="de-DE" dirty="0" err="1" smtClean="0"/>
              <a:t>perfomance</a:t>
            </a:r>
            <a:endParaRPr lang="de-DE" dirty="0" smtClean="0"/>
          </a:p>
          <a:p>
            <a:pPr marL="285750" indent="-285750">
              <a:buFont typeface="Arial" panose="020B0604020202020204" pitchFamily="34" charset="0"/>
              <a:buChar char="•"/>
            </a:pPr>
            <a:r>
              <a:rPr lang="de-DE" dirty="0" smtClean="0"/>
              <a:t>Partner </a:t>
            </a:r>
            <a:r>
              <a:rPr lang="de-DE" dirty="0" err="1" smtClean="0"/>
              <a:t>asymmetry</a:t>
            </a:r>
            <a:r>
              <a:rPr lang="de-DE" dirty="0" smtClean="0"/>
              <a:t> </a:t>
            </a:r>
          </a:p>
          <a:p>
            <a:pPr marL="285750" indent="-285750">
              <a:buFont typeface="Arial" panose="020B0604020202020204" pitchFamily="34" charset="0"/>
              <a:buChar char="•"/>
            </a:pPr>
            <a:r>
              <a:rPr lang="de-DE" dirty="0" smtClean="0"/>
              <a:t>Lack </a:t>
            </a:r>
            <a:r>
              <a:rPr lang="de-DE" dirty="0" err="1" smtClean="0"/>
              <a:t>of</a:t>
            </a:r>
            <a:r>
              <a:rPr lang="de-DE" dirty="0" smtClean="0"/>
              <a:t> </a:t>
            </a:r>
            <a:r>
              <a:rPr lang="de-DE" dirty="0" err="1" smtClean="0"/>
              <a:t>experience</a:t>
            </a:r>
            <a:r>
              <a:rPr lang="de-DE" dirty="0" smtClean="0"/>
              <a:t> in </a:t>
            </a:r>
            <a:r>
              <a:rPr lang="de-DE" dirty="0" err="1" smtClean="0"/>
              <a:t>cooperation</a:t>
            </a:r>
            <a:endParaRPr lang="de-DE" dirty="0"/>
          </a:p>
        </p:txBody>
      </p:sp>
      <p:sp>
        <p:nvSpPr>
          <p:cNvPr id="11" name="Titel 1"/>
          <p:cNvSpPr>
            <a:spLocks noGrp="1"/>
          </p:cNvSpPr>
          <p:nvPr>
            <p:ph type="title"/>
          </p:nvPr>
        </p:nvSpPr>
        <p:spPr/>
        <p:txBody>
          <a:bodyPr/>
          <a:lstStyle/>
          <a:p>
            <a:r>
              <a:rPr lang="de-DE" dirty="0" err="1" smtClean="0"/>
              <a:t>Risk</a:t>
            </a:r>
            <a:r>
              <a:rPr lang="de-DE" dirty="0" smtClean="0"/>
              <a:t> Assessment </a:t>
            </a:r>
            <a:r>
              <a:rPr lang="de-DE" dirty="0" err="1" smtClean="0"/>
              <a:t>for</a:t>
            </a:r>
            <a:r>
              <a:rPr lang="de-DE" dirty="0" smtClean="0"/>
              <a:t> Different </a:t>
            </a:r>
            <a:r>
              <a:rPr lang="de-DE" dirty="0" err="1" smtClean="0"/>
              <a:t>Structural</a:t>
            </a:r>
            <a:r>
              <a:rPr lang="de-DE" dirty="0" smtClean="0"/>
              <a:t> </a:t>
            </a:r>
            <a:r>
              <a:rPr lang="de-DE" dirty="0" err="1" smtClean="0"/>
              <a:t>Approaches</a:t>
            </a:r>
            <a:r>
              <a:rPr lang="de-DE" dirty="0" smtClean="0"/>
              <a:t> (1)</a:t>
            </a:r>
            <a:endParaRPr lang="de-DE" dirty="0"/>
          </a:p>
        </p:txBody>
      </p:sp>
      <p:sp>
        <p:nvSpPr>
          <p:cNvPr id="12" name="Foliennummernplatzhalter 3"/>
          <p:cNvSpPr>
            <a:spLocks noGrp="1"/>
          </p:cNvSpPr>
          <p:nvPr>
            <p:ph type="sldNum" sz="quarter" idx="12"/>
          </p:nvPr>
        </p:nvSpPr>
        <p:spPr>
          <a:xfrm>
            <a:off x="6400800" y="209550"/>
            <a:ext cx="2135188" cy="474663"/>
          </a:xfrm>
        </p:spPr>
        <p:txBody>
          <a:bodyPr/>
          <a:lstStyle/>
          <a:p>
            <a:fld id="{04A092C7-0CF9-4C72-9E36-F9FA2CB109CD}" type="slidenum">
              <a:rPr lang="pl-PL" altLang="pl-PL" smtClean="0"/>
              <a:pPr/>
              <a:t>55</a:t>
            </a:fld>
            <a:endParaRPr lang="pl-PL" altLang="pl-PL"/>
          </a:p>
        </p:txBody>
      </p:sp>
    </p:spTree>
    <p:extLst>
      <p:ext uri="{BB962C8B-B14F-4D97-AF65-F5344CB8AC3E}">
        <p14:creationId xmlns:p14="http://schemas.microsoft.com/office/powerpoint/2010/main" val="18337722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Risk</a:t>
            </a:r>
            <a:r>
              <a:rPr lang="de-DE" dirty="0" smtClean="0"/>
              <a:t> Assessment </a:t>
            </a:r>
            <a:r>
              <a:rPr lang="de-DE" dirty="0" err="1" smtClean="0"/>
              <a:t>for</a:t>
            </a:r>
            <a:r>
              <a:rPr lang="de-DE" dirty="0" smtClean="0"/>
              <a:t> Different </a:t>
            </a:r>
            <a:r>
              <a:rPr lang="de-DE" dirty="0" err="1" smtClean="0"/>
              <a:t>Structural</a:t>
            </a:r>
            <a:r>
              <a:rPr lang="de-DE" dirty="0" smtClean="0"/>
              <a:t> </a:t>
            </a:r>
            <a:r>
              <a:rPr lang="de-DE" dirty="0" err="1" smtClean="0"/>
              <a:t>Approaches</a:t>
            </a:r>
            <a:r>
              <a:rPr lang="de-DE" dirty="0" smtClean="0"/>
              <a:t> (2)</a:t>
            </a:r>
            <a:endParaRPr lang="de-DE" dirty="0"/>
          </a:p>
        </p:txBody>
      </p:sp>
      <p:sp>
        <p:nvSpPr>
          <p:cNvPr id="3" name="Abgerundetes Rechteck 2"/>
          <p:cNvSpPr/>
          <p:nvPr/>
        </p:nvSpPr>
        <p:spPr>
          <a:xfrm>
            <a:off x="1547664" y="2528900"/>
            <a:ext cx="1440160"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Market</a:t>
            </a:r>
            <a:endParaRPr lang="de-DE" dirty="0">
              <a:solidFill>
                <a:schemeClr val="tx1"/>
              </a:solidFill>
            </a:endParaRPr>
          </a:p>
        </p:txBody>
      </p:sp>
      <p:sp>
        <p:nvSpPr>
          <p:cNvPr id="4" name="Abgerundetes Rechteck 3"/>
          <p:cNvSpPr/>
          <p:nvPr/>
        </p:nvSpPr>
        <p:spPr>
          <a:xfrm>
            <a:off x="5940152" y="2528900"/>
            <a:ext cx="1440160"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Hierarchy</a:t>
            </a:r>
            <a:endParaRPr lang="de-DE" dirty="0">
              <a:solidFill>
                <a:schemeClr val="tx1"/>
              </a:solidFill>
            </a:endParaRPr>
          </a:p>
        </p:txBody>
      </p:sp>
      <p:sp>
        <p:nvSpPr>
          <p:cNvPr id="5" name="Abgerundetes Rechteck 4"/>
          <p:cNvSpPr/>
          <p:nvPr/>
        </p:nvSpPr>
        <p:spPr>
          <a:xfrm>
            <a:off x="3406017" y="1196752"/>
            <a:ext cx="208823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Relational </a:t>
            </a:r>
            <a:r>
              <a:rPr lang="de-DE" dirty="0" err="1" smtClean="0">
                <a:solidFill>
                  <a:schemeClr val="tx1"/>
                </a:solidFill>
              </a:rPr>
              <a:t>Risks</a:t>
            </a:r>
            <a:endParaRPr lang="de-DE" dirty="0">
              <a:solidFill>
                <a:schemeClr val="tx1"/>
              </a:solidFill>
            </a:endParaRPr>
          </a:p>
        </p:txBody>
      </p:sp>
      <p:sp>
        <p:nvSpPr>
          <p:cNvPr id="6" name="Text Box 11"/>
          <p:cNvSpPr txBox="1">
            <a:spLocks noChangeArrowheads="1"/>
          </p:cNvSpPr>
          <p:nvPr/>
        </p:nvSpPr>
        <p:spPr bwMode="auto">
          <a:xfrm>
            <a:off x="7020272" y="5672281"/>
            <a:ext cx="1949701" cy="276999"/>
          </a:xfrm>
          <a:prstGeom prst="rect">
            <a:avLst/>
          </a:prstGeom>
          <a:noFill/>
          <a:ln w="9525">
            <a:noFill/>
            <a:miter lim="800000"/>
            <a:headEnd/>
            <a:tailEnd/>
          </a:ln>
        </p:spPr>
        <p:txBody>
          <a:bodyPr wrap="none">
            <a:spAutoFit/>
          </a:bodyPr>
          <a:lstStyle/>
          <a:p>
            <a:pPr algn="l"/>
            <a:r>
              <a:rPr lang="de-DE" sz="1200" dirty="0"/>
              <a:t>Quelle: </a:t>
            </a:r>
            <a:r>
              <a:rPr lang="de-DE" sz="1200" dirty="0" err="1" smtClean="0"/>
              <a:t>Billitteri</a:t>
            </a:r>
            <a:r>
              <a:rPr lang="de-DE" sz="1200" dirty="0" smtClean="0"/>
              <a:t> et.al. (2013)</a:t>
            </a:r>
            <a:endParaRPr lang="de-DE" sz="1200" dirty="0"/>
          </a:p>
        </p:txBody>
      </p:sp>
      <p:cxnSp>
        <p:nvCxnSpPr>
          <p:cNvPr id="8" name="Gerade Verbindung mit Pfeil 7"/>
          <p:cNvCxnSpPr/>
          <p:nvPr/>
        </p:nvCxnSpPr>
        <p:spPr>
          <a:xfrm>
            <a:off x="3087542" y="2924944"/>
            <a:ext cx="2736304"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3087542" y="2528900"/>
            <a:ext cx="523605" cy="369332"/>
          </a:xfrm>
          <a:prstGeom prst="rect">
            <a:avLst/>
          </a:prstGeom>
          <a:noFill/>
        </p:spPr>
        <p:txBody>
          <a:bodyPr wrap="none" rtlCol="0">
            <a:spAutoFit/>
          </a:bodyPr>
          <a:lstStyle/>
          <a:p>
            <a:r>
              <a:rPr lang="de-DE" dirty="0" err="1" smtClean="0"/>
              <a:t>low</a:t>
            </a:r>
            <a:endParaRPr lang="de-DE" dirty="0"/>
          </a:p>
        </p:txBody>
      </p:sp>
      <p:sp>
        <p:nvSpPr>
          <p:cNvPr id="10" name="Textfeld 9"/>
          <p:cNvSpPr txBox="1"/>
          <p:nvPr/>
        </p:nvSpPr>
        <p:spPr>
          <a:xfrm>
            <a:off x="5272531" y="2528900"/>
            <a:ext cx="590226" cy="369332"/>
          </a:xfrm>
          <a:prstGeom prst="rect">
            <a:avLst/>
          </a:prstGeom>
          <a:noFill/>
        </p:spPr>
        <p:txBody>
          <a:bodyPr wrap="none" rtlCol="0">
            <a:spAutoFit/>
          </a:bodyPr>
          <a:lstStyle/>
          <a:p>
            <a:r>
              <a:rPr lang="de-DE" dirty="0" smtClean="0"/>
              <a:t>high</a:t>
            </a:r>
            <a:endParaRPr lang="de-DE" dirty="0"/>
          </a:p>
        </p:txBody>
      </p:sp>
      <p:sp>
        <p:nvSpPr>
          <p:cNvPr id="11" name="Abgerundetes Rechteck 10"/>
          <p:cNvSpPr/>
          <p:nvPr/>
        </p:nvSpPr>
        <p:spPr>
          <a:xfrm>
            <a:off x="1619672" y="4761148"/>
            <a:ext cx="1440160"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smtClean="0">
                <a:solidFill>
                  <a:schemeClr val="tx1"/>
                </a:solidFill>
              </a:rPr>
              <a:t>Hierarchy</a:t>
            </a:r>
            <a:endParaRPr lang="de-DE" dirty="0">
              <a:solidFill>
                <a:schemeClr val="tx1"/>
              </a:solidFill>
            </a:endParaRPr>
          </a:p>
        </p:txBody>
      </p:sp>
      <p:sp>
        <p:nvSpPr>
          <p:cNvPr id="12" name="Abgerundetes Rechteck 11"/>
          <p:cNvSpPr/>
          <p:nvPr/>
        </p:nvSpPr>
        <p:spPr>
          <a:xfrm>
            <a:off x="6012160" y="4761148"/>
            <a:ext cx="1440160"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Market</a:t>
            </a:r>
            <a:endParaRPr lang="de-DE" dirty="0">
              <a:solidFill>
                <a:schemeClr val="tx1"/>
              </a:solidFill>
            </a:endParaRPr>
          </a:p>
        </p:txBody>
      </p:sp>
      <p:sp>
        <p:nvSpPr>
          <p:cNvPr id="13" name="Abgerundetes Rechteck 12"/>
          <p:cNvSpPr/>
          <p:nvPr/>
        </p:nvSpPr>
        <p:spPr>
          <a:xfrm>
            <a:off x="3478025" y="3429000"/>
            <a:ext cx="2088232" cy="79208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Performance </a:t>
            </a:r>
            <a:r>
              <a:rPr lang="de-DE" dirty="0" err="1" smtClean="0">
                <a:solidFill>
                  <a:schemeClr val="tx1"/>
                </a:solidFill>
              </a:rPr>
              <a:t>Risks</a:t>
            </a:r>
            <a:endParaRPr lang="de-DE" dirty="0">
              <a:solidFill>
                <a:schemeClr val="tx1"/>
              </a:solidFill>
            </a:endParaRPr>
          </a:p>
        </p:txBody>
      </p:sp>
      <p:cxnSp>
        <p:nvCxnSpPr>
          <p:cNvPr id="14" name="Gerade Verbindung mit Pfeil 13"/>
          <p:cNvCxnSpPr/>
          <p:nvPr/>
        </p:nvCxnSpPr>
        <p:spPr>
          <a:xfrm>
            <a:off x="3159550" y="5157192"/>
            <a:ext cx="2736304" cy="0"/>
          </a:xfrm>
          <a:prstGeom prst="straightConnector1">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3159550" y="4761148"/>
            <a:ext cx="523605" cy="369332"/>
          </a:xfrm>
          <a:prstGeom prst="rect">
            <a:avLst/>
          </a:prstGeom>
          <a:noFill/>
        </p:spPr>
        <p:txBody>
          <a:bodyPr wrap="none" rtlCol="0">
            <a:spAutoFit/>
          </a:bodyPr>
          <a:lstStyle/>
          <a:p>
            <a:r>
              <a:rPr lang="de-DE" dirty="0" err="1" smtClean="0"/>
              <a:t>low</a:t>
            </a:r>
            <a:endParaRPr lang="de-DE" dirty="0"/>
          </a:p>
        </p:txBody>
      </p:sp>
      <p:sp>
        <p:nvSpPr>
          <p:cNvPr id="16" name="Textfeld 15"/>
          <p:cNvSpPr txBox="1"/>
          <p:nvPr/>
        </p:nvSpPr>
        <p:spPr>
          <a:xfrm>
            <a:off x="5344539" y="4761148"/>
            <a:ext cx="590226" cy="369332"/>
          </a:xfrm>
          <a:prstGeom prst="rect">
            <a:avLst/>
          </a:prstGeom>
          <a:noFill/>
        </p:spPr>
        <p:txBody>
          <a:bodyPr wrap="none" rtlCol="0">
            <a:spAutoFit/>
          </a:bodyPr>
          <a:lstStyle/>
          <a:p>
            <a:r>
              <a:rPr lang="de-DE" dirty="0" smtClean="0"/>
              <a:t>high</a:t>
            </a:r>
            <a:endParaRPr lang="de-DE" dirty="0"/>
          </a:p>
        </p:txBody>
      </p:sp>
      <p:sp>
        <p:nvSpPr>
          <p:cNvPr id="17" name="Foliennummernplatzhalter 3"/>
          <p:cNvSpPr>
            <a:spLocks noGrp="1"/>
          </p:cNvSpPr>
          <p:nvPr>
            <p:ph type="sldNum" sz="quarter" idx="12"/>
          </p:nvPr>
        </p:nvSpPr>
        <p:spPr>
          <a:xfrm>
            <a:off x="6400800" y="209550"/>
            <a:ext cx="2135188" cy="474663"/>
          </a:xfrm>
        </p:spPr>
        <p:txBody>
          <a:bodyPr/>
          <a:lstStyle/>
          <a:p>
            <a:fld id="{04A092C7-0CF9-4C72-9E36-F9FA2CB109CD}" type="slidenum">
              <a:rPr lang="pl-PL" altLang="pl-PL" smtClean="0"/>
              <a:pPr/>
              <a:t>56</a:t>
            </a:fld>
            <a:endParaRPr lang="pl-PL" altLang="pl-PL"/>
          </a:p>
        </p:txBody>
      </p:sp>
    </p:spTree>
    <p:extLst>
      <p:ext uri="{BB962C8B-B14F-4D97-AF65-F5344CB8AC3E}">
        <p14:creationId xmlns:p14="http://schemas.microsoft.com/office/powerpoint/2010/main" val="16089104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p:cNvSpPr>
            <a:spLocks noGrp="1"/>
          </p:cNvSpPr>
          <p:nvPr>
            <p:ph type="sldNum" sz="quarter" idx="4294967295"/>
          </p:nvPr>
        </p:nvSpPr>
        <p:spPr>
          <a:xfrm>
            <a:off x="7008813" y="209550"/>
            <a:ext cx="2135187" cy="474663"/>
          </a:xfrm>
        </p:spPr>
        <p:txBody>
          <a:bodyPr/>
          <a:lstStyle/>
          <a:p>
            <a:fld id="{2B8FFB85-53CB-46EF-BAE3-436940DB317C}" type="slidenum">
              <a:rPr lang="pl-PL" altLang="pl-PL" smtClean="0"/>
              <a:pPr/>
              <a:t>57</a:t>
            </a:fld>
            <a:endParaRPr lang="pl-PL" altLang="pl-PL"/>
          </a:p>
        </p:txBody>
      </p:sp>
    </p:spTree>
    <p:extLst>
      <p:ext uri="{BB962C8B-B14F-4D97-AF65-F5344CB8AC3E}">
        <p14:creationId xmlns:p14="http://schemas.microsoft.com/office/powerpoint/2010/main" val="428572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Conclusions</a:t>
            </a:r>
            <a:r>
              <a:rPr lang="de-DE" dirty="0"/>
              <a:t> </a:t>
            </a:r>
            <a:r>
              <a:rPr lang="de-DE" dirty="0" err="1"/>
              <a:t>for</a:t>
            </a:r>
            <a:r>
              <a:rPr lang="de-DE" dirty="0"/>
              <a:t> </a:t>
            </a:r>
            <a:r>
              <a:rPr lang="de-DE" dirty="0" err="1"/>
              <a:t>Logistics</a:t>
            </a:r>
            <a:r>
              <a:rPr lang="de-DE" dirty="0"/>
              <a:t> </a:t>
            </a:r>
            <a:r>
              <a:rPr lang="de-DE" dirty="0" smtClean="0"/>
              <a:t>(2)</a:t>
            </a:r>
            <a:endParaRPr lang="de-DE" dirty="0"/>
          </a:p>
        </p:txBody>
      </p:sp>
      <p:graphicFrame>
        <p:nvGraphicFramePr>
          <p:cNvPr id="5" name="Tabelle 4"/>
          <p:cNvGraphicFramePr>
            <a:graphicFrameLocks noGrp="1"/>
          </p:cNvGraphicFramePr>
          <p:nvPr>
            <p:extLst>
              <p:ext uri="{D42A27DB-BD31-4B8C-83A1-F6EECF244321}">
                <p14:modId xmlns:p14="http://schemas.microsoft.com/office/powerpoint/2010/main" val="175342807"/>
              </p:ext>
            </p:extLst>
          </p:nvPr>
        </p:nvGraphicFramePr>
        <p:xfrm>
          <a:off x="1187624" y="1054700"/>
          <a:ext cx="6912767" cy="4894580"/>
        </p:xfrm>
        <a:graphic>
          <a:graphicData uri="http://schemas.openxmlformats.org/drawingml/2006/table">
            <a:tbl>
              <a:tblPr firstRow="1" firstCol="1" bandRow="1"/>
              <a:tblGrid>
                <a:gridCol w="6912767"/>
              </a:tblGrid>
              <a:tr h="262698">
                <a:tc>
                  <a:txBody>
                    <a:bodyPr/>
                    <a:lstStyle/>
                    <a:p>
                      <a:pPr algn="ctr" hangingPunct="0">
                        <a:lnSpc>
                          <a:spcPct val="150000"/>
                        </a:lnSpc>
                        <a:spcAft>
                          <a:spcPts val="0"/>
                        </a:spcAft>
                      </a:pPr>
                      <a:r>
                        <a:rPr lang="en-US" sz="1200" b="1" dirty="0">
                          <a:effectLst/>
                          <a:latin typeface="Arial"/>
                          <a:ea typeface="Times New Roman"/>
                          <a:cs typeface="Arial"/>
                        </a:rPr>
                        <a:t>Four “mega-trends” that are changing logistics supply:</a:t>
                      </a:r>
                      <a:endParaRPr lang="de-DE" sz="1200" dirty="0">
                        <a:effectLst/>
                        <a:latin typeface="Arial"/>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283406">
                <a:tc>
                  <a:txBody>
                    <a:bodyPr/>
                    <a:lstStyle/>
                    <a:p>
                      <a:pPr algn="just" hangingPunct="0">
                        <a:lnSpc>
                          <a:spcPct val="150000"/>
                        </a:lnSpc>
                        <a:spcAft>
                          <a:spcPts val="0"/>
                        </a:spcAft>
                      </a:pPr>
                      <a:r>
                        <a:rPr lang="en-US" sz="1200" b="1" dirty="0">
                          <a:effectLst/>
                          <a:latin typeface="Arial"/>
                          <a:ea typeface="Times New Roman"/>
                          <a:cs typeface="Times New Roman"/>
                        </a:rPr>
                        <a:t>(Re-) discovery of positive effects of the optimized structure and process organization</a:t>
                      </a:r>
                      <a:r>
                        <a:rPr lang="en-US" sz="1200" dirty="0">
                          <a:effectLst/>
                          <a:latin typeface="Arial"/>
                          <a:ea typeface="Times New Roman"/>
                          <a:cs typeface="Times New Roman"/>
                        </a:rPr>
                        <a:t> - Advancement of exclusively pull-</a:t>
                      </a:r>
                      <a:r>
                        <a:rPr lang="en-US" sz="1200" dirty="0" err="1">
                          <a:effectLst/>
                          <a:latin typeface="Arial"/>
                          <a:ea typeface="Times New Roman"/>
                          <a:cs typeface="Times New Roman"/>
                        </a:rPr>
                        <a:t>orineted</a:t>
                      </a:r>
                      <a:r>
                        <a:rPr lang="en-US" sz="1200" dirty="0">
                          <a:effectLst/>
                          <a:latin typeface="Arial"/>
                          <a:ea typeface="Times New Roman"/>
                          <a:cs typeface="Times New Roman"/>
                        </a:rPr>
                        <a:t> supply chain management with JIT and CRP, escalating requirements placed on process and IT know-how, success factors “lean process management” and “event management”</a:t>
                      </a:r>
                      <a:endParaRPr lang="de-DE" sz="1200" dirty="0">
                        <a:effectLst/>
                        <a:latin typeface="Arial"/>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724">
                <a:tc>
                  <a:txBody>
                    <a:bodyPr/>
                    <a:lstStyle/>
                    <a:p>
                      <a:pPr algn="just" hangingPunct="0">
                        <a:lnSpc>
                          <a:spcPct val="150000"/>
                        </a:lnSpc>
                        <a:spcAft>
                          <a:spcPts val="0"/>
                        </a:spcAft>
                      </a:pPr>
                      <a:r>
                        <a:rPr lang="en-US" sz="1200" b="1">
                          <a:effectLst/>
                          <a:latin typeface="Arial"/>
                          <a:ea typeface="Times New Roman"/>
                          <a:cs typeface="Times New Roman"/>
                        </a:rPr>
                        <a:t>New logistics design options through technological progress </a:t>
                      </a:r>
                      <a:r>
                        <a:rPr lang="en-US" sz="1200">
                          <a:effectLst/>
                          <a:latin typeface="Arial"/>
                          <a:ea typeface="Times New Roman"/>
                          <a:cs typeface="Times New Roman"/>
                        </a:rPr>
                        <a:t>- Increasing interconnectedness of the world through the Internet, comprehensive tracking, monitoring and automation of object and information streams via RFID and smart objects technologies</a:t>
                      </a:r>
                      <a:endParaRPr lang="de-DE" sz="1200">
                        <a:effectLst/>
                        <a:latin typeface="Arial"/>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3406">
                <a:tc>
                  <a:txBody>
                    <a:bodyPr/>
                    <a:lstStyle/>
                    <a:p>
                      <a:pPr algn="just" hangingPunct="0">
                        <a:lnSpc>
                          <a:spcPct val="150000"/>
                        </a:lnSpc>
                        <a:spcAft>
                          <a:spcPts val="0"/>
                        </a:spcAft>
                      </a:pPr>
                      <a:r>
                        <a:rPr lang="en-US" sz="1200" b="1" dirty="0">
                          <a:effectLst/>
                          <a:latin typeface="Arial"/>
                          <a:ea typeface="Times New Roman"/>
                          <a:cs typeface="Times New Roman"/>
                        </a:rPr>
                        <a:t>Deregulation and privatization of previously public services in communications and traffic, appearance of “hybrid” logistics providers</a:t>
                      </a:r>
                      <a:r>
                        <a:rPr lang="en-US" sz="1200" dirty="0">
                          <a:effectLst/>
                          <a:latin typeface="Arial"/>
                          <a:ea typeface="Times New Roman"/>
                          <a:cs typeface="Times New Roman"/>
                        </a:rPr>
                        <a:t> - New carriers, new service packages, new competition from previous postal and rail companies, “hybrid” business from the industry, new investors from the finance branch, growing competitive pressure</a:t>
                      </a:r>
                      <a:endParaRPr lang="de-DE" sz="1200" dirty="0">
                        <a:effectLst/>
                        <a:latin typeface="Arial"/>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724">
                <a:tc>
                  <a:txBody>
                    <a:bodyPr/>
                    <a:lstStyle/>
                    <a:p>
                      <a:pPr algn="just" hangingPunct="0">
                        <a:lnSpc>
                          <a:spcPct val="150000"/>
                        </a:lnSpc>
                        <a:spcAft>
                          <a:spcPts val="0"/>
                        </a:spcAft>
                      </a:pPr>
                      <a:r>
                        <a:rPr lang="en-US" sz="1200" b="1" dirty="0">
                          <a:effectLst/>
                          <a:latin typeface="Arial"/>
                          <a:ea typeface="Times New Roman"/>
                          <a:cs typeface="Times New Roman"/>
                        </a:rPr>
                        <a:t>Concentration on core competencies, shareholder value oriented thinking, outsourcing</a:t>
                      </a:r>
                      <a:r>
                        <a:rPr lang="en-US" sz="1200" dirty="0">
                          <a:effectLst/>
                          <a:latin typeface="Arial"/>
                          <a:ea typeface="Times New Roman"/>
                          <a:cs typeface="Times New Roman"/>
                        </a:rPr>
                        <a:t> - Driven by financial motives, a focus on simplification and management of capital investment, headcount and outsourcing</a:t>
                      </a:r>
                      <a:endParaRPr lang="de-DE" sz="1200" dirty="0">
                        <a:effectLst/>
                        <a:latin typeface="Arial"/>
                        <a:ea typeface="Times New Roman"/>
                        <a:cs typeface="Times New Roman"/>
                      </a:endParaRPr>
                    </a:p>
                  </a:txBody>
                  <a:tcPr marL="67009" marR="670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Textfeld 5"/>
          <p:cNvSpPr txBox="1"/>
          <p:nvPr/>
        </p:nvSpPr>
        <p:spPr>
          <a:xfrm>
            <a:off x="6084168" y="5903694"/>
            <a:ext cx="3142207" cy="261610"/>
          </a:xfrm>
          <a:prstGeom prst="rect">
            <a:avLst/>
          </a:prstGeom>
          <a:noFill/>
        </p:spPr>
        <p:txBody>
          <a:bodyPr wrap="none" rtlCol="0">
            <a:spAutoFit/>
          </a:bodyPr>
          <a:lstStyle/>
          <a:p>
            <a:r>
              <a:rPr lang="de-DE" sz="1100" dirty="0" smtClean="0"/>
              <a:t>Source: Klaus, Kille (2008 ) in </a:t>
            </a:r>
            <a:r>
              <a:rPr lang="de-DE" sz="1100" dirty="0" err="1" smtClean="0"/>
              <a:t>Gleißner</a:t>
            </a:r>
            <a:r>
              <a:rPr lang="de-DE" sz="1100" dirty="0" smtClean="0"/>
              <a:t> (2011 )</a:t>
            </a:r>
            <a:endParaRPr lang="de-DE" sz="1100" dirty="0"/>
          </a:p>
        </p:txBody>
      </p:sp>
      <p:sp>
        <p:nvSpPr>
          <p:cNvPr id="7"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6</a:t>
            </a:fld>
            <a:endParaRPr lang="pl-PL" altLang="pl-PL" dirty="0"/>
          </a:p>
        </p:txBody>
      </p:sp>
    </p:spTree>
    <p:extLst>
      <p:ext uri="{BB962C8B-B14F-4D97-AF65-F5344CB8AC3E}">
        <p14:creationId xmlns:p14="http://schemas.microsoft.com/office/powerpoint/2010/main" val="6958809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ihandform 23"/>
          <p:cNvSpPr/>
          <p:nvPr/>
        </p:nvSpPr>
        <p:spPr>
          <a:xfrm flipH="1">
            <a:off x="5536207" y="4062266"/>
            <a:ext cx="1731382" cy="900226"/>
          </a:xfrm>
          <a:custGeom>
            <a:avLst/>
            <a:gdLst>
              <a:gd name="connsiteX0" fmla="*/ 0 w 1433015"/>
              <a:gd name="connsiteY0" fmla="*/ 0 h 420806"/>
              <a:gd name="connsiteX1" fmla="*/ 354841 w 1433015"/>
              <a:gd name="connsiteY1" fmla="*/ 327547 h 420806"/>
              <a:gd name="connsiteX2" fmla="*/ 818865 w 1433015"/>
              <a:gd name="connsiteY2" fmla="*/ 409433 h 420806"/>
              <a:gd name="connsiteX3" fmla="*/ 1201003 w 1433015"/>
              <a:gd name="connsiteY3" fmla="*/ 259308 h 420806"/>
              <a:gd name="connsiteX4" fmla="*/ 1433015 w 1433015"/>
              <a:gd name="connsiteY4" fmla="*/ 27296 h 420806"/>
              <a:gd name="connsiteX5" fmla="*/ 1433015 w 1433015"/>
              <a:gd name="connsiteY5" fmla="*/ 27296 h 42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015" h="420806">
                <a:moveTo>
                  <a:pt x="0" y="0"/>
                </a:moveTo>
                <a:cubicBezTo>
                  <a:pt x="109182" y="129654"/>
                  <a:pt x="218364" y="259308"/>
                  <a:pt x="354841" y="327547"/>
                </a:cubicBezTo>
                <a:cubicBezTo>
                  <a:pt x="491319" y="395786"/>
                  <a:pt x="677838" y="420806"/>
                  <a:pt x="818865" y="409433"/>
                </a:cubicBezTo>
                <a:cubicBezTo>
                  <a:pt x="959892" y="398060"/>
                  <a:pt x="1098645" y="322997"/>
                  <a:pt x="1201003" y="259308"/>
                </a:cubicBezTo>
                <a:cubicBezTo>
                  <a:pt x="1303361" y="195619"/>
                  <a:pt x="1433015" y="27296"/>
                  <a:pt x="1433015" y="27296"/>
                </a:cubicBezTo>
                <a:lnTo>
                  <a:pt x="1433015" y="27296"/>
                </a:lnTo>
              </a:path>
            </a:pathLst>
          </a:custGeom>
          <a:ln w="8890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91428" tIns="45713" rIns="91428" bIns="45713" rtlCol="0" anchor="ctr"/>
          <a:lstStyle/>
          <a:p>
            <a:pPr algn="ctr"/>
            <a:endParaRPr lang="en-US" dirty="0"/>
          </a:p>
        </p:txBody>
      </p:sp>
      <p:sp>
        <p:nvSpPr>
          <p:cNvPr id="26" name="Pfeil nach unten 25"/>
          <p:cNvSpPr/>
          <p:nvPr/>
        </p:nvSpPr>
        <p:spPr>
          <a:xfrm>
            <a:off x="3668749" y="4466174"/>
            <a:ext cx="2013912" cy="1000132"/>
          </a:xfrm>
          <a:prstGeom prst="downArrow">
            <a:avLst>
              <a:gd name="adj1" fmla="val 82528"/>
              <a:gd name="adj2" fmla="val 52729"/>
            </a:avLst>
          </a:prstGeom>
          <a:solidFill>
            <a:srgbClr val="2457AD"/>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en-US" dirty="0"/>
          </a:p>
        </p:txBody>
      </p:sp>
      <p:sp>
        <p:nvSpPr>
          <p:cNvPr id="27" name="Textfeld 26"/>
          <p:cNvSpPr txBox="1"/>
          <p:nvPr/>
        </p:nvSpPr>
        <p:spPr>
          <a:xfrm>
            <a:off x="4083731" y="4566488"/>
            <a:ext cx="1175298" cy="446262"/>
          </a:xfrm>
          <a:prstGeom prst="rect">
            <a:avLst/>
          </a:prstGeom>
          <a:noFill/>
        </p:spPr>
        <p:txBody>
          <a:bodyPr wrap="none" lIns="91428" tIns="45713" rIns="91428" bIns="45713" rtlCol="0">
            <a:spAutoFit/>
          </a:bodyPr>
          <a:lstStyle/>
          <a:p>
            <a:r>
              <a:rPr lang="en-US" sz="2300" dirty="0" smtClean="0">
                <a:solidFill>
                  <a:schemeClr val="bg1"/>
                </a:solidFill>
              </a:rPr>
              <a:t>demand</a:t>
            </a:r>
          </a:p>
        </p:txBody>
      </p:sp>
      <p:sp>
        <p:nvSpPr>
          <p:cNvPr id="8" name="Titel 7"/>
          <p:cNvSpPr>
            <a:spLocks noGrp="1"/>
          </p:cNvSpPr>
          <p:nvPr>
            <p:ph type="title"/>
          </p:nvPr>
        </p:nvSpPr>
        <p:spPr>
          <a:xfrm>
            <a:off x="151200" y="532800"/>
            <a:ext cx="8229600" cy="1143000"/>
          </a:xfrm>
        </p:spPr>
        <p:txBody>
          <a:bodyPr vert="horz" lIns="91440" tIns="45720" rIns="91440" bIns="45720" rtlCol="0" anchor="t" anchorCtr="0">
            <a:normAutofit/>
          </a:bodyPr>
          <a:lstStyle/>
          <a:p>
            <a:r>
              <a:rPr lang="en-US" dirty="0"/>
              <a:t>Megatrend Effects as Sphere of Activities</a:t>
            </a:r>
          </a:p>
        </p:txBody>
      </p:sp>
      <p:sp>
        <p:nvSpPr>
          <p:cNvPr id="29" name="Textfeld 28"/>
          <p:cNvSpPr txBox="1"/>
          <p:nvPr/>
        </p:nvSpPr>
        <p:spPr>
          <a:xfrm>
            <a:off x="3124988" y="5570090"/>
            <a:ext cx="3175204" cy="523206"/>
          </a:xfrm>
          <a:prstGeom prst="rect">
            <a:avLst/>
          </a:prstGeom>
          <a:noFill/>
        </p:spPr>
        <p:txBody>
          <a:bodyPr wrap="none" lIns="91428" tIns="45713" rIns="91428" bIns="45713" rtlCol="0">
            <a:spAutoFit/>
          </a:bodyPr>
          <a:lstStyle/>
          <a:p>
            <a:r>
              <a:rPr lang="en-US" sz="2800" dirty="0" smtClean="0"/>
              <a:t>Flexibility and Agility</a:t>
            </a:r>
            <a:endParaRPr lang="en-US" sz="2800" dirty="0"/>
          </a:p>
        </p:txBody>
      </p:sp>
      <p:sp>
        <p:nvSpPr>
          <p:cNvPr id="9" name="Abgerundetes Rechteck 8"/>
          <p:cNvSpPr/>
          <p:nvPr/>
        </p:nvSpPr>
        <p:spPr>
          <a:xfrm>
            <a:off x="3457781" y="1777013"/>
            <a:ext cx="2562349" cy="2233497"/>
          </a:xfrm>
          <a:prstGeom prst="roundRect">
            <a:avLst/>
          </a:prstGeom>
          <a:noFill/>
          <a:ln>
            <a:solidFill>
              <a:srgbClr val="2457AD"/>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en-US" dirty="0"/>
          </a:p>
        </p:txBody>
      </p:sp>
      <p:sp>
        <p:nvSpPr>
          <p:cNvPr id="10" name="Textfeld 9"/>
          <p:cNvSpPr txBox="1"/>
          <p:nvPr/>
        </p:nvSpPr>
        <p:spPr>
          <a:xfrm>
            <a:off x="3523757" y="2178193"/>
            <a:ext cx="1653495" cy="1759085"/>
          </a:xfrm>
          <a:prstGeom prst="rect">
            <a:avLst/>
          </a:prstGeom>
        </p:spPr>
        <p:txBody>
          <a:bodyPr vert="horz" wrap="none" lIns="0" tIns="0" rIns="0" bIns="0" rtlCol="0" anchor="t" anchorCtr="0">
            <a:noAutofit/>
          </a:bodyPr>
          <a:lstStyle/>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Global Collaboration</a:t>
            </a:r>
          </a:p>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Real Time Enterprise</a:t>
            </a:r>
          </a:p>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Not where, but who</a:t>
            </a:r>
          </a:p>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Mass customization</a:t>
            </a:r>
          </a:p>
          <a:p>
            <a:pPr lvl="0">
              <a:buFont typeface="Arial" pitchFamily="34" charset="0"/>
              <a:buChar char="•"/>
            </a:pPr>
            <a:endParaRPr lang="en-US" sz="2000" dirty="0" smtClean="0"/>
          </a:p>
          <a:p>
            <a:pPr defTabSz="914269" fontAlgn="auto">
              <a:spcAft>
                <a:spcPts val="0"/>
              </a:spcAft>
              <a:buFont typeface="Arial" pitchFamily="34" charset="0"/>
              <a:buChar char="•"/>
            </a:pPr>
            <a:endParaRPr lang="en-US" sz="2000" b="1" dirty="0" smtClean="0">
              <a:latin typeface="+mj-lt"/>
              <a:ea typeface="+mj-ea"/>
              <a:cs typeface="+mj-cs"/>
            </a:endParaRPr>
          </a:p>
        </p:txBody>
      </p:sp>
      <p:sp>
        <p:nvSpPr>
          <p:cNvPr id="11" name="Abgerundetes Rechteck 10"/>
          <p:cNvSpPr/>
          <p:nvPr/>
        </p:nvSpPr>
        <p:spPr>
          <a:xfrm>
            <a:off x="389708" y="1813628"/>
            <a:ext cx="2562349" cy="2233497"/>
          </a:xfrm>
          <a:prstGeom prst="roundRect">
            <a:avLst/>
          </a:prstGeom>
          <a:noFill/>
          <a:ln>
            <a:solidFill>
              <a:srgbClr val="2457AD"/>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en-US" dirty="0"/>
          </a:p>
        </p:txBody>
      </p:sp>
      <p:sp>
        <p:nvSpPr>
          <p:cNvPr id="12" name="Rechteck 11"/>
          <p:cNvSpPr/>
          <p:nvPr/>
        </p:nvSpPr>
        <p:spPr>
          <a:xfrm>
            <a:off x="490856" y="2106546"/>
            <a:ext cx="2393773" cy="1327125"/>
          </a:xfrm>
          <a:prstGeom prst="rect">
            <a:avLst/>
          </a:prstGeom>
        </p:spPr>
        <p:txBody>
          <a:bodyPr vert="horz" wrap="none" lIns="0" tIns="0" rIns="0" bIns="0" rtlCol="0" anchor="t" anchorCtr="0">
            <a:noAutofit/>
          </a:bodyPr>
          <a:lstStyle/>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Miniaturization</a:t>
            </a:r>
          </a:p>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Digital Convergence</a:t>
            </a:r>
          </a:p>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Machine-to-Machine</a:t>
            </a:r>
          </a:p>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Ubiquitous Computing</a:t>
            </a:r>
          </a:p>
          <a:p>
            <a:pPr lvl="0">
              <a:buFont typeface="Arial" pitchFamily="34" charset="0"/>
              <a:buChar char="•"/>
            </a:pPr>
            <a:endParaRPr lang="en-US" sz="2000" dirty="0" smtClean="0"/>
          </a:p>
        </p:txBody>
      </p:sp>
      <p:sp>
        <p:nvSpPr>
          <p:cNvPr id="13" name="Abgerundetes Rechteck 12"/>
          <p:cNvSpPr/>
          <p:nvPr/>
        </p:nvSpPr>
        <p:spPr>
          <a:xfrm>
            <a:off x="6256136" y="1813628"/>
            <a:ext cx="2562349" cy="2233497"/>
          </a:xfrm>
          <a:prstGeom prst="roundRect">
            <a:avLst/>
          </a:prstGeom>
          <a:noFill/>
          <a:ln>
            <a:solidFill>
              <a:srgbClr val="2457AD"/>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endParaRPr lang="en-US" dirty="0"/>
          </a:p>
        </p:txBody>
      </p:sp>
      <p:sp>
        <p:nvSpPr>
          <p:cNvPr id="14" name="Textfeld 13"/>
          <p:cNvSpPr txBox="1"/>
          <p:nvPr/>
        </p:nvSpPr>
        <p:spPr>
          <a:xfrm>
            <a:off x="6323570" y="2033317"/>
            <a:ext cx="2258913" cy="1759085"/>
          </a:xfrm>
          <a:prstGeom prst="rect">
            <a:avLst/>
          </a:prstGeom>
        </p:spPr>
        <p:txBody>
          <a:bodyPr vert="horz" wrap="none" lIns="0" tIns="0" rIns="0" bIns="0" rtlCol="0" anchor="t" anchorCtr="0">
            <a:noAutofit/>
          </a:bodyPr>
          <a:lstStyle/>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Standardization</a:t>
            </a:r>
          </a:p>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Governance</a:t>
            </a:r>
          </a:p>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Legitimation</a:t>
            </a:r>
          </a:p>
          <a:p>
            <a:pPr marL="0" lvl="2" fontAlgn="auto">
              <a:lnSpc>
                <a:spcPct val="114000"/>
              </a:lnSpc>
              <a:spcBef>
                <a:spcPts val="600"/>
              </a:spcBef>
              <a:spcAft>
                <a:spcPts val="0"/>
              </a:spcAft>
              <a:buFont typeface="Wingdings" charset="2"/>
              <a:buChar char="§"/>
            </a:pPr>
            <a:r>
              <a:rPr lang="en-US" sz="1600" dirty="0" smtClean="0">
                <a:latin typeface="+mj-lt"/>
                <a:ea typeface="+mj-ea"/>
                <a:cs typeface="+mj-cs"/>
              </a:rPr>
              <a:t>Communication</a:t>
            </a:r>
          </a:p>
          <a:p>
            <a:pPr defTabSz="914269" fontAlgn="auto">
              <a:spcAft>
                <a:spcPts val="0"/>
              </a:spcAft>
              <a:buFont typeface="Arial" pitchFamily="34" charset="0"/>
              <a:buChar char="•"/>
            </a:pPr>
            <a:endParaRPr lang="en-US" sz="2000" b="1" dirty="0" smtClean="0">
              <a:latin typeface="+mj-lt"/>
              <a:ea typeface="+mj-ea"/>
              <a:cs typeface="+mj-cs"/>
            </a:endParaRPr>
          </a:p>
        </p:txBody>
      </p:sp>
      <p:sp>
        <p:nvSpPr>
          <p:cNvPr id="15" name="Freihandform 14"/>
          <p:cNvSpPr/>
          <p:nvPr/>
        </p:nvSpPr>
        <p:spPr>
          <a:xfrm>
            <a:off x="1850817" y="4077072"/>
            <a:ext cx="2001103" cy="900226"/>
          </a:xfrm>
          <a:custGeom>
            <a:avLst/>
            <a:gdLst>
              <a:gd name="connsiteX0" fmla="*/ 0 w 1433015"/>
              <a:gd name="connsiteY0" fmla="*/ 0 h 420806"/>
              <a:gd name="connsiteX1" fmla="*/ 354841 w 1433015"/>
              <a:gd name="connsiteY1" fmla="*/ 327547 h 420806"/>
              <a:gd name="connsiteX2" fmla="*/ 818865 w 1433015"/>
              <a:gd name="connsiteY2" fmla="*/ 409433 h 420806"/>
              <a:gd name="connsiteX3" fmla="*/ 1201003 w 1433015"/>
              <a:gd name="connsiteY3" fmla="*/ 259308 h 420806"/>
              <a:gd name="connsiteX4" fmla="*/ 1433015 w 1433015"/>
              <a:gd name="connsiteY4" fmla="*/ 27296 h 420806"/>
              <a:gd name="connsiteX5" fmla="*/ 1433015 w 1433015"/>
              <a:gd name="connsiteY5" fmla="*/ 27296 h 42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015" h="420806">
                <a:moveTo>
                  <a:pt x="0" y="0"/>
                </a:moveTo>
                <a:cubicBezTo>
                  <a:pt x="109182" y="129654"/>
                  <a:pt x="218364" y="259308"/>
                  <a:pt x="354841" y="327547"/>
                </a:cubicBezTo>
                <a:cubicBezTo>
                  <a:pt x="491319" y="395786"/>
                  <a:pt x="677838" y="420806"/>
                  <a:pt x="818865" y="409433"/>
                </a:cubicBezTo>
                <a:cubicBezTo>
                  <a:pt x="959892" y="398060"/>
                  <a:pt x="1098645" y="322997"/>
                  <a:pt x="1201003" y="259308"/>
                </a:cubicBezTo>
                <a:cubicBezTo>
                  <a:pt x="1303361" y="195619"/>
                  <a:pt x="1433015" y="27296"/>
                  <a:pt x="1433015" y="27296"/>
                </a:cubicBezTo>
                <a:lnTo>
                  <a:pt x="1433015" y="27296"/>
                </a:lnTo>
              </a:path>
            </a:pathLst>
          </a:custGeom>
          <a:ln w="8890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91428" tIns="45713" rIns="91428" bIns="45713" rtlCol="0" anchor="ctr"/>
          <a:lstStyle/>
          <a:p>
            <a:pPr algn="ctr"/>
            <a:endParaRPr lang="en-US" dirty="0"/>
          </a:p>
        </p:txBody>
      </p:sp>
      <p:sp>
        <p:nvSpPr>
          <p:cNvPr id="16" name="Freihandform 15"/>
          <p:cNvSpPr/>
          <p:nvPr/>
        </p:nvSpPr>
        <p:spPr>
          <a:xfrm rot="21275528" flipH="1" flipV="1">
            <a:off x="1691679" y="1226038"/>
            <a:ext cx="2943065" cy="402762"/>
          </a:xfrm>
          <a:custGeom>
            <a:avLst/>
            <a:gdLst>
              <a:gd name="connsiteX0" fmla="*/ 0 w 1433015"/>
              <a:gd name="connsiteY0" fmla="*/ 0 h 420806"/>
              <a:gd name="connsiteX1" fmla="*/ 354841 w 1433015"/>
              <a:gd name="connsiteY1" fmla="*/ 327547 h 420806"/>
              <a:gd name="connsiteX2" fmla="*/ 818865 w 1433015"/>
              <a:gd name="connsiteY2" fmla="*/ 409433 h 420806"/>
              <a:gd name="connsiteX3" fmla="*/ 1201003 w 1433015"/>
              <a:gd name="connsiteY3" fmla="*/ 259308 h 420806"/>
              <a:gd name="connsiteX4" fmla="*/ 1433015 w 1433015"/>
              <a:gd name="connsiteY4" fmla="*/ 27296 h 420806"/>
              <a:gd name="connsiteX5" fmla="*/ 1433015 w 1433015"/>
              <a:gd name="connsiteY5" fmla="*/ 27296 h 42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015" h="420806">
                <a:moveTo>
                  <a:pt x="0" y="0"/>
                </a:moveTo>
                <a:cubicBezTo>
                  <a:pt x="109182" y="129654"/>
                  <a:pt x="218364" y="259308"/>
                  <a:pt x="354841" y="327547"/>
                </a:cubicBezTo>
                <a:cubicBezTo>
                  <a:pt x="491319" y="395786"/>
                  <a:pt x="677838" y="420806"/>
                  <a:pt x="818865" y="409433"/>
                </a:cubicBezTo>
                <a:cubicBezTo>
                  <a:pt x="959892" y="398060"/>
                  <a:pt x="1098645" y="322997"/>
                  <a:pt x="1201003" y="259308"/>
                </a:cubicBezTo>
                <a:cubicBezTo>
                  <a:pt x="1303361" y="195619"/>
                  <a:pt x="1433015" y="27296"/>
                  <a:pt x="1433015" y="27296"/>
                </a:cubicBezTo>
                <a:lnTo>
                  <a:pt x="1433015" y="27296"/>
                </a:lnTo>
              </a:path>
            </a:pathLst>
          </a:custGeom>
          <a:ln w="88900">
            <a:solidFill>
              <a:schemeClr val="bg2">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91428" tIns="45713" rIns="91428" bIns="45713" rtlCol="0" anchor="ctr"/>
          <a:lstStyle/>
          <a:p>
            <a:pPr algn="ctr"/>
            <a:endParaRPr lang="en-US" dirty="0"/>
          </a:p>
        </p:txBody>
      </p:sp>
      <p:sp>
        <p:nvSpPr>
          <p:cNvPr id="17" name="Abgerundetes Rechteck 16"/>
          <p:cNvSpPr/>
          <p:nvPr/>
        </p:nvSpPr>
        <p:spPr>
          <a:xfrm>
            <a:off x="4604095" y="1337633"/>
            <a:ext cx="1146314" cy="585834"/>
          </a:xfrm>
          <a:prstGeom prst="roundRect">
            <a:avLst/>
          </a:prstGeom>
          <a:solidFill>
            <a:srgbClr val="2457AD"/>
          </a:solidFill>
          <a:ln>
            <a:solidFill>
              <a:srgbClr val="2457AD"/>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r>
              <a:rPr lang="en-US" sz="1800" dirty="0" smtClean="0"/>
              <a:t>requires</a:t>
            </a:r>
            <a:endParaRPr lang="en-US" sz="1800" dirty="0"/>
          </a:p>
        </p:txBody>
      </p:sp>
      <p:sp>
        <p:nvSpPr>
          <p:cNvPr id="18" name="Abgerundetes Rechteck 17"/>
          <p:cNvSpPr/>
          <p:nvPr/>
        </p:nvSpPr>
        <p:spPr>
          <a:xfrm>
            <a:off x="1738313" y="3754205"/>
            <a:ext cx="1382320" cy="585834"/>
          </a:xfrm>
          <a:prstGeom prst="roundRect">
            <a:avLst/>
          </a:prstGeom>
          <a:solidFill>
            <a:srgbClr val="2457AD"/>
          </a:solidFill>
          <a:ln>
            <a:solidFill>
              <a:srgbClr val="2457AD"/>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r>
              <a:rPr lang="en-US" sz="1800" dirty="0" smtClean="0"/>
              <a:t>enable</a:t>
            </a:r>
            <a:endParaRPr lang="en-US" sz="1800" dirty="0"/>
          </a:p>
        </p:txBody>
      </p:sp>
      <p:sp>
        <p:nvSpPr>
          <p:cNvPr id="20" name="Abgerundetes Rechteck 19"/>
          <p:cNvSpPr/>
          <p:nvPr/>
        </p:nvSpPr>
        <p:spPr>
          <a:xfrm>
            <a:off x="6020130" y="3754205"/>
            <a:ext cx="1382320" cy="585834"/>
          </a:xfrm>
          <a:prstGeom prst="roundRect">
            <a:avLst/>
          </a:prstGeom>
          <a:solidFill>
            <a:srgbClr val="2457AD"/>
          </a:solidFill>
          <a:ln>
            <a:solidFill>
              <a:srgbClr val="2457AD"/>
            </a:solidFill>
          </a:ln>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a:r>
              <a:rPr lang="en-US" sz="1800" dirty="0" smtClean="0"/>
              <a:t>maintain</a:t>
            </a:r>
            <a:endParaRPr lang="en-US" sz="1800" dirty="0"/>
          </a:p>
        </p:txBody>
      </p:sp>
      <p:sp>
        <p:nvSpPr>
          <p:cNvPr id="19"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7</a:t>
            </a:fld>
            <a:endParaRPr lang="pl-PL" altLang="pl-PL" dirty="0"/>
          </a:p>
        </p:txBody>
      </p:sp>
    </p:spTree>
    <p:extLst>
      <p:ext uri="{BB962C8B-B14F-4D97-AF65-F5344CB8AC3E}">
        <p14:creationId xmlns:p14="http://schemas.microsoft.com/office/powerpoint/2010/main" val="2726523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p:bldP spid="29" grpId="0"/>
      <p:bldP spid="11" grpId="0" animBg="1"/>
      <p:bldP spid="12" grpId="0"/>
      <p:bldP spid="13" grpId="0" animBg="1"/>
      <p:bldP spid="14" grpId="0"/>
      <p:bldP spid="15" grpId="0" animBg="1"/>
      <p:bldP spid="16" grpId="0" animBg="1"/>
      <p:bldP spid="17"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chor="t" anchorCtr="0">
            <a:normAutofit/>
          </a:bodyPr>
          <a:lstStyle/>
          <a:p>
            <a:r>
              <a:rPr lang="de-DE" dirty="0" err="1"/>
              <a:t>What</a:t>
            </a:r>
            <a:r>
              <a:rPr lang="de-DE" dirty="0"/>
              <a:t> </a:t>
            </a:r>
            <a:r>
              <a:rPr lang="de-DE" dirty="0" err="1"/>
              <a:t>is</a:t>
            </a:r>
            <a:r>
              <a:rPr lang="de-DE" dirty="0"/>
              <a:t> vital </a:t>
            </a:r>
            <a:r>
              <a:rPr lang="de-DE" dirty="0" err="1"/>
              <a:t>for</a:t>
            </a:r>
            <a:r>
              <a:rPr lang="de-DE" dirty="0"/>
              <a:t> </a:t>
            </a:r>
            <a:r>
              <a:rPr lang="de-DE" dirty="0" err="1"/>
              <a:t>success</a:t>
            </a:r>
            <a:r>
              <a:rPr lang="de-DE" dirty="0"/>
              <a:t> </a:t>
            </a:r>
            <a:r>
              <a:rPr lang="de-DE" dirty="0" err="1"/>
              <a:t>and</a:t>
            </a:r>
            <a:r>
              <a:rPr lang="de-DE" dirty="0"/>
              <a:t> </a:t>
            </a:r>
            <a:r>
              <a:rPr lang="de-DE" dirty="0" err="1"/>
              <a:t>sustainability</a:t>
            </a:r>
            <a:r>
              <a:rPr lang="de-DE" dirty="0"/>
              <a:t>?</a:t>
            </a:r>
          </a:p>
        </p:txBody>
      </p:sp>
      <p:sp>
        <p:nvSpPr>
          <p:cNvPr id="3" name="Inhaltsplatzhalter 2"/>
          <p:cNvSpPr>
            <a:spLocks noGrp="1"/>
          </p:cNvSpPr>
          <p:nvPr>
            <p:ph idx="1"/>
          </p:nvPr>
        </p:nvSpPr>
        <p:spPr/>
        <p:txBody>
          <a:bodyPr/>
          <a:lstStyle/>
          <a:p>
            <a:pPr marL="0" indent="0">
              <a:buNone/>
            </a:pPr>
            <a:r>
              <a:rPr lang="en-GB" dirty="0"/>
              <a:t>Strategic cooperation in the supply chain is not enough by itself to reduce the bullwhip effect. With the currently perceptible nature of the effect, it is necessary for processes to </a:t>
            </a:r>
            <a:r>
              <a:rPr lang="en-GB" b="1" dirty="0"/>
              <a:t>adapt to the agility of the customers</a:t>
            </a:r>
            <a:r>
              <a:rPr lang="en-GB" dirty="0"/>
              <a:t>, and this adaptation is only possible with n</a:t>
            </a:r>
            <a:r>
              <a:rPr lang="en-GB" b="1" dirty="0"/>
              <a:t>ear-real-time</a:t>
            </a:r>
            <a:r>
              <a:rPr lang="en-GB" dirty="0"/>
              <a:t> information. Consequently, the business process optimization models </a:t>
            </a:r>
            <a:r>
              <a:rPr lang="en-GB" dirty="0" smtClean="0"/>
              <a:t>can </a:t>
            </a:r>
            <a:r>
              <a:rPr lang="en-GB" dirty="0"/>
              <a:t>only be generally effective if they are based on near-real-time information, such as is possible with RFID.</a:t>
            </a:r>
            <a:endParaRPr lang="de-DE" dirty="0"/>
          </a:p>
          <a:p>
            <a:endParaRPr lang="de-DE" dirty="0"/>
          </a:p>
        </p:txBody>
      </p:sp>
      <p:sp>
        <p:nvSpPr>
          <p:cNvPr id="4" name="Foliennummernplatzhalter 3"/>
          <p:cNvSpPr>
            <a:spLocks noGrp="1"/>
          </p:cNvSpPr>
          <p:nvPr>
            <p:ph type="sldNum" sz="quarter" idx="12"/>
          </p:nvPr>
        </p:nvSpPr>
        <p:spPr/>
        <p:txBody>
          <a:bodyPr/>
          <a:lstStyle/>
          <a:p>
            <a:fld id="{04A092C7-0CF9-4C72-9E36-F9FA2CB109CD}" type="slidenum">
              <a:rPr lang="pl-PL" altLang="pl-PL" smtClean="0"/>
              <a:pPr/>
              <a:t>8</a:t>
            </a:fld>
            <a:endParaRPr lang="pl-PL" altLang="pl-PL"/>
          </a:p>
        </p:txBody>
      </p:sp>
      <p:sp>
        <p:nvSpPr>
          <p:cNvPr id="5" name="Textfeld 4"/>
          <p:cNvSpPr txBox="1"/>
          <p:nvPr/>
        </p:nvSpPr>
        <p:spPr>
          <a:xfrm>
            <a:off x="7034406" y="5661248"/>
            <a:ext cx="1872629" cy="246221"/>
          </a:xfrm>
          <a:prstGeom prst="rect">
            <a:avLst/>
          </a:prstGeom>
          <a:noFill/>
        </p:spPr>
        <p:txBody>
          <a:bodyPr wrap="none" rtlCol="0">
            <a:spAutoFit/>
          </a:bodyPr>
          <a:lstStyle/>
          <a:p>
            <a:r>
              <a:rPr lang="de-DE" sz="1000" dirty="0" smtClean="0"/>
              <a:t>Source: </a:t>
            </a:r>
            <a:r>
              <a:rPr lang="de-DE" sz="1000" dirty="0" err="1" smtClean="0"/>
              <a:t>Gillert,Hansen</a:t>
            </a:r>
            <a:r>
              <a:rPr lang="de-DE" sz="1000" dirty="0" smtClean="0"/>
              <a:t> (2007)</a:t>
            </a:r>
            <a:endParaRPr lang="de-DE" sz="1000" dirty="0"/>
          </a:p>
        </p:txBody>
      </p:sp>
    </p:spTree>
    <p:extLst>
      <p:ext uri="{BB962C8B-B14F-4D97-AF65-F5344CB8AC3E}">
        <p14:creationId xmlns:p14="http://schemas.microsoft.com/office/powerpoint/2010/main" val="2623105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151200" y="532800"/>
            <a:ext cx="8229600" cy="591944"/>
          </a:xfrm>
        </p:spPr>
        <p:txBody>
          <a:bodyPr vert="horz" lIns="91440" tIns="45720" rIns="91440" bIns="45720" rtlCol="0" anchor="t" anchorCtr="0">
            <a:normAutofit/>
          </a:bodyPr>
          <a:lstStyle/>
          <a:p>
            <a:r>
              <a:rPr lang="en-US" dirty="0"/>
              <a:t>Supply Chain Challenges at a Glance</a:t>
            </a:r>
          </a:p>
        </p:txBody>
      </p:sp>
      <p:sp>
        <p:nvSpPr>
          <p:cNvPr id="19" name="AutoShape 2"/>
          <p:cNvSpPr>
            <a:spLocks noChangeAspect="1" noChangeArrowheads="1" noTextEdit="1"/>
          </p:cNvSpPr>
          <p:nvPr/>
        </p:nvSpPr>
        <p:spPr bwMode="auto">
          <a:xfrm>
            <a:off x="395288" y="3284984"/>
            <a:ext cx="8293100" cy="2924175"/>
          </a:xfrm>
          <a:prstGeom prst="rect">
            <a:avLst/>
          </a:prstGeom>
          <a:noFill/>
          <a:ln w="9525">
            <a:noFill/>
            <a:miter lim="800000"/>
            <a:headEnd/>
            <a:tailEnd/>
          </a:ln>
        </p:spPr>
        <p:txBody>
          <a:bodyPr/>
          <a:lstStyle/>
          <a:p>
            <a:endParaRPr lang="de-DE"/>
          </a:p>
        </p:txBody>
      </p:sp>
      <p:grpSp>
        <p:nvGrpSpPr>
          <p:cNvPr id="21" name="Group 3"/>
          <p:cNvGrpSpPr>
            <a:grpSpLocks/>
          </p:cNvGrpSpPr>
          <p:nvPr/>
        </p:nvGrpSpPr>
        <p:grpSpPr bwMode="auto">
          <a:xfrm>
            <a:off x="468313" y="4483547"/>
            <a:ext cx="2566987" cy="1543050"/>
            <a:chOff x="-386" y="2228"/>
            <a:chExt cx="1617" cy="972"/>
          </a:xfrm>
        </p:grpSpPr>
        <p:sp>
          <p:nvSpPr>
            <p:cNvPr id="22" name="Rectangle 4"/>
            <p:cNvSpPr>
              <a:spLocks noChangeArrowheads="1"/>
            </p:cNvSpPr>
            <p:nvPr/>
          </p:nvSpPr>
          <p:spPr bwMode="auto">
            <a:xfrm>
              <a:off x="-331" y="2228"/>
              <a:ext cx="1507" cy="972"/>
            </a:xfrm>
            <a:prstGeom prst="rect">
              <a:avLst/>
            </a:prstGeom>
            <a:solidFill>
              <a:srgbClr val="FFFFFF"/>
            </a:solidFill>
            <a:ln w="9525">
              <a:solidFill>
                <a:srgbClr val="000000"/>
              </a:solidFill>
              <a:miter lim="800000"/>
              <a:headEnd/>
              <a:tailEnd/>
            </a:ln>
          </p:spPr>
          <p:txBody>
            <a:bodyPr/>
            <a:lstStyle/>
            <a:p>
              <a:endParaRPr lang="de-DE"/>
            </a:p>
          </p:txBody>
        </p:sp>
        <p:grpSp>
          <p:nvGrpSpPr>
            <p:cNvPr id="23" name="Group 5"/>
            <p:cNvGrpSpPr>
              <a:grpSpLocks/>
            </p:cNvGrpSpPr>
            <p:nvPr/>
          </p:nvGrpSpPr>
          <p:grpSpPr bwMode="auto">
            <a:xfrm>
              <a:off x="-126" y="2465"/>
              <a:ext cx="1353" cy="526"/>
              <a:chOff x="-126" y="2465"/>
              <a:chExt cx="1353" cy="526"/>
            </a:xfrm>
          </p:grpSpPr>
          <p:grpSp>
            <p:nvGrpSpPr>
              <p:cNvPr id="45" name="Group 6"/>
              <p:cNvGrpSpPr>
                <a:grpSpLocks/>
              </p:cNvGrpSpPr>
              <p:nvPr/>
            </p:nvGrpSpPr>
            <p:grpSpPr bwMode="auto">
              <a:xfrm>
                <a:off x="-126" y="2465"/>
                <a:ext cx="67" cy="487"/>
                <a:chOff x="-126" y="2465"/>
                <a:chExt cx="67" cy="487"/>
              </a:xfrm>
            </p:grpSpPr>
            <p:sp>
              <p:nvSpPr>
                <p:cNvPr id="67" name="Line 7"/>
                <p:cNvSpPr>
                  <a:spLocks noChangeShapeType="1"/>
                </p:cNvSpPr>
                <p:nvPr/>
              </p:nvSpPr>
              <p:spPr bwMode="auto">
                <a:xfrm>
                  <a:off x="-126" y="2471"/>
                  <a:ext cx="67" cy="1"/>
                </a:xfrm>
                <a:prstGeom prst="line">
                  <a:avLst/>
                </a:prstGeom>
                <a:noFill/>
                <a:ln w="9525">
                  <a:solidFill>
                    <a:srgbClr val="808080"/>
                  </a:solidFill>
                  <a:round/>
                  <a:headEnd/>
                  <a:tailEnd/>
                </a:ln>
              </p:spPr>
              <p:txBody>
                <a:bodyPr/>
                <a:lstStyle/>
                <a:p>
                  <a:endParaRPr lang="de-DE"/>
                </a:p>
              </p:txBody>
            </p:sp>
            <p:sp>
              <p:nvSpPr>
                <p:cNvPr id="68" name="Line 8"/>
                <p:cNvSpPr>
                  <a:spLocks noChangeShapeType="1"/>
                </p:cNvSpPr>
                <p:nvPr/>
              </p:nvSpPr>
              <p:spPr bwMode="auto">
                <a:xfrm>
                  <a:off x="-126" y="2592"/>
                  <a:ext cx="67" cy="1"/>
                </a:xfrm>
                <a:prstGeom prst="line">
                  <a:avLst/>
                </a:prstGeom>
                <a:noFill/>
                <a:ln w="9525">
                  <a:solidFill>
                    <a:srgbClr val="808080"/>
                  </a:solidFill>
                  <a:round/>
                  <a:headEnd/>
                  <a:tailEnd/>
                </a:ln>
              </p:spPr>
              <p:txBody>
                <a:bodyPr/>
                <a:lstStyle/>
                <a:p>
                  <a:endParaRPr lang="de-DE"/>
                </a:p>
              </p:txBody>
            </p:sp>
            <p:sp>
              <p:nvSpPr>
                <p:cNvPr id="69" name="Line 9"/>
                <p:cNvSpPr>
                  <a:spLocks noChangeShapeType="1"/>
                </p:cNvSpPr>
                <p:nvPr/>
              </p:nvSpPr>
              <p:spPr bwMode="auto">
                <a:xfrm>
                  <a:off x="-126" y="2731"/>
                  <a:ext cx="67" cy="1"/>
                </a:xfrm>
                <a:prstGeom prst="line">
                  <a:avLst/>
                </a:prstGeom>
                <a:noFill/>
                <a:ln w="9525">
                  <a:solidFill>
                    <a:srgbClr val="808080"/>
                  </a:solidFill>
                  <a:round/>
                  <a:headEnd/>
                  <a:tailEnd/>
                </a:ln>
              </p:spPr>
              <p:txBody>
                <a:bodyPr/>
                <a:lstStyle/>
                <a:p>
                  <a:endParaRPr lang="de-DE"/>
                </a:p>
              </p:txBody>
            </p:sp>
            <p:sp>
              <p:nvSpPr>
                <p:cNvPr id="70" name="Line 10"/>
                <p:cNvSpPr>
                  <a:spLocks noChangeShapeType="1"/>
                </p:cNvSpPr>
                <p:nvPr/>
              </p:nvSpPr>
              <p:spPr bwMode="auto">
                <a:xfrm>
                  <a:off x="-126" y="2880"/>
                  <a:ext cx="67" cy="1"/>
                </a:xfrm>
                <a:prstGeom prst="line">
                  <a:avLst/>
                </a:prstGeom>
                <a:noFill/>
                <a:ln w="9525">
                  <a:solidFill>
                    <a:srgbClr val="808080"/>
                  </a:solidFill>
                  <a:round/>
                  <a:headEnd/>
                  <a:tailEnd/>
                </a:ln>
              </p:spPr>
              <p:txBody>
                <a:bodyPr/>
                <a:lstStyle/>
                <a:p>
                  <a:endParaRPr lang="de-DE"/>
                </a:p>
              </p:txBody>
            </p:sp>
            <p:sp>
              <p:nvSpPr>
                <p:cNvPr id="71" name="Line 11"/>
                <p:cNvSpPr>
                  <a:spLocks noChangeShapeType="1"/>
                </p:cNvSpPr>
                <p:nvPr/>
              </p:nvSpPr>
              <p:spPr bwMode="auto">
                <a:xfrm>
                  <a:off x="-126" y="2465"/>
                  <a:ext cx="1" cy="487"/>
                </a:xfrm>
                <a:prstGeom prst="line">
                  <a:avLst/>
                </a:prstGeom>
                <a:noFill/>
                <a:ln w="9525">
                  <a:solidFill>
                    <a:srgbClr val="808080"/>
                  </a:solidFill>
                  <a:round/>
                  <a:headEnd/>
                  <a:tailEnd/>
                </a:ln>
              </p:spPr>
              <p:txBody>
                <a:bodyPr/>
                <a:lstStyle/>
                <a:p>
                  <a:endParaRPr lang="de-DE"/>
                </a:p>
              </p:txBody>
            </p:sp>
          </p:grpSp>
          <p:grpSp>
            <p:nvGrpSpPr>
              <p:cNvPr id="46" name="Group 12"/>
              <p:cNvGrpSpPr>
                <a:grpSpLocks/>
              </p:cNvGrpSpPr>
              <p:nvPr/>
            </p:nvGrpSpPr>
            <p:grpSpPr bwMode="auto">
              <a:xfrm>
                <a:off x="-126" y="2952"/>
                <a:ext cx="1353" cy="39"/>
                <a:chOff x="-126" y="2952"/>
                <a:chExt cx="1353" cy="39"/>
              </a:xfrm>
            </p:grpSpPr>
            <p:sp>
              <p:nvSpPr>
                <p:cNvPr id="47" name="Line 13"/>
                <p:cNvSpPr>
                  <a:spLocks noChangeShapeType="1"/>
                </p:cNvSpPr>
                <p:nvPr/>
              </p:nvSpPr>
              <p:spPr bwMode="auto">
                <a:xfrm>
                  <a:off x="-126" y="2990"/>
                  <a:ext cx="1352" cy="1"/>
                </a:xfrm>
                <a:prstGeom prst="line">
                  <a:avLst/>
                </a:prstGeom>
                <a:noFill/>
                <a:ln w="9525">
                  <a:solidFill>
                    <a:srgbClr val="808080"/>
                  </a:solidFill>
                  <a:round/>
                  <a:headEnd/>
                  <a:tailEnd/>
                </a:ln>
              </p:spPr>
              <p:txBody>
                <a:bodyPr/>
                <a:lstStyle/>
                <a:p>
                  <a:endParaRPr lang="de-DE"/>
                </a:p>
              </p:txBody>
            </p:sp>
            <p:sp>
              <p:nvSpPr>
                <p:cNvPr id="48" name="Line 14"/>
                <p:cNvSpPr>
                  <a:spLocks noChangeShapeType="1"/>
                </p:cNvSpPr>
                <p:nvPr/>
              </p:nvSpPr>
              <p:spPr bwMode="auto">
                <a:xfrm>
                  <a:off x="-126" y="2952"/>
                  <a:ext cx="1" cy="38"/>
                </a:xfrm>
                <a:prstGeom prst="line">
                  <a:avLst/>
                </a:prstGeom>
                <a:noFill/>
                <a:ln w="9525">
                  <a:solidFill>
                    <a:srgbClr val="808080"/>
                  </a:solidFill>
                  <a:round/>
                  <a:headEnd/>
                  <a:tailEnd/>
                </a:ln>
              </p:spPr>
              <p:txBody>
                <a:bodyPr/>
                <a:lstStyle/>
                <a:p>
                  <a:endParaRPr lang="de-DE"/>
                </a:p>
              </p:txBody>
            </p:sp>
            <p:sp>
              <p:nvSpPr>
                <p:cNvPr id="49" name="Line 15"/>
                <p:cNvSpPr>
                  <a:spLocks noChangeShapeType="1"/>
                </p:cNvSpPr>
                <p:nvPr/>
              </p:nvSpPr>
              <p:spPr bwMode="auto">
                <a:xfrm>
                  <a:off x="18" y="2952"/>
                  <a:ext cx="1" cy="38"/>
                </a:xfrm>
                <a:prstGeom prst="line">
                  <a:avLst/>
                </a:prstGeom>
                <a:noFill/>
                <a:ln w="9525">
                  <a:solidFill>
                    <a:srgbClr val="808080"/>
                  </a:solidFill>
                  <a:round/>
                  <a:headEnd/>
                  <a:tailEnd/>
                </a:ln>
              </p:spPr>
              <p:txBody>
                <a:bodyPr/>
                <a:lstStyle/>
                <a:p>
                  <a:endParaRPr lang="de-DE"/>
                </a:p>
              </p:txBody>
            </p:sp>
            <p:sp>
              <p:nvSpPr>
                <p:cNvPr id="50" name="Line 16"/>
                <p:cNvSpPr>
                  <a:spLocks noChangeShapeType="1"/>
                </p:cNvSpPr>
                <p:nvPr/>
              </p:nvSpPr>
              <p:spPr bwMode="auto">
                <a:xfrm>
                  <a:off x="168" y="2952"/>
                  <a:ext cx="1" cy="38"/>
                </a:xfrm>
                <a:prstGeom prst="line">
                  <a:avLst/>
                </a:prstGeom>
                <a:noFill/>
                <a:ln w="9525">
                  <a:solidFill>
                    <a:srgbClr val="808080"/>
                  </a:solidFill>
                  <a:round/>
                  <a:headEnd/>
                  <a:tailEnd/>
                </a:ln>
              </p:spPr>
              <p:txBody>
                <a:bodyPr/>
                <a:lstStyle/>
                <a:p>
                  <a:endParaRPr lang="de-DE"/>
                </a:p>
              </p:txBody>
            </p:sp>
            <p:sp>
              <p:nvSpPr>
                <p:cNvPr id="51" name="Line 17"/>
                <p:cNvSpPr>
                  <a:spLocks noChangeShapeType="1"/>
                </p:cNvSpPr>
                <p:nvPr/>
              </p:nvSpPr>
              <p:spPr bwMode="auto">
                <a:xfrm>
                  <a:off x="323" y="2952"/>
                  <a:ext cx="1" cy="38"/>
                </a:xfrm>
                <a:prstGeom prst="line">
                  <a:avLst/>
                </a:prstGeom>
                <a:noFill/>
                <a:ln w="9525">
                  <a:solidFill>
                    <a:srgbClr val="808080"/>
                  </a:solidFill>
                  <a:round/>
                  <a:headEnd/>
                  <a:tailEnd/>
                </a:ln>
              </p:spPr>
              <p:txBody>
                <a:bodyPr/>
                <a:lstStyle/>
                <a:p>
                  <a:endParaRPr lang="de-DE"/>
                </a:p>
              </p:txBody>
            </p:sp>
            <p:sp>
              <p:nvSpPr>
                <p:cNvPr id="52" name="Line 18"/>
                <p:cNvSpPr>
                  <a:spLocks noChangeShapeType="1"/>
                </p:cNvSpPr>
                <p:nvPr/>
              </p:nvSpPr>
              <p:spPr bwMode="auto">
                <a:xfrm>
                  <a:off x="472" y="2952"/>
                  <a:ext cx="1" cy="38"/>
                </a:xfrm>
                <a:prstGeom prst="line">
                  <a:avLst/>
                </a:prstGeom>
                <a:noFill/>
                <a:ln w="9525">
                  <a:solidFill>
                    <a:srgbClr val="808080"/>
                  </a:solidFill>
                  <a:round/>
                  <a:headEnd/>
                  <a:tailEnd/>
                </a:ln>
              </p:spPr>
              <p:txBody>
                <a:bodyPr/>
                <a:lstStyle/>
                <a:p>
                  <a:endParaRPr lang="de-DE"/>
                </a:p>
              </p:txBody>
            </p:sp>
            <p:sp>
              <p:nvSpPr>
                <p:cNvPr id="53" name="Line 19"/>
                <p:cNvSpPr>
                  <a:spLocks noChangeShapeType="1"/>
                </p:cNvSpPr>
                <p:nvPr/>
              </p:nvSpPr>
              <p:spPr bwMode="auto">
                <a:xfrm>
                  <a:off x="622" y="2952"/>
                  <a:ext cx="1" cy="38"/>
                </a:xfrm>
                <a:prstGeom prst="line">
                  <a:avLst/>
                </a:prstGeom>
                <a:noFill/>
                <a:ln w="9525">
                  <a:solidFill>
                    <a:srgbClr val="808080"/>
                  </a:solidFill>
                  <a:round/>
                  <a:headEnd/>
                  <a:tailEnd/>
                </a:ln>
              </p:spPr>
              <p:txBody>
                <a:bodyPr/>
                <a:lstStyle/>
                <a:p>
                  <a:endParaRPr lang="de-DE"/>
                </a:p>
              </p:txBody>
            </p:sp>
            <p:sp>
              <p:nvSpPr>
                <p:cNvPr id="54" name="Line 20"/>
                <p:cNvSpPr>
                  <a:spLocks noChangeShapeType="1"/>
                </p:cNvSpPr>
                <p:nvPr/>
              </p:nvSpPr>
              <p:spPr bwMode="auto">
                <a:xfrm>
                  <a:off x="771" y="2952"/>
                  <a:ext cx="1" cy="38"/>
                </a:xfrm>
                <a:prstGeom prst="line">
                  <a:avLst/>
                </a:prstGeom>
                <a:noFill/>
                <a:ln w="9525">
                  <a:solidFill>
                    <a:srgbClr val="808080"/>
                  </a:solidFill>
                  <a:round/>
                  <a:headEnd/>
                  <a:tailEnd/>
                </a:ln>
              </p:spPr>
              <p:txBody>
                <a:bodyPr/>
                <a:lstStyle/>
                <a:p>
                  <a:endParaRPr lang="de-DE"/>
                </a:p>
              </p:txBody>
            </p:sp>
            <p:sp>
              <p:nvSpPr>
                <p:cNvPr id="55" name="Line 21"/>
                <p:cNvSpPr>
                  <a:spLocks noChangeShapeType="1"/>
                </p:cNvSpPr>
                <p:nvPr/>
              </p:nvSpPr>
              <p:spPr bwMode="auto">
                <a:xfrm>
                  <a:off x="927" y="2952"/>
                  <a:ext cx="1" cy="38"/>
                </a:xfrm>
                <a:prstGeom prst="line">
                  <a:avLst/>
                </a:prstGeom>
                <a:noFill/>
                <a:ln w="9525">
                  <a:solidFill>
                    <a:srgbClr val="808080"/>
                  </a:solidFill>
                  <a:round/>
                  <a:headEnd/>
                  <a:tailEnd/>
                </a:ln>
              </p:spPr>
              <p:txBody>
                <a:bodyPr/>
                <a:lstStyle/>
                <a:p>
                  <a:endParaRPr lang="de-DE"/>
                </a:p>
              </p:txBody>
            </p:sp>
            <p:sp>
              <p:nvSpPr>
                <p:cNvPr id="56" name="Line 22"/>
                <p:cNvSpPr>
                  <a:spLocks noChangeShapeType="1"/>
                </p:cNvSpPr>
                <p:nvPr/>
              </p:nvSpPr>
              <p:spPr bwMode="auto">
                <a:xfrm>
                  <a:off x="1076" y="2952"/>
                  <a:ext cx="1" cy="38"/>
                </a:xfrm>
                <a:prstGeom prst="line">
                  <a:avLst/>
                </a:prstGeom>
                <a:noFill/>
                <a:ln w="9525">
                  <a:solidFill>
                    <a:srgbClr val="808080"/>
                  </a:solidFill>
                  <a:round/>
                  <a:headEnd/>
                  <a:tailEnd/>
                </a:ln>
              </p:spPr>
              <p:txBody>
                <a:bodyPr/>
                <a:lstStyle/>
                <a:p>
                  <a:endParaRPr lang="de-DE"/>
                </a:p>
              </p:txBody>
            </p:sp>
            <p:sp>
              <p:nvSpPr>
                <p:cNvPr id="57" name="Line 23"/>
                <p:cNvSpPr>
                  <a:spLocks noChangeShapeType="1"/>
                </p:cNvSpPr>
                <p:nvPr/>
              </p:nvSpPr>
              <p:spPr bwMode="auto">
                <a:xfrm>
                  <a:off x="1226" y="2952"/>
                  <a:ext cx="1" cy="38"/>
                </a:xfrm>
                <a:prstGeom prst="line">
                  <a:avLst/>
                </a:prstGeom>
                <a:noFill/>
                <a:ln w="9525">
                  <a:solidFill>
                    <a:srgbClr val="808080"/>
                  </a:solidFill>
                  <a:round/>
                  <a:headEnd/>
                  <a:tailEnd/>
                </a:ln>
              </p:spPr>
              <p:txBody>
                <a:bodyPr/>
                <a:lstStyle/>
                <a:p>
                  <a:endParaRPr lang="de-DE"/>
                </a:p>
              </p:txBody>
            </p:sp>
            <p:sp>
              <p:nvSpPr>
                <p:cNvPr id="58" name="Line 24"/>
                <p:cNvSpPr>
                  <a:spLocks noChangeShapeType="1"/>
                </p:cNvSpPr>
                <p:nvPr/>
              </p:nvSpPr>
              <p:spPr bwMode="auto">
                <a:xfrm>
                  <a:off x="-48" y="2952"/>
                  <a:ext cx="1" cy="38"/>
                </a:xfrm>
                <a:prstGeom prst="line">
                  <a:avLst/>
                </a:prstGeom>
                <a:noFill/>
                <a:ln w="9525">
                  <a:solidFill>
                    <a:srgbClr val="808080"/>
                  </a:solidFill>
                  <a:round/>
                  <a:headEnd/>
                  <a:tailEnd/>
                </a:ln>
              </p:spPr>
              <p:txBody>
                <a:bodyPr/>
                <a:lstStyle/>
                <a:p>
                  <a:endParaRPr lang="de-DE"/>
                </a:p>
              </p:txBody>
            </p:sp>
            <p:sp>
              <p:nvSpPr>
                <p:cNvPr id="59" name="Line 25"/>
                <p:cNvSpPr>
                  <a:spLocks noChangeShapeType="1"/>
                </p:cNvSpPr>
                <p:nvPr/>
              </p:nvSpPr>
              <p:spPr bwMode="auto">
                <a:xfrm>
                  <a:off x="101" y="2952"/>
                  <a:ext cx="1" cy="38"/>
                </a:xfrm>
                <a:prstGeom prst="line">
                  <a:avLst/>
                </a:prstGeom>
                <a:noFill/>
                <a:ln w="9525">
                  <a:solidFill>
                    <a:srgbClr val="808080"/>
                  </a:solidFill>
                  <a:round/>
                  <a:headEnd/>
                  <a:tailEnd/>
                </a:ln>
              </p:spPr>
              <p:txBody>
                <a:bodyPr/>
                <a:lstStyle/>
                <a:p>
                  <a:endParaRPr lang="de-DE"/>
                </a:p>
              </p:txBody>
            </p:sp>
            <p:sp>
              <p:nvSpPr>
                <p:cNvPr id="60" name="Line 26"/>
                <p:cNvSpPr>
                  <a:spLocks noChangeShapeType="1"/>
                </p:cNvSpPr>
                <p:nvPr/>
              </p:nvSpPr>
              <p:spPr bwMode="auto">
                <a:xfrm>
                  <a:off x="251" y="2952"/>
                  <a:ext cx="1" cy="38"/>
                </a:xfrm>
                <a:prstGeom prst="line">
                  <a:avLst/>
                </a:prstGeom>
                <a:noFill/>
                <a:ln w="9525">
                  <a:solidFill>
                    <a:srgbClr val="808080"/>
                  </a:solidFill>
                  <a:round/>
                  <a:headEnd/>
                  <a:tailEnd/>
                </a:ln>
              </p:spPr>
              <p:txBody>
                <a:bodyPr/>
                <a:lstStyle/>
                <a:p>
                  <a:endParaRPr lang="de-DE"/>
                </a:p>
              </p:txBody>
            </p:sp>
            <p:sp>
              <p:nvSpPr>
                <p:cNvPr id="61" name="Line 27"/>
                <p:cNvSpPr>
                  <a:spLocks noChangeShapeType="1"/>
                </p:cNvSpPr>
                <p:nvPr/>
              </p:nvSpPr>
              <p:spPr bwMode="auto">
                <a:xfrm>
                  <a:off x="400" y="2952"/>
                  <a:ext cx="1" cy="38"/>
                </a:xfrm>
                <a:prstGeom prst="line">
                  <a:avLst/>
                </a:prstGeom>
                <a:noFill/>
                <a:ln w="9525">
                  <a:solidFill>
                    <a:srgbClr val="808080"/>
                  </a:solidFill>
                  <a:round/>
                  <a:headEnd/>
                  <a:tailEnd/>
                </a:ln>
              </p:spPr>
              <p:txBody>
                <a:bodyPr/>
                <a:lstStyle/>
                <a:p>
                  <a:endParaRPr lang="de-DE"/>
                </a:p>
              </p:txBody>
            </p:sp>
            <p:sp>
              <p:nvSpPr>
                <p:cNvPr id="62" name="Line 28"/>
                <p:cNvSpPr>
                  <a:spLocks noChangeShapeType="1"/>
                </p:cNvSpPr>
                <p:nvPr/>
              </p:nvSpPr>
              <p:spPr bwMode="auto">
                <a:xfrm>
                  <a:off x="555" y="2952"/>
                  <a:ext cx="1" cy="38"/>
                </a:xfrm>
                <a:prstGeom prst="line">
                  <a:avLst/>
                </a:prstGeom>
                <a:noFill/>
                <a:ln w="9525">
                  <a:solidFill>
                    <a:srgbClr val="808080"/>
                  </a:solidFill>
                  <a:round/>
                  <a:headEnd/>
                  <a:tailEnd/>
                </a:ln>
              </p:spPr>
              <p:txBody>
                <a:bodyPr/>
                <a:lstStyle/>
                <a:p>
                  <a:endParaRPr lang="de-DE"/>
                </a:p>
              </p:txBody>
            </p:sp>
            <p:sp>
              <p:nvSpPr>
                <p:cNvPr id="63" name="Line 29"/>
                <p:cNvSpPr>
                  <a:spLocks noChangeShapeType="1"/>
                </p:cNvSpPr>
                <p:nvPr/>
              </p:nvSpPr>
              <p:spPr bwMode="auto">
                <a:xfrm>
                  <a:off x="705" y="2952"/>
                  <a:ext cx="1" cy="38"/>
                </a:xfrm>
                <a:prstGeom prst="line">
                  <a:avLst/>
                </a:prstGeom>
                <a:noFill/>
                <a:ln w="9525">
                  <a:solidFill>
                    <a:srgbClr val="808080"/>
                  </a:solidFill>
                  <a:round/>
                  <a:headEnd/>
                  <a:tailEnd/>
                </a:ln>
              </p:spPr>
              <p:txBody>
                <a:bodyPr/>
                <a:lstStyle/>
                <a:p>
                  <a:endParaRPr lang="de-DE"/>
                </a:p>
              </p:txBody>
            </p:sp>
            <p:sp>
              <p:nvSpPr>
                <p:cNvPr id="64" name="Line 30"/>
                <p:cNvSpPr>
                  <a:spLocks noChangeShapeType="1"/>
                </p:cNvSpPr>
                <p:nvPr/>
              </p:nvSpPr>
              <p:spPr bwMode="auto">
                <a:xfrm>
                  <a:off x="855" y="2952"/>
                  <a:ext cx="1" cy="38"/>
                </a:xfrm>
                <a:prstGeom prst="line">
                  <a:avLst/>
                </a:prstGeom>
                <a:noFill/>
                <a:ln w="9525">
                  <a:solidFill>
                    <a:srgbClr val="808080"/>
                  </a:solidFill>
                  <a:round/>
                  <a:headEnd/>
                  <a:tailEnd/>
                </a:ln>
              </p:spPr>
              <p:txBody>
                <a:bodyPr/>
                <a:lstStyle/>
                <a:p>
                  <a:endParaRPr lang="de-DE"/>
                </a:p>
              </p:txBody>
            </p:sp>
            <p:sp>
              <p:nvSpPr>
                <p:cNvPr id="65" name="Line 31"/>
                <p:cNvSpPr>
                  <a:spLocks noChangeShapeType="1"/>
                </p:cNvSpPr>
                <p:nvPr/>
              </p:nvSpPr>
              <p:spPr bwMode="auto">
                <a:xfrm>
                  <a:off x="1004" y="2952"/>
                  <a:ext cx="1" cy="38"/>
                </a:xfrm>
                <a:prstGeom prst="line">
                  <a:avLst/>
                </a:prstGeom>
                <a:noFill/>
                <a:ln w="9525">
                  <a:solidFill>
                    <a:srgbClr val="808080"/>
                  </a:solidFill>
                  <a:round/>
                  <a:headEnd/>
                  <a:tailEnd/>
                </a:ln>
              </p:spPr>
              <p:txBody>
                <a:bodyPr/>
                <a:lstStyle/>
                <a:p>
                  <a:endParaRPr lang="de-DE"/>
                </a:p>
              </p:txBody>
            </p:sp>
            <p:sp>
              <p:nvSpPr>
                <p:cNvPr id="66" name="Line 32"/>
                <p:cNvSpPr>
                  <a:spLocks noChangeShapeType="1"/>
                </p:cNvSpPr>
                <p:nvPr/>
              </p:nvSpPr>
              <p:spPr bwMode="auto">
                <a:xfrm>
                  <a:off x="1159" y="2952"/>
                  <a:ext cx="1" cy="38"/>
                </a:xfrm>
                <a:prstGeom prst="line">
                  <a:avLst/>
                </a:prstGeom>
                <a:noFill/>
                <a:ln w="9525">
                  <a:solidFill>
                    <a:srgbClr val="808080"/>
                  </a:solidFill>
                  <a:round/>
                  <a:headEnd/>
                  <a:tailEnd/>
                </a:ln>
              </p:spPr>
              <p:txBody>
                <a:bodyPr/>
                <a:lstStyle/>
                <a:p>
                  <a:endParaRPr lang="de-DE"/>
                </a:p>
              </p:txBody>
            </p:sp>
          </p:grpSp>
        </p:grpSp>
        <p:grpSp>
          <p:nvGrpSpPr>
            <p:cNvPr id="25" name="Group 33"/>
            <p:cNvGrpSpPr>
              <a:grpSpLocks/>
            </p:cNvGrpSpPr>
            <p:nvPr/>
          </p:nvGrpSpPr>
          <p:grpSpPr bwMode="auto">
            <a:xfrm>
              <a:off x="-386" y="2438"/>
              <a:ext cx="260" cy="668"/>
              <a:chOff x="-386" y="2438"/>
              <a:chExt cx="260" cy="668"/>
            </a:xfrm>
          </p:grpSpPr>
          <p:sp>
            <p:nvSpPr>
              <p:cNvPr id="35" name="Rectangle 34"/>
              <p:cNvSpPr>
                <a:spLocks noChangeArrowheads="1"/>
              </p:cNvSpPr>
              <p:nvPr/>
            </p:nvSpPr>
            <p:spPr bwMode="auto">
              <a:xfrm>
                <a:off x="-386" y="2946"/>
                <a:ext cx="260" cy="160"/>
              </a:xfrm>
              <a:prstGeom prst="rect">
                <a:avLst/>
              </a:prstGeom>
              <a:noFill/>
              <a:ln w="9525">
                <a:noFill/>
                <a:miter lim="800000"/>
                <a:headEnd/>
                <a:tailEnd/>
              </a:ln>
            </p:spPr>
            <p:txBody>
              <a:bodyPr/>
              <a:lstStyle/>
              <a:p>
                <a:endParaRPr lang="de-DE"/>
              </a:p>
            </p:txBody>
          </p:sp>
          <p:sp>
            <p:nvSpPr>
              <p:cNvPr id="36" name="Rectangle 35"/>
              <p:cNvSpPr>
                <a:spLocks noChangeArrowheads="1"/>
              </p:cNvSpPr>
              <p:nvPr/>
            </p:nvSpPr>
            <p:spPr bwMode="auto">
              <a:xfrm>
                <a:off x="-231" y="2974"/>
                <a:ext cx="65" cy="8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0</a:t>
                </a:r>
                <a:endParaRPr lang="de-DE"/>
              </a:p>
            </p:txBody>
          </p:sp>
          <p:sp>
            <p:nvSpPr>
              <p:cNvPr id="37" name="Rectangle 36"/>
              <p:cNvSpPr>
                <a:spLocks noChangeArrowheads="1"/>
              </p:cNvSpPr>
              <p:nvPr/>
            </p:nvSpPr>
            <p:spPr bwMode="auto">
              <a:xfrm>
                <a:off x="-386" y="2819"/>
                <a:ext cx="260" cy="160"/>
              </a:xfrm>
              <a:prstGeom prst="rect">
                <a:avLst/>
              </a:prstGeom>
              <a:noFill/>
              <a:ln w="9525">
                <a:noFill/>
                <a:miter lim="800000"/>
                <a:headEnd/>
                <a:tailEnd/>
              </a:ln>
            </p:spPr>
            <p:txBody>
              <a:bodyPr/>
              <a:lstStyle/>
              <a:p>
                <a:endParaRPr lang="de-DE"/>
              </a:p>
            </p:txBody>
          </p:sp>
          <p:sp>
            <p:nvSpPr>
              <p:cNvPr id="38" name="Rectangle 37"/>
              <p:cNvSpPr>
                <a:spLocks noChangeArrowheads="1"/>
              </p:cNvSpPr>
              <p:nvPr/>
            </p:nvSpPr>
            <p:spPr bwMode="auto">
              <a:xfrm>
                <a:off x="-231" y="2846"/>
                <a:ext cx="65" cy="79"/>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5</a:t>
                </a:r>
                <a:endParaRPr lang="de-DE"/>
              </a:p>
            </p:txBody>
          </p:sp>
          <p:sp>
            <p:nvSpPr>
              <p:cNvPr id="39" name="Rectangle 38"/>
              <p:cNvSpPr>
                <a:spLocks noChangeArrowheads="1"/>
              </p:cNvSpPr>
              <p:nvPr/>
            </p:nvSpPr>
            <p:spPr bwMode="auto">
              <a:xfrm>
                <a:off x="-386" y="2692"/>
                <a:ext cx="260" cy="160"/>
              </a:xfrm>
              <a:prstGeom prst="rect">
                <a:avLst/>
              </a:prstGeom>
              <a:noFill/>
              <a:ln w="9525">
                <a:noFill/>
                <a:miter lim="800000"/>
                <a:headEnd/>
                <a:tailEnd/>
              </a:ln>
            </p:spPr>
            <p:txBody>
              <a:bodyPr/>
              <a:lstStyle/>
              <a:p>
                <a:endParaRPr lang="de-DE"/>
              </a:p>
            </p:txBody>
          </p:sp>
          <p:sp>
            <p:nvSpPr>
              <p:cNvPr id="40" name="Rectangle 39"/>
              <p:cNvSpPr>
                <a:spLocks noChangeArrowheads="1"/>
              </p:cNvSpPr>
              <p:nvPr/>
            </p:nvSpPr>
            <p:spPr bwMode="auto">
              <a:xfrm>
                <a:off x="-281" y="2719"/>
                <a:ext cx="131" cy="8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10</a:t>
                </a:r>
                <a:endParaRPr lang="de-DE"/>
              </a:p>
            </p:txBody>
          </p:sp>
          <p:sp>
            <p:nvSpPr>
              <p:cNvPr id="41" name="Rectangle 40"/>
              <p:cNvSpPr>
                <a:spLocks noChangeArrowheads="1"/>
              </p:cNvSpPr>
              <p:nvPr/>
            </p:nvSpPr>
            <p:spPr bwMode="auto">
              <a:xfrm>
                <a:off x="-386" y="2565"/>
                <a:ext cx="260" cy="160"/>
              </a:xfrm>
              <a:prstGeom prst="rect">
                <a:avLst/>
              </a:prstGeom>
              <a:noFill/>
              <a:ln w="9525">
                <a:noFill/>
                <a:miter lim="800000"/>
                <a:headEnd/>
                <a:tailEnd/>
              </a:ln>
            </p:spPr>
            <p:txBody>
              <a:bodyPr/>
              <a:lstStyle/>
              <a:p>
                <a:endParaRPr lang="de-DE"/>
              </a:p>
            </p:txBody>
          </p:sp>
          <p:sp>
            <p:nvSpPr>
              <p:cNvPr id="42" name="Rectangle 41"/>
              <p:cNvSpPr>
                <a:spLocks noChangeArrowheads="1"/>
              </p:cNvSpPr>
              <p:nvPr/>
            </p:nvSpPr>
            <p:spPr bwMode="auto">
              <a:xfrm>
                <a:off x="-281" y="2592"/>
                <a:ext cx="131" cy="79"/>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15</a:t>
                </a:r>
                <a:endParaRPr lang="de-DE"/>
              </a:p>
            </p:txBody>
          </p:sp>
          <p:sp>
            <p:nvSpPr>
              <p:cNvPr id="43" name="Rectangle 42"/>
              <p:cNvSpPr>
                <a:spLocks noChangeArrowheads="1"/>
              </p:cNvSpPr>
              <p:nvPr/>
            </p:nvSpPr>
            <p:spPr bwMode="auto">
              <a:xfrm>
                <a:off x="-386" y="2438"/>
                <a:ext cx="260" cy="154"/>
              </a:xfrm>
              <a:prstGeom prst="rect">
                <a:avLst/>
              </a:prstGeom>
              <a:noFill/>
              <a:ln w="9525">
                <a:noFill/>
                <a:miter lim="800000"/>
                <a:headEnd/>
                <a:tailEnd/>
              </a:ln>
            </p:spPr>
            <p:txBody>
              <a:bodyPr/>
              <a:lstStyle/>
              <a:p>
                <a:endParaRPr lang="de-DE"/>
              </a:p>
            </p:txBody>
          </p:sp>
          <p:sp>
            <p:nvSpPr>
              <p:cNvPr id="44" name="Rectangle 43"/>
              <p:cNvSpPr>
                <a:spLocks noChangeArrowheads="1"/>
              </p:cNvSpPr>
              <p:nvPr/>
            </p:nvSpPr>
            <p:spPr bwMode="auto">
              <a:xfrm>
                <a:off x="-281" y="2465"/>
                <a:ext cx="131" cy="79"/>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20</a:t>
                </a:r>
                <a:endParaRPr lang="de-DE"/>
              </a:p>
            </p:txBody>
          </p:sp>
        </p:grpSp>
        <p:sp>
          <p:nvSpPr>
            <p:cNvPr id="28" name="Rectangle 44"/>
            <p:cNvSpPr>
              <a:spLocks noChangeArrowheads="1"/>
            </p:cNvSpPr>
            <p:nvPr/>
          </p:nvSpPr>
          <p:spPr bwMode="auto">
            <a:xfrm>
              <a:off x="328" y="3012"/>
              <a:ext cx="449" cy="161"/>
            </a:xfrm>
            <a:prstGeom prst="rect">
              <a:avLst/>
            </a:prstGeom>
            <a:noFill/>
            <a:ln w="9525">
              <a:noFill/>
              <a:miter lim="800000"/>
              <a:headEnd/>
              <a:tailEnd/>
            </a:ln>
          </p:spPr>
          <p:txBody>
            <a:bodyPr/>
            <a:lstStyle/>
            <a:p>
              <a:endParaRPr lang="de-DE"/>
            </a:p>
          </p:txBody>
        </p:sp>
        <p:sp>
          <p:nvSpPr>
            <p:cNvPr id="30" name="Rectangle 45"/>
            <p:cNvSpPr>
              <a:spLocks noChangeArrowheads="1"/>
            </p:cNvSpPr>
            <p:nvPr/>
          </p:nvSpPr>
          <p:spPr bwMode="auto">
            <a:xfrm>
              <a:off x="378" y="3040"/>
              <a:ext cx="208" cy="8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Zeit</a:t>
              </a:r>
              <a:endParaRPr lang="de-DE"/>
            </a:p>
          </p:txBody>
        </p:sp>
        <p:sp>
          <p:nvSpPr>
            <p:cNvPr id="31" name="Rectangle 46"/>
            <p:cNvSpPr>
              <a:spLocks noChangeArrowheads="1"/>
            </p:cNvSpPr>
            <p:nvPr/>
          </p:nvSpPr>
          <p:spPr bwMode="auto">
            <a:xfrm>
              <a:off x="-153" y="2228"/>
              <a:ext cx="974" cy="265"/>
            </a:xfrm>
            <a:prstGeom prst="rect">
              <a:avLst/>
            </a:prstGeom>
            <a:noFill/>
            <a:ln w="9525">
              <a:noFill/>
              <a:miter lim="800000"/>
              <a:headEnd/>
              <a:tailEnd/>
            </a:ln>
          </p:spPr>
          <p:txBody>
            <a:bodyPr/>
            <a:lstStyle/>
            <a:p>
              <a:endParaRPr lang="de-DE"/>
            </a:p>
          </p:txBody>
        </p:sp>
        <p:sp>
          <p:nvSpPr>
            <p:cNvPr id="32" name="Rectangle 47"/>
            <p:cNvSpPr>
              <a:spLocks noChangeArrowheads="1"/>
            </p:cNvSpPr>
            <p:nvPr/>
          </p:nvSpPr>
          <p:spPr bwMode="auto">
            <a:xfrm>
              <a:off x="-59" y="2255"/>
              <a:ext cx="1086" cy="80"/>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Aufträge Hersteller </a:t>
              </a:r>
              <a:endParaRPr lang="de-DE"/>
            </a:p>
          </p:txBody>
        </p:sp>
        <p:sp>
          <p:nvSpPr>
            <p:cNvPr id="33" name="Rectangle 48"/>
            <p:cNvSpPr>
              <a:spLocks noChangeArrowheads="1"/>
            </p:cNvSpPr>
            <p:nvPr/>
          </p:nvSpPr>
          <p:spPr bwMode="auto">
            <a:xfrm>
              <a:off x="85" y="2360"/>
              <a:ext cx="663" cy="80"/>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an Lieferant</a:t>
              </a:r>
              <a:endParaRPr lang="de-DE"/>
            </a:p>
          </p:txBody>
        </p:sp>
        <p:sp>
          <p:nvSpPr>
            <p:cNvPr id="34" name="Freeform 49"/>
            <p:cNvSpPr>
              <a:spLocks/>
            </p:cNvSpPr>
            <p:nvPr/>
          </p:nvSpPr>
          <p:spPr bwMode="auto">
            <a:xfrm>
              <a:off x="-126" y="2382"/>
              <a:ext cx="1357" cy="603"/>
            </a:xfrm>
            <a:custGeom>
              <a:avLst/>
              <a:gdLst>
                <a:gd name="T0" fmla="*/ 61 w 1357"/>
                <a:gd name="T1" fmla="*/ 542 h 603"/>
                <a:gd name="T2" fmla="*/ 117 w 1357"/>
                <a:gd name="T3" fmla="*/ 514 h 603"/>
                <a:gd name="T4" fmla="*/ 155 w 1357"/>
                <a:gd name="T5" fmla="*/ 525 h 603"/>
                <a:gd name="T6" fmla="*/ 183 w 1357"/>
                <a:gd name="T7" fmla="*/ 525 h 603"/>
                <a:gd name="T8" fmla="*/ 194 w 1357"/>
                <a:gd name="T9" fmla="*/ 503 h 603"/>
                <a:gd name="T10" fmla="*/ 200 w 1357"/>
                <a:gd name="T11" fmla="*/ 454 h 603"/>
                <a:gd name="T12" fmla="*/ 211 w 1357"/>
                <a:gd name="T13" fmla="*/ 398 h 603"/>
                <a:gd name="T14" fmla="*/ 261 w 1357"/>
                <a:gd name="T15" fmla="*/ 371 h 603"/>
                <a:gd name="T16" fmla="*/ 338 w 1357"/>
                <a:gd name="T17" fmla="*/ 371 h 603"/>
                <a:gd name="T18" fmla="*/ 388 w 1357"/>
                <a:gd name="T19" fmla="*/ 404 h 603"/>
                <a:gd name="T20" fmla="*/ 410 w 1357"/>
                <a:gd name="T21" fmla="*/ 459 h 603"/>
                <a:gd name="T22" fmla="*/ 427 w 1357"/>
                <a:gd name="T23" fmla="*/ 525 h 603"/>
                <a:gd name="T24" fmla="*/ 449 w 1357"/>
                <a:gd name="T25" fmla="*/ 575 h 603"/>
                <a:gd name="T26" fmla="*/ 460 w 1357"/>
                <a:gd name="T27" fmla="*/ 575 h 603"/>
                <a:gd name="T28" fmla="*/ 465 w 1357"/>
                <a:gd name="T29" fmla="*/ 542 h 603"/>
                <a:gd name="T30" fmla="*/ 477 w 1357"/>
                <a:gd name="T31" fmla="*/ 459 h 603"/>
                <a:gd name="T32" fmla="*/ 488 w 1357"/>
                <a:gd name="T33" fmla="*/ 420 h 603"/>
                <a:gd name="T34" fmla="*/ 549 w 1357"/>
                <a:gd name="T35" fmla="*/ 376 h 603"/>
                <a:gd name="T36" fmla="*/ 604 w 1357"/>
                <a:gd name="T37" fmla="*/ 360 h 603"/>
                <a:gd name="T38" fmla="*/ 615 w 1357"/>
                <a:gd name="T39" fmla="*/ 365 h 603"/>
                <a:gd name="T40" fmla="*/ 626 w 1357"/>
                <a:gd name="T41" fmla="*/ 398 h 603"/>
                <a:gd name="T42" fmla="*/ 632 w 1357"/>
                <a:gd name="T43" fmla="*/ 398 h 603"/>
                <a:gd name="T44" fmla="*/ 643 w 1357"/>
                <a:gd name="T45" fmla="*/ 376 h 603"/>
                <a:gd name="T46" fmla="*/ 659 w 1357"/>
                <a:gd name="T47" fmla="*/ 326 h 603"/>
                <a:gd name="T48" fmla="*/ 676 w 1357"/>
                <a:gd name="T49" fmla="*/ 232 h 603"/>
                <a:gd name="T50" fmla="*/ 693 w 1357"/>
                <a:gd name="T51" fmla="*/ 144 h 603"/>
                <a:gd name="T52" fmla="*/ 704 w 1357"/>
                <a:gd name="T53" fmla="*/ 116 h 603"/>
                <a:gd name="T54" fmla="*/ 715 w 1357"/>
                <a:gd name="T55" fmla="*/ 100 h 603"/>
                <a:gd name="T56" fmla="*/ 720 w 1357"/>
                <a:gd name="T57" fmla="*/ 105 h 603"/>
                <a:gd name="T58" fmla="*/ 737 w 1357"/>
                <a:gd name="T59" fmla="*/ 127 h 603"/>
                <a:gd name="T60" fmla="*/ 748 w 1357"/>
                <a:gd name="T61" fmla="*/ 194 h 603"/>
                <a:gd name="T62" fmla="*/ 765 w 1357"/>
                <a:gd name="T63" fmla="*/ 266 h 603"/>
                <a:gd name="T64" fmla="*/ 776 w 1357"/>
                <a:gd name="T65" fmla="*/ 288 h 603"/>
                <a:gd name="T66" fmla="*/ 787 w 1357"/>
                <a:gd name="T67" fmla="*/ 293 h 603"/>
                <a:gd name="T68" fmla="*/ 809 w 1357"/>
                <a:gd name="T69" fmla="*/ 271 h 603"/>
                <a:gd name="T70" fmla="*/ 825 w 1357"/>
                <a:gd name="T71" fmla="*/ 232 h 603"/>
                <a:gd name="T72" fmla="*/ 870 w 1357"/>
                <a:gd name="T73" fmla="*/ 127 h 603"/>
                <a:gd name="T74" fmla="*/ 897 w 1357"/>
                <a:gd name="T75" fmla="*/ 45 h 603"/>
                <a:gd name="T76" fmla="*/ 914 w 1357"/>
                <a:gd name="T77" fmla="*/ 11 h 603"/>
                <a:gd name="T78" fmla="*/ 931 w 1357"/>
                <a:gd name="T79" fmla="*/ 0 h 603"/>
                <a:gd name="T80" fmla="*/ 947 w 1357"/>
                <a:gd name="T81" fmla="*/ 17 h 603"/>
                <a:gd name="T82" fmla="*/ 958 w 1357"/>
                <a:gd name="T83" fmla="*/ 72 h 603"/>
                <a:gd name="T84" fmla="*/ 969 w 1357"/>
                <a:gd name="T85" fmla="*/ 144 h 603"/>
                <a:gd name="T86" fmla="*/ 981 w 1357"/>
                <a:gd name="T87" fmla="*/ 282 h 603"/>
                <a:gd name="T88" fmla="*/ 992 w 1357"/>
                <a:gd name="T89" fmla="*/ 426 h 603"/>
                <a:gd name="T90" fmla="*/ 1003 w 1357"/>
                <a:gd name="T91" fmla="*/ 503 h 603"/>
                <a:gd name="T92" fmla="*/ 1014 w 1357"/>
                <a:gd name="T93" fmla="*/ 559 h 603"/>
                <a:gd name="T94" fmla="*/ 1025 w 1357"/>
                <a:gd name="T95" fmla="*/ 592 h 603"/>
                <a:gd name="T96" fmla="*/ 1030 w 1357"/>
                <a:gd name="T97" fmla="*/ 603 h 603"/>
                <a:gd name="T98" fmla="*/ 1041 w 1357"/>
                <a:gd name="T99" fmla="*/ 586 h 603"/>
                <a:gd name="T100" fmla="*/ 1058 w 1357"/>
                <a:gd name="T101" fmla="*/ 536 h 603"/>
                <a:gd name="T102" fmla="*/ 1080 w 1357"/>
                <a:gd name="T103" fmla="*/ 492 h 603"/>
                <a:gd name="T104" fmla="*/ 1091 w 1357"/>
                <a:gd name="T105" fmla="*/ 487 h 603"/>
                <a:gd name="T106" fmla="*/ 1113 w 1357"/>
                <a:gd name="T107" fmla="*/ 492 h 603"/>
                <a:gd name="T108" fmla="*/ 1174 w 1357"/>
                <a:gd name="T109" fmla="*/ 536 h 603"/>
                <a:gd name="T110" fmla="*/ 1202 w 1357"/>
                <a:gd name="T111" fmla="*/ 547 h 603"/>
                <a:gd name="T112" fmla="*/ 1285 w 1357"/>
                <a:gd name="T113" fmla="*/ 570 h 603"/>
                <a:gd name="T114" fmla="*/ 1324 w 1357"/>
                <a:gd name="T115" fmla="*/ 570 h 603"/>
                <a:gd name="T116" fmla="*/ 1357 w 1357"/>
                <a:gd name="T117" fmla="*/ 547 h 6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7"/>
                <a:gd name="T178" fmla="*/ 0 h 603"/>
                <a:gd name="T179" fmla="*/ 1357 w 1357"/>
                <a:gd name="T180" fmla="*/ 603 h 6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7" h="603">
                  <a:moveTo>
                    <a:pt x="0" y="581"/>
                  </a:moveTo>
                  <a:lnTo>
                    <a:pt x="61" y="542"/>
                  </a:lnTo>
                  <a:lnTo>
                    <a:pt x="94" y="525"/>
                  </a:lnTo>
                  <a:lnTo>
                    <a:pt x="117" y="514"/>
                  </a:lnTo>
                  <a:lnTo>
                    <a:pt x="139" y="514"/>
                  </a:lnTo>
                  <a:lnTo>
                    <a:pt x="155" y="525"/>
                  </a:lnTo>
                  <a:lnTo>
                    <a:pt x="177" y="525"/>
                  </a:lnTo>
                  <a:lnTo>
                    <a:pt x="183" y="525"/>
                  </a:lnTo>
                  <a:lnTo>
                    <a:pt x="189" y="514"/>
                  </a:lnTo>
                  <a:lnTo>
                    <a:pt x="194" y="503"/>
                  </a:lnTo>
                  <a:lnTo>
                    <a:pt x="200" y="492"/>
                  </a:lnTo>
                  <a:lnTo>
                    <a:pt x="200" y="454"/>
                  </a:lnTo>
                  <a:lnTo>
                    <a:pt x="205" y="415"/>
                  </a:lnTo>
                  <a:lnTo>
                    <a:pt x="211" y="398"/>
                  </a:lnTo>
                  <a:lnTo>
                    <a:pt x="222" y="387"/>
                  </a:lnTo>
                  <a:lnTo>
                    <a:pt x="261" y="371"/>
                  </a:lnTo>
                  <a:lnTo>
                    <a:pt x="305" y="371"/>
                  </a:lnTo>
                  <a:lnTo>
                    <a:pt x="338" y="371"/>
                  </a:lnTo>
                  <a:lnTo>
                    <a:pt x="377" y="387"/>
                  </a:lnTo>
                  <a:lnTo>
                    <a:pt x="388" y="404"/>
                  </a:lnTo>
                  <a:lnTo>
                    <a:pt x="405" y="431"/>
                  </a:lnTo>
                  <a:lnTo>
                    <a:pt x="410" y="459"/>
                  </a:lnTo>
                  <a:lnTo>
                    <a:pt x="421" y="498"/>
                  </a:lnTo>
                  <a:lnTo>
                    <a:pt x="427" y="525"/>
                  </a:lnTo>
                  <a:lnTo>
                    <a:pt x="438" y="553"/>
                  </a:lnTo>
                  <a:lnTo>
                    <a:pt x="449" y="575"/>
                  </a:lnTo>
                  <a:lnTo>
                    <a:pt x="454" y="581"/>
                  </a:lnTo>
                  <a:lnTo>
                    <a:pt x="460" y="575"/>
                  </a:lnTo>
                  <a:lnTo>
                    <a:pt x="465" y="559"/>
                  </a:lnTo>
                  <a:lnTo>
                    <a:pt x="465" y="542"/>
                  </a:lnTo>
                  <a:lnTo>
                    <a:pt x="471" y="514"/>
                  </a:lnTo>
                  <a:lnTo>
                    <a:pt x="477" y="459"/>
                  </a:lnTo>
                  <a:lnTo>
                    <a:pt x="482" y="437"/>
                  </a:lnTo>
                  <a:lnTo>
                    <a:pt x="488" y="420"/>
                  </a:lnTo>
                  <a:lnTo>
                    <a:pt x="515" y="398"/>
                  </a:lnTo>
                  <a:lnTo>
                    <a:pt x="549" y="376"/>
                  </a:lnTo>
                  <a:lnTo>
                    <a:pt x="576" y="365"/>
                  </a:lnTo>
                  <a:lnTo>
                    <a:pt x="604" y="360"/>
                  </a:lnTo>
                  <a:lnTo>
                    <a:pt x="609" y="360"/>
                  </a:lnTo>
                  <a:lnTo>
                    <a:pt x="615" y="365"/>
                  </a:lnTo>
                  <a:lnTo>
                    <a:pt x="621" y="387"/>
                  </a:lnTo>
                  <a:lnTo>
                    <a:pt x="626" y="398"/>
                  </a:lnTo>
                  <a:lnTo>
                    <a:pt x="632" y="398"/>
                  </a:lnTo>
                  <a:lnTo>
                    <a:pt x="637" y="387"/>
                  </a:lnTo>
                  <a:lnTo>
                    <a:pt x="643" y="376"/>
                  </a:lnTo>
                  <a:lnTo>
                    <a:pt x="643" y="365"/>
                  </a:lnTo>
                  <a:lnTo>
                    <a:pt x="659" y="326"/>
                  </a:lnTo>
                  <a:lnTo>
                    <a:pt x="665" y="282"/>
                  </a:lnTo>
                  <a:lnTo>
                    <a:pt x="676" y="232"/>
                  </a:lnTo>
                  <a:lnTo>
                    <a:pt x="687" y="188"/>
                  </a:lnTo>
                  <a:lnTo>
                    <a:pt x="693" y="144"/>
                  </a:lnTo>
                  <a:lnTo>
                    <a:pt x="698" y="127"/>
                  </a:lnTo>
                  <a:lnTo>
                    <a:pt x="704" y="116"/>
                  </a:lnTo>
                  <a:lnTo>
                    <a:pt x="709" y="105"/>
                  </a:lnTo>
                  <a:lnTo>
                    <a:pt x="715" y="100"/>
                  </a:lnTo>
                  <a:lnTo>
                    <a:pt x="720" y="100"/>
                  </a:lnTo>
                  <a:lnTo>
                    <a:pt x="720" y="105"/>
                  </a:lnTo>
                  <a:lnTo>
                    <a:pt x="731" y="116"/>
                  </a:lnTo>
                  <a:lnTo>
                    <a:pt x="737" y="127"/>
                  </a:lnTo>
                  <a:lnTo>
                    <a:pt x="742" y="155"/>
                  </a:lnTo>
                  <a:lnTo>
                    <a:pt x="748" y="194"/>
                  </a:lnTo>
                  <a:lnTo>
                    <a:pt x="759" y="232"/>
                  </a:lnTo>
                  <a:lnTo>
                    <a:pt x="765" y="266"/>
                  </a:lnTo>
                  <a:lnTo>
                    <a:pt x="770" y="282"/>
                  </a:lnTo>
                  <a:lnTo>
                    <a:pt x="776" y="288"/>
                  </a:lnTo>
                  <a:lnTo>
                    <a:pt x="781" y="293"/>
                  </a:lnTo>
                  <a:lnTo>
                    <a:pt x="787" y="293"/>
                  </a:lnTo>
                  <a:lnTo>
                    <a:pt x="798" y="282"/>
                  </a:lnTo>
                  <a:lnTo>
                    <a:pt x="809" y="271"/>
                  </a:lnTo>
                  <a:lnTo>
                    <a:pt x="814" y="260"/>
                  </a:lnTo>
                  <a:lnTo>
                    <a:pt x="825" y="232"/>
                  </a:lnTo>
                  <a:lnTo>
                    <a:pt x="842" y="183"/>
                  </a:lnTo>
                  <a:lnTo>
                    <a:pt x="870" y="127"/>
                  </a:lnTo>
                  <a:lnTo>
                    <a:pt x="886" y="72"/>
                  </a:lnTo>
                  <a:lnTo>
                    <a:pt x="897" y="45"/>
                  </a:lnTo>
                  <a:lnTo>
                    <a:pt x="903" y="28"/>
                  </a:lnTo>
                  <a:lnTo>
                    <a:pt x="914" y="11"/>
                  </a:lnTo>
                  <a:lnTo>
                    <a:pt x="920" y="6"/>
                  </a:lnTo>
                  <a:lnTo>
                    <a:pt x="931" y="0"/>
                  </a:lnTo>
                  <a:lnTo>
                    <a:pt x="942" y="6"/>
                  </a:lnTo>
                  <a:lnTo>
                    <a:pt x="947" y="17"/>
                  </a:lnTo>
                  <a:lnTo>
                    <a:pt x="953" y="39"/>
                  </a:lnTo>
                  <a:lnTo>
                    <a:pt x="958" y="72"/>
                  </a:lnTo>
                  <a:lnTo>
                    <a:pt x="964" y="105"/>
                  </a:lnTo>
                  <a:lnTo>
                    <a:pt x="969" y="144"/>
                  </a:lnTo>
                  <a:lnTo>
                    <a:pt x="969" y="188"/>
                  </a:lnTo>
                  <a:lnTo>
                    <a:pt x="981" y="282"/>
                  </a:lnTo>
                  <a:lnTo>
                    <a:pt x="986" y="376"/>
                  </a:lnTo>
                  <a:lnTo>
                    <a:pt x="992" y="426"/>
                  </a:lnTo>
                  <a:lnTo>
                    <a:pt x="1003" y="465"/>
                  </a:lnTo>
                  <a:lnTo>
                    <a:pt x="1003" y="503"/>
                  </a:lnTo>
                  <a:lnTo>
                    <a:pt x="1003" y="536"/>
                  </a:lnTo>
                  <a:lnTo>
                    <a:pt x="1014" y="559"/>
                  </a:lnTo>
                  <a:lnTo>
                    <a:pt x="1019" y="581"/>
                  </a:lnTo>
                  <a:lnTo>
                    <a:pt x="1025" y="592"/>
                  </a:lnTo>
                  <a:lnTo>
                    <a:pt x="1025" y="597"/>
                  </a:lnTo>
                  <a:lnTo>
                    <a:pt x="1030" y="603"/>
                  </a:lnTo>
                  <a:lnTo>
                    <a:pt x="1036" y="597"/>
                  </a:lnTo>
                  <a:lnTo>
                    <a:pt x="1041" y="586"/>
                  </a:lnTo>
                  <a:lnTo>
                    <a:pt x="1053" y="564"/>
                  </a:lnTo>
                  <a:lnTo>
                    <a:pt x="1058" y="536"/>
                  </a:lnTo>
                  <a:lnTo>
                    <a:pt x="1075" y="509"/>
                  </a:lnTo>
                  <a:lnTo>
                    <a:pt x="1080" y="492"/>
                  </a:lnTo>
                  <a:lnTo>
                    <a:pt x="1086" y="487"/>
                  </a:lnTo>
                  <a:lnTo>
                    <a:pt x="1091" y="487"/>
                  </a:lnTo>
                  <a:lnTo>
                    <a:pt x="1102" y="487"/>
                  </a:lnTo>
                  <a:lnTo>
                    <a:pt x="1113" y="492"/>
                  </a:lnTo>
                  <a:lnTo>
                    <a:pt x="1147" y="509"/>
                  </a:lnTo>
                  <a:lnTo>
                    <a:pt x="1174" y="536"/>
                  </a:lnTo>
                  <a:lnTo>
                    <a:pt x="1185" y="542"/>
                  </a:lnTo>
                  <a:lnTo>
                    <a:pt x="1202" y="547"/>
                  </a:lnTo>
                  <a:lnTo>
                    <a:pt x="1241" y="559"/>
                  </a:lnTo>
                  <a:lnTo>
                    <a:pt x="1285" y="570"/>
                  </a:lnTo>
                  <a:lnTo>
                    <a:pt x="1302" y="570"/>
                  </a:lnTo>
                  <a:lnTo>
                    <a:pt x="1324" y="570"/>
                  </a:lnTo>
                  <a:lnTo>
                    <a:pt x="1341" y="559"/>
                  </a:lnTo>
                  <a:lnTo>
                    <a:pt x="1357" y="547"/>
                  </a:lnTo>
                </a:path>
              </a:pathLst>
            </a:custGeom>
            <a:noFill/>
            <a:ln w="9525" cap="rnd">
              <a:solidFill>
                <a:srgbClr val="000099"/>
              </a:solidFill>
              <a:round/>
              <a:headEnd/>
              <a:tailEnd/>
            </a:ln>
          </p:spPr>
          <p:txBody>
            <a:bodyPr/>
            <a:lstStyle/>
            <a:p>
              <a:endParaRPr lang="de-DE"/>
            </a:p>
          </p:txBody>
        </p:sp>
      </p:grpSp>
      <p:grpSp>
        <p:nvGrpSpPr>
          <p:cNvPr id="72" name="Group 50"/>
          <p:cNvGrpSpPr>
            <a:grpSpLocks/>
          </p:cNvGrpSpPr>
          <p:nvPr/>
        </p:nvGrpSpPr>
        <p:grpSpPr bwMode="auto">
          <a:xfrm>
            <a:off x="2316163" y="4483547"/>
            <a:ext cx="2673350" cy="1543050"/>
            <a:chOff x="777" y="2228"/>
            <a:chExt cx="1684" cy="972"/>
          </a:xfrm>
        </p:grpSpPr>
        <p:sp>
          <p:nvSpPr>
            <p:cNvPr id="73" name="Rectangle 51"/>
            <p:cNvSpPr>
              <a:spLocks noChangeArrowheads="1"/>
            </p:cNvSpPr>
            <p:nvPr/>
          </p:nvSpPr>
          <p:spPr bwMode="auto">
            <a:xfrm>
              <a:off x="954" y="2228"/>
              <a:ext cx="1507" cy="972"/>
            </a:xfrm>
            <a:prstGeom prst="rect">
              <a:avLst/>
            </a:prstGeom>
            <a:solidFill>
              <a:srgbClr val="FFFFFF"/>
            </a:solidFill>
            <a:ln w="9525">
              <a:solidFill>
                <a:srgbClr val="000000"/>
              </a:solidFill>
              <a:miter lim="800000"/>
              <a:headEnd/>
              <a:tailEnd/>
            </a:ln>
          </p:spPr>
          <p:txBody>
            <a:bodyPr/>
            <a:lstStyle/>
            <a:p>
              <a:endParaRPr lang="de-DE"/>
            </a:p>
          </p:txBody>
        </p:sp>
        <p:sp>
          <p:nvSpPr>
            <p:cNvPr id="74" name="Rectangle 52"/>
            <p:cNvSpPr>
              <a:spLocks noChangeArrowheads="1"/>
            </p:cNvSpPr>
            <p:nvPr/>
          </p:nvSpPr>
          <p:spPr bwMode="auto">
            <a:xfrm>
              <a:off x="777" y="2228"/>
              <a:ext cx="1578" cy="265"/>
            </a:xfrm>
            <a:prstGeom prst="rect">
              <a:avLst/>
            </a:prstGeom>
            <a:noFill/>
            <a:ln w="9525">
              <a:noFill/>
              <a:miter lim="800000"/>
              <a:headEnd/>
              <a:tailEnd/>
            </a:ln>
          </p:spPr>
          <p:txBody>
            <a:bodyPr/>
            <a:lstStyle/>
            <a:p>
              <a:endParaRPr lang="de-DE"/>
            </a:p>
          </p:txBody>
        </p:sp>
        <p:sp>
          <p:nvSpPr>
            <p:cNvPr id="75" name="Rectangle 53"/>
            <p:cNvSpPr>
              <a:spLocks noChangeArrowheads="1"/>
            </p:cNvSpPr>
            <p:nvPr/>
          </p:nvSpPr>
          <p:spPr bwMode="auto">
            <a:xfrm>
              <a:off x="1148" y="2255"/>
              <a:ext cx="1145" cy="80"/>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Aufträge Distributor </a:t>
              </a:r>
              <a:endParaRPr lang="de-DE"/>
            </a:p>
          </p:txBody>
        </p:sp>
        <p:sp>
          <p:nvSpPr>
            <p:cNvPr id="76" name="Rectangle 54"/>
            <p:cNvSpPr>
              <a:spLocks noChangeArrowheads="1"/>
            </p:cNvSpPr>
            <p:nvPr/>
          </p:nvSpPr>
          <p:spPr bwMode="auto">
            <a:xfrm>
              <a:off x="1304" y="2360"/>
              <a:ext cx="709" cy="80"/>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an Hersteller</a:t>
              </a:r>
              <a:endParaRPr lang="de-DE"/>
            </a:p>
          </p:txBody>
        </p:sp>
        <p:grpSp>
          <p:nvGrpSpPr>
            <p:cNvPr id="77" name="Group 55"/>
            <p:cNvGrpSpPr>
              <a:grpSpLocks/>
            </p:cNvGrpSpPr>
            <p:nvPr/>
          </p:nvGrpSpPr>
          <p:grpSpPr bwMode="auto">
            <a:xfrm>
              <a:off x="1048" y="2471"/>
              <a:ext cx="1353" cy="526"/>
              <a:chOff x="1048" y="2471"/>
              <a:chExt cx="1353" cy="526"/>
            </a:xfrm>
          </p:grpSpPr>
          <p:grpSp>
            <p:nvGrpSpPr>
              <p:cNvPr id="81" name="Group 56"/>
              <p:cNvGrpSpPr>
                <a:grpSpLocks/>
              </p:cNvGrpSpPr>
              <p:nvPr/>
            </p:nvGrpSpPr>
            <p:grpSpPr bwMode="auto">
              <a:xfrm>
                <a:off x="1048" y="2471"/>
                <a:ext cx="67" cy="486"/>
                <a:chOff x="1048" y="2471"/>
                <a:chExt cx="67" cy="486"/>
              </a:xfrm>
            </p:grpSpPr>
            <p:sp>
              <p:nvSpPr>
                <p:cNvPr id="103" name="Line 57"/>
                <p:cNvSpPr>
                  <a:spLocks noChangeShapeType="1"/>
                </p:cNvSpPr>
                <p:nvPr/>
              </p:nvSpPr>
              <p:spPr bwMode="auto">
                <a:xfrm>
                  <a:off x="1048" y="2476"/>
                  <a:ext cx="67" cy="1"/>
                </a:xfrm>
                <a:prstGeom prst="line">
                  <a:avLst/>
                </a:prstGeom>
                <a:noFill/>
                <a:ln w="9525">
                  <a:solidFill>
                    <a:srgbClr val="808080"/>
                  </a:solidFill>
                  <a:round/>
                  <a:headEnd/>
                  <a:tailEnd/>
                </a:ln>
              </p:spPr>
              <p:txBody>
                <a:bodyPr/>
                <a:lstStyle/>
                <a:p>
                  <a:endParaRPr lang="de-DE"/>
                </a:p>
              </p:txBody>
            </p:sp>
            <p:sp>
              <p:nvSpPr>
                <p:cNvPr id="104" name="Line 58"/>
                <p:cNvSpPr>
                  <a:spLocks noChangeShapeType="1"/>
                </p:cNvSpPr>
                <p:nvPr/>
              </p:nvSpPr>
              <p:spPr bwMode="auto">
                <a:xfrm>
                  <a:off x="1048" y="2598"/>
                  <a:ext cx="67" cy="1"/>
                </a:xfrm>
                <a:prstGeom prst="line">
                  <a:avLst/>
                </a:prstGeom>
                <a:noFill/>
                <a:ln w="9525">
                  <a:solidFill>
                    <a:srgbClr val="808080"/>
                  </a:solidFill>
                  <a:round/>
                  <a:headEnd/>
                  <a:tailEnd/>
                </a:ln>
              </p:spPr>
              <p:txBody>
                <a:bodyPr/>
                <a:lstStyle/>
                <a:p>
                  <a:endParaRPr lang="de-DE"/>
                </a:p>
              </p:txBody>
            </p:sp>
            <p:sp>
              <p:nvSpPr>
                <p:cNvPr id="105" name="Line 59"/>
                <p:cNvSpPr>
                  <a:spLocks noChangeShapeType="1"/>
                </p:cNvSpPr>
                <p:nvPr/>
              </p:nvSpPr>
              <p:spPr bwMode="auto">
                <a:xfrm>
                  <a:off x="1048" y="2736"/>
                  <a:ext cx="67" cy="1"/>
                </a:xfrm>
                <a:prstGeom prst="line">
                  <a:avLst/>
                </a:prstGeom>
                <a:noFill/>
                <a:ln w="9525">
                  <a:solidFill>
                    <a:srgbClr val="808080"/>
                  </a:solidFill>
                  <a:round/>
                  <a:headEnd/>
                  <a:tailEnd/>
                </a:ln>
              </p:spPr>
              <p:txBody>
                <a:bodyPr/>
                <a:lstStyle/>
                <a:p>
                  <a:endParaRPr lang="de-DE"/>
                </a:p>
              </p:txBody>
            </p:sp>
            <p:sp>
              <p:nvSpPr>
                <p:cNvPr id="106" name="Line 60"/>
                <p:cNvSpPr>
                  <a:spLocks noChangeShapeType="1"/>
                </p:cNvSpPr>
                <p:nvPr/>
              </p:nvSpPr>
              <p:spPr bwMode="auto">
                <a:xfrm>
                  <a:off x="1048" y="2885"/>
                  <a:ext cx="67" cy="1"/>
                </a:xfrm>
                <a:prstGeom prst="line">
                  <a:avLst/>
                </a:prstGeom>
                <a:noFill/>
                <a:ln w="9525">
                  <a:solidFill>
                    <a:srgbClr val="808080"/>
                  </a:solidFill>
                  <a:round/>
                  <a:headEnd/>
                  <a:tailEnd/>
                </a:ln>
              </p:spPr>
              <p:txBody>
                <a:bodyPr/>
                <a:lstStyle/>
                <a:p>
                  <a:endParaRPr lang="de-DE"/>
                </a:p>
              </p:txBody>
            </p:sp>
            <p:sp>
              <p:nvSpPr>
                <p:cNvPr id="107" name="Line 61"/>
                <p:cNvSpPr>
                  <a:spLocks noChangeShapeType="1"/>
                </p:cNvSpPr>
                <p:nvPr/>
              </p:nvSpPr>
              <p:spPr bwMode="auto">
                <a:xfrm>
                  <a:off x="1048" y="2471"/>
                  <a:ext cx="1" cy="486"/>
                </a:xfrm>
                <a:prstGeom prst="line">
                  <a:avLst/>
                </a:prstGeom>
                <a:noFill/>
                <a:ln w="9525">
                  <a:solidFill>
                    <a:srgbClr val="808080"/>
                  </a:solidFill>
                  <a:round/>
                  <a:headEnd/>
                  <a:tailEnd/>
                </a:ln>
              </p:spPr>
              <p:txBody>
                <a:bodyPr/>
                <a:lstStyle/>
                <a:p>
                  <a:endParaRPr lang="de-DE"/>
                </a:p>
              </p:txBody>
            </p:sp>
          </p:grpSp>
          <p:grpSp>
            <p:nvGrpSpPr>
              <p:cNvPr id="82" name="Group 62"/>
              <p:cNvGrpSpPr>
                <a:grpSpLocks/>
              </p:cNvGrpSpPr>
              <p:nvPr/>
            </p:nvGrpSpPr>
            <p:grpSpPr bwMode="auto">
              <a:xfrm>
                <a:off x="1048" y="2957"/>
                <a:ext cx="1353" cy="40"/>
                <a:chOff x="1048" y="2957"/>
                <a:chExt cx="1353" cy="40"/>
              </a:xfrm>
            </p:grpSpPr>
            <p:sp>
              <p:nvSpPr>
                <p:cNvPr id="83" name="Line 63"/>
                <p:cNvSpPr>
                  <a:spLocks noChangeShapeType="1"/>
                </p:cNvSpPr>
                <p:nvPr/>
              </p:nvSpPr>
              <p:spPr bwMode="auto">
                <a:xfrm>
                  <a:off x="1048" y="2996"/>
                  <a:ext cx="1352" cy="1"/>
                </a:xfrm>
                <a:prstGeom prst="line">
                  <a:avLst/>
                </a:prstGeom>
                <a:noFill/>
                <a:ln w="9525">
                  <a:solidFill>
                    <a:srgbClr val="808080"/>
                  </a:solidFill>
                  <a:round/>
                  <a:headEnd/>
                  <a:tailEnd/>
                </a:ln>
              </p:spPr>
              <p:txBody>
                <a:bodyPr/>
                <a:lstStyle/>
                <a:p>
                  <a:endParaRPr lang="de-DE"/>
                </a:p>
              </p:txBody>
            </p:sp>
            <p:sp>
              <p:nvSpPr>
                <p:cNvPr id="84" name="Line 64"/>
                <p:cNvSpPr>
                  <a:spLocks noChangeShapeType="1"/>
                </p:cNvSpPr>
                <p:nvPr/>
              </p:nvSpPr>
              <p:spPr bwMode="auto">
                <a:xfrm>
                  <a:off x="1048" y="2957"/>
                  <a:ext cx="1" cy="39"/>
                </a:xfrm>
                <a:prstGeom prst="line">
                  <a:avLst/>
                </a:prstGeom>
                <a:noFill/>
                <a:ln w="9525">
                  <a:solidFill>
                    <a:srgbClr val="808080"/>
                  </a:solidFill>
                  <a:round/>
                  <a:headEnd/>
                  <a:tailEnd/>
                </a:ln>
              </p:spPr>
              <p:txBody>
                <a:bodyPr/>
                <a:lstStyle/>
                <a:p>
                  <a:endParaRPr lang="de-DE"/>
                </a:p>
              </p:txBody>
            </p:sp>
            <p:sp>
              <p:nvSpPr>
                <p:cNvPr id="85" name="Line 65"/>
                <p:cNvSpPr>
                  <a:spLocks noChangeShapeType="1"/>
                </p:cNvSpPr>
                <p:nvPr/>
              </p:nvSpPr>
              <p:spPr bwMode="auto">
                <a:xfrm>
                  <a:off x="1192" y="2957"/>
                  <a:ext cx="1" cy="39"/>
                </a:xfrm>
                <a:prstGeom prst="line">
                  <a:avLst/>
                </a:prstGeom>
                <a:noFill/>
                <a:ln w="9525">
                  <a:solidFill>
                    <a:srgbClr val="808080"/>
                  </a:solidFill>
                  <a:round/>
                  <a:headEnd/>
                  <a:tailEnd/>
                </a:ln>
              </p:spPr>
              <p:txBody>
                <a:bodyPr/>
                <a:lstStyle/>
                <a:p>
                  <a:endParaRPr lang="de-DE"/>
                </a:p>
              </p:txBody>
            </p:sp>
            <p:sp>
              <p:nvSpPr>
                <p:cNvPr id="86" name="Line 66"/>
                <p:cNvSpPr>
                  <a:spLocks noChangeShapeType="1"/>
                </p:cNvSpPr>
                <p:nvPr/>
              </p:nvSpPr>
              <p:spPr bwMode="auto">
                <a:xfrm>
                  <a:off x="1342" y="2957"/>
                  <a:ext cx="1" cy="39"/>
                </a:xfrm>
                <a:prstGeom prst="line">
                  <a:avLst/>
                </a:prstGeom>
                <a:noFill/>
                <a:ln w="9525">
                  <a:solidFill>
                    <a:srgbClr val="808080"/>
                  </a:solidFill>
                  <a:round/>
                  <a:headEnd/>
                  <a:tailEnd/>
                </a:ln>
              </p:spPr>
              <p:txBody>
                <a:bodyPr/>
                <a:lstStyle/>
                <a:p>
                  <a:endParaRPr lang="de-DE"/>
                </a:p>
              </p:txBody>
            </p:sp>
            <p:sp>
              <p:nvSpPr>
                <p:cNvPr id="87" name="Line 67"/>
                <p:cNvSpPr>
                  <a:spLocks noChangeShapeType="1"/>
                </p:cNvSpPr>
                <p:nvPr/>
              </p:nvSpPr>
              <p:spPr bwMode="auto">
                <a:xfrm>
                  <a:off x="1497" y="2957"/>
                  <a:ext cx="1" cy="39"/>
                </a:xfrm>
                <a:prstGeom prst="line">
                  <a:avLst/>
                </a:prstGeom>
                <a:noFill/>
                <a:ln w="9525">
                  <a:solidFill>
                    <a:srgbClr val="808080"/>
                  </a:solidFill>
                  <a:round/>
                  <a:headEnd/>
                  <a:tailEnd/>
                </a:ln>
              </p:spPr>
              <p:txBody>
                <a:bodyPr/>
                <a:lstStyle/>
                <a:p>
                  <a:endParaRPr lang="de-DE"/>
                </a:p>
              </p:txBody>
            </p:sp>
            <p:sp>
              <p:nvSpPr>
                <p:cNvPr id="88" name="Line 68"/>
                <p:cNvSpPr>
                  <a:spLocks noChangeShapeType="1"/>
                </p:cNvSpPr>
                <p:nvPr/>
              </p:nvSpPr>
              <p:spPr bwMode="auto">
                <a:xfrm>
                  <a:off x="1647" y="2957"/>
                  <a:ext cx="1" cy="39"/>
                </a:xfrm>
                <a:prstGeom prst="line">
                  <a:avLst/>
                </a:prstGeom>
                <a:noFill/>
                <a:ln w="9525">
                  <a:solidFill>
                    <a:srgbClr val="808080"/>
                  </a:solidFill>
                  <a:round/>
                  <a:headEnd/>
                  <a:tailEnd/>
                </a:ln>
              </p:spPr>
              <p:txBody>
                <a:bodyPr/>
                <a:lstStyle/>
                <a:p>
                  <a:endParaRPr lang="de-DE"/>
                </a:p>
              </p:txBody>
            </p:sp>
            <p:sp>
              <p:nvSpPr>
                <p:cNvPr id="89" name="Line 69"/>
                <p:cNvSpPr>
                  <a:spLocks noChangeShapeType="1"/>
                </p:cNvSpPr>
                <p:nvPr/>
              </p:nvSpPr>
              <p:spPr bwMode="auto">
                <a:xfrm>
                  <a:off x="1796" y="2957"/>
                  <a:ext cx="1" cy="39"/>
                </a:xfrm>
                <a:prstGeom prst="line">
                  <a:avLst/>
                </a:prstGeom>
                <a:noFill/>
                <a:ln w="9525">
                  <a:solidFill>
                    <a:srgbClr val="808080"/>
                  </a:solidFill>
                  <a:round/>
                  <a:headEnd/>
                  <a:tailEnd/>
                </a:ln>
              </p:spPr>
              <p:txBody>
                <a:bodyPr/>
                <a:lstStyle/>
                <a:p>
                  <a:endParaRPr lang="de-DE"/>
                </a:p>
              </p:txBody>
            </p:sp>
            <p:sp>
              <p:nvSpPr>
                <p:cNvPr id="90" name="Line 70"/>
                <p:cNvSpPr>
                  <a:spLocks noChangeShapeType="1"/>
                </p:cNvSpPr>
                <p:nvPr/>
              </p:nvSpPr>
              <p:spPr bwMode="auto">
                <a:xfrm>
                  <a:off x="1946" y="2957"/>
                  <a:ext cx="1" cy="39"/>
                </a:xfrm>
                <a:prstGeom prst="line">
                  <a:avLst/>
                </a:prstGeom>
                <a:noFill/>
                <a:ln w="9525">
                  <a:solidFill>
                    <a:srgbClr val="808080"/>
                  </a:solidFill>
                  <a:round/>
                  <a:headEnd/>
                  <a:tailEnd/>
                </a:ln>
              </p:spPr>
              <p:txBody>
                <a:bodyPr/>
                <a:lstStyle/>
                <a:p>
                  <a:endParaRPr lang="de-DE"/>
                </a:p>
              </p:txBody>
            </p:sp>
            <p:sp>
              <p:nvSpPr>
                <p:cNvPr id="91" name="Line 71"/>
                <p:cNvSpPr>
                  <a:spLocks noChangeShapeType="1"/>
                </p:cNvSpPr>
                <p:nvPr/>
              </p:nvSpPr>
              <p:spPr bwMode="auto">
                <a:xfrm>
                  <a:off x="2101" y="2957"/>
                  <a:ext cx="1" cy="39"/>
                </a:xfrm>
                <a:prstGeom prst="line">
                  <a:avLst/>
                </a:prstGeom>
                <a:noFill/>
                <a:ln w="9525">
                  <a:solidFill>
                    <a:srgbClr val="808080"/>
                  </a:solidFill>
                  <a:round/>
                  <a:headEnd/>
                  <a:tailEnd/>
                </a:ln>
              </p:spPr>
              <p:txBody>
                <a:bodyPr/>
                <a:lstStyle/>
                <a:p>
                  <a:endParaRPr lang="de-DE"/>
                </a:p>
              </p:txBody>
            </p:sp>
            <p:sp>
              <p:nvSpPr>
                <p:cNvPr id="92" name="Line 72"/>
                <p:cNvSpPr>
                  <a:spLocks noChangeShapeType="1"/>
                </p:cNvSpPr>
                <p:nvPr/>
              </p:nvSpPr>
              <p:spPr bwMode="auto">
                <a:xfrm>
                  <a:off x="2250" y="2957"/>
                  <a:ext cx="1" cy="39"/>
                </a:xfrm>
                <a:prstGeom prst="line">
                  <a:avLst/>
                </a:prstGeom>
                <a:noFill/>
                <a:ln w="9525">
                  <a:solidFill>
                    <a:srgbClr val="808080"/>
                  </a:solidFill>
                  <a:round/>
                  <a:headEnd/>
                  <a:tailEnd/>
                </a:ln>
              </p:spPr>
              <p:txBody>
                <a:bodyPr/>
                <a:lstStyle/>
                <a:p>
                  <a:endParaRPr lang="de-DE"/>
                </a:p>
              </p:txBody>
            </p:sp>
            <p:sp>
              <p:nvSpPr>
                <p:cNvPr id="93" name="Line 73"/>
                <p:cNvSpPr>
                  <a:spLocks noChangeShapeType="1"/>
                </p:cNvSpPr>
                <p:nvPr/>
              </p:nvSpPr>
              <p:spPr bwMode="auto">
                <a:xfrm>
                  <a:off x="2400" y="2957"/>
                  <a:ext cx="1" cy="39"/>
                </a:xfrm>
                <a:prstGeom prst="line">
                  <a:avLst/>
                </a:prstGeom>
                <a:noFill/>
                <a:ln w="9525">
                  <a:solidFill>
                    <a:srgbClr val="808080"/>
                  </a:solidFill>
                  <a:round/>
                  <a:headEnd/>
                  <a:tailEnd/>
                </a:ln>
              </p:spPr>
              <p:txBody>
                <a:bodyPr/>
                <a:lstStyle/>
                <a:p>
                  <a:endParaRPr lang="de-DE"/>
                </a:p>
              </p:txBody>
            </p:sp>
            <p:sp>
              <p:nvSpPr>
                <p:cNvPr id="94" name="Line 74"/>
                <p:cNvSpPr>
                  <a:spLocks noChangeShapeType="1"/>
                </p:cNvSpPr>
                <p:nvPr/>
              </p:nvSpPr>
              <p:spPr bwMode="auto">
                <a:xfrm>
                  <a:off x="1126" y="2957"/>
                  <a:ext cx="1" cy="39"/>
                </a:xfrm>
                <a:prstGeom prst="line">
                  <a:avLst/>
                </a:prstGeom>
                <a:noFill/>
                <a:ln w="9525">
                  <a:solidFill>
                    <a:srgbClr val="808080"/>
                  </a:solidFill>
                  <a:round/>
                  <a:headEnd/>
                  <a:tailEnd/>
                </a:ln>
              </p:spPr>
              <p:txBody>
                <a:bodyPr/>
                <a:lstStyle/>
                <a:p>
                  <a:endParaRPr lang="de-DE"/>
                </a:p>
              </p:txBody>
            </p:sp>
            <p:sp>
              <p:nvSpPr>
                <p:cNvPr id="95" name="Line 75"/>
                <p:cNvSpPr>
                  <a:spLocks noChangeShapeType="1"/>
                </p:cNvSpPr>
                <p:nvPr/>
              </p:nvSpPr>
              <p:spPr bwMode="auto">
                <a:xfrm>
                  <a:off x="1275" y="2957"/>
                  <a:ext cx="1" cy="39"/>
                </a:xfrm>
                <a:prstGeom prst="line">
                  <a:avLst/>
                </a:prstGeom>
                <a:noFill/>
                <a:ln w="9525">
                  <a:solidFill>
                    <a:srgbClr val="808080"/>
                  </a:solidFill>
                  <a:round/>
                  <a:headEnd/>
                  <a:tailEnd/>
                </a:ln>
              </p:spPr>
              <p:txBody>
                <a:bodyPr/>
                <a:lstStyle/>
                <a:p>
                  <a:endParaRPr lang="de-DE"/>
                </a:p>
              </p:txBody>
            </p:sp>
            <p:sp>
              <p:nvSpPr>
                <p:cNvPr id="96" name="Line 76"/>
                <p:cNvSpPr>
                  <a:spLocks noChangeShapeType="1"/>
                </p:cNvSpPr>
                <p:nvPr/>
              </p:nvSpPr>
              <p:spPr bwMode="auto">
                <a:xfrm>
                  <a:off x="1425" y="2957"/>
                  <a:ext cx="1" cy="39"/>
                </a:xfrm>
                <a:prstGeom prst="line">
                  <a:avLst/>
                </a:prstGeom>
                <a:noFill/>
                <a:ln w="9525">
                  <a:solidFill>
                    <a:srgbClr val="808080"/>
                  </a:solidFill>
                  <a:round/>
                  <a:headEnd/>
                  <a:tailEnd/>
                </a:ln>
              </p:spPr>
              <p:txBody>
                <a:bodyPr/>
                <a:lstStyle/>
                <a:p>
                  <a:endParaRPr lang="de-DE"/>
                </a:p>
              </p:txBody>
            </p:sp>
            <p:sp>
              <p:nvSpPr>
                <p:cNvPr id="97" name="Line 77"/>
                <p:cNvSpPr>
                  <a:spLocks noChangeShapeType="1"/>
                </p:cNvSpPr>
                <p:nvPr/>
              </p:nvSpPr>
              <p:spPr bwMode="auto">
                <a:xfrm>
                  <a:off x="1575" y="2957"/>
                  <a:ext cx="1" cy="39"/>
                </a:xfrm>
                <a:prstGeom prst="line">
                  <a:avLst/>
                </a:prstGeom>
                <a:noFill/>
                <a:ln w="9525">
                  <a:solidFill>
                    <a:srgbClr val="808080"/>
                  </a:solidFill>
                  <a:round/>
                  <a:headEnd/>
                  <a:tailEnd/>
                </a:ln>
              </p:spPr>
              <p:txBody>
                <a:bodyPr/>
                <a:lstStyle/>
                <a:p>
                  <a:endParaRPr lang="de-DE"/>
                </a:p>
              </p:txBody>
            </p:sp>
            <p:sp>
              <p:nvSpPr>
                <p:cNvPr id="98" name="Line 78"/>
                <p:cNvSpPr>
                  <a:spLocks noChangeShapeType="1"/>
                </p:cNvSpPr>
                <p:nvPr/>
              </p:nvSpPr>
              <p:spPr bwMode="auto">
                <a:xfrm>
                  <a:off x="1730" y="2957"/>
                  <a:ext cx="1" cy="39"/>
                </a:xfrm>
                <a:prstGeom prst="line">
                  <a:avLst/>
                </a:prstGeom>
                <a:noFill/>
                <a:ln w="9525">
                  <a:solidFill>
                    <a:srgbClr val="808080"/>
                  </a:solidFill>
                  <a:round/>
                  <a:headEnd/>
                  <a:tailEnd/>
                </a:ln>
              </p:spPr>
              <p:txBody>
                <a:bodyPr/>
                <a:lstStyle/>
                <a:p>
                  <a:endParaRPr lang="de-DE"/>
                </a:p>
              </p:txBody>
            </p:sp>
            <p:sp>
              <p:nvSpPr>
                <p:cNvPr id="99" name="Line 79"/>
                <p:cNvSpPr>
                  <a:spLocks noChangeShapeType="1"/>
                </p:cNvSpPr>
                <p:nvPr/>
              </p:nvSpPr>
              <p:spPr bwMode="auto">
                <a:xfrm>
                  <a:off x="1879" y="2957"/>
                  <a:ext cx="1" cy="39"/>
                </a:xfrm>
                <a:prstGeom prst="line">
                  <a:avLst/>
                </a:prstGeom>
                <a:noFill/>
                <a:ln w="9525">
                  <a:solidFill>
                    <a:srgbClr val="808080"/>
                  </a:solidFill>
                  <a:round/>
                  <a:headEnd/>
                  <a:tailEnd/>
                </a:ln>
              </p:spPr>
              <p:txBody>
                <a:bodyPr/>
                <a:lstStyle/>
                <a:p>
                  <a:endParaRPr lang="de-DE"/>
                </a:p>
              </p:txBody>
            </p:sp>
            <p:sp>
              <p:nvSpPr>
                <p:cNvPr id="100" name="Line 80"/>
                <p:cNvSpPr>
                  <a:spLocks noChangeShapeType="1"/>
                </p:cNvSpPr>
                <p:nvPr/>
              </p:nvSpPr>
              <p:spPr bwMode="auto">
                <a:xfrm>
                  <a:off x="2029" y="2957"/>
                  <a:ext cx="1" cy="39"/>
                </a:xfrm>
                <a:prstGeom prst="line">
                  <a:avLst/>
                </a:prstGeom>
                <a:noFill/>
                <a:ln w="9525">
                  <a:solidFill>
                    <a:srgbClr val="808080"/>
                  </a:solidFill>
                  <a:round/>
                  <a:headEnd/>
                  <a:tailEnd/>
                </a:ln>
              </p:spPr>
              <p:txBody>
                <a:bodyPr/>
                <a:lstStyle/>
                <a:p>
                  <a:endParaRPr lang="de-DE"/>
                </a:p>
              </p:txBody>
            </p:sp>
            <p:sp>
              <p:nvSpPr>
                <p:cNvPr id="101" name="Line 81"/>
                <p:cNvSpPr>
                  <a:spLocks noChangeShapeType="1"/>
                </p:cNvSpPr>
                <p:nvPr/>
              </p:nvSpPr>
              <p:spPr bwMode="auto">
                <a:xfrm>
                  <a:off x="2178" y="2957"/>
                  <a:ext cx="1" cy="39"/>
                </a:xfrm>
                <a:prstGeom prst="line">
                  <a:avLst/>
                </a:prstGeom>
                <a:noFill/>
                <a:ln w="9525">
                  <a:solidFill>
                    <a:srgbClr val="808080"/>
                  </a:solidFill>
                  <a:round/>
                  <a:headEnd/>
                  <a:tailEnd/>
                </a:ln>
              </p:spPr>
              <p:txBody>
                <a:bodyPr/>
                <a:lstStyle/>
                <a:p>
                  <a:endParaRPr lang="de-DE"/>
                </a:p>
              </p:txBody>
            </p:sp>
            <p:sp>
              <p:nvSpPr>
                <p:cNvPr id="102" name="Line 82"/>
                <p:cNvSpPr>
                  <a:spLocks noChangeShapeType="1"/>
                </p:cNvSpPr>
                <p:nvPr/>
              </p:nvSpPr>
              <p:spPr bwMode="auto">
                <a:xfrm>
                  <a:off x="2333" y="2957"/>
                  <a:ext cx="1" cy="39"/>
                </a:xfrm>
                <a:prstGeom prst="line">
                  <a:avLst/>
                </a:prstGeom>
                <a:noFill/>
                <a:ln w="9525">
                  <a:solidFill>
                    <a:srgbClr val="808080"/>
                  </a:solidFill>
                  <a:round/>
                  <a:headEnd/>
                  <a:tailEnd/>
                </a:ln>
              </p:spPr>
              <p:txBody>
                <a:bodyPr/>
                <a:lstStyle/>
                <a:p>
                  <a:endParaRPr lang="de-DE"/>
                </a:p>
              </p:txBody>
            </p:sp>
          </p:grpSp>
        </p:grpSp>
        <p:sp>
          <p:nvSpPr>
            <p:cNvPr id="78" name="Rectangle 83"/>
            <p:cNvSpPr>
              <a:spLocks noChangeArrowheads="1"/>
            </p:cNvSpPr>
            <p:nvPr/>
          </p:nvSpPr>
          <p:spPr bwMode="auto">
            <a:xfrm>
              <a:off x="1464" y="3018"/>
              <a:ext cx="448" cy="155"/>
            </a:xfrm>
            <a:prstGeom prst="rect">
              <a:avLst/>
            </a:prstGeom>
            <a:noFill/>
            <a:ln w="9525">
              <a:noFill/>
              <a:miter lim="800000"/>
              <a:headEnd/>
              <a:tailEnd/>
            </a:ln>
          </p:spPr>
          <p:txBody>
            <a:bodyPr/>
            <a:lstStyle/>
            <a:p>
              <a:endParaRPr lang="de-DE"/>
            </a:p>
          </p:txBody>
        </p:sp>
        <p:sp>
          <p:nvSpPr>
            <p:cNvPr id="79" name="Rectangle 84"/>
            <p:cNvSpPr>
              <a:spLocks noChangeArrowheads="1"/>
            </p:cNvSpPr>
            <p:nvPr/>
          </p:nvSpPr>
          <p:spPr bwMode="auto">
            <a:xfrm>
              <a:off x="1520" y="3045"/>
              <a:ext cx="208" cy="79"/>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Zeit</a:t>
              </a:r>
              <a:endParaRPr lang="de-DE"/>
            </a:p>
          </p:txBody>
        </p:sp>
        <p:sp>
          <p:nvSpPr>
            <p:cNvPr id="80" name="Freeform 85"/>
            <p:cNvSpPr>
              <a:spLocks/>
            </p:cNvSpPr>
            <p:nvPr/>
          </p:nvSpPr>
          <p:spPr bwMode="auto">
            <a:xfrm>
              <a:off x="1087" y="2532"/>
              <a:ext cx="1351" cy="458"/>
            </a:xfrm>
            <a:custGeom>
              <a:avLst/>
              <a:gdLst>
                <a:gd name="T0" fmla="*/ 28 w 1351"/>
                <a:gd name="T1" fmla="*/ 364 h 458"/>
                <a:gd name="T2" fmla="*/ 89 w 1351"/>
                <a:gd name="T3" fmla="*/ 309 h 458"/>
                <a:gd name="T4" fmla="*/ 133 w 1351"/>
                <a:gd name="T5" fmla="*/ 287 h 458"/>
                <a:gd name="T6" fmla="*/ 166 w 1351"/>
                <a:gd name="T7" fmla="*/ 287 h 458"/>
                <a:gd name="T8" fmla="*/ 194 w 1351"/>
                <a:gd name="T9" fmla="*/ 309 h 458"/>
                <a:gd name="T10" fmla="*/ 216 w 1351"/>
                <a:gd name="T11" fmla="*/ 353 h 458"/>
                <a:gd name="T12" fmla="*/ 238 w 1351"/>
                <a:gd name="T13" fmla="*/ 403 h 458"/>
                <a:gd name="T14" fmla="*/ 255 w 1351"/>
                <a:gd name="T15" fmla="*/ 447 h 458"/>
                <a:gd name="T16" fmla="*/ 272 w 1351"/>
                <a:gd name="T17" fmla="*/ 458 h 458"/>
                <a:gd name="T18" fmla="*/ 277 w 1351"/>
                <a:gd name="T19" fmla="*/ 442 h 458"/>
                <a:gd name="T20" fmla="*/ 288 w 1351"/>
                <a:gd name="T21" fmla="*/ 403 h 458"/>
                <a:gd name="T22" fmla="*/ 299 w 1351"/>
                <a:gd name="T23" fmla="*/ 392 h 458"/>
                <a:gd name="T24" fmla="*/ 316 w 1351"/>
                <a:gd name="T25" fmla="*/ 403 h 458"/>
                <a:gd name="T26" fmla="*/ 360 w 1351"/>
                <a:gd name="T27" fmla="*/ 447 h 458"/>
                <a:gd name="T28" fmla="*/ 377 w 1351"/>
                <a:gd name="T29" fmla="*/ 458 h 458"/>
                <a:gd name="T30" fmla="*/ 388 w 1351"/>
                <a:gd name="T31" fmla="*/ 453 h 458"/>
                <a:gd name="T32" fmla="*/ 404 w 1351"/>
                <a:gd name="T33" fmla="*/ 403 h 458"/>
                <a:gd name="T34" fmla="*/ 416 w 1351"/>
                <a:gd name="T35" fmla="*/ 392 h 458"/>
                <a:gd name="T36" fmla="*/ 421 w 1351"/>
                <a:gd name="T37" fmla="*/ 403 h 458"/>
                <a:gd name="T38" fmla="*/ 432 w 1351"/>
                <a:gd name="T39" fmla="*/ 436 h 458"/>
                <a:gd name="T40" fmla="*/ 443 w 1351"/>
                <a:gd name="T41" fmla="*/ 436 h 458"/>
                <a:gd name="T42" fmla="*/ 460 w 1351"/>
                <a:gd name="T43" fmla="*/ 414 h 458"/>
                <a:gd name="T44" fmla="*/ 476 w 1351"/>
                <a:gd name="T45" fmla="*/ 359 h 458"/>
                <a:gd name="T46" fmla="*/ 510 w 1351"/>
                <a:gd name="T47" fmla="*/ 265 h 458"/>
                <a:gd name="T48" fmla="*/ 537 w 1351"/>
                <a:gd name="T49" fmla="*/ 165 h 458"/>
                <a:gd name="T50" fmla="*/ 554 w 1351"/>
                <a:gd name="T51" fmla="*/ 116 h 458"/>
                <a:gd name="T52" fmla="*/ 571 w 1351"/>
                <a:gd name="T53" fmla="*/ 94 h 458"/>
                <a:gd name="T54" fmla="*/ 582 w 1351"/>
                <a:gd name="T55" fmla="*/ 94 h 458"/>
                <a:gd name="T56" fmla="*/ 593 w 1351"/>
                <a:gd name="T57" fmla="*/ 127 h 458"/>
                <a:gd name="T58" fmla="*/ 604 w 1351"/>
                <a:gd name="T59" fmla="*/ 138 h 458"/>
                <a:gd name="T60" fmla="*/ 637 w 1351"/>
                <a:gd name="T61" fmla="*/ 121 h 458"/>
                <a:gd name="T62" fmla="*/ 676 w 1351"/>
                <a:gd name="T63" fmla="*/ 105 h 458"/>
                <a:gd name="T64" fmla="*/ 698 w 1351"/>
                <a:gd name="T65" fmla="*/ 121 h 458"/>
                <a:gd name="T66" fmla="*/ 709 w 1351"/>
                <a:gd name="T67" fmla="*/ 138 h 458"/>
                <a:gd name="T68" fmla="*/ 720 w 1351"/>
                <a:gd name="T69" fmla="*/ 132 h 458"/>
                <a:gd name="T70" fmla="*/ 731 w 1351"/>
                <a:gd name="T71" fmla="*/ 105 h 458"/>
                <a:gd name="T72" fmla="*/ 748 w 1351"/>
                <a:gd name="T73" fmla="*/ 77 h 458"/>
                <a:gd name="T74" fmla="*/ 753 w 1351"/>
                <a:gd name="T75" fmla="*/ 77 h 458"/>
                <a:gd name="T76" fmla="*/ 764 w 1351"/>
                <a:gd name="T77" fmla="*/ 110 h 458"/>
                <a:gd name="T78" fmla="*/ 776 w 1351"/>
                <a:gd name="T79" fmla="*/ 132 h 458"/>
                <a:gd name="T80" fmla="*/ 787 w 1351"/>
                <a:gd name="T81" fmla="*/ 138 h 458"/>
                <a:gd name="T82" fmla="*/ 803 w 1351"/>
                <a:gd name="T83" fmla="*/ 105 h 458"/>
                <a:gd name="T84" fmla="*/ 825 w 1351"/>
                <a:gd name="T85" fmla="*/ 55 h 458"/>
                <a:gd name="T86" fmla="*/ 842 w 1351"/>
                <a:gd name="T87" fmla="*/ 11 h 458"/>
                <a:gd name="T88" fmla="*/ 859 w 1351"/>
                <a:gd name="T89" fmla="*/ 5 h 458"/>
                <a:gd name="T90" fmla="*/ 870 w 1351"/>
                <a:gd name="T91" fmla="*/ 22 h 458"/>
                <a:gd name="T92" fmla="*/ 881 w 1351"/>
                <a:gd name="T93" fmla="*/ 49 h 458"/>
                <a:gd name="T94" fmla="*/ 903 w 1351"/>
                <a:gd name="T95" fmla="*/ 116 h 458"/>
                <a:gd name="T96" fmla="*/ 931 w 1351"/>
                <a:gd name="T97" fmla="*/ 232 h 458"/>
                <a:gd name="T98" fmla="*/ 964 w 1351"/>
                <a:gd name="T99" fmla="*/ 331 h 458"/>
                <a:gd name="T100" fmla="*/ 980 w 1351"/>
                <a:gd name="T101" fmla="*/ 359 h 458"/>
                <a:gd name="T102" fmla="*/ 1014 w 1351"/>
                <a:gd name="T103" fmla="*/ 392 h 458"/>
                <a:gd name="T104" fmla="*/ 1058 w 1351"/>
                <a:gd name="T105" fmla="*/ 392 h 458"/>
                <a:gd name="T106" fmla="*/ 1113 w 1351"/>
                <a:gd name="T107" fmla="*/ 392 h 458"/>
                <a:gd name="T108" fmla="*/ 1135 w 1351"/>
                <a:gd name="T109" fmla="*/ 403 h 458"/>
                <a:gd name="T110" fmla="*/ 1141 w 1351"/>
                <a:gd name="T111" fmla="*/ 425 h 458"/>
                <a:gd name="T112" fmla="*/ 1147 w 1351"/>
                <a:gd name="T113" fmla="*/ 447 h 458"/>
                <a:gd name="T114" fmla="*/ 1163 w 1351"/>
                <a:gd name="T115" fmla="*/ 458 h 458"/>
                <a:gd name="T116" fmla="*/ 1207 w 1351"/>
                <a:gd name="T117" fmla="*/ 453 h 458"/>
                <a:gd name="T118" fmla="*/ 1263 w 1351"/>
                <a:gd name="T119" fmla="*/ 431 h 458"/>
                <a:gd name="T120" fmla="*/ 1313 w 1351"/>
                <a:gd name="T121" fmla="*/ 420 h 458"/>
                <a:gd name="T122" fmla="*/ 1351 w 1351"/>
                <a:gd name="T123" fmla="*/ 425 h 4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458"/>
                <a:gd name="T188" fmla="*/ 1351 w 1351"/>
                <a:gd name="T189" fmla="*/ 458 h 4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458">
                  <a:moveTo>
                    <a:pt x="0" y="392"/>
                  </a:moveTo>
                  <a:lnTo>
                    <a:pt x="28" y="364"/>
                  </a:lnTo>
                  <a:lnTo>
                    <a:pt x="61" y="331"/>
                  </a:lnTo>
                  <a:lnTo>
                    <a:pt x="89" y="309"/>
                  </a:lnTo>
                  <a:lnTo>
                    <a:pt x="111" y="298"/>
                  </a:lnTo>
                  <a:lnTo>
                    <a:pt x="133" y="287"/>
                  </a:lnTo>
                  <a:lnTo>
                    <a:pt x="150" y="281"/>
                  </a:lnTo>
                  <a:lnTo>
                    <a:pt x="166" y="287"/>
                  </a:lnTo>
                  <a:lnTo>
                    <a:pt x="188" y="298"/>
                  </a:lnTo>
                  <a:lnTo>
                    <a:pt x="194" y="309"/>
                  </a:lnTo>
                  <a:lnTo>
                    <a:pt x="205" y="331"/>
                  </a:lnTo>
                  <a:lnTo>
                    <a:pt x="216" y="353"/>
                  </a:lnTo>
                  <a:lnTo>
                    <a:pt x="227" y="381"/>
                  </a:lnTo>
                  <a:lnTo>
                    <a:pt x="238" y="403"/>
                  </a:lnTo>
                  <a:lnTo>
                    <a:pt x="249" y="425"/>
                  </a:lnTo>
                  <a:lnTo>
                    <a:pt x="255" y="447"/>
                  </a:lnTo>
                  <a:lnTo>
                    <a:pt x="260" y="458"/>
                  </a:lnTo>
                  <a:lnTo>
                    <a:pt x="272" y="458"/>
                  </a:lnTo>
                  <a:lnTo>
                    <a:pt x="277" y="453"/>
                  </a:lnTo>
                  <a:lnTo>
                    <a:pt x="277" y="442"/>
                  </a:lnTo>
                  <a:lnTo>
                    <a:pt x="283" y="431"/>
                  </a:lnTo>
                  <a:lnTo>
                    <a:pt x="288" y="403"/>
                  </a:lnTo>
                  <a:lnTo>
                    <a:pt x="294" y="397"/>
                  </a:lnTo>
                  <a:lnTo>
                    <a:pt x="299" y="392"/>
                  </a:lnTo>
                  <a:lnTo>
                    <a:pt x="310" y="397"/>
                  </a:lnTo>
                  <a:lnTo>
                    <a:pt x="316" y="403"/>
                  </a:lnTo>
                  <a:lnTo>
                    <a:pt x="338" y="425"/>
                  </a:lnTo>
                  <a:lnTo>
                    <a:pt x="360" y="447"/>
                  </a:lnTo>
                  <a:lnTo>
                    <a:pt x="371" y="453"/>
                  </a:lnTo>
                  <a:lnTo>
                    <a:pt x="377" y="458"/>
                  </a:lnTo>
                  <a:lnTo>
                    <a:pt x="382" y="453"/>
                  </a:lnTo>
                  <a:lnTo>
                    <a:pt x="388" y="453"/>
                  </a:lnTo>
                  <a:lnTo>
                    <a:pt x="399" y="425"/>
                  </a:lnTo>
                  <a:lnTo>
                    <a:pt x="404" y="403"/>
                  </a:lnTo>
                  <a:lnTo>
                    <a:pt x="410" y="397"/>
                  </a:lnTo>
                  <a:lnTo>
                    <a:pt x="416" y="392"/>
                  </a:lnTo>
                  <a:lnTo>
                    <a:pt x="421" y="403"/>
                  </a:lnTo>
                  <a:lnTo>
                    <a:pt x="427" y="425"/>
                  </a:lnTo>
                  <a:lnTo>
                    <a:pt x="432" y="436"/>
                  </a:lnTo>
                  <a:lnTo>
                    <a:pt x="438" y="442"/>
                  </a:lnTo>
                  <a:lnTo>
                    <a:pt x="443" y="436"/>
                  </a:lnTo>
                  <a:lnTo>
                    <a:pt x="454" y="425"/>
                  </a:lnTo>
                  <a:lnTo>
                    <a:pt x="460" y="414"/>
                  </a:lnTo>
                  <a:lnTo>
                    <a:pt x="465" y="397"/>
                  </a:lnTo>
                  <a:lnTo>
                    <a:pt x="476" y="359"/>
                  </a:lnTo>
                  <a:lnTo>
                    <a:pt x="493" y="315"/>
                  </a:lnTo>
                  <a:lnTo>
                    <a:pt x="510" y="265"/>
                  </a:lnTo>
                  <a:lnTo>
                    <a:pt x="526" y="215"/>
                  </a:lnTo>
                  <a:lnTo>
                    <a:pt x="537" y="165"/>
                  </a:lnTo>
                  <a:lnTo>
                    <a:pt x="554" y="132"/>
                  </a:lnTo>
                  <a:lnTo>
                    <a:pt x="554" y="116"/>
                  </a:lnTo>
                  <a:lnTo>
                    <a:pt x="565" y="105"/>
                  </a:lnTo>
                  <a:lnTo>
                    <a:pt x="571" y="94"/>
                  </a:lnTo>
                  <a:lnTo>
                    <a:pt x="576" y="88"/>
                  </a:lnTo>
                  <a:lnTo>
                    <a:pt x="582" y="94"/>
                  </a:lnTo>
                  <a:lnTo>
                    <a:pt x="587" y="105"/>
                  </a:lnTo>
                  <a:lnTo>
                    <a:pt x="593" y="127"/>
                  </a:lnTo>
                  <a:lnTo>
                    <a:pt x="593" y="132"/>
                  </a:lnTo>
                  <a:lnTo>
                    <a:pt x="604" y="138"/>
                  </a:lnTo>
                  <a:lnTo>
                    <a:pt x="615" y="132"/>
                  </a:lnTo>
                  <a:lnTo>
                    <a:pt x="637" y="121"/>
                  </a:lnTo>
                  <a:lnTo>
                    <a:pt x="659" y="105"/>
                  </a:lnTo>
                  <a:lnTo>
                    <a:pt x="676" y="105"/>
                  </a:lnTo>
                  <a:lnTo>
                    <a:pt x="687" y="110"/>
                  </a:lnTo>
                  <a:lnTo>
                    <a:pt x="698" y="121"/>
                  </a:lnTo>
                  <a:lnTo>
                    <a:pt x="704" y="132"/>
                  </a:lnTo>
                  <a:lnTo>
                    <a:pt x="709" y="138"/>
                  </a:lnTo>
                  <a:lnTo>
                    <a:pt x="715" y="138"/>
                  </a:lnTo>
                  <a:lnTo>
                    <a:pt x="720" y="132"/>
                  </a:lnTo>
                  <a:lnTo>
                    <a:pt x="720" y="127"/>
                  </a:lnTo>
                  <a:lnTo>
                    <a:pt x="731" y="105"/>
                  </a:lnTo>
                  <a:lnTo>
                    <a:pt x="742" y="82"/>
                  </a:lnTo>
                  <a:lnTo>
                    <a:pt x="748" y="77"/>
                  </a:lnTo>
                  <a:lnTo>
                    <a:pt x="753" y="71"/>
                  </a:lnTo>
                  <a:lnTo>
                    <a:pt x="753" y="77"/>
                  </a:lnTo>
                  <a:lnTo>
                    <a:pt x="759" y="82"/>
                  </a:lnTo>
                  <a:lnTo>
                    <a:pt x="764" y="110"/>
                  </a:lnTo>
                  <a:lnTo>
                    <a:pt x="776" y="121"/>
                  </a:lnTo>
                  <a:lnTo>
                    <a:pt x="776" y="132"/>
                  </a:lnTo>
                  <a:lnTo>
                    <a:pt x="781" y="138"/>
                  </a:lnTo>
                  <a:lnTo>
                    <a:pt x="787" y="138"/>
                  </a:lnTo>
                  <a:lnTo>
                    <a:pt x="798" y="127"/>
                  </a:lnTo>
                  <a:lnTo>
                    <a:pt x="803" y="105"/>
                  </a:lnTo>
                  <a:lnTo>
                    <a:pt x="814" y="82"/>
                  </a:lnTo>
                  <a:lnTo>
                    <a:pt x="825" y="55"/>
                  </a:lnTo>
                  <a:lnTo>
                    <a:pt x="831" y="33"/>
                  </a:lnTo>
                  <a:lnTo>
                    <a:pt x="842" y="11"/>
                  </a:lnTo>
                  <a:lnTo>
                    <a:pt x="853" y="0"/>
                  </a:lnTo>
                  <a:lnTo>
                    <a:pt x="859" y="5"/>
                  </a:lnTo>
                  <a:lnTo>
                    <a:pt x="864" y="11"/>
                  </a:lnTo>
                  <a:lnTo>
                    <a:pt x="870" y="22"/>
                  </a:lnTo>
                  <a:lnTo>
                    <a:pt x="881" y="33"/>
                  </a:lnTo>
                  <a:lnTo>
                    <a:pt x="881" y="49"/>
                  </a:lnTo>
                  <a:lnTo>
                    <a:pt x="886" y="71"/>
                  </a:lnTo>
                  <a:lnTo>
                    <a:pt x="903" y="116"/>
                  </a:lnTo>
                  <a:lnTo>
                    <a:pt x="914" y="176"/>
                  </a:lnTo>
                  <a:lnTo>
                    <a:pt x="931" y="232"/>
                  </a:lnTo>
                  <a:lnTo>
                    <a:pt x="947" y="287"/>
                  </a:lnTo>
                  <a:lnTo>
                    <a:pt x="964" y="331"/>
                  </a:lnTo>
                  <a:lnTo>
                    <a:pt x="969" y="342"/>
                  </a:lnTo>
                  <a:lnTo>
                    <a:pt x="980" y="359"/>
                  </a:lnTo>
                  <a:lnTo>
                    <a:pt x="997" y="381"/>
                  </a:lnTo>
                  <a:lnTo>
                    <a:pt x="1014" y="392"/>
                  </a:lnTo>
                  <a:lnTo>
                    <a:pt x="1036" y="392"/>
                  </a:lnTo>
                  <a:lnTo>
                    <a:pt x="1058" y="392"/>
                  </a:lnTo>
                  <a:lnTo>
                    <a:pt x="1097" y="392"/>
                  </a:lnTo>
                  <a:lnTo>
                    <a:pt x="1113" y="392"/>
                  </a:lnTo>
                  <a:lnTo>
                    <a:pt x="1130" y="392"/>
                  </a:lnTo>
                  <a:lnTo>
                    <a:pt x="1135" y="403"/>
                  </a:lnTo>
                  <a:lnTo>
                    <a:pt x="1141" y="409"/>
                  </a:lnTo>
                  <a:lnTo>
                    <a:pt x="1141" y="425"/>
                  </a:lnTo>
                  <a:lnTo>
                    <a:pt x="1147" y="442"/>
                  </a:lnTo>
                  <a:lnTo>
                    <a:pt x="1147" y="447"/>
                  </a:lnTo>
                  <a:lnTo>
                    <a:pt x="1152" y="453"/>
                  </a:lnTo>
                  <a:lnTo>
                    <a:pt x="1163" y="458"/>
                  </a:lnTo>
                  <a:lnTo>
                    <a:pt x="1185" y="458"/>
                  </a:lnTo>
                  <a:lnTo>
                    <a:pt x="1207" y="453"/>
                  </a:lnTo>
                  <a:lnTo>
                    <a:pt x="1230" y="442"/>
                  </a:lnTo>
                  <a:lnTo>
                    <a:pt x="1263" y="431"/>
                  </a:lnTo>
                  <a:lnTo>
                    <a:pt x="1285" y="425"/>
                  </a:lnTo>
                  <a:lnTo>
                    <a:pt x="1313" y="420"/>
                  </a:lnTo>
                  <a:lnTo>
                    <a:pt x="1340" y="414"/>
                  </a:lnTo>
                  <a:lnTo>
                    <a:pt x="1351" y="425"/>
                  </a:lnTo>
                </a:path>
              </a:pathLst>
            </a:custGeom>
            <a:noFill/>
            <a:ln w="9525" cap="rnd">
              <a:solidFill>
                <a:srgbClr val="000099"/>
              </a:solidFill>
              <a:round/>
              <a:headEnd/>
              <a:tailEnd/>
            </a:ln>
          </p:spPr>
          <p:txBody>
            <a:bodyPr/>
            <a:lstStyle/>
            <a:p>
              <a:endParaRPr lang="de-DE"/>
            </a:p>
          </p:txBody>
        </p:sp>
      </p:grpSp>
      <p:sp>
        <p:nvSpPr>
          <p:cNvPr id="109" name="Freeform 87"/>
          <p:cNvSpPr>
            <a:spLocks/>
          </p:cNvSpPr>
          <p:nvPr/>
        </p:nvSpPr>
        <p:spPr bwMode="auto">
          <a:xfrm>
            <a:off x="1084263" y="3483422"/>
            <a:ext cx="1162050" cy="666750"/>
          </a:xfrm>
          <a:custGeom>
            <a:avLst/>
            <a:gdLst>
              <a:gd name="T0" fmla="*/ 2147483647 w 731"/>
              <a:gd name="T1" fmla="*/ 0 h 420"/>
              <a:gd name="T2" fmla="*/ 0 w 731"/>
              <a:gd name="T3" fmla="*/ 0 h 420"/>
              <a:gd name="T4" fmla="*/ 2147483647 w 731"/>
              <a:gd name="T5" fmla="*/ 2147483647 h 420"/>
              <a:gd name="T6" fmla="*/ 0 w 731"/>
              <a:gd name="T7" fmla="*/ 2147483647 h 420"/>
              <a:gd name="T8" fmla="*/ 2147483647 w 731"/>
              <a:gd name="T9" fmla="*/ 2147483647 h 420"/>
              <a:gd name="T10" fmla="*/ 2147483647 w 731"/>
              <a:gd name="T11" fmla="*/ 2147483647 h 420"/>
              <a:gd name="T12" fmla="*/ 2147483647 w 731"/>
              <a:gd name="T13" fmla="*/ 0 h 420"/>
              <a:gd name="T14" fmla="*/ 0 60000 65536"/>
              <a:gd name="T15" fmla="*/ 0 60000 65536"/>
              <a:gd name="T16" fmla="*/ 0 60000 65536"/>
              <a:gd name="T17" fmla="*/ 0 60000 65536"/>
              <a:gd name="T18" fmla="*/ 0 60000 65536"/>
              <a:gd name="T19" fmla="*/ 0 60000 65536"/>
              <a:gd name="T20" fmla="*/ 0 60000 65536"/>
              <a:gd name="T21" fmla="*/ 0 w 731"/>
              <a:gd name="T22" fmla="*/ 0 h 420"/>
              <a:gd name="T23" fmla="*/ 731 w 731"/>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420">
                <a:moveTo>
                  <a:pt x="620" y="0"/>
                </a:moveTo>
                <a:lnTo>
                  <a:pt x="0" y="0"/>
                </a:lnTo>
                <a:lnTo>
                  <a:pt x="110" y="210"/>
                </a:lnTo>
                <a:lnTo>
                  <a:pt x="0" y="420"/>
                </a:lnTo>
                <a:lnTo>
                  <a:pt x="620" y="420"/>
                </a:lnTo>
                <a:lnTo>
                  <a:pt x="731" y="210"/>
                </a:lnTo>
                <a:lnTo>
                  <a:pt x="620" y="0"/>
                </a:lnTo>
                <a:close/>
              </a:path>
            </a:pathLst>
          </a:custGeom>
          <a:solidFill>
            <a:srgbClr val="003366"/>
          </a:solidFill>
          <a:ln w="9525" cap="rnd">
            <a:solidFill>
              <a:srgbClr val="ABABD5"/>
            </a:solidFill>
            <a:miter lim="800000"/>
            <a:headEnd/>
            <a:tailEnd/>
          </a:ln>
        </p:spPr>
        <p:txBody>
          <a:bodyPr/>
          <a:lstStyle/>
          <a:p>
            <a:endParaRPr lang="de-DE"/>
          </a:p>
        </p:txBody>
      </p:sp>
      <p:sp>
        <p:nvSpPr>
          <p:cNvPr id="110" name="Rectangle 88"/>
          <p:cNvSpPr>
            <a:spLocks noChangeArrowheads="1"/>
          </p:cNvSpPr>
          <p:nvPr/>
        </p:nvSpPr>
        <p:spPr bwMode="auto">
          <a:xfrm>
            <a:off x="1347788" y="3737422"/>
            <a:ext cx="785812" cy="127000"/>
          </a:xfrm>
          <a:prstGeom prst="rect">
            <a:avLst/>
          </a:prstGeom>
          <a:noFill/>
          <a:ln w="9525">
            <a:noFill/>
            <a:miter lim="800000"/>
            <a:headEnd/>
            <a:tailEnd/>
          </a:ln>
        </p:spPr>
        <p:txBody>
          <a:bodyPr wrap="none" lIns="0" tIns="0" rIns="0" bIns="0">
            <a:spAutoFit/>
          </a:bodyPr>
          <a:lstStyle/>
          <a:p>
            <a:pPr algn="l"/>
            <a:r>
              <a:rPr lang="de-DE" sz="1100" b="1">
                <a:solidFill>
                  <a:srgbClr val="FFFFFF"/>
                </a:solidFill>
              </a:rPr>
              <a:t>Lieferant</a:t>
            </a:r>
            <a:endParaRPr lang="de-DE"/>
          </a:p>
        </p:txBody>
      </p:sp>
      <p:sp>
        <p:nvSpPr>
          <p:cNvPr id="111" name="Freeform 89"/>
          <p:cNvSpPr>
            <a:spLocks/>
          </p:cNvSpPr>
          <p:nvPr/>
        </p:nvSpPr>
        <p:spPr bwMode="auto">
          <a:xfrm>
            <a:off x="2525713" y="3483422"/>
            <a:ext cx="1162050" cy="666750"/>
          </a:xfrm>
          <a:custGeom>
            <a:avLst/>
            <a:gdLst>
              <a:gd name="T0" fmla="*/ 2147483647 w 731"/>
              <a:gd name="T1" fmla="*/ 0 h 420"/>
              <a:gd name="T2" fmla="*/ 0 w 731"/>
              <a:gd name="T3" fmla="*/ 0 h 420"/>
              <a:gd name="T4" fmla="*/ 2147483647 w 731"/>
              <a:gd name="T5" fmla="*/ 2147483647 h 420"/>
              <a:gd name="T6" fmla="*/ 0 w 731"/>
              <a:gd name="T7" fmla="*/ 2147483647 h 420"/>
              <a:gd name="T8" fmla="*/ 2147483647 w 731"/>
              <a:gd name="T9" fmla="*/ 2147483647 h 420"/>
              <a:gd name="T10" fmla="*/ 2147483647 w 731"/>
              <a:gd name="T11" fmla="*/ 2147483647 h 420"/>
              <a:gd name="T12" fmla="*/ 2147483647 w 731"/>
              <a:gd name="T13" fmla="*/ 0 h 420"/>
              <a:gd name="T14" fmla="*/ 0 60000 65536"/>
              <a:gd name="T15" fmla="*/ 0 60000 65536"/>
              <a:gd name="T16" fmla="*/ 0 60000 65536"/>
              <a:gd name="T17" fmla="*/ 0 60000 65536"/>
              <a:gd name="T18" fmla="*/ 0 60000 65536"/>
              <a:gd name="T19" fmla="*/ 0 60000 65536"/>
              <a:gd name="T20" fmla="*/ 0 60000 65536"/>
              <a:gd name="T21" fmla="*/ 0 w 731"/>
              <a:gd name="T22" fmla="*/ 0 h 420"/>
              <a:gd name="T23" fmla="*/ 731 w 731"/>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420">
                <a:moveTo>
                  <a:pt x="620" y="0"/>
                </a:moveTo>
                <a:lnTo>
                  <a:pt x="0" y="0"/>
                </a:lnTo>
                <a:lnTo>
                  <a:pt x="111" y="210"/>
                </a:lnTo>
                <a:lnTo>
                  <a:pt x="0" y="420"/>
                </a:lnTo>
                <a:lnTo>
                  <a:pt x="620" y="420"/>
                </a:lnTo>
                <a:lnTo>
                  <a:pt x="731" y="210"/>
                </a:lnTo>
                <a:lnTo>
                  <a:pt x="620" y="0"/>
                </a:lnTo>
                <a:close/>
              </a:path>
            </a:pathLst>
          </a:custGeom>
          <a:solidFill>
            <a:srgbClr val="003366"/>
          </a:solidFill>
          <a:ln w="9525" cap="rnd">
            <a:solidFill>
              <a:srgbClr val="ABABD5"/>
            </a:solidFill>
            <a:miter lim="800000"/>
            <a:headEnd/>
            <a:tailEnd/>
          </a:ln>
        </p:spPr>
        <p:txBody>
          <a:bodyPr/>
          <a:lstStyle/>
          <a:p>
            <a:endParaRPr lang="de-DE"/>
          </a:p>
        </p:txBody>
      </p:sp>
      <p:sp>
        <p:nvSpPr>
          <p:cNvPr id="112" name="Rectangle 90"/>
          <p:cNvSpPr>
            <a:spLocks noChangeArrowheads="1"/>
          </p:cNvSpPr>
          <p:nvPr/>
        </p:nvSpPr>
        <p:spPr bwMode="auto">
          <a:xfrm>
            <a:off x="2762250" y="3737422"/>
            <a:ext cx="857250" cy="127000"/>
          </a:xfrm>
          <a:prstGeom prst="rect">
            <a:avLst/>
          </a:prstGeom>
          <a:noFill/>
          <a:ln w="9525">
            <a:noFill/>
            <a:miter lim="800000"/>
            <a:headEnd/>
            <a:tailEnd/>
          </a:ln>
        </p:spPr>
        <p:txBody>
          <a:bodyPr wrap="none" lIns="0" tIns="0" rIns="0" bIns="0">
            <a:spAutoFit/>
          </a:bodyPr>
          <a:lstStyle/>
          <a:p>
            <a:pPr algn="l"/>
            <a:r>
              <a:rPr lang="de-DE" sz="1100" b="1">
                <a:solidFill>
                  <a:srgbClr val="FFFFFF"/>
                </a:solidFill>
              </a:rPr>
              <a:t>Hersteller</a:t>
            </a:r>
            <a:endParaRPr lang="de-DE"/>
          </a:p>
        </p:txBody>
      </p:sp>
      <p:sp>
        <p:nvSpPr>
          <p:cNvPr id="113" name="Freeform 91"/>
          <p:cNvSpPr>
            <a:spLocks/>
          </p:cNvSpPr>
          <p:nvPr/>
        </p:nvSpPr>
        <p:spPr bwMode="auto">
          <a:xfrm>
            <a:off x="3967163" y="3483422"/>
            <a:ext cx="1162050" cy="666750"/>
          </a:xfrm>
          <a:custGeom>
            <a:avLst/>
            <a:gdLst>
              <a:gd name="T0" fmla="*/ 2147483647 w 731"/>
              <a:gd name="T1" fmla="*/ 0 h 420"/>
              <a:gd name="T2" fmla="*/ 0 w 731"/>
              <a:gd name="T3" fmla="*/ 0 h 420"/>
              <a:gd name="T4" fmla="*/ 2147483647 w 731"/>
              <a:gd name="T5" fmla="*/ 2147483647 h 420"/>
              <a:gd name="T6" fmla="*/ 0 w 731"/>
              <a:gd name="T7" fmla="*/ 2147483647 h 420"/>
              <a:gd name="T8" fmla="*/ 2147483647 w 731"/>
              <a:gd name="T9" fmla="*/ 2147483647 h 420"/>
              <a:gd name="T10" fmla="*/ 2147483647 w 731"/>
              <a:gd name="T11" fmla="*/ 2147483647 h 420"/>
              <a:gd name="T12" fmla="*/ 2147483647 w 731"/>
              <a:gd name="T13" fmla="*/ 0 h 420"/>
              <a:gd name="T14" fmla="*/ 0 60000 65536"/>
              <a:gd name="T15" fmla="*/ 0 60000 65536"/>
              <a:gd name="T16" fmla="*/ 0 60000 65536"/>
              <a:gd name="T17" fmla="*/ 0 60000 65536"/>
              <a:gd name="T18" fmla="*/ 0 60000 65536"/>
              <a:gd name="T19" fmla="*/ 0 60000 65536"/>
              <a:gd name="T20" fmla="*/ 0 60000 65536"/>
              <a:gd name="T21" fmla="*/ 0 w 731"/>
              <a:gd name="T22" fmla="*/ 0 h 420"/>
              <a:gd name="T23" fmla="*/ 731 w 731"/>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420">
                <a:moveTo>
                  <a:pt x="620" y="0"/>
                </a:moveTo>
                <a:lnTo>
                  <a:pt x="0" y="0"/>
                </a:lnTo>
                <a:lnTo>
                  <a:pt x="111" y="210"/>
                </a:lnTo>
                <a:lnTo>
                  <a:pt x="0" y="420"/>
                </a:lnTo>
                <a:lnTo>
                  <a:pt x="620" y="420"/>
                </a:lnTo>
                <a:lnTo>
                  <a:pt x="731" y="210"/>
                </a:lnTo>
                <a:lnTo>
                  <a:pt x="620" y="0"/>
                </a:lnTo>
                <a:close/>
              </a:path>
            </a:pathLst>
          </a:custGeom>
          <a:solidFill>
            <a:srgbClr val="003366"/>
          </a:solidFill>
          <a:ln w="9525" cap="rnd">
            <a:solidFill>
              <a:srgbClr val="ABABD5"/>
            </a:solidFill>
            <a:miter lim="800000"/>
            <a:headEnd/>
            <a:tailEnd/>
          </a:ln>
        </p:spPr>
        <p:txBody>
          <a:bodyPr/>
          <a:lstStyle/>
          <a:p>
            <a:endParaRPr lang="de-DE"/>
          </a:p>
        </p:txBody>
      </p:sp>
      <p:sp>
        <p:nvSpPr>
          <p:cNvPr id="114" name="Rectangle 92"/>
          <p:cNvSpPr>
            <a:spLocks noChangeArrowheads="1"/>
          </p:cNvSpPr>
          <p:nvPr/>
        </p:nvSpPr>
        <p:spPr bwMode="auto">
          <a:xfrm>
            <a:off x="4178300" y="3737422"/>
            <a:ext cx="950913" cy="127000"/>
          </a:xfrm>
          <a:prstGeom prst="rect">
            <a:avLst/>
          </a:prstGeom>
          <a:noFill/>
          <a:ln w="9525">
            <a:noFill/>
            <a:miter lim="800000"/>
            <a:headEnd/>
            <a:tailEnd/>
          </a:ln>
        </p:spPr>
        <p:txBody>
          <a:bodyPr wrap="none" lIns="0" tIns="0" rIns="0" bIns="0">
            <a:spAutoFit/>
          </a:bodyPr>
          <a:lstStyle/>
          <a:p>
            <a:pPr algn="l"/>
            <a:r>
              <a:rPr lang="de-DE" sz="1100" b="1">
                <a:solidFill>
                  <a:srgbClr val="FFFFFF"/>
                </a:solidFill>
              </a:rPr>
              <a:t>Distributor</a:t>
            </a:r>
            <a:endParaRPr lang="de-DE"/>
          </a:p>
        </p:txBody>
      </p:sp>
      <p:sp>
        <p:nvSpPr>
          <p:cNvPr id="115" name="Freeform 93"/>
          <p:cNvSpPr>
            <a:spLocks/>
          </p:cNvSpPr>
          <p:nvPr/>
        </p:nvSpPr>
        <p:spPr bwMode="auto">
          <a:xfrm>
            <a:off x="5408613" y="3483422"/>
            <a:ext cx="1231900" cy="666750"/>
          </a:xfrm>
          <a:custGeom>
            <a:avLst/>
            <a:gdLst>
              <a:gd name="T0" fmla="*/ 2147483647 w 776"/>
              <a:gd name="T1" fmla="*/ 0 h 420"/>
              <a:gd name="T2" fmla="*/ 0 w 776"/>
              <a:gd name="T3" fmla="*/ 0 h 420"/>
              <a:gd name="T4" fmla="*/ 2147483647 w 776"/>
              <a:gd name="T5" fmla="*/ 2147483647 h 420"/>
              <a:gd name="T6" fmla="*/ 0 w 776"/>
              <a:gd name="T7" fmla="*/ 2147483647 h 420"/>
              <a:gd name="T8" fmla="*/ 2147483647 w 776"/>
              <a:gd name="T9" fmla="*/ 2147483647 h 420"/>
              <a:gd name="T10" fmla="*/ 2147483647 w 776"/>
              <a:gd name="T11" fmla="*/ 2147483647 h 420"/>
              <a:gd name="T12" fmla="*/ 2147483647 w 776"/>
              <a:gd name="T13" fmla="*/ 0 h 420"/>
              <a:gd name="T14" fmla="*/ 0 60000 65536"/>
              <a:gd name="T15" fmla="*/ 0 60000 65536"/>
              <a:gd name="T16" fmla="*/ 0 60000 65536"/>
              <a:gd name="T17" fmla="*/ 0 60000 65536"/>
              <a:gd name="T18" fmla="*/ 0 60000 65536"/>
              <a:gd name="T19" fmla="*/ 0 60000 65536"/>
              <a:gd name="T20" fmla="*/ 0 60000 65536"/>
              <a:gd name="T21" fmla="*/ 0 w 776"/>
              <a:gd name="T22" fmla="*/ 0 h 420"/>
              <a:gd name="T23" fmla="*/ 776 w 776"/>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6" h="420">
                <a:moveTo>
                  <a:pt x="660" y="0"/>
                </a:moveTo>
                <a:lnTo>
                  <a:pt x="0" y="0"/>
                </a:lnTo>
                <a:lnTo>
                  <a:pt x="117" y="210"/>
                </a:lnTo>
                <a:lnTo>
                  <a:pt x="0" y="420"/>
                </a:lnTo>
                <a:lnTo>
                  <a:pt x="660" y="420"/>
                </a:lnTo>
                <a:lnTo>
                  <a:pt x="776" y="210"/>
                </a:lnTo>
                <a:lnTo>
                  <a:pt x="660" y="0"/>
                </a:lnTo>
                <a:close/>
              </a:path>
            </a:pathLst>
          </a:custGeom>
          <a:solidFill>
            <a:srgbClr val="003366"/>
          </a:solidFill>
          <a:ln w="9525" cap="rnd">
            <a:solidFill>
              <a:srgbClr val="ABABD5"/>
            </a:solidFill>
            <a:miter lim="800000"/>
            <a:headEnd/>
            <a:tailEnd/>
          </a:ln>
        </p:spPr>
        <p:txBody>
          <a:bodyPr/>
          <a:lstStyle/>
          <a:p>
            <a:endParaRPr lang="de-DE"/>
          </a:p>
        </p:txBody>
      </p:sp>
      <p:sp>
        <p:nvSpPr>
          <p:cNvPr id="116" name="Rectangle 94"/>
          <p:cNvSpPr>
            <a:spLocks noChangeArrowheads="1"/>
          </p:cNvSpPr>
          <p:nvPr/>
        </p:nvSpPr>
        <p:spPr bwMode="auto">
          <a:xfrm>
            <a:off x="5789613" y="3650109"/>
            <a:ext cx="504825" cy="125413"/>
          </a:xfrm>
          <a:prstGeom prst="rect">
            <a:avLst/>
          </a:prstGeom>
          <a:noFill/>
          <a:ln w="9525">
            <a:noFill/>
            <a:miter lim="800000"/>
            <a:headEnd/>
            <a:tailEnd/>
          </a:ln>
        </p:spPr>
        <p:txBody>
          <a:bodyPr wrap="none" lIns="0" tIns="0" rIns="0" bIns="0">
            <a:spAutoFit/>
          </a:bodyPr>
          <a:lstStyle/>
          <a:p>
            <a:pPr algn="l"/>
            <a:r>
              <a:rPr lang="de-DE" sz="1100" b="1">
                <a:solidFill>
                  <a:srgbClr val="FFFFFF"/>
                </a:solidFill>
              </a:rPr>
              <a:t>Retail</a:t>
            </a:r>
            <a:endParaRPr lang="de-DE"/>
          </a:p>
        </p:txBody>
      </p:sp>
      <p:sp>
        <p:nvSpPr>
          <p:cNvPr id="117" name="Rectangle 95"/>
          <p:cNvSpPr>
            <a:spLocks noChangeArrowheads="1"/>
          </p:cNvSpPr>
          <p:nvPr/>
        </p:nvSpPr>
        <p:spPr bwMode="auto">
          <a:xfrm>
            <a:off x="6165850" y="3650109"/>
            <a:ext cx="61913" cy="125413"/>
          </a:xfrm>
          <a:prstGeom prst="rect">
            <a:avLst/>
          </a:prstGeom>
          <a:noFill/>
          <a:ln w="9525">
            <a:noFill/>
            <a:miter lim="800000"/>
            <a:headEnd/>
            <a:tailEnd/>
          </a:ln>
        </p:spPr>
        <p:txBody>
          <a:bodyPr wrap="none" lIns="0" tIns="0" rIns="0" bIns="0">
            <a:spAutoFit/>
          </a:bodyPr>
          <a:lstStyle/>
          <a:p>
            <a:pPr algn="l"/>
            <a:r>
              <a:rPr lang="de-DE" sz="1100" b="1">
                <a:solidFill>
                  <a:srgbClr val="FFFFFF"/>
                </a:solidFill>
              </a:rPr>
              <a:t>-</a:t>
            </a:r>
            <a:endParaRPr lang="de-DE"/>
          </a:p>
        </p:txBody>
      </p:sp>
      <p:sp>
        <p:nvSpPr>
          <p:cNvPr id="118" name="Rectangle 96"/>
          <p:cNvSpPr>
            <a:spLocks noChangeArrowheads="1"/>
          </p:cNvSpPr>
          <p:nvPr/>
        </p:nvSpPr>
        <p:spPr bwMode="auto">
          <a:xfrm>
            <a:off x="5567363" y="3816797"/>
            <a:ext cx="1201737" cy="125412"/>
          </a:xfrm>
          <a:prstGeom prst="rect">
            <a:avLst/>
          </a:prstGeom>
          <a:noFill/>
          <a:ln w="9525">
            <a:noFill/>
            <a:miter lim="800000"/>
            <a:headEnd/>
            <a:tailEnd/>
          </a:ln>
        </p:spPr>
        <p:txBody>
          <a:bodyPr wrap="none" lIns="0" tIns="0" rIns="0" bIns="0">
            <a:spAutoFit/>
          </a:bodyPr>
          <a:lstStyle/>
          <a:p>
            <a:pPr algn="l"/>
            <a:r>
              <a:rPr lang="de-DE" sz="1100" b="1">
                <a:solidFill>
                  <a:srgbClr val="FFFFFF"/>
                </a:solidFill>
              </a:rPr>
              <a:t>Unternehmen</a:t>
            </a:r>
            <a:endParaRPr lang="de-DE"/>
          </a:p>
        </p:txBody>
      </p:sp>
      <p:sp>
        <p:nvSpPr>
          <p:cNvPr id="119" name="Freeform 97"/>
          <p:cNvSpPr>
            <a:spLocks/>
          </p:cNvSpPr>
          <p:nvPr/>
        </p:nvSpPr>
        <p:spPr bwMode="auto">
          <a:xfrm>
            <a:off x="6921500" y="3483422"/>
            <a:ext cx="1160463" cy="666750"/>
          </a:xfrm>
          <a:custGeom>
            <a:avLst/>
            <a:gdLst>
              <a:gd name="T0" fmla="*/ 2147483647 w 731"/>
              <a:gd name="T1" fmla="*/ 0 h 420"/>
              <a:gd name="T2" fmla="*/ 0 w 731"/>
              <a:gd name="T3" fmla="*/ 0 h 420"/>
              <a:gd name="T4" fmla="*/ 2147483647 w 731"/>
              <a:gd name="T5" fmla="*/ 2147483647 h 420"/>
              <a:gd name="T6" fmla="*/ 0 w 731"/>
              <a:gd name="T7" fmla="*/ 2147483647 h 420"/>
              <a:gd name="T8" fmla="*/ 2147483647 w 731"/>
              <a:gd name="T9" fmla="*/ 2147483647 h 420"/>
              <a:gd name="T10" fmla="*/ 2147483647 w 731"/>
              <a:gd name="T11" fmla="*/ 2147483647 h 420"/>
              <a:gd name="T12" fmla="*/ 2147483647 w 731"/>
              <a:gd name="T13" fmla="*/ 0 h 420"/>
              <a:gd name="T14" fmla="*/ 0 60000 65536"/>
              <a:gd name="T15" fmla="*/ 0 60000 65536"/>
              <a:gd name="T16" fmla="*/ 0 60000 65536"/>
              <a:gd name="T17" fmla="*/ 0 60000 65536"/>
              <a:gd name="T18" fmla="*/ 0 60000 65536"/>
              <a:gd name="T19" fmla="*/ 0 60000 65536"/>
              <a:gd name="T20" fmla="*/ 0 60000 65536"/>
              <a:gd name="T21" fmla="*/ 0 w 731"/>
              <a:gd name="T22" fmla="*/ 0 h 420"/>
              <a:gd name="T23" fmla="*/ 731 w 731"/>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420">
                <a:moveTo>
                  <a:pt x="620" y="0"/>
                </a:moveTo>
                <a:lnTo>
                  <a:pt x="0" y="0"/>
                </a:lnTo>
                <a:lnTo>
                  <a:pt x="111" y="210"/>
                </a:lnTo>
                <a:lnTo>
                  <a:pt x="0" y="420"/>
                </a:lnTo>
                <a:lnTo>
                  <a:pt x="620" y="420"/>
                </a:lnTo>
                <a:lnTo>
                  <a:pt x="731" y="210"/>
                </a:lnTo>
                <a:lnTo>
                  <a:pt x="620" y="0"/>
                </a:lnTo>
                <a:close/>
              </a:path>
            </a:pathLst>
          </a:custGeom>
          <a:solidFill>
            <a:srgbClr val="003366"/>
          </a:solidFill>
          <a:ln w="9525" cap="rnd">
            <a:solidFill>
              <a:srgbClr val="ABABD5"/>
            </a:solidFill>
            <a:miter lim="800000"/>
            <a:headEnd/>
            <a:tailEnd/>
          </a:ln>
        </p:spPr>
        <p:txBody>
          <a:bodyPr/>
          <a:lstStyle/>
          <a:p>
            <a:endParaRPr lang="de-DE"/>
          </a:p>
        </p:txBody>
      </p:sp>
      <p:sp>
        <p:nvSpPr>
          <p:cNvPr id="120" name="Rectangle 98"/>
          <p:cNvSpPr>
            <a:spLocks noChangeArrowheads="1"/>
          </p:cNvSpPr>
          <p:nvPr/>
        </p:nvSpPr>
        <p:spPr bwMode="auto">
          <a:xfrm>
            <a:off x="7264400" y="3737422"/>
            <a:ext cx="582613" cy="127000"/>
          </a:xfrm>
          <a:prstGeom prst="rect">
            <a:avLst/>
          </a:prstGeom>
          <a:noFill/>
          <a:ln w="9525">
            <a:noFill/>
            <a:miter lim="800000"/>
            <a:headEnd/>
            <a:tailEnd/>
          </a:ln>
        </p:spPr>
        <p:txBody>
          <a:bodyPr wrap="none" lIns="0" tIns="0" rIns="0" bIns="0">
            <a:spAutoFit/>
          </a:bodyPr>
          <a:lstStyle/>
          <a:p>
            <a:pPr algn="l"/>
            <a:r>
              <a:rPr lang="de-DE" sz="1100" b="1">
                <a:solidFill>
                  <a:srgbClr val="FFFFFF"/>
                </a:solidFill>
              </a:rPr>
              <a:t>Kunde</a:t>
            </a:r>
            <a:endParaRPr lang="de-DE"/>
          </a:p>
        </p:txBody>
      </p:sp>
      <p:grpSp>
        <p:nvGrpSpPr>
          <p:cNvPr id="121" name="Group 99"/>
          <p:cNvGrpSpPr>
            <a:grpSpLocks/>
          </p:cNvGrpSpPr>
          <p:nvPr/>
        </p:nvGrpSpPr>
        <p:grpSpPr bwMode="auto">
          <a:xfrm>
            <a:off x="4494213" y="4483547"/>
            <a:ext cx="2393950" cy="1543050"/>
            <a:chOff x="2150" y="2228"/>
            <a:chExt cx="1507" cy="972"/>
          </a:xfrm>
        </p:grpSpPr>
        <p:sp>
          <p:nvSpPr>
            <p:cNvPr id="122" name="Rectangle 100"/>
            <p:cNvSpPr>
              <a:spLocks noChangeArrowheads="1"/>
            </p:cNvSpPr>
            <p:nvPr/>
          </p:nvSpPr>
          <p:spPr bwMode="auto">
            <a:xfrm>
              <a:off x="2150" y="2228"/>
              <a:ext cx="1507" cy="972"/>
            </a:xfrm>
            <a:prstGeom prst="rect">
              <a:avLst/>
            </a:prstGeom>
            <a:solidFill>
              <a:srgbClr val="FFFFFF"/>
            </a:solidFill>
            <a:ln w="9525">
              <a:solidFill>
                <a:srgbClr val="000000"/>
              </a:solidFill>
              <a:miter lim="800000"/>
              <a:headEnd/>
              <a:tailEnd/>
            </a:ln>
          </p:spPr>
          <p:txBody>
            <a:bodyPr/>
            <a:lstStyle/>
            <a:p>
              <a:endParaRPr lang="de-DE"/>
            </a:p>
          </p:txBody>
        </p:sp>
        <p:grpSp>
          <p:nvGrpSpPr>
            <p:cNvPr id="123" name="Group 101"/>
            <p:cNvGrpSpPr>
              <a:grpSpLocks/>
            </p:cNvGrpSpPr>
            <p:nvPr/>
          </p:nvGrpSpPr>
          <p:grpSpPr bwMode="auto">
            <a:xfrm>
              <a:off x="2245" y="2476"/>
              <a:ext cx="1352" cy="526"/>
              <a:chOff x="2245" y="2476"/>
              <a:chExt cx="1352" cy="526"/>
            </a:xfrm>
          </p:grpSpPr>
          <p:grpSp>
            <p:nvGrpSpPr>
              <p:cNvPr id="130" name="Group 102"/>
              <p:cNvGrpSpPr>
                <a:grpSpLocks/>
              </p:cNvGrpSpPr>
              <p:nvPr/>
            </p:nvGrpSpPr>
            <p:grpSpPr bwMode="auto">
              <a:xfrm>
                <a:off x="2245" y="2476"/>
                <a:ext cx="66" cy="487"/>
                <a:chOff x="2245" y="2476"/>
                <a:chExt cx="66" cy="487"/>
              </a:xfrm>
            </p:grpSpPr>
            <p:sp>
              <p:nvSpPr>
                <p:cNvPr id="152" name="Line 103"/>
                <p:cNvSpPr>
                  <a:spLocks noChangeShapeType="1"/>
                </p:cNvSpPr>
                <p:nvPr/>
              </p:nvSpPr>
              <p:spPr bwMode="auto">
                <a:xfrm>
                  <a:off x="2245" y="2482"/>
                  <a:ext cx="66" cy="1"/>
                </a:xfrm>
                <a:prstGeom prst="line">
                  <a:avLst/>
                </a:prstGeom>
                <a:noFill/>
                <a:ln w="9525">
                  <a:solidFill>
                    <a:srgbClr val="808080"/>
                  </a:solidFill>
                  <a:round/>
                  <a:headEnd/>
                  <a:tailEnd/>
                </a:ln>
              </p:spPr>
              <p:txBody>
                <a:bodyPr/>
                <a:lstStyle/>
                <a:p>
                  <a:endParaRPr lang="de-DE"/>
                </a:p>
              </p:txBody>
            </p:sp>
            <p:sp>
              <p:nvSpPr>
                <p:cNvPr id="153" name="Line 104"/>
                <p:cNvSpPr>
                  <a:spLocks noChangeShapeType="1"/>
                </p:cNvSpPr>
                <p:nvPr/>
              </p:nvSpPr>
              <p:spPr bwMode="auto">
                <a:xfrm>
                  <a:off x="2245" y="2598"/>
                  <a:ext cx="66" cy="1"/>
                </a:xfrm>
                <a:prstGeom prst="line">
                  <a:avLst/>
                </a:prstGeom>
                <a:noFill/>
                <a:ln w="9525">
                  <a:solidFill>
                    <a:srgbClr val="808080"/>
                  </a:solidFill>
                  <a:round/>
                  <a:headEnd/>
                  <a:tailEnd/>
                </a:ln>
              </p:spPr>
              <p:txBody>
                <a:bodyPr/>
                <a:lstStyle/>
                <a:p>
                  <a:endParaRPr lang="de-DE"/>
                </a:p>
              </p:txBody>
            </p:sp>
            <p:sp>
              <p:nvSpPr>
                <p:cNvPr id="154" name="Line 105"/>
                <p:cNvSpPr>
                  <a:spLocks noChangeShapeType="1"/>
                </p:cNvSpPr>
                <p:nvPr/>
              </p:nvSpPr>
              <p:spPr bwMode="auto">
                <a:xfrm>
                  <a:off x="2245" y="2742"/>
                  <a:ext cx="66" cy="1"/>
                </a:xfrm>
                <a:prstGeom prst="line">
                  <a:avLst/>
                </a:prstGeom>
                <a:noFill/>
                <a:ln w="9525">
                  <a:solidFill>
                    <a:srgbClr val="808080"/>
                  </a:solidFill>
                  <a:round/>
                  <a:headEnd/>
                  <a:tailEnd/>
                </a:ln>
              </p:spPr>
              <p:txBody>
                <a:bodyPr/>
                <a:lstStyle/>
                <a:p>
                  <a:endParaRPr lang="de-DE"/>
                </a:p>
              </p:txBody>
            </p:sp>
            <p:sp>
              <p:nvSpPr>
                <p:cNvPr id="155" name="Line 106"/>
                <p:cNvSpPr>
                  <a:spLocks noChangeShapeType="1"/>
                </p:cNvSpPr>
                <p:nvPr/>
              </p:nvSpPr>
              <p:spPr bwMode="auto">
                <a:xfrm>
                  <a:off x="2245" y="2891"/>
                  <a:ext cx="66" cy="1"/>
                </a:xfrm>
                <a:prstGeom prst="line">
                  <a:avLst/>
                </a:prstGeom>
                <a:noFill/>
                <a:ln w="9525">
                  <a:solidFill>
                    <a:srgbClr val="808080"/>
                  </a:solidFill>
                  <a:round/>
                  <a:headEnd/>
                  <a:tailEnd/>
                </a:ln>
              </p:spPr>
              <p:txBody>
                <a:bodyPr/>
                <a:lstStyle/>
                <a:p>
                  <a:endParaRPr lang="de-DE"/>
                </a:p>
              </p:txBody>
            </p:sp>
            <p:sp>
              <p:nvSpPr>
                <p:cNvPr id="156" name="Line 107"/>
                <p:cNvSpPr>
                  <a:spLocks noChangeShapeType="1"/>
                </p:cNvSpPr>
                <p:nvPr/>
              </p:nvSpPr>
              <p:spPr bwMode="auto">
                <a:xfrm>
                  <a:off x="2245" y="2476"/>
                  <a:ext cx="1" cy="487"/>
                </a:xfrm>
                <a:prstGeom prst="line">
                  <a:avLst/>
                </a:prstGeom>
                <a:noFill/>
                <a:ln w="9525">
                  <a:solidFill>
                    <a:srgbClr val="808080"/>
                  </a:solidFill>
                  <a:round/>
                  <a:headEnd/>
                  <a:tailEnd/>
                </a:ln>
              </p:spPr>
              <p:txBody>
                <a:bodyPr/>
                <a:lstStyle/>
                <a:p>
                  <a:endParaRPr lang="de-DE"/>
                </a:p>
              </p:txBody>
            </p:sp>
          </p:grpSp>
          <p:grpSp>
            <p:nvGrpSpPr>
              <p:cNvPr id="131" name="Group 108"/>
              <p:cNvGrpSpPr>
                <a:grpSpLocks/>
              </p:cNvGrpSpPr>
              <p:nvPr/>
            </p:nvGrpSpPr>
            <p:grpSpPr bwMode="auto">
              <a:xfrm>
                <a:off x="2245" y="2963"/>
                <a:ext cx="1352" cy="39"/>
                <a:chOff x="2245" y="2963"/>
                <a:chExt cx="1352" cy="39"/>
              </a:xfrm>
            </p:grpSpPr>
            <p:sp>
              <p:nvSpPr>
                <p:cNvPr id="132" name="Line 109"/>
                <p:cNvSpPr>
                  <a:spLocks noChangeShapeType="1"/>
                </p:cNvSpPr>
                <p:nvPr/>
              </p:nvSpPr>
              <p:spPr bwMode="auto">
                <a:xfrm>
                  <a:off x="2245" y="3001"/>
                  <a:ext cx="1351" cy="1"/>
                </a:xfrm>
                <a:prstGeom prst="line">
                  <a:avLst/>
                </a:prstGeom>
                <a:noFill/>
                <a:ln w="9525">
                  <a:solidFill>
                    <a:srgbClr val="808080"/>
                  </a:solidFill>
                  <a:round/>
                  <a:headEnd/>
                  <a:tailEnd/>
                </a:ln>
              </p:spPr>
              <p:txBody>
                <a:bodyPr/>
                <a:lstStyle/>
                <a:p>
                  <a:endParaRPr lang="de-DE"/>
                </a:p>
              </p:txBody>
            </p:sp>
            <p:sp>
              <p:nvSpPr>
                <p:cNvPr id="133" name="Line 110"/>
                <p:cNvSpPr>
                  <a:spLocks noChangeShapeType="1"/>
                </p:cNvSpPr>
                <p:nvPr/>
              </p:nvSpPr>
              <p:spPr bwMode="auto">
                <a:xfrm>
                  <a:off x="2245" y="2963"/>
                  <a:ext cx="1" cy="38"/>
                </a:xfrm>
                <a:prstGeom prst="line">
                  <a:avLst/>
                </a:prstGeom>
                <a:noFill/>
                <a:ln w="9525">
                  <a:solidFill>
                    <a:srgbClr val="808080"/>
                  </a:solidFill>
                  <a:round/>
                  <a:headEnd/>
                  <a:tailEnd/>
                </a:ln>
              </p:spPr>
              <p:txBody>
                <a:bodyPr/>
                <a:lstStyle/>
                <a:p>
                  <a:endParaRPr lang="de-DE"/>
                </a:p>
              </p:txBody>
            </p:sp>
            <p:sp>
              <p:nvSpPr>
                <p:cNvPr id="134" name="Line 111"/>
                <p:cNvSpPr>
                  <a:spLocks noChangeShapeType="1"/>
                </p:cNvSpPr>
                <p:nvPr/>
              </p:nvSpPr>
              <p:spPr bwMode="auto">
                <a:xfrm>
                  <a:off x="2389" y="2963"/>
                  <a:ext cx="1" cy="38"/>
                </a:xfrm>
                <a:prstGeom prst="line">
                  <a:avLst/>
                </a:prstGeom>
                <a:noFill/>
                <a:ln w="9525">
                  <a:solidFill>
                    <a:srgbClr val="808080"/>
                  </a:solidFill>
                  <a:round/>
                  <a:headEnd/>
                  <a:tailEnd/>
                </a:ln>
              </p:spPr>
              <p:txBody>
                <a:bodyPr/>
                <a:lstStyle/>
                <a:p>
                  <a:endParaRPr lang="de-DE"/>
                </a:p>
              </p:txBody>
            </p:sp>
            <p:sp>
              <p:nvSpPr>
                <p:cNvPr id="135" name="Line 112"/>
                <p:cNvSpPr>
                  <a:spLocks noChangeShapeType="1"/>
                </p:cNvSpPr>
                <p:nvPr/>
              </p:nvSpPr>
              <p:spPr bwMode="auto">
                <a:xfrm>
                  <a:off x="2538" y="2963"/>
                  <a:ext cx="1" cy="38"/>
                </a:xfrm>
                <a:prstGeom prst="line">
                  <a:avLst/>
                </a:prstGeom>
                <a:noFill/>
                <a:ln w="9525">
                  <a:solidFill>
                    <a:srgbClr val="808080"/>
                  </a:solidFill>
                  <a:round/>
                  <a:headEnd/>
                  <a:tailEnd/>
                </a:ln>
              </p:spPr>
              <p:txBody>
                <a:bodyPr/>
                <a:lstStyle/>
                <a:p>
                  <a:endParaRPr lang="de-DE"/>
                </a:p>
              </p:txBody>
            </p:sp>
            <p:sp>
              <p:nvSpPr>
                <p:cNvPr id="136" name="Line 113"/>
                <p:cNvSpPr>
                  <a:spLocks noChangeShapeType="1"/>
                </p:cNvSpPr>
                <p:nvPr/>
              </p:nvSpPr>
              <p:spPr bwMode="auto">
                <a:xfrm>
                  <a:off x="2693" y="2963"/>
                  <a:ext cx="1" cy="38"/>
                </a:xfrm>
                <a:prstGeom prst="line">
                  <a:avLst/>
                </a:prstGeom>
                <a:noFill/>
                <a:ln w="9525">
                  <a:solidFill>
                    <a:srgbClr val="808080"/>
                  </a:solidFill>
                  <a:round/>
                  <a:headEnd/>
                  <a:tailEnd/>
                </a:ln>
              </p:spPr>
              <p:txBody>
                <a:bodyPr/>
                <a:lstStyle/>
                <a:p>
                  <a:endParaRPr lang="de-DE"/>
                </a:p>
              </p:txBody>
            </p:sp>
            <p:sp>
              <p:nvSpPr>
                <p:cNvPr id="137" name="Line 114"/>
                <p:cNvSpPr>
                  <a:spLocks noChangeShapeType="1"/>
                </p:cNvSpPr>
                <p:nvPr/>
              </p:nvSpPr>
              <p:spPr bwMode="auto">
                <a:xfrm>
                  <a:off x="2843" y="2963"/>
                  <a:ext cx="1" cy="38"/>
                </a:xfrm>
                <a:prstGeom prst="line">
                  <a:avLst/>
                </a:prstGeom>
                <a:noFill/>
                <a:ln w="9525">
                  <a:solidFill>
                    <a:srgbClr val="808080"/>
                  </a:solidFill>
                  <a:round/>
                  <a:headEnd/>
                  <a:tailEnd/>
                </a:ln>
              </p:spPr>
              <p:txBody>
                <a:bodyPr/>
                <a:lstStyle/>
                <a:p>
                  <a:endParaRPr lang="de-DE"/>
                </a:p>
              </p:txBody>
            </p:sp>
            <p:sp>
              <p:nvSpPr>
                <p:cNvPr id="138" name="Line 115"/>
                <p:cNvSpPr>
                  <a:spLocks noChangeShapeType="1"/>
                </p:cNvSpPr>
                <p:nvPr/>
              </p:nvSpPr>
              <p:spPr bwMode="auto">
                <a:xfrm>
                  <a:off x="2992" y="2963"/>
                  <a:ext cx="1" cy="38"/>
                </a:xfrm>
                <a:prstGeom prst="line">
                  <a:avLst/>
                </a:prstGeom>
                <a:noFill/>
                <a:ln w="9525">
                  <a:solidFill>
                    <a:srgbClr val="808080"/>
                  </a:solidFill>
                  <a:round/>
                  <a:headEnd/>
                  <a:tailEnd/>
                </a:ln>
              </p:spPr>
              <p:txBody>
                <a:bodyPr/>
                <a:lstStyle/>
                <a:p>
                  <a:endParaRPr lang="de-DE"/>
                </a:p>
              </p:txBody>
            </p:sp>
            <p:sp>
              <p:nvSpPr>
                <p:cNvPr id="139" name="Line 116"/>
                <p:cNvSpPr>
                  <a:spLocks noChangeShapeType="1"/>
                </p:cNvSpPr>
                <p:nvPr/>
              </p:nvSpPr>
              <p:spPr bwMode="auto">
                <a:xfrm>
                  <a:off x="3142" y="2963"/>
                  <a:ext cx="1" cy="38"/>
                </a:xfrm>
                <a:prstGeom prst="line">
                  <a:avLst/>
                </a:prstGeom>
                <a:noFill/>
                <a:ln w="9525">
                  <a:solidFill>
                    <a:srgbClr val="808080"/>
                  </a:solidFill>
                  <a:round/>
                  <a:headEnd/>
                  <a:tailEnd/>
                </a:ln>
              </p:spPr>
              <p:txBody>
                <a:bodyPr/>
                <a:lstStyle/>
                <a:p>
                  <a:endParaRPr lang="de-DE"/>
                </a:p>
              </p:txBody>
            </p:sp>
            <p:sp>
              <p:nvSpPr>
                <p:cNvPr id="140" name="Line 117"/>
                <p:cNvSpPr>
                  <a:spLocks noChangeShapeType="1"/>
                </p:cNvSpPr>
                <p:nvPr/>
              </p:nvSpPr>
              <p:spPr bwMode="auto">
                <a:xfrm>
                  <a:off x="3297" y="2963"/>
                  <a:ext cx="1" cy="38"/>
                </a:xfrm>
                <a:prstGeom prst="line">
                  <a:avLst/>
                </a:prstGeom>
                <a:noFill/>
                <a:ln w="9525">
                  <a:solidFill>
                    <a:srgbClr val="808080"/>
                  </a:solidFill>
                  <a:round/>
                  <a:headEnd/>
                  <a:tailEnd/>
                </a:ln>
              </p:spPr>
              <p:txBody>
                <a:bodyPr/>
                <a:lstStyle/>
                <a:p>
                  <a:endParaRPr lang="de-DE"/>
                </a:p>
              </p:txBody>
            </p:sp>
            <p:sp>
              <p:nvSpPr>
                <p:cNvPr id="141" name="Line 118"/>
                <p:cNvSpPr>
                  <a:spLocks noChangeShapeType="1"/>
                </p:cNvSpPr>
                <p:nvPr/>
              </p:nvSpPr>
              <p:spPr bwMode="auto">
                <a:xfrm>
                  <a:off x="3446" y="2963"/>
                  <a:ext cx="1" cy="38"/>
                </a:xfrm>
                <a:prstGeom prst="line">
                  <a:avLst/>
                </a:prstGeom>
                <a:noFill/>
                <a:ln w="9525">
                  <a:solidFill>
                    <a:srgbClr val="808080"/>
                  </a:solidFill>
                  <a:round/>
                  <a:headEnd/>
                  <a:tailEnd/>
                </a:ln>
              </p:spPr>
              <p:txBody>
                <a:bodyPr/>
                <a:lstStyle/>
                <a:p>
                  <a:endParaRPr lang="de-DE"/>
                </a:p>
              </p:txBody>
            </p:sp>
            <p:sp>
              <p:nvSpPr>
                <p:cNvPr id="142" name="Line 119"/>
                <p:cNvSpPr>
                  <a:spLocks noChangeShapeType="1"/>
                </p:cNvSpPr>
                <p:nvPr/>
              </p:nvSpPr>
              <p:spPr bwMode="auto">
                <a:xfrm>
                  <a:off x="3596" y="2963"/>
                  <a:ext cx="1" cy="38"/>
                </a:xfrm>
                <a:prstGeom prst="line">
                  <a:avLst/>
                </a:prstGeom>
                <a:noFill/>
                <a:ln w="9525">
                  <a:solidFill>
                    <a:srgbClr val="808080"/>
                  </a:solidFill>
                  <a:round/>
                  <a:headEnd/>
                  <a:tailEnd/>
                </a:ln>
              </p:spPr>
              <p:txBody>
                <a:bodyPr/>
                <a:lstStyle/>
                <a:p>
                  <a:endParaRPr lang="de-DE"/>
                </a:p>
              </p:txBody>
            </p:sp>
            <p:sp>
              <p:nvSpPr>
                <p:cNvPr id="143" name="Line 120"/>
                <p:cNvSpPr>
                  <a:spLocks noChangeShapeType="1"/>
                </p:cNvSpPr>
                <p:nvPr/>
              </p:nvSpPr>
              <p:spPr bwMode="auto">
                <a:xfrm>
                  <a:off x="2322" y="2963"/>
                  <a:ext cx="1" cy="38"/>
                </a:xfrm>
                <a:prstGeom prst="line">
                  <a:avLst/>
                </a:prstGeom>
                <a:noFill/>
                <a:ln w="9525">
                  <a:solidFill>
                    <a:srgbClr val="808080"/>
                  </a:solidFill>
                  <a:round/>
                  <a:headEnd/>
                  <a:tailEnd/>
                </a:ln>
              </p:spPr>
              <p:txBody>
                <a:bodyPr/>
                <a:lstStyle/>
                <a:p>
                  <a:endParaRPr lang="de-DE"/>
                </a:p>
              </p:txBody>
            </p:sp>
            <p:sp>
              <p:nvSpPr>
                <p:cNvPr id="144" name="Line 121"/>
                <p:cNvSpPr>
                  <a:spLocks noChangeShapeType="1"/>
                </p:cNvSpPr>
                <p:nvPr/>
              </p:nvSpPr>
              <p:spPr bwMode="auto">
                <a:xfrm>
                  <a:off x="2472" y="2963"/>
                  <a:ext cx="1" cy="38"/>
                </a:xfrm>
                <a:prstGeom prst="line">
                  <a:avLst/>
                </a:prstGeom>
                <a:noFill/>
                <a:ln w="9525">
                  <a:solidFill>
                    <a:srgbClr val="808080"/>
                  </a:solidFill>
                  <a:round/>
                  <a:headEnd/>
                  <a:tailEnd/>
                </a:ln>
              </p:spPr>
              <p:txBody>
                <a:bodyPr/>
                <a:lstStyle/>
                <a:p>
                  <a:endParaRPr lang="de-DE"/>
                </a:p>
              </p:txBody>
            </p:sp>
            <p:sp>
              <p:nvSpPr>
                <p:cNvPr id="145" name="Line 122"/>
                <p:cNvSpPr>
                  <a:spLocks noChangeShapeType="1"/>
                </p:cNvSpPr>
                <p:nvPr/>
              </p:nvSpPr>
              <p:spPr bwMode="auto">
                <a:xfrm>
                  <a:off x="2621" y="2963"/>
                  <a:ext cx="1" cy="38"/>
                </a:xfrm>
                <a:prstGeom prst="line">
                  <a:avLst/>
                </a:prstGeom>
                <a:noFill/>
                <a:ln w="9525">
                  <a:solidFill>
                    <a:srgbClr val="808080"/>
                  </a:solidFill>
                  <a:round/>
                  <a:headEnd/>
                  <a:tailEnd/>
                </a:ln>
              </p:spPr>
              <p:txBody>
                <a:bodyPr/>
                <a:lstStyle/>
                <a:p>
                  <a:endParaRPr lang="de-DE"/>
                </a:p>
              </p:txBody>
            </p:sp>
            <p:sp>
              <p:nvSpPr>
                <p:cNvPr id="146" name="Line 123"/>
                <p:cNvSpPr>
                  <a:spLocks noChangeShapeType="1"/>
                </p:cNvSpPr>
                <p:nvPr/>
              </p:nvSpPr>
              <p:spPr bwMode="auto">
                <a:xfrm>
                  <a:off x="2771" y="2963"/>
                  <a:ext cx="1" cy="38"/>
                </a:xfrm>
                <a:prstGeom prst="line">
                  <a:avLst/>
                </a:prstGeom>
                <a:noFill/>
                <a:ln w="9525">
                  <a:solidFill>
                    <a:srgbClr val="808080"/>
                  </a:solidFill>
                  <a:round/>
                  <a:headEnd/>
                  <a:tailEnd/>
                </a:ln>
              </p:spPr>
              <p:txBody>
                <a:bodyPr/>
                <a:lstStyle/>
                <a:p>
                  <a:endParaRPr lang="de-DE"/>
                </a:p>
              </p:txBody>
            </p:sp>
            <p:sp>
              <p:nvSpPr>
                <p:cNvPr id="147" name="Line 124"/>
                <p:cNvSpPr>
                  <a:spLocks noChangeShapeType="1"/>
                </p:cNvSpPr>
                <p:nvPr/>
              </p:nvSpPr>
              <p:spPr bwMode="auto">
                <a:xfrm>
                  <a:off x="2926" y="2963"/>
                  <a:ext cx="1" cy="38"/>
                </a:xfrm>
                <a:prstGeom prst="line">
                  <a:avLst/>
                </a:prstGeom>
                <a:noFill/>
                <a:ln w="9525">
                  <a:solidFill>
                    <a:srgbClr val="808080"/>
                  </a:solidFill>
                  <a:round/>
                  <a:headEnd/>
                  <a:tailEnd/>
                </a:ln>
              </p:spPr>
              <p:txBody>
                <a:bodyPr/>
                <a:lstStyle/>
                <a:p>
                  <a:endParaRPr lang="de-DE"/>
                </a:p>
              </p:txBody>
            </p:sp>
            <p:sp>
              <p:nvSpPr>
                <p:cNvPr id="148" name="Line 125"/>
                <p:cNvSpPr>
                  <a:spLocks noChangeShapeType="1"/>
                </p:cNvSpPr>
                <p:nvPr/>
              </p:nvSpPr>
              <p:spPr bwMode="auto">
                <a:xfrm>
                  <a:off x="3075" y="2963"/>
                  <a:ext cx="1" cy="38"/>
                </a:xfrm>
                <a:prstGeom prst="line">
                  <a:avLst/>
                </a:prstGeom>
                <a:noFill/>
                <a:ln w="9525">
                  <a:solidFill>
                    <a:srgbClr val="808080"/>
                  </a:solidFill>
                  <a:round/>
                  <a:headEnd/>
                  <a:tailEnd/>
                </a:ln>
              </p:spPr>
              <p:txBody>
                <a:bodyPr/>
                <a:lstStyle/>
                <a:p>
                  <a:endParaRPr lang="de-DE"/>
                </a:p>
              </p:txBody>
            </p:sp>
            <p:sp>
              <p:nvSpPr>
                <p:cNvPr id="149" name="Line 126"/>
                <p:cNvSpPr>
                  <a:spLocks noChangeShapeType="1"/>
                </p:cNvSpPr>
                <p:nvPr/>
              </p:nvSpPr>
              <p:spPr bwMode="auto">
                <a:xfrm>
                  <a:off x="3225" y="2963"/>
                  <a:ext cx="1" cy="38"/>
                </a:xfrm>
                <a:prstGeom prst="line">
                  <a:avLst/>
                </a:prstGeom>
                <a:noFill/>
                <a:ln w="9525">
                  <a:solidFill>
                    <a:srgbClr val="808080"/>
                  </a:solidFill>
                  <a:round/>
                  <a:headEnd/>
                  <a:tailEnd/>
                </a:ln>
              </p:spPr>
              <p:txBody>
                <a:bodyPr/>
                <a:lstStyle/>
                <a:p>
                  <a:endParaRPr lang="de-DE"/>
                </a:p>
              </p:txBody>
            </p:sp>
            <p:sp>
              <p:nvSpPr>
                <p:cNvPr id="150" name="Line 127"/>
                <p:cNvSpPr>
                  <a:spLocks noChangeShapeType="1"/>
                </p:cNvSpPr>
                <p:nvPr/>
              </p:nvSpPr>
              <p:spPr bwMode="auto">
                <a:xfrm>
                  <a:off x="3374" y="2963"/>
                  <a:ext cx="1" cy="38"/>
                </a:xfrm>
                <a:prstGeom prst="line">
                  <a:avLst/>
                </a:prstGeom>
                <a:noFill/>
                <a:ln w="9525">
                  <a:solidFill>
                    <a:srgbClr val="808080"/>
                  </a:solidFill>
                  <a:round/>
                  <a:headEnd/>
                  <a:tailEnd/>
                </a:ln>
              </p:spPr>
              <p:txBody>
                <a:bodyPr/>
                <a:lstStyle/>
                <a:p>
                  <a:endParaRPr lang="de-DE"/>
                </a:p>
              </p:txBody>
            </p:sp>
            <p:sp>
              <p:nvSpPr>
                <p:cNvPr id="151" name="Line 128"/>
                <p:cNvSpPr>
                  <a:spLocks noChangeShapeType="1"/>
                </p:cNvSpPr>
                <p:nvPr/>
              </p:nvSpPr>
              <p:spPr bwMode="auto">
                <a:xfrm>
                  <a:off x="3530" y="2963"/>
                  <a:ext cx="1" cy="38"/>
                </a:xfrm>
                <a:prstGeom prst="line">
                  <a:avLst/>
                </a:prstGeom>
                <a:noFill/>
                <a:ln w="9525">
                  <a:solidFill>
                    <a:srgbClr val="808080"/>
                  </a:solidFill>
                  <a:round/>
                  <a:headEnd/>
                  <a:tailEnd/>
                </a:ln>
              </p:spPr>
              <p:txBody>
                <a:bodyPr/>
                <a:lstStyle/>
                <a:p>
                  <a:endParaRPr lang="de-DE"/>
                </a:p>
              </p:txBody>
            </p:sp>
          </p:grpSp>
        </p:grpSp>
        <p:sp>
          <p:nvSpPr>
            <p:cNvPr id="124" name="Rectangle 129"/>
            <p:cNvSpPr>
              <a:spLocks noChangeArrowheads="1"/>
            </p:cNvSpPr>
            <p:nvPr/>
          </p:nvSpPr>
          <p:spPr bwMode="auto">
            <a:xfrm>
              <a:off x="2699" y="3018"/>
              <a:ext cx="448" cy="160"/>
            </a:xfrm>
            <a:prstGeom prst="rect">
              <a:avLst/>
            </a:prstGeom>
            <a:noFill/>
            <a:ln w="9525">
              <a:noFill/>
              <a:miter lim="800000"/>
              <a:headEnd/>
              <a:tailEnd/>
            </a:ln>
          </p:spPr>
          <p:txBody>
            <a:bodyPr/>
            <a:lstStyle/>
            <a:p>
              <a:endParaRPr lang="de-DE"/>
            </a:p>
          </p:txBody>
        </p:sp>
        <p:sp>
          <p:nvSpPr>
            <p:cNvPr id="125" name="Rectangle 130"/>
            <p:cNvSpPr>
              <a:spLocks noChangeArrowheads="1"/>
            </p:cNvSpPr>
            <p:nvPr/>
          </p:nvSpPr>
          <p:spPr bwMode="auto">
            <a:xfrm>
              <a:off x="2754" y="3045"/>
              <a:ext cx="207" cy="79"/>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Zeit</a:t>
              </a:r>
              <a:endParaRPr lang="de-DE"/>
            </a:p>
          </p:txBody>
        </p:sp>
        <p:sp>
          <p:nvSpPr>
            <p:cNvPr id="126" name="Rectangle 131"/>
            <p:cNvSpPr>
              <a:spLocks noChangeArrowheads="1"/>
            </p:cNvSpPr>
            <p:nvPr/>
          </p:nvSpPr>
          <p:spPr bwMode="auto">
            <a:xfrm>
              <a:off x="2150" y="2228"/>
              <a:ext cx="1241" cy="265"/>
            </a:xfrm>
            <a:prstGeom prst="rect">
              <a:avLst/>
            </a:prstGeom>
            <a:noFill/>
            <a:ln w="9525">
              <a:noFill/>
              <a:miter lim="800000"/>
              <a:headEnd/>
              <a:tailEnd/>
            </a:ln>
          </p:spPr>
          <p:txBody>
            <a:bodyPr/>
            <a:lstStyle/>
            <a:p>
              <a:endParaRPr lang="de-DE"/>
            </a:p>
          </p:txBody>
        </p:sp>
        <p:sp>
          <p:nvSpPr>
            <p:cNvPr id="127" name="Rectangle 132"/>
            <p:cNvSpPr>
              <a:spLocks noChangeArrowheads="1"/>
            </p:cNvSpPr>
            <p:nvPr/>
          </p:nvSpPr>
          <p:spPr bwMode="auto">
            <a:xfrm>
              <a:off x="2416" y="2255"/>
              <a:ext cx="976" cy="80"/>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Aufträge Retailer </a:t>
              </a:r>
              <a:endParaRPr lang="de-DE"/>
            </a:p>
          </p:txBody>
        </p:sp>
        <p:sp>
          <p:nvSpPr>
            <p:cNvPr id="128" name="Rectangle 133"/>
            <p:cNvSpPr>
              <a:spLocks noChangeArrowheads="1"/>
            </p:cNvSpPr>
            <p:nvPr/>
          </p:nvSpPr>
          <p:spPr bwMode="auto">
            <a:xfrm>
              <a:off x="2483" y="2360"/>
              <a:ext cx="768" cy="80"/>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an Distributor</a:t>
              </a:r>
              <a:endParaRPr lang="de-DE"/>
            </a:p>
          </p:txBody>
        </p:sp>
        <p:sp>
          <p:nvSpPr>
            <p:cNvPr id="129" name="Freeform 134"/>
            <p:cNvSpPr>
              <a:spLocks/>
            </p:cNvSpPr>
            <p:nvPr/>
          </p:nvSpPr>
          <p:spPr bwMode="auto">
            <a:xfrm>
              <a:off x="2283" y="2681"/>
              <a:ext cx="1319" cy="320"/>
            </a:xfrm>
            <a:custGeom>
              <a:avLst/>
              <a:gdLst>
                <a:gd name="T0" fmla="*/ 56 w 1319"/>
                <a:gd name="T1" fmla="*/ 193 h 320"/>
                <a:gd name="T2" fmla="*/ 117 w 1319"/>
                <a:gd name="T3" fmla="*/ 177 h 320"/>
                <a:gd name="T4" fmla="*/ 144 w 1319"/>
                <a:gd name="T5" fmla="*/ 182 h 320"/>
                <a:gd name="T6" fmla="*/ 155 w 1319"/>
                <a:gd name="T7" fmla="*/ 204 h 320"/>
                <a:gd name="T8" fmla="*/ 167 w 1319"/>
                <a:gd name="T9" fmla="*/ 265 h 320"/>
                <a:gd name="T10" fmla="*/ 172 w 1319"/>
                <a:gd name="T11" fmla="*/ 309 h 320"/>
                <a:gd name="T12" fmla="*/ 189 w 1319"/>
                <a:gd name="T13" fmla="*/ 320 h 320"/>
                <a:gd name="T14" fmla="*/ 205 w 1319"/>
                <a:gd name="T15" fmla="*/ 298 h 320"/>
                <a:gd name="T16" fmla="*/ 250 w 1319"/>
                <a:gd name="T17" fmla="*/ 226 h 320"/>
                <a:gd name="T18" fmla="*/ 288 w 1319"/>
                <a:gd name="T19" fmla="*/ 143 h 320"/>
                <a:gd name="T20" fmla="*/ 311 w 1319"/>
                <a:gd name="T21" fmla="*/ 121 h 320"/>
                <a:gd name="T22" fmla="*/ 344 w 1319"/>
                <a:gd name="T23" fmla="*/ 132 h 320"/>
                <a:gd name="T24" fmla="*/ 377 w 1319"/>
                <a:gd name="T25" fmla="*/ 155 h 320"/>
                <a:gd name="T26" fmla="*/ 427 w 1319"/>
                <a:gd name="T27" fmla="*/ 171 h 320"/>
                <a:gd name="T28" fmla="*/ 449 w 1319"/>
                <a:gd name="T29" fmla="*/ 155 h 320"/>
                <a:gd name="T30" fmla="*/ 471 w 1319"/>
                <a:gd name="T31" fmla="*/ 99 h 320"/>
                <a:gd name="T32" fmla="*/ 482 w 1319"/>
                <a:gd name="T33" fmla="*/ 27 h 320"/>
                <a:gd name="T34" fmla="*/ 488 w 1319"/>
                <a:gd name="T35" fmla="*/ 0 h 320"/>
                <a:gd name="T36" fmla="*/ 499 w 1319"/>
                <a:gd name="T37" fmla="*/ 22 h 320"/>
                <a:gd name="T38" fmla="*/ 515 w 1319"/>
                <a:gd name="T39" fmla="*/ 77 h 320"/>
                <a:gd name="T40" fmla="*/ 532 w 1319"/>
                <a:gd name="T41" fmla="*/ 94 h 320"/>
                <a:gd name="T42" fmla="*/ 543 w 1319"/>
                <a:gd name="T43" fmla="*/ 77 h 320"/>
                <a:gd name="T44" fmla="*/ 571 w 1319"/>
                <a:gd name="T45" fmla="*/ 22 h 320"/>
                <a:gd name="T46" fmla="*/ 593 w 1319"/>
                <a:gd name="T47" fmla="*/ 0 h 320"/>
                <a:gd name="T48" fmla="*/ 615 w 1319"/>
                <a:gd name="T49" fmla="*/ 5 h 320"/>
                <a:gd name="T50" fmla="*/ 654 w 1319"/>
                <a:gd name="T51" fmla="*/ 77 h 320"/>
                <a:gd name="T52" fmla="*/ 698 w 1319"/>
                <a:gd name="T53" fmla="*/ 143 h 320"/>
                <a:gd name="T54" fmla="*/ 731 w 1319"/>
                <a:gd name="T55" fmla="*/ 160 h 320"/>
                <a:gd name="T56" fmla="*/ 792 w 1319"/>
                <a:gd name="T57" fmla="*/ 149 h 320"/>
                <a:gd name="T58" fmla="*/ 853 w 1319"/>
                <a:gd name="T59" fmla="*/ 127 h 320"/>
                <a:gd name="T60" fmla="*/ 887 w 1319"/>
                <a:gd name="T61" fmla="*/ 138 h 320"/>
                <a:gd name="T62" fmla="*/ 898 w 1319"/>
                <a:gd name="T63" fmla="*/ 171 h 320"/>
                <a:gd name="T64" fmla="*/ 903 w 1319"/>
                <a:gd name="T65" fmla="*/ 193 h 320"/>
                <a:gd name="T66" fmla="*/ 914 w 1319"/>
                <a:gd name="T67" fmla="*/ 171 h 320"/>
                <a:gd name="T68" fmla="*/ 931 w 1319"/>
                <a:gd name="T69" fmla="*/ 132 h 320"/>
                <a:gd name="T70" fmla="*/ 975 w 1319"/>
                <a:gd name="T71" fmla="*/ 110 h 320"/>
                <a:gd name="T72" fmla="*/ 1003 w 1319"/>
                <a:gd name="T73" fmla="*/ 116 h 320"/>
                <a:gd name="T74" fmla="*/ 1031 w 1319"/>
                <a:gd name="T75" fmla="*/ 143 h 320"/>
                <a:gd name="T76" fmla="*/ 1069 w 1319"/>
                <a:gd name="T77" fmla="*/ 226 h 320"/>
                <a:gd name="T78" fmla="*/ 1108 w 1319"/>
                <a:gd name="T79" fmla="*/ 298 h 320"/>
                <a:gd name="T80" fmla="*/ 1130 w 1319"/>
                <a:gd name="T81" fmla="*/ 320 h 320"/>
                <a:gd name="T82" fmla="*/ 1147 w 1319"/>
                <a:gd name="T83" fmla="*/ 309 h 320"/>
                <a:gd name="T84" fmla="*/ 1186 w 1319"/>
                <a:gd name="T85" fmla="*/ 265 h 320"/>
                <a:gd name="T86" fmla="*/ 1224 w 1319"/>
                <a:gd name="T87" fmla="*/ 204 h 320"/>
                <a:gd name="T88" fmla="*/ 1252 w 1319"/>
                <a:gd name="T89" fmla="*/ 182 h 320"/>
                <a:gd name="T90" fmla="*/ 1285 w 1319"/>
                <a:gd name="T91" fmla="*/ 177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19"/>
                <a:gd name="T139" fmla="*/ 0 h 320"/>
                <a:gd name="T140" fmla="*/ 1319 w 1319"/>
                <a:gd name="T141" fmla="*/ 320 h 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19" h="320">
                  <a:moveTo>
                    <a:pt x="0" y="221"/>
                  </a:moveTo>
                  <a:lnTo>
                    <a:pt x="39" y="204"/>
                  </a:lnTo>
                  <a:lnTo>
                    <a:pt x="56" y="193"/>
                  </a:lnTo>
                  <a:lnTo>
                    <a:pt x="78" y="193"/>
                  </a:lnTo>
                  <a:lnTo>
                    <a:pt x="95" y="182"/>
                  </a:lnTo>
                  <a:lnTo>
                    <a:pt x="117" y="177"/>
                  </a:lnTo>
                  <a:lnTo>
                    <a:pt x="128" y="177"/>
                  </a:lnTo>
                  <a:lnTo>
                    <a:pt x="133" y="177"/>
                  </a:lnTo>
                  <a:lnTo>
                    <a:pt x="144" y="182"/>
                  </a:lnTo>
                  <a:lnTo>
                    <a:pt x="150" y="193"/>
                  </a:lnTo>
                  <a:lnTo>
                    <a:pt x="155" y="193"/>
                  </a:lnTo>
                  <a:lnTo>
                    <a:pt x="155" y="204"/>
                  </a:lnTo>
                  <a:lnTo>
                    <a:pt x="161" y="221"/>
                  </a:lnTo>
                  <a:lnTo>
                    <a:pt x="161" y="243"/>
                  </a:lnTo>
                  <a:lnTo>
                    <a:pt x="167" y="265"/>
                  </a:lnTo>
                  <a:lnTo>
                    <a:pt x="167" y="287"/>
                  </a:lnTo>
                  <a:lnTo>
                    <a:pt x="172" y="304"/>
                  </a:lnTo>
                  <a:lnTo>
                    <a:pt x="172" y="309"/>
                  </a:lnTo>
                  <a:lnTo>
                    <a:pt x="183" y="315"/>
                  </a:lnTo>
                  <a:lnTo>
                    <a:pt x="183" y="320"/>
                  </a:lnTo>
                  <a:lnTo>
                    <a:pt x="189" y="320"/>
                  </a:lnTo>
                  <a:lnTo>
                    <a:pt x="194" y="315"/>
                  </a:lnTo>
                  <a:lnTo>
                    <a:pt x="200" y="304"/>
                  </a:lnTo>
                  <a:lnTo>
                    <a:pt x="205" y="298"/>
                  </a:lnTo>
                  <a:lnTo>
                    <a:pt x="211" y="287"/>
                  </a:lnTo>
                  <a:lnTo>
                    <a:pt x="227" y="260"/>
                  </a:lnTo>
                  <a:lnTo>
                    <a:pt x="250" y="226"/>
                  </a:lnTo>
                  <a:lnTo>
                    <a:pt x="261" y="193"/>
                  </a:lnTo>
                  <a:lnTo>
                    <a:pt x="277" y="166"/>
                  </a:lnTo>
                  <a:lnTo>
                    <a:pt x="288" y="143"/>
                  </a:lnTo>
                  <a:lnTo>
                    <a:pt x="294" y="132"/>
                  </a:lnTo>
                  <a:lnTo>
                    <a:pt x="299" y="127"/>
                  </a:lnTo>
                  <a:lnTo>
                    <a:pt x="311" y="121"/>
                  </a:lnTo>
                  <a:lnTo>
                    <a:pt x="322" y="121"/>
                  </a:lnTo>
                  <a:lnTo>
                    <a:pt x="333" y="121"/>
                  </a:lnTo>
                  <a:lnTo>
                    <a:pt x="344" y="132"/>
                  </a:lnTo>
                  <a:lnTo>
                    <a:pt x="360" y="143"/>
                  </a:lnTo>
                  <a:lnTo>
                    <a:pt x="366" y="155"/>
                  </a:lnTo>
                  <a:lnTo>
                    <a:pt x="377" y="155"/>
                  </a:lnTo>
                  <a:lnTo>
                    <a:pt x="399" y="166"/>
                  </a:lnTo>
                  <a:lnTo>
                    <a:pt x="416" y="171"/>
                  </a:lnTo>
                  <a:lnTo>
                    <a:pt x="427" y="171"/>
                  </a:lnTo>
                  <a:lnTo>
                    <a:pt x="432" y="171"/>
                  </a:lnTo>
                  <a:lnTo>
                    <a:pt x="443" y="166"/>
                  </a:lnTo>
                  <a:lnTo>
                    <a:pt x="449" y="155"/>
                  </a:lnTo>
                  <a:lnTo>
                    <a:pt x="460" y="143"/>
                  </a:lnTo>
                  <a:lnTo>
                    <a:pt x="466" y="121"/>
                  </a:lnTo>
                  <a:lnTo>
                    <a:pt x="471" y="99"/>
                  </a:lnTo>
                  <a:lnTo>
                    <a:pt x="471" y="72"/>
                  </a:lnTo>
                  <a:lnTo>
                    <a:pt x="477" y="50"/>
                  </a:lnTo>
                  <a:lnTo>
                    <a:pt x="482" y="27"/>
                  </a:lnTo>
                  <a:lnTo>
                    <a:pt x="482" y="5"/>
                  </a:lnTo>
                  <a:lnTo>
                    <a:pt x="488" y="5"/>
                  </a:lnTo>
                  <a:lnTo>
                    <a:pt x="488" y="0"/>
                  </a:lnTo>
                  <a:lnTo>
                    <a:pt x="493" y="0"/>
                  </a:lnTo>
                  <a:lnTo>
                    <a:pt x="499" y="11"/>
                  </a:lnTo>
                  <a:lnTo>
                    <a:pt x="499" y="22"/>
                  </a:lnTo>
                  <a:lnTo>
                    <a:pt x="504" y="44"/>
                  </a:lnTo>
                  <a:lnTo>
                    <a:pt x="510" y="61"/>
                  </a:lnTo>
                  <a:lnTo>
                    <a:pt x="515" y="77"/>
                  </a:lnTo>
                  <a:lnTo>
                    <a:pt x="521" y="88"/>
                  </a:lnTo>
                  <a:lnTo>
                    <a:pt x="521" y="94"/>
                  </a:lnTo>
                  <a:lnTo>
                    <a:pt x="532" y="94"/>
                  </a:lnTo>
                  <a:lnTo>
                    <a:pt x="538" y="94"/>
                  </a:lnTo>
                  <a:lnTo>
                    <a:pt x="538" y="88"/>
                  </a:lnTo>
                  <a:lnTo>
                    <a:pt x="543" y="77"/>
                  </a:lnTo>
                  <a:lnTo>
                    <a:pt x="554" y="61"/>
                  </a:lnTo>
                  <a:lnTo>
                    <a:pt x="560" y="44"/>
                  </a:lnTo>
                  <a:lnTo>
                    <a:pt x="571" y="22"/>
                  </a:lnTo>
                  <a:lnTo>
                    <a:pt x="576" y="11"/>
                  </a:lnTo>
                  <a:lnTo>
                    <a:pt x="587" y="0"/>
                  </a:lnTo>
                  <a:lnTo>
                    <a:pt x="593" y="0"/>
                  </a:lnTo>
                  <a:lnTo>
                    <a:pt x="604" y="0"/>
                  </a:lnTo>
                  <a:lnTo>
                    <a:pt x="610" y="5"/>
                  </a:lnTo>
                  <a:lnTo>
                    <a:pt x="615" y="5"/>
                  </a:lnTo>
                  <a:lnTo>
                    <a:pt x="626" y="27"/>
                  </a:lnTo>
                  <a:lnTo>
                    <a:pt x="637" y="50"/>
                  </a:lnTo>
                  <a:lnTo>
                    <a:pt x="654" y="77"/>
                  </a:lnTo>
                  <a:lnTo>
                    <a:pt x="665" y="99"/>
                  </a:lnTo>
                  <a:lnTo>
                    <a:pt x="687" y="127"/>
                  </a:lnTo>
                  <a:lnTo>
                    <a:pt x="698" y="143"/>
                  </a:lnTo>
                  <a:lnTo>
                    <a:pt x="709" y="155"/>
                  </a:lnTo>
                  <a:lnTo>
                    <a:pt x="715" y="155"/>
                  </a:lnTo>
                  <a:lnTo>
                    <a:pt x="731" y="160"/>
                  </a:lnTo>
                  <a:lnTo>
                    <a:pt x="754" y="160"/>
                  </a:lnTo>
                  <a:lnTo>
                    <a:pt x="776" y="155"/>
                  </a:lnTo>
                  <a:lnTo>
                    <a:pt x="792" y="149"/>
                  </a:lnTo>
                  <a:lnTo>
                    <a:pt x="820" y="138"/>
                  </a:lnTo>
                  <a:lnTo>
                    <a:pt x="837" y="132"/>
                  </a:lnTo>
                  <a:lnTo>
                    <a:pt x="853" y="127"/>
                  </a:lnTo>
                  <a:lnTo>
                    <a:pt x="864" y="127"/>
                  </a:lnTo>
                  <a:lnTo>
                    <a:pt x="875" y="132"/>
                  </a:lnTo>
                  <a:lnTo>
                    <a:pt x="887" y="138"/>
                  </a:lnTo>
                  <a:lnTo>
                    <a:pt x="892" y="149"/>
                  </a:lnTo>
                  <a:lnTo>
                    <a:pt x="892" y="160"/>
                  </a:lnTo>
                  <a:lnTo>
                    <a:pt x="898" y="171"/>
                  </a:lnTo>
                  <a:lnTo>
                    <a:pt x="898" y="182"/>
                  </a:lnTo>
                  <a:lnTo>
                    <a:pt x="898" y="188"/>
                  </a:lnTo>
                  <a:lnTo>
                    <a:pt x="903" y="193"/>
                  </a:lnTo>
                  <a:lnTo>
                    <a:pt x="909" y="188"/>
                  </a:lnTo>
                  <a:lnTo>
                    <a:pt x="909" y="182"/>
                  </a:lnTo>
                  <a:lnTo>
                    <a:pt x="914" y="171"/>
                  </a:lnTo>
                  <a:lnTo>
                    <a:pt x="920" y="160"/>
                  </a:lnTo>
                  <a:lnTo>
                    <a:pt x="925" y="143"/>
                  </a:lnTo>
                  <a:lnTo>
                    <a:pt x="931" y="132"/>
                  </a:lnTo>
                  <a:lnTo>
                    <a:pt x="936" y="127"/>
                  </a:lnTo>
                  <a:lnTo>
                    <a:pt x="959" y="116"/>
                  </a:lnTo>
                  <a:lnTo>
                    <a:pt x="975" y="110"/>
                  </a:lnTo>
                  <a:lnTo>
                    <a:pt x="986" y="110"/>
                  </a:lnTo>
                  <a:lnTo>
                    <a:pt x="992" y="110"/>
                  </a:lnTo>
                  <a:lnTo>
                    <a:pt x="1003" y="116"/>
                  </a:lnTo>
                  <a:lnTo>
                    <a:pt x="1014" y="127"/>
                  </a:lnTo>
                  <a:lnTo>
                    <a:pt x="1025" y="132"/>
                  </a:lnTo>
                  <a:lnTo>
                    <a:pt x="1031" y="143"/>
                  </a:lnTo>
                  <a:lnTo>
                    <a:pt x="1042" y="166"/>
                  </a:lnTo>
                  <a:lnTo>
                    <a:pt x="1053" y="199"/>
                  </a:lnTo>
                  <a:lnTo>
                    <a:pt x="1069" y="226"/>
                  </a:lnTo>
                  <a:lnTo>
                    <a:pt x="1080" y="260"/>
                  </a:lnTo>
                  <a:lnTo>
                    <a:pt x="1103" y="287"/>
                  </a:lnTo>
                  <a:lnTo>
                    <a:pt x="1108" y="298"/>
                  </a:lnTo>
                  <a:lnTo>
                    <a:pt x="1114" y="304"/>
                  </a:lnTo>
                  <a:lnTo>
                    <a:pt x="1125" y="315"/>
                  </a:lnTo>
                  <a:lnTo>
                    <a:pt x="1130" y="320"/>
                  </a:lnTo>
                  <a:lnTo>
                    <a:pt x="1136" y="320"/>
                  </a:lnTo>
                  <a:lnTo>
                    <a:pt x="1141" y="315"/>
                  </a:lnTo>
                  <a:lnTo>
                    <a:pt x="1147" y="309"/>
                  </a:lnTo>
                  <a:lnTo>
                    <a:pt x="1158" y="304"/>
                  </a:lnTo>
                  <a:lnTo>
                    <a:pt x="1175" y="287"/>
                  </a:lnTo>
                  <a:lnTo>
                    <a:pt x="1186" y="265"/>
                  </a:lnTo>
                  <a:lnTo>
                    <a:pt x="1202" y="243"/>
                  </a:lnTo>
                  <a:lnTo>
                    <a:pt x="1213" y="221"/>
                  </a:lnTo>
                  <a:lnTo>
                    <a:pt x="1224" y="204"/>
                  </a:lnTo>
                  <a:lnTo>
                    <a:pt x="1230" y="193"/>
                  </a:lnTo>
                  <a:lnTo>
                    <a:pt x="1241" y="193"/>
                  </a:lnTo>
                  <a:lnTo>
                    <a:pt x="1252" y="182"/>
                  </a:lnTo>
                  <a:lnTo>
                    <a:pt x="1263" y="177"/>
                  </a:lnTo>
                  <a:lnTo>
                    <a:pt x="1274" y="177"/>
                  </a:lnTo>
                  <a:lnTo>
                    <a:pt x="1285" y="177"/>
                  </a:lnTo>
                  <a:lnTo>
                    <a:pt x="1307" y="182"/>
                  </a:lnTo>
                  <a:lnTo>
                    <a:pt x="1319" y="193"/>
                  </a:lnTo>
                </a:path>
              </a:pathLst>
            </a:custGeom>
            <a:noFill/>
            <a:ln w="9525" cap="rnd">
              <a:solidFill>
                <a:srgbClr val="000099"/>
              </a:solidFill>
              <a:round/>
              <a:headEnd/>
              <a:tailEnd/>
            </a:ln>
          </p:spPr>
          <p:txBody>
            <a:bodyPr/>
            <a:lstStyle/>
            <a:p>
              <a:endParaRPr lang="de-DE"/>
            </a:p>
          </p:txBody>
        </p:sp>
      </p:grpSp>
      <p:grpSp>
        <p:nvGrpSpPr>
          <p:cNvPr id="157" name="Group 135"/>
          <p:cNvGrpSpPr>
            <a:grpSpLocks/>
          </p:cNvGrpSpPr>
          <p:nvPr/>
        </p:nvGrpSpPr>
        <p:grpSpPr bwMode="auto">
          <a:xfrm>
            <a:off x="6323013" y="4483547"/>
            <a:ext cx="2498725" cy="1543050"/>
            <a:chOff x="3302" y="2228"/>
            <a:chExt cx="1574" cy="972"/>
          </a:xfrm>
        </p:grpSpPr>
        <p:sp>
          <p:nvSpPr>
            <p:cNvPr id="158" name="Rectangle 136"/>
            <p:cNvSpPr>
              <a:spLocks noChangeArrowheads="1"/>
            </p:cNvSpPr>
            <p:nvPr/>
          </p:nvSpPr>
          <p:spPr bwMode="auto">
            <a:xfrm>
              <a:off x="3302" y="2228"/>
              <a:ext cx="1507" cy="972"/>
            </a:xfrm>
            <a:prstGeom prst="rect">
              <a:avLst/>
            </a:prstGeom>
            <a:solidFill>
              <a:srgbClr val="FFFFFF"/>
            </a:solidFill>
            <a:ln w="9525">
              <a:solidFill>
                <a:srgbClr val="000000"/>
              </a:solidFill>
              <a:miter lim="800000"/>
              <a:headEnd/>
              <a:tailEnd/>
            </a:ln>
          </p:spPr>
          <p:txBody>
            <a:bodyPr/>
            <a:lstStyle/>
            <a:p>
              <a:endParaRPr lang="de-DE"/>
            </a:p>
          </p:txBody>
        </p:sp>
        <p:sp>
          <p:nvSpPr>
            <p:cNvPr id="159" name="Rectangle 137"/>
            <p:cNvSpPr>
              <a:spLocks noChangeArrowheads="1"/>
            </p:cNvSpPr>
            <p:nvPr/>
          </p:nvSpPr>
          <p:spPr bwMode="auto">
            <a:xfrm>
              <a:off x="3873" y="3023"/>
              <a:ext cx="448" cy="161"/>
            </a:xfrm>
            <a:prstGeom prst="rect">
              <a:avLst/>
            </a:prstGeom>
            <a:noFill/>
            <a:ln w="9525">
              <a:noFill/>
              <a:miter lim="800000"/>
              <a:headEnd/>
              <a:tailEnd/>
            </a:ln>
          </p:spPr>
          <p:txBody>
            <a:bodyPr/>
            <a:lstStyle/>
            <a:p>
              <a:endParaRPr lang="de-DE"/>
            </a:p>
          </p:txBody>
        </p:sp>
        <p:sp>
          <p:nvSpPr>
            <p:cNvPr id="160" name="Rectangle 138"/>
            <p:cNvSpPr>
              <a:spLocks noChangeArrowheads="1"/>
            </p:cNvSpPr>
            <p:nvPr/>
          </p:nvSpPr>
          <p:spPr bwMode="auto">
            <a:xfrm>
              <a:off x="3923" y="3051"/>
              <a:ext cx="208" cy="79"/>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Zeit</a:t>
              </a:r>
              <a:endParaRPr lang="de-DE"/>
            </a:p>
          </p:txBody>
        </p:sp>
        <p:grpSp>
          <p:nvGrpSpPr>
            <p:cNvPr id="161" name="Group 139"/>
            <p:cNvGrpSpPr>
              <a:grpSpLocks/>
            </p:cNvGrpSpPr>
            <p:nvPr/>
          </p:nvGrpSpPr>
          <p:grpSpPr bwMode="auto">
            <a:xfrm>
              <a:off x="3413" y="2476"/>
              <a:ext cx="1357" cy="526"/>
              <a:chOff x="3413" y="2476"/>
              <a:chExt cx="1357" cy="526"/>
            </a:xfrm>
          </p:grpSpPr>
          <p:grpSp>
            <p:nvGrpSpPr>
              <p:cNvPr id="165" name="Group 140"/>
              <p:cNvGrpSpPr>
                <a:grpSpLocks/>
              </p:cNvGrpSpPr>
              <p:nvPr/>
            </p:nvGrpSpPr>
            <p:grpSpPr bwMode="auto">
              <a:xfrm>
                <a:off x="3413" y="2476"/>
                <a:ext cx="67" cy="481"/>
                <a:chOff x="3413" y="2476"/>
                <a:chExt cx="67" cy="481"/>
              </a:xfrm>
            </p:grpSpPr>
            <p:sp>
              <p:nvSpPr>
                <p:cNvPr id="187" name="Line 141"/>
                <p:cNvSpPr>
                  <a:spLocks noChangeShapeType="1"/>
                </p:cNvSpPr>
                <p:nvPr/>
              </p:nvSpPr>
              <p:spPr bwMode="auto">
                <a:xfrm>
                  <a:off x="3419" y="2476"/>
                  <a:ext cx="61" cy="1"/>
                </a:xfrm>
                <a:prstGeom prst="line">
                  <a:avLst/>
                </a:prstGeom>
                <a:noFill/>
                <a:ln w="9525">
                  <a:solidFill>
                    <a:srgbClr val="808080"/>
                  </a:solidFill>
                  <a:round/>
                  <a:headEnd/>
                  <a:tailEnd/>
                </a:ln>
              </p:spPr>
              <p:txBody>
                <a:bodyPr/>
                <a:lstStyle/>
                <a:p>
                  <a:endParaRPr lang="de-DE"/>
                </a:p>
              </p:txBody>
            </p:sp>
            <p:sp>
              <p:nvSpPr>
                <p:cNvPr id="188" name="Line 142"/>
                <p:cNvSpPr>
                  <a:spLocks noChangeShapeType="1"/>
                </p:cNvSpPr>
                <p:nvPr/>
              </p:nvSpPr>
              <p:spPr bwMode="auto">
                <a:xfrm>
                  <a:off x="3419" y="2598"/>
                  <a:ext cx="61" cy="1"/>
                </a:xfrm>
                <a:prstGeom prst="line">
                  <a:avLst/>
                </a:prstGeom>
                <a:noFill/>
                <a:ln w="9525">
                  <a:solidFill>
                    <a:srgbClr val="808080"/>
                  </a:solidFill>
                  <a:round/>
                  <a:headEnd/>
                  <a:tailEnd/>
                </a:ln>
              </p:spPr>
              <p:txBody>
                <a:bodyPr/>
                <a:lstStyle/>
                <a:p>
                  <a:endParaRPr lang="de-DE"/>
                </a:p>
              </p:txBody>
            </p:sp>
            <p:sp>
              <p:nvSpPr>
                <p:cNvPr id="189" name="Line 143"/>
                <p:cNvSpPr>
                  <a:spLocks noChangeShapeType="1"/>
                </p:cNvSpPr>
                <p:nvPr/>
              </p:nvSpPr>
              <p:spPr bwMode="auto">
                <a:xfrm>
                  <a:off x="3419" y="2736"/>
                  <a:ext cx="61" cy="1"/>
                </a:xfrm>
                <a:prstGeom prst="line">
                  <a:avLst/>
                </a:prstGeom>
                <a:noFill/>
                <a:ln w="9525">
                  <a:solidFill>
                    <a:srgbClr val="808080"/>
                  </a:solidFill>
                  <a:round/>
                  <a:headEnd/>
                  <a:tailEnd/>
                </a:ln>
              </p:spPr>
              <p:txBody>
                <a:bodyPr/>
                <a:lstStyle/>
                <a:p>
                  <a:endParaRPr lang="de-DE"/>
                </a:p>
              </p:txBody>
            </p:sp>
            <p:sp>
              <p:nvSpPr>
                <p:cNvPr id="190" name="Line 144"/>
                <p:cNvSpPr>
                  <a:spLocks noChangeShapeType="1"/>
                </p:cNvSpPr>
                <p:nvPr/>
              </p:nvSpPr>
              <p:spPr bwMode="auto">
                <a:xfrm>
                  <a:off x="3419" y="2891"/>
                  <a:ext cx="61" cy="1"/>
                </a:xfrm>
                <a:prstGeom prst="line">
                  <a:avLst/>
                </a:prstGeom>
                <a:noFill/>
                <a:ln w="9525">
                  <a:solidFill>
                    <a:srgbClr val="808080"/>
                  </a:solidFill>
                  <a:round/>
                  <a:headEnd/>
                  <a:tailEnd/>
                </a:ln>
              </p:spPr>
              <p:txBody>
                <a:bodyPr/>
                <a:lstStyle/>
                <a:p>
                  <a:endParaRPr lang="de-DE"/>
                </a:p>
              </p:txBody>
            </p:sp>
            <p:sp>
              <p:nvSpPr>
                <p:cNvPr id="191" name="Line 145"/>
                <p:cNvSpPr>
                  <a:spLocks noChangeShapeType="1"/>
                </p:cNvSpPr>
                <p:nvPr/>
              </p:nvSpPr>
              <p:spPr bwMode="auto">
                <a:xfrm>
                  <a:off x="3413" y="2476"/>
                  <a:ext cx="1" cy="481"/>
                </a:xfrm>
                <a:prstGeom prst="line">
                  <a:avLst/>
                </a:prstGeom>
                <a:noFill/>
                <a:ln w="9525">
                  <a:solidFill>
                    <a:srgbClr val="808080"/>
                  </a:solidFill>
                  <a:round/>
                  <a:headEnd/>
                  <a:tailEnd/>
                </a:ln>
              </p:spPr>
              <p:txBody>
                <a:bodyPr/>
                <a:lstStyle/>
                <a:p>
                  <a:endParaRPr lang="de-DE"/>
                </a:p>
              </p:txBody>
            </p:sp>
          </p:grpSp>
          <p:grpSp>
            <p:nvGrpSpPr>
              <p:cNvPr id="166" name="Group 146"/>
              <p:cNvGrpSpPr>
                <a:grpSpLocks/>
              </p:cNvGrpSpPr>
              <p:nvPr/>
            </p:nvGrpSpPr>
            <p:grpSpPr bwMode="auto">
              <a:xfrm>
                <a:off x="3419" y="2963"/>
                <a:ext cx="1351" cy="39"/>
                <a:chOff x="3419" y="2963"/>
                <a:chExt cx="1351" cy="39"/>
              </a:xfrm>
            </p:grpSpPr>
            <p:sp>
              <p:nvSpPr>
                <p:cNvPr id="167" name="Line 147"/>
                <p:cNvSpPr>
                  <a:spLocks noChangeShapeType="1"/>
                </p:cNvSpPr>
                <p:nvPr/>
              </p:nvSpPr>
              <p:spPr bwMode="auto">
                <a:xfrm>
                  <a:off x="3419" y="3001"/>
                  <a:ext cx="1351" cy="1"/>
                </a:xfrm>
                <a:prstGeom prst="line">
                  <a:avLst/>
                </a:prstGeom>
                <a:noFill/>
                <a:ln w="9525">
                  <a:solidFill>
                    <a:srgbClr val="808080"/>
                  </a:solidFill>
                  <a:round/>
                  <a:headEnd/>
                  <a:tailEnd/>
                </a:ln>
              </p:spPr>
              <p:txBody>
                <a:bodyPr/>
                <a:lstStyle/>
                <a:p>
                  <a:endParaRPr lang="de-DE"/>
                </a:p>
              </p:txBody>
            </p:sp>
            <p:sp>
              <p:nvSpPr>
                <p:cNvPr id="168" name="Line 148"/>
                <p:cNvSpPr>
                  <a:spLocks noChangeShapeType="1"/>
                </p:cNvSpPr>
                <p:nvPr/>
              </p:nvSpPr>
              <p:spPr bwMode="auto">
                <a:xfrm>
                  <a:off x="3419" y="2963"/>
                  <a:ext cx="1" cy="38"/>
                </a:xfrm>
                <a:prstGeom prst="line">
                  <a:avLst/>
                </a:prstGeom>
                <a:noFill/>
                <a:ln w="9525">
                  <a:solidFill>
                    <a:srgbClr val="808080"/>
                  </a:solidFill>
                  <a:round/>
                  <a:headEnd/>
                  <a:tailEnd/>
                </a:ln>
              </p:spPr>
              <p:txBody>
                <a:bodyPr/>
                <a:lstStyle/>
                <a:p>
                  <a:endParaRPr lang="de-DE"/>
                </a:p>
              </p:txBody>
            </p:sp>
            <p:sp>
              <p:nvSpPr>
                <p:cNvPr id="169" name="Line 149"/>
                <p:cNvSpPr>
                  <a:spLocks noChangeShapeType="1"/>
                </p:cNvSpPr>
                <p:nvPr/>
              </p:nvSpPr>
              <p:spPr bwMode="auto">
                <a:xfrm>
                  <a:off x="3557" y="2963"/>
                  <a:ext cx="1" cy="38"/>
                </a:xfrm>
                <a:prstGeom prst="line">
                  <a:avLst/>
                </a:prstGeom>
                <a:noFill/>
                <a:ln w="9525">
                  <a:solidFill>
                    <a:srgbClr val="808080"/>
                  </a:solidFill>
                  <a:round/>
                  <a:headEnd/>
                  <a:tailEnd/>
                </a:ln>
              </p:spPr>
              <p:txBody>
                <a:bodyPr/>
                <a:lstStyle/>
                <a:p>
                  <a:endParaRPr lang="de-DE"/>
                </a:p>
              </p:txBody>
            </p:sp>
            <p:sp>
              <p:nvSpPr>
                <p:cNvPr id="170" name="Line 150"/>
                <p:cNvSpPr>
                  <a:spLocks noChangeShapeType="1"/>
                </p:cNvSpPr>
                <p:nvPr/>
              </p:nvSpPr>
              <p:spPr bwMode="auto">
                <a:xfrm>
                  <a:off x="3712" y="2963"/>
                  <a:ext cx="1" cy="38"/>
                </a:xfrm>
                <a:prstGeom prst="line">
                  <a:avLst/>
                </a:prstGeom>
                <a:noFill/>
                <a:ln w="9525">
                  <a:solidFill>
                    <a:srgbClr val="808080"/>
                  </a:solidFill>
                  <a:round/>
                  <a:headEnd/>
                  <a:tailEnd/>
                </a:ln>
              </p:spPr>
              <p:txBody>
                <a:bodyPr/>
                <a:lstStyle/>
                <a:p>
                  <a:endParaRPr lang="de-DE"/>
                </a:p>
              </p:txBody>
            </p:sp>
            <p:sp>
              <p:nvSpPr>
                <p:cNvPr id="171" name="Line 151"/>
                <p:cNvSpPr>
                  <a:spLocks noChangeShapeType="1"/>
                </p:cNvSpPr>
                <p:nvPr/>
              </p:nvSpPr>
              <p:spPr bwMode="auto">
                <a:xfrm>
                  <a:off x="3862" y="2963"/>
                  <a:ext cx="1" cy="38"/>
                </a:xfrm>
                <a:prstGeom prst="line">
                  <a:avLst/>
                </a:prstGeom>
                <a:noFill/>
                <a:ln w="9525">
                  <a:solidFill>
                    <a:srgbClr val="808080"/>
                  </a:solidFill>
                  <a:round/>
                  <a:headEnd/>
                  <a:tailEnd/>
                </a:ln>
              </p:spPr>
              <p:txBody>
                <a:bodyPr/>
                <a:lstStyle/>
                <a:p>
                  <a:endParaRPr lang="de-DE"/>
                </a:p>
              </p:txBody>
            </p:sp>
            <p:sp>
              <p:nvSpPr>
                <p:cNvPr id="172" name="Line 152"/>
                <p:cNvSpPr>
                  <a:spLocks noChangeShapeType="1"/>
                </p:cNvSpPr>
                <p:nvPr/>
              </p:nvSpPr>
              <p:spPr bwMode="auto">
                <a:xfrm>
                  <a:off x="4011" y="2963"/>
                  <a:ext cx="1" cy="38"/>
                </a:xfrm>
                <a:prstGeom prst="line">
                  <a:avLst/>
                </a:prstGeom>
                <a:noFill/>
                <a:ln w="9525">
                  <a:solidFill>
                    <a:srgbClr val="808080"/>
                  </a:solidFill>
                  <a:round/>
                  <a:headEnd/>
                  <a:tailEnd/>
                </a:ln>
              </p:spPr>
              <p:txBody>
                <a:bodyPr/>
                <a:lstStyle/>
                <a:p>
                  <a:endParaRPr lang="de-DE"/>
                </a:p>
              </p:txBody>
            </p:sp>
            <p:sp>
              <p:nvSpPr>
                <p:cNvPr id="173" name="Line 153"/>
                <p:cNvSpPr>
                  <a:spLocks noChangeShapeType="1"/>
                </p:cNvSpPr>
                <p:nvPr/>
              </p:nvSpPr>
              <p:spPr bwMode="auto">
                <a:xfrm>
                  <a:off x="4161" y="2963"/>
                  <a:ext cx="1" cy="38"/>
                </a:xfrm>
                <a:prstGeom prst="line">
                  <a:avLst/>
                </a:prstGeom>
                <a:noFill/>
                <a:ln w="9525">
                  <a:solidFill>
                    <a:srgbClr val="808080"/>
                  </a:solidFill>
                  <a:round/>
                  <a:headEnd/>
                  <a:tailEnd/>
                </a:ln>
              </p:spPr>
              <p:txBody>
                <a:bodyPr/>
                <a:lstStyle/>
                <a:p>
                  <a:endParaRPr lang="de-DE"/>
                </a:p>
              </p:txBody>
            </p:sp>
            <p:sp>
              <p:nvSpPr>
                <p:cNvPr id="174" name="Line 154"/>
                <p:cNvSpPr>
                  <a:spLocks noChangeShapeType="1"/>
                </p:cNvSpPr>
                <p:nvPr/>
              </p:nvSpPr>
              <p:spPr bwMode="auto">
                <a:xfrm>
                  <a:off x="4316" y="2963"/>
                  <a:ext cx="1" cy="38"/>
                </a:xfrm>
                <a:prstGeom prst="line">
                  <a:avLst/>
                </a:prstGeom>
                <a:noFill/>
                <a:ln w="9525">
                  <a:solidFill>
                    <a:srgbClr val="808080"/>
                  </a:solidFill>
                  <a:round/>
                  <a:headEnd/>
                  <a:tailEnd/>
                </a:ln>
              </p:spPr>
              <p:txBody>
                <a:bodyPr/>
                <a:lstStyle/>
                <a:p>
                  <a:endParaRPr lang="de-DE"/>
                </a:p>
              </p:txBody>
            </p:sp>
            <p:sp>
              <p:nvSpPr>
                <p:cNvPr id="175" name="Line 155"/>
                <p:cNvSpPr>
                  <a:spLocks noChangeShapeType="1"/>
                </p:cNvSpPr>
                <p:nvPr/>
              </p:nvSpPr>
              <p:spPr bwMode="auto">
                <a:xfrm>
                  <a:off x="4465" y="2963"/>
                  <a:ext cx="1" cy="38"/>
                </a:xfrm>
                <a:prstGeom prst="line">
                  <a:avLst/>
                </a:prstGeom>
                <a:noFill/>
                <a:ln w="9525">
                  <a:solidFill>
                    <a:srgbClr val="808080"/>
                  </a:solidFill>
                  <a:round/>
                  <a:headEnd/>
                  <a:tailEnd/>
                </a:ln>
              </p:spPr>
              <p:txBody>
                <a:bodyPr/>
                <a:lstStyle/>
                <a:p>
                  <a:endParaRPr lang="de-DE"/>
                </a:p>
              </p:txBody>
            </p:sp>
            <p:sp>
              <p:nvSpPr>
                <p:cNvPr id="176" name="Line 156"/>
                <p:cNvSpPr>
                  <a:spLocks noChangeShapeType="1"/>
                </p:cNvSpPr>
                <p:nvPr/>
              </p:nvSpPr>
              <p:spPr bwMode="auto">
                <a:xfrm>
                  <a:off x="4615" y="2963"/>
                  <a:ext cx="1" cy="38"/>
                </a:xfrm>
                <a:prstGeom prst="line">
                  <a:avLst/>
                </a:prstGeom>
                <a:noFill/>
                <a:ln w="9525">
                  <a:solidFill>
                    <a:srgbClr val="808080"/>
                  </a:solidFill>
                  <a:round/>
                  <a:headEnd/>
                  <a:tailEnd/>
                </a:ln>
              </p:spPr>
              <p:txBody>
                <a:bodyPr/>
                <a:lstStyle/>
                <a:p>
                  <a:endParaRPr lang="de-DE"/>
                </a:p>
              </p:txBody>
            </p:sp>
            <p:sp>
              <p:nvSpPr>
                <p:cNvPr id="177" name="Line 157"/>
                <p:cNvSpPr>
                  <a:spLocks noChangeShapeType="1"/>
                </p:cNvSpPr>
                <p:nvPr/>
              </p:nvSpPr>
              <p:spPr bwMode="auto">
                <a:xfrm>
                  <a:off x="4765" y="2963"/>
                  <a:ext cx="1" cy="38"/>
                </a:xfrm>
                <a:prstGeom prst="line">
                  <a:avLst/>
                </a:prstGeom>
                <a:noFill/>
                <a:ln w="9525">
                  <a:solidFill>
                    <a:srgbClr val="808080"/>
                  </a:solidFill>
                  <a:round/>
                  <a:headEnd/>
                  <a:tailEnd/>
                </a:ln>
              </p:spPr>
              <p:txBody>
                <a:bodyPr/>
                <a:lstStyle/>
                <a:p>
                  <a:endParaRPr lang="de-DE"/>
                </a:p>
              </p:txBody>
            </p:sp>
            <p:sp>
              <p:nvSpPr>
                <p:cNvPr id="178" name="Line 158"/>
                <p:cNvSpPr>
                  <a:spLocks noChangeShapeType="1"/>
                </p:cNvSpPr>
                <p:nvPr/>
              </p:nvSpPr>
              <p:spPr bwMode="auto">
                <a:xfrm>
                  <a:off x="3491" y="2963"/>
                  <a:ext cx="1" cy="38"/>
                </a:xfrm>
                <a:prstGeom prst="line">
                  <a:avLst/>
                </a:prstGeom>
                <a:noFill/>
                <a:ln w="9525">
                  <a:solidFill>
                    <a:srgbClr val="808080"/>
                  </a:solidFill>
                  <a:round/>
                  <a:headEnd/>
                  <a:tailEnd/>
                </a:ln>
              </p:spPr>
              <p:txBody>
                <a:bodyPr/>
                <a:lstStyle/>
                <a:p>
                  <a:endParaRPr lang="de-DE"/>
                </a:p>
              </p:txBody>
            </p:sp>
            <p:sp>
              <p:nvSpPr>
                <p:cNvPr id="179" name="Line 159"/>
                <p:cNvSpPr>
                  <a:spLocks noChangeShapeType="1"/>
                </p:cNvSpPr>
                <p:nvPr/>
              </p:nvSpPr>
              <p:spPr bwMode="auto">
                <a:xfrm>
                  <a:off x="3640" y="2963"/>
                  <a:ext cx="1" cy="38"/>
                </a:xfrm>
                <a:prstGeom prst="line">
                  <a:avLst/>
                </a:prstGeom>
                <a:noFill/>
                <a:ln w="9525">
                  <a:solidFill>
                    <a:srgbClr val="808080"/>
                  </a:solidFill>
                  <a:round/>
                  <a:headEnd/>
                  <a:tailEnd/>
                </a:ln>
              </p:spPr>
              <p:txBody>
                <a:bodyPr/>
                <a:lstStyle/>
                <a:p>
                  <a:endParaRPr lang="de-DE"/>
                </a:p>
              </p:txBody>
            </p:sp>
            <p:sp>
              <p:nvSpPr>
                <p:cNvPr id="180" name="Line 160"/>
                <p:cNvSpPr>
                  <a:spLocks noChangeShapeType="1"/>
                </p:cNvSpPr>
                <p:nvPr/>
              </p:nvSpPr>
              <p:spPr bwMode="auto">
                <a:xfrm>
                  <a:off x="3795" y="2963"/>
                  <a:ext cx="1" cy="38"/>
                </a:xfrm>
                <a:prstGeom prst="line">
                  <a:avLst/>
                </a:prstGeom>
                <a:noFill/>
                <a:ln w="9525">
                  <a:solidFill>
                    <a:srgbClr val="808080"/>
                  </a:solidFill>
                  <a:round/>
                  <a:headEnd/>
                  <a:tailEnd/>
                </a:ln>
              </p:spPr>
              <p:txBody>
                <a:bodyPr/>
                <a:lstStyle/>
                <a:p>
                  <a:endParaRPr lang="de-DE"/>
                </a:p>
              </p:txBody>
            </p:sp>
            <p:sp>
              <p:nvSpPr>
                <p:cNvPr id="181" name="Line 161"/>
                <p:cNvSpPr>
                  <a:spLocks noChangeShapeType="1"/>
                </p:cNvSpPr>
                <p:nvPr/>
              </p:nvSpPr>
              <p:spPr bwMode="auto">
                <a:xfrm>
                  <a:off x="3945" y="2963"/>
                  <a:ext cx="1" cy="38"/>
                </a:xfrm>
                <a:prstGeom prst="line">
                  <a:avLst/>
                </a:prstGeom>
                <a:noFill/>
                <a:ln w="9525">
                  <a:solidFill>
                    <a:srgbClr val="808080"/>
                  </a:solidFill>
                  <a:round/>
                  <a:headEnd/>
                  <a:tailEnd/>
                </a:ln>
              </p:spPr>
              <p:txBody>
                <a:bodyPr/>
                <a:lstStyle/>
                <a:p>
                  <a:endParaRPr lang="de-DE"/>
                </a:p>
              </p:txBody>
            </p:sp>
            <p:sp>
              <p:nvSpPr>
                <p:cNvPr id="182" name="Line 162"/>
                <p:cNvSpPr>
                  <a:spLocks noChangeShapeType="1"/>
                </p:cNvSpPr>
                <p:nvPr/>
              </p:nvSpPr>
              <p:spPr bwMode="auto">
                <a:xfrm>
                  <a:off x="4094" y="2963"/>
                  <a:ext cx="1" cy="38"/>
                </a:xfrm>
                <a:prstGeom prst="line">
                  <a:avLst/>
                </a:prstGeom>
                <a:noFill/>
                <a:ln w="9525">
                  <a:solidFill>
                    <a:srgbClr val="808080"/>
                  </a:solidFill>
                  <a:round/>
                  <a:headEnd/>
                  <a:tailEnd/>
                </a:ln>
              </p:spPr>
              <p:txBody>
                <a:bodyPr/>
                <a:lstStyle/>
                <a:p>
                  <a:endParaRPr lang="de-DE"/>
                </a:p>
              </p:txBody>
            </p:sp>
            <p:sp>
              <p:nvSpPr>
                <p:cNvPr id="183" name="Line 163"/>
                <p:cNvSpPr>
                  <a:spLocks noChangeShapeType="1"/>
                </p:cNvSpPr>
                <p:nvPr/>
              </p:nvSpPr>
              <p:spPr bwMode="auto">
                <a:xfrm>
                  <a:off x="4244" y="2963"/>
                  <a:ext cx="1" cy="38"/>
                </a:xfrm>
                <a:prstGeom prst="line">
                  <a:avLst/>
                </a:prstGeom>
                <a:noFill/>
                <a:ln w="9525">
                  <a:solidFill>
                    <a:srgbClr val="808080"/>
                  </a:solidFill>
                  <a:round/>
                  <a:headEnd/>
                  <a:tailEnd/>
                </a:ln>
              </p:spPr>
              <p:txBody>
                <a:bodyPr/>
                <a:lstStyle/>
                <a:p>
                  <a:endParaRPr lang="de-DE"/>
                </a:p>
              </p:txBody>
            </p:sp>
            <p:sp>
              <p:nvSpPr>
                <p:cNvPr id="184" name="Line 164"/>
                <p:cNvSpPr>
                  <a:spLocks noChangeShapeType="1"/>
                </p:cNvSpPr>
                <p:nvPr/>
              </p:nvSpPr>
              <p:spPr bwMode="auto">
                <a:xfrm>
                  <a:off x="4393" y="2963"/>
                  <a:ext cx="1" cy="38"/>
                </a:xfrm>
                <a:prstGeom prst="line">
                  <a:avLst/>
                </a:prstGeom>
                <a:noFill/>
                <a:ln w="9525">
                  <a:solidFill>
                    <a:srgbClr val="808080"/>
                  </a:solidFill>
                  <a:round/>
                  <a:headEnd/>
                  <a:tailEnd/>
                </a:ln>
              </p:spPr>
              <p:txBody>
                <a:bodyPr/>
                <a:lstStyle/>
                <a:p>
                  <a:endParaRPr lang="de-DE"/>
                </a:p>
              </p:txBody>
            </p:sp>
            <p:sp>
              <p:nvSpPr>
                <p:cNvPr id="185" name="Line 165"/>
                <p:cNvSpPr>
                  <a:spLocks noChangeShapeType="1"/>
                </p:cNvSpPr>
                <p:nvPr/>
              </p:nvSpPr>
              <p:spPr bwMode="auto">
                <a:xfrm>
                  <a:off x="4549" y="2963"/>
                  <a:ext cx="1" cy="38"/>
                </a:xfrm>
                <a:prstGeom prst="line">
                  <a:avLst/>
                </a:prstGeom>
                <a:noFill/>
                <a:ln w="9525">
                  <a:solidFill>
                    <a:srgbClr val="808080"/>
                  </a:solidFill>
                  <a:round/>
                  <a:headEnd/>
                  <a:tailEnd/>
                </a:ln>
              </p:spPr>
              <p:txBody>
                <a:bodyPr/>
                <a:lstStyle/>
                <a:p>
                  <a:endParaRPr lang="de-DE"/>
                </a:p>
              </p:txBody>
            </p:sp>
            <p:sp>
              <p:nvSpPr>
                <p:cNvPr id="186" name="Line 166"/>
                <p:cNvSpPr>
                  <a:spLocks noChangeShapeType="1"/>
                </p:cNvSpPr>
                <p:nvPr/>
              </p:nvSpPr>
              <p:spPr bwMode="auto">
                <a:xfrm>
                  <a:off x="4698" y="2963"/>
                  <a:ext cx="1" cy="38"/>
                </a:xfrm>
                <a:prstGeom prst="line">
                  <a:avLst/>
                </a:prstGeom>
                <a:noFill/>
                <a:ln w="9525">
                  <a:solidFill>
                    <a:srgbClr val="808080"/>
                  </a:solidFill>
                  <a:round/>
                  <a:headEnd/>
                  <a:tailEnd/>
                </a:ln>
              </p:spPr>
              <p:txBody>
                <a:bodyPr/>
                <a:lstStyle/>
                <a:p>
                  <a:endParaRPr lang="de-DE"/>
                </a:p>
              </p:txBody>
            </p:sp>
          </p:grpSp>
        </p:grpSp>
        <p:sp>
          <p:nvSpPr>
            <p:cNvPr id="162" name="Rectangle 167"/>
            <p:cNvSpPr>
              <a:spLocks noChangeArrowheads="1"/>
            </p:cNvSpPr>
            <p:nvPr/>
          </p:nvSpPr>
          <p:spPr bwMode="auto">
            <a:xfrm>
              <a:off x="3662" y="2228"/>
              <a:ext cx="1103" cy="160"/>
            </a:xfrm>
            <a:prstGeom prst="rect">
              <a:avLst/>
            </a:prstGeom>
            <a:noFill/>
            <a:ln w="9525">
              <a:noFill/>
              <a:miter lim="800000"/>
              <a:headEnd/>
              <a:tailEnd/>
            </a:ln>
          </p:spPr>
          <p:txBody>
            <a:bodyPr/>
            <a:lstStyle/>
            <a:p>
              <a:endParaRPr lang="de-DE"/>
            </a:p>
          </p:txBody>
        </p:sp>
        <p:sp>
          <p:nvSpPr>
            <p:cNvPr id="163" name="Rectangle 168"/>
            <p:cNvSpPr>
              <a:spLocks noChangeArrowheads="1"/>
            </p:cNvSpPr>
            <p:nvPr/>
          </p:nvSpPr>
          <p:spPr bwMode="auto">
            <a:xfrm>
              <a:off x="3806" y="2255"/>
              <a:ext cx="1070" cy="80"/>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Verkauf an Kunden</a:t>
              </a:r>
              <a:endParaRPr lang="de-DE"/>
            </a:p>
          </p:txBody>
        </p:sp>
        <p:sp>
          <p:nvSpPr>
            <p:cNvPr id="164" name="Freeform 169"/>
            <p:cNvSpPr>
              <a:spLocks/>
            </p:cNvSpPr>
            <p:nvPr/>
          </p:nvSpPr>
          <p:spPr bwMode="auto">
            <a:xfrm>
              <a:off x="3452" y="2791"/>
              <a:ext cx="1318" cy="161"/>
            </a:xfrm>
            <a:custGeom>
              <a:avLst/>
              <a:gdLst>
                <a:gd name="T0" fmla="*/ 22 w 1318"/>
                <a:gd name="T1" fmla="*/ 133 h 161"/>
                <a:gd name="T2" fmla="*/ 50 w 1318"/>
                <a:gd name="T3" fmla="*/ 89 h 161"/>
                <a:gd name="T4" fmla="*/ 72 w 1318"/>
                <a:gd name="T5" fmla="*/ 72 h 161"/>
                <a:gd name="T6" fmla="*/ 83 w 1318"/>
                <a:gd name="T7" fmla="*/ 67 h 161"/>
                <a:gd name="T8" fmla="*/ 94 w 1318"/>
                <a:gd name="T9" fmla="*/ 83 h 161"/>
                <a:gd name="T10" fmla="*/ 100 w 1318"/>
                <a:gd name="T11" fmla="*/ 111 h 161"/>
                <a:gd name="T12" fmla="*/ 111 w 1318"/>
                <a:gd name="T13" fmla="*/ 127 h 161"/>
                <a:gd name="T14" fmla="*/ 122 w 1318"/>
                <a:gd name="T15" fmla="*/ 127 h 161"/>
                <a:gd name="T16" fmla="*/ 144 w 1318"/>
                <a:gd name="T17" fmla="*/ 111 h 161"/>
                <a:gd name="T18" fmla="*/ 161 w 1318"/>
                <a:gd name="T19" fmla="*/ 89 h 161"/>
                <a:gd name="T20" fmla="*/ 183 w 1318"/>
                <a:gd name="T21" fmla="*/ 72 h 161"/>
                <a:gd name="T22" fmla="*/ 194 w 1318"/>
                <a:gd name="T23" fmla="*/ 67 h 161"/>
                <a:gd name="T24" fmla="*/ 210 w 1318"/>
                <a:gd name="T25" fmla="*/ 78 h 161"/>
                <a:gd name="T26" fmla="*/ 222 w 1318"/>
                <a:gd name="T27" fmla="*/ 94 h 161"/>
                <a:gd name="T28" fmla="*/ 244 w 1318"/>
                <a:gd name="T29" fmla="*/ 105 h 161"/>
                <a:gd name="T30" fmla="*/ 288 w 1318"/>
                <a:gd name="T31" fmla="*/ 105 h 161"/>
                <a:gd name="T32" fmla="*/ 310 w 1318"/>
                <a:gd name="T33" fmla="*/ 94 h 161"/>
                <a:gd name="T34" fmla="*/ 327 w 1318"/>
                <a:gd name="T35" fmla="*/ 67 h 161"/>
                <a:gd name="T36" fmla="*/ 332 w 1318"/>
                <a:gd name="T37" fmla="*/ 45 h 161"/>
                <a:gd name="T38" fmla="*/ 338 w 1318"/>
                <a:gd name="T39" fmla="*/ 33 h 161"/>
                <a:gd name="T40" fmla="*/ 343 w 1318"/>
                <a:gd name="T41" fmla="*/ 39 h 161"/>
                <a:gd name="T42" fmla="*/ 360 w 1318"/>
                <a:gd name="T43" fmla="*/ 61 h 161"/>
                <a:gd name="T44" fmla="*/ 377 w 1318"/>
                <a:gd name="T45" fmla="*/ 67 h 161"/>
                <a:gd name="T46" fmla="*/ 404 w 1318"/>
                <a:gd name="T47" fmla="*/ 72 h 161"/>
                <a:gd name="T48" fmla="*/ 465 w 1318"/>
                <a:gd name="T49" fmla="*/ 72 h 161"/>
                <a:gd name="T50" fmla="*/ 487 w 1318"/>
                <a:gd name="T51" fmla="*/ 67 h 161"/>
                <a:gd name="T52" fmla="*/ 504 w 1318"/>
                <a:gd name="T53" fmla="*/ 50 h 161"/>
                <a:gd name="T54" fmla="*/ 515 w 1318"/>
                <a:gd name="T55" fmla="*/ 22 h 161"/>
                <a:gd name="T56" fmla="*/ 526 w 1318"/>
                <a:gd name="T57" fmla="*/ 6 h 161"/>
                <a:gd name="T58" fmla="*/ 532 w 1318"/>
                <a:gd name="T59" fmla="*/ 6 h 161"/>
                <a:gd name="T60" fmla="*/ 532 w 1318"/>
                <a:gd name="T61" fmla="*/ 22 h 161"/>
                <a:gd name="T62" fmla="*/ 532 w 1318"/>
                <a:gd name="T63" fmla="*/ 45 h 161"/>
                <a:gd name="T64" fmla="*/ 548 w 1318"/>
                <a:gd name="T65" fmla="*/ 61 h 161"/>
                <a:gd name="T66" fmla="*/ 593 w 1318"/>
                <a:gd name="T67" fmla="*/ 72 h 161"/>
                <a:gd name="T68" fmla="*/ 670 w 1318"/>
                <a:gd name="T69" fmla="*/ 72 h 161"/>
                <a:gd name="T70" fmla="*/ 759 w 1318"/>
                <a:gd name="T71" fmla="*/ 67 h 161"/>
                <a:gd name="T72" fmla="*/ 842 w 1318"/>
                <a:gd name="T73" fmla="*/ 67 h 161"/>
                <a:gd name="T74" fmla="*/ 886 w 1318"/>
                <a:gd name="T75" fmla="*/ 72 h 161"/>
                <a:gd name="T76" fmla="*/ 914 w 1318"/>
                <a:gd name="T77" fmla="*/ 89 h 161"/>
                <a:gd name="T78" fmla="*/ 930 w 1318"/>
                <a:gd name="T79" fmla="*/ 116 h 161"/>
                <a:gd name="T80" fmla="*/ 941 w 1318"/>
                <a:gd name="T81" fmla="*/ 133 h 161"/>
                <a:gd name="T82" fmla="*/ 964 w 1318"/>
                <a:gd name="T83" fmla="*/ 133 h 161"/>
                <a:gd name="T84" fmla="*/ 1002 w 1318"/>
                <a:gd name="T85" fmla="*/ 133 h 161"/>
                <a:gd name="T86" fmla="*/ 1025 w 1318"/>
                <a:gd name="T87" fmla="*/ 133 h 161"/>
                <a:gd name="T88" fmla="*/ 1041 w 1318"/>
                <a:gd name="T89" fmla="*/ 150 h 161"/>
                <a:gd name="T90" fmla="*/ 1052 w 1318"/>
                <a:gd name="T91" fmla="*/ 161 h 161"/>
                <a:gd name="T92" fmla="*/ 1058 w 1318"/>
                <a:gd name="T93" fmla="*/ 161 h 161"/>
                <a:gd name="T94" fmla="*/ 1063 w 1318"/>
                <a:gd name="T95" fmla="*/ 144 h 161"/>
                <a:gd name="T96" fmla="*/ 1063 w 1318"/>
                <a:gd name="T97" fmla="*/ 122 h 161"/>
                <a:gd name="T98" fmla="*/ 1080 w 1318"/>
                <a:gd name="T99" fmla="*/ 105 h 161"/>
                <a:gd name="T100" fmla="*/ 1113 w 1318"/>
                <a:gd name="T101" fmla="*/ 100 h 161"/>
                <a:gd name="T102" fmla="*/ 1174 w 1318"/>
                <a:gd name="T103" fmla="*/ 94 h 161"/>
                <a:gd name="T104" fmla="*/ 1241 w 1318"/>
                <a:gd name="T105" fmla="*/ 100 h 161"/>
                <a:gd name="T106" fmla="*/ 1301 w 1318"/>
                <a:gd name="T107" fmla="*/ 100 h 1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8"/>
                <a:gd name="T163" fmla="*/ 0 h 161"/>
                <a:gd name="T164" fmla="*/ 1318 w 1318"/>
                <a:gd name="T165" fmla="*/ 161 h 1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8" h="161">
                  <a:moveTo>
                    <a:pt x="0" y="161"/>
                  </a:moveTo>
                  <a:lnTo>
                    <a:pt x="22" y="133"/>
                  </a:lnTo>
                  <a:lnTo>
                    <a:pt x="44" y="100"/>
                  </a:lnTo>
                  <a:lnTo>
                    <a:pt x="50" y="89"/>
                  </a:lnTo>
                  <a:lnTo>
                    <a:pt x="61" y="78"/>
                  </a:lnTo>
                  <a:lnTo>
                    <a:pt x="72" y="72"/>
                  </a:lnTo>
                  <a:lnTo>
                    <a:pt x="78" y="67"/>
                  </a:lnTo>
                  <a:lnTo>
                    <a:pt x="83" y="67"/>
                  </a:lnTo>
                  <a:lnTo>
                    <a:pt x="89" y="72"/>
                  </a:lnTo>
                  <a:lnTo>
                    <a:pt x="94" y="83"/>
                  </a:lnTo>
                  <a:lnTo>
                    <a:pt x="94" y="94"/>
                  </a:lnTo>
                  <a:lnTo>
                    <a:pt x="100" y="111"/>
                  </a:lnTo>
                  <a:lnTo>
                    <a:pt x="100" y="122"/>
                  </a:lnTo>
                  <a:lnTo>
                    <a:pt x="111" y="127"/>
                  </a:lnTo>
                  <a:lnTo>
                    <a:pt x="116" y="133"/>
                  </a:lnTo>
                  <a:lnTo>
                    <a:pt x="122" y="127"/>
                  </a:lnTo>
                  <a:lnTo>
                    <a:pt x="133" y="122"/>
                  </a:lnTo>
                  <a:lnTo>
                    <a:pt x="144" y="111"/>
                  </a:lnTo>
                  <a:lnTo>
                    <a:pt x="150" y="100"/>
                  </a:lnTo>
                  <a:lnTo>
                    <a:pt x="161" y="89"/>
                  </a:lnTo>
                  <a:lnTo>
                    <a:pt x="172" y="78"/>
                  </a:lnTo>
                  <a:lnTo>
                    <a:pt x="183" y="72"/>
                  </a:lnTo>
                  <a:lnTo>
                    <a:pt x="188" y="67"/>
                  </a:lnTo>
                  <a:lnTo>
                    <a:pt x="194" y="67"/>
                  </a:lnTo>
                  <a:lnTo>
                    <a:pt x="205" y="72"/>
                  </a:lnTo>
                  <a:lnTo>
                    <a:pt x="210" y="78"/>
                  </a:lnTo>
                  <a:lnTo>
                    <a:pt x="216" y="89"/>
                  </a:lnTo>
                  <a:lnTo>
                    <a:pt x="222" y="94"/>
                  </a:lnTo>
                  <a:lnTo>
                    <a:pt x="227" y="100"/>
                  </a:lnTo>
                  <a:lnTo>
                    <a:pt x="244" y="105"/>
                  </a:lnTo>
                  <a:lnTo>
                    <a:pt x="266" y="105"/>
                  </a:lnTo>
                  <a:lnTo>
                    <a:pt x="288" y="105"/>
                  </a:lnTo>
                  <a:lnTo>
                    <a:pt x="305" y="100"/>
                  </a:lnTo>
                  <a:lnTo>
                    <a:pt x="310" y="94"/>
                  </a:lnTo>
                  <a:lnTo>
                    <a:pt x="316" y="89"/>
                  </a:lnTo>
                  <a:lnTo>
                    <a:pt x="327" y="67"/>
                  </a:lnTo>
                  <a:lnTo>
                    <a:pt x="327" y="56"/>
                  </a:lnTo>
                  <a:lnTo>
                    <a:pt x="332" y="45"/>
                  </a:lnTo>
                  <a:lnTo>
                    <a:pt x="338" y="39"/>
                  </a:lnTo>
                  <a:lnTo>
                    <a:pt x="338" y="33"/>
                  </a:lnTo>
                  <a:lnTo>
                    <a:pt x="343" y="33"/>
                  </a:lnTo>
                  <a:lnTo>
                    <a:pt x="343" y="39"/>
                  </a:lnTo>
                  <a:lnTo>
                    <a:pt x="354" y="45"/>
                  </a:lnTo>
                  <a:lnTo>
                    <a:pt x="360" y="61"/>
                  </a:lnTo>
                  <a:lnTo>
                    <a:pt x="366" y="61"/>
                  </a:lnTo>
                  <a:lnTo>
                    <a:pt x="377" y="67"/>
                  </a:lnTo>
                  <a:lnTo>
                    <a:pt x="388" y="72"/>
                  </a:lnTo>
                  <a:lnTo>
                    <a:pt x="404" y="72"/>
                  </a:lnTo>
                  <a:lnTo>
                    <a:pt x="432" y="72"/>
                  </a:lnTo>
                  <a:lnTo>
                    <a:pt x="465" y="72"/>
                  </a:lnTo>
                  <a:lnTo>
                    <a:pt x="482" y="72"/>
                  </a:lnTo>
                  <a:lnTo>
                    <a:pt x="487" y="67"/>
                  </a:lnTo>
                  <a:lnTo>
                    <a:pt x="498" y="61"/>
                  </a:lnTo>
                  <a:lnTo>
                    <a:pt x="504" y="50"/>
                  </a:lnTo>
                  <a:lnTo>
                    <a:pt x="515" y="33"/>
                  </a:lnTo>
                  <a:lnTo>
                    <a:pt x="515" y="22"/>
                  </a:lnTo>
                  <a:lnTo>
                    <a:pt x="521" y="11"/>
                  </a:lnTo>
                  <a:lnTo>
                    <a:pt x="526" y="6"/>
                  </a:lnTo>
                  <a:lnTo>
                    <a:pt x="526" y="0"/>
                  </a:lnTo>
                  <a:lnTo>
                    <a:pt x="532" y="6"/>
                  </a:lnTo>
                  <a:lnTo>
                    <a:pt x="532" y="11"/>
                  </a:lnTo>
                  <a:lnTo>
                    <a:pt x="532" y="22"/>
                  </a:lnTo>
                  <a:lnTo>
                    <a:pt x="532" y="33"/>
                  </a:lnTo>
                  <a:lnTo>
                    <a:pt x="532" y="45"/>
                  </a:lnTo>
                  <a:lnTo>
                    <a:pt x="537" y="50"/>
                  </a:lnTo>
                  <a:lnTo>
                    <a:pt x="548" y="61"/>
                  </a:lnTo>
                  <a:lnTo>
                    <a:pt x="565" y="67"/>
                  </a:lnTo>
                  <a:lnTo>
                    <a:pt x="593" y="72"/>
                  </a:lnTo>
                  <a:lnTo>
                    <a:pt x="626" y="72"/>
                  </a:lnTo>
                  <a:lnTo>
                    <a:pt x="670" y="72"/>
                  </a:lnTo>
                  <a:lnTo>
                    <a:pt x="714" y="67"/>
                  </a:lnTo>
                  <a:lnTo>
                    <a:pt x="759" y="67"/>
                  </a:lnTo>
                  <a:lnTo>
                    <a:pt x="803" y="67"/>
                  </a:lnTo>
                  <a:lnTo>
                    <a:pt x="842" y="67"/>
                  </a:lnTo>
                  <a:lnTo>
                    <a:pt x="869" y="67"/>
                  </a:lnTo>
                  <a:lnTo>
                    <a:pt x="886" y="72"/>
                  </a:lnTo>
                  <a:lnTo>
                    <a:pt x="903" y="83"/>
                  </a:lnTo>
                  <a:lnTo>
                    <a:pt x="914" y="89"/>
                  </a:lnTo>
                  <a:lnTo>
                    <a:pt x="919" y="100"/>
                  </a:lnTo>
                  <a:lnTo>
                    <a:pt x="930" y="116"/>
                  </a:lnTo>
                  <a:lnTo>
                    <a:pt x="936" y="127"/>
                  </a:lnTo>
                  <a:lnTo>
                    <a:pt x="941" y="133"/>
                  </a:lnTo>
                  <a:lnTo>
                    <a:pt x="953" y="133"/>
                  </a:lnTo>
                  <a:lnTo>
                    <a:pt x="964" y="133"/>
                  </a:lnTo>
                  <a:lnTo>
                    <a:pt x="986" y="133"/>
                  </a:lnTo>
                  <a:lnTo>
                    <a:pt x="1002" y="133"/>
                  </a:lnTo>
                  <a:lnTo>
                    <a:pt x="1019" y="133"/>
                  </a:lnTo>
                  <a:lnTo>
                    <a:pt x="1025" y="133"/>
                  </a:lnTo>
                  <a:lnTo>
                    <a:pt x="1030" y="138"/>
                  </a:lnTo>
                  <a:lnTo>
                    <a:pt x="1041" y="150"/>
                  </a:lnTo>
                  <a:lnTo>
                    <a:pt x="1047" y="161"/>
                  </a:lnTo>
                  <a:lnTo>
                    <a:pt x="1052" y="161"/>
                  </a:lnTo>
                  <a:lnTo>
                    <a:pt x="1058" y="161"/>
                  </a:lnTo>
                  <a:lnTo>
                    <a:pt x="1063" y="150"/>
                  </a:lnTo>
                  <a:lnTo>
                    <a:pt x="1063" y="144"/>
                  </a:lnTo>
                  <a:lnTo>
                    <a:pt x="1063" y="133"/>
                  </a:lnTo>
                  <a:lnTo>
                    <a:pt x="1063" y="122"/>
                  </a:lnTo>
                  <a:lnTo>
                    <a:pt x="1069" y="111"/>
                  </a:lnTo>
                  <a:lnTo>
                    <a:pt x="1080" y="105"/>
                  </a:lnTo>
                  <a:lnTo>
                    <a:pt x="1091" y="100"/>
                  </a:lnTo>
                  <a:lnTo>
                    <a:pt x="1113" y="100"/>
                  </a:lnTo>
                  <a:lnTo>
                    <a:pt x="1141" y="94"/>
                  </a:lnTo>
                  <a:lnTo>
                    <a:pt x="1174" y="94"/>
                  </a:lnTo>
                  <a:lnTo>
                    <a:pt x="1207" y="94"/>
                  </a:lnTo>
                  <a:lnTo>
                    <a:pt x="1241" y="100"/>
                  </a:lnTo>
                  <a:lnTo>
                    <a:pt x="1274" y="100"/>
                  </a:lnTo>
                  <a:lnTo>
                    <a:pt x="1301" y="100"/>
                  </a:lnTo>
                  <a:lnTo>
                    <a:pt x="1318" y="100"/>
                  </a:lnTo>
                </a:path>
              </a:pathLst>
            </a:custGeom>
            <a:noFill/>
            <a:ln w="9525" cap="rnd">
              <a:solidFill>
                <a:srgbClr val="000099"/>
              </a:solidFill>
              <a:round/>
              <a:headEnd/>
              <a:tailEnd/>
            </a:ln>
          </p:spPr>
          <p:txBody>
            <a:bodyPr/>
            <a:lstStyle/>
            <a:p>
              <a:endParaRPr lang="de-DE"/>
            </a:p>
          </p:txBody>
        </p:sp>
      </p:grpSp>
      <p:sp>
        <p:nvSpPr>
          <p:cNvPr id="192" name="Rectangle 170"/>
          <p:cNvSpPr>
            <a:spLocks noChangeArrowheads="1"/>
          </p:cNvSpPr>
          <p:nvPr/>
        </p:nvSpPr>
        <p:spPr bwMode="auto">
          <a:xfrm>
            <a:off x="557213" y="4483547"/>
            <a:ext cx="2390775" cy="1543050"/>
          </a:xfrm>
          <a:prstGeom prst="rect">
            <a:avLst/>
          </a:prstGeom>
          <a:solidFill>
            <a:srgbClr val="FFFFFF"/>
          </a:solidFill>
          <a:ln w="9525">
            <a:solidFill>
              <a:srgbClr val="000000"/>
            </a:solidFill>
            <a:miter lim="800000"/>
            <a:headEnd/>
            <a:tailEnd/>
          </a:ln>
        </p:spPr>
        <p:txBody>
          <a:bodyPr/>
          <a:lstStyle/>
          <a:p>
            <a:endParaRPr lang="de-DE"/>
          </a:p>
        </p:txBody>
      </p:sp>
      <p:grpSp>
        <p:nvGrpSpPr>
          <p:cNvPr id="193" name="Group 171"/>
          <p:cNvGrpSpPr>
            <a:grpSpLocks/>
          </p:cNvGrpSpPr>
          <p:nvPr/>
        </p:nvGrpSpPr>
        <p:grpSpPr bwMode="auto">
          <a:xfrm>
            <a:off x="881063" y="4859784"/>
            <a:ext cx="2147887" cy="835025"/>
            <a:chOff x="-126" y="2465"/>
            <a:chExt cx="1353" cy="526"/>
          </a:xfrm>
        </p:grpSpPr>
        <p:grpSp>
          <p:nvGrpSpPr>
            <p:cNvPr id="194" name="Group 172"/>
            <p:cNvGrpSpPr>
              <a:grpSpLocks/>
            </p:cNvGrpSpPr>
            <p:nvPr/>
          </p:nvGrpSpPr>
          <p:grpSpPr bwMode="auto">
            <a:xfrm>
              <a:off x="-126" y="2465"/>
              <a:ext cx="67" cy="487"/>
              <a:chOff x="-126" y="2465"/>
              <a:chExt cx="67" cy="487"/>
            </a:xfrm>
          </p:grpSpPr>
          <p:sp>
            <p:nvSpPr>
              <p:cNvPr id="216" name="Line 173"/>
              <p:cNvSpPr>
                <a:spLocks noChangeShapeType="1"/>
              </p:cNvSpPr>
              <p:nvPr/>
            </p:nvSpPr>
            <p:spPr bwMode="auto">
              <a:xfrm>
                <a:off x="-126" y="2471"/>
                <a:ext cx="67" cy="1"/>
              </a:xfrm>
              <a:prstGeom prst="line">
                <a:avLst/>
              </a:prstGeom>
              <a:noFill/>
              <a:ln w="9525">
                <a:solidFill>
                  <a:srgbClr val="808080"/>
                </a:solidFill>
                <a:round/>
                <a:headEnd/>
                <a:tailEnd/>
              </a:ln>
            </p:spPr>
            <p:txBody>
              <a:bodyPr/>
              <a:lstStyle/>
              <a:p>
                <a:endParaRPr lang="de-DE"/>
              </a:p>
            </p:txBody>
          </p:sp>
          <p:sp>
            <p:nvSpPr>
              <p:cNvPr id="217" name="Line 174"/>
              <p:cNvSpPr>
                <a:spLocks noChangeShapeType="1"/>
              </p:cNvSpPr>
              <p:nvPr/>
            </p:nvSpPr>
            <p:spPr bwMode="auto">
              <a:xfrm>
                <a:off x="-126" y="2592"/>
                <a:ext cx="67" cy="1"/>
              </a:xfrm>
              <a:prstGeom prst="line">
                <a:avLst/>
              </a:prstGeom>
              <a:noFill/>
              <a:ln w="9525">
                <a:solidFill>
                  <a:srgbClr val="808080"/>
                </a:solidFill>
                <a:round/>
                <a:headEnd/>
                <a:tailEnd/>
              </a:ln>
            </p:spPr>
            <p:txBody>
              <a:bodyPr/>
              <a:lstStyle/>
              <a:p>
                <a:endParaRPr lang="de-DE"/>
              </a:p>
            </p:txBody>
          </p:sp>
          <p:sp>
            <p:nvSpPr>
              <p:cNvPr id="218" name="Line 175"/>
              <p:cNvSpPr>
                <a:spLocks noChangeShapeType="1"/>
              </p:cNvSpPr>
              <p:nvPr/>
            </p:nvSpPr>
            <p:spPr bwMode="auto">
              <a:xfrm>
                <a:off x="-126" y="2731"/>
                <a:ext cx="67" cy="1"/>
              </a:xfrm>
              <a:prstGeom prst="line">
                <a:avLst/>
              </a:prstGeom>
              <a:noFill/>
              <a:ln w="9525">
                <a:solidFill>
                  <a:srgbClr val="808080"/>
                </a:solidFill>
                <a:round/>
                <a:headEnd/>
                <a:tailEnd/>
              </a:ln>
            </p:spPr>
            <p:txBody>
              <a:bodyPr/>
              <a:lstStyle/>
              <a:p>
                <a:endParaRPr lang="de-DE"/>
              </a:p>
            </p:txBody>
          </p:sp>
          <p:sp>
            <p:nvSpPr>
              <p:cNvPr id="219" name="Line 176"/>
              <p:cNvSpPr>
                <a:spLocks noChangeShapeType="1"/>
              </p:cNvSpPr>
              <p:nvPr/>
            </p:nvSpPr>
            <p:spPr bwMode="auto">
              <a:xfrm>
                <a:off x="-126" y="2880"/>
                <a:ext cx="67" cy="1"/>
              </a:xfrm>
              <a:prstGeom prst="line">
                <a:avLst/>
              </a:prstGeom>
              <a:noFill/>
              <a:ln w="9525">
                <a:solidFill>
                  <a:srgbClr val="808080"/>
                </a:solidFill>
                <a:round/>
                <a:headEnd/>
                <a:tailEnd/>
              </a:ln>
            </p:spPr>
            <p:txBody>
              <a:bodyPr/>
              <a:lstStyle/>
              <a:p>
                <a:endParaRPr lang="de-DE"/>
              </a:p>
            </p:txBody>
          </p:sp>
          <p:sp>
            <p:nvSpPr>
              <p:cNvPr id="220" name="Line 177"/>
              <p:cNvSpPr>
                <a:spLocks noChangeShapeType="1"/>
              </p:cNvSpPr>
              <p:nvPr/>
            </p:nvSpPr>
            <p:spPr bwMode="auto">
              <a:xfrm>
                <a:off x="-126" y="2465"/>
                <a:ext cx="1" cy="487"/>
              </a:xfrm>
              <a:prstGeom prst="line">
                <a:avLst/>
              </a:prstGeom>
              <a:noFill/>
              <a:ln w="9525">
                <a:solidFill>
                  <a:srgbClr val="808080"/>
                </a:solidFill>
                <a:round/>
                <a:headEnd/>
                <a:tailEnd/>
              </a:ln>
            </p:spPr>
            <p:txBody>
              <a:bodyPr/>
              <a:lstStyle/>
              <a:p>
                <a:endParaRPr lang="de-DE"/>
              </a:p>
            </p:txBody>
          </p:sp>
        </p:grpSp>
        <p:grpSp>
          <p:nvGrpSpPr>
            <p:cNvPr id="195" name="Group 178"/>
            <p:cNvGrpSpPr>
              <a:grpSpLocks/>
            </p:cNvGrpSpPr>
            <p:nvPr/>
          </p:nvGrpSpPr>
          <p:grpSpPr bwMode="auto">
            <a:xfrm>
              <a:off x="-126" y="2952"/>
              <a:ext cx="1353" cy="39"/>
              <a:chOff x="-126" y="2952"/>
              <a:chExt cx="1353" cy="39"/>
            </a:xfrm>
          </p:grpSpPr>
          <p:sp>
            <p:nvSpPr>
              <p:cNvPr id="196" name="Line 179"/>
              <p:cNvSpPr>
                <a:spLocks noChangeShapeType="1"/>
              </p:cNvSpPr>
              <p:nvPr/>
            </p:nvSpPr>
            <p:spPr bwMode="auto">
              <a:xfrm>
                <a:off x="-126" y="2990"/>
                <a:ext cx="1352" cy="1"/>
              </a:xfrm>
              <a:prstGeom prst="line">
                <a:avLst/>
              </a:prstGeom>
              <a:noFill/>
              <a:ln w="9525">
                <a:solidFill>
                  <a:srgbClr val="808080"/>
                </a:solidFill>
                <a:round/>
                <a:headEnd/>
                <a:tailEnd/>
              </a:ln>
            </p:spPr>
            <p:txBody>
              <a:bodyPr/>
              <a:lstStyle/>
              <a:p>
                <a:endParaRPr lang="de-DE"/>
              </a:p>
            </p:txBody>
          </p:sp>
          <p:sp>
            <p:nvSpPr>
              <p:cNvPr id="197" name="Line 180"/>
              <p:cNvSpPr>
                <a:spLocks noChangeShapeType="1"/>
              </p:cNvSpPr>
              <p:nvPr/>
            </p:nvSpPr>
            <p:spPr bwMode="auto">
              <a:xfrm>
                <a:off x="-126" y="2952"/>
                <a:ext cx="1" cy="38"/>
              </a:xfrm>
              <a:prstGeom prst="line">
                <a:avLst/>
              </a:prstGeom>
              <a:noFill/>
              <a:ln w="9525">
                <a:solidFill>
                  <a:srgbClr val="808080"/>
                </a:solidFill>
                <a:round/>
                <a:headEnd/>
                <a:tailEnd/>
              </a:ln>
            </p:spPr>
            <p:txBody>
              <a:bodyPr/>
              <a:lstStyle/>
              <a:p>
                <a:endParaRPr lang="de-DE"/>
              </a:p>
            </p:txBody>
          </p:sp>
          <p:sp>
            <p:nvSpPr>
              <p:cNvPr id="198" name="Line 181"/>
              <p:cNvSpPr>
                <a:spLocks noChangeShapeType="1"/>
              </p:cNvSpPr>
              <p:nvPr/>
            </p:nvSpPr>
            <p:spPr bwMode="auto">
              <a:xfrm>
                <a:off x="18" y="2952"/>
                <a:ext cx="1" cy="38"/>
              </a:xfrm>
              <a:prstGeom prst="line">
                <a:avLst/>
              </a:prstGeom>
              <a:noFill/>
              <a:ln w="9525">
                <a:solidFill>
                  <a:srgbClr val="808080"/>
                </a:solidFill>
                <a:round/>
                <a:headEnd/>
                <a:tailEnd/>
              </a:ln>
            </p:spPr>
            <p:txBody>
              <a:bodyPr/>
              <a:lstStyle/>
              <a:p>
                <a:endParaRPr lang="de-DE"/>
              </a:p>
            </p:txBody>
          </p:sp>
          <p:sp>
            <p:nvSpPr>
              <p:cNvPr id="199" name="Line 182"/>
              <p:cNvSpPr>
                <a:spLocks noChangeShapeType="1"/>
              </p:cNvSpPr>
              <p:nvPr/>
            </p:nvSpPr>
            <p:spPr bwMode="auto">
              <a:xfrm>
                <a:off x="168" y="2952"/>
                <a:ext cx="1" cy="38"/>
              </a:xfrm>
              <a:prstGeom prst="line">
                <a:avLst/>
              </a:prstGeom>
              <a:noFill/>
              <a:ln w="9525">
                <a:solidFill>
                  <a:srgbClr val="808080"/>
                </a:solidFill>
                <a:round/>
                <a:headEnd/>
                <a:tailEnd/>
              </a:ln>
            </p:spPr>
            <p:txBody>
              <a:bodyPr/>
              <a:lstStyle/>
              <a:p>
                <a:endParaRPr lang="de-DE"/>
              </a:p>
            </p:txBody>
          </p:sp>
          <p:sp>
            <p:nvSpPr>
              <p:cNvPr id="200" name="Line 183"/>
              <p:cNvSpPr>
                <a:spLocks noChangeShapeType="1"/>
              </p:cNvSpPr>
              <p:nvPr/>
            </p:nvSpPr>
            <p:spPr bwMode="auto">
              <a:xfrm>
                <a:off x="323" y="2952"/>
                <a:ext cx="1" cy="38"/>
              </a:xfrm>
              <a:prstGeom prst="line">
                <a:avLst/>
              </a:prstGeom>
              <a:noFill/>
              <a:ln w="9525">
                <a:solidFill>
                  <a:srgbClr val="808080"/>
                </a:solidFill>
                <a:round/>
                <a:headEnd/>
                <a:tailEnd/>
              </a:ln>
            </p:spPr>
            <p:txBody>
              <a:bodyPr/>
              <a:lstStyle/>
              <a:p>
                <a:endParaRPr lang="de-DE"/>
              </a:p>
            </p:txBody>
          </p:sp>
          <p:sp>
            <p:nvSpPr>
              <p:cNvPr id="201" name="Line 184"/>
              <p:cNvSpPr>
                <a:spLocks noChangeShapeType="1"/>
              </p:cNvSpPr>
              <p:nvPr/>
            </p:nvSpPr>
            <p:spPr bwMode="auto">
              <a:xfrm>
                <a:off x="472" y="2952"/>
                <a:ext cx="1" cy="38"/>
              </a:xfrm>
              <a:prstGeom prst="line">
                <a:avLst/>
              </a:prstGeom>
              <a:noFill/>
              <a:ln w="9525">
                <a:solidFill>
                  <a:srgbClr val="808080"/>
                </a:solidFill>
                <a:round/>
                <a:headEnd/>
                <a:tailEnd/>
              </a:ln>
            </p:spPr>
            <p:txBody>
              <a:bodyPr/>
              <a:lstStyle/>
              <a:p>
                <a:endParaRPr lang="de-DE"/>
              </a:p>
            </p:txBody>
          </p:sp>
          <p:sp>
            <p:nvSpPr>
              <p:cNvPr id="202" name="Line 185"/>
              <p:cNvSpPr>
                <a:spLocks noChangeShapeType="1"/>
              </p:cNvSpPr>
              <p:nvPr/>
            </p:nvSpPr>
            <p:spPr bwMode="auto">
              <a:xfrm>
                <a:off x="622" y="2952"/>
                <a:ext cx="1" cy="38"/>
              </a:xfrm>
              <a:prstGeom prst="line">
                <a:avLst/>
              </a:prstGeom>
              <a:noFill/>
              <a:ln w="9525">
                <a:solidFill>
                  <a:srgbClr val="808080"/>
                </a:solidFill>
                <a:round/>
                <a:headEnd/>
                <a:tailEnd/>
              </a:ln>
            </p:spPr>
            <p:txBody>
              <a:bodyPr/>
              <a:lstStyle/>
              <a:p>
                <a:endParaRPr lang="de-DE"/>
              </a:p>
            </p:txBody>
          </p:sp>
          <p:sp>
            <p:nvSpPr>
              <p:cNvPr id="203" name="Line 186"/>
              <p:cNvSpPr>
                <a:spLocks noChangeShapeType="1"/>
              </p:cNvSpPr>
              <p:nvPr/>
            </p:nvSpPr>
            <p:spPr bwMode="auto">
              <a:xfrm>
                <a:off x="771" y="2952"/>
                <a:ext cx="1" cy="38"/>
              </a:xfrm>
              <a:prstGeom prst="line">
                <a:avLst/>
              </a:prstGeom>
              <a:noFill/>
              <a:ln w="9525">
                <a:solidFill>
                  <a:srgbClr val="808080"/>
                </a:solidFill>
                <a:round/>
                <a:headEnd/>
                <a:tailEnd/>
              </a:ln>
            </p:spPr>
            <p:txBody>
              <a:bodyPr/>
              <a:lstStyle/>
              <a:p>
                <a:endParaRPr lang="de-DE"/>
              </a:p>
            </p:txBody>
          </p:sp>
          <p:sp>
            <p:nvSpPr>
              <p:cNvPr id="204" name="Line 187"/>
              <p:cNvSpPr>
                <a:spLocks noChangeShapeType="1"/>
              </p:cNvSpPr>
              <p:nvPr/>
            </p:nvSpPr>
            <p:spPr bwMode="auto">
              <a:xfrm>
                <a:off x="927" y="2952"/>
                <a:ext cx="1" cy="38"/>
              </a:xfrm>
              <a:prstGeom prst="line">
                <a:avLst/>
              </a:prstGeom>
              <a:noFill/>
              <a:ln w="9525">
                <a:solidFill>
                  <a:srgbClr val="808080"/>
                </a:solidFill>
                <a:round/>
                <a:headEnd/>
                <a:tailEnd/>
              </a:ln>
            </p:spPr>
            <p:txBody>
              <a:bodyPr/>
              <a:lstStyle/>
              <a:p>
                <a:endParaRPr lang="de-DE"/>
              </a:p>
            </p:txBody>
          </p:sp>
          <p:sp>
            <p:nvSpPr>
              <p:cNvPr id="205" name="Line 188"/>
              <p:cNvSpPr>
                <a:spLocks noChangeShapeType="1"/>
              </p:cNvSpPr>
              <p:nvPr/>
            </p:nvSpPr>
            <p:spPr bwMode="auto">
              <a:xfrm>
                <a:off x="1076" y="2952"/>
                <a:ext cx="1" cy="38"/>
              </a:xfrm>
              <a:prstGeom prst="line">
                <a:avLst/>
              </a:prstGeom>
              <a:noFill/>
              <a:ln w="9525">
                <a:solidFill>
                  <a:srgbClr val="808080"/>
                </a:solidFill>
                <a:round/>
                <a:headEnd/>
                <a:tailEnd/>
              </a:ln>
            </p:spPr>
            <p:txBody>
              <a:bodyPr/>
              <a:lstStyle/>
              <a:p>
                <a:endParaRPr lang="de-DE"/>
              </a:p>
            </p:txBody>
          </p:sp>
          <p:sp>
            <p:nvSpPr>
              <p:cNvPr id="206" name="Line 189"/>
              <p:cNvSpPr>
                <a:spLocks noChangeShapeType="1"/>
              </p:cNvSpPr>
              <p:nvPr/>
            </p:nvSpPr>
            <p:spPr bwMode="auto">
              <a:xfrm>
                <a:off x="1226" y="2952"/>
                <a:ext cx="1" cy="38"/>
              </a:xfrm>
              <a:prstGeom prst="line">
                <a:avLst/>
              </a:prstGeom>
              <a:noFill/>
              <a:ln w="9525">
                <a:solidFill>
                  <a:srgbClr val="808080"/>
                </a:solidFill>
                <a:round/>
                <a:headEnd/>
                <a:tailEnd/>
              </a:ln>
            </p:spPr>
            <p:txBody>
              <a:bodyPr/>
              <a:lstStyle/>
              <a:p>
                <a:endParaRPr lang="de-DE"/>
              </a:p>
            </p:txBody>
          </p:sp>
          <p:sp>
            <p:nvSpPr>
              <p:cNvPr id="207" name="Line 190"/>
              <p:cNvSpPr>
                <a:spLocks noChangeShapeType="1"/>
              </p:cNvSpPr>
              <p:nvPr/>
            </p:nvSpPr>
            <p:spPr bwMode="auto">
              <a:xfrm>
                <a:off x="-48" y="2952"/>
                <a:ext cx="1" cy="38"/>
              </a:xfrm>
              <a:prstGeom prst="line">
                <a:avLst/>
              </a:prstGeom>
              <a:noFill/>
              <a:ln w="9525">
                <a:solidFill>
                  <a:srgbClr val="808080"/>
                </a:solidFill>
                <a:round/>
                <a:headEnd/>
                <a:tailEnd/>
              </a:ln>
            </p:spPr>
            <p:txBody>
              <a:bodyPr/>
              <a:lstStyle/>
              <a:p>
                <a:endParaRPr lang="de-DE"/>
              </a:p>
            </p:txBody>
          </p:sp>
          <p:sp>
            <p:nvSpPr>
              <p:cNvPr id="208" name="Line 191"/>
              <p:cNvSpPr>
                <a:spLocks noChangeShapeType="1"/>
              </p:cNvSpPr>
              <p:nvPr/>
            </p:nvSpPr>
            <p:spPr bwMode="auto">
              <a:xfrm>
                <a:off x="101" y="2952"/>
                <a:ext cx="1" cy="38"/>
              </a:xfrm>
              <a:prstGeom prst="line">
                <a:avLst/>
              </a:prstGeom>
              <a:noFill/>
              <a:ln w="9525">
                <a:solidFill>
                  <a:srgbClr val="808080"/>
                </a:solidFill>
                <a:round/>
                <a:headEnd/>
                <a:tailEnd/>
              </a:ln>
            </p:spPr>
            <p:txBody>
              <a:bodyPr/>
              <a:lstStyle/>
              <a:p>
                <a:endParaRPr lang="de-DE"/>
              </a:p>
            </p:txBody>
          </p:sp>
          <p:sp>
            <p:nvSpPr>
              <p:cNvPr id="209" name="Line 192"/>
              <p:cNvSpPr>
                <a:spLocks noChangeShapeType="1"/>
              </p:cNvSpPr>
              <p:nvPr/>
            </p:nvSpPr>
            <p:spPr bwMode="auto">
              <a:xfrm>
                <a:off x="251" y="2952"/>
                <a:ext cx="1" cy="38"/>
              </a:xfrm>
              <a:prstGeom prst="line">
                <a:avLst/>
              </a:prstGeom>
              <a:noFill/>
              <a:ln w="9525">
                <a:solidFill>
                  <a:srgbClr val="808080"/>
                </a:solidFill>
                <a:round/>
                <a:headEnd/>
                <a:tailEnd/>
              </a:ln>
            </p:spPr>
            <p:txBody>
              <a:bodyPr/>
              <a:lstStyle/>
              <a:p>
                <a:endParaRPr lang="de-DE"/>
              </a:p>
            </p:txBody>
          </p:sp>
          <p:sp>
            <p:nvSpPr>
              <p:cNvPr id="210" name="Line 193"/>
              <p:cNvSpPr>
                <a:spLocks noChangeShapeType="1"/>
              </p:cNvSpPr>
              <p:nvPr/>
            </p:nvSpPr>
            <p:spPr bwMode="auto">
              <a:xfrm>
                <a:off x="400" y="2952"/>
                <a:ext cx="1" cy="38"/>
              </a:xfrm>
              <a:prstGeom prst="line">
                <a:avLst/>
              </a:prstGeom>
              <a:noFill/>
              <a:ln w="9525">
                <a:solidFill>
                  <a:srgbClr val="808080"/>
                </a:solidFill>
                <a:round/>
                <a:headEnd/>
                <a:tailEnd/>
              </a:ln>
            </p:spPr>
            <p:txBody>
              <a:bodyPr/>
              <a:lstStyle/>
              <a:p>
                <a:endParaRPr lang="de-DE"/>
              </a:p>
            </p:txBody>
          </p:sp>
          <p:sp>
            <p:nvSpPr>
              <p:cNvPr id="211" name="Line 194"/>
              <p:cNvSpPr>
                <a:spLocks noChangeShapeType="1"/>
              </p:cNvSpPr>
              <p:nvPr/>
            </p:nvSpPr>
            <p:spPr bwMode="auto">
              <a:xfrm>
                <a:off x="555" y="2952"/>
                <a:ext cx="1" cy="38"/>
              </a:xfrm>
              <a:prstGeom prst="line">
                <a:avLst/>
              </a:prstGeom>
              <a:noFill/>
              <a:ln w="9525">
                <a:solidFill>
                  <a:srgbClr val="808080"/>
                </a:solidFill>
                <a:round/>
                <a:headEnd/>
                <a:tailEnd/>
              </a:ln>
            </p:spPr>
            <p:txBody>
              <a:bodyPr/>
              <a:lstStyle/>
              <a:p>
                <a:endParaRPr lang="de-DE"/>
              </a:p>
            </p:txBody>
          </p:sp>
          <p:sp>
            <p:nvSpPr>
              <p:cNvPr id="212" name="Line 195"/>
              <p:cNvSpPr>
                <a:spLocks noChangeShapeType="1"/>
              </p:cNvSpPr>
              <p:nvPr/>
            </p:nvSpPr>
            <p:spPr bwMode="auto">
              <a:xfrm>
                <a:off x="705" y="2952"/>
                <a:ext cx="1" cy="38"/>
              </a:xfrm>
              <a:prstGeom prst="line">
                <a:avLst/>
              </a:prstGeom>
              <a:noFill/>
              <a:ln w="9525">
                <a:solidFill>
                  <a:srgbClr val="808080"/>
                </a:solidFill>
                <a:round/>
                <a:headEnd/>
                <a:tailEnd/>
              </a:ln>
            </p:spPr>
            <p:txBody>
              <a:bodyPr/>
              <a:lstStyle/>
              <a:p>
                <a:endParaRPr lang="de-DE"/>
              </a:p>
            </p:txBody>
          </p:sp>
          <p:sp>
            <p:nvSpPr>
              <p:cNvPr id="213" name="Line 196"/>
              <p:cNvSpPr>
                <a:spLocks noChangeShapeType="1"/>
              </p:cNvSpPr>
              <p:nvPr/>
            </p:nvSpPr>
            <p:spPr bwMode="auto">
              <a:xfrm>
                <a:off x="855" y="2952"/>
                <a:ext cx="1" cy="38"/>
              </a:xfrm>
              <a:prstGeom prst="line">
                <a:avLst/>
              </a:prstGeom>
              <a:noFill/>
              <a:ln w="9525">
                <a:solidFill>
                  <a:srgbClr val="808080"/>
                </a:solidFill>
                <a:round/>
                <a:headEnd/>
                <a:tailEnd/>
              </a:ln>
            </p:spPr>
            <p:txBody>
              <a:bodyPr/>
              <a:lstStyle/>
              <a:p>
                <a:endParaRPr lang="de-DE"/>
              </a:p>
            </p:txBody>
          </p:sp>
          <p:sp>
            <p:nvSpPr>
              <p:cNvPr id="214" name="Line 197"/>
              <p:cNvSpPr>
                <a:spLocks noChangeShapeType="1"/>
              </p:cNvSpPr>
              <p:nvPr/>
            </p:nvSpPr>
            <p:spPr bwMode="auto">
              <a:xfrm>
                <a:off x="1004" y="2952"/>
                <a:ext cx="1" cy="38"/>
              </a:xfrm>
              <a:prstGeom prst="line">
                <a:avLst/>
              </a:prstGeom>
              <a:noFill/>
              <a:ln w="9525">
                <a:solidFill>
                  <a:srgbClr val="808080"/>
                </a:solidFill>
                <a:round/>
                <a:headEnd/>
                <a:tailEnd/>
              </a:ln>
            </p:spPr>
            <p:txBody>
              <a:bodyPr/>
              <a:lstStyle/>
              <a:p>
                <a:endParaRPr lang="de-DE"/>
              </a:p>
            </p:txBody>
          </p:sp>
          <p:sp>
            <p:nvSpPr>
              <p:cNvPr id="215" name="Line 198"/>
              <p:cNvSpPr>
                <a:spLocks noChangeShapeType="1"/>
              </p:cNvSpPr>
              <p:nvPr/>
            </p:nvSpPr>
            <p:spPr bwMode="auto">
              <a:xfrm>
                <a:off x="1159" y="2952"/>
                <a:ext cx="1" cy="38"/>
              </a:xfrm>
              <a:prstGeom prst="line">
                <a:avLst/>
              </a:prstGeom>
              <a:noFill/>
              <a:ln w="9525">
                <a:solidFill>
                  <a:srgbClr val="808080"/>
                </a:solidFill>
                <a:round/>
                <a:headEnd/>
                <a:tailEnd/>
              </a:ln>
            </p:spPr>
            <p:txBody>
              <a:bodyPr/>
              <a:lstStyle/>
              <a:p>
                <a:endParaRPr lang="de-DE"/>
              </a:p>
            </p:txBody>
          </p:sp>
        </p:grpSp>
      </p:grpSp>
      <p:grpSp>
        <p:nvGrpSpPr>
          <p:cNvPr id="221" name="Group 199"/>
          <p:cNvGrpSpPr>
            <a:grpSpLocks/>
          </p:cNvGrpSpPr>
          <p:nvPr/>
        </p:nvGrpSpPr>
        <p:grpSpPr bwMode="auto">
          <a:xfrm>
            <a:off x="468313" y="4816922"/>
            <a:ext cx="412750" cy="1060450"/>
            <a:chOff x="-386" y="2438"/>
            <a:chExt cx="260" cy="668"/>
          </a:xfrm>
        </p:grpSpPr>
        <p:sp>
          <p:nvSpPr>
            <p:cNvPr id="222" name="Rectangle 200"/>
            <p:cNvSpPr>
              <a:spLocks noChangeArrowheads="1"/>
            </p:cNvSpPr>
            <p:nvPr/>
          </p:nvSpPr>
          <p:spPr bwMode="auto">
            <a:xfrm>
              <a:off x="-386" y="2946"/>
              <a:ext cx="260" cy="160"/>
            </a:xfrm>
            <a:prstGeom prst="rect">
              <a:avLst/>
            </a:prstGeom>
            <a:noFill/>
            <a:ln w="9525">
              <a:noFill/>
              <a:miter lim="800000"/>
              <a:headEnd/>
              <a:tailEnd/>
            </a:ln>
          </p:spPr>
          <p:txBody>
            <a:bodyPr/>
            <a:lstStyle/>
            <a:p>
              <a:endParaRPr lang="de-DE"/>
            </a:p>
          </p:txBody>
        </p:sp>
        <p:sp>
          <p:nvSpPr>
            <p:cNvPr id="223" name="Rectangle 201"/>
            <p:cNvSpPr>
              <a:spLocks noChangeArrowheads="1"/>
            </p:cNvSpPr>
            <p:nvPr/>
          </p:nvSpPr>
          <p:spPr bwMode="auto">
            <a:xfrm>
              <a:off x="-231" y="2974"/>
              <a:ext cx="65" cy="8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0</a:t>
              </a:r>
              <a:endParaRPr lang="de-DE"/>
            </a:p>
          </p:txBody>
        </p:sp>
        <p:sp>
          <p:nvSpPr>
            <p:cNvPr id="224" name="Rectangle 202"/>
            <p:cNvSpPr>
              <a:spLocks noChangeArrowheads="1"/>
            </p:cNvSpPr>
            <p:nvPr/>
          </p:nvSpPr>
          <p:spPr bwMode="auto">
            <a:xfrm>
              <a:off x="-386" y="2819"/>
              <a:ext cx="260" cy="160"/>
            </a:xfrm>
            <a:prstGeom prst="rect">
              <a:avLst/>
            </a:prstGeom>
            <a:noFill/>
            <a:ln w="9525">
              <a:noFill/>
              <a:miter lim="800000"/>
              <a:headEnd/>
              <a:tailEnd/>
            </a:ln>
          </p:spPr>
          <p:txBody>
            <a:bodyPr/>
            <a:lstStyle/>
            <a:p>
              <a:endParaRPr lang="de-DE"/>
            </a:p>
          </p:txBody>
        </p:sp>
        <p:sp>
          <p:nvSpPr>
            <p:cNvPr id="225" name="Rectangle 203"/>
            <p:cNvSpPr>
              <a:spLocks noChangeArrowheads="1"/>
            </p:cNvSpPr>
            <p:nvPr/>
          </p:nvSpPr>
          <p:spPr bwMode="auto">
            <a:xfrm>
              <a:off x="-231" y="2846"/>
              <a:ext cx="65" cy="79"/>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5</a:t>
              </a:r>
              <a:endParaRPr lang="de-DE"/>
            </a:p>
          </p:txBody>
        </p:sp>
        <p:sp>
          <p:nvSpPr>
            <p:cNvPr id="226" name="Rectangle 204"/>
            <p:cNvSpPr>
              <a:spLocks noChangeArrowheads="1"/>
            </p:cNvSpPr>
            <p:nvPr/>
          </p:nvSpPr>
          <p:spPr bwMode="auto">
            <a:xfrm>
              <a:off x="-386" y="2692"/>
              <a:ext cx="260" cy="160"/>
            </a:xfrm>
            <a:prstGeom prst="rect">
              <a:avLst/>
            </a:prstGeom>
            <a:noFill/>
            <a:ln w="9525">
              <a:noFill/>
              <a:miter lim="800000"/>
              <a:headEnd/>
              <a:tailEnd/>
            </a:ln>
          </p:spPr>
          <p:txBody>
            <a:bodyPr/>
            <a:lstStyle/>
            <a:p>
              <a:endParaRPr lang="de-DE"/>
            </a:p>
          </p:txBody>
        </p:sp>
        <p:sp>
          <p:nvSpPr>
            <p:cNvPr id="227" name="Rectangle 205"/>
            <p:cNvSpPr>
              <a:spLocks noChangeArrowheads="1"/>
            </p:cNvSpPr>
            <p:nvPr/>
          </p:nvSpPr>
          <p:spPr bwMode="auto">
            <a:xfrm>
              <a:off x="-281" y="2719"/>
              <a:ext cx="131" cy="8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10</a:t>
              </a:r>
              <a:endParaRPr lang="de-DE"/>
            </a:p>
          </p:txBody>
        </p:sp>
        <p:sp>
          <p:nvSpPr>
            <p:cNvPr id="228" name="Rectangle 206"/>
            <p:cNvSpPr>
              <a:spLocks noChangeArrowheads="1"/>
            </p:cNvSpPr>
            <p:nvPr/>
          </p:nvSpPr>
          <p:spPr bwMode="auto">
            <a:xfrm>
              <a:off x="-386" y="2565"/>
              <a:ext cx="260" cy="160"/>
            </a:xfrm>
            <a:prstGeom prst="rect">
              <a:avLst/>
            </a:prstGeom>
            <a:noFill/>
            <a:ln w="9525">
              <a:noFill/>
              <a:miter lim="800000"/>
              <a:headEnd/>
              <a:tailEnd/>
            </a:ln>
          </p:spPr>
          <p:txBody>
            <a:bodyPr/>
            <a:lstStyle/>
            <a:p>
              <a:endParaRPr lang="de-DE"/>
            </a:p>
          </p:txBody>
        </p:sp>
        <p:sp>
          <p:nvSpPr>
            <p:cNvPr id="229" name="Rectangle 207"/>
            <p:cNvSpPr>
              <a:spLocks noChangeArrowheads="1"/>
            </p:cNvSpPr>
            <p:nvPr/>
          </p:nvSpPr>
          <p:spPr bwMode="auto">
            <a:xfrm>
              <a:off x="-281" y="2592"/>
              <a:ext cx="131" cy="79"/>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15</a:t>
              </a:r>
              <a:endParaRPr lang="de-DE"/>
            </a:p>
          </p:txBody>
        </p:sp>
        <p:sp>
          <p:nvSpPr>
            <p:cNvPr id="230" name="Rectangle 208"/>
            <p:cNvSpPr>
              <a:spLocks noChangeArrowheads="1"/>
            </p:cNvSpPr>
            <p:nvPr/>
          </p:nvSpPr>
          <p:spPr bwMode="auto">
            <a:xfrm>
              <a:off x="-386" y="2438"/>
              <a:ext cx="260" cy="154"/>
            </a:xfrm>
            <a:prstGeom prst="rect">
              <a:avLst/>
            </a:prstGeom>
            <a:noFill/>
            <a:ln w="9525">
              <a:noFill/>
              <a:miter lim="800000"/>
              <a:headEnd/>
              <a:tailEnd/>
            </a:ln>
          </p:spPr>
          <p:txBody>
            <a:bodyPr/>
            <a:lstStyle/>
            <a:p>
              <a:endParaRPr lang="de-DE"/>
            </a:p>
          </p:txBody>
        </p:sp>
        <p:sp>
          <p:nvSpPr>
            <p:cNvPr id="231" name="Rectangle 209"/>
            <p:cNvSpPr>
              <a:spLocks noChangeArrowheads="1"/>
            </p:cNvSpPr>
            <p:nvPr/>
          </p:nvSpPr>
          <p:spPr bwMode="auto">
            <a:xfrm>
              <a:off x="-281" y="2465"/>
              <a:ext cx="131" cy="79"/>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20</a:t>
              </a:r>
              <a:endParaRPr lang="de-DE"/>
            </a:p>
          </p:txBody>
        </p:sp>
      </p:grpSp>
      <p:sp>
        <p:nvSpPr>
          <p:cNvPr id="232" name="Rectangle 210"/>
          <p:cNvSpPr>
            <a:spLocks noChangeArrowheads="1"/>
          </p:cNvSpPr>
          <p:nvPr/>
        </p:nvSpPr>
        <p:spPr bwMode="auto">
          <a:xfrm>
            <a:off x="1601788" y="5728147"/>
            <a:ext cx="714375" cy="255587"/>
          </a:xfrm>
          <a:prstGeom prst="rect">
            <a:avLst/>
          </a:prstGeom>
          <a:noFill/>
          <a:ln w="9525">
            <a:noFill/>
            <a:miter lim="800000"/>
            <a:headEnd/>
            <a:tailEnd/>
          </a:ln>
        </p:spPr>
        <p:txBody>
          <a:bodyPr/>
          <a:lstStyle/>
          <a:p>
            <a:endParaRPr lang="de-DE"/>
          </a:p>
        </p:txBody>
      </p:sp>
      <p:sp>
        <p:nvSpPr>
          <p:cNvPr id="233" name="Rectangle 211"/>
          <p:cNvSpPr>
            <a:spLocks noChangeArrowheads="1"/>
          </p:cNvSpPr>
          <p:nvPr/>
        </p:nvSpPr>
        <p:spPr bwMode="auto">
          <a:xfrm>
            <a:off x="1681163" y="5772597"/>
            <a:ext cx="330200" cy="12700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Zeit</a:t>
            </a:r>
            <a:endParaRPr lang="de-DE"/>
          </a:p>
        </p:txBody>
      </p:sp>
      <p:sp>
        <p:nvSpPr>
          <p:cNvPr id="234" name="Rectangle 212"/>
          <p:cNvSpPr>
            <a:spLocks noChangeArrowheads="1"/>
          </p:cNvSpPr>
          <p:nvPr/>
        </p:nvSpPr>
        <p:spPr bwMode="auto">
          <a:xfrm>
            <a:off x="838200" y="4483547"/>
            <a:ext cx="1547813" cy="420687"/>
          </a:xfrm>
          <a:prstGeom prst="rect">
            <a:avLst/>
          </a:prstGeom>
          <a:noFill/>
          <a:ln w="9525">
            <a:noFill/>
            <a:miter lim="800000"/>
            <a:headEnd/>
            <a:tailEnd/>
          </a:ln>
        </p:spPr>
        <p:txBody>
          <a:bodyPr/>
          <a:lstStyle/>
          <a:p>
            <a:endParaRPr lang="de-DE"/>
          </a:p>
        </p:txBody>
      </p:sp>
      <p:sp>
        <p:nvSpPr>
          <p:cNvPr id="235" name="Rectangle 213"/>
          <p:cNvSpPr>
            <a:spLocks noChangeArrowheads="1"/>
          </p:cNvSpPr>
          <p:nvPr/>
        </p:nvSpPr>
        <p:spPr bwMode="auto">
          <a:xfrm>
            <a:off x="989013" y="4526409"/>
            <a:ext cx="1724025" cy="125413"/>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Aufträge Hersteller </a:t>
            </a:r>
            <a:endParaRPr lang="de-DE"/>
          </a:p>
        </p:txBody>
      </p:sp>
      <p:sp>
        <p:nvSpPr>
          <p:cNvPr id="236" name="Rectangle 214"/>
          <p:cNvSpPr>
            <a:spLocks noChangeArrowheads="1"/>
          </p:cNvSpPr>
          <p:nvPr/>
        </p:nvSpPr>
        <p:spPr bwMode="auto">
          <a:xfrm>
            <a:off x="1217613" y="4693097"/>
            <a:ext cx="1054100" cy="125412"/>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an Lieferant</a:t>
            </a:r>
            <a:endParaRPr lang="de-DE"/>
          </a:p>
        </p:txBody>
      </p:sp>
      <p:sp>
        <p:nvSpPr>
          <p:cNvPr id="237" name="Freeform 215"/>
          <p:cNvSpPr>
            <a:spLocks/>
          </p:cNvSpPr>
          <p:nvPr/>
        </p:nvSpPr>
        <p:spPr bwMode="auto">
          <a:xfrm>
            <a:off x="881063" y="4728022"/>
            <a:ext cx="2154237" cy="957262"/>
          </a:xfrm>
          <a:custGeom>
            <a:avLst/>
            <a:gdLst>
              <a:gd name="T0" fmla="*/ 2147483647 w 1357"/>
              <a:gd name="T1" fmla="*/ 2147483647 h 603"/>
              <a:gd name="T2" fmla="*/ 2147483647 w 1357"/>
              <a:gd name="T3" fmla="*/ 2147483647 h 603"/>
              <a:gd name="T4" fmla="*/ 2147483647 w 1357"/>
              <a:gd name="T5" fmla="*/ 2147483647 h 603"/>
              <a:gd name="T6" fmla="*/ 2147483647 w 1357"/>
              <a:gd name="T7" fmla="*/ 2147483647 h 603"/>
              <a:gd name="T8" fmla="*/ 2147483647 w 1357"/>
              <a:gd name="T9" fmla="*/ 2147483647 h 603"/>
              <a:gd name="T10" fmla="*/ 2147483647 w 1357"/>
              <a:gd name="T11" fmla="*/ 2147483647 h 603"/>
              <a:gd name="T12" fmla="*/ 2147483647 w 1357"/>
              <a:gd name="T13" fmla="*/ 2147483647 h 603"/>
              <a:gd name="T14" fmla="*/ 2147483647 w 1357"/>
              <a:gd name="T15" fmla="*/ 2147483647 h 603"/>
              <a:gd name="T16" fmla="*/ 2147483647 w 1357"/>
              <a:gd name="T17" fmla="*/ 2147483647 h 603"/>
              <a:gd name="T18" fmla="*/ 2147483647 w 1357"/>
              <a:gd name="T19" fmla="*/ 2147483647 h 603"/>
              <a:gd name="T20" fmla="*/ 2147483647 w 1357"/>
              <a:gd name="T21" fmla="*/ 2147483647 h 603"/>
              <a:gd name="T22" fmla="*/ 2147483647 w 1357"/>
              <a:gd name="T23" fmla="*/ 2147483647 h 603"/>
              <a:gd name="T24" fmla="*/ 2147483647 w 1357"/>
              <a:gd name="T25" fmla="*/ 2147483647 h 603"/>
              <a:gd name="T26" fmla="*/ 2147483647 w 1357"/>
              <a:gd name="T27" fmla="*/ 2147483647 h 603"/>
              <a:gd name="T28" fmla="*/ 2147483647 w 1357"/>
              <a:gd name="T29" fmla="*/ 2147483647 h 603"/>
              <a:gd name="T30" fmla="*/ 2147483647 w 1357"/>
              <a:gd name="T31" fmla="*/ 2147483647 h 603"/>
              <a:gd name="T32" fmla="*/ 2147483647 w 1357"/>
              <a:gd name="T33" fmla="*/ 2147483647 h 603"/>
              <a:gd name="T34" fmla="*/ 2147483647 w 1357"/>
              <a:gd name="T35" fmla="*/ 2147483647 h 603"/>
              <a:gd name="T36" fmla="*/ 2147483647 w 1357"/>
              <a:gd name="T37" fmla="*/ 2147483647 h 603"/>
              <a:gd name="T38" fmla="*/ 2147483647 w 1357"/>
              <a:gd name="T39" fmla="*/ 2147483647 h 603"/>
              <a:gd name="T40" fmla="*/ 2147483647 w 1357"/>
              <a:gd name="T41" fmla="*/ 2147483647 h 603"/>
              <a:gd name="T42" fmla="*/ 2147483647 w 1357"/>
              <a:gd name="T43" fmla="*/ 2147483647 h 603"/>
              <a:gd name="T44" fmla="*/ 2147483647 w 1357"/>
              <a:gd name="T45" fmla="*/ 2147483647 h 603"/>
              <a:gd name="T46" fmla="*/ 2147483647 w 1357"/>
              <a:gd name="T47" fmla="*/ 2147483647 h 603"/>
              <a:gd name="T48" fmla="*/ 2147483647 w 1357"/>
              <a:gd name="T49" fmla="*/ 2147483647 h 603"/>
              <a:gd name="T50" fmla="*/ 2147483647 w 1357"/>
              <a:gd name="T51" fmla="*/ 2147483647 h 603"/>
              <a:gd name="T52" fmla="*/ 2147483647 w 1357"/>
              <a:gd name="T53" fmla="*/ 2147483647 h 603"/>
              <a:gd name="T54" fmla="*/ 2147483647 w 1357"/>
              <a:gd name="T55" fmla="*/ 2147483647 h 603"/>
              <a:gd name="T56" fmla="*/ 2147483647 w 1357"/>
              <a:gd name="T57" fmla="*/ 2147483647 h 603"/>
              <a:gd name="T58" fmla="*/ 2147483647 w 1357"/>
              <a:gd name="T59" fmla="*/ 2147483647 h 603"/>
              <a:gd name="T60" fmla="*/ 2147483647 w 1357"/>
              <a:gd name="T61" fmla="*/ 2147483647 h 603"/>
              <a:gd name="T62" fmla="*/ 2147483647 w 1357"/>
              <a:gd name="T63" fmla="*/ 2147483647 h 603"/>
              <a:gd name="T64" fmla="*/ 2147483647 w 1357"/>
              <a:gd name="T65" fmla="*/ 2147483647 h 603"/>
              <a:gd name="T66" fmla="*/ 2147483647 w 1357"/>
              <a:gd name="T67" fmla="*/ 2147483647 h 603"/>
              <a:gd name="T68" fmla="*/ 2147483647 w 1357"/>
              <a:gd name="T69" fmla="*/ 2147483647 h 603"/>
              <a:gd name="T70" fmla="*/ 2147483647 w 1357"/>
              <a:gd name="T71" fmla="*/ 2147483647 h 603"/>
              <a:gd name="T72" fmla="*/ 2147483647 w 1357"/>
              <a:gd name="T73" fmla="*/ 2147483647 h 603"/>
              <a:gd name="T74" fmla="*/ 2147483647 w 1357"/>
              <a:gd name="T75" fmla="*/ 2147483647 h 603"/>
              <a:gd name="T76" fmla="*/ 2147483647 w 1357"/>
              <a:gd name="T77" fmla="*/ 2147483647 h 603"/>
              <a:gd name="T78" fmla="*/ 2147483647 w 1357"/>
              <a:gd name="T79" fmla="*/ 0 h 603"/>
              <a:gd name="T80" fmla="*/ 2147483647 w 1357"/>
              <a:gd name="T81" fmla="*/ 2147483647 h 603"/>
              <a:gd name="T82" fmla="*/ 2147483647 w 1357"/>
              <a:gd name="T83" fmla="*/ 2147483647 h 603"/>
              <a:gd name="T84" fmla="*/ 2147483647 w 1357"/>
              <a:gd name="T85" fmla="*/ 2147483647 h 603"/>
              <a:gd name="T86" fmla="*/ 2147483647 w 1357"/>
              <a:gd name="T87" fmla="*/ 2147483647 h 603"/>
              <a:gd name="T88" fmla="*/ 2147483647 w 1357"/>
              <a:gd name="T89" fmla="*/ 2147483647 h 603"/>
              <a:gd name="T90" fmla="*/ 2147483647 w 1357"/>
              <a:gd name="T91" fmla="*/ 2147483647 h 603"/>
              <a:gd name="T92" fmla="*/ 2147483647 w 1357"/>
              <a:gd name="T93" fmla="*/ 2147483647 h 603"/>
              <a:gd name="T94" fmla="*/ 2147483647 w 1357"/>
              <a:gd name="T95" fmla="*/ 2147483647 h 603"/>
              <a:gd name="T96" fmla="*/ 2147483647 w 1357"/>
              <a:gd name="T97" fmla="*/ 2147483647 h 603"/>
              <a:gd name="T98" fmla="*/ 2147483647 w 1357"/>
              <a:gd name="T99" fmla="*/ 2147483647 h 603"/>
              <a:gd name="T100" fmla="*/ 2147483647 w 1357"/>
              <a:gd name="T101" fmla="*/ 2147483647 h 603"/>
              <a:gd name="T102" fmla="*/ 2147483647 w 1357"/>
              <a:gd name="T103" fmla="*/ 2147483647 h 603"/>
              <a:gd name="T104" fmla="*/ 2147483647 w 1357"/>
              <a:gd name="T105" fmla="*/ 2147483647 h 603"/>
              <a:gd name="T106" fmla="*/ 2147483647 w 1357"/>
              <a:gd name="T107" fmla="*/ 2147483647 h 603"/>
              <a:gd name="T108" fmla="*/ 2147483647 w 1357"/>
              <a:gd name="T109" fmla="*/ 2147483647 h 603"/>
              <a:gd name="T110" fmla="*/ 2147483647 w 1357"/>
              <a:gd name="T111" fmla="*/ 2147483647 h 603"/>
              <a:gd name="T112" fmla="*/ 2147483647 w 1357"/>
              <a:gd name="T113" fmla="*/ 2147483647 h 603"/>
              <a:gd name="T114" fmla="*/ 2147483647 w 1357"/>
              <a:gd name="T115" fmla="*/ 2147483647 h 603"/>
              <a:gd name="T116" fmla="*/ 2147483647 w 1357"/>
              <a:gd name="T117" fmla="*/ 2147483647 h 6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7"/>
              <a:gd name="T178" fmla="*/ 0 h 603"/>
              <a:gd name="T179" fmla="*/ 1357 w 1357"/>
              <a:gd name="T180" fmla="*/ 603 h 6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7" h="603">
                <a:moveTo>
                  <a:pt x="0" y="581"/>
                </a:moveTo>
                <a:lnTo>
                  <a:pt x="61" y="542"/>
                </a:lnTo>
                <a:lnTo>
                  <a:pt x="94" y="525"/>
                </a:lnTo>
                <a:lnTo>
                  <a:pt x="117" y="514"/>
                </a:lnTo>
                <a:lnTo>
                  <a:pt x="139" y="514"/>
                </a:lnTo>
                <a:lnTo>
                  <a:pt x="155" y="525"/>
                </a:lnTo>
                <a:lnTo>
                  <a:pt x="177" y="525"/>
                </a:lnTo>
                <a:lnTo>
                  <a:pt x="183" y="525"/>
                </a:lnTo>
                <a:lnTo>
                  <a:pt x="189" y="514"/>
                </a:lnTo>
                <a:lnTo>
                  <a:pt x="194" y="503"/>
                </a:lnTo>
                <a:lnTo>
                  <a:pt x="200" y="492"/>
                </a:lnTo>
                <a:lnTo>
                  <a:pt x="200" y="454"/>
                </a:lnTo>
                <a:lnTo>
                  <a:pt x="205" y="415"/>
                </a:lnTo>
                <a:lnTo>
                  <a:pt x="211" y="398"/>
                </a:lnTo>
                <a:lnTo>
                  <a:pt x="222" y="387"/>
                </a:lnTo>
                <a:lnTo>
                  <a:pt x="261" y="371"/>
                </a:lnTo>
                <a:lnTo>
                  <a:pt x="305" y="371"/>
                </a:lnTo>
                <a:lnTo>
                  <a:pt x="338" y="371"/>
                </a:lnTo>
                <a:lnTo>
                  <a:pt x="377" y="387"/>
                </a:lnTo>
                <a:lnTo>
                  <a:pt x="388" y="404"/>
                </a:lnTo>
                <a:lnTo>
                  <a:pt x="405" y="431"/>
                </a:lnTo>
                <a:lnTo>
                  <a:pt x="410" y="459"/>
                </a:lnTo>
                <a:lnTo>
                  <a:pt x="421" y="498"/>
                </a:lnTo>
                <a:lnTo>
                  <a:pt x="427" y="525"/>
                </a:lnTo>
                <a:lnTo>
                  <a:pt x="438" y="553"/>
                </a:lnTo>
                <a:lnTo>
                  <a:pt x="449" y="575"/>
                </a:lnTo>
                <a:lnTo>
                  <a:pt x="454" y="581"/>
                </a:lnTo>
                <a:lnTo>
                  <a:pt x="460" y="575"/>
                </a:lnTo>
                <a:lnTo>
                  <a:pt x="465" y="559"/>
                </a:lnTo>
                <a:lnTo>
                  <a:pt x="465" y="542"/>
                </a:lnTo>
                <a:lnTo>
                  <a:pt x="471" y="514"/>
                </a:lnTo>
                <a:lnTo>
                  <a:pt x="477" y="459"/>
                </a:lnTo>
                <a:lnTo>
                  <a:pt x="482" y="437"/>
                </a:lnTo>
                <a:lnTo>
                  <a:pt x="488" y="420"/>
                </a:lnTo>
                <a:lnTo>
                  <a:pt x="515" y="398"/>
                </a:lnTo>
                <a:lnTo>
                  <a:pt x="549" y="376"/>
                </a:lnTo>
                <a:lnTo>
                  <a:pt x="576" y="365"/>
                </a:lnTo>
                <a:lnTo>
                  <a:pt x="604" y="360"/>
                </a:lnTo>
                <a:lnTo>
                  <a:pt x="609" y="360"/>
                </a:lnTo>
                <a:lnTo>
                  <a:pt x="615" y="365"/>
                </a:lnTo>
                <a:lnTo>
                  <a:pt x="621" y="387"/>
                </a:lnTo>
                <a:lnTo>
                  <a:pt x="626" y="398"/>
                </a:lnTo>
                <a:lnTo>
                  <a:pt x="632" y="398"/>
                </a:lnTo>
                <a:lnTo>
                  <a:pt x="637" y="387"/>
                </a:lnTo>
                <a:lnTo>
                  <a:pt x="643" y="376"/>
                </a:lnTo>
                <a:lnTo>
                  <a:pt x="643" y="365"/>
                </a:lnTo>
                <a:lnTo>
                  <a:pt x="659" y="326"/>
                </a:lnTo>
                <a:lnTo>
                  <a:pt x="665" y="282"/>
                </a:lnTo>
                <a:lnTo>
                  <a:pt x="676" y="232"/>
                </a:lnTo>
                <a:lnTo>
                  <a:pt x="687" y="188"/>
                </a:lnTo>
                <a:lnTo>
                  <a:pt x="693" y="144"/>
                </a:lnTo>
                <a:lnTo>
                  <a:pt x="698" y="127"/>
                </a:lnTo>
                <a:lnTo>
                  <a:pt x="704" y="116"/>
                </a:lnTo>
                <a:lnTo>
                  <a:pt x="709" y="105"/>
                </a:lnTo>
                <a:lnTo>
                  <a:pt x="715" y="100"/>
                </a:lnTo>
                <a:lnTo>
                  <a:pt x="720" y="100"/>
                </a:lnTo>
                <a:lnTo>
                  <a:pt x="720" y="105"/>
                </a:lnTo>
                <a:lnTo>
                  <a:pt x="731" y="116"/>
                </a:lnTo>
                <a:lnTo>
                  <a:pt x="737" y="127"/>
                </a:lnTo>
                <a:lnTo>
                  <a:pt x="742" y="155"/>
                </a:lnTo>
                <a:lnTo>
                  <a:pt x="748" y="194"/>
                </a:lnTo>
                <a:lnTo>
                  <a:pt x="759" y="232"/>
                </a:lnTo>
                <a:lnTo>
                  <a:pt x="765" y="266"/>
                </a:lnTo>
                <a:lnTo>
                  <a:pt x="770" y="282"/>
                </a:lnTo>
                <a:lnTo>
                  <a:pt x="776" y="288"/>
                </a:lnTo>
                <a:lnTo>
                  <a:pt x="781" y="293"/>
                </a:lnTo>
                <a:lnTo>
                  <a:pt x="787" y="293"/>
                </a:lnTo>
                <a:lnTo>
                  <a:pt x="798" y="282"/>
                </a:lnTo>
                <a:lnTo>
                  <a:pt x="809" y="271"/>
                </a:lnTo>
                <a:lnTo>
                  <a:pt x="814" y="260"/>
                </a:lnTo>
                <a:lnTo>
                  <a:pt x="825" y="232"/>
                </a:lnTo>
                <a:lnTo>
                  <a:pt x="842" y="183"/>
                </a:lnTo>
                <a:lnTo>
                  <a:pt x="870" y="127"/>
                </a:lnTo>
                <a:lnTo>
                  <a:pt x="886" y="72"/>
                </a:lnTo>
                <a:lnTo>
                  <a:pt x="897" y="45"/>
                </a:lnTo>
                <a:lnTo>
                  <a:pt x="903" y="28"/>
                </a:lnTo>
                <a:lnTo>
                  <a:pt x="914" y="11"/>
                </a:lnTo>
                <a:lnTo>
                  <a:pt x="920" y="6"/>
                </a:lnTo>
                <a:lnTo>
                  <a:pt x="931" y="0"/>
                </a:lnTo>
                <a:lnTo>
                  <a:pt x="942" y="6"/>
                </a:lnTo>
                <a:lnTo>
                  <a:pt x="947" y="17"/>
                </a:lnTo>
                <a:lnTo>
                  <a:pt x="953" y="39"/>
                </a:lnTo>
                <a:lnTo>
                  <a:pt x="958" y="72"/>
                </a:lnTo>
                <a:lnTo>
                  <a:pt x="964" y="105"/>
                </a:lnTo>
                <a:lnTo>
                  <a:pt x="969" y="144"/>
                </a:lnTo>
                <a:lnTo>
                  <a:pt x="969" y="188"/>
                </a:lnTo>
                <a:lnTo>
                  <a:pt x="981" y="282"/>
                </a:lnTo>
                <a:lnTo>
                  <a:pt x="986" y="376"/>
                </a:lnTo>
                <a:lnTo>
                  <a:pt x="992" y="426"/>
                </a:lnTo>
                <a:lnTo>
                  <a:pt x="1003" y="465"/>
                </a:lnTo>
                <a:lnTo>
                  <a:pt x="1003" y="503"/>
                </a:lnTo>
                <a:lnTo>
                  <a:pt x="1003" y="536"/>
                </a:lnTo>
                <a:lnTo>
                  <a:pt x="1014" y="559"/>
                </a:lnTo>
                <a:lnTo>
                  <a:pt x="1019" y="581"/>
                </a:lnTo>
                <a:lnTo>
                  <a:pt x="1025" y="592"/>
                </a:lnTo>
                <a:lnTo>
                  <a:pt x="1025" y="597"/>
                </a:lnTo>
                <a:lnTo>
                  <a:pt x="1030" y="603"/>
                </a:lnTo>
                <a:lnTo>
                  <a:pt x="1036" y="597"/>
                </a:lnTo>
                <a:lnTo>
                  <a:pt x="1041" y="586"/>
                </a:lnTo>
                <a:lnTo>
                  <a:pt x="1053" y="564"/>
                </a:lnTo>
                <a:lnTo>
                  <a:pt x="1058" y="536"/>
                </a:lnTo>
                <a:lnTo>
                  <a:pt x="1075" y="509"/>
                </a:lnTo>
                <a:lnTo>
                  <a:pt x="1080" y="492"/>
                </a:lnTo>
                <a:lnTo>
                  <a:pt x="1086" y="487"/>
                </a:lnTo>
                <a:lnTo>
                  <a:pt x="1091" y="487"/>
                </a:lnTo>
                <a:lnTo>
                  <a:pt x="1102" y="487"/>
                </a:lnTo>
                <a:lnTo>
                  <a:pt x="1113" y="492"/>
                </a:lnTo>
                <a:lnTo>
                  <a:pt x="1147" y="509"/>
                </a:lnTo>
                <a:lnTo>
                  <a:pt x="1174" y="536"/>
                </a:lnTo>
                <a:lnTo>
                  <a:pt x="1185" y="542"/>
                </a:lnTo>
                <a:lnTo>
                  <a:pt x="1202" y="547"/>
                </a:lnTo>
                <a:lnTo>
                  <a:pt x="1241" y="559"/>
                </a:lnTo>
                <a:lnTo>
                  <a:pt x="1285" y="570"/>
                </a:lnTo>
                <a:lnTo>
                  <a:pt x="1302" y="570"/>
                </a:lnTo>
                <a:lnTo>
                  <a:pt x="1324" y="570"/>
                </a:lnTo>
                <a:lnTo>
                  <a:pt x="1341" y="559"/>
                </a:lnTo>
                <a:lnTo>
                  <a:pt x="1357" y="547"/>
                </a:lnTo>
              </a:path>
            </a:pathLst>
          </a:custGeom>
          <a:noFill/>
          <a:ln w="9525" cap="rnd">
            <a:solidFill>
              <a:srgbClr val="000099"/>
            </a:solidFill>
            <a:round/>
            <a:headEnd/>
            <a:tailEnd/>
          </a:ln>
        </p:spPr>
        <p:txBody>
          <a:bodyPr/>
          <a:lstStyle/>
          <a:p>
            <a:endParaRPr lang="de-DE"/>
          </a:p>
        </p:txBody>
      </p:sp>
      <p:sp>
        <p:nvSpPr>
          <p:cNvPr id="238" name="Rectangle 216"/>
          <p:cNvSpPr>
            <a:spLocks noChangeArrowheads="1"/>
          </p:cNvSpPr>
          <p:nvPr/>
        </p:nvSpPr>
        <p:spPr bwMode="auto">
          <a:xfrm>
            <a:off x="557213" y="4483547"/>
            <a:ext cx="2390775" cy="1543050"/>
          </a:xfrm>
          <a:prstGeom prst="rect">
            <a:avLst/>
          </a:prstGeom>
          <a:solidFill>
            <a:srgbClr val="FFFFFF"/>
          </a:solidFill>
          <a:ln w="9525">
            <a:solidFill>
              <a:srgbClr val="000000"/>
            </a:solidFill>
            <a:miter lim="800000"/>
            <a:headEnd/>
            <a:tailEnd/>
          </a:ln>
        </p:spPr>
        <p:txBody>
          <a:bodyPr/>
          <a:lstStyle/>
          <a:p>
            <a:endParaRPr lang="de-DE"/>
          </a:p>
        </p:txBody>
      </p:sp>
      <p:grpSp>
        <p:nvGrpSpPr>
          <p:cNvPr id="239" name="Group 217"/>
          <p:cNvGrpSpPr>
            <a:grpSpLocks/>
          </p:cNvGrpSpPr>
          <p:nvPr/>
        </p:nvGrpSpPr>
        <p:grpSpPr bwMode="auto">
          <a:xfrm>
            <a:off x="881063" y="4859784"/>
            <a:ext cx="107950" cy="773113"/>
            <a:chOff x="-126" y="2465"/>
            <a:chExt cx="67" cy="487"/>
          </a:xfrm>
        </p:grpSpPr>
        <p:sp>
          <p:nvSpPr>
            <p:cNvPr id="240" name="Line 218"/>
            <p:cNvSpPr>
              <a:spLocks noChangeShapeType="1"/>
            </p:cNvSpPr>
            <p:nvPr/>
          </p:nvSpPr>
          <p:spPr bwMode="auto">
            <a:xfrm>
              <a:off x="-126" y="2471"/>
              <a:ext cx="67" cy="1"/>
            </a:xfrm>
            <a:prstGeom prst="line">
              <a:avLst/>
            </a:prstGeom>
            <a:noFill/>
            <a:ln w="9525">
              <a:solidFill>
                <a:srgbClr val="808080"/>
              </a:solidFill>
              <a:round/>
              <a:headEnd/>
              <a:tailEnd/>
            </a:ln>
          </p:spPr>
          <p:txBody>
            <a:bodyPr/>
            <a:lstStyle/>
            <a:p>
              <a:endParaRPr lang="de-DE"/>
            </a:p>
          </p:txBody>
        </p:sp>
        <p:sp>
          <p:nvSpPr>
            <p:cNvPr id="241" name="Line 219"/>
            <p:cNvSpPr>
              <a:spLocks noChangeShapeType="1"/>
            </p:cNvSpPr>
            <p:nvPr/>
          </p:nvSpPr>
          <p:spPr bwMode="auto">
            <a:xfrm>
              <a:off x="-126" y="2592"/>
              <a:ext cx="67" cy="1"/>
            </a:xfrm>
            <a:prstGeom prst="line">
              <a:avLst/>
            </a:prstGeom>
            <a:noFill/>
            <a:ln w="9525">
              <a:solidFill>
                <a:srgbClr val="808080"/>
              </a:solidFill>
              <a:round/>
              <a:headEnd/>
              <a:tailEnd/>
            </a:ln>
          </p:spPr>
          <p:txBody>
            <a:bodyPr/>
            <a:lstStyle/>
            <a:p>
              <a:endParaRPr lang="de-DE"/>
            </a:p>
          </p:txBody>
        </p:sp>
        <p:sp>
          <p:nvSpPr>
            <p:cNvPr id="242" name="Line 220"/>
            <p:cNvSpPr>
              <a:spLocks noChangeShapeType="1"/>
            </p:cNvSpPr>
            <p:nvPr/>
          </p:nvSpPr>
          <p:spPr bwMode="auto">
            <a:xfrm>
              <a:off x="-126" y="2731"/>
              <a:ext cx="67" cy="1"/>
            </a:xfrm>
            <a:prstGeom prst="line">
              <a:avLst/>
            </a:prstGeom>
            <a:noFill/>
            <a:ln w="9525">
              <a:solidFill>
                <a:srgbClr val="808080"/>
              </a:solidFill>
              <a:round/>
              <a:headEnd/>
              <a:tailEnd/>
            </a:ln>
          </p:spPr>
          <p:txBody>
            <a:bodyPr/>
            <a:lstStyle/>
            <a:p>
              <a:endParaRPr lang="de-DE"/>
            </a:p>
          </p:txBody>
        </p:sp>
        <p:sp>
          <p:nvSpPr>
            <p:cNvPr id="243" name="Line 221"/>
            <p:cNvSpPr>
              <a:spLocks noChangeShapeType="1"/>
            </p:cNvSpPr>
            <p:nvPr/>
          </p:nvSpPr>
          <p:spPr bwMode="auto">
            <a:xfrm>
              <a:off x="-126" y="2880"/>
              <a:ext cx="67" cy="1"/>
            </a:xfrm>
            <a:prstGeom prst="line">
              <a:avLst/>
            </a:prstGeom>
            <a:noFill/>
            <a:ln w="9525">
              <a:solidFill>
                <a:srgbClr val="808080"/>
              </a:solidFill>
              <a:round/>
              <a:headEnd/>
              <a:tailEnd/>
            </a:ln>
          </p:spPr>
          <p:txBody>
            <a:bodyPr/>
            <a:lstStyle/>
            <a:p>
              <a:endParaRPr lang="de-DE"/>
            </a:p>
          </p:txBody>
        </p:sp>
        <p:sp>
          <p:nvSpPr>
            <p:cNvPr id="244" name="Line 222"/>
            <p:cNvSpPr>
              <a:spLocks noChangeShapeType="1"/>
            </p:cNvSpPr>
            <p:nvPr/>
          </p:nvSpPr>
          <p:spPr bwMode="auto">
            <a:xfrm>
              <a:off x="-126" y="2465"/>
              <a:ext cx="1" cy="487"/>
            </a:xfrm>
            <a:prstGeom prst="line">
              <a:avLst/>
            </a:prstGeom>
            <a:noFill/>
            <a:ln w="9525">
              <a:solidFill>
                <a:srgbClr val="808080"/>
              </a:solidFill>
              <a:round/>
              <a:headEnd/>
              <a:tailEnd/>
            </a:ln>
          </p:spPr>
          <p:txBody>
            <a:bodyPr/>
            <a:lstStyle/>
            <a:p>
              <a:endParaRPr lang="de-DE"/>
            </a:p>
          </p:txBody>
        </p:sp>
      </p:grpSp>
      <p:grpSp>
        <p:nvGrpSpPr>
          <p:cNvPr id="245" name="Group 223"/>
          <p:cNvGrpSpPr>
            <a:grpSpLocks/>
          </p:cNvGrpSpPr>
          <p:nvPr/>
        </p:nvGrpSpPr>
        <p:grpSpPr bwMode="auto">
          <a:xfrm>
            <a:off x="881063" y="5632897"/>
            <a:ext cx="2147887" cy="61912"/>
            <a:chOff x="-126" y="2952"/>
            <a:chExt cx="1353" cy="39"/>
          </a:xfrm>
        </p:grpSpPr>
        <p:sp>
          <p:nvSpPr>
            <p:cNvPr id="246" name="Line 224"/>
            <p:cNvSpPr>
              <a:spLocks noChangeShapeType="1"/>
            </p:cNvSpPr>
            <p:nvPr/>
          </p:nvSpPr>
          <p:spPr bwMode="auto">
            <a:xfrm>
              <a:off x="-126" y="2990"/>
              <a:ext cx="1352" cy="1"/>
            </a:xfrm>
            <a:prstGeom prst="line">
              <a:avLst/>
            </a:prstGeom>
            <a:noFill/>
            <a:ln w="9525">
              <a:solidFill>
                <a:srgbClr val="808080"/>
              </a:solidFill>
              <a:round/>
              <a:headEnd/>
              <a:tailEnd/>
            </a:ln>
          </p:spPr>
          <p:txBody>
            <a:bodyPr/>
            <a:lstStyle/>
            <a:p>
              <a:endParaRPr lang="de-DE"/>
            </a:p>
          </p:txBody>
        </p:sp>
        <p:sp>
          <p:nvSpPr>
            <p:cNvPr id="247" name="Line 225"/>
            <p:cNvSpPr>
              <a:spLocks noChangeShapeType="1"/>
            </p:cNvSpPr>
            <p:nvPr/>
          </p:nvSpPr>
          <p:spPr bwMode="auto">
            <a:xfrm>
              <a:off x="-126" y="2952"/>
              <a:ext cx="1" cy="38"/>
            </a:xfrm>
            <a:prstGeom prst="line">
              <a:avLst/>
            </a:prstGeom>
            <a:noFill/>
            <a:ln w="9525">
              <a:solidFill>
                <a:srgbClr val="808080"/>
              </a:solidFill>
              <a:round/>
              <a:headEnd/>
              <a:tailEnd/>
            </a:ln>
          </p:spPr>
          <p:txBody>
            <a:bodyPr/>
            <a:lstStyle/>
            <a:p>
              <a:endParaRPr lang="de-DE"/>
            </a:p>
          </p:txBody>
        </p:sp>
        <p:sp>
          <p:nvSpPr>
            <p:cNvPr id="248" name="Line 226"/>
            <p:cNvSpPr>
              <a:spLocks noChangeShapeType="1"/>
            </p:cNvSpPr>
            <p:nvPr/>
          </p:nvSpPr>
          <p:spPr bwMode="auto">
            <a:xfrm>
              <a:off x="18" y="2952"/>
              <a:ext cx="1" cy="38"/>
            </a:xfrm>
            <a:prstGeom prst="line">
              <a:avLst/>
            </a:prstGeom>
            <a:noFill/>
            <a:ln w="9525">
              <a:solidFill>
                <a:srgbClr val="808080"/>
              </a:solidFill>
              <a:round/>
              <a:headEnd/>
              <a:tailEnd/>
            </a:ln>
          </p:spPr>
          <p:txBody>
            <a:bodyPr/>
            <a:lstStyle/>
            <a:p>
              <a:endParaRPr lang="de-DE"/>
            </a:p>
          </p:txBody>
        </p:sp>
        <p:sp>
          <p:nvSpPr>
            <p:cNvPr id="249" name="Line 227"/>
            <p:cNvSpPr>
              <a:spLocks noChangeShapeType="1"/>
            </p:cNvSpPr>
            <p:nvPr/>
          </p:nvSpPr>
          <p:spPr bwMode="auto">
            <a:xfrm>
              <a:off x="168" y="2952"/>
              <a:ext cx="1" cy="38"/>
            </a:xfrm>
            <a:prstGeom prst="line">
              <a:avLst/>
            </a:prstGeom>
            <a:noFill/>
            <a:ln w="9525">
              <a:solidFill>
                <a:srgbClr val="808080"/>
              </a:solidFill>
              <a:round/>
              <a:headEnd/>
              <a:tailEnd/>
            </a:ln>
          </p:spPr>
          <p:txBody>
            <a:bodyPr/>
            <a:lstStyle/>
            <a:p>
              <a:endParaRPr lang="de-DE"/>
            </a:p>
          </p:txBody>
        </p:sp>
        <p:sp>
          <p:nvSpPr>
            <p:cNvPr id="250" name="Line 228"/>
            <p:cNvSpPr>
              <a:spLocks noChangeShapeType="1"/>
            </p:cNvSpPr>
            <p:nvPr/>
          </p:nvSpPr>
          <p:spPr bwMode="auto">
            <a:xfrm>
              <a:off x="323" y="2952"/>
              <a:ext cx="1" cy="38"/>
            </a:xfrm>
            <a:prstGeom prst="line">
              <a:avLst/>
            </a:prstGeom>
            <a:noFill/>
            <a:ln w="9525">
              <a:solidFill>
                <a:srgbClr val="808080"/>
              </a:solidFill>
              <a:round/>
              <a:headEnd/>
              <a:tailEnd/>
            </a:ln>
          </p:spPr>
          <p:txBody>
            <a:bodyPr/>
            <a:lstStyle/>
            <a:p>
              <a:endParaRPr lang="de-DE"/>
            </a:p>
          </p:txBody>
        </p:sp>
        <p:sp>
          <p:nvSpPr>
            <p:cNvPr id="251" name="Line 229"/>
            <p:cNvSpPr>
              <a:spLocks noChangeShapeType="1"/>
            </p:cNvSpPr>
            <p:nvPr/>
          </p:nvSpPr>
          <p:spPr bwMode="auto">
            <a:xfrm>
              <a:off x="472" y="2952"/>
              <a:ext cx="1" cy="38"/>
            </a:xfrm>
            <a:prstGeom prst="line">
              <a:avLst/>
            </a:prstGeom>
            <a:noFill/>
            <a:ln w="9525">
              <a:solidFill>
                <a:srgbClr val="808080"/>
              </a:solidFill>
              <a:round/>
              <a:headEnd/>
              <a:tailEnd/>
            </a:ln>
          </p:spPr>
          <p:txBody>
            <a:bodyPr/>
            <a:lstStyle/>
            <a:p>
              <a:endParaRPr lang="de-DE"/>
            </a:p>
          </p:txBody>
        </p:sp>
        <p:sp>
          <p:nvSpPr>
            <p:cNvPr id="252" name="Line 230"/>
            <p:cNvSpPr>
              <a:spLocks noChangeShapeType="1"/>
            </p:cNvSpPr>
            <p:nvPr/>
          </p:nvSpPr>
          <p:spPr bwMode="auto">
            <a:xfrm>
              <a:off x="622" y="2952"/>
              <a:ext cx="1" cy="38"/>
            </a:xfrm>
            <a:prstGeom prst="line">
              <a:avLst/>
            </a:prstGeom>
            <a:noFill/>
            <a:ln w="9525">
              <a:solidFill>
                <a:srgbClr val="808080"/>
              </a:solidFill>
              <a:round/>
              <a:headEnd/>
              <a:tailEnd/>
            </a:ln>
          </p:spPr>
          <p:txBody>
            <a:bodyPr/>
            <a:lstStyle/>
            <a:p>
              <a:endParaRPr lang="de-DE"/>
            </a:p>
          </p:txBody>
        </p:sp>
        <p:sp>
          <p:nvSpPr>
            <p:cNvPr id="253" name="Line 231"/>
            <p:cNvSpPr>
              <a:spLocks noChangeShapeType="1"/>
            </p:cNvSpPr>
            <p:nvPr/>
          </p:nvSpPr>
          <p:spPr bwMode="auto">
            <a:xfrm>
              <a:off x="771" y="2952"/>
              <a:ext cx="1" cy="38"/>
            </a:xfrm>
            <a:prstGeom prst="line">
              <a:avLst/>
            </a:prstGeom>
            <a:noFill/>
            <a:ln w="9525">
              <a:solidFill>
                <a:srgbClr val="808080"/>
              </a:solidFill>
              <a:round/>
              <a:headEnd/>
              <a:tailEnd/>
            </a:ln>
          </p:spPr>
          <p:txBody>
            <a:bodyPr/>
            <a:lstStyle/>
            <a:p>
              <a:endParaRPr lang="de-DE"/>
            </a:p>
          </p:txBody>
        </p:sp>
        <p:sp>
          <p:nvSpPr>
            <p:cNvPr id="254" name="Line 232"/>
            <p:cNvSpPr>
              <a:spLocks noChangeShapeType="1"/>
            </p:cNvSpPr>
            <p:nvPr/>
          </p:nvSpPr>
          <p:spPr bwMode="auto">
            <a:xfrm>
              <a:off x="927" y="2952"/>
              <a:ext cx="1" cy="38"/>
            </a:xfrm>
            <a:prstGeom prst="line">
              <a:avLst/>
            </a:prstGeom>
            <a:noFill/>
            <a:ln w="9525">
              <a:solidFill>
                <a:srgbClr val="808080"/>
              </a:solidFill>
              <a:round/>
              <a:headEnd/>
              <a:tailEnd/>
            </a:ln>
          </p:spPr>
          <p:txBody>
            <a:bodyPr/>
            <a:lstStyle/>
            <a:p>
              <a:endParaRPr lang="de-DE"/>
            </a:p>
          </p:txBody>
        </p:sp>
        <p:sp>
          <p:nvSpPr>
            <p:cNvPr id="255" name="Line 233"/>
            <p:cNvSpPr>
              <a:spLocks noChangeShapeType="1"/>
            </p:cNvSpPr>
            <p:nvPr/>
          </p:nvSpPr>
          <p:spPr bwMode="auto">
            <a:xfrm>
              <a:off x="1076" y="2952"/>
              <a:ext cx="1" cy="38"/>
            </a:xfrm>
            <a:prstGeom prst="line">
              <a:avLst/>
            </a:prstGeom>
            <a:noFill/>
            <a:ln w="9525">
              <a:solidFill>
                <a:srgbClr val="808080"/>
              </a:solidFill>
              <a:round/>
              <a:headEnd/>
              <a:tailEnd/>
            </a:ln>
          </p:spPr>
          <p:txBody>
            <a:bodyPr/>
            <a:lstStyle/>
            <a:p>
              <a:endParaRPr lang="de-DE"/>
            </a:p>
          </p:txBody>
        </p:sp>
        <p:sp>
          <p:nvSpPr>
            <p:cNvPr id="256" name="Line 234"/>
            <p:cNvSpPr>
              <a:spLocks noChangeShapeType="1"/>
            </p:cNvSpPr>
            <p:nvPr/>
          </p:nvSpPr>
          <p:spPr bwMode="auto">
            <a:xfrm>
              <a:off x="1226" y="2952"/>
              <a:ext cx="1" cy="38"/>
            </a:xfrm>
            <a:prstGeom prst="line">
              <a:avLst/>
            </a:prstGeom>
            <a:noFill/>
            <a:ln w="9525">
              <a:solidFill>
                <a:srgbClr val="808080"/>
              </a:solidFill>
              <a:round/>
              <a:headEnd/>
              <a:tailEnd/>
            </a:ln>
          </p:spPr>
          <p:txBody>
            <a:bodyPr/>
            <a:lstStyle/>
            <a:p>
              <a:endParaRPr lang="de-DE"/>
            </a:p>
          </p:txBody>
        </p:sp>
        <p:sp>
          <p:nvSpPr>
            <p:cNvPr id="257" name="Line 235"/>
            <p:cNvSpPr>
              <a:spLocks noChangeShapeType="1"/>
            </p:cNvSpPr>
            <p:nvPr/>
          </p:nvSpPr>
          <p:spPr bwMode="auto">
            <a:xfrm>
              <a:off x="-48" y="2952"/>
              <a:ext cx="1" cy="38"/>
            </a:xfrm>
            <a:prstGeom prst="line">
              <a:avLst/>
            </a:prstGeom>
            <a:noFill/>
            <a:ln w="9525">
              <a:solidFill>
                <a:srgbClr val="808080"/>
              </a:solidFill>
              <a:round/>
              <a:headEnd/>
              <a:tailEnd/>
            </a:ln>
          </p:spPr>
          <p:txBody>
            <a:bodyPr/>
            <a:lstStyle/>
            <a:p>
              <a:endParaRPr lang="de-DE"/>
            </a:p>
          </p:txBody>
        </p:sp>
        <p:sp>
          <p:nvSpPr>
            <p:cNvPr id="258" name="Line 236"/>
            <p:cNvSpPr>
              <a:spLocks noChangeShapeType="1"/>
            </p:cNvSpPr>
            <p:nvPr/>
          </p:nvSpPr>
          <p:spPr bwMode="auto">
            <a:xfrm>
              <a:off x="101" y="2952"/>
              <a:ext cx="1" cy="38"/>
            </a:xfrm>
            <a:prstGeom prst="line">
              <a:avLst/>
            </a:prstGeom>
            <a:noFill/>
            <a:ln w="9525">
              <a:solidFill>
                <a:srgbClr val="808080"/>
              </a:solidFill>
              <a:round/>
              <a:headEnd/>
              <a:tailEnd/>
            </a:ln>
          </p:spPr>
          <p:txBody>
            <a:bodyPr/>
            <a:lstStyle/>
            <a:p>
              <a:endParaRPr lang="de-DE"/>
            </a:p>
          </p:txBody>
        </p:sp>
        <p:sp>
          <p:nvSpPr>
            <p:cNvPr id="259" name="Line 237"/>
            <p:cNvSpPr>
              <a:spLocks noChangeShapeType="1"/>
            </p:cNvSpPr>
            <p:nvPr/>
          </p:nvSpPr>
          <p:spPr bwMode="auto">
            <a:xfrm>
              <a:off x="251" y="2952"/>
              <a:ext cx="1" cy="38"/>
            </a:xfrm>
            <a:prstGeom prst="line">
              <a:avLst/>
            </a:prstGeom>
            <a:noFill/>
            <a:ln w="9525">
              <a:solidFill>
                <a:srgbClr val="808080"/>
              </a:solidFill>
              <a:round/>
              <a:headEnd/>
              <a:tailEnd/>
            </a:ln>
          </p:spPr>
          <p:txBody>
            <a:bodyPr/>
            <a:lstStyle/>
            <a:p>
              <a:endParaRPr lang="de-DE"/>
            </a:p>
          </p:txBody>
        </p:sp>
        <p:sp>
          <p:nvSpPr>
            <p:cNvPr id="260" name="Line 238"/>
            <p:cNvSpPr>
              <a:spLocks noChangeShapeType="1"/>
            </p:cNvSpPr>
            <p:nvPr/>
          </p:nvSpPr>
          <p:spPr bwMode="auto">
            <a:xfrm>
              <a:off x="400" y="2952"/>
              <a:ext cx="1" cy="38"/>
            </a:xfrm>
            <a:prstGeom prst="line">
              <a:avLst/>
            </a:prstGeom>
            <a:noFill/>
            <a:ln w="9525">
              <a:solidFill>
                <a:srgbClr val="808080"/>
              </a:solidFill>
              <a:round/>
              <a:headEnd/>
              <a:tailEnd/>
            </a:ln>
          </p:spPr>
          <p:txBody>
            <a:bodyPr/>
            <a:lstStyle/>
            <a:p>
              <a:endParaRPr lang="de-DE"/>
            </a:p>
          </p:txBody>
        </p:sp>
        <p:sp>
          <p:nvSpPr>
            <p:cNvPr id="261" name="Line 239"/>
            <p:cNvSpPr>
              <a:spLocks noChangeShapeType="1"/>
            </p:cNvSpPr>
            <p:nvPr/>
          </p:nvSpPr>
          <p:spPr bwMode="auto">
            <a:xfrm>
              <a:off x="555" y="2952"/>
              <a:ext cx="1" cy="38"/>
            </a:xfrm>
            <a:prstGeom prst="line">
              <a:avLst/>
            </a:prstGeom>
            <a:noFill/>
            <a:ln w="9525">
              <a:solidFill>
                <a:srgbClr val="808080"/>
              </a:solidFill>
              <a:round/>
              <a:headEnd/>
              <a:tailEnd/>
            </a:ln>
          </p:spPr>
          <p:txBody>
            <a:bodyPr/>
            <a:lstStyle/>
            <a:p>
              <a:endParaRPr lang="de-DE"/>
            </a:p>
          </p:txBody>
        </p:sp>
        <p:sp>
          <p:nvSpPr>
            <p:cNvPr id="262" name="Line 240"/>
            <p:cNvSpPr>
              <a:spLocks noChangeShapeType="1"/>
            </p:cNvSpPr>
            <p:nvPr/>
          </p:nvSpPr>
          <p:spPr bwMode="auto">
            <a:xfrm>
              <a:off x="705" y="2952"/>
              <a:ext cx="1" cy="38"/>
            </a:xfrm>
            <a:prstGeom prst="line">
              <a:avLst/>
            </a:prstGeom>
            <a:noFill/>
            <a:ln w="9525">
              <a:solidFill>
                <a:srgbClr val="808080"/>
              </a:solidFill>
              <a:round/>
              <a:headEnd/>
              <a:tailEnd/>
            </a:ln>
          </p:spPr>
          <p:txBody>
            <a:bodyPr/>
            <a:lstStyle/>
            <a:p>
              <a:endParaRPr lang="de-DE"/>
            </a:p>
          </p:txBody>
        </p:sp>
        <p:sp>
          <p:nvSpPr>
            <p:cNvPr id="263" name="Line 241"/>
            <p:cNvSpPr>
              <a:spLocks noChangeShapeType="1"/>
            </p:cNvSpPr>
            <p:nvPr/>
          </p:nvSpPr>
          <p:spPr bwMode="auto">
            <a:xfrm>
              <a:off x="855" y="2952"/>
              <a:ext cx="1" cy="38"/>
            </a:xfrm>
            <a:prstGeom prst="line">
              <a:avLst/>
            </a:prstGeom>
            <a:noFill/>
            <a:ln w="9525">
              <a:solidFill>
                <a:srgbClr val="808080"/>
              </a:solidFill>
              <a:round/>
              <a:headEnd/>
              <a:tailEnd/>
            </a:ln>
          </p:spPr>
          <p:txBody>
            <a:bodyPr/>
            <a:lstStyle/>
            <a:p>
              <a:endParaRPr lang="de-DE"/>
            </a:p>
          </p:txBody>
        </p:sp>
        <p:sp>
          <p:nvSpPr>
            <p:cNvPr id="264" name="Line 242"/>
            <p:cNvSpPr>
              <a:spLocks noChangeShapeType="1"/>
            </p:cNvSpPr>
            <p:nvPr/>
          </p:nvSpPr>
          <p:spPr bwMode="auto">
            <a:xfrm>
              <a:off x="1004" y="2952"/>
              <a:ext cx="1" cy="38"/>
            </a:xfrm>
            <a:prstGeom prst="line">
              <a:avLst/>
            </a:prstGeom>
            <a:noFill/>
            <a:ln w="9525">
              <a:solidFill>
                <a:srgbClr val="808080"/>
              </a:solidFill>
              <a:round/>
              <a:headEnd/>
              <a:tailEnd/>
            </a:ln>
          </p:spPr>
          <p:txBody>
            <a:bodyPr/>
            <a:lstStyle/>
            <a:p>
              <a:endParaRPr lang="de-DE"/>
            </a:p>
          </p:txBody>
        </p:sp>
        <p:sp>
          <p:nvSpPr>
            <p:cNvPr id="265" name="Line 243"/>
            <p:cNvSpPr>
              <a:spLocks noChangeShapeType="1"/>
            </p:cNvSpPr>
            <p:nvPr/>
          </p:nvSpPr>
          <p:spPr bwMode="auto">
            <a:xfrm>
              <a:off x="1159" y="2952"/>
              <a:ext cx="1" cy="38"/>
            </a:xfrm>
            <a:prstGeom prst="line">
              <a:avLst/>
            </a:prstGeom>
            <a:noFill/>
            <a:ln w="9525">
              <a:solidFill>
                <a:srgbClr val="808080"/>
              </a:solidFill>
              <a:round/>
              <a:headEnd/>
              <a:tailEnd/>
            </a:ln>
          </p:spPr>
          <p:txBody>
            <a:bodyPr/>
            <a:lstStyle/>
            <a:p>
              <a:endParaRPr lang="de-DE"/>
            </a:p>
          </p:txBody>
        </p:sp>
      </p:grpSp>
      <p:sp>
        <p:nvSpPr>
          <p:cNvPr id="266" name="Line 244"/>
          <p:cNvSpPr>
            <a:spLocks noChangeShapeType="1"/>
          </p:cNvSpPr>
          <p:nvPr/>
        </p:nvSpPr>
        <p:spPr bwMode="auto">
          <a:xfrm>
            <a:off x="881063" y="4869309"/>
            <a:ext cx="107950" cy="1588"/>
          </a:xfrm>
          <a:prstGeom prst="line">
            <a:avLst/>
          </a:prstGeom>
          <a:noFill/>
          <a:ln w="9525">
            <a:solidFill>
              <a:srgbClr val="808080"/>
            </a:solidFill>
            <a:round/>
            <a:headEnd/>
            <a:tailEnd/>
          </a:ln>
        </p:spPr>
        <p:txBody>
          <a:bodyPr/>
          <a:lstStyle/>
          <a:p>
            <a:endParaRPr lang="de-DE"/>
          </a:p>
        </p:txBody>
      </p:sp>
      <p:sp>
        <p:nvSpPr>
          <p:cNvPr id="267" name="Line 245"/>
          <p:cNvSpPr>
            <a:spLocks noChangeShapeType="1"/>
          </p:cNvSpPr>
          <p:nvPr/>
        </p:nvSpPr>
        <p:spPr bwMode="auto">
          <a:xfrm>
            <a:off x="881063" y="5061397"/>
            <a:ext cx="107950" cy="1587"/>
          </a:xfrm>
          <a:prstGeom prst="line">
            <a:avLst/>
          </a:prstGeom>
          <a:noFill/>
          <a:ln w="9525">
            <a:solidFill>
              <a:srgbClr val="808080"/>
            </a:solidFill>
            <a:round/>
            <a:headEnd/>
            <a:tailEnd/>
          </a:ln>
        </p:spPr>
        <p:txBody>
          <a:bodyPr/>
          <a:lstStyle/>
          <a:p>
            <a:endParaRPr lang="de-DE"/>
          </a:p>
        </p:txBody>
      </p:sp>
      <p:sp>
        <p:nvSpPr>
          <p:cNvPr id="268" name="Line 246"/>
          <p:cNvSpPr>
            <a:spLocks noChangeShapeType="1"/>
          </p:cNvSpPr>
          <p:nvPr/>
        </p:nvSpPr>
        <p:spPr bwMode="auto">
          <a:xfrm>
            <a:off x="881063" y="5282059"/>
            <a:ext cx="107950" cy="1588"/>
          </a:xfrm>
          <a:prstGeom prst="line">
            <a:avLst/>
          </a:prstGeom>
          <a:noFill/>
          <a:ln w="9525">
            <a:solidFill>
              <a:srgbClr val="808080"/>
            </a:solidFill>
            <a:round/>
            <a:headEnd/>
            <a:tailEnd/>
          </a:ln>
        </p:spPr>
        <p:txBody>
          <a:bodyPr/>
          <a:lstStyle/>
          <a:p>
            <a:endParaRPr lang="de-DE"/>
          </a:p>
        </p:txBody>
      </p:sp>
      <p:sp>
        <p:nvSpPr>
          <p:cNvPr id="269" name="Line 247"/>
          <p:cNvSpPr>
            <a:spLocks noChangeShapeType="1"/>
          </p:cNvSpPr>
          <p:nvPr/>
        </p:nvSpPr>
        <p:spPr bwMode="auto">
          <a:xfrm>
            <a:off x="881063" y="5518597"/>
            <a:ext cx="107950" cy="1587"/>
          </a:xfrm>
          <a:prstGeom prst="line">
            <a:avLst/>
          </a:prstGeom>
          <a:noFill/>
          <a:ln w="9525">
            <a:solidFill>
              <a:srgbClr val="808080"/>
            </a:solidFill>
            <a:round/>
            <a:headEnd/>
            <a:tailEnd/>
          </a:ln>
        </p:spPr>
        <p:txBody>
          <a:bodyPr/>
          <a:lstStyle/>
          <a:p>
            <a:endParaRPr lang="de-DE"/>
          </a:p>
        </p:txBody>
      </p:sp>
      <p:sp>
        <p:nvSpPr>
          <p:cNvPr id="270" name="Line 248"/>
          <p:cNvSpPr>
            <a:spLocks noChangeShapeType="1"/>
          </p:cNvSpPr>
          <p:nvPr/>
        </p:nvSpPr>
        <p:spPr bwMode="auto">
          <a:xfrm>
            <a:off x="881063" y="4859784"/>
            <a:ext cx="1587" cy="773113"/>
          </a:xfrm>
          <a:prstGeom prst="line">
            <a:avLst/>
          </a:prstGeom>
          <a:noFill/>
          <a:ln w="9525">
            <a:solidFill>
              <a:srgbClr val="808080"/>
            </a:solidFill>
            <a:round/>
            <a:headEnd/>
            <a:tailEnd/>
          </a:ln>
        </p:spPr>
        <p:txBody>
          <a:bodyPr/>
          <a:lstStyle/>
          <a:p>
            <a:endParaRPr lang="de-DE"/>
          </a:p>
        </p:txBody>
      </p:sp>
      <p:sp>
        <p:nvSpPr>
          <p:cNvPr id="271" name="Line 249"/>
          <p:cNvSpPr>
            <a:spLocks noChangeShapeType="1"/>
          </p:cNvSpPr>
          <p:nvPr/>
        </p:nvSpPr>
        <p:spPr bwMode="auto">
          <a:xfrm>
            <a:off x="881063" y="4869309"/>
            <a:ext cx="107950" cy="1588"/>
          </a:xfrm>
          <a:prstGeom prst="line">
            <a:avLst/>
          </a:prstGeom>
          <a:noFill/>
          <a:ln w="9525">
            <a:solidFill>
              <a:srgbClr val="808080"/>
            </a:solidFill>
            <a:round/>
            <a:headEnd/>
            <a:tailEnd/>
          </a:ln>
        </p:spPr>
        <p:txBody>
          <a:bodyPr/>
          <a:lstStyle/>
          <a:p>
            <a:endParaRPr lang="de-DE"/>
          </a:p>
        </p:txBody>
      </p:sp>
      <p:sp>
        <p:nvSpPr>
          <p:cNvPr id="272" name="Line 250"/>
          <p:cNvSpPr>
            <a:spLocks noChangeShapeType="1"/>
          </p:cNvSpPr>
          <p:nvPr/>
        </p:nvSpPr>
        <p:spPr bwMode="auto">
          <a:xfrm>
            <a:off x="881063" y="5061397"/>
            <a:ext cx="107950" cy="1587"/>
          </a:xfrm>
          <a:prstGeom prst="line">
            <a:avLst/>
          </a:prstGeom>
          <a:noFill/>
          <a:ln w="9525">
            <a:solidFill>
              <a:srgbClr val="808080"/>
            </a:solidFill>
            <a:round/>
            <a:headEnd/>
            <a:tailEnd/>
          </a:ln>
        </p:spPr>
        <p:txBody>
          <a:bodyPr/>
          <a:lstStyle/>
          <a:p>
            <a:endParaRPr lang="de-DE"/>
          </a:p>
        </p:txBody>
      </p:sp>
      <p:sp>
        <p:nvSpPr>
          <p:cNvPr id="273" name="Line 251"/>
          <p:cNvSpPr>
            <a:spLocks noChangeShapeType="1"/>
          </p:cNvSpPr>
          <p:nvPr/>
        </p:nvSpPr>
        <p:spPr bwMode="auto">
          <a:xfrm>
            <a:off x="881063" y="5282059"/>
            <a:ext cx="107950" cy="1588"/>
          </a:xfrm>
          <a:prstGeom prst="line">
            <a:avLst/>
          </a:prstGeom>
          <a:noFill/>
          <a:ln w="9525">
            <a:solidFill>
              <a:srgbClr val="808080"/>
            </a:solidFill>
            <a:round/>
            <a:headEnd/>
            <a:tailEnd/>
          </a:ln>
        </p:spPr>
        <p:txBody>
          <a:bodyPr/>
          <a:lstStyle/>
          <a:p>
            <a:endParaRPr lang="de-DE"/>
          </a:p>
        </p:txBody>
      </p:sp>
      <p:sp>
        <p:nvSpPr>
          <p:cNvPr id="274" name="Line 252"/>
          <p:cNvSpPr>
            <a:spLocks noChangeShapeType="1"/>
          </p:cNvSpPr>
          <p:nvPr/>
        </p:nvSpPr>
        <p:spPr bwMode="auto">
          <a:xfrm>
            <a:off x="881063" y="5518597"/>
            <a:ext cx="107950" cy="1587"/>
          </a:xfrm>
          <a:prstGeom prst="line">
            <a:avLst/>
          </a:prstGeom>
          <a:noFill/>
          <a:ln w="9525">
            <a:solidFill>
              <a:srgbClr val="808080"/>
            </a:solidFill>
            <a:round/>
            <a:headEnd/>
            <a:tailEnd/>
          </a:ln>
        </p:spPr>
        <p:txBody>
          <a:bodyPr/>
          <a:lstStyle/>
          <a:p>
            <a:endParaRPr lang="de-DE"/>
          </a:p>
        </p:txBody>
      </p:sp>
      <p:sp>
        <p:nvSpPr>
          <p:cNvPr id="275" name="Line 253"/>
          <p:cNvSpPr>
            <a:spLocks noChangeShapeType="1"/>
          </p:cNvSpPr>
          <p:nvPr/>
        </p:nvSpPr>
        <p:spPr bwMode="auto">
          <a:xfrm>
            <a:off x="881063" y="4859784"/>
            <a:ext cx="1587" cy="773113"/>
          </a:xfrm>
          <a:prstGeom prst="line">
            <a:avLst/>
          </a:prstGeom>
          <a:noFill/>
          <a:ln w="9525">
            <a:solidFill>
              <a:srgbClr val="808080"/>
            </a:solidFill>
            <a:round/>
            <a:headEnd/>
            <a:tailEnd/>
          </a:ln>
        </p:spPr>
        <p:txBody>
          <a:bodyPr/>
          <a:lstStyle/>
          <a:p>
            <a:endParaRPr lang="de-DE"/>
          </a:p>
        </p:txBody>
      </p:sp>
      <p:sp>
        <p:nvSpPr>
          <p:cNvPr id="276" name="Line 254"/>
          <p:cNvSpPr>
            <a:spLocks noChangeShapeType="1"/>
          </p:cNvSpPr>
          <p:nvPr/>
        </p:nvSpPr>
        <p:spPr bwMode="auto">
          <a:xfrm>
            <a:off x="881063" y="5693222"/>
            <a:ext cx="2146300" cy="1587"/>
          </a:xfrm>
          <a:prstGeom prst="line">
            <a:avLst/>
          </a:prstGeom>
          <a:noFill/>
          <a:ln w="9525">
            <a:solidFill>
              <a:srgbClr val="808080"/>
            </a:solidFill>
            <a:round/>
            <a:headEnd/>
            <a:tailEnd/>
          </a:ln>
        </p:spPr>
        <p:txBody>
          <a:bodyPr/>
          <a:lstStyle/>
          <a:p>
            <a:endParaRPr lang="de-DE"/>
          </a:p>
        </p:txBody>
      </p:sp>
      <p:sp>
        <p:nvSpPr>
          <p:cNvPr id="277" name="Line 255"/>
          <p:cNvSpPr>
            <a:spLocks noChangeShapeType="1"/>
          </p:cNvSpPr>
          <p:nvPr/>
        </p:nvSpPr>
        <p:spPr bwMode="auto">
          <a:xfrm>
            <a:off x="881063" y="5632897"/>
            <a:ext cx="1587" cy="60325"/>
          </a:xfrm>
          <a:prstGeom prst="line">
            <a:avLst/>
          </a:prstGeom>
          <a:noFill/>
          <a:ln w="9525">
            <a:solidFill>
              <a:srgbClr val="808080"/>
            </a:solidFill>
            <a:round/>
            <a:headEnd/>
            <a:tailEnd/>
          </a:ln>
        </p:spPr>
        <p:txBody>
          <a:bodyPr/>
          <a:lstStyle/>
          <a:p>
            <a:endParaRPr lang="de-DE"/>
          </a:p>
        </p:txBody>
      </p:sp>
      <p:sp>
        <p:nvSpPr>
          <p:cNvPr id="278" name="Line 256"/>
          <p:cNvSpPr>
            <a:spLocks noChangeShapeType="1"/>
          </p:cNvSpPr>
          <p:nvPr/>
        </p:nvSpPr>
        <p:spPr bwMode="auto">
          <a:xfrm>
            <a:off x="1109663" y="5632897"/>
            <a:ext cx="1587" cy="60325"/>
          </a:xfrm>
          <a:prstGeom prst="line">
            <a:avLst/>
          </a:prstGeom>
          <a:noFill/>
          <a:ln w="9525">
            <a:solidFill>
              <a:srgbClr val="808080"/>
            </a:solidFill>
            <a:round/>
            <a:headEnd/>
            <a:tailEnd/>
          </a:ln>
        </p:spPr>
        <p:txBody>
          <a:bodyPr/>
          <a:lstStyle/>
          <a:p>
            <a:endParaRPr lang="de-DE"/>
          </a:p>
        </p:txBody>
      </p:sp>
      <p:sp>
        <p:nvSpPr>
          <p:cNvPr id="279" name="Line 257"/>
          <p:cNvSpPr>
            <a:spLocks noChangeShapeType="1"/>
          </p:cNvSpPr>
          <p:nvPr/>
        </p:nvSpPr>
        <p:spPr bwMode="auto">
          <a:xfrm>
            <a:off x="1347788" y="5632897"/>
            <a:ext cx="3175" cy="60325"/>
          </a:xfrm>
          <a:prstGeom prst="line">
            <a:avLst/>
          </a:prstGeom>
          <a:noFill/>
          <a:ln w="9525">
            <a:solidFill>
              <a:srgbClr val="808080"/>
            </a:solidFill>
            <a:round/>
            <a:headEnd/>
            <a:tailEnd/>
          </a:ln>
        </p:spPr>
        <p:txBody>
          <a:bodyPr/>
          <a:lstStyle/>
          <a:p>
            <a:endParaRPr lang="de-DE"/>
          </a:p>
        </p:txBody>
      </p:sp>
      <p:sp>
        <p:nvSpPr>
          <p:cNvPr id="280" name="Line 258"/>
          <p:cNvSpPr>
            <a:spLocks noChangeShapeType="1"/>
          </p:cNvSpPr>
          <p:nvPr/>
        </p:nvSpPr>
        <p:spPr bwMode="auto">
          <a:xfrm>
            <a:off x="1593850" y="5632897"/>
            <a:ext cx="1588" cy="60325"/>
          </a:xfrm>
          <a:prstGeom prst="line">
            <a:avLst/>
          </a:prstGeom>
          <a:noFill/>
          <a:ln w="9525">
            <a:solidFill>
              <a:srgbClr val="808080"/>
            </a:solidFill>
            <a:round/>
            <a:headEnd/>
            <a:tailEnd/>
          </a:ln>
        </p:spPr>
        <p:txBody>
          <a:bodyPr/>
          <a:lstStyle/>
          <a:p>
            <a:endParaRPr lang="de-DE"/>
          </a:p>
        </p:txBody>
      </p:sp>
      <p:sp>
        <p:nvSpPr>
          <p:cNvPr id="281" name="Line 259"/>
          <p:cNvSpPr>
            <a:spLocks noChangeShapeType="1"/>
          </p:cNvSpPr>
          <p:nvPr/>
        </p:nvSpPr>
        <p:spPr bwMode="auto">
          <a:xfrm>
            <a:off x="1830388" y="5632897"/>
            <a:ext cx="3175" cy="60325"/>
          </a:xfrm>
          <a:prstGeom prst="line">
            <a:avLst/>
          </a:prstGeom>
          <a:noFill/>
          <a:ln w="9525">
            <a:solidFill>
              <a:srgbClr val="808080"/>
            </a:solidFill>
            <a:round/>
            <a:headEnd/>
            <a:tailEnd/>
          </a:ln>
        </p:spPr>
        <p:txBody>
          <a:bodyPr/>
          <a:lstStyle/>
          <a:p>
            <a:endParaRPr lang="de-DE"/>
          </a:p>
        </p:txBody>
      </p:sp>
      <p:sp>
        <p:nvSpPr>
          <p:cNvPr id="282" name="Line 260"/>
          <p:cNvSpPr>
            <a:spLocks noChangeShapeType="1"/>
          </p:cNvSpPr>
          <p:nvPr/>
        </p:nvSpPr>
        <p:spPr bwMode="auto">
          <a:xfrm>
            <a:off x="2068513" y="5632897"/>
            <a:ext cx="1587" cy="60325"/>
          </a:xfrm>
          <a:prstGeom prst="line">
            <a:avLst/>
          </a:prstGeom>
          <a:noFill/>
          <a:ln w="9525">
            <a:solidFill>
              <a:srgbClr val="808080"/>
            </a:solidFill>
            <a:round/>
            <a:headEnd/>
            <a:tailEnd/>
          </a:ln>
        </p:spPr>
        <p:txBody>
          <a:bodyPr/>
          <a:lstStyle/>
          <a:p>
            <a:endParaRPr lang="de-DE"/>
          </a:p>
        </p:txBody>
      </p:sp>
      <p:sp>
        <p:nvSpPr>
          <p:cNvPr id="283" name="Line 261"/>
          <p:cNvSpPr>
            <a:spLocks noChangeShapeType="1"/>
          </p:cNvSpPr>
          <p:nvPr/>
        </p:nvSpPr>
        <p:spPr bwMode="auto">
          <a:xfrm>
            <a:off x="2305050" y="5632897"/>
            <a:ext cx="1588" cy="60325"/>
          </a:xfrm>
          <a:prstGeom prst="line">
            <a:avLst/>
          </a:prstGeom>
          <a:noFill/>
          <a:ln w="9525">
            <a:solidFill>
              <a:srgbClr val="808080"/>
            </a:solidFill>
            <a:round/>
            <a:headEnd/>
            <a:tailEnd/>
          </a:ln>
        </p:spPr>
        <p:txBody>
          <a:bodyPr/>
          <a:lstStyle/>
          <a:p>
            <a:endParaRPr lang="de-DE"/>
          </a:p>
        </p:txBody>
      </p:sp>
      <p:sp>
        <p:nvSpPr>
          <p:cNvPr id="284" name="Line 262"/>
          <p:cNvSpPr>
            <a:spLocks noChangeShapeType="1"/>
          </p:cNvSpPr>
          <p:nvPr/>
        </p:nvSpPr>
        <p:spPr bwMode="auto">
          <a:xfrm>
            <a:off x="2552700" y="5632897"/>
            <a:ext cx="1588" cy="60325"/>
          </a:xfrm>
          <a:prstGeom prst="line">
            <a:avLst/>
          </a:prstGeom>
          <a:noFill/>
          <a:ln w="9525">
            <a:solidFill>
              <a:srgbClr val="808080"/>
            </a:solidFill>
            <a:round/>
            <a:headEnd/>
            <a:tailEnd/>
          </a:ln>
        </p:spPr>
        <p:txBody>
          <a:bodyPr/>
          <a:lstStyle/>
          <a:p>
            <a:endParaRPr lang="de-DE"/>
          </a:p>
        </p:txBody>
      </p:sp>
      <p:sp>
        <p:nvSpPr>
          <p:cNvPr id="285" name="Line 263"/>
          <p:cNvSpPr>
            <a:spLocks noChangeShapeType="1"/>
          </p:cNvSpPr>
          <p:nvPr/>
        </p:nvSpPr>
        <p:spPr bwMode="auto">
          <a:xfrm>
            <a:off x="2789238" y="5632897"/>
            <a:ext cx="3175" cy="60325"/>
          </a:xfrm>
          <a:prstGeom prst="line">
            <a:avLst/>
          </a:prstGeom>
          <a:noFill/>
          <a:ln w="9525">
            <a:solidFill>
              <a:srgbClr val="808080"/>
            </a:solidFill>
            <a:round/>
            <a:headEnd/>
            <a:tailEnd/>
          </a:ln>
        </p:spPr>
        <p:txBody>
          <a:bodyPr/>
          <a:lstStyle/>
          <a:p>
            <a:endParaRPr lang="de-DE"/>
          </a:p>
        </p:txBody>
      </p:sp>
      <p:sp>
        <p:nvSpPr>
          <p:cNvPr id="286" name="Line 264"/>
          <p:cNvSpPr>
            <a:spLocks noChangeShapeType="1"/>
          </p:cNvSpPr>
          <p:nvPr/>
        </p:nvSpPr>
        <p:spPr bwMode="auto">
          <a:xfrm>
            <a:off x="3027363" y="5632897"/>
            <a:ext cx="1587" cy="60325"/>
          </a:xfrm>
          <a:prstGeom prst="line">
            <a:avLst/>
          </a:prstGeom>
          <a:noFill/>
          <a:ln w="9525">
            <a:solidFill>
              <a:srgbClr val="808080"/>
            </a:solidFill>
            <a:round/>
            <a:headEnd/>
            <a:tailEnd/>
          </a:ln>
        </p:spPr>
        <p:txBody>
          <a:bodyPr/>
          <a:lstStyle/>
          <a:p>
            <a:endParaRPr lang="de-DE"/>
          </a:p>
        </p:txBody>
      </p:sp>
      <p:sp>
        <p:nvSpPr>
          <p:cNvPr id="287" name="Line 265"/>
          <p:cNvSpPr>
            <a:spLocks noChangeShapeType="1"/>
          </p:cNvSpPr>
          <p:nvPr/>
        </p:nvSpPr>
        <p:spPr bwMode="auto">
          <a:xfrm>
            <a:off x="1004888" y="5632897"/>
            <a:ext cx="3175" cy="60325"/>
          </a:xfrm>
          <a:prstGeom prst="line">
            <a:avLst/>
          </a:prstGeom>
          <a:noFill/>
          <a:ln w="9525">
            <a:solidFill>
              <a:srgbClr val="808080"/>
            </a:solidFill>
            <a:round/>
            <a:headEnd/>
            <a:tailEnd/>
          </a:ln>
        </p:spPr>
        <p:txBody>
          <a:bodyPr/>
          <a:lstStyle/>
          <a:p>
            <a:endParaRPr lang="de-DE"/>
          </a:p>
        </p:txBody>
      </p:sp>
      <p:sp>
        <p:nvSpPr>
          <p:cNvPr id="288" name="Line 266"/>
          <p:cNvSpPr>
            <a:spLocks noChangeShapeType="1"/>
          </p:cNvSpPr>
          <p:nvPr/>
        </p:nvSpPr>
        <p:spPr bwMode="auto">
          <a:xfrm>
            <a:off x="1243013" y="5632897"/>
            <a:ext cx="0" cy="60325"/>
          </a:xfrm>
          <a:prstGeom prst="line">
            <a:avLst/>
          </a:prstGeom>
          <a:noFill/>
          <a:ln w="9525">
            <a:solidFill>
              <a:srgbClr val="808080"/>
            </a:solidFill>
            <a:round/>
            <a:headEnd/>
            <a:tailEnd/>
          </a:ln>
        </p:spPr>
        <p:txBody>
          <a:bodyPr/>
          <a:lstStyle/>
          <a:p>
            <a:endParaRPr lang="de-DE"/>
          </a:p>
        </p:txBody>
      </p:sp>
      <p:sp>
        <p:nvSpPr>
          <p:cNvPr id="289" name="Line 267"/>
          <p:cNvSpPr>
            <a:spLocks noChangeShapeType="1"/>
          </p:cNvSpPr>
          <p:nvPr/>
        </p:nvSpPr>
        <p:spPr bwMode="auto">
          <a:xfrm>
            <a:off x="1479550" y="5632897"/>
            <a:ext cx="1588" cy="60325"/>
          </a:xfrm>
          <a:prstGeom prst="line">
            <a:avLst/>
          </a:prstGeom>
          <a:noFill/>
          <a:ln w="9525">
            <a:solidFill>
              <a:srgbClr val="808080"/>
            </a:solidFill>
            <a:round/>
            <a:headEnd/>
            <a:tailEnd/>
          </a:ln>
        </p:spPr>
        <p:txBody>
          <a:bodyPr/>
          <a:lstStyle/>
          <a:p>
            <a:endParaRPr lang="de-DE"/>
          </a:p>
        </p:txBody>
      </p:sp>
      <p:sp>
        <p:nvSpPr>
          <p:cNvPr id="290" name="Line 268"/>
          <p:cNvSpPr>
            <a:spLocks noChangeShapeType="1"/>
          </p:cNvSpPr>
          <p:nvPr/>
        </p:nvSpPr>
        <p:spPr bwMode="auto">
          <a:xfrm>
            <a:off x="1716088" y="5632897"/>
            <a:ext cx="3175" cy="60325"/>
          </a:xfrm>
          <a:prstGeom prst="line">
            <a:avLst/>
          </a:prstGeom>
          <a:noFill/>
          <a:ln w="9525">
            <a:solidFill>
              <a:srgbClr val="808080"/>
            </a:solidFill>
            <a:round/>
            <a:headEnd/>
            <a:tailEnd/>
          </a:ln>
        </p:spPr>
        <p:txBody>
          <a:bodyPr/>
          <a:lstStyle/>
          <a:p>
            <a:endParaRPr lang="de-DE"/>
          </a:p>
        </p:txBody>
      </p:sp>
      <p:sp>
        <p:nvSpPr>
          <p:cNvPr id="291" name="Line 269"/>
          <p:cNvSpPr>
            <a:spLocks noChangeShapeType="1"/>
          </p:cNvSpPr>
          <p:nvPr/>
        </p:nvSpPr>
        <p:spPr bwMode="auto">
          <a:xfrm>
            <a:off x="1962150" y="5632897"/>
            <a:ext cx="1588" cy="60325"/>
          </a:xfrm>
          <a:prstGeom prst="line">
            <a:avLst/>
          </a:prstGeom>
          <a:noFill/>
          <a:ln w="9525">
            <a:solidFill>
              <a:srgbClr val="808080"/>
            </a:solidFill>
            <a:round/>
            <a:headEnd/>
            <a:tailEnd/>
          </a:ln>
        </p:spPr>
        <p:txBody>
          <a:bodyPr/>
          <a:lstStyle/>
          <a:p>
            <a:endParaRPr lang="de-DE"/>
          </a:p>
        </p:txBody>
      </p:sp>
      <p:sp>
        <p:nvSpPr>
          <p:cNvPr id="292" name="Line 270"/>
          <p:cNvSpPr>
            <a:spLocks noChangeShapeType="1"/>
          </p:cNvSpPr>
          <p:nvPr/>
        </p:nvSpPr>
        <p:spPr bwMode="auto">
          <a:xfrm>
            <a:off x="2201863" y="5632897"/>
            <a:ext cx="0" cy="60325"/>
          </a:xfrm>
          <a:prstGeom prst="line">
            <a:avLst/>
          </a:prstGeom>
          <a:noFill/>
          <a:ln w="9525">
            <a:solidFill>
              <a:srgbClr val="808080"/>
            </a:solidFill>
            <a:round/>
            <a:headEnd/>
            <a:tailEnd/>
          </a:ln>
        </p:spPr>
        <p:txBody>
          <a:bodyPr/>
          <a:lstStyle/>
          <a:p>
            <a:endParaRPr lang="de-DE"/>
          </a:p>
        </p:txBody>
      </p:sp>
      <p:sp>
        <p:nvSpPr>
          <p:cNvPr id="293" name="Line 271"/>
          <p:cNvSpPr>
            <a:spLocks noChangeShapeType="1"/>
          </p:cNvSpPr>
          <p:nvPr/>
        </p:nvSpPr>
        <p:spPr bwMode="auto">
          <a:xfrm>
            <a:off x="2438400" y="5632897"/>
            <a:ext cx="1588" cy="60325"/>
          </a:xfrm>
          <a:prstGeom prst="line">
            <a:avLst/>
          </a:prstGeom>
          <a:noFill/>
          <a:ln w="9525">
            <a:solidFill>
              <a:srgbClr val="808080"/>
            </a:solidFill>
            <a:round/>
            <a:headEnd/>
            <a:tailEnd/>
          </a:ln>
        </p:spPr>
        <p:txBody>
          <a:bodyPr/>
          <a:lstStyle/>
          <a:p>
            <a:endParaRPr lang="de-DE"/>
          </a:p>
        </p:txBody>
      </p:sp>
      <p:sp>
        <p:nvSpPr>
          <p:cNvPr id="294" name="Line 272"/>
          <p:cNvSpPr>
            <a:spLocks noChangeShapeType="1"/>
          </p:cNvSpPr>
          <p:nvPr/>
        </p:nvSpPr>
        <p:spPr bwMode="auto">
          <a:xfrm>
            <a:off x="2674938" y="5632897"/>
            <a:ext cx="3175" cy="60325"/>
          </a:xfrm>
          <a:prstGeom prst="line">
            <a:avLst/>
          </a:prstGeom>
          <a:noFill/>
          <a:ln w="9525">
            <a:solidFill>
              <a:srgbClr val="808080"/>
            </a:solidFill>
            <a:round/>
            <a:headEnd/>
            <a:tailEnd/>
          </a:ln>
        </p:spPr>
        <p:txBody>
          <a:bodyPr/>
          <a:lstStyle/>
          <a:p>
            <a:endParaRPr lang="de-DE"/>
          </a:p>
        </p:txBody>
      </p:sp>
      <p:sp>
        <p:nvSpPr>
          <p:cNvPr id="295" name="Line 273"/>
          <p:cNvSpPr>
            <a:spLocks noChangeShapeType="1"/>
          </p:cNvSpPr>
          <p:nvPr/>
        </p:nvSpPr>
        <p:spPr bwMode="auto">
          <a:xfrm>
            <a:off x="2921000" y="5632897"/>
            <a:ext cx="1588" cy="60325"/>
          </a:xfrm>
          <a:prstGeom prst="line">
            <a:avLst/>
          </a:prstGeom>
          <a:noFill/>
          <a:ln w="9525">
            <a:solidFill>
              <a:srgbClr val="808080"/>
            </a:solidFill>
            <a:round/>
            <a:headEnd/>
            <a:tailEnd/>
          </a:ln>
        </p:spPr>
        <p:txBody>
          <a:bodyPr/>
          <a:lstStyle/>
          <a:p>
            <a:endParaRPr lang="de-DE"/>
          </a:p>
        </p:txBody>
      </p:sp>
      <p:sp>
        <p:nvSpPr>
          <p:cNvPr id="296" name="Line 274"/>
          <p:cNvSpPr>
            <a:spLocks noChangeShapeType="1"/>
          </p:cNvSpPr>
          <p:nvPr/>
        </p:nvSpPr>
        <p:spPr bwMode="auto">
          <a:xfrm>
            <a:off x="881063" y="5693222"/>
            <a:ext cx="2146300" cy="1587"/>
          </a:xfrm>
          <a:prstGeom prst="line">
            <a:avLst/>
          </a:prstGeom>
          <a:noFill/>
          <a:ln w="9525">
            <a:solidFill>
              <a:srgbClr val="808080"/>
            </a:solidFill>
            <a:round/>
            <a:headEnd/>
            <a:tailEnd/>
          </a:ln>
        </p:spPr>
        <p:txBody>
          <a:bodyPr/>
          <a:lstStyle/>
          <a:p>
            <a:endParaRPr lang="de-DE"/>
          </a:p>
        </p:txBody>
      </p:sp>
      <p:sp>
        <p:nvSpPr>
          <p:cNvPr id="297" name="Line 275"/>
          <p:cNvSpPr>
            <a:spLocks noChangeShapeType="1"/>
          </p:cNvSpPr>
          <p:nvPr/>
        </p:nvSpPr>
        <p:spPr bwMode="auto">
          <a:xfrm>
            <a:off x="881063" y="5632897"/>
            <a:ext cx="1587" cy="60325"/>
          </a:xfrm>
          <a:prstGeom prst="line">
            <a:avLst/>
          </a:prstGeom>
          <a:noFill/>
          <a:ln w="9525">
            <a:solidFill>
              <a:srgbClr val="808080"/>
            </a:solidFill>
            <a:round/>
            <a:headEnd/>
            <a:tailEnd/>
          </a:ln>
        </p:spPr>
        <p:txBody>
          <a:bodyPr/>
          <a:lstStyle/>
          <a:p>
            <a:endParaRPr lang="de-DE"/>
          </a:p>
        </p:txBody>
      </p:sp>
      <p:sp>
        <p:nvSpPr>
          <p:cNvPr id="298" name="Line 276"/>
          <p:cNvSpPr>
            <a:spLocks noChangeShapeType="1"/>
          </p:cNvSpPr>
          <p:nvPr/>
        </p:nvSpPr>
        <p:spPr bwMode="auto">
          <a:xfrm>
            <a:off x="1109663" y="5632897"/>
            <a:ext cx="1587" cy="60325"/>
          </a:xfrm>
          <a:prstGeom prst="line">
            <a:avLst/>
          </a:prstGeom>
          <a:noFill/>
          <a:ln w="9525">
            <a:solidFill>
              <a:srgbClr val="808080"/>
            </a:solidFill>
            <a:round/>
            <a:headEnd/>
            <a:tailEnd/>
          </a:ln>
        </p:spPr>
        <p:txBody>
          <a:bodyPr/>
          <a:lstStyle/>
          <a:p>
            <a:endParaRPr lang="de-DE"/>
          </a:p>
        </p:txBody>
      </p:sp>
      <p:sp>
        <p:nvSpPr>
          <p:cNvPr id="299" name="Line 277"/>
          <p:cNvSpPr>
            <a:spLocks noChangeShapeType="1"/>
          </p:cNvSpPr>
          <p:nvPr/>
        </p:nvSpPr>
        <p:spPr bwMode="auto">
          <a:xfrm>
            <a:off x="1347788" y="5632897"/>
            <a:ext cx="3175" cy="60325"/>
          </a:xfrm>
          <a:prstGeom prst="line">
            <a:avLst/>
          </a:prstGeom>
          <a:noFill/>
          <a:ln w="9525">
            <a:solidFill>
              <a:srgbClr val="808080"/>
            </a:solidFill>
            <a:round/>
            <a:headEnd/>
            <a:tailEnd/>
          </a:ln>
        </p:spPr>
        <p:txBody>
          <a:bodyPr/>
          <a:lstStyle/>
          <a:p>
            <a:endParaRPr lang="de-DE"/>
          </a:p>
        </p:txBody>
      </p:sp>
      <p:sp>
        <p:nvSpPr>
          <p:cNvPr id="300" name="Line 278"/>
          <p:cNvSpPr>
            <a:spLocks noChangeShapeType="1"/>
          </p:cNvSpPr>
          <p:nvPr/>
        </p:nvSpPr>
        <p:spPr bwMode="auto">
          <a:xfrm>
            <a:off x="1593850" y="5632897"/>
            <a:ext cx="1588" cy="60325"/>
          </a:xfrm>
          <a:prstGeom prst="line">
            <a:avLst/>
          </a:prstGeom>
          <a:noFill/>
          <a:ln w="9525">
            <a:solidFill>
              <a:srgbClr val="808080"/>
            </a:solidFill>
            <a:round/>
            <a:headEnd/>
            <a:tailEnd/>
          </a:ln>
        </p:spPr>
        <p:txBody>
          <a:bodyPr/>
          <a:lstStyle/>
          <a:p>
            <a:endParaRPr lang="de-DE"/>
          </a:p>
        </p:txBody>
      </p:sp>
      <p:sp>
        <p:nvSpPr>
          <p:cNvPr id="301" name="Line 279"/>
          <p:cNvSpPr>
            <a:spLocks noChangeShapeType="1"/>
          </p:cNvSpPr>
          <p:nvPr/>
        </p:nvSpPr>
        <p:spPr bwMode="auto">
          <a:xfrm>
            <a:off x="1830388" y="5632897"/>
            <a:ext cx="3175" cy="60325"/>
          </a:xfrm>
          <a:prstGeom prst="line">
            <a:avLst/>
          </a:prstGeom>
          <a:noFill/>
          <a:ln w="9525">
            <a:solidFill>
              <a:srgbClr val="808080"/>
            </a:solidFill>
            <a:round/>
            <a:headEnd/>
            <a:tailEnd/>
          </a:ln>
        </p:spPr>
        <p:txBody>
          <a:bodyPr/>
          <a:lstStyle/>
          <a:p>
            <a:endParaRPr lang="de-DE"/>
          </a:p>
        </p:txBody>
      </p:sp>
      <p:sp>
        <p:nvSpPr>
          <p:cNvPr id="302" name="Line 280"/>
          <p:cNvSpPr>
            <a:spLocks noChangeShapeType="1"/>
          </p:cNvSpPr>
          <p:nvPr/>
        </p:nvSpPr>
        <p:spPr bwMode="auto">
          <a:xfrm>
            <a:off x="2068513" y="5632897"/>
            <a:ext cx="1587" cy="60325"/>
          </a:xfrm>
          <a:prstGeom prst="line">
            <a:avLst/>
          </a:prstGeom>
          <a:noFill/>
          <a:ln w="9525">
            <a:solidFill>
              <a:srgbClr val="808080"/>
            </a:solidFill>
            <a:round/>
            <a:headEnd/>
            <a:tailEnd/>
          </a:ln>
        </p:spPr>
        <p:txBody>
          <a:bodyPr/>
          <a:lstStyle/>
          <a:p>
            <a:endParaRPr lang="de-DE"/>
          </a:p>
        </p:txBody>
      </p:sp>
      <p:sp>
        <p:nvSpPr>
          <p:cNvPr id="303" name="Line 281"/>
          <p:cNvSpPr>
            <a:spLocks noChangeShapeType="1"/>
          </p:cNvSpPr>
          <p:nvPr/>
        </p:nvSpPr>
        <p:spPr bwMode="auto">
          <a:xfrm>
            <a:off x="2305050" y="5632897"/>
            <a:ext cx="1588" cy="60325"/>
          </a:xfrm>
          <a:prstGeom prst="line">
            <a:avLst/>
          </a:prstGeom>
          <a:noFill/>
          <a:ln w="9525">
            <a:solidFill>
              <a:srgbClr val="808080"/>
            </a:solidFill>
            <a:round/>
            <a:headEnd/>
            <a:tailEnd/>
          </a:ln>
        </p:spPr>
        <p:txBody>
          <a:bodyPr/>
          <a:lstStyle/>
          <a:p>
            <a:endParaRPr lang="de-DE"/>
          </a:p>
        </p:txBody>
      </p:sp>
      <p:sp>
        <p:nvSpPr>
          <p:cNvPr id="304" name="Line 282"/>
          <p:cNvSpPr>
            <a:spLocks noChangeShapeType="1"/>
          </p:cNvSpPr>
          <p:nvPr/>
        </p:nvSpPr>
        <p:spPr bwMode="auto">
          <a:xfrm>
            <a:off x="2552700" y="5632897"/>
            <a:ext cx="1588" cy="60325"/>
          </a:xfrm>
          <a:prstGeom prst="line">
            <a:avLst/>
          </a:prstGeom>
          <a:noFill/>
          <a:ln w="9525">
            <a:solidFill>
              <a:srgbClr val="808080"/>
            </a:solidFill>
            <a:round/>
            <a:headEnd/>
            <a:tailEnd/>
          </a:ln>
        </p:spPr>
        <p:txBody>
          <a:bodyPr/>
          <a:lstStyle/>
          <a:p>
            <a:endParaRPr lang="de-DE"/>
          </a:p>
        </p:txBody>
      </p:sp>
      <p:sp>
        <p:nvSpPr>
          <p:cNvPr id="305" name="Line 283"/>
          <p:cNvSpPr>
            <a:spLocks noChangeShapeType="1"/>
          </p:cNvSpPr>
          <p:nvPr/>
        </p:nvSpPr>
        <p:spPr bwMode="auto">
          <a:xfrm>
            <a:off x="2789238" y="5632897"/>
            <a:ext cx="3175" cy="60325"/>
          </a:xfrm>
          <a:prstGeom prst="line">
            <a:avLst/>
          </a:prstGeom>
          <a:noFill/>
          <a:ln w="9525">
            <a:solidFill>
              <a:srgbClr val="808080"/>
            </a:solidFill>
            <a:round/>
            <a:headEnd/>
            <a:tailEnd/>
          </a:ln>
        </p:spPr>
        <p:txBody>
          <a:bodyPr/>
          <a:lstStyle/>
          <a:p>
            <a:endParaRPr lang="de-DE"/>
          </a:p>
        </p:txBody>
      </p:sp>
      <p:sp>
        <p:nvSpPr>
          <p:cNvPr id="306" name="Line 284"/>
          <p:cNvSpPr>
            <a:spLocks noChangeShapeType="1"/>
          </p:cNvSpPr>
          <p:nvPr/>
        </p:nvSpPr>
        <p:spPr bwMode="auto">
          <a:xfrm>
            <a:off x="3027363" y="5632897"/>
            <a:ext cx="1587" cy="60325"/>
          </a:xfrm>
          <a:prstGeom prst="line">
            <a:avLst/>
          </a:prstGeom>
          <a:noFill/>
          <a:ln w="9525">
            <a:solidFill>
              <a:srgbClr val="808080"/>
            </a:solidFill>
            <a:round/>
            <a:headEnd/>
            <a:tailEnd/>
          </a:ln>
        </p:spPr>
        <p:txBody>
          <a:bodyPr/>
          <a:lstStyle/>
          <a:p>
            <a:endParaRPr lang="de-DE"/>
          </a:p>
        </p:txBody>
      </p:sp>
      <p:sp>
        <p:nvSpPr>
          <p:cNvPr id="307" name="Line 285"/>
          <p:cNvSpPr>
            <a:spLocks noChangeShapeType="1"/>
          </p:cNvSpPr>
          <p:nvPr/>
        </p:nvSpPr>
        <p:spPr bwMode="auto">
          <a:xfrm>
            <a:off x="1004888" y="5632897"/>
            <a:ext cx="3175" cy="60325"/>
          </a:xfrm>
          <a:prstGeom prst="line">
            <a:avLst/>
          </a:prstGeom>
          <a:noFill/>
          <a:ln w="9525">
            <a:solidFill>
              <a:srgbClr val="808080"/>
            </a:solidFill>
            <a:round/>
            <a:headEnd/>
            <a:tailEnd/>
          </a:ln>
        </p:spPr>
        <p:txBody>
          <a:bodyPr/>
          <a:lstStyle/>
          <a:p>
            <a:endParaRPr lang="de-DE"/>
          </a:p>
        </p:txBody>
      </p:sp>
      <p:sp>
        <p:nvSpPr>
          <p:cNvPr id="308" name="Line 286"/>
          <p:cNvSpPr>
            <a:spLocks noChangeShapeType="1"/>
          </p:cNvSpPr>
          <p:nvPr/>
        </p:nvSpPr>
        <p:spPr bwMode="auto">
          <a:xfrm>
            <a:off x="1243013" y="5632897"/>
            <a:ext cx="0" cy="60325"/>
          </a:xfrm>
          <a:prstGeom prst="line">
            <a:avLst/>
          </a:prstGeom>
          <a:noFill/>
          <a:ln w="9525">
            <a:solidFill>
              <a:srgbClr val="808080"/>
            </a:solidFill>
            <a:round/>
            <a:headEnd/>
            <a:tailEnd/>
          </a:ln>
        </p:spPr>
        <p:txBody>
          <a:bodyPr/>
          <a:lstStyle/>
          <a:p>
            <a:endParaRPr lang="de-DE"/>
          </a:p>
        </p:txBody>
      </p:sp>
      <p:sp>
        <p:nvSpPr>
          <p:cNvPr id="309" name="Line 287"/>
          <p:cNvSpPr>
            <a:spLocks noChangeShapeType="1"/>
          </p:cNvSpPr>
          <p:nvPr/>
        </p:nvSpPr>
        <p:spPr bwMode="auto">
          <a:xfrm>
            <a:off x="1479550" y="5632897"/>
            <a:ext cx="1588" cy="60325"/>
          </a:xfrm>
          <a:prstGeom prst="line">
            <a:avLst/>
          </a:prstGeom>
          <a:noFill/>
          <a:ln w="9525">
            <a:solidFill>
              <a:srgbClr val="808080"/>
            </a:solidFill>
            <a:round/>
            <a:headEnd/>
            <a:tailEnd/>
          </a:ln>
        </p:spPr>
        <p:txBody>
          <a:bodyPr/>
          <a:lstStyle/>
          <a:p>
            <a:endParaRPr lang="de-DE"/>
          </a:p>
        </p:txBody>
      </p:sp>
      <p:sp>
        <p:nvSpPr>
          <p:cNvPr id="310" name="Line 288"/>
          <p:cNvSpPr>
            <a:spLocks noChangeShapeType="1"/>
          </p:cNvSpPr>
          <p:nvPr/>
        </p:nvSpPr>
        <p:spPr bwMode="auto">
          <a:xfrm>
            <a:off x="1716088" y="5632897"/>
            <a:ext cx="3175" cy="60325"/>
          </a:xfrm>
          <a:prstGeom prst="line">
            <a:avLst/>
          </a:prstGeom>
          <a:noFill/>
          <a:ln w="9525">
            <a:solidFill>
              <a:srgbClr val="808080"/>
            </a:solidFill>
            <a:round/>
            <a:headEnd/>
            <a:tailEnd/>
          </a:ln>
        </p:spPr>
        <p:txBody>
          <a:bodyPr/>
          <a:lstStyle/>
          <a:p>
            <a:endParaRPr lang="de-DE"/>
          </a:p>
        </p:txBody>
      </p:sp>
      <p:sp>
        <p:nvSpPr>
          <p:cNvPr id="311" name="Line 289"/>
          <p:cNvSpPr>
            <a:spLocks noChangeShapeType="1"/>
          </p:cNvSpPr>
          <p:nvPr/>
        </p:nvSpPr>
        <p:spPr bwMode="auto">
          <a:xfrm>
            <a:off x="1962150" y="5632897"/>
            <a:ext cx="1588" cy="60325"/>
          </a:xfrm>
          <a:prstGeom prst="line">
            <a:avLst/>
          </a:prstGeom>
          <a:noFill/>
          <a:ln w="9525">
            <a:solidFill>
              <a:srgbClr val="808080"/>
            </a:solidFill>
            <a:round/>
            <a:headEnd/>
            <a:tailEnd/>
          </a:ln>
        </p:spPr>
        <p:txBody>
          <a:bodyPr/>
          <a:lstStyle/>
          <a:p>
            <a:endParaRPr lang="de-DE"/>
          </a:p>
        </p:txBody>
      </p:sp>
      <p:sp>
        <p:nvSpPr>
          <p:cNvPr id="312" name="Line 290"/>
          <p:cNvSpPr>
            <a:spLocks noChangeShapeType="1"/>
          </p:cNvSpPr>
          <p:nvPr/>
        </p:nvSpPr>
        <p:spPr bwMode="auto">
          <a:xfrm>
            <a:off x="2201863" y="5632897"/>
            <a:ext cx="0" cy="60325"/>
          </a:xfrm>
          <a:prstGeom prst="line">
            <a:avLst/>
          </a:prstGeom>
          <a:noFill/>
          <a:ln w="9525">
            <a:solidFill>
              <a:srgbClr val="808080"/>
            </a:solidFill>
            <a:round/>
            <a:headEnd/>
            <a:tailEnd/>
          </a:ln>
        </p:spPr>
        <p:txBody>
          <a:bodyPr/>
          <a:lstStyle/>
          <a:p>
            <a:endParaRPr lang="de-DE"/>
          </a:p>
        </p:txBody>
      </p:sp>
      <p:sp>
        <p:nvSpPr>
          <p:cNvPr id="313" name="Line 291"/>
          <p:cNvSpPr>
            <a:spLocks noChangeShapeType="1"/>
          </p:cNvSpPr>
          <p:nvPr/>
        </p:nvSpPr>
        <p:spPr bwMode="auto">
          <a:xfrm>
            <a:off x="2438400" y="5632897"/>
            <a:ext cx="1588" cy="60325"/>
          </a:xfrm>
          <a:prstGeom prst="line">
            <a:avLst/>
          </a:prstGeom>
          <a:noFill/>
          <a:ln w="9525">
            <a:solidFill>
              <a:srgbClr val="808080"/>
            </a:solidFill>
            <a:round/>
            <a:headEnd/>
            <a:tailEnd/>
          </a:ln>
        </p:spPr>
        <p:txBody>
          <a:bodyPr/>
          <a:lstStyle/>
          <a:p>
            <a:endParaRPr lang="de-DE"/>
          </a:p>
        </p:txBody>
      </p:sp>
      <p:sp>
        <p:nvSpPr>
          <p:cNvPr id="314" name="Line 292"/>
          <p:cNvSpPr>
            <a:spLocks noChangeShapeType="1"/>
          </p:cNvSpPr>
          <p:nvPr/>
        </p:nvSpPr>
        <p:spPr bwMode="auto">
          <a:xfrm>
            <a:off x="2674938" y="5632897"/>
            <a:ext cx="3175" cy="60325"/>
          </a:xfrm>
          <a:prstGeom prst="line">
            <a:avLst/>
          </a:prstGeom>
          <a:noFill/>
          <a:ln w="9525">
            <a:solidFill>
              <a:srgbClr val="808080"/>
            </a:solidFill>
            <a:round/>
            <a:headEnd/>
            <a:tailEnd/>
          </a:ln>
        </p:spPr>
        <p:txBody>
          <a:bodyPr/>
          <a:lstStyle/>
          <a:p>
            <a:endParaRPr lang="de-DE"/>
          </a:p>
        </p:txBody>
      </p:sp>
      <p:sp>
        <p:nvSpPr>
          <p:cNvPr id="315" name="Line 293"/>
          <p:cNvSpPr>
            <a:spLocks noChangeShapeType="1"/>
          </p:cNvSpPr>
          <p:nvPr/>
        </p:nvSpPr>
        <p:spPr bwMode="auto">
          <a:xfrm>
            <a:off x="2921000" y="5632897"/>
            <a:ext cx="1588" cy="60325"/>
          </a:xfrm>
          <a:prstGeom prst="line">
            <a:avLst/>
          </a:prstGeom>
          <a:noFill/>
          <a:ln w="9525">
            <a:solidFill>
              <a:srgbClr val="808080"/>
            </a:solidFill>
            <a:round/>
            <a:headEnd/>
            <a:tailEnd/>
          </a:ln>
        </p:spPr>
        <p:txBody>
          <a:bodyPr/>
          <a:lstStyle/>
          <a:p>
            <a:endParaRPr lang="de-DE"/>
          </a:p>
        </p:txBody>
      </p:sp>
      <p:sp>
        <p:nvSpPr>
          <p:cNvPr id="316" name="Rectangle 294"/>
          <p:cNvSpPr>
            <a:spLocks noChangeArrowheads="1"/>
          </p:cNvSpPr>
          <p:nvPr/>
        </p:nvSpPr>
        <p:spPr bwMode="auto">
          <a:xfrm>
            <a:off x="468313" y="5623372"/>
            <a:ext cx="412750" cy="254000"/>
          </a:xfrm>
          <a:prstGeom prst="rect">
            <a:avLst/>
          </a:prstGeom>
          <a:noFill/>
          <a:ln w="9525">
            <a:noFill/>
            <a:miter lim="800000"/>
            <a:headEnd/>
            <a:tailEnd/>
          </a:ln>
        </p:spPr>
        <p:txBody>
          <a:bodyPr/>
          <a:lstStyle/>
          <a:p>
            <a:endParaRPr lang="de-DE"/>
          </a:p>
        </p:txBody>
      </p:sp>
      <p:sp>
        <p:nvSpPr>
          <p:cNvPr id="317" name="Rectangle 295"/>
          <p:cNvSpPr>
            <a:spLocks noChangeArrowheads="1"/>
          </p:cNvSpPr>
          <p:nvPr/>
        </p:nvSpPr>
        <p:spPr bwMode="auto">
          <a:xfrm>
            <a:off x="715963" y="5667822"/>
            <a:ext cx="103187" cy="12700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0</a:t>
            </a:r>
            <a:endParaRPr lang="de-DE"/>
          </a:p>
        </p:txBody>
      </p:sp>
      <p:sp>
        <p:nvSpPr>
          <p:cNvPr id="318" name="Rectangle 296"/>
          <p:cNvSpPr>
            <a:spLocks noChangeArrowheads="1"/>
          </p:cNvSpPr>
          <p:nvPr/>
        </p:nvSpPr>
        <p:spPr bwMode="auto">
          <a:xfrm>
            <a:off x="468313" y="5421759"/>
            <a:ext cx="412750" cy="254000"/>
          </a:xfrm>
          <a:prstGeom prst="rect">
            <a:avLst/>
          </a:prstGeom>
          <a:noFill/>
          <a:ln w="9525">
            <a:noFill/>
            <a:miter lim="800000"/>
            <a:headEnd/>
            <a:tailEnd/>
          </a:ln>
        </p:spPr>
        <p:txBody>
          <a:bodyPr/>
          <a:lstStyle/>
          <a:p>
            <a:endParaRPr lang="de-DE"/>
          </a:p>
        </p:txBody>
      </p:sp>
      <p:sp>
        <p:nvSpPr>
          <p:cNvPr id="319" name="Rectangle 297"/>
          <p:cNvSpPr>
            <a:spLocks noChangeArrowheads="1"/>
          </p:cNvSpPr>
          <p:nvPr/>
        </p:nvSpPr>
        <p:spPr bwMode="auto">
          <a:xfrm>
            <a:off x="715963" y="5464622"/>
            <a:ext cx="103187" cy="125412"/>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5</a:t>
            </a:r>
            <a:endParaRPr lang="de-DE"/>
          </a:p>
        </p:txBody>
      </p:sp>
      <p:sp>
        <p:nvSpPr>
          <p:cNvPr id="320" name="Rectangle 298"/>
          <p:cNvSpPr>
            <a:spLocks noChangeArrowheads="1"/>
          </p:cNvSpPr>
          <p:nvPr/>
        </p:nvSpPr>
        <p:spPr bwMode="auto">
          <a:xfrm>
            <a:off x="468313" y="5220147"/>
            <a:ext cx="412750" cy="254000"/>
          </a:xfrm>
          <a:prstGeom prst="rect">
            <a:avLst/>
          </a:prstGeom>
          <a:noFill/>
          <a:ln w="9525">
            <a:noFill/>
            <a:miter lim="800000"/>
            <a:headEnd/>
            <a:tailEnd/>
          </a:ln>
        </p:spPr>
        <p:txBody>
          <a:bodyPr/>
          <a:lstStyle/>
          <a:p>
            <a:endParaRPr lang="de-DE"/>
          </a:p>
        </p:txBody>
      </p:sp>
      <p:sp>
        <p:nvSpPr>
          <p:cNvPr id="321" name="Rectangle 299"/>
          <p:cNvSpPr>
            <a:spLocks noChangeArrowheads="1"/>
          </p:cNvSpPr>
          <p:nvPr/>
        </p:nvSpPr>
        <p:spPr bwMode="auto">
          <a:xfrm>
            <a:off x="635000" y="5263009"/>
            <a:ext cx="207963" cy="12700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10</a:t>
            </a:r>
            <a:endParaRPr lang="de-DE"/>
          </a:p>
        </p:txBody>
      </p:sp>
      <p:sp>
        <p:nvSpPr>
          <p:cNvPr id="322" name="Rectangle 300"/>
          <p:cNvSpPr>
            <a:spLocks noChangeArrowheads="1"/>
          </p:cNvSpPr>
          <p:nvPr/>
        </p:nvSpPr>
        <p:spPr bwMode="auto">
          <a:xfrm>
            <a:off x="468313" y="5018534"/>
            <a:ext cx="412750" cy="254000"/>
          </a:xfrm>
          <a:prstGeom prst="rect">
            <a:avLst/>
          </a:prstGeom>
          <a:noFill/>
          <a:ln w="9525">
            <a:noFill/>
            <a:miter lim="800000"/>
            <a:headEnd/>
            <a:tailEnd/>
          </a:ln>
        </p:spPr>
        <p:txBody>
          <a:bodyPr/>
          <a:lstStyle/>
          <a:p>
            <a:endParaRPr lang="de-DE"/>
          </a:p>
        </p:txBody>
      </p:sp>
      <p:sp>
        <p:nvSpPr>
          <p:cNvPr id="323" name="Rectangle 301"/>
          <p:cNvSpPr>
            <a:spLocks noChangeArrowheads="1"/>
          </p:cNvSpPr>
          <p:nvPr/>
        </p:nvSpPr>
        <p:spPr bwMode="auto">
          <a:xfrm>
            <a:off x="635000" y="5061397"/>
            <a:ext cx="207963" cy="12700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15</a:t>
            </a:r>
            <a:endParaRPr lang="de-DE"/>
          </a:p>
        </p:txBody>
      </p:sp>
      <p:sp>
        <p:nvSpPr>
          <p:cNvPr id="324" name="Rectangle 302"/>
          <p:cNvSpPr>
            <a:spLocks noChangeArrowheads="1"/>
          </p:cNvSpPr>
          <p:nvPr/>
        </p:nvSpPr>
        <p:spPr bwMode="auto">
          <a:xfrm>
            <a:off x="468313" y="4816922"/>
            <a:ext cx="412750" cy="244475"/>
          </a:xfrm>
          <a:prstGeom prst="rect">
            <a:avLst/>
          </a:prstGeom>
          <a:noFill/>
          <a:ln w="9525">
            <a:noFill/>
            <a:miter lim="800000"/>
            <a:headEnd/>
            <a:tailEnd/>
          </a:ln>
        </p:spPr>
        <p:txBody>
          <a:bodyPr/>
          <a:lstStyle/>
          <a:p>
            <a:endParaRPr lang="de-DE"/>
          </a:p>
        </p:txBody>
      </p:sp>
      <p:sp>
        <p:nvSpPr>
          <p:cNvPr id="325" name="Rectangle 303"/>
          <p:cNvSpPr>
            <a:spLocks noChangeArrowheads="1"/>
          </p:cNvSpPr>
          <p:nvPr/>
        </p:nvSpPr>
        <p:spPr bwMode="auto">
          <a:xfrm>
            <a:off x="635000" y="4859784"/>
            <a:ext cx="207963" cy="125413"/>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20</a:t>
            </a:r>
            <a:endParaRPr lang="de-DE"/>
          </a:p>
        </p:txBody>
      </p:sp>
      <p:sp>
        <p:nvSpPr>
          <p:cNvPr id="326" name="Rectangle 304"/>
          <p:cNvSpPr>
            <a:spLocks noChangeArrowheads="1"/>
          </p:cNvSpPr>
          <p:nvPr/>
        </p:nvSpPr>
        <p:spPr bwMode="auto">
          <a:xfrm>
            <a:off x="468313" y="5623372"/>
            <a:ext cx="412750" cy="254000"/>
          </a:xfrm>
          <a:prstGeom prst="rect">
            <a:avLst/>
          </a:prstGeom>
          <a:noFill/>
          <a:ln w="9525">
            <a:noFill/>
            <a:miter lim="800000"/>
            <a:headEnd/>
            <a:tailEnd/>
          </a:ln>
        </p:spPr>
        <p:txBody>
          <a:bodyPr/>
          <a:lstStyle/>
          <a:p>
            <a:endParaRPr lang="de-DE"/>
          </a:p>
        </p:txBody>
      </p:sp>
      <p:sp>
        <p:nvSpPr>
          <p:cNvPr id="327" name="Rectangle 305"/>
          <p:cNvSpPr>
            <a:spLocks noChangeArrowheads="1"/>
          </p:cNvSpPr>
          <p:nvPr/>
        </p:nvSpPr>
        <p:spPr bwMode="auto">
          <a:xfrm>
            <a:off x="715963" y="5667822"/>
            <a:ext cx="103187" cy="12700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0</a:t>
            </a:r>
            <a:endParaRPr lang="de-DE"/>
          </a:p>
        </p:txBody>
      </p:sp>
      <p:sp>
        <p:nvSpPr>
          <p:cNvPr id="328" name="Rectangle 306"/>
          <p:cNvSpPr>
            <a:spLocks noChangeArrowheads="1"/>
          </p:cNvSpPr>
          <p:nvPr/>
        </p:nvSpPr>
        <p:spPr bwMode="auto">
          <a:xfrm>
            <a:off x="468313" y="5421759"/>
            <a:ext cx="412750" cy="254000"/>
          </a:xfrm>
          <a:prstGeom prst="rect">
            <a:avLst/>
          </a:prstGeom>
          <a:noFill/>
          <a:ln w="9525">
            <a:noFill/>
            <a:miter lim="800000"/>
            <a:headEnd/>
            <a:tailEnd/>
          </a:ln>
        </p:spPr>
        <p:txBody>
          <a:bodyPr/>
          <a:lstStyle/>
          <a:p>
            <a:endParaRPr lang="de-DE"/>
          </a:p>
        </p:txBody>
      </p:sp>
      <p:sp>
        <p:nvSpPr>
          <p:cNvPr id="329" name="Rectangle 307"/>
          <p:cNvSpPr>
            <a:spLocks noChangeArrowheads="1"/>
          </p:cNvSpPr>
          <p:nvPr/>
        </p:nvSpPr>
        <p:spPr bwMode="auto">
          <a:xfrm>
            <a:off x="715963" y="5464622"/>
            <a:ext cx="103187" cy="125412"/>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5</a:t>
            </a:r>
            <a:endParaRPr lang="de-DE"/>
          </a:p>
        </p:txBody>
      </p:sp>
      <p:sp>
        <p:nvSpPr>
          <p:cNvPr id="330" name="Rectangle 308"/>
          <p:cNvSpPr>
            <a:spLocks noChangeArrowheads="1"/>
          </p:cNvSpPr>
          <p:nvPr/>
        </p:nvSpPr>
        <p:spPr bwMode="auto">
          <a:xfrm>
            <a:off x="468313" y="5220147"/>
            <a:ext cx="412750" cy="254000"/>
          </a:xfrm>
          <a:prstGeom prst="rect">
            <a:avLst/>
          </a:prstGeom>
          <a:noFill/>
          <a:ln w="9525">
            <a:noFill/>
            <a:miter lim="800000"/>
            <a:headEnd/>
            <a:tailEnd/>
          </a:ln>
        </p:spPr>
        <p:txBody>
          <a:bodyPr/>
          <a:lstStyle/>
          <a:p>
            <a:endParaRPr lang="de-DE"/>
          </a:p>
        </p:txBody>
      </p:sp>
      <p:sp>
        <p:nvSpPr>
          <p:cNvPr id="331" name="Rectangle 309"/>
          <p:cNvSpPr>
            <a:spLocks noChangeArrowheads="1"/>
          </p:cNvSpPr>
          <p:nvPr/>
        </p:nvSpPr>
        <p:spPr bwMode="auto">
          <a:xfrm>
            <a:off x="635000" y="5263009"/>
            <a:ext cx="207963" cy="12700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10</a:t>
            </a:r>
            <a:endParaRPr lang="de-DE"/>
          </a:p>
        </p:txBody>
      </p:sp>
      <p:sp>
        <p:nvSpPr>
          <p:cNvPr id="332" name="Rectangle 310"/>
          <p:cNvSpPr>
            <a:spLocks noChangeArrowheads="1"/>
          </p:cNvSpPr>
          <p:nvPr/>
        </p:nvSpPr>
        <p:spPr bwMode="auto">
          <a:xfrm>
            <a:off x="468313" y="5018534"/>
            <a:ext cx="412750" cy="254000"/>
          </a:xfrm>
          <a:prstGeom prst="rect">
            <a:avLst/>
          </a:prstGeom>
          <a:noFill/>
          <a:ln w="9525">
            <a:noFill/>
            <a:miter lim="800000"/>
            <a:headEnd/>
            <a:tailEnd/>
          </a:ln>
        </p:spPr>
        <p:txBody>
          <a:bodyPr/>
          <a:lstStyle/>
          <a:p>
            <a:endParaRPr lang="de-DE"/>
          </a:p>
        </p:txBody>
      </p:sp>
      <p:sp>
        <p:nvSpPr>
          <p:cNvPr id="333" name="Rectangle 311"/>
          <p:cNvSpPr>
            <a:spLocks noChangeArrowheads="1"/>
          </p:cNvSpPr>
          <p:nvPr/>
        </p:nvSpPr>
        <p:spPr bwMode="auto">
          <a:xfrm>
            <a:off x="635000" y="5061397"/>
            <a:ext cx="207963" cy="12700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15</a:t>
            </a:r>
            <a:endParaRPr lang="de-DE"/>
          </a:p>
        </p:txBody>
      </p:sp>
      <p:sp>
        <p:nvSpPr>
          <p:cNvPr id="334" name="Rectangle 312"/>
          <p:cNvSpPr>
            <a:spLocks noChangeArrowheads="1"/>
          </p:cNvSpPr>
          <p:nvPr/>
        </p:nvSpPr>
        <p:spPr bwMode="auto">
          <a:xfrm>
            <a:off x="468313" y="4816922"/>
            <a:ext cx="412750" cy="244475"/>
          </a:xfrm>
          <a:prstGeom prst="rect">
            <a:avLst/>
          </a:prstGeom>
          <a:noFill/>
          <a:ln w="9525">
            <a:noFill/>
            <a:miter lim="800000"/>
            <a:headEnd/>
            <a:tailEnd/>
          </a:ln>
        </p:spPr>
        <p:txBody>
          <a:bodyPr/>
          <a:lstStyle/>
          <a:p>
            <a:endParaRPr lang="de-DE"/>
          </a:p>
        </p:txBody>
      </p:sp>
      <p:sp>
        <p:nvSpPr>
          <p:cNvPr id="335" name="Rectangle 313"/>
          <p:cNvSpPr>
            <a:spLocks noChangeArrowheads="1"/>
          </p:cNvSpPr>
          <p:nvPr/>
        </p:nvSpPr>
        <p:spPr bwMode="auto">
          <a:xfrm>
            <a:off x="635000" y="4859784"/>
            <a:ext cx="207963" cy="125413"/>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20</a:t>
            </a:r>
            <a:endParaRPr lang="de-DE"/>
          </a:p>
        </p:txBody>
      </p:sp>
      <p:sp>
        <p:nvSpPr>
          <p:cNvPr id="336" name="Rectangle 314"/>
          <p:cNvSpPr>
            <a:spLocks noChangeArrowheads="1"/>
          </p:cNvSpPr>
          <p:nvPr/>
        </p:nvSpPr>
        <p:spPr bwMode="auto">
          <a:xfrm>
            <a:off x="1601788" y="5728147"/>
            <a:ext cx="714375" cy="255587"/>
          </a:xfrm>
          <a:prstGeom prst="rect">
            <a:avLst/>
          </a:prstGeom>
          <a:noFill/>
          <a:ln w="9525">
            <a:noFill/>
            <a:miter lim="800000"/>
            <a:headEnd/>
            <a:tailEnd/>
          </a:ln>
        </p:spPr>
        <p:txBody>
          <a:bodyPr/>
          <a:lstStyle/>
          <a:p>
            <a:endParaRPr lang="de-DE"/>
          </a:p>
        </p:txBody>
      </p:sp>
      <p:sp>
        <p:nvSpPr>
          <p:cNvPr id="337" name="Rectangle 315"/>
          <p:cNvSpPr>
            <a:spLocks noChangeArrowheads="1"/>
          </p:cNvSpPr>
          <p:nvPr/>
        </p:nvSpPr>
        <p:spPr bwMode="auto">
          <a:xfrm>
            <a:off x="1681163" y="5772597"/>
            <a:ext cx="328616" cy="169277"/>
          </a:xfrm>
          <a:prstGeom prst="rect">
            <a:avLst/>
          </a:prstGeom>
          <a:noFill/>
          <a:ln w="9525">
            <a:noFill/>
            <a:miter lim="800000"/>
            <a:headEnd/>
            <a:tailEnd/>
          </a:ln>
        </p:spPr>
        <p:txBody>
          <a:bodyPr wrap="none" lIns="0" tIns="0" rIns="0" bIns="0">
            <a:spAutoFit/>
          </a:bodyPr>
          <a:lstStyle/>
          <a:p>
            <a:pPr algn="l"/>
            <a:r>
              <a:rPr lang="de-DE" sz="1100" b="1" dirty="0" smtClean="0">
                <a:solidFill>
                  <a:srgbClr val="808080"/>
                </a:solidFill>
                <a:latin typeface="NewsGoth BT" charset="0"/>
              </a:rPr>
              <a:t>Time</a:t>
            </a:r>
            <a:endParaRPr lang="de-DE" dirty="0"/>
          </a:p>
        </p:txBody>
      </p:sp>
      <p:sp>
        <p:nvSpPr>
          <p:cNvPr id="338" name="Rectangle 316"/>
          <p:cNvSpPr>
            <a:spLocks noChangeArrowheads="1"/>
          </p:cNvSpPr>
          <p:nvPr/>
        </p:nvSpPr>
        <p:spPr bwMode="auto">
          <a:xfrm>
            <a:off x="838200" y="4483547"/>
            <a:ext cx="1547813" cy="420687"/>
          </a:xfrm>
          <a:prstGeom prst="rect">
            <a:avLst/>
          </a:prstGeom>
          <a:noFill/>
          <a:ln w="9525">
            <a:noFill/>
            <a:miter lim="800000"/>
            <a:headEnd/>
            <a:tailEnd/>
          </a:ln>
        </p:spPr>
        <p:txBody>
          <a:bodyPr/>
          <a:lstStyle/>
          <a:p>
            <a:endParaRPr lang="de-DE"/>
          </a:p>
        </p:txBody>
      </p:sp>
      <p:sp>
        <p:nvSpPr>
          <p:cNvPr id="339" name="Rectangle 317"/>
          <p:cNvSpPr>
            <a:spLocks noChangeArrowheads="1"/>
          </p:cNvSpPr>
          <p:nvPr/>
        </p:nvSpPr>
        <p:spPr bwMode="auto">
          <a:xfrm>
            <a:off x="989013" y="4526409"/>
            <a:ext cx="1235916" cy="169277"/>
          </a:xfrm>
          <a:prstGeom prst="rect">
            <a:avLst/>
          </a:prstGeom>
          <a:noFill/>
          <a:ln w="9525">
            <a:noFill/>
            <a:miter lim="800000"/>
            <a:headEnd/>
            <a:tailEnd/>
          </a:ln>
        </p:spPr>
        <p:txBody>
          <a:bodyPr wrap="none" lIns="0" tIns="0" rIns="0" bIns="0">
            <a:spAutoFit/>
          </a:bodyPr>
          <a:lstStyle/>
          <a:p>
            <a:pPr algn="l"/>
            <a:r>
              <a:rPr lang="de-DE" sz="1100" b="1" dirty="0" smtClean="0">
                <a:solidFill>
                  <a:srgbClr val="000099"/>
                </a:solidFill>
                <a:latin typeface="NewsGoth BT" charset="0"/>
              </a:rPr>
              <a:t>Orders </a:t>
            </a:r>
            <a:r>
              <a:rPr lang="de-DE" sz="1100" b="1" dirty="0" err="1" smtClean="0">
                <a:solidFill>
                  <a:srgbClr val="000099"/>
                </a:solidFill>
                <a:latin typeface="NewsGoth BT" charset="0"/>
              </a:rPr>
              <a:t>to</a:t>
            </a:r>
            <a:r>
              <a:rPr lang="de-DE" sz="1100" b="1" dirty="0" smtClean="0">
                <a:solidFill>
                  <a:srgbClr val="000099"/>
                </a:solidFill>
                <a:latin typeface="NewsGoth BT" charset="0"/>
              </a:rPr>
              <a:t> </a:t>
            </a:r>
            <a:r>
              <a:rPr lang="de-DE" sz="1100" b="1" dirty="0" err="1" smtClean="0">
                <a:solidFill>
                  <a:srgbClr val="000099"/>
                </a:solidFill>
                <a:latin typeface="NewsGoth BT" charset="0"/>
              </a:rPr>
              <a:t>Supplier</a:t>
            </a:r>
            <a:endParaRPr lang="de-DE" dirty="0"/>
          </a:p>
        </p:txBody>
      </p:sp>
      <p:sp>
        <p:nvSpPr>
          <p:cNvPr id="341" name="Freeform 319"/>
          <p:cNvSpPr>
            <a:spLocks/>
          </p:cNvSpPr>
          <p:nvPr/>
        </p:nvSpPr>
        <p:spPr bwMode="auto">
          <a:xfrm>
            <a:off x="881063" y="4728022"/>
            <a:ext cx="2154237" cy="957262"/>
          </a:xfrm>
          <a:custGeom>
            <a:avLst/>
            <a:gdLst>
              <a:gd name="T0" fmla="*/ 2147483647 w 1357"/>
              <a:gd name="T1" fmla="*/ 2147483647 h 603"/>
              <a:gd name="T2" fmla="*/ 2147483647 w 1357"/>
              <a:gd name="T3" fmla="*/ 2147483647 h 603"/>
              <a:gd name="T4" fmla="*/ 2147483647 w 1357"/>
              <a:gd name="T5" fmla="*/ 2147483647 h 603"/>
              <a:gd name="T6" fmla="*/ 2147483647 w 1357"/>
              <a:gd name="T7" fmla="*/ 2147483647 h 603"/>
              <a:gd name="T8" fmla="*/ 2147483647 w 1357"/>
              <a:gd name="T9" fmla="*/ 2147483647 h 603"/>
              <a:gd name="T10" fmla="*/ 2147483647 w 1357"/>
              <a:gd name="T11" fmla="*/ 2147483647 h 603"/>
              <a:gd name="T12" fmla="*/ 2147483647 w 1357"/>
              <a:gd name="T13" fmla="*/ 2147483647 h 603"/>
              <a:gd name="T14" fmla="*/ 2147483647 w 1357"/>
              <a:gd name="T15" fmla="*/ 2147483647 h 603"/>
              <a:gd name="T16" fmla="*/ 2147483647 w 1357"/>
              <a:gd name="T17" fmla="*/ 2147483647 h 603"/>
              <a:gd name="T18" fmla="*/ 2147483647 w 1357"/>
              <a:gd name="T19" fmla="*/ 2147483647 h 603"/>
              <a:gd name="T20" fmla="*/ 2147483647 w 1357"/>
              <a:gd name="T21" fmla="*/ 2147483647 h 603"/>
              <a:gd name="T22" fmla="*/ 2147483647 w 1357"/>
              <a:gd name="T23" fmla="*/ 2147483647 h 603"/>
              <a:gd name="T24" fmla="*/ 2147483647 w 1357"/>
              <a:gd name="T25" fmla="*/ 2147483647 h 603"/>
              <a:gd name="T26" fmla="*/ 2147483647 w 1357"/>
              <a:gd name="T27" fmla="*/ 2147483647 h 603"/>
              <a:gd name="T28" fmla="*/ 2147483647 w 1357"/>
              <a:gd name="T29" fmla="*/ 2147483647 h 603"/>
              <a:gd name="T30" fmla="*/ 2147483647 w 1357"/>
              <a:gd name="T31" fmla="*/ 2147483647 h 603"/>
              <a:gd name="T32" fmla="*/ 2147483647 w 1357"/>
              <a:gd name="T33" fmla="*/ 2147483647 h 603"/>
              <a:gd name="T34" fmla="*/ 2147483647 w 1357"/>
              <a:gd name="T35" fmla="*/ 2147483647 h 603"/>
              <a:gd name="T36" fmla="*/ 2147483647 w 1357"/>
              <a:gd name="T37" fmla="*/ 2147483647 h 603"/>
              <a:gd name="T38" fmla="*/ 2147483647 w 1357"/>
              <a:gd name="T39" fmla="*/ 2147483647 h 603"/>
              <a:gd name="T40" fmla="*/ 2147483647 w 1357"/>
              <a:gd name="T41" fmla="*/ 2147483647 h 603"/>
              <a:gd name="T42" fmla="*/ 2147483647 w 1357"/>
              <a:gd name="T43" fmla="*/ 2147483647 h 603"/>
              <a:gd name="T44" fmla="*/ 2147483647 w 1357"/>
              <a:gd name="T45" fmla="*/ 2147483647 h 603"/>
              <a:gd name="T46" fmla="*/ 2147483647 w 1357"/>
              <a:gd name="T47" fmla="*/ 2147483647 h 603"/>
              <a:gd name="T48" fmla="*/ 2147483647 w 1357"/>
              <a:gd name="T49" fmla="*/ 2147483647 h 603"/>
              <a:gd name="T50" fmla="*/ 2147483647 w 1357"/>
              <a:gd name="T51" fmla="*/ 2147483647 h 603"/>
              <a:gd name="T52" fmla="*/ 2147483647 w 1357"/>
              <a:gd name="T53" fmla="*/ 2147483647 h 603"/>
              <a:gd name="T54" fmla="*/ 2147483647 w 1357"/>
              <a:gd name="T55" fmla="*/ 2147483647 h 603"/>
              <a:gd name="T56" fmla="*/ 2147483647 w 1357"/>
              <a:gd name="T57" fmla="*/ 2147483647 h 603"/>
              <a:gd name="T58" fmla="*/ 2147483647 w 1357"/>
              <a:gd name="T59" fmla="*/ 2147483647 h 603"/>
              <a:gd name="T60" fmla="*/ 2147483647 w 1357"/>
              <a:gd name="T61" fmla="*/ 2147483647 h 603"/>
              <a:gd name="T62" fmla="*/ 2147483647 w 1357"/>
              <a:gd name="T63" fmla="*/ 2147483647 h 603"/>
              <a:gd name="T64" fmla="*/ 2147483647 w 1357"/>
              <a:gd name="T65" fmla="*/ 2147483647 h 603"/>
              <a:gd name="T66" fmla="*/ 2147483647 w 1357"/>
              <a:gd name="T67" fmla="*/ 2147483647 h 603"/>
              <a:gd name="T68" fmla="*/ 2147483647 w 1357"/>
              <a:gd name="T69" fmla="*/ 2147483647 h 603"/>
              <a:gd name="T70" fmla="*/ 2147483647 w 1357"/>
              <a:gd name="T71" fmla="*/ 2147483647 h 603"/>
              <a:gd name="T72" fmla="*/ 2147483647 w 1357"/>
              <a:gd name="T73" fmla="*/ 2147483647 h 603"/>
              <a:gd name="T74" fmla="*/ 2147483647 w 1357"/>
              <a:gd name="T75" fmla="*/ 2147483647 h 603"/>
              <a:gd name="T76" fmla="*/ 2147483647 w 1357"/>
              <a:gd name="T77" fmla="*/ 2147483647 h 603"/>
              <a:gd name="T78" fmla="*/ 2147483647 w 1357"/>
              <a:gd name="T79" fmla="*/ 0 h 603"/>
              <a:gd name="T80" fmla="*/ 2147483647 w 1357"/>
              <a:gd name="T81" fmla="*/ 2147483647 h 603"/>
              <a:gd name="T82" fmla="*/ 2147483647 w 1357"/>
              <a:gd name="T83" fmla="*/ 2147483647 h 603"/>
              <a:gd name="T84" fmla="*/ 2147483647 w 1357"/>
              <a:gd name="T85" fmla="*/ 2147483647 h 603"/>
              <a:gd name="T86" fmla="*/ 2147483647 w 1357"/>
              <a:gd name="T87" fmla="*/ 2147483647 h 603"/>
              <a:gd name="T88" fmla="*/ 2147483647 w 1357"/>
              <a:gd name="T89" fmla="*/ 2147483647 h 603"/>
              <a:gd name="T90" fmla="*/ 2147483647 w 1357"/>
              <a:gd name="T91" fmla="*/ 2147483647 h 603"/>
              <a:gd name="T92" fmla="*/ 2147483647 w 1357"/>
              <a:gd name="T93" fmla="*/ 2147483647 h 603"/>
              <a:gd name="T94" fmla="*/ 2147483647 w 1357"/>
              <a:gd name="T95" fmla="*/ 2147483647 h 603"/>
              <a:gd name="T96" fmla="*/ 2147483647 w 1357"/>
              <a:gd name="T97" fmla="*/ 2147483647 h 603"/>
              <a:gd name="T98" fmla="*/ 2147483647 w 1357"/>
              <a:gd name="T99" fmla="*/ 2147483647 h 603"/>
              <a:gd name="T100" fmla="*/ 2147483647 w 1357"/>
              <a:gd name="T101" fmla="*/ 2147483647 h 603"/>
              <a:gd name="T102" fmla="*/ 2147483647 w 1357"/>
              <a:gd name="T103" fmla="*/ 2147483647 h 603"/>
              <a:gd name="T104" fmla="*/ 2147483647 w 1357"/>
              <a:gd name="T105" fmla="*/ 2147483647 h 603"/>
              <a:gd name="T106" fmla="*/ 2147483647 w 1357"/>
              <a:gd name="T107" fmla="*/ 2147483647 h 603"/>
              <a:gd name="T108" fmla="*/ 2147483647 w 1357"/>
              <a:gd name="T109" fmla="*/ 2147483647 h 603"/>
              <a:gd name="T110" fmla="*/ 2147483647 w 1357"/>
              <a:gd name="T111" fmla="*/ 2147483647 h 603"/>
              <a:gd name="T112" fmla="*/ 2147483647 w 1357"/>
              <a:gd name="T113" fmla="*/ 2147483647 h 603"/>
              <a:gd name="T114" fmla="*/ 2147483647 w 1357"/>
              <a:gd name="T115" fmla="*/ 2147483647 h 603"/>
              <a:gd name="T116" fmla="*/ 2147483647 w 1357"/>
              <a:gd name="T117" fmla="*/ 2147483647 h 6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7"/>
              <a:gd name="T178" fmla="*/ 0 h 603"/>
              <a:gd name="T179" fmla="*/ 1357 w 1357"/>
              <a:gd name="T180" fmla="*/ 603 h 60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7" h="603">
                <a:moveTo>
                  <a:pt x="0" y="581"/>
                </a:moveTo>
                <a:lnTo>
                  <a:pt x="61" y="542"/>
                </a:lnTo>
                <a:lnTo>
                  <a:pt x="94" y="525"/>
                </a:lnTo>
                <a:lnTo>
                  <a:pt x="117" y="514"/>
                </a:lnTo>
                <a:lnTo>
                  <a:pt x="139" y="514"/>
                </a:lnTo>
                <a:lnTo>
                  <a:pt x="155" y="525"/>
                </a:lnTo>
                <a:lnTo>
                  <a:pt x="177" y="525"/>
                </a:lnTo>
                <a:lnTo>
                  <a:pt x="183" y="525"/>
                </a:lnTo>
                <a:lnTo>
                  <a:pt x="189" y="514"/>
                </a:lnTo>
                <a:lnTo>
                  <a:pt x="194" y="503"/>
                </a:lnTo>
                <a:lnTo>
                  <a:pt x="200" y="492"/>
                </a:lnTo>
                <a:lnTo>
                  <a:pt x="200" y="454"/>
                </a:lnTo>
                <a:lnTo>
                  <a:pt x="205" y="415"/>
                </a:lnTo>
                <a:lnTo>
                  <a:pt x="211" y="398"/>
                </a:lnTo>
                <a:lnTo>
                  <a:pt x="222" y="387"/>
                </a:lnTo>
                <a:lnTo>
                  <a:pt x="261" y="371"/>
                </a:lnTo>
                <a:lnTo>
                  <a:pt x="305" y="371"/>
                </a:lnTo>
                <a:lnTo>
                  <a:pt x="338" y="371"/>
                </a:lnTo>
                <a:lnTo>
                  <a:pt x="377" y="387"/>
                </a:lnTo>
                <a:lnTo>
                  <a:pt x="388" y="404"/>
                </a:lnTo>
                <a:lnTo>
                  <a:pt x="405" y="431"/>
                </a:lnTo>
                <a:lnTo>
                  <a:pt x="410" y="459"/>
                </a:lnTo>
                <a:lnTo>
                  <a:pt x="421" y="498"/>
                </a:lnTo>
                <a:lnTo>
                  <a:pt x="427" y="525"/>
                </a:lnTo>
                <a:lnTo>
                  <a:pt x="438" y="553"/>
                </a:lnTo>
                <a:lnTo>
                  <a:pt x="449" y="575"/>
                </a:lnTo>
                <a:lnTo>
                  <a:pt x="454" y="581"/>
                </a:lnTo>
                <a:lnTo>
                  <a:pt x="460" y="575"/>
                </a:lnTo>
                <a:lnTo>
                  <a:pt x="465" y="559"/>
                </a:lnTo>
                <a:lnTo>
                  <a:pt x="465" y="542"/>
                </a:lnTo>
                <a:lnTo>
                  <a:pt x="471" y="514"/>
                </a:lnTo>
                <a:lnTo>
                  <a:pt x="477" y="459"/>
                </a:lnTo>
                <a:lnTo>
                  <a:pt x="482" y="437"/>
                </a:lnTo>
                <a:lnTo>
                  <a:pt x="488" y="420"/>
                </a:lnTo>
                <a:lnTo>
                  <a:pt x="515" y="398"/>
                </a:lnTo>
                <a:lnTo>
                  <a:pt x="549" y="376"/>
                </a:lnTo>
                <a:lnTo>
                  <a:pt x="576" y="365"/>
                </a:lnTo>
                <a:lnTo>
                  <a:pt x="604" y="360"/>
                </a:lnTo>
                <a:lnTo>
                  <a:pt x="609" y="360"/>
                </a:lnTo>
                <a:lnTo>
                  <a:pt x="615" y="365"/>
                </a:lnTo>
                <a:lnTo>
                  <a:pt x="621" y="387"/>
                </a:lnTo>
                <a:lnTo>
                  <a:pt x="626" y="398"/>
                </a:lnTo>
                <a:lnTo>
                  <a:pt x="632" y="398"/>
                </a:lnTo>
                <a:lnTo>
                  <a:pt x="637" y="387"/>
                </a:lnTo>
                <a:lnTo>
                  <a:pt x="643" y="376"/>
                </a:lnTo>
                <a:lnTo>
                  <a:pt x="643" y="365"/>
                </a:lnTo>
                <a:lnTo>
                  <a:pt x="659" y="326"/>
                </a:lnTo>
                <a:lnTo>
                  <a:pt x="665" y="282"/>
                </a:lnTo>
                <a:lnTo>
                  <a:pt x="676" y="232"/>
                </a:lnTo>
                <a:lnTo>
                  <a:pt x="687" y="188"/>
                </a:lnTo>
                <a:lnTo>
                  <a:pt x="693" y="144"/>
                </a:lnTo>
                <a:lnTo>
                  <a:pt x="698" y="127"/>
                </a:lnTo>
                <a:lnTo>
                  <a:pt x="704" y="116"/>
                </a:lnTo>
                <a:lnTo>
                  <a:pt x="709" y="105"/>
                </a:lnTo>
                <a:lnTo>
                  <a:pt x="715" y="100"/>
                </a:lnTo>
                <a:lnTo>
                  <a:pt x="720" y="100"/>
                </a:lnTo>
                <a:lnTo>
                  <a:pt x="720" y="105"/>
                </a:lnTo>
                <a:lnTo>
                  <a:pt x="731" y="116"/>
                </a:lnTo>
                <a:lnTo>
                  <a:pt x="737" y="127"/>
                </a:lnTo>
                <a:lnTo>
                  <a:pt x="742" y="155"/>
                </a:lnTo>
                <a:lnTo>
                  <a:pt x="748" y="194"/>
                </a:lnTo>
                <a:lnTo>
                  <a:pt x="759" y="232"/>
                </a:lnTo>
                <a:lnTo>
                  <a:pt x="765" y="266"/>
                </a:lnTo>
                <a:lnTo>
                  <a:pt x="770" y="282"/>
                </a:lnTo>
                <a:lnTo>
                  <a:pt x="776" y="288"/>
                </a:lnTo>
                <a:lnTo>
                  <a:pt x="781" y="293"/>
                </a:lnTo>
                <a:lnTo>
                  <a:pt x="787" y="293"/>
                </a:lnTo>
                <a:lnTo>
                  <a:pt x="798" y="282"/>
                </a:lnTo>
                <a:lnTo>
                  <a:pt x="809" y="271"/>
                </a:lnTo>
                <a:lnTo>
                  <a:pt x="814" y="260"/>
                </a:lnTo>
                <a:lnTo>
                  <a:pt x="825" y="232"/>
                </a:lnTo>
                <a:lnTo>
                  <a:pt x="842" y="183"/>
                </a:lnTo>
                <a:lnTo>
                  <a:pt x="870" y="127"/>
                </a:lnTo>
                <a:lnTo>
                  <a:pt x="886" y="72"/>
                </a:lnTo>
                <a:lnTo>
                  <a:pt x="897" y="45"/>
                </a:lnTo>
                <a:lnTo>
                  <a:pt x="903" y="28"/>
                </a:lnTo>
                <a:lnTo>
                  <a:pt x="914" y="11"/>
                </a:lnTo>
                <a:lnTo>
                  <a:pt x="920" y="6"/>
                </a:lnTo>
                <a:lnTo>
                  <a:pt x="931" y="0"/>
                </a:lnTo>
                <a:lnTo>
                  <a:pt x="942" y="6"/>
                </a:lnTo>
                <a:lnTo>
                  <a:pt x="947" y="17"/>
                </a:lnTo>
                <a:lnTo>
                  <a:pt x="953" y="39"/>
                </a:lnTo>
                <a:lnTo>
                  <a:pt x="958" y="72"/>
                </a:lnTo>
                <a:lnTo>
                  <a:pt x="964" y="105"/>
                </a:lnTo>
                <a:lnTo>
                  <a:pt x="969" y="144"/>
                </a:lnTo>
                <a:lnTo>
                  <a:pt x="969" y="188"/>
                </a:lnTo>
                <a:lnTo>
                  <a:pt x="981" y="282"/>
                </a:lnTo>
                <a:lnTo>
                  <a:pt x="986" y="376"/>
                </a:lnTo>
                <a:lnTo>
                  <a:pt x="992" y="426"/>
                </a:lnTo>
                <a:lnTo>
                  <a:pt x="1003" y="465"/>
                </a:lnTo>
                <a:lnTo>
                  <a:pt x="1003" y="503"/>
                </a:lnTo>
                <a:lnTo>
                  <a:pt x="1003" y="536"/>
                </a:lnTo>
                <a:lnTo>
                  <a:pt x="1014" y="559"/>
                </a:lnTo>
                <a:lnTo>
                  <a:pt x="1019" y="581"/>
                </a:lnTo>
                <a:lnTo>
                  <a:pt x="1025" y="592"/>
                </a:lnTo>
                <a:lnTo>
                  <a:pt x="1025" y="597"/>
                </a:lnTo>
                <a:lnTo>
                  <a:pt x="1030" y="603"/>
                </a:lnTo>
                <a:lnTo>
                  <a:pt x="1036" y="597"/>
                </a:lnTo>
                <a:lnTo>
                  <a:pt x="1041" y="586"/>
                </a:lnTo>
                <a:lnTo>
                  <a:pt x="1053" y="564"/>
                </a:lnTo>
                <a:lnTo>
                  <a:pt x="1058" y="536"/>
                </a:lnTo>
                <a:lnTo>
                  <a:pt x="1075" y="509"/>
                </a:lnTo>
                <a:lnTo>
                  <a:pt x="1080" y="492"/>
                </a:lnTo>
                <a:lnTo>
                  <a:pt x="1086" y="487"/>
                </a:lnTo>
                <a:lnTo>
                  <a:pt x="1091" y="487"/>
                </a:lnTo>
                <a:lnTo>
                  <a:pt x="1102" y="487"/>
                </a:lnTo>
                <a:lnTo>
                  <a:pt x="1113" y="492"/>
                </a:lnTo>
                <a:lnTo>
                  <a:pt x="1147" y="509"/>
                </a:lnTo>
                <a:lnTo>
                  <a:pt x="1174" y="536"/>
                </a:lnTo>
                <a:lnTo>
                  <a:pt x="1185" y="542"/>
                </a:lnTo>
                <a:lnTo>
                  <a:pt x="1202" y="547"/>
                </a:lnTo>
                <a:lnTo>
                  <a:pt x="1241" y="559"/>
                </a:lnTo>
                <a:lnTo>
                  <a:pt x="1285" y="570"/>
                </a:lnTo>
                <a:lnTo>
                  <a:pt x="1302" y="570"/>
                </a:lnTo>
                <a:lnTo>
                  <a:pt x="1324" y="570"/>
                </a:lnTo>
                <a:lnTo>
                  <a:pt x="1341" y="559"/>
                </a:lnTo>
                <a:lnTo>
                  <a:pt x="1357" y="547"/>
                </a:lnTo>
              </a:path>
            </a:pathLst>
          </a:custGeom>
          <a:noFill/>
          <a:ln w="9525" cap="rnd">
            <a:solidFill>
              <a:srgbClr val="000099"/>
            </a:solidFill>
            <a:round/>
            <a:headEnd/>
            <a:tailEnd/>
          </a:ln>
        </p:spPr>
        <p:txBody>
          <a:bodyPr/>
          <a:lstStyle/>
          <a:p>
            <a:endParaRPr lang="de-DE"/>
          </a:p>
        </p:txBody>
      </p:sp>
      <p:sp>
        <p:nvSpPr>
          <p:cNvPr id="342" name="Rectangle 320"/>
          <p:cNvSpPr>
            <a:spLocks noChangeArrowheads="1"/>
          </p:cNvSpPr>
          <p:nvPr/>
        </p:nvSpPr>
        <p:spPr bwMode="auto">
          <a:xfrm>
            <a:off x="2595563" y="4483547"/>
            <a:ext cx="2393950" cy="1543050"/>
          </a:xfrm>
          <a:prstGeom prst="rect">
            <a:avLst/>
          </a:prstGeom>
          <a:solidFill>
            <a:srgbClr val="FFFFFF"/>
          </a:solidFill>
          <a:ln w="9525">
            <a:solidFill>
              <a:srgbClr val="000000"/>
            </a:solidFill>
            <a:miter lim="800000"/>
            <a:headEnd/>
            <a:tailEnd/>
          </a:ln>
        </p:spPr>
        <p:txBody>
          <a:bodyPr/>
          <a:lstStyle/>
          <a:p>
            <a:endParaRPr lang="de-DE"/>
          </a:p>
        </p:txBody>
      </p:sp>
      <p:sp>
        <p:nvSpPr>
          <p:cNvPr id="343" name="Rectangle 321"/>
          <p:cNvSpPr>
            <a:spLocks noChangeArrowheads="1"/>
          </p:cNvSpPr>
          <p:nvPr/>
        </p:nvSpPr>
        <p:spPr bwMode="auto">
          <a:xfrm>
            <a:off x="2316163" y="4483547"/>
            <a:ext cx="2503487" cy="420687"/>
          </a:xfrm>
          <a:prstGeom prst="rect">
            <a:avLst/>
          </a:prstGeom>
          <a:noFill/>
          <a:ln w="9525">
            <a:noFill/>
            <a:miter lim="800000"/>
            <a:headEnd/>
            <a:tailEnd/>
          </a:ln>
        </p:spPr>
        <p:txBody>
          <a:bodyPr/>
          <a:lstStyle/>
          <a:p>
            <a:endParaRPr lang="de-DE"/>
          </a:p>
        </p:txBody>
      </p:sp>
      <p:sp>
        <p:nvSpPr>
          <p:cNvPr id="344" name="Rectangle 322"/>
          <p:cNvSpPr>
            <a:spLocks noChangeArrowheads="1"/>
          </p:cNvSpPr>
          <p:nvPr/>
        </p:nvSpPr>
        <p:spPr bwMode="auto">
          <a:xfrm>
            <a:off x="2903538" y="4526409"/>
            <a:ext cx="1819275" cy="125413"/>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Aufträge Distributor </a:t>
            </a:r>
            <a:endParaRPr lang="de-DE"/>
          </a:p>
        </p:txBody>
      </p:sp>
      <p:sp>
        <p:nvSpPr>
          <p:cNvPr id="345" name="Rectangle 323"/>
          <p:cNvSpPr>
            <a:spLocks noChangeArrowheads="1"/>
          </p:cNvSpPr>
          <p:nvPr/>
        </p:nvSpPr>
        <p:spPr bwMode="auto">
          <a:xfrm>
            <a:off x="3149600" y="4693097"/>
            <a:ext cx="1125538" cy="125412"/>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an Hersteller</a:t>
            </a:r>
            <a:endParaRPr lang="de-DE"/>
          </a:p>
        </p:txBody>
      </p:sp>
      <p:grpSp>
        <p:nvGrpSpPr>
          <p:cNvPr id="346" name="Group 324"/>
          <p:cNvGrpSpPr>
            <a:grpSpLocks/>
          </p:cNvGrpSpPr>
          <p:nvPr/>
        </p:nvGrpSpPr>
        <p:grpSpPr bwMode="auto">
          <a:xfrm>
            <a:off x="2744788" y="4869309"/>
            <a:ext cx="2149475" cy="835025"/>
            <a:chOff x="1048" y="2471"/>
            <a:chExt cx="1353" cy="526"/>
          </a:xfrm>
        </p:grpSpPr>
        <p:grpSp>
          <p:nvGrpSpPr>
            <p:cNvPr id="347" name="Group 325"/>
            <p:cNvGrpSpPr>
              <a:grpSpLocks/>
            </p:cNvGrpSpPr>
            <p:nvPr/>
          </p:nvGrpSpPr>
          <p:grpSpPr bwMode="auto">
            <a:xfrm>
              <a:off x="1048" y="2471"/>
              <a:ext cx="67" cy="486"/>
              <a:chOff x="1048" y="2471"/>
              <a:chExt cx="67" cy="486"/>
            </a:xfrm>
          </p:grpSpPr>
          <p:sp>
            <p:nvSpPr>
              <p:cNvPr id="369" name="Line 326"/>
              <p:cNvSpPr>
                <a:spLocks noChangeShapeType="1"/>
              </p:cNvSpPr>
              <p:nvPr/>
            </p:nvSpPr>
            <p:spPr bwMode="auto">
              <a:xfrm>
                <a:off x="1048" y="2476"/>
                <a:ext cx="67" cy="1"/>
              </a:xfrm>
              <a:prstGeom prst="line">
                <a:avLst/>
              </a:prstGeom>
              <a:noFill/>
              <a:ln w="9525">
                <a:solidFill>
                  <a:srgbClr val="808080"/>
                </a:solidFill>
                <a:round/>
                <a:headEnd/>
                <a:tailEnd/>
              </a:ln>
            </p:spPr>
            <p:txBody>
              <a:bodyPr/>
              <a:lstStyle/>
              <a:p>
                <a:endParaRPr lang="de-DE"/>
              </a:p>
            </p:txBody>
          </p:sp>
          <p:sp>
            <p:nvSpPr>
              <p:cNvPr id="370" name="Line 327"/>
              <p:cNvSpPr>
                <a:spLocks noChangeShapeType="1"/>
              </p:cNvSpPr>
              <p:nvPr/>
            </p:nvSpPr>
            <p:spPr bwMode="auto">
              <a:xfrm>
                <a:off x="1048" y="2598"/>
                <a:ext cx="67" cy="1"/>
              </a:xfrm>
              <a:prstGeom prst="line">
                <a:avLst/>
              </a:prstGeom>
              <a:noFill/>
              <a:ln w="9525">
                <a:solidFill>
                  <a:srgbClr val="808080"/>
                </a:solidFill>
                <a:round/>
                <a:headEnd/>
                <a:tailEnd/>
              </a:ln>
            </p:spPr>
            <p:txBody>
              <a:bodyPr/>
              <a:lstStyle/>
              <a:p>
                <a:endParaRPr lang="de-DE"/>
              </a:p>
            </p:txBody>
          </p:sp>
          <p:sp>
            <p:nvSpPr>
              <p:cNvPr id="371" name="Line 328"/>
              <p:cNvSpPr>
                <a:spLocks noChangeShapeType="1"/>
              </p:cNvSpPr>
              <p:nvPr/>
            </p:nvSpPr>
            <p:spPr bwMode="auto">
              <a:xfrm>
                <a:off x="1048" y="2736"/>
                <a:ext cx="67" cy="1"/>
              </a:xfrm>
              <a:prstGeom prst="line">
                <a:avLst/>
              </a:prstGeom>
              <a:noFill/>
              <a:ln w="9525">
                <a:solidFill>
                  <a:srgbClr val="808080"/>
                </a:solidFill>
                <a:round/>
                <a:headEnd/>
                <a:tailEnd/>
              </a:ln>
            </p:spPr>
            <p:txBody>
              <a:bodyPr/>
              <a:lstStyle/>
              <a:p>
                <a:endParaRPr lang="de-DE"/>
              </a:p>
            </p:txBody>
          </p:sp>
          <p:sp>
            <p:nvSpPr>
              <p:cNvPr id="372" name="Line 329"/>
              <p:cNvSpPr>
                <a:spLocks noChangeShapeType="1"/>
              </p:cNvSpPr>
              <p:nvPr/>
            </p:nvSpPr>
            <p:spPr bwMode="auto">
              <a:xfrm>
                <a:off x="1048" y="2885"/>
                <a:ext cx="67" cy="1"/>
              </a:xfrm>
              <a:prstGeom prst="line">
                <a:avLst/>
              </a:prstGeom>
              <a:noFill/>
              <a:ln w="9525">
                <a:solidFill>
                  <a:srgbClr val="808080"/>
                </a:solidFill>
                <a:round/>
                <a:headEnd/>
                <a:tailEnd/>
              </a:ln>
            </p:spPr>
            <p:txBody>
              <a:bodyPr/>
              <a:lstStyle/>
              <a:p>
                <a:endParaRPr lang="de-DE"/>
              </a:p>
            </p:txBody>
          </p:sp>
          <p:sp>
            <p:nvSpPr>
              <p:cNvPr id="373" name="Line 330"/>
              <p:cNvSpPr>
                <a:spLocks noChangeShapeType="1"/>
              </p:cNvSpPr>
              <p:nvPr/>
            </p:nvSpPr>
            <p:spPr bwMode="auto">
              <a:xfrm>
                <a:off x="1048" y="2471"/>
                <a:ext cx="1" cy="486"/>
              </a:xfrm>
              <a:prstGeom prst="line">
                <a:avLst/>
              </a:prstGeom>
              <a:noFill/>
              <a:ln w="9525">
                <a:solidFill>
                  <a:srgbClr val="808080"/>
                </a:solidFill>
                <a:round/>
                <a:headEnd/>
                <a:tailEnd/>
              </a:ln>
            </p:spPr>
            <p:txBody>
              <a:bodyPr/>
              <a:lstStyle/>
              <a:p>
                <a:endParaRPr lang="de-DE"/>
              </a:p>
            </p:txBody>
          </p:sp>
        </p:grpSp>
        <p:grpSp>
          <p:nvGrpSpPr>
            <p:cNvPr id="348" name="Group 331"/>
            <p:cNvGrpSpPr>
              <a:grpSpLocks/>
            </p:cNvGrpSpPr>
            <p:nvPr/>
          </p:nvGrpSpPr>
          <p:grpSpPr bwMode="auto">
            <a:xfrm>
              <a:off x="1048" y="2957"/>
              <a:ext cx="1353" cy="40"/>
              <a:chOff x="1048" y="2957"/>
              <a:chExt cx="1353" cy="40"/>
            </a:xfrm>
          </p:grpSpPr>
          <p:sp>
            <p:nvSpPr>
              <p:cNvPr id="349" name="Line 332"/>
              <p:cNvSpPr>
                <a:spLocks noChangeShapeType="1"/>
              </p:cNvSpPr>
              <p:nvPr/>
            </p:nvSpPr>
            <p:spPr bwMode="auto">
              <a:xfrm>
                <a:off x="1048" y="2996"/>
                <a:ext cx="1352" cy="1"/>
              </a:xfrm>
              <a:prstGeom prst="line">
                <a:avLst/>
              </a:prstGeom>
              <a:noFill/>
              <a:ln w="9525">
                <a:solidFill>
                  <a:srgbClr val="808080"/>
                </a:solidFill>
                <a:round/>
                <a:headEnd/>
                <a:tailEnd/>
              </a:ln>
            </p:spPr>
            <p:txBody>
              <a:bodyPr/>
              <a:lstStyle/>
              <a:p>
                <a:endParaRPr lang="de-DE"/>
              </a:p>
            </p:txBody>
          </p:sp>
          <p:sp>
            <p:nvSpPr>
              <p:cNvPr id="350" name="Line 333"/>
              <p:cNvSpPr>
                <a:spLocks noChangeShapeType="1"/>
              </p:cNvSpPr>
              <p:nvPr/>
            </p:nvSpPr>
            <p:spPr bwMode="auto">
              <a:xfrm>
                <a:off x="1048" y="2957"/>
                <a:ext cx="1" cy="39"/>
              </a:xfrm>
              <a:prstGeom prst="line">
                <a:avLst/>
              </a:prstGeom>
              <a:noFill/>
              <a:ln w="9525">
                <a:solidFill>
                  <a:srgbClr val="808080"/>
                </a:solidFill>
                <a:round/>
                <a:headEnd/>
                <a:tailEnd/>
              </a:ln>
            </p:spPr>
            <p:txBody>
              <a:bodyPr/>
              <a:lstStyle/>
              <a:p>
                <a:endParaRPr lang="de-DE"/>
              </a:p>
            </p:txBody>
          </p:sp>
          <p:sp>
            <p:nvSpPr>
              <p:cNvPr id="351" name="Line 334"/>
              <p:cNvSpPr>
                <a:spLocks noChangeShapeType="1"/>
              </p:cNvSpPr>
              <p:nvPr/>
            </p:nvSpPr>
            <p:spPr bwMode="auto">
              <a:xfrm>
                <a:off x="1192" y="2957"/>
                <a:ext cx="1" cy="39"/>
              </a:xfrm>
              <a:prstGeom prst="line">
                <a:avLst/>
              </a:prstGeom>
              <a:noFill/>
              <a:ln w="9525">
                <a:solidFill>
                  <a:srgbClr val="808080"/>
                </a:solidFill>
                <a:round/>
                <a:headEnd/>
                <a:tailEnd/>
              </a:ln>
            </p:spPr>
            <p:txBody>
              <a:bodyPr/>
              <a:lstStyle/>
              <a:p>
                <a:endParaRPr lang="de-DE"/>
              </a:p>
            </p:txBody>
          </p:sp>
          <p:sp>
            <p:nvSpPr>
              <p:cNvPr id="352" name="Line 335"/>
              <p:cNvSpPr>
                <a:spLocks noChangeShapeType="1"/>
              </p:cNvSpPr>
              <p:nvPr/>
            </p:nvSpPr>
            <p:spPr bwMode="auto">
              <a:xfrm>
                <a:off x="1342" y="2957"/>
                <a:ext cx="1" cy="39"/>
              </a:xfrm>
              <a:prstGeom prst="line">
                <a:avLst/>
              </a:prstGeom>
              <a:noFill/>
              <a:ln w="9525">
                <a:solidFill>
                  <a:srgbClr val="808080"/>
                </a:solidFill>
                <a:round/>
                <a:headEnd/>
                <a:tailEnd/>
              </a:ln>
            </p:spPr>
            <p:txBody>
              <a:bodyPr/>
              <a:lstStyle/>
              <a:p>
                <a:endParaRPr lang="de-DE"/>
              </a:p>
            </p:txBody>
          </p:sp>
          <p:sp>
            <p:nvSpPr>
              <p:cNvPr id="353" name="Line 336"/>
              <p:cNvSpPr>
                <a:spLocks noChangeShapeType="1"/>
              </p:cNvSpPr>
              <p:nvPr/>
            </p:nvSpPr>
            <p:spPr bwMode="auto">
              <a:xfrm>
                <a:off x="1497" y="2957"/>
                <a:ext cx="1" cy="39"/>
              </a:xfrm>
              <a:prstGeom prst="line">
                <a:avLst/>
              </a:prstGeom>
              <a:noFill/>
              <a:ln w="9525">
                <a:solidFill>
                  <a:srgbClr val="808080"/>
                </a:solidFill>
                <a:round/>
                <a:headEnd/>
                <a:tailEnd/>
              </a:ln>
            </p:spPr>
            <p:txBody>
              <a:bodyPr/>
              <a:lstStyle/>
              <a:p>
                <a:endParaRPr lang="de-DE"/>
              </a:p>
            </p:txBody>
          </p:sp>
          <p:sp>
            <p:nvSpPr>
              <p:cNvPr id="354" name="Line 337"/>
              <p:cNvSpPr>
                <a:spLocks noChangeShapeType="1"/>
              </p:cNvSpPr>
              <p:nvPr/>
            </p:nvSpPr>
            <p:spPr bwMode="auto">
              <a:xfrm>
                <a:off x="1647" y="2957"/>
                <a:ext cx="1" cy="39"/>
              </a:xfrm>
              <a:prstGeom prst="line">
                <a:avLst/>
              </a:prstGeom>
              <a:noFill/>
              <a:ln w="9525">
                <a:solidFill>
                  <a:srgbClr val="808080"/>
                </a:solidFill>
                <a:round/>
                <a:headEnd/>
                <a:tailEnd/>
              </a:ln>
            </p:spPr>
            <p:txBody>
              <a:bodyPr/>
              <a:lstStyle/>
              <a:p>
                <a:endParaRPr lang="de-DE"/>
              </a:p>
            </p:txBody>
          </p:sp>
          <p:sp>
            <p:nvSpPr>
              <p:cNvPr id="355" name="Line 338"/>
              <p:cNvSpPr>
                <a:spLocks noChangeShapeType="1"/>
              </p:cNvSpPr>
              <p:nvPr/>
            </p:nvSpPr>
            <p:spPr bwMode="auto">
              <a:xfrm>
                <a:off x="1796" y="2957"/>
                <a:ext cx="1" cy="39"/>
              </a:xfrm>
              <a:prstGeom prst="line">
                <a:avLst/>
              </a:prstGeom>
              <a:noFill/>
              <a:ln w="9525">
                <a:solidFill>
                  <a:srgbClr val="808080"/>
                </a:solidFill>
                <a:round/>
                <a:headEnd/>
                <a:tailEnd/>
              </a:ln>
            </p:spPr>
            <p:txBody>
              <a:bodyPr/>
              <a:lstStyle/>
              <a:p>
                <a:endParaRPr lang="de-DE"/>
              </a:p>
            </p:txBody>
          </p:sp>
          <p:sp>
            <p:nvSpPr>
              <p:cNvPr id="356" name="Line 339"/>
              <p:cNvSpPr>
                <a:spLocks noChangeShapeType="1"/>
              </p:cNvSpPr>
              <p:nvPr/>
            </p:nvSpPr>
            <p:spPr bwMode="auto">
              <a:xfrm>
                <a:off x="1946" y="2957"/>
                <a:ext cx="1" cy="39"/>
              </a:xfrm>
              <a:prstGeom prst="line">
                <a:avLst/>
              </a:prstGeom>
              <a:noFill/>
              <a:ln w="9525">
                <a:solidFill>
                  <a:srgbClr val="808080"/>
                </a:solidFill>
                <a:round/>
                <a:headEnd/>
                <a:tailEnd/>
              </a:ln>
            </p:spPr>
            <p:txBody>
              <a:bodyPr/>
              <a:lstStyle/>
              <a:p>
                <a:endParaRPr lang="de-DE"/>
              </a:p>
            </p:txBody>
          </p:sp>
          <p:sp>
            <p:nvSpPr>
              <p:cNvPr id="357" name="Line 340"/>
              <p:cNvSpPr>
                <a:spLocks noChangeShapeType="1"/>
              </p:cNvSpPr>
              <p:nvPr/>
            </p:nvSpPr>
            <p:spPr bwMode="auto">
              <a:xfrm>
                <a:off x="2101" y="2957"/>
                <a:ext cx="1" cy="39"/>
              </a:xfrm>
              <a:prstGeom prst="line">
                <a:avLst/>
              </a:prstGeom>
              <a:noFill/>
              <a:ln w="9525">
                <a:solidFill>
                  <a:srgbClr val="808080"/>
                </a:solidFill>
                <a:round/>
                <a:headEnd/>
                <a:tailEnd/>
              </a:ln>
            </p:spPr>
            <p:txBody>
              <a:bodyPr/>
              <a:lstStyle/>
              <a:p>
                <a:endParaRPr lang="de-DE"/>
              </a:p>
            </p:txBody>
          </p:sp>
          <p:sp>
            <p:nvSpPr>
              <p:cNvPr id="358" name="Line 341"/>
              <p:cNvSpPr>
                <a:spLocks noChangeShapeType="1"/>
              </p:cNvSpPr>
              <p:nvPr/>
            </p:nvSpPr>
            <p:spPr bwMode="auto">
              <a:xfrm>
                <a:off x="2250" y="2957"/>
                <a:ext cx="1" cy="39"/>
              </a:xfrm>
              <a:prstGeom prst="line">
                <a:avLst/>
              </a:prstGeom>
              <a:noFill/>
              <a:ln w="9525">
                <a:solidFill>
                  <a:srgbClr val="808080"/>
                </a:solidFill>
                <a:round/>
                <a:headEnd/>
                <a:tailEnd/>
              </a:ln>
            </p:spPr>
            <p:txBody>
              <a:bodyPr/>
              <a:lstStyle/>
              <a:p>
                <a:endParaRPr lang="de-DE"/>
              </a:p>
            </p:txBody>
          </p:sp>
          <p:sp>
            <p:nvSpPr>
              <p:cNvPr id="359" name="Line 342"/>
              <p:cNvSpPr>
                <a:spLocks noChangeShapeType="1"/>
              </p:cNvSpPr>
              <p:nvPr/>
            </p:nvSpPr>
            <p:spPr bwMode="auto">
              <a:xfrm>
                <a:off x="2400" y="2957"/>
                <a:ext cx="1" cy="39"/>
              </a:xfrm>
              <a:prstGeom prst="line">
                <a:avLst/>
              </a:prstGeom>
              <a:noFill/>
              <a:ln w="9525">
                <a:solidFill>
                  <a:srgbClr val="808080"/>
                </a:solidFill>
                <a:round/>
                <a:headEnd/>
                <a:tailEnd/>
              </a:ln>
            </p:spPr>
            <p:txBody>
              <a:bodyPr/>
              <a:lstStyle/>
              <a:p>
                <a:endParaRPr lang="de-DE"/>
              </a:p>
            </p:txBody>
          </p:sp>
          <p:sp>
            <p:nvSpPr>
              <p:cNvPr id="360" name="Line 343"/>
              <p:cNvSpPr>
                <a:spLocks noChangeShapeType="1"/>
              </p:cNvSpPr>
              <p:nvPr/>
            </p:nvSpPr>
            <p:spPr bwMode="auto">
              <a:xfrm>
                <a:off x="1126" y="2957"/>
                <a:ext cx="1" cy="39"/>
              </a:xfrm>
              <a:prstGeom prst="line">
                <a:avLst/>
              </a:prstGeom>
              <a:noFill/>
              <a:ln w="9525">
                <a:solidFill>
                  <a:srgbClr val="808080"/>
                </a:solidFill>
                <a:round/>
                <a:headEnd/>
                <a:tailEnd/>
              </a:ln>
            </p:spPr>
            <p:txBody>
              <a:bodyPr/>
              <a:lstStyle/>
              <a:p>
                <a:endParaRPr lang="de-DE"/>
              </a:p>
            </p:txBody>
          </p:sp>
          <p:sp>
            <p:nvSpPr>
              <p:cNvPr id="361" name="Line 344"/>
              <p:cNvSpPr>
                <a:spLocks noChangeShapeType="1"/>
              </p:cNvSpPr>
              <p:nvPr/>
            </p:nvSpPr>
            <p:spPr bwMode="auto">
              <a:xfrm>
                <a:off x="1275" y="2957"/>
                <a:ext cx="1" cy="39"/>
              </a:xfrm>
              <a:prstGeom prst="line">
                <a:avLst/>
              </a:prstGeom>
              <a:noFill/>
              <a:ln w="9525">
                <a:solidFill>
                  <a:srgbClr val="808080"/>
                </a:solidFill>
                <a:round/>
                <a:headEnd/>
                <a:tailEnd/>
              </a:ln>
            </p:spPr>
            <p:txBody>
              <a:bodyPr/>
              <a:lstStyle/>
              <a:p>
                <a:endParaRPr lang="de-DE"/>
              </a:p>
            </p:txBody>
          </p:sp>
          <p:sp>
            <p:nvSpPr>
              <p:cNvPr id="362" name="Line 345"/>
              <p:cNvSpPr>
                <a:spLocks noChangeShapeType="1"/>
              </p:cNvSpPr>
              <p:nvPr/>
            </p:nvSpPr>
            <p:spPr bwMode="auto">
              <a:xfrm>
                <a:off x="1425" y="2957"/>
                <a:ext cx="1" cy="39"/>
              </a:xfrm>
              <a:prstGeom prst="line">
                <a:avLst/>
              </a:prstGeom>
              <a:noFill/>
              <a:ln w="9525">
                <a:solidFill>
                  <a:srgbClr val="808080"/>
                </a:solidFill>
                <a:round/>
                <a:headEnd/>
                <a:tailEnd/>
              </a:ln>
            </p:spPr>
            <p:txBody>
              <a:bodyPr/>
              <a:lstStyle/>
              <a:p>
                <a:endParaRPr lang="de-DE"/>
              </a:p>
            </p:txBody>
          </p:sp>
          <p:sp>
            <p:nvSpPr>
              <p:cNvPr id="363" name="Line 346"/>
              <p:cNvSpPr>
                <a:spLocks noChangeShapeType="1"/>
              </p:cNvSpPr>
              <p:nvPr/>
            </p:nvSpPr>
            <p:spPr bwMode="auto">
              <a:xfrm>
                <a:off x="1575" y="2957"/>
                <a:ext cx="1" cy="39"/>
              </a:xfrm>
              <a:prstGeom prst="line">
                <a:avLst/>
              </a:prstGeom>
              <a:noFill/>
              <a:ln w="9525">
                <a:solidFill>
                  <a:srgbClr val="808080"/>
                </a:solidFill>
                <a:round/>
                <a:headEnd/>
                <a:tailEnd/>
              </a:ln>
            </p:spPr>
            <p:txBody>
              <a:bodyPr/>
              <a:lstStyle/>
              <a:p>
                <a:endParaRPr lang="de-DE"/>
              </a:p>
            </p:txBody>
          </p:sp>
          <p:sp>
            <p:nvSpPr>
              <p:cNvPr id="364" name="Line 347"/>
              <p:cNvSpPr>
                <a:spLocks noChangeShapeType="1"/>
              </p:cNvSpPr>
              <p:nvPr/>
            </p:nvSpPr>
            <p:spPr bwMode="auto">
              <a:xfrm>
                <a:off x="1730" y="2957"/>
                <a:ext cx="1" cy="39"/>
              </a:xfrm>
              <a:prstGeom prst="line">
                <a:avLst/>
              </a:prstGeom>
              <a:noFill/>
              <a:ln w="9525">
                <a:solidFill>
                  <a:srgbClr val="808080"/>
                </a:solidFill>
                <a:round/>
                <a:headEnd/>
                <a:tailEnd/>
              </a:ln>
            </p:spPr>
            <p:txBody>
              <a:bodyPr/>
              <a:lstStyle/>
              <a:p>
                <a:endParaRPr lang="de-DE"/>
              </a:p>
            </p:txBody>
          </p:sp>
          <p:sp>
            <p:nvSpPr>
              <p:cNvPr id="365" name="Line 348"/>
              <p:cNvSpPr>
                <a:spLocks noChangeShapeType="1"/>
              </p:cNvSpPr>
              <p:nvPr/>
            </p:nvSpPr>
            <p:spPr bwMode="auto">
              <a:xfrm>
                <a:off x="1879" y="2957"/>
                <a:ext cx="1" cy="39"/>
              </a:xfrm>
              <a:prstGeom prst="line">
                <a:avLst/>
              </a:prstGeom>
              <a:noFill/>
              <a:ln w="9525">
                <a:solidFill>
                  <a:srgbClr val="808080"/>
                </a:solidFill>
                <a:round/>
                <a:headEnd/>
                <a:tailEnd/>
              </a:ln>
            </p:spPr>
            <p:txBody>
              <a:bodyPr/>
              <a:lstStyle/>
              <a:p>
                <a:endParaRPr lang="de-DE"/>
              </a:p>
            </p:txBody>
          </p:sp>
          <p:sp>
            <p:nvSpPr>
              <p:cNvPr id="366" name="Line 349"/>
              <p:cNvSpPr>
                <a:spLocks noChangeShapeType="1"/>
              </p:cNvSpPr>
              <p:nvPr/>
            </p:nvSpPr>
            <p:spPr bwMode="auto">
              <a:xfrm>
                <a:off x="2029" y="2957"/>
                <a:ext cx="1" cy="39"/>
              </a:xfrm>
              <a:prstGeom prst="line">
                <a:avLst/>
              </a:prstGeom>
              <a:noFill/>
              <a:ln w="9525">
                <a:solidFill>
                  <a:srgbClr val="808080"/>
                </a:solidFill>
                <a:round/>
                <a:headEnd/>
                <a:tailEnd/>
              </a:ln>
            </p:spPr>
            <p:txBody>
              <a:bodyPr/>
              <a:lstStyle/>
              <a:p>
                <a:endParaRPr lang="de-DE"/>
              </a:p>
            </p:txBody>
          </p:sp>
          <p:sp>
            <p:nvSpPr>
              <p:cNvPr id="367" name="Line 350"/>
              <p:cNvSpPr>
                <a:spLocks noChangeShapeType="1"/>
              </p:cNvSpPr>
              <p:nvPr/>
            </p:nvSpPr>
            <p:spPr bwMode="auto">
              <a:xfrm>
                <a:off x="2178" y="2957"/>
                <a:ext cx="1" cy="39"/>
              </a:xfrm>
              <a:prstGeom prst="line">
                <a:avLst/>
              </a:prstGeom>
              <a:noFill/>
              <a:ln w="9525">
                <a:solidFill>
                  <a:srgbClr val="808080"/>
                </a:solidFill>
                <a:round/>
                <a:headEnd/>
                <a:tailEnd/>
              </a:ln>
            </p:spPr>
            <p:txBody>
              <a:bodyPr/>
              <a:lstStyle/>
              <a:p>
                <a:endParaRPr lang="de-DE"/>
              </a:p>
            </p:txBody>
          </p:sp>
          <p:sp>
            <p:nvSpPr>
              <p:cNvPr id="368" name="Line 351"/>
              <p:cNvSpPr>
                <a:spLocks noChangeShapeType="1"/>
              </p:cNvSpPr>
              <p:nvPr/>
            </p:nvSpPr>
            <p:spPr bwMode="auto">
              <a:xfrm>
                <a:off x="2333" y="2957"/>
                <a:ext cx="1" cy="39"/>
              </a:xfrm>
              <a:prstGeom prst="line">
                <a:avLst/>
              </a:prstGeom>
              <a:noFill/>
              <a:ln w="9525">
                <a:solidFill>
                  <a:srgbClr val="808080"/>
                </a:solidFill>
                <a:round/>
                <a:headEnd/>
                <a:tailEnd/>
              </a:ln>
            </p:spPr>
            <p:txBody>
              <a:bodyPr/>
              <a:lstStyle/>
              <a:p>
                <a:endParaRPr lang="de-DE"/>
              </a:p>
            </p:txBody>
          </p:sp>
        </p:grpSp>
      </p:grpSp>
      <p:sp>
        <p:nvSpPr>
          <p:cNvPr id="374" name="Rectangle 352"/>
          <p:cNvSpPr>
            <a:spLocks noChangeArrowheads="1"/>
          </p:cNvSpPr>
          <p:nvPr/>
        </p:nvSpPr>
        <p:spPr bwMode="auto">
          <a:xfrm>
            <a:off x="3405188" y="5737672"/>
            <a:ext cx="711200" cy="246062"/>
          </a:xfrm>
          <a:prstGeom prst="rect">
            <a:avLst/>
          </a:prstGeom>
          <a:noFill/>
          <a:ln w="9525">
            <a:noFill/>
            <a:miter lim="800000"/>
            <a:headEnd/>
            <a:tailEnd/>
          </a:ln>
        </p:spPr>
        <p:txBody>
          <a:bodyPr/>
          <a:lstStyle/>
          <a:p>
            <a:endParaRPr lang="de-DE"/>
          </a:p>
        </p:txBody>
      </p:sp>
      <p:sp>
        <p:nvSpPr>
          <p:cNvPr id="375" name="Rectangle 353"/>
          <p:cNvSpPr>
            <a:spLocks noChangeArrowheads="1"/>
          </p:cNvSpPr>
          <p:nvPr/>
        </p:nvSpPr>
        <p:spPr bwMode="auto">
          <a:xfrm>
            <a:off x="3492500" y="5780534"/>
            <a:ext cx="330200" cy="12700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Zeit</a:t>
            </a:r>
            <a:endParaRPr lang="de-DE"/>
          </a:p>
        </p:txBody>
      </p:sp>
      <p:sp>
        <p:nvSpPr>
          <p:cNvPr id="376" name="Freeform 354"/>
          <p:cNvSpPr>
            <a:spLocks/>
          </p:cNvSpPr>
          <p:nvPr/>
        </p:nvSpPr>
        <p:spPr bwMode="auto">
          <a:xfrm>
            <a:off x="2806700" y="4966147"/>
            <a:ext cx="2144713" cy="727075"/>
          </a:xfrm>
          <a:custGeom>
            <a:avLst/>
            <a:gdLst>
              <a:gd name="T0" fmla="*/ 2147483647 w 1351"/>
              <a:gd name="T1" fmla="*/ 2147483647 h 458"/>
              <a:gd name="T2" fmla="*/ 2147483647 w 1351"/>
              <a:gd name="T3" fmla="*/ 2147483647 h 458"/>
              <a:gd name="T4" fmla="*/ 2147483647 w 1351"/>
              <a:gd name="T5" fmla="*/ 2147483647 h 458"/>
              <a:gd name="T6" fmla="*/ 2147483647 w 1351"/>
              <a:gd name="T7" fmla="*/ 2147483647 h 458"/>
              <a:gd name="T8" fmla="*/ 2147483647 w 1351"/>
              <a:gd name="T9" fmla="*/ 2147483647 h 458"/>
              <a:gd name="T10" fmla="*/ 2147483647 w 1351"/>
              <a:gd name="T11" fmla="*/ 2147483647 h 458"/>
              <a:gd name="T12" fmla="*/ 2147483647 w 1351"/>
              <a:gd name="T13" fmla="*/ 2147483647 h 458"/>
              <a:gd name="T14" fmla="*/ 2147483647 w 1351"/>
              <a:gd name="T15" fmla="*/ 2147483647 h 458"/>
              <a:gd name="T16" fmla="*/ 2147483647 w 1351"/>
              <a:gd name="T17" fmla="*/ 2147483647 h 458"/>
              <a:gd name="T18" fmla="*/ 2147483647 w 1351"/>
              <a:gd name="T19" fmla="*/ 2147483647 h 458"/>
              <a:gd name="T20" fmla="*/ 2147483647 w 1351"/>
              <a:gd name="T21" fmla="*/ 2147483647 h 458"/>
              <a:gd name="T22" fmla="*/ 2147483647 w 1351"/>
              <a:gd name="T23" fmla="*/ 2147483647 h 458"/>
              <a:gd name="T24" fmla="*/ 2147483647 w 1351"/>
              <a:gd name="T25" fmla="*/ 2147483647 h 458"/>
              <a:gd name="T26" fmla="*/ 2147483647 w 1351"/>
              <a:gd name="T27" fmla="*/ 2147483647 h 458"/>
              <a:gd name="T28" fmla="*/ 2147483647 w 1351"/>
              <a:gd name="T29" fmla="*/ 2147483647 h 458"/>
              <a:gd name="T30" fmla="*/ 2147483647 w 1351"/>
              <a:gd name="T31" fmla="*/ 2147483647 h 458"/>
              <a:gd name="T32" fmla="*/ 2147483647 w 1351"/>
              <a:gd name="T33" fmla="*/ 2147483647 h 458"/>
              <a:gd name="T34" fmla="*/ 2147483647 w 1351"/>
              <a:gd name="T35" fmla="*/ 2147483647 h 458"/>
              <a:gd name="T36" fmla="*/ 2147483647 w 1351"/>
              <a:gd name="T37" fmla="*/ 2147483647 h 458"/>
              <a:gd name="T38" fmla="*/ 2147483647 w 1351"/>
              <a:gd name="T39" fmla="*/ 2147483647 h 458"/>
              <a:gd name="T40" fmla="*/ 2147483647 w 1351"/>
              <a:gd name="T41" fmla="*/ 2147483647 h 458"/>
              <a:gd name="T42" fmla="*/ 2147483647 w 1351"/>
              <a:gd name="T43" fmla="*/ 2147483647 h 458"/>
              <a:gd name="T44" fmla="*/ 2147483647 w 1351"/>
              <a:gd name="T45" fmla="*/ 2147483647 h 458"/>
              <a:gd name="T46" fmla="*/ 2147483647 w 1351"/>
              <a:gd name="T47" fmla="*/ 2147483647 h 458"/>
              <a:gd name="T48" fmla="*/ 2147483647 w 1351"/>
              <a:gd name="T49" fmla="*/ 2147483647 h 458"/>
              <a:gd name="T50" fmla="*/ 2147483647 w 1351"/>
              <a:gd name="T51" fmla="*/ 2147483647 h 458"/>
              <a:gd name="T52" fmla="*/ 2147483647 w 1351"/>
              <a:gd name="T53" fmla="*/ 2147483647 h 458"/>
              <a:gd name="T54" fmla="*/ 2147483647 w 1351"/>
              <a:gd name="T55" fmla="*/ 2147483647 h 458"/>
              <a:gd name="T56" fmla="*/ 2147483647 w 1351"/>
              <a:gd name="T57" fmla="*/ 2147483647 h 458"/>
              <a:gd name="T58" fmla="*/ 2147483647 w 1351"/>
              <a:gd name="T59" fmla="*/ 2147483647 h 458"/>
              <a:gd name="T60" fmla="*/ 2147483647 w 1351"/>
              <a:gd name="T61" fmla="*/ 2147483647 h 458"/>
              <a:gd name="T62" fmla="*/ 2147483647 w 1351"/>
              <a:gd name="T63" fmla="*/ 2147483647 h 458"/>
              <a:gd name="T64" fmla="*/ 2147483647 w 1351"/>
              <a:gd name="T65" fmla="*/ 2147483647 h 458"/>
              <a:gd name="T66" fmla="*/ 2147483647 w 1351"/>
              <a:gd name="T67" fmla="*/ 2147483647 h 458"/>
              <a:gd name="T68" fmla="*/ 2147483647 w 1351"/>
              <a:gd name="T69" fmla="*/ 2147483647 h 458"/>
              <a:gd name="T70" fmla="*/ 2147483647 w 1351"/>
              <a:gd name="T71" fmla="*/ 2147483647 h 458"/>
              <a:gd name="T72" fmla="*/ 2147483647 w 1351"/>
              <a:gd name="T73" fmla="*/ 2147483647 h 458"/>
              <a:gd name="T74" fmla="*/ 2147483647 w 1351"/>
              <a:gd name="T75" fmla="*/ 2147483647 h 458"/>
              <a:gd name="T76" fmla="*/ 2147483647 w 1351"/>
              <a:gd name="T77" fmla="*/ 2147483647 h 458"/>
              <a:gd name="T78" fmla="*/ 2147483647 w 1351"/>
              <a:gd name="T79" fmla="*/ 2147483647 h 458"/>
              <a:gd name="T80" fmla="*/ 2147483647 w 1351"/>
              <a:gd name="T81" fmla="*/ 2147483647 h 458"/>
              <a:gd name="T82" fmla="*/ 2147483647 w 1351"/>
              <a:gd name="T83" fmla="*/ 2147483647 h 458"/>
              <a:gd name="T84" fmla="*/ 2147483647 w 1351"/>
              <a:gd name="T85" fmla="*/ 2147483647 h 458"/>
              <a:gd name="T86" fmla="*/ 2147483647 w 1351"/>
              <a:gd name="T87" fmla="*/ 2147483647 h 458"/>
              <a:gd name="T88" fmla="*/ 2147483647 w 1351"/>
              <a:gd name="T89" fmla="*/ 2147483647 h 458"/>
              <a:gd name="T90" fmla="*/ 2147483647 w 1351"/>
              <a:gd name="T91" fmla="*/ 2147483647 h 458"/>
              <a:gd name="T92" fmla="*/ 2147483647 w 1351"/>
              <a:gd name="T93" fmla="*/ 2147483647 h 458"/>
              <a:gd name="T94" fmla="*/ 2147483647 w 1351"/>
              <a:gd name="T95" fmla="*/ 2147483647 h 458"/>
              <a:gd name="T96" fmla="*/ 2147483647 w 1351"/>
              <a:gd name="T97" fmla="*/ 2147483647 h 458"/>
              <a:gd name="T98" fmla="*/ 2147483647 w 1351"/>
              <a:gd name="T99" fmla="*/ 2147483647 h 458"/>
              <a:gd name="T100" fmla="*/ 2147483647 w 1351"/>
              <a:gd name="T101" fmla="*/ 2147483647 h 458"/>
              <a:gd name="T102" fmla="*/ 2147483647 w 1351"/>
              <a:gd name="T103" fmla="*/ 2147483647 h 458"/>
              <a:gd name="T104" fmla="*/ 2147483647 w 1351"/>
              <a:gd name="T105" fmla="*/ 2147483647 h 458"/>
              <a:gd name="T106" fmla="*/ 2147483647 w 1351"/>
              <a:gd name="T107" fmla="*/ 2147483647 h 458"/>
              <a:gd name="T108" fmla="*/ 2147483647 w 1351"/>
              <a:gd name="T109" fmla="*/ 2147483647 h 458"/>
              <a:gd name="T110" fmla="*/ 2147483647 w 1351"/>
              <a:gd name="T111" fmla="*/ 2147483647 h 458"/>
              <a:gd name="T112" fmla="*/ 2147483647 w 1351"/>
              <a:gd name="T113" fmla="*/ 2147483647 h 458"/>
              <a:gd name="T114" fmla="*/ 2147483647 w 1351"/>
              <a:gd name="T115" fmla="*/ 2147483647 h 458"/>
              <a:gd name="T116" fmla="*/ 2147483647 w 1351"/>
              <a:gd name="T117" fmla="*/ 2147483647 h 458"/>
              <a:gd name="T118" fmla="*/ 2147483647 w 1351"/>
              <a:gd name="T119" fmla="*/ 2147483647 h 458"/>
              <a:gd name="T120" fmla="*/ 2147483647 w 1351"/>
              <a:gd name="T121" fmla="*/ 2147483647 h 458"/>
              <a:gd name="T122" fmla="*/ 2147483647 w 1351"/>
              <a:gd name="T123" fmla="*/ 2147483647 h 4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458"/>
              <a:gd name="T188" fmla="*/ 1351 w 1351"/>
              <a:gd name="T189" fmla="*/ 458 h 4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458">
                <a:moveTo>
                  <a:pt x="0" y="392"/>
                </a:moveTo>
                <a:lnTo>
                  <a:pt x="28" y="364"/>
                </a:lnTo>
                <a:lnTo>
                  <a:pt x="61" y="331"/>
                </a:lnTo>
                <a:lnTo>
                  <a:pt x="89" y="309"/>
                </a:lnTo>
                <a:lnTo>
                  <a:pt x="111" y="298"/>
                </a:lnTo>
                <a:lnTo>
                  <a:pt x="133" y="287"/>
                </a:lnTo>
                <a:lnTo>
                  <a:pt x="150" y="281"/>
                </a:lnTo>
                <a:lnTo>
                  <a:pt x="166" y="287"/>
                </a:lnTo>
                <a:lnTo>
                  <a:pt x="188" y="298"/>
                </a:lnTo>
                <a:lnTo>
                  <a:pt x="194" y="309"/>
                </a:lnTo>
                <a:lnTo>
                  <a:pt x="205" y="331"/>
                </a:lnTo>
                <a:lnTo>
                  <a:pt x="216" y="353"/>
                </a:lnTo>
                <a:lnTo>
                  <a:pt x="227" y="381"/>
                </a:lnTo>
                <a:lnTo>
                  <a:pt x="238" y="403"/>
                </a:lnTo>
                <a:lnTo>
                  <a:pt x="249" y="425"/>
                </a:lnTo>
                <a:lnTo>
                  <a:pt x="255" y="447"/>
                </a:lnTo>
                <a:lnTo>
                  <a:pt x="260" y="458"/>
                </a:lnTo>
                <a:lnTo>
                  <a:pt x="272" y="458"/>
                </a:lnTo>
                <a:lnTo>
                  <a:pt x="277" y="453"/>
                </a:lnTo>
                <a:lnTo>
                  <a:pt x="277" y="442"/>
                </a:lnTo>
                <a:lnTo>
                  <a:pt x="283" y="431"/>
                </a:lnTo>
                <a:lnTo>
                  <a:pt x="288" y="403"/>
                </a:lnTo>
                <a:lnTo>
                  <a:pt x="294" y="397"/>
                </a:lnTo>
                <a:lnTo>
                  <a:pt x="299" y="392"/>
                </a:lnTo>
                <a:lnTo>
                  <a:pt x="310" y="397"/>
                </a:lnTo>
                <a:lnTo>
                  <a:pt x="316" y="403"/>
                </a:lnTo>
                <a:lnTo>
                  <a:pt x="338" y="425"/>
                </a:lnTo>
                <a:lnTo>
                  <a:pt x="360" y="447"/>
                </a:lnTo>
                <a:lnTo>
                  <a:pt x="371" y="453"/>
                </a:lnTo>
                <a:lnTo>
                  <a:pt x="377" y="458"/>
                </a:lnTo>
                <a:lnTo>
                  <a:pt x="382" y="453"/>
                </a:lnTo>
                <a:lnTo>
                  <a:pt x="388" y="453"/>
                </a:lnTo>
                <a:lnTo>
                  <a:pt x="399" y="425"/>
                </a:lnTo>
                <a:lnTo>
                  <a:pt x="404" y="403"/>
                </a:lnTo>
                <a:lnTo>
                  <a:pt x="410" y="397"/>
                </a:lnTo>
                <a:lnTo>
                  <a:pt x="416" y="392"/>
                </a:lnTo>
                <a:lnTo>
                  <a:pt x="421" y="403"/>
                </a:lnTo>
                <a:lnTo>
                  <a:pt x="427" y="425"/>
                </a:lnTo>
                <a:lnTo>
                  <a:pt x="432" y="436"/>
                </a:lnTo>
                <a:lnTo>
                  <a:pt x="438" y="442"/>
                </a:lnTo>
                <a:lnTo>
                  <a:pt x="443" y="436"/>
                </a:lnTo>
                <a:lnTo>
                  <a:pt x="454" y="425"/>
                </a:lnTo>
                <a:lnTo>
                  <a:pt x="460" y="414"/>
                </a:lnTo>
                <a:lnTo>
                  <a:pt x="465" y="397"/>
                </a:lnTo>
                <a:lnTo>
                  <a:pt x="476" y="359"/>
                </a:lnTo>
                <a:lnTo>
                  <a:pt x="493" y="315"/>
                </a:lnTo>
                <a:lnTo>
                  <a:pt x="510" y="265"/>
                </a:lnTo>
                <a:lnTo>
                  <a:pt x="526" y="215"/>
                </a:lnTo>
                <a:lnTo>
                  <a:pt x="537" y="165"/>
                </a:lnTo>
                <a:lnTo>
                  <a:pt x="554" y="132"/>
                </a:lnTo>
                <a:lnTo>
                  <a:pt x="554" y="116"/>
                </a:lnTo>
                <a:lnTo>
                  <a:pt x="565" y="105"/>
                </a:lnTo>
                <a:lnTo>
                  <a:pt x="571" y="94"/>
                </a:lnTo>
                <a:lnTo>
                  <a:pt x="576" y="88"/>
                </a:lnTo>
                <a:lnTo>
                  <a:pt x="582" y="94"/>
                </a:lnTo>
                <a:lnTo>
                  <a:pt x="587" y="105"/>
                </a:lnTo>
                <a:lnTo>
                  <a:pt x="593" y="127"/>
                </a:lnTo>
                <a:lnTo>
                  <a:pt x="593" y="132"/>
                </a:lnTo>
                <a:lnTo>
                  <a:pt x="604" y="138"/>
                </a:lnTo>
                <a:lnTo>
                  <a:pt x="615" y="132"/>
                </a:lnTo>
                <a:lnTo>
                  <a:pt x="637" y="121"/>
                </a:lnTo>
                <a:lnTo>
                  <a:pt x="659" y="105"/>
                </a:lnTo>
                <a:lnTo>
                  <a:pt x="676" y="105"/>
                </a:lnTo>
                <a:lnTo>
                  <a:pt x="687" y="110"/>
                </a:lnTo>
                <a:lnTo>
                  <a:pt x="698" y="121"/>
                </a:lnTo>
                <a:lnTo>
                  <a:pt x="704" y="132"/>
                </a:lnTo>
                <a:lnTo>
                  <a:pt x="709" y="138"/>
                </a:lnTo>
                <a:lnTo>
                  <a:pt x="715" y="138"/>
                </a:lnTo>
                <a:lnTo>
                  <a:pt x="720" y="132"/>
                </a:lnTo>
                <a:lnTo>
                  <a:pt x="720" y="127"/>
                </a:lnTo>
                <a:lnTo>
                  <a:pt x="731" y="105"/>
                </a:lnTo>
                <a:lnTo>
                  <a:pt x="742" y="82"/>
                </a:lnTo>
                <a:lnTo>
                  <a:pt x="748" y="77"/>
                </a:lnTo>
                <a:lnTo>
                  <a:pt x="753" y="71"/>
                </a:lnTo>
                <a:lnTo>
                  <a:pt x="753" y="77"/>
                </a:lnTo>
                <a:lnTo>
                  <a:pt x="759" y="82"/>
                </a:lnTo>
                <a:lnTo>
                  <a:pt x="764" y="110"/>
                </a:lnTo>
                <a:lnTo>
                  <a:pt x="776" y="121"/>
                </a:lnTo>
                <a:lnTo>
                  <a:pt x="776" y="132"/>
                </a:lnTo>
                <a:lnTo>
                  <a:pt x="781" y="138"/>
                </a:lnTo>
                <a:lnTo>
                  <a:pt x="787" y="138"/>
                </a:lnTo>
                <a:lnTo>
                  <a:pt x="798" y="127"/>
                </a:lnTo>
                <a:lnTo>
                  <a:pt x="803" y="105"/>
                </a:lnTo>
                <a:lnTo>
                  <a:pt x="814" y="82"/>
                </a:lnTo>
                <a:lnTo>
                  <a:pt x="825" y="55"/>
                </a:lnTo>
                <a:lnTo>
                  <a:pt x="831" y="33"/>
                </a:lnTo>
                <a:lnTo>
                  <a:pt x="842" y="11"/>
                </a:lnTo>
                <a:lnTo>
                  <a:pt x="853" y="0"/>
                </a:lnTo>
                <a:lnTo>
                  <a:pt x="859" y="5"/>
                </a:lnTo>
                <a:lnTo>
                  <a:pt x="864" y="11"/>
                </a:lnTo>
                <a:lnTo>
                  <a:pt x="870" y="22"/>
                </a:lnTo>
                <a:lnTo>
                  <a:pt x="881" y="33"/>
                </a:lnTo>
                <a:lnTo>
                  <a:pt x="881" y="49"/>
                </a:lnTo>
                <a:lnTo>
                  <a:pt x="886" y="71"/>
                </a:lnTo>
                <a:lnTo>
                  <a:pt x="903" y="116"/>
                </a:lnTo>
                <a:lnTo>
                  <a:pt x="914" y="176"/>
                </a:lnTo>
                <a:lnTo>
                  <a:pt x="931" y="232"/>
                </a:lnTo>
                <a:lnTo>
                  <a:pt x="947" y="287"/>
                </a:lnTo>
                <a:lnTo>
                  <a:pt x="964" y="331"/>
                </a:lnTo>
                <a:lnTo>
                  <a:pt x="969" y="342"/>
                </a:lnTo>
                <a:lnTo>
                  <a:pt x="980" y="359"/>
                </a:lnTo>
                <a:lnTo>
                  <a:pt x="997" y="381"/>
                </a:lnTo>
                <a:lnTo>
                  <a:pt x="1014" y="392"/>
                </a:lnTo>
                <a:lnTo>
                  <a:pt x="1036" y="392"/>
                </a:lnTo>
                <a:lnTo>
                  <a:pt x="1058" y="392"/>
                </a:lnTo>
                <a:lnTo>
                  <a:pt x="1097" y="392"/>
                </a:lnTo>
                <a:lnTo>
                  <a:pt x="1113" y="392"/>
                </a:lnTo>
                <a:lnTo>
                  <a:pt x="1130" y="392"/>
                </a:lnTo>
                <a:lnTo>
                  <a:pt x="1135" y="403"/>
                </a:lnTo>
                <a:lnTo>
                  <a:pt x="1141" y="409"/>
                </a:lnTo>
                <a:lnTo>
                  <a:pt x="1141" y="425"/>
                </a:lnTo>
                <a:lnTo>
                  <a:pt x="1147" y="442"/>
                </a:lnTo>
                <a:lnTo>
                  <a:pt x="1147" y="447"/>
                </a:lnTo>
                <a:lnTo>
                  <a:pt x="1152" y="453"/>
                </a:lnTo>
                <a:lnTo>
                  <a:pt x="1163" y="458"/>
                </a:lnTo>
                <a:lnTo>
                  <a:pt x="1185" y="458"/>
                </a:lnTo>
                <a:lnTo>
                  <a:pt x="1207" y="453"/>
                </a:lnTo>
                <a:lnTo>
                  <a:pt x="1230" y="442"/>
                </a:lnTo>
                <a:lnTo>
                  <a:pt x="1263" y="431"/>
                </a:lnTo>
                <a:lnTo>
                  <a:pt x="1285" y="425"/>
                </a:lnTo>
                <a:lnTo>
                  <a:pt x="1313" y="420"/>
                </a:lnTo>
                <a:lnTo>
                  <a:pt x="1340" y="414"/>
                </a:lnTo>
                <a:lnTo>
                  <a:pt x="1351" y="425"/>
                </a:lnTo>
              </a:path>
            </a:pathLst>
          </a:custGeom>
          <a:noFill/>
          <a:ln w="9525" cap="rnd">
            <a:solidFill>
              <a:srgbClr val="000099"/>
            </a:solidFill>
            <a:round/>
            <a:headEnd/>
            <a:tailEnd/>
          </a:ln>
        </p:spPr>
        <p:txBody>
          <a:bodyPr/>
          <a:lstStyle/>
          <a:p>
            <a:endParaRPr lang="de-DE"/>
          </a:p>
        </p:txBody>
      </p:sp>
      <p:sp>
        <p:nvSpPr>
          <p:cNvPr id="377" name="Rectangle 355"/>
          <p:cNvSpPr>
            <a:spLocks noChangeArrowheads="1"/>
          </p:cNvSpPr>
          <p:nvPr/>
        </p:nvSpPr>
        <p:spPr bwMode="auto">
          <a:xfrm>
            <a:off x="2595563" y="4483547"/>
            <a:ext cx="2393950" cy="1543050"/>
          </a:xfrm>
          <a:prstGeom prst="rect">
            <a:avLst/>
          </a:prstGeom>
          <a:solidFill>
            <a:srgbClr val="FFFFFF"/>
          </a:solidFill>
          <a:ln w="9525">
            <a:solidFill>
              <a:srgbClr val="000000"/>
            </a:solidFill>
            <a:miter lim="800000"/>
            <a:headEnd/>
            <a:tailEnd/>
          </a:ln>
        </p:spPr>
        <p:txBody>
          <a:bodyPr/>
          <a:lstStyle/>
          <a:p>
            <a:endParaRPr lang="de-DE"/>
          </a:p>
        </p:txBody>
      </p:sp>
      <p:sp>
        <p:nvSpPr>
          <p:cNvPr id="379" name="Rectangle 357"/>
          <p:cNvSpPr>
            <a:spLocks noChangeArrowheads="1"/>
          </p:cNvSpPr>
          <p:nvPr/>
        </p:nvSpPr>
        <p:spPr bwMode="auto">
          <a:xfrm>
            <a:off x="2856240" y="4526409"/>
            <a:ext cx="1564531" cy="169277"/>
          </a:xfrm>
          <a:prstGeom prst="rect">
            <a:avLst/>
          </a:prstGeom>
          <a:noFill/>
          <a:ln w="9525">
            <a:noFill/>
            <a:miter lim="800000"/>
            <a:headEnd/>
            <a:tailEnd/>
          </a:ln>
        </p:spPr>
        <p:txBody>
          <a:bodyPr wrap="none" lIns="0" tIns="0" rIns="0" bIns="0">
            <a:spAutoFit/>
          </a:bodyPr>
          <a:lstStyle/>
          <a:p>
            <a:pPr algn="l"/>
            <a:r>
              <a:rPr lang="de-DE" sz="1100" b="1" dirty="0" smtClean="0">
                <a:solidFill>
                  <a:srgbClr val="000099"/>
                </a:solidFill>
                <a:latin typeface="NewsGoth BT" charset="0"/>
              </a:rPr>
              <a:t>Orders </a:t>
            </a:r>
            <a:r>
              <a:rPr lang="de-DE" sz="1100" b="1" dirty="0" err="1" smtClean="0">
                <a:solidFill>
                  <a:srgbClr val="000099"/>
                </a:solidFill>
                <a:latin typeface="NewsGoth BT" charset="0"/>
              </a:rPr>
              <a:t>to</a:t>
            </a:r>
            <a:r>
              <a:rPr lang="de-DE" sz="1100" b="1" dirty="0" smtClean="0">
                <a:solidFill>
                  <a:srgbClr val="000099"/>
                </a:solidFill>
                <a:latin typeface="NewsGoth BT" charset="0"/>
              </a:rPr>
              <a:t> </a:t>
            </a:r>
            <a:r>
              <a:rPr lang="de-DE" sz="1100" b="1" dirty="0" err="1" smtClean="0">
                <a:solidFill>
                  <a:srgbClr val="000099"/>
                </a:solidFill>
                <a:latin typeface="NewsGoth BT" charset="0"/>
              </a:rPr>
              <a:t>Manufacturer</a:t>
            </a:r>
            <a:endParaRPr lang="de-DE" dirty="0"/>
          </a:p>
        </p:txBody>
      </p:sp>
      <p:grpSp>
        <p:nvGrpSpPr>
          <p:cNvPr id="381" name="Group 359"/>
          <p:cNvGrpSpPr>
            <a:grpSpLocks/>
          </p:cNvGrpSpPr>
          <p:nvPr/>
        </p:nvGrpSpPr>
        <p:grpSpPr bwMode="auto">
          <a:xfrm>
            <a:off x="2744788" y="4869309"/>
            <a:ext cx="106362" cy="771525"/>
            <a:chOff x="1048" y="2471"/>
            <a:chExt cx="67" cy="486"/>
          </a:xfrm>
        </p:grpSpPr>
        <p:sp>
          <p:nvSpPr>
            <p:cNvPr id="382" name="Line 360"/>
            <p:cNvSpPr>
              <a:spLocks noChangeShapeType="1"/>
            </p:cNvSpPr>
            <p:nvPr/>
          </p:nvSpPr>
          <p:spPr bwMode="auto">
            <a:xfrm>
              <a:off x="1048" y="2476"/>
              <a:ext cx="67" cy="1"/>
            </a:xfrm>
            <a:prstGeom prst="line">
              <a:avLst/>
            </a:prstGeom>
            <a:noFill/>
            <a:ln w="9525">
              <a:solidFill>
                <a:srgbClr val="808080"/>
              </a:solidFill>
              <a:round/>
              <a:headEnd/>
              <a:tailEnd/>
            </a:ln>
          </p:spPr>
          <p:txBody>
            <a:bodyPr/>
            <a:lstStyle/>
            <a:p>
              <a:endParaRPr lang="de-DE"/>
            </a:p>
          </p:txBody>
        </p:sp>
        <p:sp>
          <p:nvSpPr>
            <p:cNvPr id="383" name="Line 361"/>
            <p:cNvSpPr>
              <a:spLocks noChangeShapeType="1"/>
            </p:cNvSpPr>
            <p:nvPr/>
          </p:nvSpPr>
          <p:spPr bwMode="auto">
            <a:xfrm>
              <a:off x="1048" y="2598"/>
              <a:ext cx="67" cy="1"/>
            </a:xfrm>
            <a:prstGeom prst="line">
              <a:avLst/>
            </a:prstGeom>
            <a:noFill/>
            <a:ln w="9525">
              <a:solidFill>
                <a:srgbClr val="808080"/>
              </a:solidFill>
              <a:round/>
              <a:headEnd/>
              <a:tailEnd/>
            </a:ln>
          </p:spPr>
          <p:txBody>
            <a:bodyPr/>
            <a:lstStyle/>
            <a:p>
              <a:endParaRPr lang="de-DE"/>
            </a:p>
          </p:txBody>
        </p:sp>
        <p:sp>
          <p:nvSpPr>
            <p:cNvPr id="384" name="Line 362"/>
            <p:cNvSpPr>
              <a:spLocks noChangeShapeType="1"/>
            </p:cNvSpPr>
            <p:nvPr/>
          </p:nvSpPr>
          <p:spPr bwMode="auto">
            <a:xfrm>
              <a:off x="1048" y="2736"/>
              <a:ext cx="67" cy="1"/>
            </a:xfrm>
            <a:prstGeom prst="line">
              <a:avLst/>
            </a:prstGeom>
            <a:noFill/>
            <a:ln w="9525">
              <a:solidFill>
                <a:srgbClr val="808080"/>
              </a:solidFill>
              <a:round/>
              <a:headEnd/>
              <a:tailEnd/>
            </a:ln>
          </p:spPr>
          <p:txBody>
            <a:bodyPr/>
            <a:lstStyle/>
            <a:p>
              <a:endParaRPr lang="de-DE"/>
            </a:p>
          </p:txBody>
        </p:sp>
        <p:sp>
          <p:nvSpPr>
            <p:cNvPr id="385" name="Line 363"/>
            <p:cNvSpPr>
              <a:spLocks noChangeShapeType="1"/>
            </p:cNvSpPr>
            <p:nvPr/>
          </p:nvSpPr>
          <p:spPr bwMode="auto">
            <a:xfrm>
              <a:off x="1048" y="2885"/>
              <a:ext cx="67" cy="1"/>
            </a:xfrm>
            <a:prstGeom prst="line">
              <a:avLst/>
            </a:prstGeom>
            <a:noFill/>
            <a:ln w="9525">
              <a:solidFill>
                <a:srgbClr val="808080"/>
              </a:solidFill>
              <a:round/>
              <a:headEnd/>
              <a:tailEnd/>
            </a:ln>
          </p:spPr>
          <p:txBody>
            <a:bodyPr/>
            <a:lstStyle/>
            <a:p>
              <a:endParaRPr lang="de-DE"/>
            </a:p>
          </p:txBody>
        </p:sp>
        <p:sp>
          <p:nvSpPr>
            <p:cNvPr id="386" name="Line 364"/>
            <p:cNvSpPr>
              <a:spLocks noChangeShapeType="1"/>
            </p:cNvSpPr>
            <p:nvPr/>
          </p:nvSpPr>
          <p:spPr bwMode="auto">
            <a:xfrm>
              <a:off x="1048" y="2471"/>
              <a:ext cx="1" cy="486"/>
            </a:xfrm>
            <a:prstGeom prst="line">
              <a:avLst/>
            </a:prstGeom>
            <a:noFill/>
            <a:ln w="9525">
              <a:solidFill>
                <a:srgbClr val="808080"/>
              </a:solidFill>
              <a:round/>
              <a:headEnd/>
              <a:tailEnd/>
            </a:ln>
          </p:spPr>
          <p:txBody>
            <a:bodyPr/>
            <a:lstStyle/>
            <a:p>
              <a:endParaRPr lang="de-DE"/>
            </a:p>
          </p:txBody>
        </p:sp>
      </p:grpSp>
      <p:grpSp>
        <p:nvGrpSpPr>
          <p:cNvPr id="387" name="Group 365"/>
          <p:cNvGrpSpPr>
            <a:grpSpLocks/>
          </p:cNvGrpSpPr>
          <p:nvPr/>
        </p:nvGrpSpPr>
        <p:grpSpPr bwMode="auto">
          <a:xfrm>
            <a:off x="2744788" y="5640834"/>
            <a:ext cx="2149475" cy="63500"/>
            <a:chOff x="1048" y="2957"/>
            <a:chExt cx="1353" cy="40"/>
          </a:xfrm>
        </p:grpSpPr>
        <p:sp>
          <p:nvSpPr>
            <p:cNvPr id="388" name="Line 366"/>
            <p:cNvSpPr>
              <a:spLocks noChangeShapeType="1"/>
            </p:cNvSpPr>
            <p:nvPr/>
          </p:nvSpPr>
          <p:spPr bwMode="auto">
            <a:xfrm>
              <a:off x="1048" y="2996"/>
              <a:ext cx="1352" cy="1"/>
            </a:xfrm>
            <a:prstGeom prst="line">
              <a:avLst/>
            </a:prstGeom>
            <a:noFill/>
            <a:ln w="9525">
              <a:solidFill>
                <a:srgbClr val="808080"/>
              </a:solidFill>
              <a:round/>
              <a:headEnd/>
              <a:tailEnd/>
            </a:ln>
          </p:spPr>
          <p:txBody>
            <a:bodyPr/>
            <a:lstStyle/>
            <a:p>
              <a:endParaRPr lang="de-DE"/>
            </a:p>
          </p:txBody>
        </p:sp>
        <p:sp>
          <p:nvSpPr>
            <p:cNvPr id="389" name="Line 367"/>
            <p:cNvSpPr>
              <a:spLocks noChangeShapeType="1"/>
            </p:cNvSpPr>
            <p:nvPr/>
          </p:nvSpPr>
          <p:spPr bwMode="auto">
            <a:xfrm>
              <a:off x="1048" y="2957"/>
              <a:ext cx="1" cy="39"/>
            </a:xfrm>
            <a:prstGeom prst="line">
              <a:avLst/>
            </a:prstGeom>
            <a:noFill/>
            <a:ln w="9525">
              <a:solidFill>
                <a:srgbClr val="808080"/>
              </a:solidFill>
              <a:round/>
              <a:headEnd/>
              <a:tailEnd/>
            </a:ln>
          </p:spPr>
          <p:txBody>
            <a:bodyPr/>
            <a:lstStyle/>
            <a:p>
              <a:endParaRPr lang="de-DE"/>
            </a:p>
          </p:txBody>
        </p:sp>
        <p:sp>
          <p:nvSpPr>
            <p:cNvPr id="390" name="Line 368"/>
            <p:cNvSpPr>
              <a:spLocks noChangeShapeType="1"/>
            </p:cNvSpPr>
            <p:nvPr/>
          </p:nvSpPr>
          <p:spPr bwMode="auto">
            <a:xfrm>
              <a:off x="1192" y="2957"/>
              <a:ext cx="1" cy="39"/>
            </a:xfrm>
            <a:prstGeom prst="line">
              <a:avLst/>
            </a:prstGeom>
            <a:noFill/>
            <a:ln w="9525">
              <a:solidFill>
                <a:srgbClr val="808080"/>
              </a:solidFill>
              <a:round/>
              <a:headEnd/>
              <a:tailEnd/>
            </a:ln>
          </p:spPr>
          <p:txBody>
            <a:bodyPr/>
            <a:lstStyle/>
            <a:p>
              <a:endParaRPr lang="de-DE"/>
            </a:p>
          </p:txBody>
        </p:sp>
        <p:sp>
          <p:nvSpPr>
            <p:cNvPr id="391" name="Line 369"/>
            <p:cNvSpPr>
              <a:spLocks noChangeShapeType="1"/>
            </p:cNvSpPr>
            <p:nvPr/>
          </p:nvSpPr>
          <p:spPr bwMode="auto">
            <a:xfrm>
              <a:off x="1342" y="2957"/>
              <a:ext cx="1" cy="39"/>
            </a:xfrm>
            <a:prstGeom prst="line">
              <a:avLst/>
            </a:prstGeom>
            <a:noFill/>
            <a:ln w="9525">
              <a:solidFill>
                <a:srgbClr val="808080"/>
              </a:solidFill>
              <a:round/>
              <a:headEnd/>
              <a:tailEnd/>
            </a:ln>
          </p:spPr>
          <p:txBody>
            <a:bodyPr/>
            <a:lstStyle/>
            <a:p>
              <a:endParaRPr lang="de-DE"/>
            </a:p>
          </p:txBody>
        </p:sp>
        <p:sp>
          <p:nvSpPr>
            <p:cNvPr id="392" name="Line 370"/>
            <p:cNvSpPr>
              <a:spLocks noChangeShapeType="1"/>
            </p:cNvSpPr>
            <p:nvPr/>
          </p:nvSpPr>
          <p:spPr bwMode="auto">
            <a:xfrm>
              <a:off x="1497" y="2957"/>
              <a:ext cx="1" cy="39"/>
            </a:xfrm>
            <a:prstGeom prst="line">
              <a:avLst/>
            </a:prstGeom>
            <a:noFill/>
            <a:ln w="9525">
              <a:solidFill>
                <a:srgbClr val="808080"/>
              </a:solidFill>
              <a:round/>
              <a:headEnd/>
              <a:tailEnd/>
            </a:ln>
          </p:spPr>
          <p:txBody>
            <a:bodyPr/>
            <a:lstStyle/>
            <a:p>
              <a:endParaRPr lang="de-DE"/>
            </a:p>
          </p:txBody>
        </p:sp>
        <p:sp>
          <p:nvSpPr>
            <p:cNvPr id="393" name="Line 371"/>
            <p:cNvSpPr>
              <a:spLocks noChangeShapeType="1"/>
            </p:cNvSpPr>
            <p:nvPr/>
          </p:nvSpPr>
          <p:spPr bwMode="auto">
            <a:xfrm>
              <a:off x="1647" y="2957"/>
              <a:ext cx="1" cy="39"/>
            </a:xfrm>
            <a:prstGeom prst="line">
              <a:avLst/>
            </a:prstGeom>
            <a:noFill/>
            <a:ln w="9525">
              <a:solidFill>
                <a:srgbClr val="808080"/>
              </a:solidFill>
              <a:round/>
              <a:headEnd/>
              <a:tailEnd/>
            </a:ln>
          </p:spPr>
          <p:txBody>
            <a:bodyPr/>
            <a:lstStyle/>
            <a:p>
              <a:endParaRPr lang="de-DE"/>
            </a:p>
          </p:txBody>
        </p:sp>
        <p:sp>
          <p:nvSpPr>
            <p:cNvPr id="394" name="Line 372"/>
            <p:cNvSpPr>
              <a:spLocks noChangeShapeType="1"/>
            </p:cNvSpPr>
            <p:nvPr/>
          </p:nvSpPr>
          <p:spPr bwMode="auto">
            <a:xfrm>
              <a:off x="1796" y="2957"/>
              <a:ext cx="1" cy="39"/>
            </a:xfrm>
            <a:prstGeom prst="line">
              <a:avLst/>
            </a:prstGeom>
            <a:noFill/>
            <a:ln w="9525">
              <a:solidFill>
                <a:srgbClr val="808080"/>
              </a:solidFill>
              <a:round/>
              <a:headEnd/>
              <a:tailEnd/>
            </a:ln>
          </p:spPr>
          <p:txBody>
            <a:bodyPr/>
            <a:lstStyle/>
            <a:p>
              <a:endParaRPr lang="de-DE"/>
            </a:p>
          </p:txBody>
        </p:sp>
        <p:sp>
          <p:nvSpPr>
            <p:cNvPr id="395" name="Line 373"/>
            <p:cNvSpPr>
              <a:spLocks noChangeShapeType="1"/>
            </p:cNvSpPr>
            <p:nvPr/>
          </p:nvSpPr>
          <p:spPr bwMode="auto">
            <a:xfrm>
              <a:off x="1946" y="2957"/>
              <a:ext cx="1" cy="39"/>
            </a:xfrm>
            <a:prstGeom prst="line">
              <a:avLst/>
            </a:prstGeom>
            <a:noFill/>
            <a:ln w="9525">
              <a:solidFill>
                <a:srgbClr val="808080"/>
              </a:solidFill>
              <a:round/>
              <a:headEnd/>
              <a:tailEnd/>
            </a:ln>
          </p:spPr>
          <p:txBody>
            <a:bodyPr/>
            <a:lstStyle/>
            <a:p>
              <a:endParaRPr lang="de-DE"/>
            </a:p>
          </p:txBody>
        </p:sp>
        <p:sp>
          <p:nvSpPr>
            <p:cNvPr id="396" name="Line 374"/>
            <p:cNvSpPr>
              <a:spLocks noChangeShapeType="1"/>
            </p:cNvSpPr>
            <p:nvPr/>
          </p:nvSpPr>
          <p:spPr bwMode="auto">
            <a:xfrm>
              <a:off x="2101" y="2957"/>
              <a:ext cx="1" cy="39"/>
            </a:xfrm>
            <a:prstGeom prst="line">
              <a:avLst/>
            </a:prstGeom>
            <a:noFill/>
            <a:ln w="9525">
              <a:solidFill>
                <a:srgbClr val="808080"/>
              </a:solidFill>
              <a:round/>
              <a:headEnd/>
              <a:tailEnd/>
            </a:ln>
          </p:spPr>
          <p:txBody>
            <a:bodyPr/>
            <a:lstStyle/>
            <a:p>
              <a:endParaRPr lang="de-DE"/>
            </a:p>
          </p:txBody>
        </p:sp>
        <p:sp>
          <p:nvSpPr>
            <p:cNvPr id="397" name="Line 375"/>
            <p:cNvSpPr>
              <a:spLocks noChangeShapeType="1"/>
            </p:cNvSpPr>
            <p:nvPr/>
          </p:nvSpPr>
          <p:spPr bwMode="auto">
            <a:xfrm>
              <a:off x="2250" y="2957"/>
              <a:ext cx="1" cy="39"/>
            </a:xfrm>
            <a:prstGeom prst="line">
              <a:avLst/>
            </a:prstGeom>
            <a:noFill/>
            <a:ln w="9525">
              <a:solidFill>
                <a:srgbClr val="808080"/>
              </a:solidFill>
              <a:round/>
              <a:headEnd/>
              <a:tailEnd/>
            </a:ln>
          </p:spPr>
          <p:txBody>
            <a:bodyPr/>
            <a:lstStyle/>
            <a:p>
              <a:endParaRPr lang="de-DE"/>
            </a:p>
          </p:txBody>
        </p:sp>
        <p:sp>
          <p:nvSpPr>
            <p:cNvPr id="398" name="Line 376"/>
            <p:cNvSpPr>
              <a:spLocks noChangeShapeType="1"/>
            </p:cNvSpPr>
            <p:nvPr/>
          </p:nvSpPr>
          <p:spPr bwMode="auto">
            <a:xfrm>
              <a:off x="2400" y="2957"/>
              <a:ext cx="1" cy="39"/>
            </a:xfrm>
            <a:prstGeom prst="line">
              <a:avLst/>
            </a:prstGeom>
            <a:noFill/>
            <a:ln w="9525">
              <a:solidFill>
                <a:srgbClr val="808080"/>
              </a:solidFill>
              <a:round/>
              <a:headEnd/>
              <a:tailEnd/>
            </a:ln>
          </p:spPr>
          <p:txBody>
            <a:bodyPr/>
            <a:lstStyle/>
            <a:p>
              <a:endParaRPr lang="de-DE"/>
            </a:p>
          </p:txBody>
        </p:sp>
        <p:sp>
          <p:nvSpPr>
            <p:cNvPr id="399" name="Line 377"/>
            <p:cNvSpPr>
              <a:spLocks noChangeShapeType="1"/>
            </p:cNvSpPr>
            <p:nvPr/>
          </p:nvSpPr>
          <p:spPr bwMode="auto">
            <a:xfrm>
              <a:off x="1126" y="2957"/>
              <a:ext cx="1" cy="39"/>
            </a:xfrm>
            <a:prstGeom prst="line">
              <a:avLst/>
            </a:prstGeom>
            <a:noFill/>
            <a:ln w="9525">
              <a:solidFill>
                <a:srgbClr val="808080"/>
              </a:solidFill>
              <a:round/>
              <a:headEnd/>
              <a:tailEnd/>
            </a:ln>
          </p:spPr>
          <p:txBody>
            <a:bodyPr/>
            <a:lstStyle/>
            <a:p>
              <a:endParaRPr lang="de-DE"/>
            </a:p>
          </p:txBody>
        </p:sp>
        <p:sp>
          <p:nvSpPr>
            <p:cNvPr id="400" name="Line 378"/>
            <p:cNvSpPr>
              <a:spLocks noChangeShapeType="1"/>
            </p:cNvSpPr>
            <p:nvPr/>
          </p:nvSpPr>
          <p:spPr bwMode="auto">
            <a:xfrm>
              <a:off x="1275" y="2957"/>
              <a:ext cx="1" cy="39"/>
            </a:xfrm>
            <a:prstGeom prst="line">
              <a:avLst/>
            </a:prstGeom>
            <a:noFill/>
            <a:ln w="9525">
              <a:solidFill>
                <a:srgbClr val="808080"/>
              </a:solidFill>
              <a:round/>
              <a:headEnd/>
              <a:tailEnd/>
            </a:ln>
          </p:spPr>
          <p:txBody>
            <a:bodyPr/>
            <a:lstStyle/>
            <a:p>
              <a:endParaRPr lang="de-DE"/>
            </a:p>
          </p:txBody>
        </p:sp>
        <p:sp>
          <p:nvSpPr>
            <p:cNvPr id="401" name="Line 379"/>
            <p:cNvSpPr>
              <a:spLocks noChangeShapeType="1"/>
            </p:cNvSpPr>
            <p:nvPr/>
          </p:nvSpPr>
          <p:spPr bwMode="auto">
            <a:xfrm>
              <a:off x="1425" y="2957"/>
              <a:ext cx="1" cy="39"/>
            </a:xfrm>
            <a:prstGeom prst="line">
              <a:avLst/>
            </a:prstGeom>
            <a:noFill/>
            <a:ln w="9525">
              <a:solidFill>
                <a:srgbClr val="808080"/>
              </a:solidFill>
              <a:round/>
              <a:headEnd/>
              <a:tailEnd/>
            </a:ln>
          </p:spPr>
          <p:txBody>
            <a:bodyPr/>
            <a:lstStyle/>
            <a:p>
              <a:endParaRPr lang="de-DE"/>
            </a:p>
          </p:txBody>
        </p:sp>
        <p:sp>
          <p:nvSpPr>
            <p:cNvPr id="402" name="Line 380"/>
            <p:cNvSpPr>
              <a:spLocks noChangeShapeType="1"/>
            </p:cNvSpPr>
            <p:nvPr/>
          </p:nvSpPr>
          <p:spPr bwMode="auto">
            <a:xfrm>
              <a:off x="1575" y="2957"/>
              <a:ext cx="1" cy="39"/>
            </a:xfrm>
            <a:prstGeom prst="line">
              <a:avLst/>
            </a:prstGeom>
            <a:noFill/>
            <a:ln w="9525">
              <a:solidFill>
                <a:srgbClr val="808080"/>
              </a:solidFill>
              <a:round/>
              <a:headEnd/>
              <a:tailEnd/>
            </a:ln>
          </p:spPr>
          <p:txBody>
            <a:bodyPr/>
            <a:lstStyle/>
            <a:p>
              <a:endParaRPr lang="de-DE"/>
            </a:p>
          </p:txBody>
        </p:sp>
        <p:sp>
          <p:nvSpPr>
            <p:cNvPr id="403" name="Line 381"/>
            <p:cNvSpPr>
              <a:spLocks noChangeShapeType="1"/>
            </p:cNvSpPr>
            <p:nvPr/>
          </p:nvSpPr>
          <p:spPr bwMode="auto">
            <a:xfrm>
              <a:off x="1730" y="2957"/>
              <a:ext cx="1" cy="39"/>
            </a:xfrm>
            <a:prstGeom prst="line">
              <a:avLst/>
            </a:prstGeom>
            <a:noFill/>
            <a:ln w="9525">
              <a:solidFill>
                <a:srgbClr val="808080"/>
              </a:solidFill>
              <a:round/>
              <a:headEnd/>
              <a:tailEnd/>
            </a:ln>
          </p:spPr>
          <p:txBody>
            <a:bodyPr/>
            <a:lstStyle/>
            <a:p>
              <a:endParaRPr lang="de-DE"/>
            </a:p>
          </p:txBody>
        </p:sp>
        <p:sp>
          <p:nvSpPr>
            <p:cNvPr id="404" name="Line 382"/>
            <p:cNvSpPr>
              <a:spLocks noChangeShapeType="1"/>
            </p:cNvSpPr>
            <p:nvPr/>
          </p:nvSpPr>
          <p:spPr bwMode="auto">
            <a:xfrm>
              <a:off x="1879" y="2957"/>
              <a:ext cx="1" cy="39"/>
            </a:xfrm>
            <a:prstGeom prst="line">
              <a:avLst/>
            </a:prstGeom>
            <a:noFill/>
            <a:ln w="9525">
              <a:solidFill>
                <a:srgbClr val="808080"/>
              </a:solidFill>
              <a:round/>
              <a:headEnd/>
              <a:tailEnd/>
            </a:ln>
          </p:spPr>
          <p:txBody>
            <a:bodyPr/>
            <a:lstStyle/>
            <a:p>
              <a:endParaRPr lang="de-DE"/>
            </a:p>
          </p:txBody>
        </p:sp>
        <p:sp>
          <p:nvSpPr>
            <p:cNvPr id="405" name="Line 383"/>
            <p:cNvSpPr>
              <a:spLocks noChangeShapeType="1"/>
            </p:cNvSpPr>
            <p:nvPr/>
          </p:nvSpPr>
          <p:spPr bwMode="auto">
            <a:xfrm>
              <a:off x="2029" y="2957"/>
              <a:ext cx="1" cy="39"/>
            </a:xfrm>
            <a:prstGeom prst="line">
              <a:avLst/>
            </a:prstGeom>
            <a:noFill/>
            <a:ln w="9525">
              <a:solidFill>
                <a:srgbClr val="808080"/>
              </a:solidFill>
              <a:round/>
              <a:headEnd/>
              <a:tailEnd/>
            </a:ln>
          </p:spPr>
          <p:txBody>
            <a:bodyPr/>
            <a:lstStyle/>
            <a:p>
              <a:endParaRPr lang="de-DE"/>
            </a:p>
          </p:txBody>
        </p:sp>
        <p:sp>
          <p:nvSpPr>
            <p:cNvPr id="406" name="Line 384"/>
            <p:cNvSpPr>
              <a:spLocks noChangeShapeType="1"/>
            </p:cNvSpPr>
            <p:nvPr/>
          </p:nvSpPr>
          <p:spPr bwMode="auto">
            <a:xfrm>
              <a:off x="2178" y="2957"/>
              <a:ext cx="1" cy="39"/>
            </a:xfrm>
            <a:prstGeom prst="line">
              <a:avLst/>
            </a:prstGeom>
            <a:noFill/>
            <a:ln w="9525">
              <a:solidFill>
                <a:srgbClr val="808080"/>
              </a:solidFill>
              <a:round/>
              <a:headEnd/>
              <a:tailEnd/>
            </a:ln>
          </p:spPr>
          <p:txBody>
            <a:bodyPr/>
            <a:lstStyle/>
            <a:p>
              <a:endParaRPr lang="de-DE"/>
            </a:p>
          </p:txBody>
        </p:sp>
        <p:sp>
          <p:nvSpPr>
            <p:cNvPr id="407" name="Line 385"/>
            <p:cNvSpPr>
              <a:spLocks noChangeShapeType="1"/>
            </p:cNvSpPr>
            <p:nvPr/>
          </p:nvSpPr>
          <p:spPr bwMode="auto">
            <a:xfrm>
              <a:off x="2333" y="2957"/>
              <a:ext cx="1" cy="39"/>
            </a:xfrm>
            <a:prstGeom prst="line">
              <a:avLst/>
            </a:prstGeom>
            <a:noFill/>
            <a:ln w="9525">
              <a:solidFill>
                <a:srgbClr val="808080"/>
              </a:solidFill>
              <a:round/>
              <a:headEnd/>
              <a:tailEnd/>
            </a:ln>
          </p:spPr>
          <p:txBody>
            <a:bodyPr/>
            <a:lstStyle/>
            <a:p>
              <a:endParaRPr lang="de-DE"/>
            </a:p>
          </p:txBody>
        </p:sp>
      </p:grpSp>
      <p:sp>
        <p:nvSpPr>
          <p:cNvPr id="408" name="Line 386"/>
          <p:cNvSpPr>
            <a:spLocks noChangeShapeType="1"/>
          </p:cNvSpPr>
          <p:nvPr/>
        </p:nvSpPr>
        <p:spPr bwMode="auto">
          <a:xfrm>
            <a:off x="2744788" y="4877247"/>
            <a:ext cx="106362" cy="1587"/>
          </a:xfrm>
          <a:prstGeom prst="line">
            <a:avLst/>
          </a:prstGeom>
          <a:noFill/>
          <a:ln w="9525">
            <a:solidFill>
              <a:srgbClr val="808080"/>
            </a:solidFill>
            <a:round/>
            <a:headEnd/>
            <a:tailEnd/>
          </a:ln>
        </p:spPr>
        <p:txBody>
          <a:bodyPr/>
          <a:lstStyle/>
          <a:p>
            <a:endParaRPr lang="de-DE"/>
          </a:p>
        </p:txBody>
      </p:sp>
      <p:sp>
        <p:nvSpPr>
          <p:cNvPr id="409" name="Line 387"/>
          <p:cNvSpPr>
            <a:spLocks noChangeShapeType="1"/>
          </p:cNvSpPr>
          <p:nvPr/>
        </p:nvSpPr>
        <p:spPr bwMode="auto">
          <a:xfrm>
            <a:off x="2744788" y="5070922"/>
            <a:ext cx="106362" cy="1587"/>
          </a:xfrm>
          <a:prstGeom prst="line">
            <a:avLst/>
          </a:prstGeom>
          <a:noFill/>
          <a:ln w="9525">
            <a:solidFill>
              <a:srgbClr val="808080"/>
            </a:solidFill>
            <a:round/>
            <a:headEnd/>
            <a:tailEnd/>
          </a:ln>
        </p:spPr>
        <p:txBody>
          <a:bodyPr/>
          <a:lstStyle/>
          <a:p>
            <a:endParaRPr lang="de-DE"/>
          </a:p>
        </p:txBody>
      </p:sp>
      <p:sp>
        <p:nvSpPr>
          <p:cNvPr id="410" name="Line 388"/>
          <p:cNvSpPr>
            <a:spLocks noChangeShapeType="1"/>
          </p:cNvSpPr>
          <p:nvPr/>
        </p:nvSpPr>
        <p:spPr bwMode="auto">
          <a:xfrm>
            <a:off x="2744788" y="5289997"/>
            <a:ext cx="106362" cy="1587"/>
          </a:xfrm>
          <a:prstGeom prst="line">
            <a:avLst/>
          </a:prstGeom>
          <a:noFill/>
          <a:ln w="9525">
            <a:solidFill>
              <a:srgbClr val="808080"/>
            </a:solidFill>
            <a:round/>
            <a:headEnd/>
            <a:tailEnd/>
          </a:ln>
        </p:spPr>
        <p:txBody>
          <a:bodyPr/>
          <a:lstStyle/>
          <a:p>
            <a:endParaRPr lang="de-DE"/>
          </a:p>
        </p:txBody>
      </p:sp>
      <p:sp>
        <p:nvSpPr>
          <p:cNvPr id="411" name="Line 389"/>
          <p:cNvSpPr>
            <a:spLocks noChangeShapeType="1"/>
          </p:cNvSpPr>
          <p:nvPr/>
        </p:nvSpPr>
        <p:spPr bwMode="auto">
          <a:xfrm>
            <a:off x="2744788" y="5526534"/>
            <a:ext cx="106362" cy="1588"/>
          </a:xfrm>
          <a:prstGeom prst="line">
            <a:avLst/>
          </a:prstGeom>
          <a:noFill/>
          <a:ln w="9525">
            <a:solidFill>
              <a:srgbClr val="808080"/>
            </a:solidFill>
            <a:round/>
            <a:headEnd/>
            <a:tailEnd/>
          </a:ln>
        </p:spPr>
        <p:txBody>
          <a:bodyPr/>
          <a:lstStyle/>
          <a:p>
            <a:endParaRPr lang="de-DE"/>
          </a:p>
        </p:txBody>
      </p:sp>
      <p:sp>
        <p:nvSpPr>
          <p:cNvPr id="412" name="Line 390"/>
          <p:cNvSpPr>
            <a:spLocks noChangeShapeType="1"/>
          </p:cNvSpPr>
          <p:nvPr/>
        </p:nvSpPr>
        <p:spPr bwMode="auto">
          <a:xfrm>
            <a:off x="2744788" y="4869309"/>
            <a:ext cx="3175" cy="771525"/>
          </a:xfrm>
          <a:prstGeom prst="line">
            <a:avLst/>
          </a:prstGeom>
          <a:noFill/>
          <a:ln w="9525">
            <a:solidFill>
              <a:srgbClr val="808080"/>
            </a:solidFill>
            <a:round/>
            <a:headEnd/>
            <a:tailEnd/>
          </a:ln>
        </p:spPr>
        <p:txBody>
          <a:bodyPr/>
          <a:lstStyle/>
          <a:p>
            <a:endParaRPr lang="de-DE"/>
          </a:p>
        </p:txBody>
      </p:sp>
      <p:sp>
        <p:nvSpPr>
          <p:cNvPr id="413" name="Line 391"/>
          <p:cNvSpPr>
            <a:spLocks noChangeShapeType="1"/>
          </p:cNvSpPr>
          <p:nvPr/>
        </p:nvSpPr>
        <p:spPr bwMode="auto">
          <a:xfrm>
            <a:off x="2744788" y="4877247"/>
            <a:ext cx="106362" cy="1587"/>
          </a:xfrm>
          <a:prstGeom prst="line">
            <a:avLst/>
          </a:prstGeom>
          <a:noFill/>
          <a:ln w="9525">
            <a:solidFill>
              <a:srgbClr val="808080"/>
            </a:solidFill>
            <a:round/>
            <a:headEnd/>
            <a:tailEnd/>
          </a:ln>
        </p:spPr>
        <p:txBody>
          <a:bodyPr/>
          <a:lstStyle/>
          <a:p>
            <a:endParaRPr lang="de-DE"/>
          </a:p>
        </p:txBody>
      </p:sp>
      <p:sp>
        <p:nvSpPr>
          <p:cNvPr id="414" name="Line 392"/>
          <p:cNvSpPr>
            <a:spLocks noChangeShapeType="1"/>
          </p:cNvSpPr>
          <p:nvPr/>
        </p:nvSpPr>
        <p:spPr bwMode="auto">
          <a:xfrm>
            <a:off x="2744788" y="5070922"/>
            <a:ext cx="106362" cy="1587"/>
          </a:xfrm>
          <a:prstGeom prst="line">
            <a:avLst/>
          </a:prstGeom>
          <a:noFill/>
          <a:ln w="9525">
            <a:solidFill>
              <a:srgbClr val="808080"/>
            </a:solidFill>
            <a:round/>
            <a:headEnd/>
            <a:tailEnd/>
          </a:ln>
        </p:spPr>
        <p:txBody>
          <a:bodyPr/>
          <a:lstStyle/>
          <a:p>
            <a:endParaRPr lang="de-DE"/>
          </a:p>
        </p:txBody>
      </p:sp>
      <p:sp>
        <p:nvSpPr>
          <p:cNvPr id="415" name="Line 393"/>
          <p:cNvSpPr>
            <a:spLocks noChangeShapeType="1"/>
          </p:cNvSpPr>
          <p:nvPr/>
        </p:nvSpPr>
        <p:spPr bwMode="auto">
          <a:xfrm>
            <a:off x="2744788" y="5289997"/>
            <a:ext cx="106362" cy="1587"/>
          </a:xfrm>
          <a:prstGeom prst="line">
            <a:avLst/>
          </a:prstGeom>
          <a:noFill/>
          <a:ln w="9525">
            <a:solidFill>
              <a:srgbClr val="808080"/>
            </a:solidFill>
            <a:round/>
            <a:headEnd/>
            <a:tailEnd/>
          </a:ln>
        </p:spPr>
        <p:txBody>
          <a:bodyPr/>
          <a:lstStyle/>
          <a:p>
            <a:endParaRPr lang="de-DE"/>
          </a:p>
        </p:txBody>
      </p:sp>
      <p:sp>
        <p:nvSpPr>
          <p:cNvPr id="416" name="Line 394"/>
          <p:cNvSpPr>
            <a:spLocks noChangeShapeType="1"/>
          </p:cNvSpPr>
          <p:nvPr/>
        </p:nvSpPr>
        <p:spPr bwMode="auto">
          <a:xfrm>
            <a:off x="2744788" y="5526534"/>
            <a:ext cx="106362" cy="1588"/>
          </a:xfrm>
          <a:prstGeom prst="line">
            <a:avLst/>
          </a:prstGeom>
          <a:noFill/>
          <a:ln w="9525">
            <a:solidFill>
              <a:srgbClr val="808080"/>
            </a:solidFill>
            <a:round/>
            <a:headEnd/>
            <a:tailEnd/>
          </a:ln>
        </p:spPr>
        <p:txBody>
          <a:bodyPr/>
          <a:lstStyle/>
          <a:p>
            <a:endParaRPr lang="de-DE"/>
          </a:p>
        </p:txBody>
      </p:sp>
      <p:sp>
        <p:nvSpPr>
          <p:cNvPr id="417" name="Line 395"/>
          <p:cNvSpPr>
            <a:spLocks noChangeShapeType="1"/>
          </p:cNvSpPr>
          <p:nvPr/>
        </p:nvSpPr>
        <p:spPr bwMode="auto">
          <a:xfrm>
            <a:off x="2744788" y="4869309"/>
            <a:ext cx="3175" cy="771525"/>
          </a:xfrm>
          <a:prstGeom prst="line">
            <a:avLst/>
          </a:prstGeom>
          <a:noFill/>
          <a:ln w="9525">
            <a:solidFill>
              <a:srgbClr val="808080"/>
            </a:solidFill>
            <a:round/>
            <a:headEnd/>
            <a:tailEnd/>
          </a:ln>
        </p:spPr>
        <p:txBody>
          <a:bodyPr/>
          <a:lstStyle/>
          <a:p>
            <a:endParaRPr lang="de-DE"/>
          </a:p>
        </p:txBody>
      </p:sp>
      <p:sp>
        <p:nvSpPr>
          <p:cNvPr id="418" name="Line 396"/>
          <p:cNvSpPr>
            <a:spLocks noChangeShapeType="1"/>
          </p:cNvSpPr>
          <p:nvPr/>
        </p:nvSpPr>
        <p:spPr bwMode="auto">
          <a:xfrm>
            <a:off x="2744788" y="5702747"/>
            <a:ext cx="2146300" cy="1587"/>
          </a:xfrm>
          <a:prstGeom prst="line">
            <a:avLst/>
          </a:prstGeom>
          <a:noFill/>
          <a:ln w="9525">
            <a:solidFill>
              <a:srgbClr val="808080"/>
            </a:solidFill>
            <a:round/>
            <a:headEnd/>
            <a:tailEnd/>
          </a:ln>
        </p:spPr>
        <p:txBody>
          <a:bodyPr/>
          <a:lstStyle/>
          <a:p>
            <a:endParaRPr lang="de-DE"/>
          </a:p>
        </p:txBody>
      </p:sp>
      <p:sp>
        <p:nvSpPr>
          <p:cNvPr id="419" name="Line 397"/>
          <p:cNvSpPr>
            <a:spLocks noChangeShapeType="1"/>
          </p:cNvSpPr>
          <p:nvPr/>
        </p:nvSpPr>
        <p:spPr bwMode="auto">
          <a:xfrm>
            <a:off x="2744788" y="5640834"/>
            <a:ext cx="3175" cy="61913"/>
          </a:xfrm>
          <a:prstGeom prst="line">
            <a:avLst/>
          </a:prstGeom>
          <a:noFill/>
          <a:ln w="9525">
            <a:solidFill>
              <a:srgbClr val="808080"/>
            </a:solidFill>
            <a:round/>
            <a:headEnd/>
            <a:tailEnd/>
          </a:ln>
        </p:spPr>
        <p:txBody>
          <a:bodyPr/>
          <a:lstStyle/>
          <a:p>
            <a:endParaRPr lang="de-DE"/>
          </a:p>
        </p:txBody>
      </p:sp>
      <p:sp>
        <p:nvSpPr>
          <p:cNvPr id="420" name="Line 398"/>
          <p:cNvSpPr>
            <a:spLocks noChangeShapeType="1"/>
          </p:cNvSpPr>
          <p:nvPr/>
        </p:nvSpPr>
        <p:spPr bwMode="auto">
          <a:xfrm>
            <a:off x="2973388" y="5640834"/>
            <a:ext cx="3175" cy="61913"/>
          </a:xfrm>
          <a:prstGeom prst="line">
            <a:avLst/>
          </a:prstGeom>
          <a:noFill/>
          <a:ln w="9525">
            <a:solidFill>
              <a:srgbClr val="808080"/>
            </a:solidFill>
            <a:round/>
            <a:headEnd/>
            <a:tailEnd/>
          </a:ln>
        </p:spPr>
        <p:txBody>
          <a:bodyPr/>
          <a:lstStyle/>
          <a:p>
            <a:endParaRPr lang="de-DE"/>
          </a:p>
        </p:txBody>
      </p:sp>
      <p:sp>
        <p:nvSpPr>
          <p:cNvPr id="421" name="Line 399"/>
          <p:cNvSpPr>
            <a:spLocks noChangeShapeType="1"/>
          </p:cNvSpPr>
          <p:nvPr/>
        </p:nvSpPr>
        <p:spPr bwMode="auto">
          <a:xfrm>
            <a:off x="3211513" y="5640834"/>
            <a:ext cx="1587" cy="61913"/>
          </a:xfrm>
          <a:prstGeom prst="line">
            <a:avLst/>
          </a:prstGeom>
          <a:noFill/>
          <a:ln w="9525">
            <a:solidFill>
              <a:srgbClr val="808080"/>
            </a:solidFill>
            <a:round/>
            <a:headEnd/>
            <a:tailEnd/>
          </a:ln>
        </p:spPr>
        <p:txBody>
          <a:bodyPr/>
          <a:lstStyle/>
          <a:p>
            <a:endParaRPr lang="de-DE"/>
          </a:p>
        </p:txBody>
      </p:sp>
      <p:sp>
        <p:nvSpPr>
          <p:cNvPr id="422" name="Line 400"/>
          <p:cNvSpPr>
            <a:spLocks noChangeShapeType="1"/>
          </p:cNvSpPr>
          <p:nvPr/>
        </p:nvSpPr>
        <p:spPr bwMode="auto">
          <a:xfrm>
            <a:off x="3459163" y="5640834"/>
            <a:ext cx="0" cy="61913"/>
          </a:xfrm>
          <a:prstGeom prst="line">
            <a:avLst/>
          </a:prstGeom>
          <a:noFill/>
          <a:ln w="9525">
            <a:solidFill>
              <a:srgbClr val="808080"/>
            </a:solidFill>
            <a:round/>
            <a:headEnd/>
            <a:tailEnd/>
          </a:ln>
        </p:spPr>
        <p:txBody>
          <a:bodyPr/>
          <a:lstStyle/>
          <a:p>
            <a:endParaRPr lang="de-DE"/>
          </a:p>
        </p:txBody>
      </p:sp>
      <p:sp>
        <p:nvSpPr>
          <p:cNvPr id="423" name="Line 401"/>
          <p:cNvSpPr>
            <a:spLocks noChangeShapeType="1"/>
          </p:cNvSpPr>
          <p:nvPr/>
        </p:nvSpPr>
        <p:spPr bwMode="auto">
          <a:xfrm>
            <a:off x="3695700" y="5640834"/>
            <a:ext cx="1588" cy="61913"/>
          </a:xfrm>
          <a:prstGeom prst="line">
            <a:avLst/>
          </a:prstGeom>
          <a:noFill/>
          <a:ln w="9525">
            <a:solidFill>
              <a:srgbClr val="808080"/>
            </a:solidFill>
            <a:round/>
            <a:headEnd/>
            <a:tailEnd/>
          </a:ln>
        </p:spPr>
        <p:txBody>
          <a:bodyPr/>
          <a:lstStyle/>
          <a:p>
            <a:endParaRPr lang="de-DE"/>
          </a:p>
        </p:txBody>
      </p:sp>
      <p:sp>
        <p:nvSpPr>
          <p:cNvPr id="424" name="Line 402"/>
          <p:cNvSpPr>
            <a:spLocks noChangeShapeType="1"/>
          </p:cNvSpPr>
          <p:nvPr/>
        </p:nvSpPr>
        <p:spPr bwMode="auto">
          <a:xfrm>
            <a:off x="3932238" y="5640834"/>
            <a:ext cx="3175" cy="61913"/>
          </a:xfrm>
          <a:prstGeom prst="line">
            <a:avLst/>
          </a:prstGeom>
          <a:noFill/>
          <a:ln w="9525">
            <a:solidFill>
              <a:srgbClr val="808080"/>
            </a:solidFill>
            <a:round/>
            <a:headEnd/>
            <a:tailEnd/>
          </a:ln>
        </p:spPr>
        <p:txBody>
          <a:bodyPr/>
          <a:lstStyle/>
          <a:p>
            <a:endParaRPr lang="de-DE"/>
          </a:p>
        </p:txBody>
      </p:sp>
      <p:sp>
        <p:nvSpPr>
          <p:cNvPr id="425" name="Line 403"/>
          <p:cNvSpPr>
            <a:spLocks noChangeShapeType="1"/>
          </p:cNvSpPr>
          <p:nvPr/>
        </p:nvSpPr>
        <p:spPr bwMode="auto">
          <a:xfrm>
            <a:off x="4170363" y="5640834"/>
            <a:ext cx="1587" cy="61913"/>
          </a:xfrm>
          <a:prstGeom prst="line">
            <a:avLst/>
          </a:prstGeom>
          <a:noFill/>
          <a:ln w="9525">
            <a:solidFill>
              <a:srgbClr val="808080"/>
            </a:solidFill>
            <a:round/>
            <a:headEnd/>
            <a:tailEnd/>
          </a:ln>
        </p:spPr>
        <p:txBody>
          <a:bodyPr/>
          <a:lstStyle/>
          <a:p>
            <a:endParaRPr lang="de-DE"/>
          </a:p>
        </p:txBody>
      </p:sp>
      <p:sp>
        <p:nvSpPr>
          <p:cNvPr id="426" name="Line 404"/>
          <p:cNvSpPr>
            <a:spLocks noChangeShapeType="1"/>
          </p:cNvSpPr>
          <p:nvPr/>
        </p:nvSpPr>
        <p:spPr bwMode="auto">
          <a:xfrm>
            <a:off x="4418013" y="5640834"/>
            <a:ext cx="0" cy="61913"/>
          </a:xfrm>
          <a:prstGeom prst="line">
            <a:avLst/>
          </a:prstGeom>
          <a:noFill/>
          <a:ln w="9525">
            <a:solidFill>
              <a:srgbClr val="808080"/>
            </a:solidFill>
            <a:round/>
            <a:headEnd/>
            <a:tailEnd/>
          </a:ln>
        </p:spPr>
        <p:txBody>
          <a:bodyPr/>
          <a:lstStyle/>
          <a:p>
            <a:endParaRPr lang="de-DE"/>
          </a:p>
        </p:txBody>
      </p:sp>
      <p:sp>
        <p:nvSpPr>
          <p:cNvPr id="427" name="Line 405"/>
          <p:cNvSpPr>
            <a:spLocks noChangeShapeType="1"/>
          </p:cNvSpPr>
          <p:nvPr/>
        </p:nvSpPr>
        <p:spPr bwMode="auto">
          <a:xfrm>
            <a:off x="4652963" y="5640834"/>
            <a:ext cx="1587" cy="61913"/>
          </a:xfrm>
          <a:prstGeom prst="line">
            <a:avLst/>
          </a:prstGeom>
          <a:noFill/>
          <a:ln w="9525">
            <a:solidFill>
              <a:srgbClr val="808080"/>
            </a:solidFill>
            <a:round/>
            <a:headEnd/>
            <a:tailEnd/>
          </a:ln>
        </p:spPr>
        <p:txBody>
          <a:bodyPr/>
          <a:lstStyle/>
          <a:p>
            <a:endParaRPr lang="de-DE"/>
          </a:p>
        </p:txBody>
      </p:sp>
      <p:sp>
        <p:nvSpPr>
          <p:cNvPr id="428" name="Line 406"/>
          <p:cNvSpPr>
            <a:spLocks noChangeShapeType="1"/>
          </p:cNvSpPr>
          <p:nvPr/>
        </p:nvSpPr>
        <p:spPr bwMode="auto">
          <a:xfrm>
            <a:off x="4891088" y="5640834"/>
            <a:ext cx="3175" cy="61913"/>
          </a:xfrm>
          <a:prstGeom prst="line">
            <a:avLst/>
          </a:prstGeom>
          <a:noFill/>
          <a:ln w="9525">
            <a:solidFill>
              <a:srgbClr val="808080"/>
            </a:solidFill>
            <a:round/>
            <a:headEnd/>
            <a:tailEnd/>
          </a:ln>
        </p:spPr>
        <p:txBody>
          <a:bodyPr/>
          <a:lstStyle/>
          <a:p>
            <a:endParaRPr lang="de-DE"/>
          </a:p>
        </p:txBody>
      </p:sp>
      <p:sp>
        <p:nvSpPr>
          <p:cNvPr id="429" name="Line 407"/>
          <p:cNvSpPr>
            <a:spLocks noChangeShapeType="1"/>
          </p:cNvSpPr>
          <p:nvPr/>
        </p:nvSpPr>
        <p:spPr bwMode="auto">
          <a:xfrm>
            <a:off x="2868613" y="5640834"/>
            <a:ext cx="1587" cy="61913"/>
          </a:xfrm>
          <a:prstGeom prst="line">
            <a:avLst/>
          </a:prstGeom>
          <a:noFill/>
          <a:ln w="9525">
            <a:solidFill>
              <a:srgbClr val="808080"/>
            </a:solidFill>
            <a:round/>
            <a:headEnd/>
            <a:tailEnd/>
          </a:ln>
        </p:spPr>
        <p:txBody>
          <a:bodyPr/>
          <a:lstStyle/>
          <a:p>
            <a:endParaRPr lang="de-DE"/>
          </a:p>
        </p:txBody>
      </p:sp>
      <p:sp>
        <p:nvSpPr>
          <p:cNvPr id="430" name="Line 408"/>
          <p:cNvSpPr>
            <a:spLocks noChangeShapeType="1"/>
          </p:cNvSpPr>
          <p:nvPr/>
        </p:nvSpPr>
        <p:spPr bwMode="auto">
          <a:xfrm>
            <a:off x="3105150" y="5640834"/>
            <a:ext cx="1588" cy="61913"/>
          </a:xfrm>
          <a:prstGeom prst="line">
            <a:avLst/>
          </a:prstGeom>
          <a:noFill/>
          <a:ln w="9525">
            <a:solidFill>
              <a:srgbClr val="808080"/>
            </a:solidFill>
            <a:round/>
            <a:headEnd/>
            <a:tailEnd/>
          </a:ln>
        </p:spPr>
        <p:txBody>
          <a:bodyPr/>
          <a:lstStyle/>
          <a:p>
            <a:endParaRPr lang="de-DE"/>
          </a:p>
        </p:txBody>
      </p:sp>
      <p:sp>
        <p:nvSpPr>
          <p:cNvPr id="431" name="Line 409"/>
          <p:cNvSpPr>
            <a:spLocks noChangeShapeType="1"/>
          </p:cNvSpPr>
          <p:nvPr/>
        </p:nvSpPr>
        <p:spPr bwMode="auto">
          <a:xfrm>
            <a:off x="3344863" y="5640834"/>
            <a:ext cx="0" cy="61913"/>
          </a:xfrm>
          <a:prstGeom prst="line">
            <a:avLst/>
          </a:prstGeom>
          <a:noFill/>
          <a:ln w="9525">
            <a:solidFill>
              <a:srgbClr val="808080"/>
            </a:solidFill>
            <a:round/>
            <a:headEnd/>
            <a:tailEnd/>
          </a:ln>
        </p:spPr>
        <p:txBody>
          <a:bodyPr/>
          <a:lstStyle/>
          <a:p>
            <a:endParaRPr lang="de-DE"/>
          </a:p>
        </p:txBody>
      </p:sp>
      <p:sp>
        <p:nvSpPr>
          <p:cNvPr id="432" name="Line 410"/>
          <p:cNvSpPr>
            <a:spLocks noChangeShapeType="1"/>
          </p:cNvSpPr>
          <p:nvPr/>
        </p:nvSpPr>
        <p:spPr bwMode="auto">
          <a:xfrm>
            <a:off x="3581400" y="5640834"/>
            <a:ext cx="1588" cy="61913"/>
          </a:xfrm>
          <a:prstGeom prst="line">
            <a:avLst/>
          </a:prstGeom>
          <a:noFill/>
          <a:ln w="9525">
            <a:solidFill>
              <a:srgbClr val="808080"/>
            </a:solidFill>
            <a:round/>
            <a:headEnd/>
            <a:tailEnd/>
          </a:ln>
        </p:spPr>
        <p:txBody>
          <a:bodyPr/>
          <a:lstStyle/>
          <a:p>
            <a:endParaRPr lang="de-DE"/>
          </a:p>
        </p:txBody>
      </p:sp>
      <p:sp>
        <p:nvSpPr>
          <p:cNvPr id="433" name="Line 411"/>
          <p:cNvSpPr>
            <a:spLocks noChangeShapeType="1"/>
          </p:cNvSpPr>
          <p:nvPr/>
        </p:nvSpPr>
        <p:spPr bwMode="auto">
          <a:xfrm>
            <a:off x="3827463" y="5640834"/>
            <a:ext cx="1587" cy="61913"/>
          </a:xfrm>
          <a:prstGeom prst="line">
            <a:avLst/>
          </a:prstGeom>
          <a:noFill/>
          <a:ln w="9525">
            <a:solidFill>
              <a:srgbClr val="808080"/>
            </a:solidFill>
            <a:round/>
            <a:headEnd/>
            <a:tailEnd/>
          </a:ln>
        </p:spPr>
        <p:txBody>
          <a:bodyPr/>
          <a:lstStyle/>
          <a:p>
            <a:endParaRPr lang="de-DE"/>
          </a:p>
        </p:txBody>
      </p:sp>
      <p:sp>
        <p:nvSpPr>
          <p:cNvPr id="434" name="Line 412"/>
          <p:cNvSpPr>
            <a:spLocks noChangeShapeType="1"/>
          </p:cNvSpPr>
          <p:nvPr/>
        </p:nvSpPr>
        <p:spPr bwMode="auto">
          <a:xfrm>
            <a:off x="4064000" y="5640834"/>
            <a:ext cx="1588" cy="61913"/>
          </a:xfrm>
          <a:prstGeom prst="line">
            <a:avLst/>
          </a:prstGeom>
          <a:noFill/>
          <a:ln w="9525">
            <a:solidFill>
              <a:srgbClr val="808080"/>
            </a:solidFill>
            <a:round/>
            <a:headEnd/>
            <a:tailEnd/>
          </a:ln>
        </p:spPr>
        <p:txBody>
          <a:bodyPr/>
          <a:lstStyle/>
          <a:p>
            <a:endParaRPr lang="de-DE"/>
          </a:p>
        </p:txBody>
      </p:sp>
      <p:sp>
        <p:nvSpPr>
          <p:cNvPr id="435" name="Line 413"/>
          <p:cNvSpPr>
            <a:spLocks noChangeShapeType="1"/>
          </p:cNvSpPr>
          <p:nvPr/>
        </p:nvSpPr>
        <p:spPr bwMode="auto">
          <a:xfrm>
            <a:off x="4303713" y="5640834"/>
            <a:ext cx="0" cy="61913"/>
          </a:xfrm>
          <a:prstGeom prst="line">
            <a:avLst/>
          </a:prstGeom>
          <a:noFill/>
          <a:ln w="9525">
            <a:solidFill>
              <a:srgbClr val="808080"/>
            </a:solidFill>
            <a:round/>
            <a:headEnd/>
            <a:tailEnd/>
          </a:ln>
        </p:spPr>
        <p:txBody>
          <a:bodyPr/>
          <a:lstStyle/>
          <a:p>
            <a:endParaRPr lang="de-DE"/>
          </a:p>
        </p:txBody>
      </p:sp>
      <p:sp>
        <p:nvSpPr>
          <p:cNvPr id="436" name="Line 414"/>
          <p:cNvSpPr>
            <a:spLocks noChangeShapeType="1"/>
          </p:cNvSpPr>
          <p:nvPr/>
        </p:nvSpPr>
        <p:spPr bwMode="auto">
          <a:xfrm>
            <a:off x="4538663" y="5640834"/>
            <a:ext cx="1587" cy="61913"/>
          </a:xfrm>
          <a:prstGeom prst="line">
            <a:avLst/>
          </a:prstGeom>
          <a:noFill/>
          <a:ln w="9525">
            <a:solidFill>
              <a:srgbClr val="808080"/>
            </a:solidFill>
            <a:round/>
            <a:headEnd/>
            <a:tailEnd/>
          </a:ln>
        </p:spPr>
        <p:txBody>
          <a:bodyPr/>
          <a:lstStyle/>
          <a:p>
            <a:endParaRPr lang="de-DE"/>
          </a:p>
        </p:txBody>
      </p:sp>
      <p:sp>
        <p:nvSpPr>
          <p:cNvPr id="437" name="Line 415"/>
          <p:cNvSpPr>
            <a:spLocks noChangeShapeType="1"/>
          </p:cNvSpPr>
          <p:nvPr/>
        </p:nvSpPr>
        <p:spPr bwMode="auto">
          <a:xfrm>
            <a:off x="4786313" y="5640834"/>
            <a:ext cx="0" cy="61913"/>
          </a:xfrm>
          <a:prstGeom prst="line">
            <a:avLst/>
          </a:prstGeom>
          <a:noFill/>
          <a:ln w="9525">
            <a:solidFill>
              <a:srgbClr val="808080"/>
            </a:solidFill>
            <a:round/>
            <a:headEnd/>
            <a:tailEnd/>
          </a:ln>
        </p:spPr>
        <p:txBody>
          <a:bodyPr/>
          <a:lstStyle/>
          <a:p>
            <a:endParaRPr lang="de-DE"/>
          </a:p>
        </p:txBody>
      </p:sp>
      <p:sp>
        <p:nvSpPr>
          <p:cNvPr id="438" name="Line 416"/>
          <p:cNvSpPr>
            <a:spLocks noChangeShapeType="1"/>
          </p:cNvSpPr>
          <p:nvPr/>
        </p:nvSpPr>
        <p:spPr bwMode="auto">
          <a:xfrm>
            <a:off x="2744788" y="5702747"/>
            <a:ext cx="2146300" cy="1587"/>
          </a:xfrm>
          <a:prstGeom prst="line">
            <a:avLst/>
          </a:prstGeom>
          <a:noFill/>
          <a:ln w="9525">
            <a:solidFill>
              <a:srgbClr val="808080"/>
            </a:solidFill>
            <a:round/>
            <a:headEnd/>
            <a:tailEnd/>
          </a:ln>
        </p:spPr>
        <p:txBody>
          <a:bodyPr/>
          <a:lstStyle/>
          <a:p>
            <a:endParaRPr lang="de-DE"/>
          </a:p>
        </p:txBody>
      </p:sp>
      <p:sp>
        <p:nvSpPr>
          <p:cNvPr id="439" name="Line 417"/>
          <p:cNvSpPr>
            <a:spLocks noChangeShapeType="1"/>
          </p:cNvSpPr>
          <p:nvPr/>
        </p:nvSpPr>
        <p:spPr bwMode="auto">
          <a:xfrm>
            <a:off x="2744788" y="5640834"/>
            <a:ext cx="3175" cy="61913"/>
          </a:xfrm>
          <a:prstGeom prst="line">
            <a:avLst/>
          </a:prstGeom>
          <a:noFill/>
          <a:ln w="9525">
            <a:solidFill>
              <a:srgbClr val="808080"/>
            </a:solidFill>
            <a:round/>
            <a:headEnd/>
            <a:tailEnd/>
          </a:ln>
        </p:spPr>
        <p:txBody>
          <a:bodyPr/>
          <a:lstStyle/>
          <a:p>
            <a:endParaRPr lang="de-DE"/>
          </a:p>
        </p:txBody>
      </p:sp>
      <p:sp>
        <p:nvSpPr>
          <p:cNvPr id="440" name="Line 418"/>
          <p:cNvSpPr>
            <a:spLocks noChangeShapeType="1"/>
          </p:cNvSpPr>
          <p:nvPr/>
        </p:nvSpPr>
        <p:spPr bwMode="auto">
          <a:xfrm>
            <a:off x="2973388" y="5640834"/>
            <a:ext cx="3175" cy="61913"/>
          </a:xfrm>
          <a:prstGeom prst="line">
            <a:avLst/>
          </a:prstGeom>
          <a:noFill/>
          <a:ln w="9525">
            <a:solidFill>
              <a:srgbClr val="808080"/>
            </a:solidFill>
            <a:round/>
            <a:headEnd/>
            <a:tailEnd/>
          </a:ln>
        </p:spPr>
        <p:txBody>
          <a:bodyPr/>
          <a:lstStyle/>
          <a:p>
            <a:endParaRPr lang="de-DE"/>
          </a:p>
        </p:txBody>
      </p:sp>
      <p:sp>
        <p:nvSpPr>
          <p:cNvPr id="441" name="Line 419"/>
          <p:cNvSpPr>
            <a:spLocks noChangeShapeType="1"/>
          </p:cNvSpPr>
          <p:nvPr/>
        </p:nvSpPr>
        <p:spPr bwMode="auto">
          <a:xfrm>
            <a:off x="3211513" y="5640834"/>
            <a:ext cx="1587" cy="61913"/>
          </a:xfrm>
          <a:prstGeom prst="line">
            <a:avLst/>
          </a:prstGeom>
          <a:noFill/>
          <a:ln w="9525">
            <a:solidFill>
              <a:srgbClr val="808080"/>
            </a:solidFill>
            <a:round/>
            <a:headEnd/>
            <a:tailEnd/>
          </a:ln>
        </p:spPr>
        <p:txBody>
          <a:bodyPr/>
          <a:lstStyle/>
          <a:p>
            <a:endParaRPr lang="de-DE"/>
          </a:p>
        </p:txBody>
      </p:sp>
      <p:sp>
        <p:nvSpPr>
          <p:cNvPr id="442" name="Line 420"/>
          <p:cNvSpPr>
            <a:spLocks noChangeShapeType="1"/>
          </p:cNvSpPr>
          <p:nvPr/>
        </p:nvSpPr>
        <p:spPr bwMode="auto">
          <a:xfrm>
            <a:off x="3459163" y="5640834"/>
            <a:ext cx="0" cy="61913"/>
          </a:xfrm>
          <a:prstGeom prst="line">
            <a:avLst/>
          </a:prstGeom>
          <a:noFill/>
          <a:ln w="9525">
            <a:solidFill>
              <a:srgbClr val="808080"/>
            </a:solidFill>
            <a:round/>
            <a:headEnd/>
            <a:tailEnd/>
          </a:ln>
        </p:spPr>
        <p:txBody>
          <a:bodyPr/>
          <a:lstStyle/>
          <a:p>
            <a:endParaRPr lang="de-DE"/>
          </a:p>
        </p:txBody>
      </p:sp>
      <p:sp>
        <p:nvSpPr>
          <p:cNvPr id="443" name="Line 421"/>
          <p:cNvSpPr>
            <a:spLocks noChangeShapeType="1"/>
          </p:cNvSpPr>
          <p:nvPr/>
        </p:nvSpPr>
        <p:spPr bwMode="auto">
          <a:xfrm>
            <a:off x="3695700" y="5640834"/>
            <a:ext cx="1588" cy="61913"/>
          </a:xfrm>
          <a:prstGeom prst="line">
            <a:avLst/>
          </a:prstGeom>
          <a:noFill/>
          <a:ln w="9525">
            <a:solidFill>
              <a:srgbClr val="808080"/>
            </a:solidFill>
            <a:round/>
            <a:headEnd/>
            <a:tailEnd/>
          </a:ln>
        </p:spPr>
        <p:txBody>
          <a:bodyPr/>
          <a:lstStyle/>
          <a:p>
            <a:endParaRPr lang="de-DE"/>
          </a:p>
        </p:txBody>
      </p:sp>
      <p:sp>
        <p:nvSpPr>
          <p:cNvPr id="444" name="Line 422"/>
          <p:cNvSpPr>
            <a:spLocks noChangeShapeType="1"/>
          </p:cNvSpPr>
          <p:nvPr/>
        </p:nvSpPr>
        <p:spPr bwMode="auto">
          <a:xfrm>
            <a:off x="3932238" y="5640834"/>
            <a:ext cx="3175" cy="61913"/>
          </a:xfrm>
          <a:prstGeom prst="line">
            <a:avLst/>
          </a:prstGeom>
          <a:noFill/>
          <a:ln w="9525">
            <a:solidFill>
              <a:srgbClr val="808080"/>
            </a:solidFill>
            <a:round/>
            <a:headEnd/>
            <a:tailEnd/>
          </a:ln>
        </p:spPr>
        <p:txBody>
          <a:bodyPr/>
          <a:lstStyle/>
          <a:p>
            <a:endParaRPr lang="de-DE"/>
          </a:p>
        </p:txBody>
      </p:sp>
      <p:sp>
        <p:nvSpPr>
          <p:cNvPr id="445" name="Line 423"/>
          <p:cNvSpPr>
            <a:spLocks noChangeShapeType="1"/>
          </p:cNvSpPr>
          <p:nvPr/>
        </p:nvSpPr>
        <p:spPr bwMode="auto">
          <a:xfrm>
            <a:off x="4170363" y="5640834"/>
            <a:ext cx="1587" cy="61913"/>
          </a:xfrm>
          <a:prstGeom prst="line">
            <a:avLst/>
          </a:prstGeom>
          <a:noFill/>
          <a:ln w="9525">
            <a:solidFill>
              <a:srgbClr val="808080"/>
            </a:solidFill>
            <a:round/>
            <a:headEnd/>
            <a:tailEnd/>
          </a:ln>
        </p:spPr>
        <p:txBody>
          <a:bodyPr/>
          <a:lstStyle/>
          <a:p>
            <a:endParaRPr lang="de-DE"/>
          </a:p>
        </p:txBody>
      </p:sp>
      <p:sp>
        <p:nvSpPr>
          <p:cNvPr id="446" name="Line 424"/>
          <p:cNvSpPr>
            <a:spLocks noChangeShapeType="1"/>
          </p:cNvSpPr>
          <p:nvPr/>
        </p:nvSpPr>
        <p:spPr bwMode="auto">
          <a:xfrm>
            <a:off x="4418013" y="5640834"/>
            <a:ext cx="0" cy="61913"/>
          </a:xfrm>
          <a:prstGeom prst="line">
            <a:avLst/>
          </a:prstGeom>
          <a:noFill/>
          <a:ln w="9525">
            <a:solidFill>
              <a:srgbClr val="808080"/>
            </a:solidFill>
            <a:round/>
            <a:headEnd/>
            <a:tailEnd/>
          </a:ln>
        </p:spPr>
        <p:txBody>
          <a:bodyPr/>
          <a:lstStyle/>
          <a:p>
            <a:endParaRPr lang="de-DE"/>
          </a:p>
        </p:txBody>
      </p:sp>
      <p:sp>
        <p:nvSpPr>
          <p:cNvPr id="447" name="Line 425"/>
          <p:cNvSpPr>
            <a:spLocks noChangeShapeType="1"/>
          </p:cNvSpPr>
          <p:nvPr/>
        </p:nvSpPr>
        <p:spPr bwMode="auto">
          <a:xfrm>
            <a:off x="4652963" y="5640834"/>
            <a:ext cx="1587" cy="61913"/>
          </a:xfrm>
          <a:prstGeom prst="line">
            <a:avLst/>
          </a:prstGeom>
          <a:noFill/>
          <a:ln w="9525">
            <a:solidFill>
              <a:srgbClr val="808080"/>
            </a:solidFill>
            <a:round/>
            <a:headEnd/>
            <a:tailEnd/>
          </a:ln>
        </p:spPr>
        <p:txBody>
          <a:bodyPr/>
          <a:lstStyle/>
          <a:p>
            <a:endParaRPr lang="de-DE"/>
          </a:p>
        </p:txBody>
      </p:sp>
      <p:sp>
        <p:nvSpPr>
          <p:cNvPr id="448" name="Line 426"/>
          <p:cNvSpPr>
            <a:spLocks noChangeShapeType="1"/>
          </p:cNvSpPr>
          <p:nvPr/>
        </p:nvSpPr>
        <p:spPr bwMode="auto">
          <a:xfrm>
            <a:off x="4891088" y="5640834"/>
            <a:ext cx="3175" cy="61913"/>
          </a:xfrm>
          <a:prstGeom prst="line">
            <a:avLst/>
          </a:prstGeom>
          <a:noFill/>
          <a:ln w="9525">
            <a:solidFill>
              <a:srgbClr val="808080"/>
            </a:solidFill>
            <a:round/>
            <a:headEnd/>
            <a:tailEnd/>
          </a:ln>
        </p:spPr>
        <p:txBody>
          <a:bodyPr/>
          <a:lstStyle/>
          <a:p>
            <a:endParaRPr lang="de-DE"/>
          </a:p>
        </p:txBody>
      </p:sp>
      <p:sp>
        <p:nvSpPr>
          <p:cNvPr id="449" name="Line 427"/>
          <p:cNvSpPr>
            <a:spLocks noChangeShapeType="1"/>
          </p:cNvSpPr>
          <p:nvPr/>
        </p:nvSpPr>
        <p:spPr bwMode="auto">
          <a:xfrm>
            <a:off x="2868613" y="5640834"/>
            <a:ext cx="1587" cy="61913"/>
          </a:xfrm>
          <a:prstGeom prst="line">
            <a:avLst/>
          </a:prstGeom>
          <a:noFill/>
          <a:ln w="9525">
            <a:solidFill>
              <a:srgbClr val="808080"/>
            </a:solidFill>
            <a:round/>
            <a:headEnd/>
            <a:tailEnd/>
          </a:ln>
        </p:spPr>
        <p:txBody>
          <a:bodyPr/>
          <a:lstStyle/>
          <a:p>
            <a:endParaRPr lang="de-DE"/>
          </a:p>
        </p:txBody>
      </p:sp>
      <p:sp>
        <p:nvSpPr>
          <p:cNvPr id="450" name="Line 428"/>
          <p:cNvSpPr>
            <a:spLocks noChangeShapeType="1"/>
          </p:cNvSpPr>
          <p:nvPr/>
        </p:nvSpPr>
        <p:spPr bwMode="auto">
          <a:xfrm>
            <a:off x="3105150" y="5640834"/>
            <a:ext cx="1588" cy="61913"/>
          </a:xfrm>
          <a:prstGeom prst="line">
            <a:avLst/>
          </a:prstGeom>
          <a:noFill/>
          <a:ln w="9525">
            <a:solidFill>
              <a:srgbClr val="808080"/>
            </a:solidFill>
            <a:round/>
            <a:headEnd/>
            <a:tailEnd/>
          </a:ln>
        </p:spPr>
        <p:txBody>
          <a:bodyPr/>
          <a:lstStyle/>
          <a:p>
            <a:endParaRPr lang="de-DE"/>
          </a:p>
        </p:txBody>
      </p:sp>
      <p:sp>
        <p:nvSpPr>
          <p:cNvPr id="451" name="Line 429"/>
          <p:cNvSpPr>
            <a:spLocks noChangeShapeType="1"/>
          </p:cNvSpPr>
          <p:nvPr/>
        </p:nvSpPr>
        <p:spPr bwMode="auto">
          <a:xfrm>
            <a:off x="3344863" y="5640834"/>
            <a:ext cx="0" cy="61913"/>
          </a:xfrm>
          <a:prstGeom prst="line">
            <a:avLst/>
          </a:prstGeom>
          <a:noFill/>
          <a:ln w="9525">
            <a:solidFill>
              <a:srgbClr val="808080"/>
            </a:solidFill>
            <a:round/>
            <a:headEnd/>
            <a:tailEnd/>
          </a:ln>
        </p:spPr>
        <p:txBody>
          <a:bodyPr/>
          <a:lstStyle/>
          <a:p>
            <a:endParaRPr lang="de-DE"/>
          </a:p>
        </p:txBody>
      </p:sp>
      <p:sp>
        <p:nvSpPr>
          <p:cNvPr id="452" name="Line 430"/>
          <p:cNvSpPr>
            <a:spLocks noChangeShapeType="1"/>
          </p:cNvSpPr>
          <p:nvPr/>
        </p:nvSpPr>
        <p:spPr bwMode="auto">
          <a:xfrm>
            <a:off x="3581400" y="5640834"/>
            <a:ext cx="1588" cy="61913"/>
          </a:xfrm>
          <a:prstGeom prst="line">
            <a:avLst/>
          </a:prstGeom>
          <a:noFill/>
          <a:ln w="9525">
            <a:solidFill>
              <a:srgbClr val="808080"/>
            </a:solidFill>
            <a:round/>
            <a:headEnd/>
            <a:tailEnd/>
          </a:ln>
        </p:spPr>
        <p:txBody>
          <a:bodyPr/>
          <a:lstStyle/>
          <a:p>
            <a:endParaRPr lang="de-DE"/>
          </a:p>
        </p:txBody>
      </p:sp>
      <p:sp>
        <p:nvSpPr>
          <p:cNvPr id="453" name="Line 431"/>
          <p:cNvSpPr>
            <a:spLocks noChangeShapeType="1"/>
          </p:cNvSpPr>
          <p:nvPr/>
        </p:nvSpPr>
        <p:spPr bwMode="auto">
          <a:xfrm>
            <a:off x="3827463" y="5640834"/>
            <a:ext cx="1587" cy="61913"/>
          </a:xfrm>
          <a:prstGeom prst="line">
            <a:avLst/>
          </a:prstGeom>
          <a:noFill/>
          <a:ln w="9525">
            <a:solidFill>
              <a:srgbClr val="808080"/>
            </a:solidFill>
            <a:round/>
            <a:headEnd/>
            <a:tailEnd/>
          </a:ln>
        </p:spPr>
        <p:txBody>
          <a:bodyPr/>
          <a:lstStyle/>
          <a:p>
            <a:endParaRPr lang="de-DE"/>
          </a:p>
        </p:txBody>
      </p:sp>
      <p:sp>
        <p:nvSpPr>
          <p:cNvPr id="454" name="Line 432"/>
          <p:cNvSpPr>
            <a:spLocks noChangeShapeType="1"/>
          </p:cNvSpPr>
          <p:nvPr/>
        </p:nvSpPr>
        <p:spPr bwMode="auto">
          <a:xfrm>
            <a:off x="4064000" y="5640834"/>
            <a:ext cx="1588" cy="61913"/>
          </a:xfrm>
          <a:prstGeom prst="line">
            <a:avLst/>
          </a:prstGeom>
          <a:noFill/>
          <a:ln w="9525">
            <a:solidFill>
              <a:srgbClr val="808080"/>
            </a:solidFill>
            <a:round/>
            <a:headEnd/>
            <a:tailEnd/>
          </a:ln>
        </p:spPr>
        <p:txBody>
          <a:bodyPr/>
          <a:lstStyle/>
          <a:p>
            <a:endParaRPr lang="de-DE"/>
          </a:p>
        </p:txBody>
      </p:sp>
      <p:sp>
        <p:nvSpPr>
          <p:cNvPr id="455" name="Line 433"/>
          <p:cNvSpPr>
            <a:spLocks noChangeShapeType="1"/>
          </p:cNvSpPr>
          <p:nvPr/>
        </p:nvSpPr>
        <p:spPr bwMode="auto">
          <a:xfrm>
            <a:off x="4303713" y="5640834"/>
            <a:ext cx="0" cy="61913"/>
          </a:xfrm>
          <a:prstGeom prst="line">
            <a:avLst/>
          </a:prstGeom>
          <a:noFill/>
          <a:ln w="9525">
            <a:solidFill>
              <a:srgbClr val="808080"/>
            </a:solidFill>
            <a:round/>
            <a:headEnd/>
            <a:tailEnd/>
          </a:ln>
        </p:spPr>
        <p:txBody>
          <a:bodyPr/>
          <a:lstStyle/>
          <a:p>
            <a:endParaRPr lang="de-DE"/>
          </a:p>
        </p:txBody>
      </p:sp>
      <p:sp>
        <p:nvSpPr>
          <p:cNvPr id="456" name="Line 434"/>
          <p:cNvSpPr>
            <a:spLocks noChangeShapeType="1"/>
          </p:cNvSpPr>
          <p:nvPr/>
        </p:nvSpPr>
        <p:spPr bwMode="auto">
          <a:xfrm>
            <a:off x="4538663" y="5640834"/>
            <a:ext cx="1587" cy="61913"/>
          </a:xfrm>
          <a:prstGeom prst="line">
            <a:avLst/>
          </a:prstGeom>
          <a:noFill/>
          <a:ln w="9525">
            <a:solidFill>
              <a:srgbClr val="808080"/>
            </a:solidFill>
            <a:round/>
            <a:headEnd/>
            <a:tailEnd/>
          </a:ln>
        </p:spPr>
        <p:txBody>
          <a:bodyPr/>
          <a:lstStyle/>
          <a:p>
            <a:endParaRPr lang="de-DE"/>
          </a:p>
        </p:txBody>
      </p:sp>
      <p:sp>
        <p:nvSpPr>
          <p:cNvPr id="457" name="Line 435"/>
          <p:cNvSpPr>
            <a:spLocks noChangeShapeType="1"/>
          </p:cNvSpPr>
          <p:nvPr/>
        </p:nvSpPr>
        <p:spPr bwMode="auto">
          <a:xfrm>
            <a:off x="4786313" y="5640834"/>
            <a:ext cx="0" cy="61913"/>
          </a:xfrm>
          <a:prstGeom prst="line">
            <a:avLst/>
          </a:prstGeom>
          <a:noFill/>
          <a:ln w="9525">
            <a:solidFill>
              <a:srgbClr val="808080"/>
            </a:solidFill>
            <a:round/>
            <a:headEnd/>
            <a:tailEnd/>
          </a:ln>
        </p:spPr>
        <p:txBody>
          <a:bodyPr/>
          <a:lstStyle/>
          <a:p>
            <a:endParaRPr lang="de-DE"/>
          </a:p>
        </p:txBody>
      </p:sp>
      <p:sp>
        <p:nvSpPr>
          <p:cNvPr id="458" name="Rectangle 436"/>
          <p:cNvSpPr>
            <a:spLocks noChangeArrowheads="1"/>
          </p:cNvSpPr>
          <p:nvPr/>
        </p:nvSpPr>
        <p:spPr bwMode="auto">
          <a:xfrm>
            <a:off x="3405188" y="5737672"/>
            <a:ext cx="711200" cy="246062"/>
          </a:xfrm>
          <a:prstGeom prst="rect">
            <a:avLst/>
          </a:prstGeom>
          <a:noFill/>
          <a:ln w="9525">
            <a:noFill/>
            <a:miter lim="800000"/>
            <a:headEnd/>
            <a:tailEnd/>
          </a:ln>
        </p:spPr>
        <p:txBody>
          <a:bodyPr/>
          <a:lstStyle/>
          <a:p>
            <a:endParaRPr lang="de-DE"/>
          </a:p>
        </p:txBody>
      </p:sp>
      <p:sp>
        <p:nvSpPr>
          <p:cNvPr id="459" name="Rectangle 437"/>
          <p:cNvSpPr>
            <a:spLocks noChangeArrowheads="1"/>
          </p:cNvSpPr>
          <p:nvPr/>
        </p:nvSpPr>
        <p:spPr bwMode="auto">
          <a:xfrm>
            <a:off x="3492500" y="5780534"/>
            <a:ext cx="328616" cy="169277"/>
          </a:xfrm>
          <a:prstGeom prst="rect">
            <a:avLst/>
          </a:prstGeom>
          <a:noFill/>
          <a:ln w="9525">
            <a:noFill/>
            <a:miter lim="800000"/>
            <a:headEnd/>
            <a:tailEnd/>
          </a:ln>
        </p:spPr>
        <p:txBody>
          <a:bodyPr wrap="none" lIns="0" tIns="0" rIns="0" bIns="0">
            <a:spAutoFit/>
          </a:bodyPr>
          <a:lstStyle/>
          <a:p>
            <a:pPr algn="l"/>
            <a:r>
              <a:rPr lang="de-DE" sz="1100" b="1" dirty="0" smtClean="0">
                <a:solidFill>
                  <a:srgbClr val="808080"/>
                </a:solidFill>
                <a:latin typeface="NewsGoth BT" charset="0"/>
              </a:rPr>
              <a:t>Time</a:t>
            </a:r>
            <a:endParaRPr lang="de-DE" dirty="0"/>
          </a:p>
        </p:txBody>
      </p:sp>
      <p:sp>
        <p:nvSpPr>
          <p:cNvPr id="460" name="Freeform 438"/>
          <p:cNvSpPr>
            <a:spLocks/>
          </p:cNvSpPr>
          <p:nvPr/>
        </p:nvSpPr>
        <p:spPr bwMode="auto">
          <a:xfrm>
            <a:off x="2806700" y="4966147"/>
            <a:ext cx="2144713" cy="727075"/>
          </a:xfrm>
          <a:custGeom>
            <a:avLst/>
            <a:gdLst>
              <a:gd name="T0" fmla="*/ 2147483647 w 1351"/>
              <a:gd name="T1" fmla="*/ 2147483647 h 458"/>
              <a:gd name="T2" fmla="*/ 2147483647 w 1351"/>
              <a:gd name="T3" fmla="*/ 2147483647 h 458"/>
              <a:gd name="T4" fmla="*/ 2147483647 w 1351"/>
              <a:gd name="T5" fmla="*/ 2147483647 h 458"/>
              <a:gd name="T6" fmla="*/ 2147483647 w 1351"/>
              <a:gd name="T7" fmla="*/ 2147483647 h 458"/>
              <a:gd name="T8" fmla="*/ 2147483647 w 1351"/>
              <a:gd name="T9" fmla="*/ 2147483647 h 458"/>
              <a:gd name="T10" fmla="*/ 2147483647 w 1351"/>
              <a:gd name="T11" fmla="*/ 2147483647 h 458"/>
              <a:gd name="T12" fmla="*/ 2147483647 w 1351"/>
              <a:gd name="T13" fmla="*/ 2147483647 h 458"/>
              <a:gd name="T14" fmla="*/ 2147483647 w 1351"/>
              <a:gd name="T15" fmla="*/ 2147483647 h 458"/>
              <a:gd name="T16" fmla="*/ 2147483647 w 1351"/>
              <a:gd name="T17" fmla="*/ 2147483647 h 458"/>
              <a:gd name="T18" fmla="*/ 2147483647 w 1351"/>
              <a:gd name="T19" fmla="*/ 2147483647 h 458"/>
              <a:gd name="T20" fmla="*/ 2147483647 w 1351"/>
              <a:gd name="T21" fmla="*/ 2147483647 h 458"/>
              <a:gd name="T22" fmla="*/ 2147483647 w 1351"/>
              <a:gd name="T23" fmla="*/ 2147483647 h 458"/>
              <a:gd name="T24" fmla="*/ 2147483647 w 1351"/>
              <a:gd name="T25" fmla="*/ 2147483647 h 458"/>
              <a:gd name="T26" fmla="*/ 2147483647 w 1351"/>
              <a:gd name="T27" fmla="*/ 2147483647 h 458"/>
              <a:gd name="T28" fmla="*/ 2147483647 w 1351"/>
              <a:gd name="T29" fmla="*/ 2147483647 h 458"/>
              <a:gd name="T30" fmla="*/ 2147483647 w 1351"/>
              <a:gd name="T31" fmla="*/ 2147483647 h 458"/>
              <a:gd name="T32" fmla="*/ 2147483647 w 1351"/>
              <a:gd name="T33" fmla="*/ 2147483647 h 458"/>
              <a:gd name="T34" fmla="*/ 2147483647 w 1351"/>
              <a:gd name="T35" fmla="*/ 2147483647 h 458"/>
              <a:gd name="T36" fmla="*/ 2147483647 w 1351"/>
              <a:gd name="T37" fmla="*/ 2147483647 h 458"/>
              <a:gd name="T38" fmla="*/ 2147483647 w 1351"/>
              <a:gd name="T39" fmla="*/ 2147483647 h 458"/>
              <a:gd name="T40" fmla="*/ 2147483647 w 1351"/>
              <a:gd name="T41" fmla="*/ 2147483647 h 458"/>
              <a:gd name="T42" fmla="*/ 2147483647 w 1351"/>
              <a:gd name="T43" fmla="*/ 2147483647 h 458"/>
              <a:gd name="T44" fmla="*/ 2147483647 w 1351"/>
              <a:gd name="T45" fmla="*/ 2147483647 h 458"/>
              <a:gd name="T46" fmla="*/ 2147483647 w 1351"/>
              <a:gd name="T47" fmla="*/ 2147483647 h 458"/>
              <a:gd name="T48" fmla="*/ 2147483647 w 1351"/>
              <a:gd name="T49" fmla="*/ 2147483647 h 458"/>
              <a:gd name="T50" fmla="*/ 2147483647 w 1351"/>
              <a:gd name="T51" fmla="*/ 2147483647 h 458"/>
              <a:gd name="T52" fmla="*/ 2147483647 w 1351"/>
              <a:gd name="T53" fmla="*/ 2147483647 h 458"/>
              <a:gd name="T54" fmla="*/ 2147483647 w 1351"/>
              <a:gd name="T55" fmla="*/ 2147483647 h 458"/>
              <a:gd name="T56" fmla="*/ 2147483647 w 1351"/>
              <a:gd name="T57" fmla="*/ 2147483647 h 458"/>
              <a:gd name="T58" fmla="*/ 2147483647 w 1351"/>
              <a:gd name="T59" fmla="*/ 2147483647 h 458"/>
              <a:gd name="T60" fmla="*/ 2147483647 w 1351"/>
              <a:gd name="T61" fmla="*/ 2147483647 h 458"/>
              <a:gd name="T62" fmla="*/ 2147483647 w 1351"/>
              <a:gd name="T63" fmla="*/ 2147483647 h 458"/>
              <a:gd name="T64" fmla="*/ 2147483647 w 1351"/>
              <a:gd name="T65" fmla="*/ 2147483647 h 458"/>
              <a:gd name="T66" fmla="*/ 2147483647 w 1351"/>
              <a:gd name="T67" fmla="*/ 2147483647 h 458"/>
              <a:gd name="T68" fmla="*/ 2147483647 w 1351"/>
              <a:gd name="T69" fmla="*/ 2147483647 h 458"/>
              <a:gd name="T70" fmla="*/ 2147483647 w 1351"/>
              <a:gd name="T71" fmla="*/ 2147483647 h 458"/>
              <a:gd name="T72" fmla="*/ 2147483647 w 1351"/>
              <a:gd name="T73" fmla="*/ 2147483647 h 458"/>
              <a:gd name="T74" fmla="*/ 2147483647 w 1351"/>
              <a:gd name="T75" fmla="*/ 2147483647 h 458"/>
              <a:gd name="T76" fmla="*/ 2147483647 w 1351"/>
              <a:gd name="T77" fmla="*/ 2147483647 h 458"/>
              <a:gd name="T78" fmla="*/ 2147483647 w 1351"/>
              <a:gd name="T79" fmla="*/ 2147483647 h 458"/>
              <a:gd name="T80" fmla="*/ 2147483647 w 1351"/>
              <a:gd name="T81" fmla="*/ 2147483647 h 458"/>
              <a:gd name="T82" fmla="*/ 2147483647 w 1351"/>
              <a:gd name="T83" fmla="*/ 2147483647 h 458"/>
              <a:gd name="T84" fmla="*/ 2147483647 w 1351"/>
              <a:gd name="T85" fmla="*/ 2147483647 h 458"/>
              <a:gd name="T86" fmla="*/ 2147483647 w 1351"/>
              <a:gd name="T87" fmla="*/ 2147483647 h 458"/>
              <a:gd name="T88" fmla="*/ 2147483647 w 1351"/>
              <a:gd name="T89" fmla="*/ 2147483647 h 458"/>
              <a:gd name="T90" fmla="*/ 2147483647 w 1351"/>
              <a:gd name="T91" fmla="*/ 2147483647 h 458"/>
              <a:gd name="T92" fmla="*/ 2147483647 w 1351"/>
              <a:gd name="T93" fmla="*/ 2147483647 h 458"/>
              <a:gd name="T94" fmla="*/ 2147483647 w 1351"/>
              <a:gd name="T95" fmla="*/ 2147483647 h 458"/>
              <a:gd name="T96" fmla="*/ 2147483647 w 1351"/>
              <a:gd name="T97" fmla="*/ 2147483647 h 458"/>
              <a:gd name="T98" fmla="*/ 2147483647 w 1351"/>
              <a:gd name="T99" fmla="*/ 2147483647 h 458"/>
              <a:gd name="T100" fmla="*/ 2147483647 w 1351"/>
              <a:gd name="T101" fmla="*/ 2147483647 h 458"/>
              <a:gd name="T102" fmla="*/ 2147483647 w 1351"/>
              <a:gd name="T103" fmla="*/ 2147483647 h 458"/>
              <a:gd name="T104" fmla="*/ 2147483647 w 1351"/>
              <a:gd name="T105" fmla="*/ 2147483647 h 458"/>
              <a:gd name="T106" fmla="*/ 2147483647 w 1351"/>
              <a:gd name="T107" fmla="*/ 2147483647 h 458"/>
              <a:gd name="T108" fmla="*/ 2147483647 w 1351"/>
              <a:gd name="T109" fmla="*/ 2147483647 h 458"/>
              <a:gd name="T110" fmla="*/ 2147483647 w 1351"/>
              <a:gd name="T111" fmla="*/ 2147483647 h 458"/>
              <a:gd name="T112" fmla="*/ 2147483647 w 1351"/>
              <a:gd name="T113" fmla="*/ 2147483647 h 458"/>
              <a:gd name="T114" fmla="*/ 2147483647 w 1351"/>
              <a:gd name="T115" fmla="*/ 2147483647 h 458"/>
              <a:gd name="T116" fmla="*/ 2147483647 w 1351"/>
              <a:gd name="T117" fmla="*/ 2147483647 h 458"/>
              <a:gd name="T118" fmla="*/ 2147483647 w 1351"/>
              <a:gd name="T119" fmla="*/ 2147483647 h 458"/>
              <a:gd name="T120" fmla="*/ 2147483647 w 1351"/>
              <a:gd name="T121" fmla="*/ 2147483647 h 458"/>
              <a:gd name="T122" fmla="*/ 2147483647 w 1351"/>
              <a:gd name="T123" fmla="*/ 2147483647 h 4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51"/>
              <a:gd name="T187" fmla="*/ 0 h 458"/>
              <a:gd name="T188" fmla="*/ 1351 w 1351"/>
              <a:gd name="T189" fmla="*/ 458 h 4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51" h="458">
                <a:moveTo>
                  <a:pt x="0" y="392"/>
                </a:moveTo>
                <a:lnTo>
                  <a:pt x="28" y="364"/>
                </a:lnTo>
                <a:lnTo>
                  <a:pt x="61" y="331"/>
                </a:lnTo>
                <a:lnTo>
                  <a:pt x="89" y="309"/>
                </a:lnTo>
                <a:lnTo>
                  <a:pt x="111" y="298"/>
                </a:lnTo>
                <a:lnTo>
                  <a:pt x="133" y="287"/>
                </a:lnTo>
                <a:lnTo>
                  <a:pt x="150" y="281"/>
                </a:lnTo>
                <a:lnTo>
                  <a:pt x="166" y="287"/>
                </a:lnTo>
                <a:lnTo>
                  <a:pt x="188" y="298"/>
                </a:lnTo>
                <a:lnTo>
                  <a:pt x="194" y="309"/>
                </a:lnTo>
                <a:lnTo>
                  <a:pt x="205" y="331"/>
                </a:lnTo>
                <a:lnTo>
                  <a:pt x="216" y="353"/>
                </a:lnTo>
                <a:lnTo>
                  <a:pt x="227" y="381"/>
                </a:lnTo>
                <a:lnTo>
                  <a:pt x="238" y="403"/>
                </a:lnTo>
                <a:lnTo>
                  <a:pt x="249" y="425"/>
                </a:lnTo>
                <a:lnTo>
                  <a:pt x="255" y="447"/>
                </a:lnTo>
                <a:lnTo>
                  <a:pt x="260" y="458"/>
                </a:lnTo>
                <a:lnTo>
                  <a:pt x="272" y="458"/>
                </a:lnTo>
                <a:lnTo>
                  <a:pt x="277" y="453"/>
                </a:lnTo>
                <a:lnTo>
                  <a:pt x="277" y="442"/>
                </a:lnTo>
                <a:lnTo>
                  <a:pt x="283" y="431"/>
                </a:lnTo>
                <a:lnTo>
                  <a:pt x="288" y="403"/>
                </a:lnTo>
                <a:lnTo>
                  <a:pt x="294" y="397"/>
                </a:lnTo>
                <a:lnTo>
                  <a:pt x="299" y="392"/>
                </a:lnTo>
                <a:lnTo>
                  <a:pt x="310" y="397"/>
                </a:lnTo>
                <a:lnTo>
                  <a:pt x="316" y="403"/>
                </a:lnTo>
                <a:lnTo>
                  <a:pt x="338" y="425"/>
                </a:lnTo>
                <a:lnTo>
                  <a:pt x="360" y="447"/>
                </a:lnTo>
                <a:lnTo>
                  <a:pt x="371" y="453"/>
                </a:lnTo>
                <a:lnTo>
                  <a:pt x="377" y="458"/>
                </a:lnTo>
                <a:lnTo>
                  <a:pt x="382" y="453"/>
                </a:lnTo>
                <a:lnTo>
                  <a:pt x="388" y="453"/>
                </a:lnTo>
                <a:lnTo>
                  <a:pt x="399" y="425"/>
                </a:lnTo>
                <a:lnTo>
                  <a:pt x="404" y="403"/>
                </a:lnTo>
                <a:lnTo>
                  <a:pt x="410" y="397"/>
                </a:lnTo>
                <a:lnTo>
                  <a:pt x="416" y="392"/>
                </a:lnTo>
                <a:lnTo>
                  <a:pt x="421" y="403"/>
                </a:lnTo>
                <a:lnTo>
                  <a:pt x="427" y="425"/>
                </a:lnTo>
                <a:lnTo>
                  <a:pt x="432" y="436"/>
                </a:lnTo>
                <a:lnTo>
                  <a:pt x="438" y="442"/>
                </a:lnTo>
                <a:lnTo>
                  <a:pt x="443" y="436"/>
                </a:lnTo>
                <a:lnTo>
                  <a:pt x="454" y="425"/>
                </a:lnTo>
                <a:lnTo>
                  <a:pt x="460" y="414"/>
                </a:lnTo>
                <a:lnTo>
                  <a:pt x="465" y="397"/>
                </a:lnTo>
                <a:lnTo>
                  <a:pt x="476" y="359"/>
                </a:lnTo>
                <a:lnTo>
                  <a:pt x="493" y="315"/>
                </a:lnTo>
                <a:lnTo>
                  <a:pt x="510" y="265"/>
                </a:lnTo>
                <a:lnTo>
                  <a:pt x="526" y="215"/>
                </a:lnTo>
                <a:lnTo>
                  <a:pt x="537" y="165"/>
                </a:lnTo>
                <a:lnTo>
                  <a:pt x="554" y="132"/>
                </a:lnTo>
                <a:lnTo>
                  <a:pt x="554" y="116"/>
                </a:lnTo>
                <a:lnTo>
                  <a:pt x="565" y="105"/>
                </a:lnTo>
                <a:lnTo>
                  <a:pt x="571" y="94"/>
                </a:lnTo>
                <a:lnTo>
                  <a:pt x="576" y="88"/>
                </a:lnTo>
                <a:lnTo>
                  <a:pt x="582" y="94"/>
                </a:lnTo>
                <a:lnTo>
                  <a:pt x="587" y="105"/>
                </a:lnTo>
                <a:lnTo>
                  <a:pt x="593" y="127"/>
                </a:lnTo>
                <a:lnTo>
                  <a:pt x="593" y="132"/>
                </a:lnTo>
                <a:lnTo>
                  <a:pt x="604" y="138"/>
                </a:lnTo>
                <a:lnTo>
                  <a:pt x="615" y="132"/>
                </a:lnTo>
                <a:lnTo>
                  <a:pt x="637" y="121"/>
                </a:lnTo>
                <a:lnTo>
                  <a:pt x="659" y="105"/>
                </a:lnTo>
                <a:lnTo>
                  <a:pt x="676" y="105"/>
                </a:lnTo>
                <a:lnTo>
                  <a:pt x="687" y="110"/>
                </a:lnTo>
                <a:lnTo>
                  <a:pt x="698" y="121"/>
                </a:lnTo>
                <a:lnTo>
                  <a:pt x="704" y="132"/>
                </a:lnTo>
                <a:lnTo>
                  <a:pt x="709" y="138"/>
                </a:lnTo>
                <a:lnTo>
                  <a:pt x="715" y="138"/>
                </a:lnTo>
                <a:lnTo>
                  <a:pt x="720" y="132"/>
                </a:lnTo>
                <a:lnTo>
                  <a:pt x="720" y="127"/>
                </a:lnTo>
                <a:lnTo>
                  <a:pt x="731" y="105"/>
                </a:lnTo>
                <a:lnTo>
                  <a:pt x="742" y="82"/>
                </a:lnTo>
                <a:lnTo>
                  <a:pt x="748" y="77"/>
                </a:lnTo>
                <a:lnTo>
                  <a:pt x="753" y="71"/>
                </a:lnTo>
                <a:lnTo>
                  <a:pt x="753" y="77"/>
                </a:lnTo>
                <a:lnTo>
                  <a:pt x="759" y="82"/>
                </a:lnTo>
                <a:lnTo>
                  <a:pt x="764" y="110"/>
                </a:lnTo>
                <a:lnTo>
                  <a:pt x="776" y="121"/>
                </a:lnTo>
                <a:lnTo>
                  <a:pt x="776" y="132"/>
                </a:lnTo>
                <a:lnTo>
                  <a:pt x="781" y="138"/>
                </a:lnTo>
                <a:lnTo>
                  <a:pt x="787" y="138"/>
                </a:lnTo>
                <a:lnTo>
                  <a:pt x="798" y="127"/>
                </a:lnTo>
                <a:lnTo>
                  <a:pt x="803" y="105"/>
                </a:lnTo>
                <a:lnTo>
                  <a:pt x="814" y="82"/>
                </a:lnTo>
                <a:lnTo>
                  <a:pt x="825" y="55"/>
                </a:lnTo>
                <a:lnTo>
                  <a:pt x="831" y="33"/>
                </a:lnTo>
                <a:lnTo>
                  <a:pt x="842" y="11"/>
                </a:lnTo>
                <a:lnTo>
                  <a:pt x="853" y="0"/>
                </a:lnTo>
                <a:lnTo>
                  <a:pt x="859" y="5"/>
                </a:lnTo>
                <a:lnTo>
                  <a:pt x="864" y="11"/>
                </a:lnTo>
                <a:lnTo>
                  <a:pt x="870" y="22"/>
                </a:lnTo>
                <a:lnTo>
                  <a:pt x="881" y="33"/>
                </a:lnTo>
                <a:lnTo>
                  <a:pt x="881" y="49"/>
                </a:lnTo>
                <a:lnTo>
                  <a:pt x="886" y="71"/>
                </a:lnTo>
                <a:lnTo>
                  <a:pt x="903" y="116"/>
                </a:lnTo>
                <a:lnTo>
                  <a:pt x="914" y="176"/>
                </a:lnTo>
                <a:lnTo>
                  <a:pt x="931" y="232"/>
                </a:lnTo>
                <a:lnTo>
                  <a:pt x="947" y="287"/>
                </a:lnTo>
                <a:lnTo>
                  <a:pt x="964" y="331"/>
                </a:lnTo>
                <a:lnTo>
                  <a:pt x="969" y="342"/>
                </a:lnTo>
                <a:lnTo>
                  <a:pt x="980" y="359"/>
                </a:lnTo>
                <a:lnTo>
                  <a:pt x="997" y="381"/>
                </a:lnTo>
                <a:lnTo>
                  <a:pt x="1014" y="392"/>
                </a:lnTo>
                <a:lnTo>
                  <a:pt x="1036" y="392"/>
                </a:lnTo>
                <a:lnTo>
                  <a:pt x="1058" y="392"/>
                </a:lnTo>
                <a:lnTo>
                  <a:pt x="1097" y="392"/>
                </a:lnTo>
                <a:lnTo>
                  <a:pt x="1113" y="392"/>
                </a:lnTo>
                <a:lnTo>
                  <a:pt x="1130" y="392"/>
                </a:lnTo>
                <a:lnTo>
                  <a:pt x="1135" y="403"/>
                </a:lnTo>
                <a:lnTo>
                  <a:pt x="1141" y="409"/>
                </a:lnTo>
                <a:lnTo>
                  <a:pt x="1141" y="425"/>
                </a:lnTo>
                <a:lnTo>
                  <a:pt x="1147" y="442"/>
                </a:lnTo>
                <a:lnTo>
                  <a:pt x="1147" y="447"/>
                </a:lnTo>
                <a:lnTo>
                  <a:pt x="1152" y="453"/>
                </a:lnTo>
                <a:lnTo>
                  <a:pt x="1163" y="458"/>
                </a:lnTo>
                <a:lnTo>
                  <a:pt x="1185" y="458"/>
                </a:lnTo>
                <a:lnTo>
                  <a:pt x="1207" y="453"/>
                </a:lnTo>
                <a:lnTo>
                  <a:pt x="1230" y="442"/>
                </a:lnTo>
                <a:lnTo>
                  <a:pt x="1263" y="431"/>
                </a:lnTo>
                <a:lnTo>
                  <a:pt x="1285" y="425"/>
                </a:lnTo>
                <a:lnTo>
                  <a:pt x="1313" y="420"/>
                </a:lnTo>
                <a:lnTo>
                  <a:pt x="1340" y="414"/>
                </a:lnTo>
                <a:lnTo>
                  <a:pt x="1351" y="425"/>
                </a:lnTo>
              </a:path>
            </a:pathLst>
          </a:custGeom>
          <a:noFill/>
          <a:ln w="9525" cap="rnd">
            <a:solidFill>
              <a:srgbClr val="000099"/>
            </a:solidFill>
            <a:round/>
            <a:headEnd/>
            <a:tailEnd/>
          </a:ln>
        </p:spPr>
        <p:txBody>
          <a:bodyPr/>
          <a:lstStyle/>
          <a:p>
            <a:endParaRPr lang="de-DE"/>
          </a:p>
        </p:txBody>
      </p:sp>
      <p:sp>
        <p:nvSpPr>
          <p:cNvPr id="462" name="Freeform 440"/>
          <p:cNvSpPr>
            <a:spLocks/>
          </p:cNvSpPr>
          <p:nvPr/>
        </p:nvSpPr>
        <p:spPr bwMode="auto">
          <a:xfrm>
            <a:off x="1084263" y="3483422"/>
            <a:ext cx="1162050" cy="666750"/>
          </a:xfrm>
          <a:custGeom>
            <a:avLst/>
            <a:gdLst>
              <a:gd name="T0" fmla="*/ 2147483647 w 731"/>
              <a:gd name="T1" fmla="*/ 0 h 420"/>
              <a:gd name="T2" fmla="*/ 0 w 731"/>
              <a:gd name="T3" fmla="*/ 0 h 420"/>
              <a:gd name="T4" fmla="*/ 2147483647 w 731"/>
              <a:gd name="T5" fmla="*/ 2147483647 h 420"/>
              <a:gd name="T6" fmla="*/ 0 w 731"/>
              <a:gd name="T7" fmla="*/ 2147483647 h 420"/>
              <a:gd name="T8" fmla="*/ 2147483647 w 731"/>
              <a:gd name="T9" fmla="*/ 2147483647 h 420"/>
              <a:gd name="T10" fmla="*/ 2147483647 w 731"/>
              <a:gd name="T11" fmla="*/ 2147483647 h 420"/>
              <a:gd name="T12" fmla="*/ 2147483647 w 731"/>
              <a:gd name="T13" fmla="*/ 0 h 420"/>
              <a:gd name="T14" fmla="*/ 0 60000 65536"/>
              <a:gd name="T15" fmla="*/ 0 60000 65536"/>
              <a:gd name="T16" fmla="*/ 0 60000 65536"/>
              <a:gd name="T17" fmla="*/ 0 60000 65536"/>
              <a:gd name="T18" fmla="*/ 0 60000 65536"/>
              <a:gd name="T19" fmla="*/ 0 60000 65536"/>
              <a:gd name="T20" fmla="*/ 0 60000 65536"/>
              <a:gd name="T21" fmla="*/ 0 w 731"/>
              <a:gd name="T22" fmla="*/ 0 h 420"/>
              <a:gd name="T23" fmla="*/ 731 w 731"/>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420">
                <a:moveTo>
                  <a:pt x="620" y="0"/>
                </a:moveTo>
                <a:lnTo>
                  <a:pt x="0" y="0"/>
                </a:lnTo>
                <a:lnTo>
                  <a:pt x="110" y="210"/>
                </a:lnTo>
                <a:lnTo>
                  <a:pt x="0" y="420"/>
                </a:lnTo>
                <a:lnTo>
                  <a:pt x="620" y="420"/>
                </a:lnTo>
                <a:lnTo>
                  <a:pt x="731" y="210"/>
                </a:lnTo>
                <a:lnTo>
                  <a:pt x="620" y="0"/>
                </a:lnTo>
                <a:close/>
              </a:path>
            </a:pathLst>
          </a:custGeom>
          <a:solidFill>
            <a:srgbClr val="003366"/>
          </a:solidFill>
          <a:ln w="9525" cap="rnd">
            <a:solidFill>
              <a:srgbClr val="ABABD5"/>
            </a:solidFill>
            <a:miter lim="800000"/>
            <a:headEnd/>
            <a:tailEnd/>
          </a:ln>
        </p:spPr>
        <p:txBody>
          <a:bodyPr/>
          <a:lstStyle/>
          <a:p>
            <a:endParaRPr lang="de-DE"/>
          </a:p>
        </p:txBody>
      </p:sp>
      <p:sp>
        <p:nvSpPr>
          <p:cNvPr id="463" name="Rectangle 441"/>
          <p:cNvSpPr>
            <a:spLocks noChangeArrowheads="1"/>
          </p:cNvSpPr>
          <p:nvPr/>
        </p:nvSpPr>
        <p:spPr bwMode="auto">
          <a:xfrm>
            <a:off x="1347788" y="3737422"/>
            <a:ext cx="564257" cy="169277"/>
          </a:xfrm>
          <a:prstGeom prst="rect">
            <a:avLst/>
          </a:prstGeom>
          <a:noFill/>
          <a:ln w="9525">
            <a:noFill/>
            <a:miter lim="800000"/>
            <a:headEnd/>
            <a:tailEnd/>
          </a:ln>
        </p:spPr>
        <p:txBody>
          <a:bodyPr wrap="none" lIns="0" tIns="0" rIns="0" bIns="0">
            <a:spAutoFit/>
          </a:bodyPr>
          <a:lstStyle/>
          <a:p>
            <a:pPr algn="l"/>
            <a:r>
              <a:rPr lang="de-DE" sz="1100" b="1" dirty="0" err="1" smtClean="0">
                <a:solidFill>
                  <a:srgbClr val="FFFFFF"/>
                </a:solidFill>
              </a:rPr>
              <a:t>Supplier</a:t>
            </a:r>
            <a:endParaRPr lang="de-DE" dirty="0"/>
          </a:p>
        </p:txBody>
      </p:sp>
      <p:sp>
        <p:nvSpPr>
          <p:cNvPr id="464" name="Freeform 442"/>
          <p:cNvSpPr>
            <a:spLocks/>
          </p:cNvSpPr>
          <p:nvPr/>
        </p:nvSpPr>
        <p:spPr bwMode="auto">
          <a:xfrm>
            <a:off x="2525712" y="3483422"/>
            <a:ext cx="1236663" cy="666750"/>
          </a:xfrm>
          <a:custGeom>
            <a:avLst/>
            <a:gdLst>
              <a:gd name="T0" fmla="*/ 2147483647 w 731"/>
              <a:gd name="T1" fmla="*/ 0 h 420"/>
              <a:gd name="T2" fmla="*/ 0 w 731"/>
              <a:gd name="T3" fmla="*/ 0 h 420"/>
              <a:gd name="T4" fmla="*/ 2147483647 w 731"/>
              <a:gd name="T5" fmla="*/ 2147483647 h 420"/>
              <a:gd name="T6" fmla="*/ 0 w 731"/>
              <a:gd name="T7" fmla="*/ 2147483647 h 420"/>
              <a:gd name="T8" fmla="*/ 2147483647 w 731"/>
              <a:gd name="T9" fmla="*/ 2147483647 h 420"/>
              <a:gd name="T10" fmla="*/ 2147483647 w 731"/>
              <a:gd name="T11" fmla="*/ 2147483647 h 420"/>
              <a:gd name="T12" fmla="*/ 2147483647 w 731"/>
              <a:gd name="T13" fmla="*/ 0 h 420"/>
              <a:gd name="T14" fmla="*/ 0 60000 65536"/>
              <a:gd name="T15" fmla="*/ 0 60000 65536"/>
              <a:gd name="T16" fmla="*/ 0 60000 65536"/>
              <a:gd name="T17" fmla="*/ 0 60000 65536"/>
              <a:gd name="T18" fmla="*/ 0 60000 65536"/>
              <a:gd name="T19" fmla="*/ 0 60000 65536"/>
              <a:gd name="T20" fmla="*/ 0 60000 65536"/>
              <a:gd name="T21" fmla="*/ 0 w 731"/>
              <a:gd name="T22" fmla="*/ 0 h 420"/>
              <a:gd name="T23" fmla="*/ 731 w 731"/>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420">
                <a:moveTo>
                  <a:pt x="620" y="0"/>
                </a:moveTo>
                <a:lnTo>
                  <a:pt x="0" y="0"/>
                </a:lnTo>
                <a:lnTo>
                  <a:pt x="111" y="210"/>
                </a:lnTo>
                <a:lnTo>
                  <a:pt x="0" y="420"/>
                </a:lnTo>
                <a:lnTo>
                  <a:pt x="620" y="420"/>
                </a:lnTo>
                <a:lnTo>
                  <a:pt x="731" y="210"/>
                </a:lnTo>
                <a:lnTo>
                  <a:pt x="620" y="0"/>
                </a:lnTo>
                <a:close/>
              </a:path>
            </a:pathLst>
          </a:custGeom>
          <a:solidFill>
            <a:srgbClr val="003366"/>
          </a:solidFill>
          <a:ln w="9525" cap="rnd">
            <a:solidFill>
              <a:srgbClr val="ABABD5"/>
            </a:solidFill>
            <a:miter lim="800000"/>
            <a:headEnd/>
            <a:tailEnd/>
          </a:ln>
        </p:spPr>
        <p:txBody>
          <a:bodyPr/>
          <a:lstStyle/>
          <a:p>
            <a:endParaRPr lang="de-DE"/>
          </a:p>
        </p:txBody>
      </p:sp>
      <p:sp>
        <p:nvSpPr>
          <p:cNvPr id="465" name="Rectangle 443"/>
          <p:cNvSpPr>
            <a:spLocks noChangeArrowheads="1"/>
          </p:cNvSpPr>
          <p:nvPr/>
        </p:nvSpPr>
        <p:spPr bwMode="auto">
          <a:xfrm>
            <a:off x="2762250" y="3737422"/>
            <a:ext cx="892873" cy="169277"/>
          </a:xfrm>
          <a:prstGeom prst="rect">
            <a:avLst/>
          </a:prstGeom>
          <a:noFill/>
          <a:ln w="9525">
            <a:noFill/>
            <a:miter lim="800000"/>
            <a:headEnd/>
            <a:tailEnd/>
          </a:ln>
        </p:spPr>
        <p:txBody>
          <a:bodyPr wrap="none" lIns="0" tIns="0" rIns="0" bIns="0">
            <a:spAutoFit/>
          </a:bodyPr>
          <a:lstStyle/>
          <a:p>
            <a:pPr algn="l"/>
            <a:r>
              <a:rPr lang="de-DE" sz="1100" b="1" dirty="0" err="1" smtClean="0">
                <a:solidFill>
                  <a:srgbClr val="FFFFFF"/>
                </a:solidFill>
              </a:rPr>
              <a:t>Manufacturer</a:t>
            </a:r>
            <a:endParaRPr lang="de-DE" dirty="0"/>
          </a:p>
        </p:txBody>
      </p:sp>
      <p:sp>
        <p:nvSpPr>
          <p:cNvPr id="466" name="Freeform 444"/>
          <p:cNvSpPr>
            <a:spLocks/>
          </p:cNvSpPr>
          <p:nvPr/>
        </p:nvSpPr>
        <p:spPr bwMode="auto">
          <a:xfrm>
            <a:off x="3967163" y="3483422"/>
            <a:ext cx="1162050" cy="666750"/>
          </a:xfrm>
          <a:custGeom>
            <a:avLst/>
            <a:gdLst>
              <a:gd name="T0" fmla="*/ 2147483647 w 731"/>
              <a:gd name="T1" fmla="*/ 0 h 420"/>
              <a:gd name="T2" fmla="*/ 0 w 731"/>
              <a:gd name="T3" fmla="*/ 0 h 420"/>
              <a:gd name="T4" fmla="*/ 2147483647 w 731"/>
              <a:gd name="T5" fmla="*/ 2147483647 h 420"/>
              <a:gd name="T6" fmla="*/ 0 w 731"/>
              <a:gd name="T7" fmla="*/ 2147483647 h 420"/>
              <a:gd name="T8" fmla="*/ 2147483647 w 731"/>
              <a:gd name="T9" fmla="*/ 2147483647 h 420"/>
              <a:gd name="T10" fmla="*/ 2147483647 w 731"/>
              <a:gd name="T11" fmla="*/ 2147483647 h 420"/>
              <a:gd name="T12" fmla="*/ 2147483647 w 731"/>
              <a:gd name="T13" fmla="*/ 0 h 420"/>
              <a:gd name="T14" fmla="*/ 0 60000 65536"/>
              <a:gd name="T15" fmla="*/ 0 60000 65536"/>
              <a:gd name="T16" fmla="*/ 0 60000 65536"/>
              <a:gd name="T17" fmla="*/ 0 60000 65536"/>
              <a:gd name="T18" fmla="*/ 0 60000 65536"/>
              <a:gd name="T19" fmla="*/ 0 60000 65536"/>
              <a:gd name="T20" fmla="*/ 0 60000 65536"/>
              <a:gd name="T21" fmla="*/ 0 w 731"/>
              <a:gd name="T22" fmla="*/ 0 h 420"/>
              <a:gd name="T23" fmla="*/ 731 w 731"/>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420">
                <a:moveTo>
                  <a:pt x="620" y="0"/>
                </a:moveTo>
                <a:lnTo>
                  <a:pt x="0" y="0"/>
                </a:lnTo>
                <a:lnTo>
                  <a:pt x="111" y="210"/>
                </a:lnTo>
                <a:lnTo>
                  <a:pt x="0" y="420"/>
                </a:lnTo>
                <a:lnTo>
                  <a:pt x="620" y="420"/>
                </a:lnTo>
                <a:lnTo>
                  <a:pt x="731" y="210"/>
                </a:lnTo>
                <a:lnTo>
                  <a:pt x="620" y="0"/>
                </a:lnTo>
                <a:close/>
              </a:path>
            </a:pathLst>
          </a:custGeom>
          <a:solidFill>
            <a:srgbClr val="003366"/>
          </a:solidFill>
          <a:ln w="9525" cap="rnd">
            <a:solidFill>
              <a:srgbClr val="ABABD5"/>
            </a:solidFill>
            <a:miter lim="800000"/>
            <a:headEnd/>
            <a:tailEnd/>
          </a:ln>
        </p:spPr>
        <p:txBody>
          <a:bodyPr/>
          <a:lstStyle/>
          <a:p>
            <a:endParaRPr lang="de-DE"/>
          </a:p>
        </p:txBody>
      </p:sp>
      <p:sp>
        <p:nvSpPr>
          <p:cNvPr id="467" name="Rectangle 445"/>
          <p:cNvSpPr>
            <a:spLocks noChangeArrowheads="1"/>
          </p:cNvSpPr>
          <p:nvPr/>
        </p:nvSpPr>
        <p:spPr bwMode="auto">
          <a:xfrm>
            <a:off x="4178300" y="3737422"/>
            <a:ext cx="950913" cy="127000"/>
          </a:xfrm>
          <a:prstGeom prst="rect">
            <a:avLst/>
          </a:prstGeom>
          <a:noFill/>
          <a:ln w="9525">
            <a:noFill/>
            <a:miter lim="800000"/>
            <a:headEnd/>
            <a:tailEnd/>
          </a:ln>
        </p:spPr>
        <p:txBody>
          <a:bodyPr wrap="none" lIns="0" tIns="0" rIns="0" bIns="0">
            <a:spAutoFit/>
          </a:bodyPr>
          <a:lstStyle/>
          <a:p>
            <a:pPr algn="l"/>
            <a:r>
              <a:rPr lang="de-DE" sz="1100" b="1" dirty="0">
                <a:solidFill>
                  <a:srgbClr val="FFFFFF"/>
                </a:solidFill>
              </a:rPr>
              <a:t>Distributor</a:t>
            </a:r>
            <a:endParaRPr lang="de-DE" dirty="0"/>
          </a:p>
        </p:txBody>
      </p:sp>
      <p:sp>
        <p:nvSpPr>
          <p:cNvPr id="468" name="Freeform 446"/>
          <p:cNvSpPr>
            <a:spLocks/>
          </p:cNvSpPr>
          <p:nvPr/>
        </p:nvSpPr>
        <p:spPr bwMode="auto">
          <a:xfrm>
            <a:off x="5408613" y="3483422"/>
            <a:ext cx="1231900" cy="666750"/>
          </a:xfrm>
          <a:custGeom>
            <a:avLst/>
            <a:gdLst>
              <a:gd name="T0" fmla="*/ 2147483647 w 776"/>
              <a:gd name="T1" fmla="*/ 0 h 420"/>
              <a:gd name="T2" fmla="*/ 0 w 776"/>
              <a:gd name="T3" fmla="*/ 0 h 420"/>
              <a:gd name="T4" fmla="*/ 2147483647 w 776"/>
              <a:gd name="T5" fmla="*/ 2147483647 h 420"/>
              <a:gd name="T6" fmla="*/ 0 w 776"/>
              <a:gd name="T7" fmla="*/ 2147483647 h 420"/>
              <a:gd name="T8" fmla="*/ 2147483647 w 776"/>
              <a:gd name="T9" fmla="*/ 2147483647 h 420"/>
              <a:gd name="T10" fmla="*/ 2147483647 w 776"/>
              <a:gd name="T11" fmla="*/ 2147483647 h 420"/>
              <a:gd name="T12" fmla="*/ 2147483647 w 776"/>
              <a:gd name="T13" fmla="*/ 0 h 420"/>
              <a:gd name="T14" fmla="*/ 0 60000 65536"/>
              <a:gd name="T15" fmla="*/ 0 60000 65536"/>
              <a:gd name="T16" fmla="*/ 0 60000 65536"/>
              <a:gd name="T17" fmla="*/ 0 60000 65536"/>
              <a:gd name="T18" fmla="*/ 0 60000 65536"/>
              <a:gd name="T19" fmla="*/ 0 60000 65536"/>
              <a:gd name="T20" fmla="*/ 0 60000 65536"/>
              <a:gd name="T21" fmla="*/ 0 w 776"/>
              <a:gd name="T22" fmla="*/ 0 h 420"/>
              <a:gd name="T23" fmla="*/ 776 w 776"/>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6" h="420">
                <a:moveTo>
                  <a:pt x="660" y="0"/>
                </a:moveTo>
                <a:lnTo>
                  <a:pt x="0" y="0"/>
                </a:lnTo>
                <a:lnTo>
                  <a:pt x="117" y="210"/>
                </a:lnTo>
                <a:lnTo>
                  <a:pt x="0" y="420"/>
                </a:lnTo>
                <a:lnTo>
                  <a:pt x="660" y="420"/>
                </a:lnTo>
                <a:lnTo>
                  <a:pt x="776" y="210"/>
                </a:lnTo>
                <a:lnTo>
                  <a:pt x="660" y="0"/>
                </a:lnTo>
                <a:close/>
              </a:path>
            </a:pathLst>
          </a:custGeom>
          <a:solidFill>
            <a:srgbClr val="003366"/>
          </a:solidFill>
          <a:ln w="9525" cap="rnd">
            <a:solidFill>
              <a:srgbClr val="ABABD5"/>
            </a:solidFill>
            <a:miter lim="800000"/>
            <a:headEnd/>
            <a:tailEnd/>
          </a:ln>
        </p:spPr>
        <p:txBody>
          <a:bodyPr/>
          <a:lstStyle/>
          <a:p>
            <a:endParaRPr lang="de-DE"/>
          </a:p>
        </p:txBody>
      </p:sp>
      <p:sp>
        <p:nvSpPr>
          <p:cNvPr id="469" name="Rectangle 447"/>
          <p:cNvSpPr>
            <a:spLocks noChangeArrowheads="1"/>
          </p:cNvSpPr>
          <p:nvPr/>
        </p:nvSpPr>
        <p:spPr bwMode="auto">
          <a:xfrm>
            <a:off x="5795963" y="3726309"/>
            <a:ext cx="383118" cy="169277"/>
          </a:xfrm>
          <a:prstGeom prst="rect">
            <a:avLst/>
          </a:prstGeom>
          <a:noFill/>
          <a:ln w="9525">
            <a:noFill/>
            <a:miter lim="800000"/>
            <a:headEnd/>
            <a:tailEnd/>
          </a:ln>
        </p:spPr>
        <p:txBody>
          <a:bodyPr wrap="none" lIns="0" tIns="0" rIns="0" bIns="0">
            <a:spAutoFit/>
          </a:bodyPr>
          <a:lstStyle/>
          <a:p>
            <a:pPr algn="l"/>
            <a:r>
              <a:rPr lang="de-DE" sz="1100" b="1" dirty="0" smtClean="0">
                <a:solidFill>
                  <a:srgbClr val="FFFFFF"/>
                </a:solidFill>
              </a:rPr>
              <a:t>Retail</a:t>
            </a:r>
            <a:endParaRPr lang="de-DE" dirty="0"/>
          </a:p>
        </p:txBody>
      </p:sp>
      <p:sp>
        <p:nvSpPr>
          <p:cNvPr id="470" name="Freeform 448"/>
          <p:cNvSpPr>
            <a:spLocks/>
          </p:cNvSpPr>
          <p:nvPr/>
        </p:nvSpPr>
        <p:spPr bwMode="auto">
          <a:xfrm>
            <a:off x="6921500" y="3483422"/>
            <a:ext cx="1160463" cy="666750"/>
          </a:xfrm>
          <a:custGeom>
            <a:avLst/>
            <a:gdLst>
              <a:gd name="T0" fmla="*/ 2147483647 w 731"/>
              <a:gd name="T1" fmla="*/ 0 h 420"/>
              <a:gd name="T2" fmla="*/ 0 w 731"/>
              <a:gd name="T3" fmla="*/ 0 h 420"/>
              <a:gd name="T4" fmla="*/ 2147483647 w 731"/>
              <a:gd name="T5" fmla="*/ 2147483647 h 420"/>
              <a:gd name="T6" fmla="*/ 0 w 731"/>
              <a:gd name="T7" fmla="*/ 2147483647 h 420"/>
              <a:gd name="T8" fmla="*/ 2147483647 w 731"/>
              <a:gd name="T9" fmla="*/ 2147483647 h 420"/>
              <a:gd name="T10" fmla="*/ 2147483647 w 731"/>
              <a:gd name="T11" fmla="*/ 2147483647 h 420"/>
              <a:gd name="T12" fmla="*/ 2147483647 w 731"/>
              <a:gd name="T13" fmla="*/ 0 h 420"/>
              <a:gd name="T14" fmla="*/ 0 60000 65536"/>
              <a:gd name="T15" fmla="*/ 0 60000 65536"/>
              <a:gd name="T16" fmla="*/ 0 60000 65536"/>
              <a:gd name="T17" fmla="*/ 0 60000 65536"/>
              <a:gd name="T18" fmla="*/ 0 60000 65536"/>
              <a:gd name="T19" fmla="*/ 0 60000 65536"/>
              <a:gd name="T20" fmla="*/ 0 60000 65536"/>
              <a:gd name="T21" fmla="*/ 0 w 731"/>
              <a:gd name="T22" fmla="*/ 0 h 420"/>
              <a:gd name="T23" fmla="*/ 731 w 731"/>
              <a:gd name="T24" fmla="*/ 420 h 4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1" h="420">
                <a:moveTo>
                  <a:pt x="620" y="0"/>
                </a:moveTo>
                <a:lnTo>
                  <a:pt x="0" y="0"/>
                </a:lnTo>
                <a:lnTo>
                  <a:pt x="111" y="210"/>
                </a:lnTo>
                <a:lnTo>
                  <a:pt x="0" y="420"/>
                </a:lnTo>
                <a:lnTo>
                  <a:pt x="620" y="420"/>
                </a:lnTo>
                <a:lnTo>
                  <a:pt x="731" y="210"/>
                </a:lnTo>
                <a:lnTo>
                  <a:pt x="620" y="0"/>
                </a:lnTo>
                <a:close/>
              </a:path>
            </a:pathLst>
          </a:custGeom>
          <a:solidFill>
            <a:srgbClr val="003366"/>
          </a:solidFill>
          <a:ln w="9525" cap="rnd">
            <a:solidFill>
              <a:srgbClr val="ABABD5"/>
            </a:solidFill>
            <a:miter lim="800000"/>
            <a:headEnd/>
            <a:tailEnd/>
          </a:ln>
        </p:spPr>
        <p:txBody>
          <a:bodyPr/>
          <a:lstStyle/>
          <a:p>
            <a:endParaRPr lang="de-DE"/>
          </a:p>
        </p:txBody>
      </p:sp>
      <p:sp>
        <p:nvSpPr>
          <p:cNvPr id="471" name="Rectangle 449"/>
          <p:cNvSpPr>
            <a:spLocks noChangeArrowheads="1"/>
          </p:cNvSpPr>
          <p:nvPr/>
        </p:nvSpPr>
        <p:spPr bwMode="auto">
          <a:xfrm>
            <a:off x="7264400" y="3737422"/>
            <a:ext cx="658835" cy="169277"/>
          </a:xfrm>
          <a:prstGeom prst="rect">
            <a:avLst/>
          </a:prstGeom>
          <a:noFill/>
          <a:ln w="9525">
            <a:noFill/>
            <a:miter lim="800000"/>
            <a:headEnd/>
            <a:tailEnd/>
          </a:ln>
        </p:spPr>
        <p:txBody>
          <a:bodyPr wrap="none" lIns="0" tIns="0" rIns="0" bIns="0">
            <a:spAutoFit/>
          </a:bodyPr>
          <a:lstStyle/>
          <a:p>
            <a:pPr algn="l"/>
            <a:r>
              <a:rPr lang="de-DE" sz="1100" b="1" dirty="0" smtClean="0">
                <a:solidFill>
                  <a:srgbClr val="FFFFFF"/>
                </a:solidFill>
              </a:rPr>
              <a:t>Customer</a:t>
            </a:r>
            <a:endParaRPr lang="de-DE" dirty="0"/>
          </a:p>
        </p:txBody>
      </p:sp>
      <p:sp>
        <p:nvSpPr>
          <p:cNvPr id="472" name="Rectangle 450"/>
          <p:cNvSpPr>
            <a:spLocks noChangeArrowheads="1"/>
          </p:cNvSpPr>
          <p:nvPr/>
        </p:nvSpPr>
        <p:spPr bwMode="auto">
          <a:xfrm>
            <a:off x="4494213" y="4483547"/>
            <a:ext cx="2393950" cy="1543050"/>
          </a:xfrm>
          <a:prstGeom prst="rect">
            <a:avLst/>
          </a:prstGeom>
          <a:solidFill>
            <a:srgbClr val="FFFFFF"/>
          </a:solidFill>
          <a:ln w="9525">
            <a:solidFill>
              <a:srgbClr val="000000"/>
            </a:solidFill>
            <a:miter lim="800000"/>
            <a:headEnd/>
            <a:tailEnd/>
          </a:ln>
        </p:spPr>
        <p:txBody>
          <a:bodyPr/>
          <a:lstStyle/>
          <a:p>
            <a:endParaRPr lang="de-DE"/>
          </a:p>
        </p:txBody>
      </p:sp>
      <p:grpSp>
        <p:nvGrpSpPr>
          <p:cNvPr id="473" name="Group 451"/>
          <p:cNvGrpSpPr>
            <a:grpSpLocks/>
          </p:cNvGrpSpPr>
          <p:nvPr/>
        </p:nvGrpSpPr>
        <p:grpSpPr bwMode="auto">
          <a:xfrm>
            <a:off x="4646613" y="4877247"/>
            <a:ext cx="2146300" cy="835025"/>
            <a:chOff x="2245" y="2476"/>
            <a:chExt cx="1352" cy="526"/>
          </a:xfrm>
        </p:grpSpPr>
        <p:grpSp>
          <p:nvGrpSpPr>
            <p:cNvPr id="474" name="Group 452"/>
            <p:cNvGrpSpPr>
              <a:grpSpLocks/>
            </p:cNvGrpSpPr>
            <p:nvPr/>
          </p:nvGrpSpPr>
          <p:grpSpPr bwMode="auto">
            <a:xfrm>
              <a:off x="2245" y="2476"/>
              <a:ext cx="66" cy="487"/>
              <a:chOff x="2245" y="2476"/>
              <a:chExt cx="66" cy="487"/>
            </a:xfrm>
          </p:grpSpPr>
          <p:sp>
            <p:nvSpPr>
              <p:cNvPr id="496" name="Line 453"/>
              <p:cNvSpPr>
                <a:spLocks noChangeShapeType="1"/>
              </p:cNvSpPr>
              <p:nvPr/>
            </p:nvSpPr>
            <p:spPr bwMode="auto">
              <a:xfrm>
                <a:off x="2245" y="2482"/>
                <a:ext cx="66" cy="1"/>
              </a:xfrm>
              <a:prstGeom prst="line">
                <a:avLst/>
              </a:prstGeom>
              <a:noFill/>
              <a:ln w="9525">
                <a:solidFill>
                  <a:srgbClr val="808080"/>
                </a:solidFill>
                <a:round/>
                <a:headEnd/>
                <a:tailEnd/>
              </a:ln>
            </p:spPr>
            <p:txBody>
              <a:bodyPr/>
              <a:lstStyle/>
              <a:p>
                <a:endParaRPr lang="de-DE"/>
              </a:p>
            </p:txBody>
          </p:sp>
          <p:sp>
            <p:nvSpPr>
              <p:cNvPr id="497" name="Line 454"/>
              <p:cNvSpPr>
                <a:spLocks noChangeShapeType="1"/>
              </p:cNvSpPr>
              <p:nvPr/>
            </p:nvSpPr>
            <p:spPr bwMode="auto">
              <a:xfrm>
                <a:off x="2245" y="2598"/>
                <a:ext cx="66" cy="1"/>
              </a:xfrm>
              <a:prstGeom prst="line">
                <a:avLst/>
              </a:prstGeom>
              <a:noFill/>
              <a:ln w="9525">
                <a:solidFill>
                  <a:srgbClr val="808080"/>
                </a:solidFill>
                <a:round/>
                <a:headEnd/>
                <a:tailEnd/>
              </a:ln>
            </p:spPr>
            <p:txBody>
              <a:bodyPr/>
              <a:lstStyle/>
              <a:p>
                <a:endParaRPr lang="de-DE"/>
              </a:p>
            </p:txBody>
          </p:sp>
          <p:sp>
            <p:nvSpPr>
              <p:cNvPr id="498" name="Line 455"/>
              <p:cNvSpPr>
                <a:spLocks noChangeShapeType="1"/>
              </p:cNvSpPr>
              <p:nvPr/>
            </p:nvSpPr>
            <p:spPr bwMode="auto">
              <a:xfrm>
                <a:off x="2245" y="2742"/>
                <a:ext cx="66" cy="1"/>
              </a:xfrm>
              <a:prstGeom prst="line">
                <a:avLst/>
              </a:prstGeom>
              <a:noFill/>
              <a:ln w="9525">
                <a:solidFill>
                  <a:srgbClr val="808080"/>
                </a:solidFill>
                <a:round/>
                <a:headEnd/>
                <a:tailEnd/>
              </a:ln>
            </p:spPr>
            <p:txBody>
              <a:bodyPr/>
              <a:lstStyle/>
              <a:p>
                <a:endParaRPr lang="de-DE"/>
              </a:p>
            </p:txBody>
          </p:sp>
          <p:sp>
            <p:nvSpPr>
              <p:cNvPr id="499" name="Line 456"/>
              <p:cNvSpPr>
                <a:spLocks noChangeShapeType="1"/>
              </p:cNvSpPr>
              <p:nvPr/>
            </p:nvSpPr>
            <p:spPr bwMode="auto">
              <a:xfrm>
                <a:off x="2245" y="2891"/>
                <a:ext cx="66" cy="1"/>
              </a:xfrm>
              <a:prstGeom prst="line">
                <a:avLst/>
              </a:prstGeom>
              <a:noFill/>
              <a:ln w="9525">
                <a:solidFill>
                  <a:srgbClr val="808080"/>
                </a:solidFill>
                <a:round/>
                <a:headEnd/>
                <a:tailEnd/>
              </a:ln>
            </p:spPr>
            <p:txBody>
              <a:bodyPr/>
              <a:lstStyle/>
              <a:p>
                <a:endParaRPr lang="de-DE"/>
              </a:p>
            </p:txBody>
          </p:sp>
          <p:sp>
            <p:nvSpPr>
              <p:cNvPr id="500" name="Line 457"/>
              <p:cNvSpPr>
                <a:spLocks noChangeShapeType="1"/>
              </p:cNvSpPr>
              <p:nvPr/>
            </p:nvSpPr>
            <p:spPr bwMode="auto">
              <a:xfrm>
                <a:off x="2245" y="2476"/>
                <a:ext cx="1" cy="487"/>
              </a:xfrm>
              <a:prstGeom prst="line">
                <a:avLst/>
              </a:prstGeom>
              <a:noFill/>
              <a:ln w="9525">
                <a:solidFill>
                  <a:srgbClr val="808080"/>
                </a:solidFill>
                <a:round/>
                <a:headEnd/>
                <a:tailEnd/>
              </a:ln>
            </p:spPr>
            <p:txBody>
              <a:bodyPr/>
              <a:lstStyle/>
              <a:p>
                <a:endParaRPr lang="de-DE"/>
              </a:p>
            </p:txBody>
          </p:sp>
        </p:grpSp>
        <p:grpSp>
          <p:nvGrpSpPr>
            <p:cNvPr id="475" name="Group 458"/>
            <p:cNvGrpSpPr>
              <a:grpSpLocks/>
            </p:cNvGrpSpPr>
            <p:nvPr/>
          </p:nvGrpSpPr>
          <p:grpSpPr bwMode="auto">
            <a:xfrm>
              <a:off x="2245" y="2963"/>
              <a:ext cx="1352" cy="39"/>
              <a:chOff x="2245" y="2963"/>
              <a:chExt cx="1352" cy="39"/>
            </a:xfrm>
          </p:grpSpPr>
          <p:sp>
            <p:nvSpPr>
              <p:cNvPr id="476" name="Line 459"/>
              <p:cNvSpPr>
                <a:spLocks noChangeShapeType="1"/>
              </p:cNvSpPr>
              <p:nvPr/>
            </p:nvSpPr>
            <p:spPr bwMode="auto">
              <a:xfrm>
                <a:off x="2245" y="3001"/>
                <a:ext cx="1351" cy="1"/>
              </a:xfrm>
              <a:prstGeom prst="line">
                <a:avLst/>
              </a:prstGeom>
              <a:noFill/>
              <a:ln w="9525">
                <a:solidFill>
                  <a:srgbClr val="808080"/>
                </a:solidFill>
                <a:round/>
                <a:headEnd/>
                <a:tailEnd/>
              </a:ln>
            </p:spPr>
            <p:txBody>
              <a:bodyPr/>
              <a:lstStyle/>
              <a:p>
                <a:endParaRPr lang="de-DE"/>
              </a:p>
            </p:txBody>
          </p:sp>
          <p:sp>
            <p:nvSpPr>
              <p:cNvPr id="477" name="Line 460"/>
              <p:cNvSpPr>
                <a:spLocks noChangeShapeType="1"/>
              </p:cNvSpPr>
              <p:nvPr/>
            </p:nvSpPr>
            <p:spPr bwMode="auto">
              <a:xfrm>
                <a:off x="2245" y="2963"/>
                <a:ext cx="1" cy="38"/>
              </a:xfrm>
              <a:prstGeom prst="line">
                <a:avLst/>
              </a:prstGeom>
              <a:noFill/>
              <a:ln w="9525">
                <a:solidFill>
                  <a:srgbClr val="808080"/>
                </a:solidFill>
                <a:round/>
                <a:headEnd/>
                <a:tailEnd/>
              </a:ln>
            </p:spPr>
            <p:txBody>
              <a:bodyPr/>
              <a:lstStyle/>
              <a:p>
                <a:endParaRPr lang="de-DE"/>
              </a:p>
            </p:txBody>
          </p:sp>
          <p:sp>
            <p:nvSpPr>
              <p:cNvPr id="478" name="Line 461"/>
              <p:cNvSpPr>
                <a:spLocks noChangeShapeType="1"/>
              </p:cNvSpPr>
              <p:nvPr/>
            </p:nvSpPr>
            <p:spPr bwMode="auto">
              <a:xfrm>
                <a:off x="2389" y="2963"/>
                <a:ext cx="1" cy="38"/>
              </a:xfrm>
              <a:prstGeom prst="line">
                <a:avLst/>
              </a:prstGeom>
              <a:noFill/>
              <a:ln w="9525">
                <a:solidFill>
                  <a:srgbClr val="808080"/>
                </a:solidFill>
                <a:round/>
                <a:headEnd/>
                <a:tailEnd/>
              </a:ln>
            </p:spPr>
            <p:txBody>
              <a:bodyPr/>
              <a:lstStyle/>
              <a:p>
                <a:endParaRPr lang="de-DE"/>
              </a:p>
            </p:txBody>
          </p:sp>
          <p:sp>
            <p:nvSpPr>
              <p:cNvPr id="479" name="Line 462"/>
              <p:cNvSpPr>
                <a:spLocks noChangeShapeType="1"/>
              </p:cNvSpPr>
              <p:nvPr/>
            </p:nvSpPr>
            <p:spPr bwMode="auto">
              <a:xfrm>
                <a:off x="2538" y="2963"/>
                <a:ext cx="1" cy="38"/>
              </a:xfrm>
              <a:prstGeom prst="line">
                <a:avLst/>
              </a:prstGeom>
              <a:noFill/>
              <a:ln w="9525">
                <a:solidFill>
                  <a:srgbClr val="808080"/>
                </a:solidFill>
                <a:round/>
                <a:headEnd/>
                <a:tailEnd/>
              </a:ln>
            </p:spPr>
            <p:txBody>
              <a:bodyPr/>
              <a:lstStyle/>
              <a:p>
                <a:endParaRPr lang="de-DE"/>
              </a:p>
            </p:txBody>
          </p:sp>
          <p:sp>
            <p:nvSpPr>
              <p:cNvPr id="480" name="Line 463"/>
              <p:cNvSpPr>
                <a:spLocks noChangeShapeType="1"/>
              </p:cNvSpPr>
              <p:nvPr/>
            </p:nvSpPr>
            <p:spPr bwMode="auto">
              <a:xfrm>
                <a:off x="2693" y="2963"/>
                <a:ext cx="1" cy="38"/>
              </a:xfrm>
              <a:prstGeom prst="line">
                <a:avLst/>
              </a:prstGeom>
              <a:noFill/>
              <a:ln w="9525">
                <a:solidFill>
                  <a:srgbClr val="808080"/>
                </a:solidFill>
                <a:round/>
                <a:headEnd/>
                <a:tailEnd/>
              </a:ln>
            </p:spPr>
            <p:txBody>
              <a:bodyPr/>
              <a:lstStyle/>
              <a:p>
                <a:endParaRPr lang="de-DE"/>
              </a:p>
            </p:txBody>
          </p:sp>
          <p:sp>
            <p:nvSpPr>
              <p:cNvPr id="481" name="Line 464"/>
              <p:cNvSpPr>
                <a:spLocks noChangeShapeType="1"/>
              </p:cNvSpPr>
              <p:nvPr/>
            </p:nvSpPr>
            <p:spPr bwMode="auto">
              <a:xfrm>
                <a:off x="2843" y="2963"/>
                <a:ext cx="1" cy="38"/>
              </a:xfrm>
              <a:prstGeom prst="line">
                <a:avLst/>
              </a:prstGeom>
              <a:noFill/>
              <a:ln w="9525">
                <a:solidFill>
                  <a:srgbClr val="808080"/>
                </a:solidFill>
                <a:round/>
                <a:headEnd/>
                <a:tailEnd/>
              </a:ln>
            </p:spPr>
            <p:txBody>
              <a:bodyPr/>
              <a:lstStyle/>
              <a:p>
                <a:endParaRPr lang="de-DE"/>
              </a:p>
            </p:txBody>
          </p:sp>
          <p:sp>
            <p:nvSpPr>
              <p:cNvPr id="482" name="Line 465"/>
              <p:cNvSpPr>
                <a:spLocks noChangeShapeType="1"/>
              </p:cNvSpPr>
              <p:nvPr/>
            </p:nvSpPr>
            <p:spPr bwMode="auto">
              <a:xfrm>
                <a:off x="2992" y="2963"/>
                <a:ext cx="1" cy="38"/>
              </a:xfrm>
              <a:prstGeom prst="line">
                <a:avLst/>
              </a:prstGeom>
              <a:noFill/>
              <a:ln w="9525">
                <a:solidFill>
                  <a:srgbClr val="808080"/>
                </a:solidFill>
                <a:round/>
                <a:headEnd/>
                <a:tailEnd/>
              </a:ln>
            </p:spPr>
            <p:txBody>
              <a:bodyPr/>
              <a:lstStyle/>
              <a:p>
                <a:endParaRPr lang="de-DE"/>
              </a:p>
            </p:txBody>
          </p:sp>
          <p:sp>
            <p:nvSpPr>
              <p:cNvPr id="483" name="Line 466"/>
              <p:cNvSpPr>
                <a:spLocks noChangeShapeType="1"/>
              </p:cNvSpPr>
              <p:nvPr/>
            </p:nvSpPr>
            <p:spPr bwMode="auto">
              <a:xfrm>
                <a:off x="3142" y="2963"/>
                <a:ext cx="1" cy="38"/>
              </a:xfrm>
              <a:prstGeom prst="line">
                <a:avLst/>
              </a:prstGeom>
              <a:noFill/>
              <a:ln w="9525">
                <a:solidFill>
                  <a:srgbClr val="808080"/>
                </a:solidFill>
                <a:round/>
                <a:headEnd/>
                <a:tailEnd/>
              </a:ln>
            </p:spPr>
            <p:txBody>
              <a:bodyPr/>
              <a:lstStyle/>
              <a:p>
                <a:endParaRPr lang="de-DE"/>
              </a:p>
            </p:txBody>
          </p:sp>
          <p:sp>
            <p:nvSpPr>
              <p:cNvPr id="484" name="Line 467"/>
              <p:cNvSpPr>
                <a:spLocks noChangeShapeType="1"/>
              </p:cNvSpPr>
              <p:nvPr/>
            </p:nvSpPr>
            <p:spPr bwMode="auto">
              <a:xfrm>
                <a:off x="3297" y="2963"/>
                <a:ext cx="1" cy="38"/>
              </a:xfrm>
              <a:prstGeom prst="line">
                <a:avLst/>
              </a:prstGeom>
              <a:noFill/>
              <a:ln w="9525">
                <a:solidFill>
                  <a:srgbClr val="808080"/>
                </a:solidFill>
                <a:round/>
                <a:headEnd/>
                <a:tailEnd/>
              </a:ln>
            </p:spPr>
            <p:txBody>
              <a:bodyPr/>
              <a:lstStyle/>
              <a:p>
                <a:endParaRPr lang="de-DE"/>
              </a:p>
            </p:txBody>
          </p:sp>
          <p:sp>
            <p:nvSpPr>
              <p:cNvPr id="485" name="Line 468"/>
              <p:cNvSpPr>
                <a:spLocks noChangeShapeType="1"/>
              </p:cNvSpPr>
              <p:nvPr/>
            </p:nvSpPr>
            <p:spPr bwMode="auto">
              <a:xfrm>
                <a:off x="3446" y="2963"/>
                <a:ext cx="1" cy="38"/>
              </a:xfrm>
              <a:prstGeom prst="line">
                <a:avLst/>
              </a:prstGeom>
              <a:noFill/>
              <a:ln w="9525">
                <a:solidFill>
                  <a:srgbClr val="808080"/>
                </a:solidFill>
                <a:round/>
                <a:headEnd/>
                <a:tailEnd/>
              </a:ln>
            </p:spPr>
            <p:txBody>
              <a:bodyPr/>
              <a:lstStyle/>
              <a:p>
                <a:endParaRPr lang="de-DE"/>
              </a:p>
            </p:txBody>
          </p:sp>
          <p:sp>
            <p:nvSpPr>
              <p:cNvPr id="486" name="Line 469"/>
              <p:cNvSpPr>
                <a:spLocks noChangeShapeType="1"/>
              </p:cNvSpPr>
              <p:nvPr/>
            </p:nvSpPr>
            <p:spPr bwMode="auto">
              <a:xfrm>
                <a:off x="3596" y="2963"/>
                <a:ext cx="1" cy="38"/>
              </a:xfrm>
              <a:prstGeom prst="line">
                <a:avLst/>
              </a:prstGeom>
              <a:noFill/>
              <a:ln w="9525">
                <a:solidFill>
                  <a:srgbClr val="808080"/>
                </a:solidFill>
                <a:round/>
                <a:headEnd/>
                <a:tailEnd/>
              </a:ln>
            </p:spPr>
            <p:txBody>
              <a:bodyPr/>
              <a:lstStyle/>
              <a:p>
                <a:endParaRPr lang="de-DE"/>
              </a:p>
            </p:txBody>
          </p:sp>
          <p:sp>
            <p:nvSpPr>
              <p:cNvPr id="487" name="Line 470"/>
              <p:cNvSpPr>
                <a:spLocks noChangeShapeType="1"/>
              </p:cNvSpPr>
              <p:nvPr/>
            </p:nvSpPr>
            <p:spPr bwMode="auto">
              <a:xfrm>
                <a:off x="2322" y="2963"/>
                <a:ext cx="1" cy="38"/>
              </a:xfrm>
              <a:prstGeom prst="line">
                <a:avLst/>
              </a:prstGeom>
              <a:noFill/>
              <a:ln w="9525">
                <a:solidFill>
                  <a:srgbClr val="808080"/>
                </a:solidFill>
                <a:round/>
                <a:headEnd/>
                <a:tailEnd/>
              </a:ln>
            </p:spPr>
            <p:txBody>
              <a:bodyPr/>
              <a:lstStyle/>
              <a:p>
                <a:endParaRPr lang="de-DE"/>
              </a:p>
            </p:txBody>
          </p:sp>
          <p:sp>
            <p:nvSpPr>
              <p:cNvPr id="488" name="Line 471"/>
              <p:cNvSpPr>
                <a:spLocks noChangeShapeType="1"/>
              </p:cNvSpPr>
              <p:nvPr/>
            </p:nvSpPr>
            <p:spPr bwMode="auto">
              <a:xfrm>
                <a:off x="2472" y="2963"/>
                <a:ext cx="1" cy="38"/>
              </a:xfrm>
              <a:prstGeom prst="line">
                <a:avLst/>
              </a:prstGeom>
              <a:noFill/>
              <a:ln w="9525">
                <a:solidFill>
                  <a:srgbClr val="808080"/>
                </a:solidFill>
                <a:round/>
                <a:headEnd/>
                <a:tailEnd/>
              </a:ln>
            </p:spPr>
            <p:txBody>
              <a:bodyPr/>
              <a:lstStyle/>
              <a:p>
                <a:endParaRPr lang="de-DE"/>
              </a:p>
            </p:txBody>
          </p:sp>
          <p:sp>
            <p:nvSpPr>
              <p:cNvPr id="489" name="Line 472"/>
              <p:cNvSpPr>
                <a:spLocks noChangeShapeType="1"/>
              </p:cNvSpPr>
              <p:nvPr/>
            </p:nvSpPr>
            <p:spPr bwMode="auto">
              <a:xfrm>
                <a:off x="2621" y="2963"/>
                <a:ext cx="1" cy="38"/>
              </a:xfrm>
              <a:prstGeom prst="line">
                <a:avLst/>
              </a:prstGeom>
              <a:noFill/>
              <a:ln w="9525">
                <a:solidFill>
                  <a:srgbClr val="808080"/>
                </a:solidFill>
                <a:round/>
                <a:headEnd/>
                <a:tailEnd/>
              </a:ln>
            </p:spPr>
            <p:txBody>
              <a:bodyPr/>
              <a:lstStyle/>
              <a:p>
                <a:endParaRPr lang="de-DE"/>
              </a:p>
            </p:txBody>
          </p:sp>
          <p:sp>
            <p:nvSpPr>
              <p:cNvPr id="490" name="Line 473"/>
              <p:cNvSpPr>
                <a:spLocks noChangeShapeType="1"/>
              </p:cNvSpPr>
              <p:nvPr/>
            </p:nvSpPr>
            <p:spPr bwMode="auto">
              <a:xfrm>
                <a:off x="2771" y="2963"/>
                <a:ext cx="1" cy="38"/>
              </a:xfrm>
              <a:prstGeom prst="line">
                <a:avLst/>
              </a:prstGeom>
              <a:noFill/>
              <a:ln w="9525">
                <a:solidFill>
                  <a:srgbClr val="808080"/>
                </a:solidFill>
                <a:round/>
                <a:headEnd/>
                <a:tailEnd/>
              </a:ln>
            </p:spPr>
            <p:txBody>
              <a:bodyPr/>
              <a:lstStyle/>
              <a:p>
                <a:endParaRPr lang="de-DE"/>
              </a:p>
            </p:txBody>
          </p:sp>
          <p:sp>
            <p:nvSpPr>
              <p:cNvPr id="491" name="Line 474"/>
              <p:cNvSpPr>
                <a:spLocks noChangeShapeType="1"/>
              </p:cNvSpPr>
              <p:nvPr/>
            </p:nvSpPr>
            <p:spPr bwMode="auto">
              <a:xfrm>
                <a:off x="2926" y="2963"/>
                <a:ext cx="1" cy="38"/>
              </a:xfrm>
              <a:prstGeom prst="line">
                <a:avLst/>
              </a:prstGeom>
              <a:noFill/>
              <a:ln w="9525">
                <a:solidFill>
                  <a:srgbClr val="808080"/>
                </a:solidFill>
                <a:round/>
                <a:headEnd/>
                <a:tailEnd/>
              </a:ln>
            </p:spPr>
            <p:txBody>
              <a:bodyPr/>
              <a:lstStyle/>
              <a:p>
                <a:endParaRPr lang="de-DE"/>
              </a:p>
            </p:txBody>
          </p:sp>
          <p:sp>
            <p:nvSpPr>
              <p:cNvPr id="492" name="Line 475"/>
              <p:cNvSpPr>
                <a:spLocks noChangeShapeType="1"/>
              </p:cNvSpPr>
              <p:nvPr/>
            </p:nvSpPr>
            <p:spPr bwMode="auto">
              <a:xfrm>
                <a:off x="3075" y="2963"/>
                <a:ext cx="1" cy="38"/>
              </a:xfrm>
              <a:prstGeom prst="line">
                <a:avLst/>
              </a:prstGeom>
              <a:noFill/>
              <a:ln w="9525">
                <a:solidFill>
                  <a:srgbClr val="808080"/>
                </a:solidFill>
                <a:round/>
                <a:headEnd/>
                <a:tailEnd/>
              </a:ln>
            </p:spPr>
            <p:txBody>
              <a:bodyPr/>
              <a:lstStyle/>
              <a:p>
                <a:endParaRPr lang="de-DE"/>
              </a:p>
            </p:txBody>
          </p:sp>
          <p:sp>
            <p:nvSpPr>
              <p:cNvPr id="493" name="Line 476"/>
              <p:cNvSpPr>
                <a:spLocks noChangeShapeType="1"/>
              </p:cNvSpPr>
              <p:nvPr/>
            </p:nvSpPr>
            <p:spPr bwMode="auto">
              <a:xfrm>
                <a:off x="3225" y="2963"/>
                <a:ext cx="1" cy="38"/>
              </a:xfrm>
              <a:prstGeom prst="line">
                <a:avLst/>
              </a:prstGeom>
              <a:noFill/>
              <a:ln w="9525">
                <a:solidFill>
                  <a:srgbClr val="808080"/>
                </a:solidFill>
                <a:round/>
                <a:headEnd/>
                <a:tailEnd/>
              </a:ln>
            </p:spPr>
            <p:txBody>
              <a:bodyPr/>
              <a:lstStyle/>
              <a:p>
                <a:endParaRPr lang="de-DE"/>
              </a:p>
            </p:txBody>
          </p:sp>
          <p:sp>
            <p:nvSpPr>
              <p:cNvPr id="494" name="Line 477"/>
              <p:cNvSpPr>
                <a:spLocks noChangeShapeType="1"/>
              </p:cNvSpPr>
              <p:nvPr/>
            </p:nvSpPr>
            <p:spPr bwMode="auto">
              <a:xfrm>
                <a:off x="3374" y="2963"/>
                <a:ext cx="1" cy="38"/>
              </a:xfrm>
              <a:prstGeom prst="line">
                <a:avLst/>
              </a:prstGeom>
              <a:noFill/>
              <a:ln w="9525">
                <a:solidFill>
                  <a:srgbClr val="808080"/>
                </a:solidFill>
                <a:round/>
                <a:headEnd/>
                <a:tailEnd/>
              </a:ln>
            </p:spPr>
            <p:txBody>
              <a:bodyPr/>
              <a:lstStyle/>
              <a:p>
                <a:endParaRPr lang="de-DE"/>
              </a:p>
            </p:txBody>
          </p:sp>
          <p:sp>
            <p:nvSpPr>
              <p:cNvPr id="495" name="Line 478"/>
              <p:cNvSpPr>
                <a:spLocks noChangeShapeType="1"/>
              </p:cNvSpPr>
              <p:nvPr/>
            </p:nvSpPr>
            <p:spPr bwMode="auto">
              <a:xfrm>
                <a:off x="3530" y="2963"/>
                <a:ext cx="1" cy="38"/>
              </a:xfrm>
              <a:prstGeom prst="line">
                <a:avLst/>
              </a:prstGeom>
              <a:noFill/>
              <a:ln w="9525">
                <a:solidFill>
                  <a:srgbClr val="808080"/>
                </a:solidFill>
                <a:round/>
                <a:headEnd/>
                <a:tailEnd/>
              </a:ln>
            </p:spPr>
            <p:txBody>
              <a:bodyPr/>
              <a:lstStyle/>
              <a:p>
                <a:endParaRPr lang="de-DE"/>
              </a:p>
            </p:txBody>
          </p:sp>
        </p:grpSp>
      </p:grpSp>
      <p:sp>
        <p:nvSpPr>
          <p:cNvPr id="501" name="Rectangle 479"/>
          <p:cNvSpPr>
            <a:spLocks noChangeArrowheads="1"/>
          </p:cNvSpPr>
          <p:nvPr/>
        </p:nvSpPr>
        <p:spPr bwMode="auto">
          <a:xfrm>
            <a:off x="5365750" y="5737672"/>
            <a:ext cx="711200" cy="254000"/>
          </a:xfrm>
          <a:prstGeom prst="rect">
            <a:avLst/>
          </a:prstGeom>
          <a:noFill/>
          <a:ln w="9525">
            <a:noFill/>
            <a:miter lim="800000"/>
            <a:headEnd/>
            <a:tailEnd/>
          </a:ln>
        </p:spPr>
        <p:txBody>
          <a:bodyPr/>
          <a:lstStyle/>
          <a:p>
            <a:endParaRPr lang="de-DE"/>
          </a:p>
        </p:txBody>
      </p:sp>
      <p:sp>
        <p:nvSpPr>
          <p:cNvPr id="502" name="Rectangle 480"/>
          <p:cNvSpPr>
            <a:spLocks noChangeArrowheads="1"/>
          </p:cNvSpPr>
          <p:nvPr/>
        </p:nvSpPr>
        <p:spPr bwMode="auto">
          <a:xfrm>
            <a:off x="5453063" y="5780534"/>
            <a:ext cx="330200" cy="12700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Zeit</a:t>
            </a:r>
            <a:endParaRPr lang="de-DE"/>
          </a:p>
        </p:txBody>
      </p:sp>
      <p:sp>
        <p:nvSpPr>
          <p:cNvPr id="503" name="Rectangle 481"/>
          <p:cNvSpPr>
            <a:spLocks noChangeArrowheads="1"/>
          </p:cNvSpPr>
          <p:nvPr/>
        </p:nvSpPr>
        <p:spPr bwMode="auto">
          <a:xfrm>
            <a:off x="4494213" y="4483547"/>
            <a:ext cx="1970087" cy="420687"/>
          </a:xfrm>
          <a:prstGeom prst="rect">
            <a:avLst/>
          </a:prstGeom>
          <a:noFill/>
          <a:ln w="9525">
            <a:noFill/>
            <a:miter lim="800000"/>
            <a:headEnd/>
            <a:tailEnd/>
          </a:ln>
        </p:spPr>
        <p:txBody>
          <a:bodyPr/>
          <a:lstStyle/>
          <a:p>
            <a:endParaRPr lang="de-DE"/>
          </a:p>
        </p:txBody>
      </p:sp>
      <p:sp>
        <p:nvSpPr>
          <p:cNvPr id="504" name="Rectangle 482"/>
          <p:cNvSpPr>
            <a:spLocks noChangeArrowheads="1"/>
          </p:cNvSpPr>
          <p:nvPr/>
        </p:nvSpPr>
        <p:spPr bwMode="auto">
          <a:xfrm>
            <a:off x="4916488" y="4526409"/>
            <a:ext cx="1549400" cy="125413"/>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Aufträge Retailer </a:t>
            </a:r>
            <a:endParaRPr lang="de-DE"/>
          </a:p>
        </p:txBody>
      </p:sp>
      <p:sp>
        <p:nvSpPr>
          <p:cNvPr id="505" name="Rectangle 483"/>
          <p:cNvSpPr>
            <a:spLocks noChangeArrowheads="1"/>
          </p:cNvSpPr>
          <p:nvPr/>
        </p:nvSpPr>
        <p:spPr bwMode="auto">
          <a:xfrm>
            <a:off x="5022850" y="4693097"/>
            <a:ext cx="1219200" cy="125412"/>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an Distributor</a:t>
            </a:r>
            <a:endParaRPr lang="de-DE"/>
          </a:p>
        </p:txBody>
      </p:sp>
      <p:sp>
        <p:nvSpPr>
          <p:cNvPr id="506" name="Freeform 484"/>
          <p:cNvSpPr>
            <a:spLocks/>
          </p:cNvSpPr>
          <p:nvPr/>
        </p:nvSpPr>
        <p:spPr bwMode="auto">
          <a:xfrm>
            <a:off x="4705350" y="5202684"/>
            <a:ext cx="2093913" cy="508000"/>
          </a:xfrm>
          <a:custGeom>
            <a:avLst/>
            <a:gdLst>
              <a:gd name="T0" fmla="*/ 2147483647 w 1319"/>
              <a:gd name="T1" fmla="*/ 2147483647 h 320"/>
              <a:gd name="T2" fmla="*/ 2147483647 w 1319"/>
              <a:gd name="T3" fmla="*/ 2147483647 h 320"/>
              <a:gd name="T4" fmla="*/ 2147483647 w 1319"/>
              <a:gd name="T5" fmla="*/ 2147483647 h 320"/>
              <a:gd name="T6" fmla="*/ 2147483647 w 1319"/>
              <a:gd name="T7" fmla="*/ 2147483647 h 320"/>
              <a:gd name="T8" fmla="*/ 2147483647 w 1319"/>
              <a:gd name="T9" fmla="*/ 2147483647 h 320"/>
              <a:gd name="T10" fmla="*/ 2147483647 w 1319"/>
              <a:gd name="T11" fmla="*/ 2147483647 h 320"/>
              <a:gd name="T12" fmla="*/ 2147483647 w 1319"/>
              <a:gd name="T13" fmla="*/ 2147483647 h 320"/>
              <a:gd name="T14" fmla="*/ 2147483647 w 1319"/>
              <a:gd name="T15" fmla="*/ 2147483647 h 320"/>
              <a:gd name="T16" fmla="*/ 2147483647 w 1319"/>
              <a:gd name="T17" fmla="*/ 2147483647 h 320"/>
              <a:gd name="T18" fmla="*/ 2147483647 w 1319"/>
              <a:gd name="T19" fmla="*/ 2147483647 h 320"/>
              <a:gd name="T20" fmla="*/ 2147483647 w 1319"/>
              <a:gd name="T21" fmla="*/ 2147483647 h 320"/>
              <a:gd name="T22" fmla="*/ 2147483647 w 1319"/>
              <a:gd name="T23" fmla="*/ 2147483647 h 320"/>
              <a:gd name="T24" fmla="*/ 2147483647 w 1319"/>
              <a:gd name="T25" fmla="*/ 2147483647 h 320"/>
              <a:gd name="T26" fmla="*/ 2147483647 w 1319"/>
              <a:gd name="T27" fmla="*/ 2147483647 h 320"/>
              <a:gd name="T28" fmla="*/ 2147483647 w 1319"/>
              <a:gd name="T29" fmla="*/ 2147483647 h 320"/>
              <a:gd name="T30" fmla="*/ 2147483647 w 1319"/>
              <a:gd name="T31" fmla="*/ 2147483647 h 320"/>
              <a:gd name="T32" fmla="*/ 2147483647 w 1319"/>
              <a:gd name="T33" fmla="*/ 2147483647 h 320"/>
              <a:gd name="T34" fmla="*/ 2147483647 w 1319"/>
              <a:gd name="T35" fmla="*/ 0 h 320"/>
              <a:gd name="T36" fmla="*/ 2147483647 w 1319"/>
              <a:gd name="T37" fmla="*/ 2147483647 h 320"/>
              <a:gd name="T38" fmla="*/ 2147483647 w 1319"/>
              <a:gd name="T39" fmla="*/ 2147483647 h 320"/>
              <a:gd name="T40" fmla="*/ 2147483647 w 1319"/>
              <a:gd name="T41" fmla="*/ 2147483647 h 320"/>
              <a:gd name="T42" fmla="*/ 2147483647 w 1319"/>
              <a:gd name="T43" fmla="*/ 2147483647 h 320"/>
              <a:gd name="T44" fmla="*/ 2147483647 w 1319"/>
              <a:gd name="T45" fmla="*/ 2147483647 h 320"/>
              <a:gd name="T46" fmla="*/ 2147483647 w 1319"/>
              <a:gd name="T47" fmla="*/ 0 h 320"/>
              <a:gd name="T48" fmla="*/ 2147483647 w 1319"/>
              <a:gd name="T49" fmla="*/ 2147483647 h 320"/>
              <a:gd name="T50" fmla="*/ 2147483647 w 1319"/>
              <a:gd name="T51" fmla="*/ 2147483647 h 320"/>
              <a:gd name="T52" fmla="*/ 2147483647 w 1319"/>
              <a:gd name="T53" fmla="*/ 2147483647 h 320"/>
              <a:gd name="T54" fmla="*/ 2147483647 w 1319"/>
              <a:gd name="T55" fmla="*/ 2147483647 h 320"/>
              <a:gd name="T56" fmla="*/ 2147483647 w 1319"/>
              <a:gd name="T57" fmla="*/ 2147483647 h 320"/>
              <a:gd name="T58" fmla="*/ 2147483647 w 1319"/>
              <a:gd name="T59" fmla="*/ 2147483647 h 320"/>
              <a:gd name="T60" fmla="*/ 2147483647 w 1319"/>
              <a:gd name="T61" fmla="*/ 2147483647 h 320"/>
              <a:gd name="T62" fmla="*/ 2147483647 w 1319"/>
              <a:gd name="T63" fmla="*/ 2147483647 h 320"/>
              <a:gd name="T64" fmla="*/ 2147483647 w 1319"/>
              <a:gd name="T65" fmla="*/ 2147483647 h 320"/>
              <a:gd name="T66" fmla="*/ 2147483647 w 1319"/>
              <a:gd name="T67" fmla="*/ 2147483647 h 320"/>
              <a:gd name="T68" fmla="*/ 2147483647 w 1319"/>
              <a:gd name="T69" fmla="*/ 2147483647 h 320"/>
              <a:gd name="T70" fmla="*/ 2147483647 w 1319"/>
              <a:gd name="T71" fmla="*/ 2147483647 h 320"/>
              <a:gd name="T72" fmla="*/ 2147483647 w 1319"/>
              <a:gd name="T73" fmla="*/ 2147483647 h 320"/>
              <a:gd name="T74" fmla="*/ 2147483647 w 1319"/>
              <a:gd name="T75" fmla="*/ 2147483647 h 320"/>
              <a:gd name="T76" fmla="*/ 2147483647 w 1319"/>
              <a:gd name="T77" fmla="*/ 2147483647 h 320"/>
              <a:gd name="T78" fmla="*/ 2147483647 w 1319"/>
              <a:gd name="T79" fmla="*/ 2147483647 h 320"/>
              <a:gd name="T80" fmla="*/ 2147483647 w 1319"/>
              <a:gd name="T81" fmla="*/ 2147483647 h 320"/>
              <a:gd name="T82" fmla="*/ 2147483647 w 1319"/>
              <a:gd name="T83" fmla="*/ 2147483647 h 320"/>
              <a:gd name="T84" fmla="*/ 2147483647 w 1319"/>
              <a:gd name="T85" fmla="*/ 2147483647 h 320"/>
              <a:gd name="T86" fmla="*/ 2147483647 w 1319"/>
              <a:gd name="T87" fmla="*/ 2147483647 h 320"/>
              <a:gd name="T88" fmla="*/ 2147483647 w 1319"/>
              <a:gd name="T89" fmla="*/ 2147483647 h 320"/>
              <a:gd name="T90" fmla="*/ 2147483647 w 1319"/>
              <a:gd name="T91" fmla="*/ 2147483647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19"/>
              <a:gd name="T139" fmla="*/ 0 h 320"/>
              <a:gd name="T140" fmla="*/ 1319 w 1319"/>
              <a:gd name="T141" fmla="*/ 320 h 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19" h="320">
                <a:moveTo>
                  <a:pt x="0" y="221"/>
                </a:moveTo>
                <a:lnTo>
                  <a:pt x="39" y="204"/>
                </a:lnTo>
                <a:lnTo>
                  <a:pt x="56" y="193"/>
                </a:lnTo>
                <a:lnTo>
                  <a:pt x="78" y="193"/>
                </a:lnTo>
                <a:lnTo>
                  <a:pt x="95" y="182"/>
                </a:lnTo>
                <a:lnTo>
                  <a:pt x="117" y="177"/>
                </a:lnTo>
                <a:lnTo>
                  <a:pt x="128" y="177"/>
                </a:lnTo>
                <a:lnTo>
                  <a:pt x="133" y="177"/>
                </a:lnTo>
                <a:lnTo>
                  <a:pt x="144" y="182"/>
                </a:lnTo>
                <a:lnTo>
                  <a:pt x="150" y="193"/>
                </a:lnTo>
                <a:lnTo>
                  <a:pt x="155" y="193"/>
                </a:lnTo>
                <a:lnTo>
                  <a:pt x="155" y="204"/>
                </a:lnTo>
                <a:lnTo>
                  <a:pt x="161" y="221"/>
                </a:lnTo>
                <a:lnTo>
                  <a:pt x="161" y="243"/>
                </a:lnTo>
                <a:lnTo>
                  <a:pt x="167" y="265"/>
                </a:lnTo>
                <a:lnTo>
                  <a:pt x="167" y="287"/>
                </a:lnTo>
                <a:lnTo>
                  <a:pt x="172" y="304"/>
                </a:lnTo>
                <a:lnTo>
                  <a:pt x="172" y="309"/>
                </a:lnTo>
                <a:lnTo>
                  <a:pt x="183" y="315"/>
                </a:lnTo>
                <a:lnTo>
                  <a:pt x="183" y="320"/>
                </a:lnTo>
                <a:lnTo>
                  <a:pt x="189" y="320"/>
                </a:lnTo>
                <a:lnTo>
                  <a:pt x="194" y="315"/>
                </a:lnTo>
                <a:lnTo>
                  <a:pt x="200" y="304"/>
                </a:lnTo>
                <a:lnTo>
                  <a:pt x="205" y="298"/>
                </a:lnTo>
                <a:lnTo>
                  <a:pt x="211" y="287"/>
                </a:lnTo>
                <a:lnTo>
                  <a:pt x="227" y="260"/>
                </a:lnTo>
                <a:lnTo>
                  <a:pt x="250" y="226"/>
                </a:lnTo>
                <a:lnTo>
                  <a:pt x="261" y="193"/>
                </a:lnTo>
                <a:lnTo>
                  <a:pt x="277" y="166"/>
                </a:lnTo>
                <a:lnTo>
                  <a:pt x="288" y="143"/>
                </a:lnTo>
                <a:lnTo>
                  <a:pt x="294" y="132"/>
                </a:lnTo>
                <a:lnTo>
                  <a:pt x="299" y="127"/>
                </a:lnTo>
                <a:lnTo>
                  <a:pt x="311" y="121"/>
                </a:lnTo>
                <a:lnTo>
                  <a:pt x="322" y="121"/>
                </a:lnTo>
                <a:lnTo>
                  <a:pt x="333" y="121"/>
                </a:lnTo>
                <a:lnTo>
                  <a:pt x="344" y="132"/>
                </a:lnTo>
                <a:lnTo>
                  <a:pt x="360" y="143"/>
                </a:lnTo>
                <a:lnTo>
                  <a:pt x="366" y="155"/>
                </a:lnTo>
                <a:lnTo>
                  <a:pt x="377" y="155"/>
                </a:lnTo>
                <a:lnTo>
                  <a:pt x="399" y="166"/>
                </a:lnTo>
                <a:lnTo>
                  <a:pt x="416" y="171"/>
                </a:lnTo>
                <a:lnTo>
                  <a:pt x="427" y="171"/>
                </a:lnTo>
                <a:lnTo>
                  <a:pt x="432" y="171"/>
                </a:lnTo>
                <a:lnTo>
                  <a:pt x="443" y="166"/>
                </a:lnTo>
                <a:lnTo>
                  <a:pt x="449" y="155"/>
                </a:lnTo>
                <a:lnTo>
                  <a:pt x="460" y="143"/>
                </a:lnTo>
                <a:lnTo>
                  <a:pt x="466" y="121"/>
                </a:lnTo>
                <a:lnTo>
                  <a:pt x="471" y="99"/>
                </a:lnTo>
                <a:lnTo>
                  <a:pt x="471" y="72"/>
                </a:lnTo>
                <a:lnTo>
                  <a:pt x="477" y="50"/>
                </a:lnTo>
                <a:lnTo>
                  <a:pt x="482" y="27"/>
                </a:lnTo>
                <a:lnTo>
                  <a:pt x="482" y="5"/>
                </a:lnTo>
                <a:lnTo>
                  <a:pt x="488" y="5"/>
                </a:lnTo>
                <a:lnTo>
                  <a:pt x="488" y="0"/>
                </a:lnTo>
                <a:lnTo>
                  <a:pt x="493" y="0"/>
                </a:lnTo>
                <a:lnTo>
                  <a:pt x="499" y="11"/>
                </a:lnTo>
                <a:lnTo>
                  <a:pt x="499" y="22"/>
                </a:lnTo>
                <a:lnTo>
                  <a:pt x="504" y="44"/>
                </a:lnTo>
                <a:lnTo>
                  <a:pt x="510" y="61"/>
                </a:lnTo>
                <a:lnTo>
                  <a:pt x="515" y="77"/>
                </a:lnTo>
                <a:lnTo>
                  <a:pt x="521" y="88"/>
                </a:lnTo>
                <a:lnTo>
                  <a:pt x="521" y="94"/>
                </a:lnTo>
                <a:lnTo>
                  <a:pt x="532" y="94"/>
                </a:lnTo>
                <a:lnTo>
                  <a:pt x="538" y="94"/>
                </a:lnTo>
                <a:lnTo>
                  <a:pt x="538" y="88"/>
                </a:lnTo>
                <a:lnTo>
                  <a:pt x="543" y="77"/>
                </a:lnTo>
                <a:lnTo>
                  <a:pt x="554" y="61"/>
                </a:lnTo>
                <a:lnTo>
                  <a:pt x="560" y="44"/>
                </a:lnTo>
                <a:lnTo>
                  <a:pt x="571" y="22"/>
                </a:lnTo>
                <a:lnTo>
                  <a:pt x="576" y="11"/>
                </a:lnTo>
                <a:lnTo>
                  <a:pt x="587" y="0"/>
                </a:lnTo>
                <a:lnTo>
                  <a:pt x="593" y="0"/>
                </a:lnTo>
                <a:lnTo>
                  <a:pt x="604" y="0"/>
                </a:lnTo>
                <a:lnTo>
                  <a:pt x="610" y="5"/>
                </a:lnTo>
                <a:lnTo>
                  <a:pt x="615" y="5"/>
                </a:lnTo>
                <a:lnTo>
                  <a:pt x="626" y="27"/>
                </a:lnTo>
                <a:lnTo>
                  <a:pt x="637" y="50"/>
                </a:lnTo>
                <a:lnTo>
                  <a:pt x="654" y="77"/>
                </a:lnTo>
                <a:lnTo>
                  <a:pt x="665" y="99"/>
                </a:lnTo>
                <a:lnTo>
                  <a:pt x="687" y="127"/>
                </a:lnTo>
                <a:lnTo>
                  <a:pt x="698" y="143"/>
                </a:lnTo>
                <a:lnTo>
                  <a:pt x="709" y="155"/>
                </a:lnTo>
                <a:lnTo>
                  <a:pt x="715" y="155"/>
                </a:lnTo>
                <a:lnTo>
                  <a:pt x="731" y="160"/>
                </a:lnTo>
                <a:lnTo>
                  <a:pt x="754" y="160"/>
                </a:lnTo>
                <a:lnTo>
                  <a:pt x="776" y="155"/>
                </a:lnTo>
                <a:lnTo>
                  <a:pt x="792" y="149"/>
                </a:lnTo>
                <a:lnTo>
                  <a:pt x="820" y="138"/>
                </a:lnTo>
                <a:lnTo>
                  <a:pt x="837" y="132"/>
                </a:lnTo>
                <a:lnTo>
                  <a:pt x="853" y="127"/>
                </a:lnTo>
                <a:lnTo>
                  <a:pt x="864" y="127"/>
                </a:lnTo>
                <a:lnTo>
                  <a:pt x="875" y="132"/>
                </a:lnTo>
                <a:lnTo>
                  <a:pt x="887" y="138"/>
                </a:lnTo>
                <a:lnTo>
                  <a:pt x="892" y="149"/>
                </a:lnTo>
                <a:lnTo>
                  <a:pt x="892" y="160"/>
                </a:lnTo>
                <a:lnTo>
                  <a:pt x="898" y="171"/>
                </a:lnTo>
                <a:lnTo>
                  <a:pt x="898" y="182"/>
                </a:lnTo>
                <a:lnTo>
                  <a:pt x="898" y="188"/>
                </a:lnTo>
                <a:lnTo>
                  <a:pt x="903" y="193"/>
                </a:lnTo>
                <a:lnTo>
                  <a:pt x="909" y="188"/>
                </a:lnTo>
                <a:lnTo>
                  <a:pt x="909" y="182"/>
                </a:lnTo>
                <a:lnTo>
                  <a:pt x="914" y="171"/>
                </a:lnTo>
                <a:lnTo>
                  <a:pt x="920" y="160"/>
                </a:lnTo>
                <a:lnTo>
                  <a:pt x="925" y="143"/>
                </a:lnTo>
                <a:lnTo>
                  <a:pt x="931" y="132"/>
                </a:lnTo>
                <a:lnTo>
                  <a:pt x="936" y="127"/>
                </a:lnTo>
                <a:lnTo>
                  <a:pt x="959" y="116"/>
                </a:lnTo>
                <a:lnTo>
                  <a:pt x="975" y="110"/>
                </a:lnTo>
                <a:lnTo>
                  <a:pt x="986" y="110"/>
                </a:lnTo>
                <a:lnTo>
                  <a:pt x="992" y="110"/>
                </a:lnTo>
                <a:lnTo>
                  <a:pt x="1003" y="116"/>
                </a:lnTo>
                <a:lnTo>
                  <a:pt x="1014" y="127"/>
                </a:lnTo>
                <a:lnTo>
                  <a:pt x="1025" y="132"/>
                </a:lnTo>
                <a:lnTo>
                  <a:pt x="1031" y="143"/>
                </a:lnTo>
                <a:lnTo>
                  <a:pt x="1042" y="166"/>
                </a:lnTo>
                <a:lnTo>
                  <a:pt x="1053" y="199"/>
                </a:lnTo>
                <a:lnTo>
                  <a:pt x="1069" y="226"/>
                </a:lnTo>
                <a:lnTo>
                  <a:pt x="1080" y="260"/>
                </a:lnTo>
                <a:lnTo>
                  <a:pt x="1103" y="287"/>
                </a:lnTo>
                <a:lnTo>
                  <a:pt x="1108" y="298"/>
                </a:lnTo>
                <a:lnTo>
                  <a:pt x="1114" y="304"/>
                </a:lnTo>
                <a:lnTo>
                  <a:pt x="1125" y="315"/>
                </a:lnTo>
                <a:lnTo>
                  <a:pt x="1130" y="320"/>
                </a:lnTo>
                <a:lnTo>
                  <a:pt x="1136" y="320"/>
                </a:lnTo>
                <a:lnTo>
                  <a:pt x="1141" y="315"/>
                </a:lnTo>
                <a:lnTo>
                  <a:pt x="1147" y="309"/>
                </a:lnTo>
                <a:lnTo>
                  <a:pt x="1158" y="304"/>
                </a:lnTo>
                <a:lnTo>
                  <a:pt x="1175" y="287"/>
                </a:lnTo>
                <a:lnTo>
                  <a:pt x="1186" y="265"/>
                </a:lnTo>
                <a:lnTo>
                  <a:pt x="1202" y="243"/>
                </a:lnTo>
                <a:lnTo>
                  <a:pt x="1213" y="221"/>
                </a:lnTo>
                <a:lnTo>
                  <a:pt x="1224" y="204"/>
                </a:lnTo>
                <a:lnTo>
                  <a:pt x="1230" y="193"/>
                </a:lnTo>
                <a:lnTo>
                  <a:pt x="1241" y="193"/>
                </a:lnTo>
                <a:lnTo>
                  <a:pt x="1252" y="182"/>
                </a:lnTo>
                <a:lnTo>
                  <a:pt x="1263" y="177"/>
                </a:lnTo>
                <a:lnTo>
                  <a:pt x="1274" y="177"/>
                </a:lnTo>
                <a:lnTo>
                  <a:pt x="1285" y="177"/>
                </a:lnTo>
                <a:lnTo>
                  <a:pt x="1307" y="182"/>
                </a:lnTo>
                <a:lnTo>
                  <a:pt x="1319" y="193"/>
                </a:lnTo>
              </a:path>
            </a:pathLst>
          </a:custGeom>
          <a:noFill/>
          <a:ln w="9525" cap="rnd">
            <a:solidFill>
              <a:srgbClr val="000099"/>
            </a:solidFill>
            <a:round/>
            <a:headEnd/>
            <a:tailEnd/>
          </a:ln>
        </p:spPr>
        <p:txBody>
          <a:bodyPr/>
          <a:lstStyle/>
          <a:p>
            <a:endParaRPr lang="de-DE"/>
          </a:p>
        </p:txBody>
      </p:sp>
      <p:sp>
        <p:nvSpPr>
          <p:cNvPr id="507" name="Rectangle 485"/>
          <p:cNvSpPr>
            <a:spLocks noChangeArrowheads="1"/>
          </p:cNvSpPr>
          <p:nvPr/>
        </p:nvSpPr>
        <p:spPr bwMode="auto">
          <a:xfrm>
            <a:off x="4494213" y="4483547"/>
            <a:ext cx="2393950" cy="1543050"/>
          </a:xfrm>
          <a:prstGeom prst="rect">
            <a:avLst/>
          </a:prstGeom>
          <a:solidFill>
            <a:srgbClr val="FFFFFF"/>
          </a:solidFill>
          <a:ln w="9525">
            <a:solidFill>
              <a:srgbClr val="000000"/>
            </a:solidFill>
            <a:miter lim="800000"/>
            <a:headEnd/>
            <a:tailEnd/>
          </a:ln>
        </p:spPr>
        <p:txBody>
          <a:bodyPr/>
          <a:lstStyle/>
          <a:p>
            <a:endParaRPr lang="de-DE"/>
          </a:p>
        </p:txBody>
      </p:sp>
      <p:grpSp>
        <p:nvGrpSpPr>
          <p:cNvPr id="508" name="Group 486"/>
          <p:cNvGrpSpPr>
            <a:grpSpLocks/>
          </p:cNvGrpSpPr>
          <p:nvPr/>
        </p:nvGrpSpPr>
        <p:grpSpPr bwMode="auto">
          <a:xfrm>
            <a:off x="4646613" y="4877247"/>
            <a:ext cx="103187" cy="773112"/>
            <a:chOff x="2245" y="2476"/>
            <a:chExt cx="66" cy="487"/>
          </a:xfrm>
        </p:grpSpPr>
        <p:sp>
          <p:nvSpPr>
            <p:cNvPr id="509" name="Line 487"/>
            <p:cNvSpPr>
              <a:spLocks noChangeShapeType="1"/>
            </p:cNvSpPr>
            <p:nvPr/>
          </p:nvSpPr>
          <p:spPr bwMode="auto">
            <a:xfrm>
              <a:off x="2245" y="2482"/>
              <a:ext cx="66" cy="1"/>
            </a:xfrm>
            <a:prstGeom prst="line">
              <a:avLst/>
            </a:prstGeom>
            <a:noFill/>
            <a:ln w="9525">
              <a:solidFill>
                <a:srgbClr val="808080"/>
              </a:solidFill>
              <a:round/>
              <a:headEnd/>
              <a:tailEnd/>
            </a:ln>
          </p:spPr>
          <p:txBody>
            <a:bodyPr/>
            <a:lstStyle/>
            <a:p>
              <a:endParaRPr lang="de-DE"/>
            </a:p>
          </p:txBody>
        </p:sp>
        <p:sp>
          <p:nvSpPr>
            <p:cNvPr id="510" name="Line 488"/>
            <p:cNvSpPr>
              <a:spLocks noChangeShapeType="1"/>
            </p:cNvSpPr>
            <p:nvPr/>
          </p:nvSpPr>
          <p:spPr bwMode="auto">
            <a:xfrm>
              <a:off x="2245" y="2598"/>
              <a:ext cx="66" cy="1"/>
            </a:xfrm>
            <a:prstGeom prst="line">
              <a:avLst/>
            </a:prstGeom>
            <a:noFill/>
            <a:ln w="9525">
              <a:solidFill>
                <a:srgbClr val="808080"/>
              </a:solidFill>
              <a:round/>
              <a:headEnd/>
              <a:tailEnd/>
            </a:ln>
          </p:spPr>
          <p:txBody>
            <a:bodyPr/>
            <a:lstStyle/>
            <a:p>
              <a:endParaRPr lang="de-DE"/>
            </a:p>
          </p:txBody>
        </p:sp>
        <p:sp>
          <p:nvSpPr>
            <p:cNvPr id="511" name="Line 489"/>
            <p:cNvSpPr>
              <a:spLocks noChangeShapeType="1"/>
            </p:cNvSpPr>
            <p:nvPr/>
          </p:nvSpPr>
          <p:spPr bwMode="auto">
            <a:xfrm>
              <a:off x="2245" y="2742"/>
              <a:ext cx="66" cy="1"/>
            </a:xfrm>
            <a:prstGeom prst="line">
              <a:avLst/>
            </a:prstGeom>
            <a:noFill/>
            <a:ln w="9525">
              <a:solidFill>
                <a:srgbClr val="808080"/>
              </a:solidFill>
              <a:round/>
              <a:headEnd/>
              <a:tailEnd/>
            </a:ln>
          </p:spPr>
          <p:txBody>
            <a:bodyPr/>
            <a:lstStyle/>
            <a:p>
              <a:endParaRPr lang="de-DE"/>
            </a:p>
          </p:txBody>
        </p:sp>
        <p:sp>
          <p:nvSpPr>
            <p:cNvPr id="512" name="Line 490"/>
            <p:cNvSpPr>
              <a:spLocks noChangeShapeType="1"/>
            </p:cNvSpPr>
            <p:nvPr/>
          </p:nvSpPr>
          <p:spPr bwMode="auto">
            <a:xfrm>
              <a:off x="2245" y="2891"/>
              <a:ext cx="66" cy="1"/>
            </a:xfrm>
            <a:prstGeom prst="line">
              <a:avLst/>
            </a:prstGeom>
            <a:noFill/>
            <a:ln w="9525">
              <a:solidFill>
                <a:srgbClr val="808080"/>
              </a:solidFill>
              <a:round/>
              <a:headEnd/>
              <a:tailEnd/>
            </a:ln>
          </p:spPr>
          <p:txBody>
            <a:bodyPr/>
            <a:lstStyle/>
            <a:p>
              <a:endParaRPr lang="de-DE"/>
            </a:p>
          </p:txBody>
        </p:sp>
        <p:sp>
          <p:nvSpPr>
            <p:cNvPr id="513" name="Line 491"/>
            <p:cNvSpPr>
              <a:spLocks noChangeShapeType="1"/>
            </p:cNvSpPr>
            <p:nvPr/>
          </p:nvSpPr>
          <p:spPr bwMode="auto">
            <a:xfrm>
              <a:off x="2245" y="2476"/>
              <a:ext cx="1" cy="487"/>
            </a:xfrm>
            <a:prstGeom prst="line">
              <a:avLst/>
            </a:prstGeom>
            <a:noFill/>
            <a:ln w="9525">
              <a:solidFill>
                <a:srgbClr val="808080"/>
              </a:solidFill>
              <a:round/>
              <a:headEnd/>
              <a:tailEnd/>
            </a:ln>
          </p:spPr>
          <p:txBody>
            <a:bodyPr/>
            <a:lstStyle/>
            <a:p>
              <a:endParaRPr lang="de-DE"/>
            </a:p>
          </p:txBody>
        </p:sp>
      </p:grpSp>
      <p:grpSp>
        <p:nvGrpSpPr>
          <p:cNvPr id="514" name="Group 492"/>
          <p:cNvGrpSpPr>
            <a:grpSpLocks/>
          </p:cNvGrpSpPr>
          <p:nvPr/>
        </p:nvGrpSpPr>
        <p:grpSpPr bwMode="auto">
          <a:xfrm>
            <a:off x="4646613" y="5650359"/>
            <a:ext cx="2146300" cy="61913"/>
            <a:chOff x="2245" y="2963"/>
            <a:chExt cx="1352" cy="39"/>
          </a:xfrm>
        </p:grpSpPr>
        <p:sp>
          <p:nvSpPr>
            <p:cNvPr id="515" name="Line 493"/>
            <p:cNvSpPr>
              <a:spLocks noChangeShapeType="1"/>
            </p:cNvSpPr>
            <p:nvPr/>
          </p:nvSpPr>
          <p:spPr bwMode="auto">
            <a:xfrm>
              <a:off x="2245" y="3001"/>
              <a:ext cx="1351" cy="1"/>
            </a:xfrm>
            <a:prstGeom prst="line">
              <a:avLst/>
            </a:prstGeom>
            <a:noFill/>
            <a:ln w="9525">
              <a:solidFill>
                <a:srgbClr val="808080"/>
              </a:solidFill>
              <a:round/>
              <a:headEnd/>
              <a:tailEnd/>
            </a:ln>
          </p:spPr>
          <p:txBody>
            <a:bodyPr/>
            <a:lstStyle/>
            <a:p>
              <a:endParaRPr lang="de-DE"/>
            </a:p>
          </p:txBody>
        </p:sp>
        <p:sp>
          <p:nvSpPr>
            <p:cNvPr id="516" name="Line 494"/>
            <p:cNvSpPr>
              <a:spLocks noChangeShapeType="1"/>
            </p:cNvSpPr>
            <p:nvPr/>
          </p:nvSpPr>
          <p:spPr bwMode="auto">
            <a:xfrm>
              <a:off x="2245" y="2963"/>
              <a:ext cx="1" cy="38"/>
            </a:xfrm>
            <a:prstGeom prst="line">
              <a:avLst/>
            </a:prstGeom>
            <a:noFill/>
            <a:ln w="9525">
              <a:solidFill>
                <a:srgbClr val="808080"/>
              </a:solidFill>
              <a:round/>
              <a:headEnd/>
              <a:tailEnd/>
            </a:ln>
          </p:spPr>
          <p:txBody>
            <a:bodyPr/>
            <a:lstStyle/>
            <a:p>
              <a:endParaRPr lang="de-DE"/>
            </a:p>
          </p:txBody>
        </p:sp>
        <p:sp>
          <p:nvSpPr>
            <p:cNvPr id="517" name="Line 495"/>
            <p:cNvSpPr>
              <a:spLocks noChangeShapeType="1"/>
            </p:cNvSpPr>
            <p:nvPr/>
          </p:nvSpPr>
          <p:spPr bwMode="auto">
            <a:xfrm>
              <a:off x="2389" y="2963"/>
              <a:ext cx="1" cy="38"/>
            </a:xfrm>
            <a:prstGeom prst="line">
              <a:avLst/>
            </a:prstGeom>
            <a:noFill/>
            <a:ln w="9525">
              <a:solidFill>
                <a:srgbClr val="808080"/>
              </a:solidFill>
              <a:round/>
              <a:headEnd/>
              <a:tailEnd/>
            </a:ln>
          </p:spPr>
          <p:txBody>
            <a:bodyPr/>
            <a:lstStyle/>
            <a:p>
              <a:endParaRPr lang="de-DE"/>
            </a:p>
          </p:txBody>
        </p:sp>
        <p:sp>
          <p:nvSpPr>
            <p:cNvPr id="518" name="Line 496"/>
            <p:cNvSpPr>
              <a:spLocks noChangeShapeType="1"/>
            </p:cNvSpPr>
            <p:nvPr/>
          </p:nvSpPr>
          <p:spPr bwMode="auto">
            <a:xfrm>
              <a:off x="2538" y="2963"/>
              <a:ext cx="1" cy="38"/>
            </a:xfrm>
            <a:prstGeom prst="line">
              <a:avLst/>
            </a:prstGeom>
            <a:noFill/>
            <a:ln w="9525">
              <a:solidFill>
                <a:srgbClr val="808080"/>
              </a:solidFill>
              <a:round/>
              <a:headEnd/>
              <a:tailEnd/>
            </a:ln>
          </p:spPr>
          <p:txBody>
            <a:bodyPr/>
            <a:lstStyle/>
            <a:p>
              <a:endParaRPr lang="de-DE"/>
            </a:p>
          </p:txBody>
        </p:sp>
        <p:sp>
          <p:nvSpPr>
            <p:cNvPr id="519" name="Line 497"/>
            <p:cNvSpPr>
              <a:spLocks noChangeShapeType="1"/>
            </p:cNvSpPr>
            <p:nvPr/>
          </p:nvSpPr>
          <p:spPr bwMode="auto">
            <a:xfrm>
              <a:off x="2693" y="2963"/>
              <a:ext cx="1" cy="38"/>
            </a:xfrm>
            <a:prstGeom prst="line">
              <a:avLst/>
            </a:prstGeom>
            <a:noFill/>
            <a:ln w="9525">
              <a:solidFill>
                <a:srgbClr val="808080"/>
              </a:solidFill>
              <a:round/>
              <a:headEnd/>
              <a:tailEnd/>
            </a:ln>
          </p:spPr>
          <p:txBody>
            <a:bodyPr/>
            <a:lstStyle/>
            <a:p>
              <a:endParaRPr lang="de-DE"/>
            </a:p>
          </p:txBody>
        </p:sp>
        <p:sp>
          <p:nvSpPr>
            <p:cNvPr id="520" name="Line 498"/>
            <p:cNvSpPr>
              <a:spLocks noChangeShapeType="1"/>
            </p:cNvSpPr>
            <p:nvPr/>
          </p:nvSpPr>
          <p:spPr bwMode="auto">
            <a:xfrm>
              <a:off x="2843" y="2963"/>
              <a:ext cx="1" cy="38"/>
            </a:xfrm>
            <a:prstGeom prst="line">
              <a:avLst/>
            </a:prstGeom>
            <a:noFill/>
            <a:ln w="9525">
              <a:solidFill>
                <a:srgbClr val="808080"/>
              </a:solidFill>
              <a:round/>
              <a:headEnd/>
              <a:tailEnd/>
            </a:ln>
          </p:spPr>
          <p:txBody>
            <a:bodyPr/>
            <a:lstStyle/>
            <a:p>
              <a:endParaRPr lang="de-DE"/>
            </a:p>
          </p:txBody>
        </p:sp>
        <p:sp>
          <p:nvSpPr>
            <p:cNvPr id="521" name="Line 499"/>
            <p:cNvSpPr>
              <a:spLocks noChangeShapeType="1"/>
            </p:cNvSpPr>
            <p:nvPr/>
          </p:nvSpPr>
          <p:spPr bwMode="auto">
            <a:xfrm>
              <a:off x="2992" y="2963"/>
              <a:ext cx="1" cy="38"/>
            </a:xfrm>
            <a:prstGeom prst="line">
              <a:avLst/>
            </a:prstGeom>
            <a:noFill/>
            <a:ln w="9525">
              <a:solidFill>
                <a:srgbClr val="808080"/>
              </a:solidFill>
              <a:round/>
              <a:headEnd/>
              <a:tailEnd/>
            </a:ln>
          </p:spPr>
          <p:txBody>
            <a:bodyPr/>
            <a:lstStyle/>
            <a:p>
              <a:endParaRPr lang="de-DE"/>
            </a:p>
          </p:txBody>
        </p:sp>
        <p:sp>
          <p:nvSpPr>
            <p:cNvPr id="522" name="Line 500"/>
            <p:cNvSpPr>
              <a:spLocks noChangeShapeType="1"/>
            </p:cNvSpPr>
            <p:nvPr/>
          </p:nvSpPr>
          <p:spPr bwMode="auto">
            <a:xfrm>
              <a:off x="3142" y="2963"/>
              <a:ext cx="1" cy="38"/>
            </a:xfrm>
            <a:prstGeom prst="line">
              <a:avLst/>
            </a:prstGeom>
            <a:noFill/>
            <a:ln w="9525">
              <a:solidFill>
                <a:srgbClr val="808080"/>
              </a:solidFill>
              <a:round/>
              <a:headEnd/>
              <a:tailEnd/>
            </a:ln>
          </p:spPr>
          <p:txBody>
            <a:bodyPr/>
            <a:lstStyle/>
            <a:p>
              <a:endParaRPr lang="de-DE"/>
            </a:p>
          </p:txBody>
        </p:sp>
        <p:sp>
          <p:nvSpPr>
            <p:cNvPr id="523" name="Line 501"/>
            <p:cNvSpPr>
              <a:spLocks noChangeShapeType="1"/>
            </p:cNvSpPr>
            <p:nvPr/>
          </p:nvSpPr>
          <p:spPr bwMode="auto">
            <a:xfrm>
              <a:off x="3297" y="2963"/>
              <a:ext cx="1" cy="38"/>
            </a:xfrm>
            <a:prstGeom prst="line">
              <a:avLst/>
            </a:prstGeom>
            <a:noFill/>
            <a:ln w="9525">
              <a:solidFill>
                <a:srgbClr val="808080"/>
              </a:solidFill>
              <a:round/>
              <a:headEnd/>
              <a:tailEnd/>
            </a:ln>
          </p:spPr>
          <p:txBody>
            <a:bodyPr/>
            <a:lstStyle/>
            <a:p>
              <a:endParaRPr lang="de-DE"/>
            </a:p>
          </p:txBody>
        </p:sp>
        <p:sp>
          <p:nvSpPr>
            <p:cNvPr id="524" name="Line 502"/>
            <p:cNvSpPr>
              <a:spLocks noChangeShapeType="1"/>
            </p:cNvSpPr>
            <p:nvPr/>
          </p:nvSpPr>
          <p:spPr bwMode="auto">
            <a:xfrm>
              <a:off x="3446" y="2963"/>
              <a:ext cx="1" cy="38"/>
            </a:xfrm>
            <a:prstGeom prst="line">
              <a:avLst/>
            </a:prstGeom>
            <a:noFill/>
            <a:ln w="9525">
              <a:solidFill>
                <a:srgbClr val="808080"/>
              </a:solidFill>
              <a:round/>
              <a:headEnd/>
              <a:tailEnd/>
            </a:ln>
          </p:spPr>
          <p:txBody>
            <a:bodyPr/>
            <a:lstStyle/>
            <a:p>
              <a:endParaRPr lang="de-DE"/>
            </a:p>
          </p:txBody>
        </p:sp>
        <p:sp>
          <p:nvSpPr>
            <p:cNvPr id="525" name="Line 503"/>
            <p:cNvSpPr>
              <a:spLocks noChangeShapeType="1"/>
            </p:cNvSpPr>
            <p:nvPr/>
          </p:nvSpPr>
          <p:spPr bwMode="auto">
            <a:xfrm>
              <a:off x="3596" y="2963"/>
              <a:ext cx="1" cy="38"/>
            </a:xfrm>
            <a:prstGeom prst="line">
              <a:avLst/>
            </a:prstGeom>
            <a:noFill/>
            <a:ln w="9525">
              <a:solidFill>
                <a:srgbClr val="808080"/>
              </a:solidFill>
              <a:round/>
              <a:headEnd/>
              <a:tailEnd/>
            </a:ln>
          </p:spPr>
          <p:txBody>
            <a:bodyPr/>
            <a:lstStyle/>
            <a:p>
              <a:endParaRPr lang="de-DE"/>
            </a:p>
          </p:txBody>
        </p:sp>
        <p:sp>
          <p:nvSpPr>
            <p:cNvPr id="526" name="Line 504"/>
            <p:cNvSpPr>
              <a:spLocks noChangeShapeType="1"/>
            </p:cNvSpPr>
            <p:nvPr/>
          </p:nvSpPr>
          <p:spPr bwMode="auto">
            <a:xfrm>
              <a:off x="2322" y="2963"/>
              <a:ext cx="1" cy="38"/>
            </a:xfrm>
            <a:prstGeom prst="line">
              <a:avLst/>
            </a:prstGeom>
            <a:noFill/>
            <a:ln w="9525">
              <a:solidFill>
                <a:srgbClr val="808080"/>
              </a:solidFill>
              <a:round/>
              <a:headEnd/>
              <a:tailEnd/>
            </a:ln>
          </p:spPr>
          <p:txBody>
            <a:bodyPr/>
            <a:lstStyle/>
            <a:p>
              <a:endParaRPr lang="de-DE"/>
            </a:p>
          </p:txBody>
        </p:sp>
        <p:sp>
          <p:nvSpPr>
            <p:cNvPr id="527" name="Line 505"/>
            <p:cNvSpPr>
              <a:spLocks noChangeShapeType="1"/>
            </p:cNvSpPr>
            <p:nvPr/>
          </p:nvSpPr>
          <p:spPr bwMode="auto">
            <a:xfrm>
              <a:off x="2472" y="2963"/>
              <a:ext cx="1" cy="38"/>
            </a:xfrm>
            <a:prstGeom prst="line">
              <a:avLst/>
            </a:prstGeom>
            <a:noFill/>
            <a:ln w="9525">
              <a:solidFill>
                <a:srgbClr val="808080"/>
              </a:solidFill>
              <a:round/>
              <a:headEnd/>
              <a:tailEnd/>
            </a:ln>
          </p:spPr>
          <p:txBody>
            <a:bodyPr/>
            <a:lstStyle/>
            <a:p>
              <a:endParaRPr lang="de-DE"/>
            </a:p>
          </p:txBody>
        </p:sp>
        <p:sp>
          <p:nvSpPr>
            <p:cNvPr id="528" name="Line 506"/>
            <p:cNvSpPr>
              <a:spLocks noChangeShapeType="1"/>
            </p:cNvSpPr>
            <p:nvPr/>
          </p:nvSpPr>
          <p:spPr bwMode="auto">
            <a:xfrm>
              <a:off x="2621" y="2963"/>
              <a:ext cx="1" cy="38"/>
            </a:xfrm>
            <a:prstGeom prst="line">
              <a:avLst/>
            </a:prstGeom>
            <a:noFill/>
            <a:ln w="9525">
              <a:solidFill>
                <a:srgbClr val="808080"/>
              </a:solidFill>
              <a:round/>
              <a:headEnd/>
              <a:tailEnd/>
            </a:ln>
          </p:spPr>
          <p:txBody>
            <a:bodyPr/>
            <a:lstStyle/>
            <a:p>
              <a:endParaRPr lang="de-DE"/>
            </a:p>
          </p:txBody>
        </p:sp>
        <p:sp>
          <p:nvSpPr>
            <p:cNvPr id="529" name="Line 507"/>
            <p:cNvSpPr>
              <a:spLocks noChangeShapeType="1"/>
            </p:cNvSpPr>
            <p:nvPr/>
          </p:nvSpPr>
          <p:spPr bwMode="auto">
            <a:xfrm>
              <a:off x="2771" y="2963"/>
              <a:ext cx="1" cy="38"/>
            </a:xfrm>
            <a:prstGeom prst="line">
              <a:avLst/>
            </a:prstGeom>
            <a:noFill/>
            <a:ln w="9525">
              <a:solidFill>
                <a:srgbClr val="808080"/>
              </a:solidFill>
              <a:round/>
              <a:headEnd/>
              <a:tailEnd/>
            </a:ln>
          </p:spPr>
          <p:txBody>
            <a:bodyPr/>
            <a:lstStyle/>
            <a:p>
              <a:endParaRPr lang="de-DE"/>
            </a:p>
          </p:txBody>
        </p:sp>
        <p:sp>
          <p:nvSpPr>
            <p:cNvPr id="530" name="Line 508"/>
            <p:cNvSpPr>
              <a:spLocks noChangeShapeType="1"/>
            </p:cNvSpPr>
            <p:nvPr/>
          </p:nvSpPr>
          <p:spPr bwMode="auto">
            <a:xfrm>
              <a:off x="2926" y="2963"/>
              <a:ext cx="1" cy="38"/>
            </a:xfrm>
            <a:prstGeom prst="line">
              <a:avLst/>
            </a:prstGeom>
            <a:noFill/>
            <a:ln w="9525">
              <a:solidFill>
                <a:srgbClr val="808080"/>
              </a:solidFill>
              <a:round/>
              <a:headEnd/>
              <a:tailEnd/>
            </a:ln>
          </p:spPr>
          <p:txBody>
            <a:bodyPr/>
            <a:lstStyle/>
            <a:p>
              <a:endParaRPr lang="de-DE"/>
            </a:p>
          </p:txBody>
        </p:sp>
        <p:sp>
          <p:nvSpPr>
            <p:cNvPr id="531" name="Line 509"/>
            <p:cNvSpPr>
              <a:spLocks noChangeShapeType="1"/>
            </p:cNvSpPr>
            <p:nvPr/>
          </p:nvSpPr>
          <p:spPr bwMode="auto">
            <a:xfrm>
              <a:off x="3075" y="2963"/>
              <a:ext cx="1" cy="38"/>
            </a:xfrm>
            <a:prstGeom prst="line">
              <a:avLst/>
            </a:prstGeom>
            <a:noFill/>
            <a:ln w="9525">
              <a:solidFill>
                <a:srgbClr val="808080"/>
              </a:solidFill>
              <a:round/>
              <a:headEnd/>
              <a:tailEnd/>
            </a:ln>
          </p:spPr>
          <p:txBody>
            <a:bodyPr/>
            <a:lstStyle/>
            <a:p>
              <a:endParaRPr lang="de-DE"/>
            </a:p>
          </p:txBody>
        </p:sp>
        <p:sp>
          <p:nvSpPr>
            <p:cNvPr id="532" name="Line 510"/>
            <p:cNvSpPr>
              <a:spLocks noChangeShapeType="1"/>
            </p:cNvSpPr>
            <p:nvPr/>
          </p:nvSpPr>
          <p:spPr bwMode="auto">
            <a:xfrm>
              <a:off x="3225" y="2963"/>
              <a:ext cx="1" cy="38"/>
            </a:xfrm>
            <a:prstGeom prst="line">
              <a:avLst/>
            </a:prstGeom>
            <a:noFill/>
            <a:ln w="9525">
              <a:solidFill>
                <a:srgbClr val="808080"/>
              </a:solidFill>
              <a:round/>
              <a:headEnd/>
              <a:tailEnd/>
            </a:ln>
          </p:spPr>
          <p:txBody>
            <a:bodyPr/>
            <a:lstStyle/>
            <a:p>
              <a:endParaRPr lang="de-DE"/>
            </a:p>
          </p:txBody>
        </p:sp>
        <p:sp>
          <p:nvSpPr>
            <p:cNvPr id="533" name="Line 511"/>
            <p:cNvSpPr>
              <a:spLocks noChangeShapeType="1"/>
            </p:cNvSpPr>
            <p:nvPr/>
          </p:nvSpPr>
          <p:spPr bwMode="auto">
            <a:xfrm>
              <a:off x="3374" y="2963"/>
              <a:ext cx="1" cy="38"/>
            </a:xfrm>
            <a:prstGeom prst="line">
              <a:avLst/>
            </a:prstGeom>
            <a:noFill/>
            <a:ln w="9525">
              <a:solidFill>
                <a:srgbClr val="808080"/>
              </a:solidFill>
              <a:round/>
              <a:headEnd/>
              <a:tailEnd/>
            </a:ln>
          </p:spPr>
          <p:txBody>
            <a:bodyPr/>
            <a:lstStyle/>
            <a:p>
              <a:endParaRPr lang="de-DE"/>
            </a:p>
          </p:txBody>
        </p:sp>
        <p:sp>
          <p:nvSpPr>
            <p:cNvPr id="534" name="Line 512"/>
            <p:cNvSpPr>
              <a:spLocks noChangeShapeType="1"/>
            </p:cNvSpPr>
            <p:nvPr/>
          </p:nvSpPr>
          <p:spPr bwMode="auto">
            <a:xfrm>
              <a:off x="3530" y="2963"/>
              <a:ext cx="1" cy="38"/>
            </a:xfrm>
            <a:prstGeom prst="line">
              <a:avLst/>
            </a:prstGeom>
            <a:noFill/>
            <a:ln w="9525">
              <a:solidFill>
                <a:srgbClr val="808080"/>
              </a:solidFill>
              <a:round/>
              <a:headEnd/>
              <a:tailEnd/>
            </a:ln>
          </p:spPr>
          <p:txBody>
            <a:bodyPr/>
            <a:lstStyle/>
            <a:p>
              <a:endParaRPr lang="de-DE"/>
            </a:p>
          </p:txBody>
        </p:sp>
      </p:grpSp>
      <p:sp>
        <p:nvSpPr>
          <p:cNvPr id="535" name="Line 513"/>
          <p:cNvSpPr>
            <a:spLocks noChangeShapeType="1"/>
          </p:cNvSpPr>
          <p:nvPr/>
        </p:nvSpPr>
        <p:spPr bwMode="auto">
          <a:xfrm>
            <a:off x="4646613" y="4886772"/>
            <a:ext cx="103187" cy="1587"/>
          </a:xfrm>
          <a:prstGeom prst="line">
            <a:avLst/>
          </a:prstGeom>
          <a:noFill/>
          <a:ln w="9525">
            <a:solidFill>
              <a:srgbClr val="808080"/>
            </a:solidFill>
            <a:round/>
            <a:headEnd/>
            <a:tailEnd/>
          </a:ln>
        </p:spPr>
        <p:txBody>
          <a:bodyPr/>
          <a:lstStyle/>
          <a:p>
            <a:endParaRPr lang="de-DE"/>
          </a:p>
        </p:txBody>
      </p:sp>
      <p:sp>
        <p:nvSpPr>
          <p:cNvPr id="536" name="Line 514"/>
          <p:cNvSpPr>
            <a:spLocks noChangeShapeType="1"/>
          </p:cNvSpPr>
          <p:nvPr/>
        </p:nvSpPr>
        <p:spPr bwMode="auto">
          <a:xfrm>
            <a:off x="4646613" y="5070922"/>
            <a:ext cx="103187" cy="1587"/>
          </a:xfrm>
          <a:prstGeom prst="line">
            <a:avLst/>
          </a:prstGeom>
          <a:noFill/>
          <a:ln w="9525">
            <a:solidFill>
              <a:srgbClr val="808080"/>
            </a:solidFill>
            <a:round/>
            <a:headEnd/>
            <a:tailEnd/>
          </a:ln>
        </p:spPr>
        <p:txBody>
          <a:bodyPr/>
          <a:lstStyle/>
          <a:p>
            <a:endParaRPr lang="de-DE"/>
          </a:p>
        </p:txBody>
      </p:sp>
      <p:sp>
        <p:nvSpPr>
          <p:cNvPr id="537" name="Line 515"/>
          <p:cNvSpPr>
            <a:spLocks noChangeShapeType="1"/>
          </p:cNvSpPr>
          <p:nvPr/>
        </p:nvSpPr>
        <p:spPr bwMode="auto">
          <a:xfrm>
            <a:off x="4646613" y="5299522"/>
            <a:ext cx="103187" cy="1587"/>
          </a:xfrm>
          <a:prstGeom prst="line">
            <a:avLst/>
          </a:prstGeom>
          <a:noFill/>
          <a:ln w="9525">
            <a:solidFill>
              <a:srgbClr val="808080"/>
            </a:solidFill>
            <a:round/>
            <a:headEnd/>
            <a:tailEnd/>
          </a:ln>
        </p:spPr>
        <p:txBody>
          <a:bodyPr/>
          <a:lstStyle/>
          <a:p>
            <a:endParaRPr lang="de-DE"/>
          </a:p>
        </p:txBody>
      </p:sp>
      <p:sp>
        <p:nvSpPr>
          <p:cNvPr id="538" name="Line 516"/>
          <p:cNvSpPr>
            <a:spLocks noChangeShapeType="1"/>
          </p:cNvSpPr>
          <p:nvPr/>
        </p:nvSpPr>
        <p:spPr bwMode="auto">
          <a:xfrm>
            <a:off x="4646613" y="5536059"/>
            <a:ext cx="103187" cy="1588"/>
          </a:xfrm>
          <a:prstGeom prst="line">
            <a:avLst/>
          </a:prstGeom>
          <a:noFill/>
          <a:ln w="9525">
            <a:solidFill>
              <a:srgbClr val="808080"/>
            </a:solidFill>
            <a:round/>
            <a:headEnd/>
            <a:tailEnd/>
          </a:ln>
        </p:spPr>
        <p:txBody>
          <a:bodyPr/>
          <a:lstStyle/>
          <a:p>
            <a:endParaRPr lang="de-DE"/>
          </a:p>
        </p:txBody>
      </p:sp>
      <p:sp>
        <p:nvSpPr>
          <p:cNvPr id="539" name="Line 517"/>
          <p:cNvSpPr>
            <a:spLocks noChangeShapeType="1"/>
          </p:cNvSpPr>
          <p:nvPr/>
        </p:nvSpPr>
        <p:spPr bwMode="auto">
          <a:xfrm>
            <a:off x="4646613" y="4877247"/>
            <a:ext cx="0" cy="773112"/>
          </a:xfrm>
          <a:prstGeom prst="line">
            <a:avLst/>
          </a:prstGeom>
          <a:noFill/>
          <a:ln w="9525">
            <a:solidFill>
              <a:srgbClr val="808080"/>
            </a:solidFill>
            <a:round/>
            <a:headEnd/>
            <a:tailEnd/>
          </a:ln>
        </p:spPr>
        <p:txBody>
          <a:bodyPr/>
          <a:lstStyle/>
          <a:p>
            <a:endParaRPr lang="de-DE"/>
          </a:p>
        </p:txBody>
      </p:sp>
      <p:sp>
        <p:nvSpPr>
          <p:cNvPr id="540" name="Line 518"/>
          <p:cNvSpPr>
            <a:spLocks noChangeShapeType="1"/>
          </p:cNvSpPr>
          <p:nvPr/>
        </p:nvSpPr>
        <p:spPr bwMode="auto">
          <a:xfrm>
            <a:off x="4646613" y="4886772"/>
            <a:ext cx="103187" cy="1587"/>
          </a:xfrm>
          <a:prstGeom prst="line">
            <a:avLst/>
          </a:prstGeom>
          <a:noFill/>
          <a:ln w="9525">
            <a:solidFill>
              <a:srgbClr val="808080"/>
            </a:solidFill>
            <a:round/>
            <a:headEnd/>
            <a:tailEnd/>
          </a:ln>
        </p:spPr>
        <p:txBody>
          <a:bodyPr/>
          <a:lstStyle/>
          <a:p>
            <a:endParaRPr lang="de-DE"/>
          </a:p>
        </p:txBody>
      </p:sp>
      <p:sp>
        <p:nvSpPr>
          <p:cNvPr id="541" name="Line 519"/>
          <p:cNvSpPr>
            <a:spLocks noChangeShapeType="1"/>
          </p:cNvSpPr>
          <p:nvPr/>
        </p:nvSpPr>
        <p:spPr bwMode="auto">
          <a:xfrm>
            <a:off x="4646613" y="5070922"/>
            <a:ext cx="103187" cy="1587"/>
          </a:xfrm>
          <a:prstGeom prst="line">
            <a:avLst/>
          </a:prstGeom>
          <a:noFill/>
          <a:ln w="9525">
            <a:solidFill>
              <a:srgbClr val="808080"/>
            </a:solidFill>
            <a:round/>
            <a:headEnd/>
            <a:tailEnd/>
          </a:ln>
        </p:spPr>
        <p:txBody>
          <a:bodyPr/>
          <a:lstStyle/>
          <a:p>
            <a:endParaRPr lang="de-DE"/>
          </a:p>
        </p:txBody>
      </p:sp>
      <p:sp>
        <p:nvSpPr>
          <p:cNvPr id="542" name="Line 520"/>
          <p:cNvSpPr>
            <a:spLocks noChangeShapeType="1"/>
          </p:cNvSpPr>
          <p:nvPr/>
        </p:nvSpPr>
        <p:spPr bwMode="auto">
          <a:xfrm>
            <a:off x="4646613" y="5299522"/>
            <a:ext cx="103187" cy="1587"/>
          </a:xfrm>
          <a:prstGeom prst="line">
            <a:avLst/>
          </a:prstGeom>
          <a:noFill/>
          <a:ln w="9525">
            <a:solidFill>
              <a:srgbClr val="808080"/>
            </a:solidFill>
            <a:round/>
            <a:headEnd/>
            <a:tailEnd/>
          </a:ln>
        </p:spPr>
        <p:txBody>
          <a:bodyPr/>
          <a:lstStyle/>
          <a:p>
            <a:endParaRPr lang="de-DE"/>
          </a:p>
        </p:txBody>
      </p:sp>
      <p:sp>
        <p:nvSpPr>
          <p:cNvPr id="543" name="Line 521"/>
          <p:cNvSpPr>
            <a:spLocks noChangeShapeType="1"/>
          </p:cNvSpPr>
          <p:nvPr/>
        </p:nvSpPr>
        <p:spPr bwMode="auto">
          <a:xfrm>
            <a:off x="4646613" y="5536059"/>
            <a:ext cx="103187" cy="1588"/>
          </a:xfrm>
          <a:prstGeom prst="line">
            <a:avLst/>
          </a:prstGeom>
          <a:noFill/>
          <a:ln w="9525">
            <a:solidFill>
              <a:srgbClr val="808080"/>
            </a:solidFill>
            <a:round/>
            <a:headEnd/>
            <a:tailEnd/>
          </a:ln>
        </p:spPr>
        <p:txBody>
          <a:bodyPr/>
          <a:lstStyle/>
          <a:p>
            <a:endParaRPr lang="de-DE"/>
          </a:p>
        </p:txBody>
      </p:sp>
      <p:sp>
        <p:nvSpPr>
          <p:cNvPr id="544" name="Line 522"/>
          <p:cNvSpPr>
            <a:spLocks noChangeShapeType="1"/>
          </p:cNvSpPr>
          <p:nvPr/>
        </p:nvSpPr>
        <p:spPr bwMode="auto">
          <a:xfrm>
            <a:off x="4646613" y="4877247"/>
            <a:ext cx="0" cy="773112"/>
          </a:xfrm>
          <a:prstGeom prst="line">
            <a:avLst/>
          </a:prstGeom>
          <a:noFill/>
          <a:ln w="9525">
            <a:solidFill>
              <a:srgbClr val="808080"/>
            </a:solidFill>
            <a:round/>
            <a:headEnd/>
            <a:tailEnd/>
          </a:ln>
        </p:spPr>
        <p:txBody>
          <a:bodyPr/>
          <a:lstStyle/>
          <a:p>
            <a:endParaRPr lang="de-DE"/>
          </a:p>
        </p:txBody>
      </p:sp>
      <p:sp>
        <p:nvSpPr>
          <p:cNvPr id="545" name="Line 523"/>
          <p:cNvSpPr>
            <a:spLocks noChangeShapeType="1"/>
          </p:cNvSpPr>
          <p:nvPr/>
        </p:nvSpPr>
        <p:spPr bwMode="auto">
          <a:xfrm>
            <a:off x="4646613" y="5710684"/>
            <a:ext cx="2143125" cy="1588"/>
          </a:xfrm>
          <a:prstGeom prst="line">
            <a:avLst/>
          </a:prstGeom>
          <a:noFill/>
          <a:ln w="9525">
            <a:solidFill>
              <a:srgbClr val="808080"/>
            </a:solidFill>
            <a:round/>
            <a:headEnd/>
            <a:tailEnd/>
          </a:ln>
        </p:spPr>
        <p:txBody>
          <a:bodyPr/>
          <a:lstStyle/>
          <a:p>
            <a:endParaRPr lang="de-DE"/>
          </a:p>
        </p:txBody>
      </p:sp>
      <p:sp>
        <p:nvSpPr>
          <p:cNvPr id="546" name="Line 524"/>
          <p:cNvSpPr>
            <a:spLocks noChangeShapeType="1"/>
          </p:cNvSpPr>
          <p:nvPr/>
        </p:nvSpPr>
        <p:spPr bwMode="auto">
          <a:xfrm>
            <a:off x="4646613" y="5650359"/>
            <a:ext cx="0" cy="60325"/>
          </a:xfrm>
          <a:prstGeom prst="line">
            <a:avLst/>
          </a:prstGeom>
          <a:noFill/>
          <a:ln w="9525">
            <a:solidFill>
              <a:srgbClr val="808080"/>
            </a:solidFill>
            <a:round/>
            <a:headEnd/>
            <a:tailEnd/>
          </a:ln>
        </p:spPr>
        <p:txBody>
          <a:bodyPr/>
          <a:lstStyle/>
          <a:p>
            <a:endParaRPr lang="de-DE"/>
          </a:p>
        </p:txBody>
      </p:sp>
      <p:sp>
        <p:nvSpPr>
          <p:cNvPr id="547" name="Line 525"/>
          <p:cNvSpPr>
            <a:spLocks noChangeShapeType="1"/>
          </p:cNvSpPr>
          <p:nvPr/>
        </p:nvSpPr>
        <p:spPr bwMode="auto">
          <a:xfrm>
            <a:off x="4875213" y="5650359"/>
            <a:ext cx="0" cy="60325"/>
          </a:xfrm>
          <a:prstGeom prst="line">
            <a:avLst/>
          </a:prstGeom>
          <a:noFill/>
          <a:ln w="9525">
            <a:solidFill>
              <a:srgbClr val="808080"/>
            </a:solidFill>
            <a:round/>
            <a:headEnd/>
            <a:tailEnd/>
          </a:ln>
        </p:spPr>
        <p:txBody>
          <a:bodyPr/>
          <a:lstStyle/>
          <a:p>
            <a:endParaRPr lang="de-DE"/>
          </a:p>
        </p:txBody>
      </p:sp>
      <p:sp>
        <p:nvSpPr>
          <p:cNvPr id="548" name="Line 526"/>
          <p:cNvSpPr>
            <a:spLocks noChangeShapeType="1"/>
          </p:cNvSpPr>
          <p:nvPr/>
        </p:nvSpPr>
        <p:spPr bwMode="auto">
          <a:xfrm>
            <a:off x="5110163" y="5650359"/>
            <a:ext cx="1587" cy="60325"/>
          </a:xfrm>
          <a:prstGeom prst="line">
            <a:avLst/>
          </a:prstGeom>
          <a:noFill/>
          <a:ln w="9525">
            <a:solidFill>
              <a:srgbClr val="808080"/>
            </a:solidFill>
            <a:round/>
            <a:headEnd/>
            <a:tailEnd/>
          </a:ln>
        </p:spPr>
        <p:txBody>
          <a:bodyPr/>
          <a:lstStyle/>
          <a:p>
            <a:endParaRPr lang="de-DE"/>
          </a:p>
        </p:txBody>
      </p:sp>
      <p:sp>
        <p:nvSpPr>
          <p:cNvPr id="549" name="Line 527"/>
          <p:cNvSpPr>
            <a:spLocks noChangeShapeType="1"/>
          </p:cNvSpPr>
          <p:nvPr/>
        </p:nvSpPr>
        <p:spPr bwMode="auto">
          <a:xfrm>
            <a:off x="5357813" y="5650359"/>
            <a:ext cx="0" cy="60325"/>
          </a:xfrm>
          <a:prstGeom prst="line">
            <a:avLst/>
          </a:prstGeom>
          <a:noFill/>
          <a:ln w="9525">
            <a:solidFill>
              <a:srgbClr val="808080"/>
            </a:solidFill>
            <a:round/>
            <a:headEnd/>
            <a:tailEnd/>
          </a:ln>
        </p:spPr>
        <p:txBody>
          <a:bodyPr/>
          <a:lstStyle/>
          <a:p>
            <a:endParaRPr lang="de-DE"/>
          </a:p>
        </p:txBody>
      </p:sp>
      <p:sp>
        <p:nvSpPr>
          <p:cNvPr id="550" name="Line 528"/>
          <p:cNvSpPr>
            <a:spLocks noChangeShapeType="1"/>
          </p:cNvSpPr>
          <p:nvPr/>
        </p:nvSpPr>
        <p:spPr bwMode="auto">
          <a:xfrm>
            <a:off x="5594350" y="5650359"/>
            <a:ext cx="1588" cy="60325"/>
          </a:xfrm>
          <a:prstGeom prst="line">
            <a:avLst/>
          </a:prstGeom>
          <a:noFill/>
          <a:ln w="9525">
            <a:solidFill>
              <a:srgbClr val="808080"/>
            </a:solidFill>
            <a:round/>
            <a:headEnd/>
            <a:tailEnd/>
          </a:ln>
        </p:spPr>
        <p:txBody>
          <a:bodyPr/>
          <a:lstStyle/>
          <a:p>
            <a:endParaRPr lang="de-DE"/>
          </a:p>
        </p:txBody>
      </p:sp>
      <p:sp>
        <p:nvSpPr>
          <p:cNvPr id="551" name="Line 529"/>
          <p:cNvSpPr>
            <a:spLocks noChangeShapeType="1"/>
          </p:cNvSpPr>
          <p:nvPr/>
        </p:nvSpPr>
        <p:spPr bwMode="auto">
          <a:xfrm>
            <a:off x="5830888" y="5650359"/>
            <a:ext cx="3175" cy="60325"/>
          </a:xfrm>
          <a:prstGeom prst="line">
            <a:avLst/>
          </a:prstGeom>
          <a:noFill/>
          <a:ln w="9525">
            <a:solidFill>
              <a:srgbClr val="808080"/>
            </a:solidFill>
            <a:round/>
            <a:headEnd/>
            <a:tailEnd/>
          </a:ln>
        </p:spPr>
        <p:txBody>
          <a:bodyPr/>
          <a:lstStyle/>
          <a:p>
            <a:endParaRPr lang="de-DE"/>
          </a:p>
        </p:txBody>
      </p:sp>
      <p:sp>
        <p:nvSpPr>
          <p:cNvPr id="552" name="Line 530"/>
          <p:cNvSpPr>
            <a:spLocks noChangeShapeType="1"/>
          </p:cNvSpPr>
          <p:nvPr/>
        </p:nvSpPr>
        <p:spPr bwMode="auto">
          <a:xfrm>
            <a:off x="6069013" y="5650359"/>
            <a:ext cx="1587" cy="60325"/>
          </a:xfrm>
          <a:prstGeom prst="line">
            <a:avLst/>
          </a:prstGeom>
          <a:noFill/>
          <a:ln w="9525">
            <a:solidFill>
              <a:srgbClr val="808080"/>
            </a:solidFill>
            <a:round/>
            <a:headEnd/>
            <a:tailEnd/>
          </a:ln>
        </p:spPr>
        <p:txBody>
          <a:bodyPr/>
          <a:lstStyle/>
          <a:p>
            <a:endParaRPr lang="de-DE"/>
          </a:p>
        </p:txBody>
      </p:sp>
      <p:sp>
        <p:nvSpPr>
          <p:cNvPr id="553" name="Line 531"/>
          <p:cNvSpPr>
            <a:spLocks noChangeShapeType="1"/>
          </p:cNvSpPr>
          <p:nvPr/>
        </p:nvSpPr>
        <p:spPr bwMode="auto">
          <a:xfrm>
            <a:off x="6316663" y="5650359"/>
            <a:ext cx="0" cy="60325"/>
          </a:xfrm>
          <a:prstGeom prst="line">
            <a:avLst/>
          </a:prstGeom>
          <a:noFill/>
          <a:ln w="9525">
            <a:solidFill>
              <a:srgbClr val="808080"/>
            </a:solidFill>
            <a:round/>
            <a:headEnd/>
            <a:tailEnd/>
          </a:ln>
        </p:spPr>
        <p:txBody>
          <a:bodyPr/>
          <a:lstStyle/>
          <a:p>
            <a:endParaRPr lang="de-DE"/>
          </a:p>
        </p:txBody>
      </p:sp>
      <p:sp>
        <p:nvSpPr>
          <p:cNvPr id="554" name="Line 532"/>
          <p:cNvSpPr>
            <a:spLocks noChangeShapeType="1"/>
          </p:cNvSpPr>
          <p:nvPr/>
        </p:nvSpPr>
        <p:spPr bwMode="auto">
          <a:xfrm>
            <a:off x="6551613" y="5650359"/>
            <a:ext cx="1587" cy="60325"/>
          </a:xfrm>
          <a:prstGeom prst="line">
            <a:avLst/>
          </a:prstGeom>
          <a:noFill/>
          <a:ln w="9525">
            <a:solidFill>
              <a:srgbClr val="808080"/>
            </a:solidFill>
            <a:round/>
            <a:headEnd/>
            <a:tailEnd/>
          </a:ln>
        </p:spPr>
        <p:txBody>
          <a:bodyPr/>
          <a:lstStyle/>
          <a:p>
            <a:endParaRPr lang="de-DE"/>
          </a:p>
        </p:txBody>
      </p:sp>
      <p:sp>
        <p:nvSpPr>
          <p:cNvPr id="555" name="Line 533"/>
          <p:cNvSpPr>
            <a:spLocks noChangeShapeType="1"/>
          </p:cNvSpPr>
          <p:nvPr/>
        </p:nvSpPr>
        <p:spPr bwMode="auto">
          <a:xfrm>
            <a:off x="6789738" y="5650359"/>
            <a:ext cx="3175" cy="60325"/>
          </a:xfrm>
          <a:prstGeom prst="line">
            <a:avLst/>
          </a:prstGeom>
          <a:noFill/>
          <a:ln w="9525">
            <a:solidFill>
              <a:srgbClr val="808080"/>
            </a:solidFill>
            <a:round/>
            <a:headEnd/>
            <a:tailEnd/>
          </a:ln>
        </p:spPr>
        <p:txBody>
          <a:bodyPr/>
          <a:lstStyle/>
          <a:p>
            <a:endParaRPr lang="de-DE"/>
          </a:p>
        </p:txBody>
      </p:sp>
      <p:sp>
        <p:nvSpPr>
          <p:cNvPr id="556" name="Line 534"/>
          <p:cNvSpPr>
            <a:spLocks noChangeShapeType="1"/>
          </p:cNvSpPr>
          <p:nvPr/>
        </p:nvSpPr>
        <p:spPr bwMode="auto">
          <a:xfrm>
            <a:off x="4767263" y="5650359"/>
            <a:ext cx="1587" cy="60325"/>
          </a:xfrm>
          <a:prstGeom prst="line">
            <a:avLst/>
          </a:prstGeom>
          <a:noFill/>
          <a:ln w="9525">
            <a:solidFill>
              <a:srgbClr val="808080"/>
            </a:solidFill>
            <a:round/>
            <a:headEnd/>
            <a:tailEnd/>
          </a:ln>
        </p:spPr>
        <p:txBody>
          <a:bodyPr/>
          <a:lstStyle/>
          <a:p>
            <a:endParaRPr lang="de-DE"/>
          </a:p>
        </p:txBody>
      </p:sp>
      <p:sp>
        <p:nvSpPr>
          <p:cNvPr id="557" name="Line 535"/>
          <p:cNvSpPr>
            <a:spLocks noChangeShapeType="1"/>
          </p:cNvSpPr>
          <p:nvPr/>
        </p:nvSpPr>
        <p:spPr bwMode="auto">
          <a:xfrm>
            <a:off x="5005388" y="5650359"/>
            <a:ext cx="3175" cy="60325"/>
          </a:xfrm>
          <a:prstGeom prst="line">
            <a:avLst/>
          </a:prstGeom>
          <a:noFill/>
          <a:ln w="9525">
            <a:solidFill>
              <a:srgbClr val="808080"/>
            </a:solidFill>
            <a:round/>
            <a:headEnd/>
            <a:tailEnd/>
          </a:ln>
        </p:spPr>
        <p:txBody>
          <a:bodyPr/>
          <a:lstStyle/>
          <a:p>
            <a:endParaRPr lang="de-DE"/>
          </a:p>
        </p:txBody>
      </p:sp>
      <p:sp>
        <p:nvSpPr>
          <p:cNvPr id="558" name="Line 536"/>
          <p:cNvSpPr>
            <a:spLocks noChangeShapeType="1"/>
          </p:cNvSpPr>
          <p:nvPr/>
        </p:nvSpPr>
        <p:spPr bwMode="auto">
          <a:xfrm>
            <a:off x="5243513" y="5650359"/>
            <a:ext cx="0" cy="60325"/>
          </a:xfrm>
          <a:prstGeom prst="line">
            <a:avLst/>
          </a:prstGeom>
          <a:noFill/>
          <a:ln w="9525">
            <a:solidFill>
              <a:srgbClr val="808080"/>
            </a:solidFill>
            <a:round/>
            <a:headEnd/>
            <a:tailEnd/>
          </a:ln>
        </p:spPr>
        <p:txBody>
          <a:bodyPr/>
          <a:lstStyle/>
          <a:p>
            <a:endParaRPr lang="de-DE"/>
          </a:p>
        </p:txBody>
      </p:sp>
      <p:sp>
        <p:nvSpPr>
          <p:cNvPr id="559" name="Line 537"/>
          <p:cNvSpPr>
            <a:spLocks noChangeShapeType="1"/>
          </p:cNvSpPr>
          <p:nvPr/>
        </p:nvSpPr>
        <p:spPr bwMode="auto">
          <a:xfrm>
            <a:off x="5480050" y="5650359"/>
            <a:ext cx="1588" cy="60325"/>
          </a:xfrm>
          <a:prstGeom prst="line">
            <a:avLst/>
          </a:prstGeom>
          <a:noFill/>
          <a:ln w="9525">
            <a:solidFill>
              <a:srgbClr val="808080"/>
            </a:solidFill>
            <a:round/>
            <a:headEnd/>
            <a:tailEnd/>
          </a:ln>
        </p:spPr>
        <p:txBody>
          <a:bodyPr/>
          <a:lstStyle/>
          <a:p>
            <a:endParaRPr lang="de-DE"/>
          </a:p>
        </p:txBody>
      </p:sp>
      <p:sp>
        <p:nvSpPr>
          <p:cNvPr id="560" name="Line 538"/>
          <p:cNvSpPr>
            <a:spLocks noChangeShapeType="1"/>
          </p:cNvSpPr>
          <p:nvPr/>
        </p:nvSpPr>
        <p:spPr bwMode="auto">
          <a:xfrm>
            <a:off x="5726113" y="5650359"/>
            <a:ext cx="1587" cy="60325"/>
          </a:xfrm>
          <a:prstGeom prst="line">
            <a:avLst/>
          </a:prstGeom>
          <a:noFill/>
          <a:ln w="9525">
            <a:solidFill>
              <a:srgbClr val="808080"/>
            </a:solidFill>
            <a:round/>
            <a:headEnd/>
            <a:tailEnd/>
          </a:ln>
        </p:spPr>
        <p:txBody>
          <a:bodyPr/>
          <a:lstStyle/>
          <a:p>
            <a:endParaRPr lang="de-DE"/>
          </a:p>
        </p:txBody>
      </p:sp>
      <p:sp>
        <p:nvSpPr>
          <p:cNvPr id="561" name="Line 539"/>
          <p:cNvSpPr>
            <a:spLocks noChangeShapeType="1"/>
          </p:cNvSpPr>
          <p:nvPr/>
        </p:nvSpPr>
        <p:spPr bwMode="auto">
          <a:xfrm>
            <a:off x="5962650" y="5650359"/>
            <a:ext cx="1588" cy="60325"/>
          </a:xfrm>
          <a:prstGeom prst="line">
            <a:avLst/>
          </a:prstGeom>
          <a:noFill/>
          <a:ln w="9525">
            <a:solidFill>
              <a:srgbClr val="808080"/>
            </a:solidFill>
            <a:round/>
            <a:headEnd/>
            <a:tailEnd/>
          </a:ln>
        </p:spPr>
        <p:txBody>
          <a:bodyPr/>
          <a:lstStyle/>
          <a:p>
            <a:endParaRPr lang="de-DE"/>
          </a:p>
        </p:txBody>
      </p:sp>
      <p:sp>
        <p:nvSpPr>
          <p:cNvPr id="562" name="Line 540"/>
          <p:cNvSpPr>
            <a:spLocks noChangeShapeType="1"/>
          </p:cNvSpPr>
          <p:nvPr/>
        </p:nvSpPr>
        <p:spPr bwMode="auto">
          <a:xfrm>
            <a:off x="6202363" y="5650359"/>
            <a:ext cx="0" cy="60325"/>
          </a:xfrm>
          <a:prstGeom prst="line">
            <a:avLst/>
          </a:prstGeom>
          <a:noFill/>
          <a:ln w="9525">
            <a:solidFill>
              <a:srgbClr val="808080"/>
            </a:solidFill>
            <a:round/>
            <a:headEnd/>
            <a:tailEnd/>
          </a:ln>
        </p:spPr>
        <p:txBody>
          <a:bodyPr/>
          <a:lstStyle/>
          <a:p>
            <a:endParaRPr lang="de-DE"/>
          </a:p>
        </p:txBody>
      </p:sp>
      <p:sp>
        <p:nvSpPr>
          <p:cNvPr id="563" name="Line 541"/>
          <p:cNvSpPr>
            <a:spLocks noChangeShapeType="1"/>
          </p:cNvSpPr>
          <p:nvPr/>
        </p:nvSpPr>
        <p:spPr bwMode="auto">
          <a:xfrm>
            <a:off x="6437313" y="5650359"/>
            <a:ext cx="1587" cy="60325"/>
          </a:xfrm>
          <a:prstGeom prst="line">
            <a:avLst/>
          </a:prstGeom>
          <a:noFill/>
          <a:ln w="9525">
            <a:solidFill>
              <a:srgbClr val="808080"/>
            </a:solidFill>
            <a:round/>
            <a:headEnd/>
            <a:tailEnd/>
          </a:ln>
        </p:spPr>
        <p:txBody>
          <a:bodyPr/>
          <a:lstStyle/>
          <a:p>
            <a:endParaRPr lang="de-DE"/>
          </a:p>
        </p:txBody>
      </p:sp>
      <p:sp>
        <p:nvSpPr>
          <p:cNvPr id="564" name="Line 542"/>
          <p:cNvSpPr>
            <a:spLocks noChangeShapeType="1"/>
          </p:cNvSpPr>
          <p:nvPr/>
        </p:nvSpPr>
        <p:spPr bwMode="auto">
          <a:xfrm>
            <a:off x="6684963" y="5650359"/>
            <a:ext cx="1587" cy="60325"/>
          </a:xfrm>
          <a:prstGeom prst="line">
            <a:avLst/>
          </a:prstGeom>
          <a:noFill/>
          <a:ln w="9525">
            <a:solidFill>
              <a:srgbClr val="808080"/>
            </a:solidFill>
            <a:round/>
            <a:headEnd/>
            <a:tailEnd/>
          </a:ln>
        </p:spPr>
        <p:txBody>
          <a:bodyPr/>
          <a:lstStyle/>
          <a:p>
            <a:endParaRPr lang="de-DE"/>
          </a:p>
        </p:txBody>
      </p:sp>
      <p:sp>
        <p:nvSpPr>
          <p:cNvPr id="565" name="Line 543"/>
          <p:cNvSpPr>
            <a:spLocks noChangeShapeType="1"/>
          </p:cNvSpPr>
          <p:nvPr/>
        </p:nvSpPr>
        <p:spPr bwMode="auto">
          <a:xfrm>
            <a:off x="4646613" y="5710684"/>
            <a:ext cx="2143125" cy="1588"/>
          </a:xfrm>
          <a:prstGeom prst="line">
            <a:avLst/>
          </a:prstGeom>
          <a:noFill/>
          <a:ln w="9525">
            <a:solidFill>
              <a:srgbClr val="808080"/>
            </a:solidFill>
            <a:round/>
            <a:headEnd/>
            <a:tailEnd/>
          </a:ln>
        </p:spPr>
        <p:txBody>
          <a:bodyPr/>
          <a:lstStyle/>
          <a:p>
            <a:endParaRPr lang="de-DE"/>
          </a:p>
        </p:txBody>
      </p:sp>
      <p:sp>
        <p:nvSpPr>
          <p:cNvPr id="566" name="Line 544"/>
          <p:cNvSpPr>
            <a:spLocks noChangeShapeType="1"/>
          </p:cNvSpPr>
          <p:nvPr/>
        </p:nvSpPr>
        <p:spPr bwMode="auto">
          <a:xfrm>
            <a:off x="4646613" y="5650359"/>
            <a:ext cx="0" cy="60325"/>
          </a:xfrm>
          <a:prstGeom prst="line">
            <a:avLst/>
          </a:prstGeom>
          <a:noFill/>
          <a:ln w="9525">
            <a:solidFill>
              <a:srgbClr val="808080"/>
            </a:solidFill>
            <a:round/>
            <a:headEnd/>
            <a:tailEnd/>
          </a:ln>
        </p:spPr>
        <p:txBody>
          <a:bodyPr/>
          <a:lstStyle/>
          <a:p>
            <a:endParaRPr lang="de-DE"/>
          </a:p>
        </p:txBody>
      </p:sp>
      <p:sp>
        <p:nvSpPr>
          <p:cNvPr id="567" name="Line 545"/>
          <p:cNvSpPr>
            <a:spLocks noChangeShapeType="1"/>
          </p:cNvSpPr>
          <p:nvPr/>
        </p:nvSpPr>
        <p:spPr bwMode="auto">
          <a:xfrm>
            <a:off x="4875213" y="5650359"/>
            <a:ext cx="0" cy="60325"/>
          </a:xfrm>
          <a:prstGeom prst="line">
            <a:avLst/>
          </a:prstGeom>
          <a:noFill/>
          <a:ln w="9525">
            <a:solidFill>
              <a:srgbClr val="808080"/>
            </a:solidFill>
            <a:round/>
            <a:headEnd/>
            <a:tailEnd/>
          </a:ln>
        </p:spPr>
        <p:txBody>
          <a:bodyPr/>
          <a:lstStyle/>
          <a:p>
            <a:endParaRPr lang="de-DE"/>
          </a:p>
        </p:txBody>
      </p:sp>
      <p:sp>
        <p:nvSpPr>
          <p:cNvPr id="568" name="Line 546"/>
          <p:cNvSpPr>
            <a:spLocks noChangeShapeType="1"/>
          </p:cNvSpPr>
          <p:nvPr/>
        </p:nvSpPr>
        <p:spPr bwMode="auto">
          <a:xfrm>
            <a:off x="5110163" y="5650359"/>
            <a:ext cx="1587" cy="60325"/>
          </a:xfrm>
          <a:prstGeom prst="line">
            <a:avLst/>
          </a:prstGeom>
          <a:noFill/>
          <a:ln w="9525">
            <a:solidFill>
              <a:srgbClr val="808080"/>
            </a:solidFill>
            <a:round/>
            <a:headEnd/>
            <a:tailEnd/>
          </a:ln>
        </p:spPr>
        <p:txBody>
          <a:bodyPr/>
          <a:lstStyle/>
          <a:p>
            <a:endParaRPr lang="de-DE"/>
          </a:p>
        </p:txBody>
      </p:sp>
      <p:sp>
        <p:nvSpPr>
          <p:cNvPr id="569" name="Line 547"/>
          <p:cNvSpPr>
            <a:spLocks noChangeShapeType="1"/>
          </p:cNvSpPr>
          <p:nvPr/>
        </p:nvSpPr>
        <p:spPr bwMode="auto">
          <a:xfrm>
            <a:off x="5357813" y="5650359"/>
            <a:ext cx="0" cy="60325"/>
          </a:xfrm>
          <a:prstGeom prst="line">
            <a:avLst/>
          </a:prstGeom>
          <a:noFill/>
          <a:ln w="9525">
            <a:solidFill>
              <a:srgbClr val="808080"/>
            </a:solidFill>
            <a:round/>
            <a:headEnd/>
            <a:tailEnd/>
          </a:ln>
        </p:spPr>
        <p:txBody>
          <a:bodyPr/>
          <a:lstStyle/>
          <a:p>
            <a:endParaRPr lang="de-DE"/>
          </a:p>
        </p:txBody>
      </p:sp>
      <p:sp>
        <p:nvSpPr>
          <p:cNvPr id="570" name="Line 548"/>
          <p:cNvSpPr>
            <a:spLocks noChangeShapeType="1"/>
          </p:cNvSpPr>
          <p:nvPr/>
        </p:nvSpPr>
        <p:spPr bwMode="auto">
          <a:xfrm>
            <a:off x="5594350" y="5650359"/>
            <a:ext cx="1588" cy="60325"/>
          </a:xfrm>
          <a:prstGeom prst="line">
            <a:avLst/>
          </a:prstGeom>
          <a:noFill/>
          <a:ln w="9525">
            <a:solidFill>
              <a:srgbClr val="808080"/>
            </a:solidFill>
            <a:round/>
            <a:headEnd/>
            <a:tailEnd/>
          </a:ln>
        </p:spPr>
        <p:txBody>
          <a:bodyPr/>
          <a:lstStyle/>
          <a:p>
            <a:endParaRPr lang="de-DE"/>
          </a:p>
        </p:txBody>
      </p:sp>
      <p:sp>
        <p:nvSpPr>
          <p:cNvPr id="571" name="Line 549"/>
          <p:cNvSpPr>
            <a:spLocks noChangeShapeType="1"/>
          </p:cNvSpPr>
          <p:nvPr/>
        </p:nvSpPr>
        <p:spPr bwMode="auto">
          <a:xfrm>
            <a:off x="5830888" y="5650359"/>
            <a:ext cx="3175" cy="60325"/>
          </a:xfrm>
          <a:prstGeom prst="line">
            <a:avLst/>
          </a:prstGeom>
          <a:noFill/>
          <a:ln w="9525">
            <a:solidFill>
              <a:srgbClr val="808080"/>
            </a:solidFill>
            <a:round/>
            <a:headEnd/>
            <a:tailEnd/>
          </a:ln>
        </p:spPr>
        <p:txBody>
          <a:bodyPr/>
          <a:lstStyle/>
          <a:p>
            <a:endParaRPr lang="de-DE"/>
          </a:p>
        </p:txBody>
      </p:sp>
      <p:sp>
        <p:nvSpPr>
          <p:cNvPr id="572" name="Line 550"/>
          <p:cNvSpPr>
            <a:spLocks noChangeShapeType="1"/>
          </p:cNvSpPr>
          <p:nvPr/>
        </p:nvSpPr>
        <p:spPr bwMode="auto">
          <a:xfrm>
            <a:off x="6069013" y="5650359"/>
            <a:ext cx="1587" cy="60325"/>
          </a:xfrm>
          <a:prstGeom prst="line">
            <a:avLst/>
          </a:prstGeom>
          <a:noFill/>
          <a:ln w="9525">
            <a:solidFill>
              <a:srgbClr val="808080"/>
            </a:solidFill>
            <a:round/>
            <a:headEnd/>
            <a:tailEnd/>
          </a:ln>
        </p:spPr>
        <p:txBody>
          <a:bodyPr/>
          <a:lstStyle/>
          <a:p>
            <a:endParaRPr lang="de-DE"/>
          </a:p>
        </p:txBody>
      </p:sp>
      <p:sp>
        <p:nvSpPr>
          <p:cNvPr id="573" name="Line 551"/>
          <p:cNvSpPr>
            <a:spLocks noChangeShapeType="1"/>
          </p:cNvSpPr>
          <p:nvPr/>
        </p:nvSpPr>
        <p:spPr bwMode="auto">
          <a:xfrm>
            <a:off x="6316663" y="5650359"/>
            <a:ext cx="0" cy="60325"/>
          </a:xfrm>
          <a:prstGeom prst="line">
            <a:avLst/>
          </a:prstGeom>
          <a:noFill/>
          <a:ln w="9525">
            <a:solidFill>
              <a:srgbClr val="808080"/>
            </a:solidFill>
            <a:round/>
            <a:headEnd/>
            <a:tailEnd/>
          </a:ln>
        </p:spPr>
        <p:txBody>
          <a:bodyPr/>
          <a:lstStyle/>
          <a:p>
            <a:endParaRPr lang="de-DE"/>
          </a:p>
        </p:txBody>
      </p:sp>
      <p:sp>
        <p:nvSpPr>
          <p:cNvPr id="574" name="Line 552"/>
          <p:cNvSpPr>
            <a:spLocks noChangeShapeType="1"/>
          </p:cNvSpPr>
          <p:nvPr/>
        </p:nvSpPr>
        <p:spPr bwMode="auto">
          <a:xfrm>
            <a:off x="6551613" y="5650359"/>
            <a:ext cx="1587" cy="60325"/>
          </a:xfrm>
          <a:prstGeom prst="line">
            <a:avLst/>
          </a:prstGeom>
          <a:noFill/>
          <a:ln w="9525">
            <a:solidFill>
              <a:srgbClr val="808080"/>
            </a:solidFill>
            <a:round/>
            <a:headEnd/>
            <a:tailEnd/>
          </a:ln>
        </p:spPr>
        <p:txBody>
          <a:bodyPr/>
          <a:lstStyle/>
          <a:p>
            <a:endParaRPr lang="de-DE"/>
          </a:p>
        </p:txBody>
      </p:sp>
      <p:sp>
        <p:nvSpPr>
          <p:cNvPr id="575" name="Line 553"/>
          <p:cNvSpPr>
            <a:spLocks noChangeShapeType="1"/>
          </p:cNvSpPr>
          <p:nvPr/>
        </p:nvSpPr>
        <p:spPr bwMode="auto">
          <a:xfrm>
            <a:off x="6789738" y="5650359"/>
            <a:ext cx="3175" cy="60325"/>
          </a:xfrm>
          <a:prstGeom prst="line">
            <a:avLst/>
          </a:prstGeom>
          <a:noFill/>
          <a:ln w="9525">
            <a:solidFill>
              <a:srgbClr val="808080"/>
            </a:solidFill>
            <a:round/>
            <a:headEnd/>
            <a:tailEnd/>
          </a:ln>
        </p:spPr>
        <p:txBody>
          <a:bodyPr/>
          <a:lstStyle/>
          <a:p>
            <a:endParaRPr lang="de-DE"/>
          </a:p>
        </p:txBody>
      </p:sp>
      <p:sp>
        <p:nvSpPr>
          <p:cNvPr id="576" name="Line 554"/>
          <p:cNvSpPr>
            <a:spLocks noChangeShapeType="1"/>
          </p:cNvSpPr>
          <p:nvPr/>
        </p:nvSpPr>
        <p:spPr bwMode="auto">
          <a:xfrm>
            <a:off x="4767263" y="5650359"/>
            <a:ext cx="1587" cy="60325"/>
          </a:xfrm>
          <a:prstGeom prst="line">
            <a:avLst/>
          </a:prstGeom>
          <a:noFill/>
          <a:ln w="9525">
            <a:solidFill>
              <a:srgbClr val="808080"/>
            </a:solidFill>
            <a:round/>
            <a:headEnd/>
            <a:tailEnd/>
          </a:ln>
        </p:spPr>
        <p:txBody>
          <a:bodyPr/>
          <a:lstStyle/>
          <a:p>
            <a:endParaRPr lang="de-DE"/>
          </a:p>
        </p:txBody>
      </p:sp>
      <p:sp>
        <p:nvSpPr>
          <p:cNvPr id="577" name="Line 555"/>
          <p:cNvSpPr>
            <a:spLocks noChangeShapeType="1"/>
          </p:cNvSpPr>
          <p:nvPr/>
        </p:nvSpPr>
        <p:spPr bwMode="auto">
          <a:xfrm>
            <a:off x="5005388" y="5650359"/>
            <a:ext cx="3175" cy="60325"/>
          </a:xfrm>
          <a:prstGeom prst="line">
            <a:avLst/>
          </a:prstGeom>
          <a:noFill/>
          <a:ln w="9525">
            <a:solidFill>
              <a:srgbClr val="808080"/>
            </a:solidFill>
            <a:round/>
            <a:headEnd/>
            <a:tailEnd/>
          </a:ln>
        </p:spPr>
        <p:txBody>
          <a:bodyPr/>
          <a:lstStyle/>
          <a:p>
            <a:endParaRPr lang="de-DE"/>
          </a:p>
        </p:txBody>
      </p:sp>
      <p:sp>
        <p:nvSpPr>
          <p:cNvPr id="578" name="Line 556"/>
          <p:cNvSpPr>
            <a:spLocks noChangeShapeType="1"/>
          </p:cNvSpPr>
          <p:nvPr/>
        </p:nvSpPr>
        <p:spPr bwMode="auto">
          <a:xfrm>
            <a:off x="5243513" y="5650359"/>
            <a:ext cx="0" cy="60325"/>
          </a:xfrm>
          <a:prstGeom prst="line">
            <a:avLst/>
          </a:prstGeom>
          <a:noFill/>
          <a:ln w="9525">
            <a:solidFill>
              <a:srgbClr val="808080"/>
            </a:solidFill>
            <a:round/>
            <a:headEnd/>
            <a:tailEnd/>
          </a:ln>
        </p:spPr>
        <p:txBody>
          <a:bodyPr/>
          <a:lstStyle/>
          <a:p>
            <a:endParaRPr lang="de-DE"/>
          </a:p>
        </p:txBody>
      </p:sp>
      <p:sp>
        <p:nvSpPr>
          <p:cNvPr id="579" name="Line 557"/>
          <p:cNvSpPr>
            <a:spLocks noChangeShapeType="1"/>
          </p:cNvSpPr>
          <p:nvPr/>
        </p:nvSpPr>
        <p:spPr bwMode="auto">
          <a:xfrm>
            <a:off x="5480050" y="5650359"/>
            <a:ext cx="1588" cy="60325"/>
          </a:xfrm>
          <a:prstGeom prst="line">
            <a:avLst/>
          </a:prstGeom>
          <a:noFill/>
          <a:ln w="9525">
            <a:solidFill>
              <a:srgbClr val="808080"/>
            </a:solidFill>
            <a:round/>
            <a:headEnd/>
            <a:tailEnd/>
          </a:ln>
        </p:spPr>
        <p:txBody>
          <a:bodyPr/>
          <a:lstStyle/>
          <a:p>
            <a:endParaRPr lang="de-DE"/>
          </a:p>
        </p:txBody>
      </p:sp>
      <p:sp>
        <p:nvSpPr>
          <p:cNvPr id="580" name="Line 558"/>
          <p:cNvSpPr>
            <a:spLocks noChangeShapeType="1"/>
          </p:cNvSpPr>
          <p:nvPr/>
        </p:nvSpPr>
        <p:spPr bwMode="auto">
          <a:xfrm>
            <a:off x="5726113" y="5650359"/>
            <a:ext cx="1587" cy="60325"/>
          </a:xfrm>
          <a:prstGeom prst="line">
            <a:avLst/>
          </a:prstGeom>
          <a:noFill/>
          <a:ln w="9525">
            <a:solidFill>
              <a:srgbClr val="808080"/>
            </a:solidFill>
            <a:round/>
            <a:headEnd/>
            <a:tailEnd/>
          </a:ln>
        </p:spPr>
        <p:txBody>
          <a:bodyPr/>
          <a:lstStyle/>
          <a:p>
            <a:endParaRPr lang="de-DE"/>
          </a:p>
        </p:txBody>
      </p:sp>
      <p:sp>
        <p:nvSpPr>
          <p:cNvPr id="581" name="Line 559"/>
          <p:cNvSpPr>
            <a:spLocks noChangeShapeType="1"/>
          </p:cNvSpPr>
          <p:nvPr/>
        </p:nvSpPr>
        <p:spPr bwMode="auto">
          <a:xfrm>
            <a:off x="5962650" y="5650359"/>
            <a:ext cx="1588" cy="60325"/>
          </a:xfrm>
          <a:prstGeom prst="line">
            <a:avLst/>
          </a:prstGeom>
          <a:noFill/>
          <a:ln w="9525">
            <a:solidFill>
              <a:srgbClr val="808080"/>
            </a:solidFill>
            <a:round/>
            <a:headEnd/>
            <a:tailEnd/>
          </a:ln>
        </p:spPr>
        <p:txBody>
          <a:bodyPr/>
          <a:lstStyle/>
          <a:p>
            <a:endParaRPr lang="de-DE"/>
          </a:p>
        </p:txBody>
      </p:sp>
      <p:sp>
        <p:nvSpPr>
          <p:cNvPr id="582" name="Line 560"/>
          <p:cNvSpPr>
            <a:spLocks noChangeShapeType="1"/>
          </p:cNvSpPr>
          <p:nvPr/>
        </p:nvSpPr>
        <p:spPr bwMode="auto">
          <a:xfrm>
            <a:off x="6202363" y="5650359"/>
            <a:ext cx="0" cy="60325"/>
          </a:xfrm>
          <a:prstGeom prst="line">
            <a:avLst/>
          </a:prstGeom>
          <a:noFill/>
          <a:ln w="9525">
            <a:solidFill>
              <a:srgbClr val="808080"/>
            </a:solidFill>
            <a:round/>
            <a:headEnd/>
            <a:tailEnd/>
          </a:ln>
        </p:spPr>
        <p:txBody>
          <a:bodyPr/>
          <a:lstStyle/>
          <a:p>
            <a:endParaRPr lang="de-DE"/>
          </a:p>
        </p:txBody>
      </p:sp>
      <p:sp>
        <p:nvSpPr>
          <p:cNvPr id="583" name="Line 561"/>
          <p:cNvSpPr>
            <a:spLocks noChangeShapeType="1"/>
          </p:cNvSpPr>
          <p:nvPr/>
        </p:nvSpPr>
        <p:spPr bwMode="auto">
          <a:xfrm>
            <a:off x="6437313" y="5650359"/>
            <a:ext cx="1587" cy="60325"/>
          </a:xfrm>
          <a:prstGeom prst="line">
            <a:avLst/>
          </a:prstGeom>
          <a:noFill/>
          <a:ln w="9525">
            <a:solidFill>
              <a:srgbClr val="808080"/>
            </a:solidFill>
            <a:round/>
            <a:headEnd/>
            <a:tailEnd/>
          </a:ln>
        </p:spPr>
        <p:txBody>
          <a:bodyPr/>
          <a:lstStyle/>
          <a:p>
            <a:endParaRPr lang="de-DE"/>
          </a:p>
        </p:txBody>
      </p:sp>
      <p:sp>
        <p:nvSpPr>
          <p:cNvPr id="584" name="Line 562"/>
          <p:cNvSpPr>
            <a:spLocks noChangeShapeType="1"/>
          </p:cNvSpPr>
          <p:nvPr/>
        </p:nvSpPr>
        <p:spPr bwMode="auto">
          <a:xfrm>
            <a:off x="6684963" y="5650359"/>
            <a:ext cx="1587" cy="60325"/>
          </a:xfrm>
          <a:prstGeom prst="line">
            <a:avLst/>
          </a:prstGeom>
          <a:noFill/>
          <a:ln w="9525">
            <a:solidFill>
              <a:srgbClr val="808080"/>
            </a:solidFill>
            <a:round/>
            <a:headEnd/>
            <a:tailEnd/>
          </a:ln>
        </p:spPr>
        <p:txBody>
          <a:bodyPr/>
          <a:lstStyle/>
          <a:p>
            <a:endParaRPr lang="de-DE"/>
          </a:p>
        </p:txBody>
      </p:sp>
      <p:sp>
        <p:nvSpPr>
          <p:cNvPr id="585" name="Rectangle 563"/>
          <p:cNvSpPr>
            <a:spLocks noChangeArrowheads="1"/>
          </p:cNvSpPr>
          <p:nvPr/>
        </p:nvSpPr>
        <p:spPr bwMode="auto">
          <a:xfrm>
            <a:off x="5365750" y="5737672"/>
            <a:ext cx="711200" cy="254000"/>
          </a:xfrm>
          <a:prstGeom prst="rect">
            <a:avLst/>
          </a:prstGeom>
          <a:noFill/>
          <a:ln w="9525">
            <a:noFill/>
            <a:miter lim="800000"/>
            <a:headEnd/>
            <a:tailEnd/>
          </a:ln>
        </p:spPr>
        <p:txBody>
          <a:bodyPr/>
          <a:lstStyle/>
          <a:p>
            <a:endParaRPr lang="de-DE"/>
          </a:p>
        </p:txBody>
      </p:sp>
      <p:sp>
        <p:nvSpPr>
          <p:cNvPr id="586" name="Rectangle 564"/>
          <p:cNvSpPr>
            <a:spLocks noChangeArrowheads="1"/>
          </p:cNvSpPr>
          <p:nvPr/>
        </p:nvSpPr>
        <p:spPr bwMode="auto">
          <a:xfrm>
            <a:off x="5453063" y="5780534"/>
            <a:ext cx="328616" cy="169277"/>
          </a:xfrm>
          <a:prstGeom prst="rect">
            <a:avLst/>
          </a:prstGeom>
          <a:noFill/>
          <a:ln w="9525">
            <a:noFill/>
            <a:miter lim="800000"/>
            <a:headEnd/>
            <a:tailEnd/>
          </a:ln>
        </p:spPr>
        <p:txBody>
          <a:bodyPr wrap="none" lIns="0" tIns="0" rIns="0" bIns="0">
            <a:spAutoFit/>
          </a:bodyPr>
          <a:lstStyle/>
          <a:p>
            <a:pPr algn="l"/>
            <a:r>
              <a:rPr lang="de-DE" sz="1100" b="1" dirty="0" smtClean="0">
                <a:solidFill>
                  <a:srgbClr val="808080"/>
                </a:solidFill>
                <a:latin typeface="NewsGoth BT" charset="0"/>
              </a:rPr>
              <a:t>Time</a:t>
            </a:r>
            <a:endParaRPr lang="de-DE" dirty="0"/>
          </a:p>
        </p:txBody>
      </p:sp>
      <p:sp>
        <p:nvSpPr>
          <p:cNvPr id="587" name="Rectangle 565"/>
          <p:cNvSpPr>
            <a:spLocks noChangeArrowheads="1"/>
          </p:cNvSpPr>
          <p:nvPr/>
        </p:nvSpPr>
        <p:spPr bwMode="auto">
          <a:xfrm>
            <a:off x="4494213" y="4483547"/>
            <a:ext cx="1970087" cy="420687"/>
          </a:xfrm>
          <a:prstGeom prst="rect">
            <a:avLst/>
          </a:prstGeom>
          <a:noFill/>
          <a:ln w="9525">
            <a:noFill/>
            <a:miter lim="800000"/>
            <a:headEnd/>
            <a:tailEnd/>
          </a:ln>
        </p:spPr>
        <p:txBody>
          <a:bodyPr/>
          <a:lstStyle/>
          <a:p>
            <a:endParaRPr lang="de-DE"/>
          </a:p>
        </p:txBody>
      </p:sp>
      <p:sp>
        <p:nvSpPr>
          <p:cNvPr id="588" name="Rectangle 566"/>
          <p:cNvSpPr>
            <a:spLocks noChangeArrowheads="1"/>
          </p:cNvSpPr>
          <p:nvPr/>
        </p:nvSpPr>
        <p:spPr bwMode="auto">
          <a:xfrm>
            <a:off x="4790360" y="4526409"/>
            <a:ext cx="1391407" cy="169277"/>
          </a:xfrm>
          <a:prstGeom prst="rect">
            <a:avLst/>
          </a:prstGeom>
          <a:noFill/>
          <a:ln w="9525">
            <a:noFill/>
            <a:miter lim="800000"/>
            <a:headEnd/>
            <a:tailEnd/>
          </a:ln>
        </p:spPr>
        <p:txBody>
          <a:bodyPr wrap="none" lIns="0" tIns="0" rIns="0" bIns="0">
            <a:spAutoFit/>
          </a:bodyPr>
          <a:lstStyle/>
          <a:p>
            <a:pPr algn="l"/>
            <a:r>
              <a:rPr lang="de-DE" sz="1100" b="1" dirty="0" smtClean="0">
                <a:solidFill>
                  <a:srgbClr val="000099"/>
                </a:solidFill>
                <a:latin typeface="NewsGoth BT" charset="0"/>
              </a:rPr>
              <a:t>Orders </a:t>
            </a:r>
            <a:r>
              <a:rPr lang="de-DE" sz="1100" b="1" dirty="0" err="1" smtClean="0">
                <a:solidFill>
                  <a:srgbClr val="000099"/>
                </a:solidFill>
                <a:latin typeface="NewsGoth BT" charset="0"/>
              </a:rPr>
              <a:t>to</a:t>
            </a:r>
            <a:r>
              <a:rPr lang="de-DE" sz="1100" b="1" dirty="0" smtClean="0">
                <a:solidFill>
                  <a:srgbClr val="000099"/>
                </a:solidFill>
                <a:latin typeface="NewsGoth BT" charset="0"/>
              </a:rPr>
              <a:t> Distributor</a:t>
            </a:r>
            <a:endParaRPr lang="de-DE" dirty="0"/>
          </a:p>
        </p:txBody>
      </p:sp>
      <p:sp>
        <p:nvSpPr>
          <p:cNvPr id="590" name="Freeform 568"/>
          <p:cNvSpPr>
            <a:spLocks/>
          </p:cNvSpPr>
          <p:nvPr/>
        </p:nvSpPr>
        <p:spPr bwMode="auto">
          <a:xfrm>
            <a:off x="4705350" y="5202684"/>
            <a:ext cx="2093913" cy="508000"/>
          </a:xfrm>
          <a:custGeom>
            <a:avLst/>
            <a:gdLst>
              <a:gd name="T0" fmla="*/ 2147483647 w 1319"/>
              <a:gd name="T1" fmla="*/ 2147483647 h 320"/>
              <a:gd name="T2" fmla="*/ 2147483647 w 1319"/>
              <a:gd name="T3" fmla="*/ 2147483647 h 320"/>
              <a:gd name="T4" fmla="*/ 2147483647 w 1319"/>
              <a:gd name="T5" fmla="*/ 2147483647 h 320"/>
              <a:gd name="T6" fmla="*/ 2147483647 w 1319"/>
              <a:gd name="T7" fmla="*/ 2147483647 h 320"/>
              <a:gd name="T8" fmla="*/ 2147483647 w 1319"/>
              <a:gd name="T9" fmla="*/ 2147483647 h 320"/>
              <a:gd name="T10" fmla="*/ 2147483647 w 1319"/>
              <a:gd name="T11" fmla="*/ 2147483647 h 320"/>
              <a:gd name="T12" fmla="*/ 2147483647 w 1319"/>
              <a:gd name="T13" fmla="*/ 2147483647 h 320"/>
              <a:gd name="T14" fmla="*/ 2147483647 w 1319"/>
              <a:gd name="T15" fmla="*/ 2147483647 h 320"/>
              <a:gd name="T16" fmla="*/ 2147483647 w 1319"/>
              <a:gd name="T17" fmla="*/ 2147483647 h 320"/>
              <a:gd name="T18" fmla="*/ 2147483647 w 1319"/>
              <a:gd name="T19" fmla="*/ 2147483647 h 320"/>
              <a:gd name="T20" fmla="*/ 2147483647 w 1319"/>
              <a:gd name="T21" fmla="*/ 2147483647 h 320"/>
              <a:gd name="T22" fmla="*/ 2147483647 w 1319"/>
              <a:gd name="T23" fmla="*/ 2147483647 h 320"/>
              <a:gd name="T24" fmla="*/ 2147483647 w 1319"/>
              <a:gd name="T25" fmla="*/ 2147483647 h 320"/>
              <a:gd name="T26" fmla="*/ 2147483647 w 1319"/>
              <a:gd name="T27" fmla="*/ 2147483647 h 320"/>
              <a:gd name="T28" fmla="*/ 2147483647 w 1319"/>
              <a:gd name="T29" fmla="*/ 2147483647 h 320"/>
              <a:gd name="T30" fmla="*/ 2147483647 w 1319"/>
              <a:gd name="T31" fmla="*/ 2147483647 h 320"/>
              <a:gd name="T32" fmla="*/ 2147483647 w 1319"/>
              <a:gd name="T33" fmla="*/ 2147483647 h 320"/>
              <a:gd name="T34" fmla="*/ 2147483647 w 1319"/>
              <a:gd name="T35" fmla="*/ 0 h 320"/>
              <a:gd name="T36" fmla="*/ 2147483647 w 1319"/>
              <a:gd name="T37" fmla="*/ 2147483647 h 320"/>
              <a:gd name="T38" fmla="*/ 2147483647 w 1319"/>
              <a:gd name="T39" fmla="*/ 2147483647 h 320"/>
              <a:gd name="T40" fmla="*/ 2147483647 w 1319"/>
              <a:gd name="T41" fmla="*/ 2147483647 h 320"/>
              <a:gd name="T42" fmla="*/ 2147483647 w 1319"/>
              <a:gd name="T43" fmla="*/ 2147483647 h 320"/>
              <a:gd name="T44" fmla="*/ 2147483647 w 1319"/>
              <a:gd name="T45" fmla="*/ 2147483647 h 320"/>
              <a:gd name="T46" fmla="*/ 2147483647 w 1319"/>
              <a:gd name="T47" fmla="*/ 0 h 320"/>
              <a:gd name="T48" fmla="*/ 2147483647 w 1319"/>
              <a:gd name="T49" fmla="*/ 2147483647 h 320"/>
              <a:gd name="T50" fmla="*/ 2147483647 w 1319"/>
              <a:gd name="T51" fmla="*/ 2147483647 h 320"/>
              <a:gd name="T52" fmla="*/ 2147483647 w 1319"/>
              <a:gd name="T53" fmla="*/ 2147483647 h 320"/>
              <a:gd name="T54" fmla="*/ 2147483647 w 1319"/>
              <a:gd name="T55" fmla="*/ 2147483647 h 320"/>
              <a:gd name="T56" fmla="*/ 2147483647 w 1319"/>
              <a:gd name="T57" fmla="*/ 2147483647 h 320"/>
              <a:gd name="T58" fmla="*/ 2147483647 w 1319"/>
              <a:gd name="T59" fmla="*/ 2147483647 h 320"/>
              <a:gd name="T60" fmla="*/ 2147483647 w 1319"/>
              <a:gd name="T61" fmla="*/ 2147483647 h 320"/>
              <a:gd name="T62" fmla="*/ 2147483647 w 1319"/>
              <a:gd name="T63" fmla="*/ 2147483647 h 320"/>
              <a:gd name="T64" fmla="*/ 2147483647 w 1319"/>
              <a:gd name="T65" fmla="*/ 2147483647 h 320"/>
              <a:gd name="T66" fmla="*/ 2147483647 w 1319"/>
              <a:gd name="T67" fmla="*/ 2147483647 h 320"/>
              <a:gd name="T68" fmla="*/ 2147483647 w 1319"/>
              <a:gd name="T69" fmla="*/ 2147483647 h 320"/>
              <a:gd name="T70" fmla="*/ 2147483647 w 1319"/>
              <a:gd name="T71" fmla="*/ 2147483647 h 320"/>
              <a:gd name="T72" fmla="*/ 2147483647 w 1319"/>
              <a:gd name="T73" fmla="*/ 2147483647 h 320"/>
              <a:gd name="T74" fmla="*/ 2147483647 w 1319"/>
              <a:gd name="T75" fmla="*/ 2147483647 h 320"/>
              <a:gd name="T76" fmla="*/ 2147483647 w 1319"/>
              <a:gd name="T77" fmla="*/ 2147483647 h 320"/>
              <a:gd name="T78" fmla="*/ 2147483647 w 1319"/>
              <a:gd name="T79" fmla="*/ 2147483647 h 320"/>
              <a:gd name="T80" fmla="*/ 2147483647 w 1319"/>
              <a:gd name="T81" fmla="*/ 2147483647 h 320"/>
              <a:gd name="T82" fmla="*/ 2147483647 w 1319"/>
              <a:gd name="T83" fmla="*/ 2147483647 h 320"/>
              <a:gd name="T84" fmla="*/ 2147483647 w 1319"/>
              <a:gd name="T85" fmla="*/ 2147483647 h 320"/>
              <a:gd name="T86" fmla="*/ 2147483647 w 1319"/>
              <a:gd name="T87" fmla="*/ 2147483647 h 320"/>
              <a:gd name="T88" fmla="*/ 2147483647 w 1319"/>
              <a:gd name="T89" fmla="*/ 2147483647 h 320"/>
              <a:gd name="T90" fmla="*/ 2147483647 w 1319"/>
              <a:gd name="T91" fmla="*/ 2147483647 h 3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319"/>
              <a:gd name="T139" fmla="*/ 0 h 320"/>
              <a:gd name="T140" fmla="*/ 1319 w 1319"/>
              <a:gd name="T141" fmla="*/ 320 h 3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319" h="320">
                <a:moveTo>
                  <a:pt x="0" y="221"/>
                </a:moveTo>
                <a:lnTo>
                  <a:pt x="39" y="204"/>
                </a:lnTo>
                <a:lnTo>
                  <a:pt x="56" y="193"/>
                </a:lnTo>
                <a:lnTo>
                  <a:pt x="78" y="193"/>
                </a:lnTo>
                <a:lnTo>
                  <a:pt x="95" y="182"/>
                </a:lnTo>
                <a:lnTo>
                  <a:pt x="117" y="177"/>
                </a:lnTo>
                <a:lnTo>
                  <a:pt x="128" y="177"/>
                </a:lnTo>
                <a:lnTo>
                  <a:pt x="133" y="177"/>
                </a:lnTo>
                <a:lnTo>
                  <a:pt x="144" y="182"/>
                </a:lnTo>
                <a:lnTo>
                  <a:pt x="150" y="193"/>
                </a:lnTo>
                <a:lnTo>
                  <a:pt x="155" y="193"/>
                </a:lnTo>
                <a:lnTo>
                  <a:pt x="155" y="204"/>
                </a:lnTo>
                <a:lnTo>
                  <a:pt x="161" y="221"/>
                </a:lnTo>
                <a:lnTo>
                  <a:pt x="161" y="243"/>
                </a:lnTo>
                <a:lnTo>
                  <a:pt x="167" y="265"/>
                </a:lnTo>
                <a:lnTo>
                  <a:pt x="167" y="287"/>
                </a:lnTo>
                <a:lnTo>
                  <a:pt x="172" y="304"/>
                </a:lnTo>
                <a:lnTo>
                  <a:pt x="172" y="309"/>
                </a:lnTo>
                <a:lnTo>
                  <a:pt x="183" y="315"/>
                </a:lnTo>
                <a:lnTo>
                  <a:pt x="183" y="320"/>
                </a:lnTo>
                <a:lnTo>
                  <a:pt x="189" y="320"/>
                </a:lnTo>
                <a:lnTo>
                  <a:pt x="194" y="315"/>
                </a:lnTo>
                <a:lnTo>
                  <a:pt x="200" y="304"/>
                </a:lnTo>
                <a:lnTo>
                  <a:pt x="205" y="298"/>
                </a:lnTo>
                <a:lnTo>
                  <a:pt x="211" y="287"/>
                </a:lnTo>
                <a:lnTo>
                  <a:pt x="227" y="260"/>
                </a:lnTo>
                <a:lnTo>
                  <a:pt x="250" y="226"/>
                </a:lnTo>
                <a:lnTo>
                  <a:pt x="261" y="193"/>
                </a:lnTo>
                <a:lnTo>
                  <a:pt x="277" y="166"/>
                </a:lnTo>
                <a:lnTo>
                  <a:pt x="288" y="143"/>
                </a:lnTo>
                <a:lnTo>
                  <a:pt x="294" y="132"/>
                </a:lnTo>
                <a:lnTo>
                  <a:pt x="299" y="127"/>
                </a:lnTo>
                <a:lnTo>
                  <a:pt x="311" y="121"/>
                </a:lnTo>
                <a:lnTo>
                  <a:pt x="322" y="121"/>
                </a:lnTo>
                <a:lnTo>
                  <a:pt x="333" y="121"/>
                </a:lnTo>
                <a:lnTo>
                  <a:pt x="344" y="132"/>
                </a:lnTo>
                <a:lnTo>
                  <a:pt x="360" y="143"/>
                </a:lnTo>
                <a:lnTo>
                  <a:pt x="366" y="155"/>
                </a:lnTo>
                <a:lnTo>
                  <a:pt x="377" y="155"/>
                </a:lnTo>
                <a:lnTo>
                  <a:pt x="399" y="166"/>
                </a:lnTo>
                <a:lnTo>
                  <a:pt x="416" y="171"/>
                </a:lnTo>
                <a:lnTo>
                  <a:pt x="427" y="171"/>
                </a:lnTo>
                <a:lnTo>
                  <a:pt x="432" y="171"/>
                </a:lnTo>
                <a:lnTo>
                  <a:pt x="443" y="166"/>
                </a:lnTo>
                <a:lnTo>
                  <a:pt x="449" y="155"/>
                </a:lnTo>
                <a:lnTo>
                  <a:pt x="460" y="143"/>
                </a:lnTo>
                <a:lnTo>
                  <a:pt x="466" y="121"/>
                </a:lnTo>
                <a:lnTo>
                  <a:pt x="471" y="99"/>
                </a:lnTo>
                <a:lnTo>
                  <a:pt x="471" y="72"/>
                </a:lnTo>
                <a:lnTo>
                  <a:pt x="477" y="50"/>
                </a:lnTo>
                <a:lnTo>
                  <a:pt x="482" y="27"/>
                </a:lnTo>
                <a:lnTo>
                  <a:pt x="482" y="5"/>
                </a:lnTo>
                <a:lnTo>
                  <a:pt x="488" y="5"/>
                </a:lnTo>
                <a:lnTo>
                  <a:pt x="488" y="0"/>
                </a:lnTo>
                <a:lnTo>
                  <a:pt x="493" y="0"/>
                </a:lnTo>
                <a:lnTo>
                  <a:pt x="499" y="11"/>
                </a:lnTo>
                <a:lnTo>
                  <a:pt x="499" y="22"/>
                </a:lnTo>
                <a:lnTo>
                  <a:pt x="504" y="44"/>
                </a:lnTo>
                <a:lnTo>
                  <a:pt x="510" y="61"/>
                </a:lnTo>
                <a:lnTo>
                  <a:pt x="515" y="77"/>
                </a:lnTo>
                <a:lnTo>
                  <a:pt x="521" y="88"/>
                </a:lnTo>
                <a:lnTo>
                  <a:pt x="521" y="94"/>
                </a:lnTo>
                <a:lnTo>
                  <a:pt x="532" y="94"/>
                </a:lnTo>
                <a:lnTo>
                  <a:pt x="538" y="94"/>
                </a:lnTo>
                <a:lnTo>
                  <a:pt x="538" y="88"/>
                </a:lnTo>
                <a:lnTo>
                  <a:pt x="543" y="77"/>
                </a:lnTo>
                <a:lnTo>
                  <a:pt x="554" y="61"/>
                </a:lnTo>
                <a:lnTo>
                  <a:pt x="560" y="44"/>
                </a:lnTo>
                <a:lnTo>
                  <a:pt x="571" y="22"/>
                </a:lnTo>
                <a:lnTo>
                  <a:pt x="576" y="11"/>
                </a:lnTo>
                <a:lnTo>
                  <a:pt x="587" y="0"/>
                </a:lnTo>
                <a:lnTo>
                  <a:pt x="593" y="0"/>
                </a:lnTo>
                <a:lnTo>
                  <a:pt x="604" y="0"/>
                </a:lnTo>
                <a:lnTo>
                  <a:pt x="610" y="5"/>
                </a:lnTo>
                <a:lnTo>
                  <a:pt x="615" y="5"/>
                </a:lnTo>
                <a:lnTo>
                  <a:pt x="626" y="27"/>
                </a:lnTo>
                <a:lnTo>
                  <a:pt x="637" y="50"/>
                </a:lnTo>
                <a:lnTo>
                  <a:pt x="654" y="77"/>
                </a:lnTo>
                <a:lnTo>
                  <a:pt x="665" y="99"/>
                </a:lnTo>
                <a:lnTo>
                  <a:pt x="687" y="127"/>
                </a:lnTo>
                <a:lnTo>
                  <a:pt x="698" y="143"/>
                </a:lnTo>
                <a:lnTo>
                  <a:pt x="709" y="155"/>
                </a:lnTo>
                <a:lnTo>
                  <a:pt x="715" y="155"/>
                </a:lnTo>
                <a:lnTo>
                  <a:pt x="731" y="160"/>
                </a:lnTo>
                <a:lnTo>
                  <a:pt x="754" y="160"/>
                </a:lnTo>
                <a:lnTo>
                  <a:pt x="776" y="155"/>
                </a:lnTo>
                <a:lnTo>
                  <a:pt x="792" y="149"/>
                </a:lnTo>
                <a:lnTo>
                  <a:pt x="820" y="138"/>
                </a:lnTo>
                <a:lnTo>
                  <a:pt x="837" y="132"/>
                </a:lnTo>
                <a:lnTo>
                  <a:pt x="853" y="127"/>
                </a:lnTo>
                <a:lnTo>
                  <a:pt x="864" y="127"/>
                </a:lnTo>
                <a:lnTo>
                  <a:pt x="875" y="132"/>
                </a:lnTo>
                <a:lnTo>
                  <a:pt x="887" y="138"/>
                </a:lnTo>
                <a:lnTo>
                  <a:pt x="892" y="149"/>
                </a:lnTo>
                <a:lnTo>
                  <a:pt x="892" y="160"/>
                </a:lnTo>
                <a:lnTo>
                  <a:pt x="898" y="171"/>
                </a:lnTo>
                <a:lnTo>
                  <a:pt x="898" y="182"/>
                </a:lnTo>
                <a:lnTo>
                  <a:pt x="898" y="188"/>
                </a:lnTo>
                <a:lnTo>
                  <a:pt x="903" y="193"/>
                </a:lnTo>
                <a:lnTo>
                  <a:pt x="909" y="188"/>
                </a:lnTo>
                <a:lnTo>
                  <a:pt x="909" y="182"/>
                </a:lnTo>
                <a:lnTo>
                  <a:pt x="914" y="171"/>
                </a:lnTo>
                <a:lnTo>
                  <a:pt x="920" y="160"/>
                </a:lnTo>
                <a:lnTo>
                  <a:pt x="925" y="143"/>
                </a:lnTo>
                <a:lnTo>
                  <a:pt x="931" y="132"/>
                </a:lnTo>
                <a:lnTo>
                  <a:pt x="936" y="127"/>
                </a:lnTo>
                <a:lnTo>
                  <a:pt x="959" y="116"/>
                </a:lnTo>
                <a:lnTo>
                  <a:pt x="975" y="110"/>
                </a:lnTo>
                <a:lnTo>
                  <a:pt x="986" y="110"/>
                </a:lnTo>
                <a:lnTo>
                  <a:pt x="992" y="110"/>
                </a:lnTo>
                <a:lnTo>
                  <a:pt x="1003" y="116"/>
                </a:lnTo>
                <a:lnTo>
                  <a:pt x="1014" y="127"/>
                </a:lnTo>
                <a:lnTo>
                  <a:pt x="1025" y="132"/>
                </a:lnTo>
                <a:lnTo>
                  <a:pt x="1031" y="143"/>
                </a:lnTo>
                <a:lnTo>
                  <a:pt x="1042" y="166"/>
                </a:lnTo>
                <a:lnTo>
                  <a:pt x="1053" y="199"/>
                </a:lnTo>
                <a:lnTo>
                  <a:pt x="1069" y="226"/>
                </a:lnTo>
                <a:lnTo>
                  <a:pt x="1080" y="260"/>
                </a:lnTo>
                <a:lnTo>
                  <a:pt x="1103" y="287"/>
                </a:lnTo>
                <a:lnTo>
                  <a:pt x="1108" y="298"/>
                </a:lnTo>
                <a:lnTo>
                  <a:pt x="1114" y="304"/>
                </a:lnTo>
                <a:lnTo>
                  <a:pt x="1125" y="315"/>
                </a:lnTo>
                <a:lnTo>
                  <a:pt x="1130" y="320"/>
                </a:lnTo>
                <a:lnTo>
                  <a:pt x="1136" y="320"/>
                </a:lnTo>
                <a:lnTo>
                  <a:pt x="1141" y="315"/>
                </a:lnTo>
                <a:lnTo>
                  <a:pt x="1147" y="309"/>
                </a:lnTo>
                <a:lnTo>
                  <a:pt x="1158" y="304"/>
                </a:lnTo>
                <a:lnTo>
                  <a:pt x="1175" y="287"/>
                </a:lnTo>
                <a:lnTo>
                  <a:pt x="1186" y="265"/>
                </a:lnTo>
                <a:lnTo>
                  <a:pt x="1202" y="243"/>
                </a:lnTo>
                <a:lnTo>
                  <a:pt x="1213" y="221"/>
                </a:lnTo>
                <a:lnTo>
                  <a:pt x="1224" y="204"/>
                </a:lnTo>
                <a:lnTo>
                  <a:pt x="1230" y="193"/>
                </a:lnTo>
                <a:lnTo>
                  <a:pt x="1241" y="193"/>
                </a:lnTo>
                <a:lnTo>
                  <a:pt x="1252" y="182"/>
                </a:lnTo>
                <a:lnTo>
                  <a:pt x="1263" y="177"/>
                </a:lnTo>
                <a:lnTo>
                  <a:pt x="1274" y="177"/>
                </a:lnTo>
                <a:lnTo>
                  <a:pt x="1285" y="177"/>
                </a:lnTo>
                <a:lnTo>
                  <a:pt x="1307" y="182"/>
                </a:lnTo>
                <a:lnTo>
                  <a:pt x="1319" y="193"/>
                </a:lnTo>
              </a:path>
            </a:pathLst>
          </a:custGeom>
          <a:noFill/>
          <a:ln w="9525" cap="rnd">
            <a:solidFill>
              <a:srgbClr val="000099"/>
            </a:solidFill>
            <a:round/>
            <a:headEnd/>
            <a:tailEnd/>
          </a:ln>
        </p:spPr>
        <p:txBody>
          <a:bodyPr/>
          <a:lstStyle/>
          <a:p>
            <a:endParaRPr lang="de-DE"/>
          </a:p>
        </p:txBody>
      </p:sp>
      <p:sp>
        <p:nvSpPr>
          <p:cNvPr id="591" name="Rectangle 569"/>
          <p:cNvSpPr>
            <a:spLocks noChangeArrowheads="1"/>
          </p:cNvSpPr>
          <p:nvPr/>
        </p:nvSpPr>
        <p:spPr bwMode="auto">
          <a:xfrm>
            <a:off x="6323013" y="4483547"/>
            <a:ext cx="2393950" cy="1543050"/>
          </a:xfrm>
          <a:prstGeom prst="rect">
            <a:avLst/>
          </a:prstGeom>
          <a:solidFill>
            <a:srgbClr val="FFFFFF"/>
          </a:solidFill>
          <a:ln w="9525">
            <a:solidFill>
              <a:srgbClr val="000000"/>
            </a:solidFill>
            <a:miter lim="800000"/>
            <a:headEnd/>
            <a:tailEnd/>
          </a:ln>
        </p:spPr>
        <p:txBody>
          <a:bodyPr/>
          <a:lstStyle/>
          <a:p>
            <a:endParaRPr lang="de-DE"/>
          </a:p>
        </p:txBody>
      </p:sp>
      <p:sp>
        <p:nvSpPr>
          <p:cNvPr id="592" name="Rectangle 570"/>
          <p:cNvSpPr>
            <a:spLocks noChangeArrowheads="1"/>
          </p:cNvSpPr>
          <p:nvPr/>
        </p:nvSpPr>
        <p:spPr bwMode="auto">
          <a:xfrm>
            <a:off x="7231063" y="5745609"/>
            <a:ext cx="711200" cy="255588"/>
          </a:xfrm>
          <a:prstGeom prst="rect">
            <a:avLst/>
          </a:prstGeom>
          <a:noFill/>
          <a:ln w="9525">
            <a:noFill/>
            <a:miter lim="800000"/>
            <a:headEnd/>
            <a:tailEnd/>
          </a:ln>
        </p:spPr>
        <p:txBody>
          <a:bodyPr/>
          <a:lstStyle/>
          <a:p>
            <a:endParaRPr lang="de-DE"/>
          </a:p>
        </p:txBody>
      </p:sp>
      <p:sp>
        <p:nvSpPr>
          <p:cNvPr id="593" name="Rectangle 571"/>
          <p:cNvSpPr>
            <a:spLocks noChangeArrowheads="1"/>
          </p:cNvSpPr>
          <p:nvPr/>
        </p:nvSpPr>
        <p:spPr bwMode="auto">
          <a:xfrm>
            <a:off x="7308850" y="5790059"/>
            <a:ext cx="330200" cy="127000"/>
          </a:xfrm>
          <a:prstGeom prst="rect">
            <a:avLst/>
          </a:prstGeom>
          <a:noFill/>
          <a:ln w="9525">
            <a:noFill/>
            <a:miter lim="800000"/>
            <a:headEnd/>
            <a:tailEnd/>
          </a:ln>
        </p:spPr>
        <p:txBody>
          <a:bodyPr wrap="none" lIns="0" tIns="0" rIns="0" bIns="0">
            <a:spAutoFit/>
          </a:bodyPr>
          <a:lstStyle/>
          <a:p>
            <a:pPr algn="l"/>
            <a:r>
              <a:rPr lang="de-DE" sz="1100" b="1">
                <a:solidFill>
                  <a:srgbClr val="808080"/>
                </a:solidFill>
                <a:latin typeface="NewsGoth BT" charset="0"/>
              </a:rPr>
              <a:t>Zeit</a:t>
            </a:r>
            <a:endParaRPr lang="de-DE"/>
          </a:p>
        </p:txBody>
      </p:sp>
      <p:grpSp>
        <p:nvGrpSpPr>
          <p:cNvPr id="594" name="Group 572"/>
          <p:cNvGrpSpPr>
            <a:grpSpLocks/>
          </p:cNvGrpSpPr>
          <p:nvPr/>
        </p:nvGrpSpPr>
        <p:grpSpPr bwMode="auto">
          <a:xfrm>
            <a:off x="6500813" y="4877247"/>
            <a:ext cx="2152650" cy="835025"/>
            <a:chOff x="3413" y="2476"/>
            <a:chExt cx="1357" cy="526"/>
          </a:xfrm>
        </p:grpSpPr>
        <p:grpSp>
          <p:nvGrpSpPr>
            <p:cNvPr id="595" name="Group 573"/>
            <p:cNvGrpSpPr>
              <a:grpSpLocks/>
            </p:cNvGrpSpPr>
            <p:nvPr/>
          </p:nvGrpSpPr>
          <p:grpSpPr bwMode="auto">
            <a:xfrm>
              <a:off x="3413" y="2476"/>
              <a:ext cx="67" cy="481"/>
              <a:chOff x="3413" y="2476"/>
              <a:chExt cx="67" cy="481"/>
            </a:xfrm>
          </p:grpSpPr>
          <p:sp>
            <p:nvSpPr>
              <p:cNvPr id="617" name="Line 574"/>
              <p:cNvSpPr>
                <a:spLocks noChangeShapeType="1"/>
              </p:cNvSpPr>
              <p:nvPr/>
            </p:nvSpPr>
            <p:spPr bwMode="auto">
              <a:xfrm>
                <a:off x="3419" y="2476"/>
                <a:ext cx="61" cy="1"/>
              </a:xfrm>
              <a:prstGeom prst="line">
                <a:avLst/>
              </a:prstGeom>
              <a:noFill/>
              <a:ln w="9525">
                <a:solidFill>
                  <a:srgbClr val="808080"/>
                </a:solidFill>
                <a:round/>
                <a:headEnd/>
                <a:tailEnd/>
              </a:ln>
            </p:spPr>
            <p:txBody>
              <a:bodyPr/>
              <a:lstStyle/>
              <a:p>
                <a:endParaRPr lang="de-DE"/>
              </a:p>
            </p:txBody>
          </p:sp>
          <p:sp>
            <p:nvSpPr>
              <p:cNvPr id="618" name="Line 575"/>
              <p:cNvSpPr>
                <a:spLocks noChangeShapeType="1"/>
              </p:cNvSpPr>
              <p:nvPr/>
            </p:nvSpPr>
            <p:spPr bwMode="auto">
              <a:xfrm>
                <a:off x="3419" y="2598"/>
                <a:ext cx="61" cy="1"/>
              </a:xfrm>
              <a:prstGeom prst="line">
                <a:avLst/>
              </a:prstGeom>
              <a:noFill/>
              <a:ln w="9525">
                <a:solidFill>
                  <a:srgbClr val="808080"/>
                </a:solidFill>
                <a:round/>
                <a:headEnd/>
                <a:tailEnd/>
              </a:ln>
            </p:spPr>
            <p:txBody>
              <a:bodyPr/>
              <a:lstStyle/>
              <a:p>
                <a:endParaRPr lang="de-DE"/>
              </a:p>
            </p:txBody>
          </p:sp>
          <p:sp>
            <p:nvSpPr>
              <p:cNvPr id="619" name="Line 576"/>
              <p:cNvSpPr>
                <a:spLocks noChangeShapeType="1"/>
              </p:cNvSpPr>
              <p:nvPr/>
            </p:nvSpPr>
            <p:spPr bwMode="auto">
              <a:xfrm>
                <a:off x="3419" y="2736"/>
                <a:ext cx="61" cy="1"/>
              </a:xfrm>
              <a:prstGeom prst="line">
                <a:avLst/>
              </a:prstGeom>
              <a:noFill/>
              <a:ln w="9525">
                <a:solidFill>
                  <a:srgbClr val="808080"/>
                </a:solidFill>
                <a:round/>
                <a:headEnd/>
                <a:tailEnd/>
              </a:ln>
            </p:spPr>
            <p:txBody>
              <a:bodyPr/>
              <a:lstStyle/>
              <a:p>
                <a:endParaRPr lang="de-DE"/>
              </a:p>
            </p:txBody>
          </p:sp>
          <p:sp>
            <p:nvSpPr>
              <p:cNvPr id="620" name="Line 577"/>
              <p:cNvSpPr>
                <a:spLocks noChangeShapeType="1"/>
              </p:cNvSpPr>
              <p:nvPr/>
            </p:nvSpPr>
            <p:spPr bwMode="auto">
              <a:xfrm>
                <a:off x="3419" y="2891"/>
                <a:ext cx="61" cy="1"/>
              </a:xfrm>
              <a:prstGeom prst="line">
                <a:avLst/>
              </a:prstGeom>
              <a:noFill/>
              <a:ln w="9525">
                <a:solidFill>
                  <a:srgbClr val="808080"/>
                </a:solidFill>
                <a:round/>
                <a:headEnd/>
                <a:tailEnd/>
              </a:ln>
            </p:spPr>
            <p:txBody>
              <a:bodyPr/>
              <a:lstStyle/>
              <a:p>
                <a:endParaRPr lang="de-DE"/>
              </a:p>
            </p:txBody>
          </p:sp>
          <p:sp>
            <p:nvSpPr>
              <p:cNvPr id="621" name="Line 578"/>
              <p:cNvSpPr>
                <a:spLocks noChangeShapeType="1"/>
              </p:cNvSpPr>
              <p:nvPr/>
            </p:nvSpPr>
            <p:spPr bwMode="auto">
              <a:xfrm>
                <a:off x="3413" y="2476"/>
                <a:ext cx="1" cy="481"/>
              </a:xfrm>
              <a:prstGeom prst="line">
                <a:avLst/>
              </a:prstGeom>
              <a:noFill/>
              <a:ln w="9525">
                <a:solidFill>
                  <a:srgbClr val="808080"/>
                </a:solidFill>
                <a:round/>
                <a:headEnd/>
                <a:tailEnd/>
              </a:ln>
            </p:spPr>
            <p:txBody>
              <a:bodyPr/>
              <a:lstStyle/>
              <a:p>
                <a:endParaRPr lang="de-DE"/>
              </a:p>
            </p:txBody>
          </p:sp>
        </p:grpSp>
        <p:grpSp>
          <p:nvGrpSpPr>
            <p:cNvPr id="596" name="Group 579"/>
            <p:cNvGrpSpPr>
              <a:grpSpLocks/>
            </p:cNvGrpSpPr>
            <p:nvPr/>
          </p:nvGrpSpPr>
          <p:grpSpPr bwMode="auto">
            <a:xfrm>
              <a:off x="3419" y="2963"/>
              <a:ext cx="1351" cy="39"/>
              <a:chOff x="3419" y="2963"/>
              <a:chExt cx="1351" cy="39"/>
            </a:xfrm>
          </p:grpSpPr>
          <p:sp>
            <p:nvSpPr>
              <p:cNvPr id="597" name="Line 580"/>
              <p:cNvSpPr>
                <a:spLocks noChangeShapeType="1"/>
              </p:cNvSpPr>
              <p:nvPr/>
            </p:nvSpPr>
            <p:spPr bwMode="auto">
              <a:xfrm>
                <a:off x="3419" y="3001"/>
                <a:ext cx="1351" cy="1"/>
              </a:xfrm>
              <a:prstGeom prst="line">
                <a:avLst/>
              </a:prstGeom>
              <a:noFill/>
              <a:ln w="9525">
                <a:solidFill>
                  <a:srgbClr val="808080"/>
                </a:solidFill>
                <a:round/>
                <a:headEnd/>
                <a:tailEnd/>
              </a:ln>
            </p:spPr>
            <p:txBody>
              <a:bodyPr/>
              <a:lstStyle/>
              <a:p>
                <a:endParaRPr lang="de-DE"/>
              </a:p>
            </p:txBody>
          </p:sp>
          <p:sp>
            <p:nvSpPr>
              <p:cNvPr id="598" name="Line 581"/>
              <p:cNvSpPr>
                <a:spLocks noChangeShapeType="1"/>
              </p:cNvSpPr>
              <p:nvPr/>
            </p:nvSpPr>
            <p:spPr bwMode="auto">
              <a:xfrm>
                <a:off x="3419" y="2963"/>
                <a:ext cx="1" cy="38"/>
              </a:xfrm>
              <a:prstGeom prst="line">
                <a:avLst/>
              </a:prstGeom>
              <a:noFill/>
              <a:ln w="9525">
                <a:solidFill>
                  <a:srgbClr val="808080"/>
                </a:solidFill>
                <a:round/>
                <a:headEnd/>
                <a:tailEnd/>
              </a:ln>
            </p:spPr>
            <p:txBody>
              <a:bodyPr/>
              <a:lstStyle/>
              <a:p>
                <a:endParaRPr lang="de-DE"/>
              </a:p>
            </p:txBody>
          </p:sp>
          <p:sp>
            <p:nvSpPr>
              <p:cNvPr id="599" name="Line 582"/>
              <p:cNvSpPr>
                <a:spLocks noChangeShapeType="1"/>
              </p:cNvSpPr>
              <p:nvPr/>
            </p:nvSpPr>
            <p:spPr bwMode="auto">
              <a:xfrm>
                <a:off x="3557" y="2963"/>
                <a:ext cx="1" cy="38"/>
              </a:xfrm>
              <a:prstGeom prst="line">
                <a:avLst/>
              </a:prstGeom>
              <a:noFill/>
              <a:ln w="9525">
                <a:solidFill>
                  <a:srgbClr val="808080"/>
                </a:solidFill>
                <a:round/>
                <a:headEnd/>
                <a:tailEnd/>
              </a:ln>
            </p:spPr>
            <p:txBody>
              <a:bodyPr/>
              <a:lstStyle/>
              <a:p>
                <a:endParaRPr lang="de-DE"/>
              </a:p>
            </p:txBody>
          </p:sp>
          <p:sp>
            <p:nvSpPr>
              <p:cNvPr id="600" name="Line 583"/>
              <p:cNvSpPr>
                <a:spLocks noChangeShapeType="1"/>
              </p:cNvSpPr>
              <p:nvPr/>
            </p:nvSpPr>
            <p:spPr bwMode="auto">
              <a:xfrm>
                <a:off x="3712" y="2963"/>
                <a:ext cx="1" cy="38"/>
              </a:xfrm>
              <a:prstGeom prst="line">
                <a:avLst/>
              </a:prstGeom>
              <a:noFill/>
              <a:ln w="9525">
                <a:solidFill>
                  <a:srgbClr val="808080"/>
                </a:solidFill>
                <a:round/>
                <a:headEnd/>
                <a:tailEnd/>
              </a:ln>
            </p:spPr>
            <p:txBody>
              <a:bodyPr/>
              <a:lstStyle/>
              <a:p>
                <a:endParaRPr lang="de-DE"/>
              </a:p>
            </p:txBody>
          </p:sp>
          <p:sp>
            <p:nvSpPr>
              <p:cNvPr id="601" name="Line 584"/>
              <p:cNvSpPr>
                <a:spLocks noChangeShapeType="1"/>
              </p:cNvSpPr>
              <p:nvPr/>
            </p:nvSpPr>
            <p:spPr bwMode="auto">
              <a:xfrm>
                <a:off x="3862" y="2963"/>
                <a:ext cx="1" cy="38"/>
              </a:xfrm>
              <a:prstGeom prst="line">
                <a:avLst/>
              </a:prstGeom>
              <a:noFill/>
              <a:ln w="9525">
                <a:solidFill>
                  <a:srgbClr val="808080"/>
                </a:solidFill>
                <a:round/>
                <a:headEnd/>
                <a:tailEnd/>
              </a:ln>
            </p:spPr>
            <p:txBody>
              <a:bodyPr/>
              <a:lstStyle/>
              <a:p>
                <a:endParaRPr lang="de-DE"/>
              </a:p>
            </p:txBody>
          </p:sp>
          <p:sp>
            <p:nvSpPr>
              <p:cNvPr id="602" name="Line 585"/>
              <p:cNvSpPr>
                <a:spLocks noChangeShapeType="1"/>
              </p:cNvSpPr>
              <p:nvPr/>
            </p:nvSpPr>
            <p:spPr bwMode="auto">
              <a:xfrm>
                <a:off x="4011" y="2963"/>
                <a:ext cx="1" cy="38"/>
              </a:xfrm>
              <a:prstGeom prst="line">
                <a:avLst/>
              </a:prstGeom>
              <a:noFill/>
              <a:ln w="9525">
                <a:solidFill>
                  <a:srgbClr val="808080"/>
                </a:solidFill>
                <a:round/>
                <a:headEnd/>
                <a:tailEnd/>
              </a:ln>
            </p:spPr>
            <p:txBody>
              <a:bodyPr/>
              <a:lstStyle/>
              <a:p>
                <a:endParaRPr lang="de-DE"/>
              </a:p>
            </p:txBody>
          </p:sp>
          <p:sp>
            <p:nvSpPr>
              <p:cNvPr id="603" name="Line 586"/>
              <p:cNvSpPr>
                <a:spLocks noChangeShapeType="1"/>
              </p:cNvSpPr>
              <p:nvPr/>
            </p:nvSpPr>
            <p:spPr bwMode="auto">
              <a:xfrm>
                <a:off x="4161" y="2963"/>
                <a:ext cx="1" cy="38"/>
              </a:xfrm>
              <a:prstGeom prst="line">
                <a:avLst/>
              </a:prstGeom>
              <a:noFill/>
              <a:ln w="9525">
                <a:solidFill>
                  <a:srgbClr val="808080"/>
                </a:solidFill>
                <a:round/>
                <a:headEnd/>
                <a:tailEnd/>
              </a:ln>
            </p:spPr>
            <p:txBody>
              <a:bodyPr/>
              <a:lstStyle/>
              <a:p>
                <a:endParaRPr lang="de-DE"/>
              </a:p>
            </p:txBody>
          </p:sp>
          <p:sp>
            <p:nvSpPr>
              <p:cNvPr id="604" name="Line 587"/>
              <p:cNvSpPr>
                <a:spLocks noChangeShapeType="1"/>
              </p:cNvSpPr>
              <p:nvPr/>
            </p:nvSpPr>
            <p:spPr bwMode="auto">
              <a:xfrm>
                <a:off x="4316" y="2963"/>
                <a:ext cx="1" cy="38"/>
              </a:xfrm>
              <a:prstGeom prst="line">
                <a:avLst/>
              </a:prstGeom>
              <a:noFill/>
              <a:ln w="9525">
                <a:solidFill>
                  <a:srgbClr val="808080"/>
                </a:solidFill>
                <a:round/>
                <a:headEnd/>
                <a:tailEnd/>
              </a:ln>
            </p:spPr>
            <p:txBody>
              <a:bodyPr/>
              <a:lstStyle/>
              <a:p>
                <a:endParaRPr lang="de-DE"/>
              </a:p>
            </p:txBody>
          </p:sp>
          <p:sp>
            <p:nvSpPr>
              <p:cNvPr id="605" name="Line 588"/>
              <p:cNvSpPr>
                <a:spLocks noChangeShapeType="1"/>
              </p:cNvSpPr>
              <p:nvPr/>
            </p:nvSpPr>
            <p:spPr bwMode="auto">
              <a:xfrm>
                <a:off x="4465" y="2963"/>
                <a:ext cx="1" cy="38"/>
              </a:xfrm>
              <a:prstGeom prst="line">
                <a:avLst/>
              </a:prstGeom>
              <a:noFill/>
              <a:ln w="9525">
                <a:solidFill>
                  <a:srgbClr val="808080"/>
                </a:solidFill>
                <a:round/>
                <a:headEnd/>
                <a:tailEnd/>
              </a:ln>
            </p:spPr>
            <p:txBody>
              <a:bodyPr/>
              <a:lstStyle/>
              <a:p>
                <a:endParaRPr lang="de-DE"/>
              </a:p>
            </p:txBody>
          </p:sp>
          <p:sp>
            <p:nvSpPr>
              <p:cNvPr id="606" name="Line 589"/>
              <p:cNvSpPr>
                <a:spLocks noChangeShapeType="1"/>
              </p:cNvSpPr>
              <p:nvPr/>
            </p:nvSpPr>
            <p:spPr bwMode="auto">
              <a:xfrm>
                <a:off x="4615" y="2963"/>
                <a:ext cx="1" cy="38"/>
              </a:xfrm>
              <a:prstGeom prst="line">
                <a:avLst/>
              </a:prstGeom>
              <a:noFill/>
              <a:ln w="9525">
                <a:solidFill>
                  <a:srgbClr val="808080"/>
                </a:solidFill>
                <a:round/>
                <a:headEnd/>
                <a:tailEnd/>
              </a:ln>
            </p:spPr>
            <p:txBody>
              <a:bodyPr/>
              <a:lstStyle/>
              <a:p>
                <a:endParaRPr lang="de-DE"/>
              </a:p>
            </p:txBody>
          </p:sp>
          <p:sp>
            <p:nvSpPr>
              <p:cNvPr id="607" name="Line 590"/>
              <p:cNvSpPr>
                <a:spLocks noChangeShapeType="1"/>
              </p:cNvSpPr>
              <p:nvPr/>
            </p:nvSpPr>
            <p:spPr bwMode="auto">
              <a:xfrm>
                <a:off x="4765" y="2963"/>
                <a:ext cx="1" cy="38"/>
              </a:xfrm>
              <a:prstGeom prst="line">
                <a:avLst/>
              </a:prstGeom>
              <a:noFill/>
              <a:ln w="9525">
                <a:solidFill>
                  <a:srgbClr val="808080"/>
                </a:solidFill>
                <a:round/>
                <a:headEnd/>
                <a:tailEnd/>
              </a:ln>
            </p:spPr>
            <p:txBody>
              <a:bodyPr/>
              <a:lstStyle/>
              <a:p>
                <a:endParaRPr lang="de-DE"/>
              </a:p>
            </p:txBody>
          </p:sp>
          <p:sp>
            <p:nvSpPr>
              <p:cNvPr id="608" name="Line 591"/>
              <p:cNvSpPr>
                <a:spLocks noChangeShapeType="1"/>
              </p:cNvSpPr>
              <p:nvPr/>
            </p:nvSpPr>
            <p:spPr bwMode="auto">
              <a:xfrm>
                <a:off x="3491" y="2963"/>
                <a:ext cx="1" cy="38"/>
              </a:xfrm>
              <a:prstGeom prst="line">
                <a:avLst/>
              </a:prstGeom>
              <a:noFill/>
              <a:ln w="9525">
                <a:solidFill>
                  <a:srgbClr val="808080"/>
                </a:solidFill>
                <a:round/>
                <a:headEnd/>
                <a:tailEnd/>
              </a:ln>
            </p:spPr>
            <p:txBody>
              <a:bodyPr/>
              <a:lstStyle/>
              <a:p>
                <a:endParaRPr lang="de-DE"/>
              </a:p>
            </p:txBody>
          </p:sp>
          <p:sp>
            <p:nvSpPr>
              <p:cNvPr id="609" name="Line 592"/>
              <p:cNvSpPr>
                <a:spLocks noChangeShapeType="1"/>
              </p:cNvSpPr>
              <p:nvPr/>
            </p:nvSpPr>
            <p:spPr bwMode="auto">
              <a:xfrm>
                <a:off x="3640" y="2963"/>
                <a:ext cx="1" cy="38"/>
              </a:xfrm>
              <a:prstGeom prst="line">
                <a:avLst/>
              </a:prstGeom>
              <a:noFill/>
              <a:ln w="9525">
                <a:solidFill>
                  <a:srgbClr val="808080"/>
                </a:solidFill>
                <a:round/>
                <a:headEnd/>
                <a:tailEnd/>
              </a:ln>
            </p:spPr>
            <p:txBody>
              <a:bodyPr/>
              <a:lstStyle/>
              <a:p>
                <a:endParaRPr lang="de-DE"/>
              </a:p>
            </p:txBody>
          </p:sp>
          <p:sp>
            <p:nvSpPr>
              <p:cNvPr id="610" name="Line 593"/>
              <p:cNvSpPr>
                <a:spLocks noChangeShapeType="1"/>
              </p:cNvSpPr>
              <p:nvPr/>
            </p:nvSpPr>
            <p:spPr bwMode="auto">
              <a:xfrm>
                <a:off x="3795" y="2963"/>
                <a:ext cx="1" cy="38"/>
              </a:xfrm>
              <a:prstGeom prst="line">
                <a:avLst/>
              </a:prstGeom>
              <a:noFill/>
              <a:ln w="9525">
                <a:solidFill>
                  <a:srgbClr val="808080"/>
                </a:solidFill>
                <a:round/>
                <a:headEnd/>
                <a:tailEnd/>
              </a:ln>
            </p:spPr>
            <p:txBody>
              <a:bodyPr/>
              <a:lstStyle/>
              <a:p>
                <a:endParaRPr lang="de-DE"/>
              </a:p>
            </p:txBody>
          </p:sp>
          <p:sp>
            <p:nvSpPr>
              <p:cNvPr id="611" name="Line 594"/>
              <p:cNvSpPr>
                <a:spLocks noChangeShapeType="1"/>
              </p:cNvSpPr>
              <p:nvPr/>
            </p:nvSpPr>
            <p:spPr bwMode="auto">
              <a:xfrm>
                <a:off x="3945" y="2963"/>
                <a:ext cx="1" cy="38"/>
              </a:xfrm>
              <a:prstGeom prst="line">
                <a:avLst/>
              </a:prstGeom>
              <a:noFill/>
              <a:ln w="9525">
                <a:solidFill>
                  <a:srgbClr val="808080"/>
                </a:solidFill>
                <a:round/>
                <a:headEnd/>
                <a:tailEnd/>
              </a:ln>
            </p:spPr>
            <p:txBody>
              <a:bodyPr/>
              <a:lstStyle/>
              <a:p>
                <a:endParaRPr lang="de-DE"/>
              </a:p>
            </p:txBody>
          </p:sp>
          <p:sp>
            <p:nvSpPr>
              <p:cNvPr id="612" name="Line 595"/>
              <p:cNvSpPr>
                <a:spLocks noChangeShapeType="1"/>
              </p:cNvSpPr>
              <p:nvPr/>
            </p:nvSpPr>
            <p:spPr bwMode="auto">
              <a:xfrm>
                <a:off x="4094" y="2963"/>
                <a:ext cx="1" cy="38"/>
              </a:xfrm>
              <a:prstGeom prst="line">
                <a:avLst/>
              </a:prstGeom>
              <a:noFill/>
              <a:ln w="9525">
                <a:solidFill>
                  <a:srgbClr val="808080"/>
                </a:solidFill>
                <a:round/>
                <a:headEnd/>
                <a:tailEnd/>
              </a:ln>
            </p:spPr>
            <p:txBody>
              <a:bodyPr/>
              <a:lstStyle/>
              <a:p>
                <a:endParaRPr lang="de-DE"/>
              </a:p>
            </p:txBody>
          </p:sp>
          <p:sp>
            <p:nvSpPr>
              <p:cNvPr id="613" name="Line 596"/>
              <p:cNvSpPr>
                <a:spLocks noChangeShapeType="1"/>
              </p:cNvSpPr>
              <p:nvPr/>
            </p:nvSpPr>
            <p:spPr bwMode="auto">
              <a:xfrm>
                <a:off x="4244" y="2963"/>
                <a:ext cx="1" cy="38"/>
              </a:xfrm>
              <a:prstGeom prst="line">
                <a:avLst/>
              </a:prstGeom>
              <a:noFill/>
              <a:ln w="9525">
                <a:solidFill>
                  <a:srgbClr val="808080"/>
                </a:solidFill>
                <a:round/>
                <a:headEnd/>
                <a:tailEnd/>
              </a:ln>
            </p:spPr>
            <p:txBody>
              <a:bodyPr/>
              <a:lstStyle/>
              <a:p>
                <a:endParaRPr lang="de-DE"/>
              </a:p>
            </p:txBody>
          </p:sp>
          <p:sp>
            <p:nvSpPr>
              <p:cNvPr id="614" name="Line 597"/>
              <p:cNvSpPr>
                <a:spLocks noChangeShapeType="1"/>
              </p:cNvSpPr>
              <p:nvPr/>
            </p:nvSpPr>
            <p:spPr bwMode="auto">
              <a:xfrm>
                <a:off x="4393" y="2963"/>
                <a:ext cx="1" cy="38"/>
              </a:xfrm>
              <a:prstGeom prst="line">
                <a:avLst/>
              </a:prstGeom>
              <a:noFill/>
              <a:ln w="9525">
                <a:solidFill>
                  <a:srgbClr val="808080"/>
                </a:solidFill>
                <a:round/>
                <a:headEnd/>
                <a:tailEnd/>
              </a:ln>
            </p:spPr>
            <p:txBody>
              <a:bodyPr/>
              <a:lstStyle/>
              <a:p>
                <a:endParaRPr lang="de-DE"/>
              </a:p>
            </p:txBody>
          </p:sp>
          <p:sp>
            <p:nvSpPr>
              <p:cNvPr id="615" name="Line 598"/>
              <p:cNvSpPr>
                <a:spLocks noChangeShapeType="1"/>
              </p:cNvSpPr>
              <p:nvPr/>
            </p:nvSpPr>
            <p:spPr bwMode="auto">
              <a:xfrm>
                <a:off x="4549" y="2963"/>
                <a:ext cx="1" cy="38"/>
              </a:xfrm>
              <a:prstGeom prst="line">
                <a:avLst/>
              </a:prstGeom>
              <a:noFill/>
              <a:ln w="9525">
                <a:solidFill>
                  <a:srgbClr val="808080"/>
                </a:solidFill>
                <a:round/>
                <a:headEnd/>
                <a:tailEnd/>
              </a:ln>
            </p:spPr>
            <p:txBody>
              <a:bodyPr/>
              <a:lstStyle/>
              <a:p>
                <a:endParaRPr lang="de-DE"/>
              </a:p>
            </p:txBody>
          </p:sp>
          <p:sp>
            <p:nvSpPr>
              <p:cNvPr id="616" name="Line 599"/>
              <p:cNvSpPr>
                <a:spLocks noChangeShapeType="1"/>
              </p:cNvSpPr>
              <p:nvPr/>
            </p:nvSpPr>
            <p:spPr bwMode="auto">
              <a:xfrm>
                <a:off x="4698" y="2963"/>
                <a:ext cx="1" cy="38"/>
              </a:xfrm>
              <a:prstGeom prst="line">
                <a:avLst/>
              </a:prstGeom>
              <a:noFill/>
              <a:ln w="9525">
                <a:solidFill>
                  <a:srgbClr val="808080"/>
                </a:solidFill>
                <a:round/>
                <a:headEnd/>
                <a:tailEnd/>
              </a:ln>
            </p:spPr>
            <p:txBody>
              <a:bodyPr/>
              <a:lstStyle/>
              <a:p>
                <a:endParaRPr lang="de-DE"/>
              </a:p>
            </p:txBody>
          </p:sp>
        </p:grpSp>
      </p:grpSp>
      <p:sp>
        <p:nvSpPr>
          <p:cNvPr id="622" name="Rectangle 600"/>
          <p:cNvSpPr>
            <a:spLocks noChangeArrowheads="1"/>
          </p:cNvSpPr>
          <p:nvPr/>
        </p:nvSpPr>
        <p:spPr bwMode="auto">
          <a:xfrm>
            <a:off x="6894513" y="4483547"/>
            <a:ext cx="1752600" cy="254000"/>
          </a:xfrm>
          <a:prstGeom prst="rect">
            <a:avLst/>
          </a:prstGeom>
          <a:noFill/>
          <a:ln w="9525">
            <a:noFill/>
            <a:miter lim="800000"/>
            <a:headEnd/>
            <a:tailEnd/>
          </a:ln>
        </p:spPr>
        <p:txBody>
          <a:bodyPr/>
          <a:lstStyle/>
          <a:p>
            <a:endParaRPr lang="de-DE"/>
          </a:p>
        </p:txBody>
      </p:sp>
      <p:sp>
        <p:nvSpPr>
          <p:cNvPr id="623" name="Rectangle 601"/>
          <p:cNvSpPr>
            <a:spLocks noChangeArrowheads="1"/>
          </p:cNvSpPr>
          <p:nvPr/>
        </p:nvSpPr>
        <p:spPr bwMode="auto">
          <a:xfrm>
            <a:off x="7123113" y="4526409"/>
            <a:ext cx="1698625" cy="125413"/>
          </a:xfrm>
          <a:prstGeom prst="rect">
            <a:avLst/>
          </a:prstGeom>
          <a:noFill/>
          <a:ln w="9525">
            <a:noFill/>
            <a:miter lim="800000"/>
            <a:headEnd/>
            <a:tailEnd/>
          </a:ln>
        </p:spPr>
        <p:txBody>
          <a:bodyPr wrap="none" lIns="0" tIns="0" rIns="0" bIns="0">
            <a:spAutoFit/>
          </a:bodyPr>
          <a:lstStyle/>
          <a:p>
            <a:pPr algn="l"/>
            <a:r>
              <a:rPr lang="de-DE" sz="1100" b="1">
                <a:solidFill>
                  <a:srgbClr val="000099"/>
                </a:solidFill>
                <a:latin typeface="NewsGoth BT" charset="0"/>
              </a:rPr>
              <a:t>Verkauf an Kunden</a:t>
            </a:r>
            <a:endParaRPr lang="de-DE"/>
          </a:p>
        </p:txBody>
      </p:sp>
      <p:sp>
        <p:nvSpPr>
          <p:cNvPr id="624" name="Freeform 602"/>
          <p:cNvSpPr>
            <a:spLocks/>
          </p:cNvSpPr>
          <p:nvPr/>
        </p:nvSpPr>
        <p:spPr bwMode="auto">
          <a:xfrm>
            <a:off x="6561138" y="5377309"/>
            <a:ext cx="2092325" cy="255588"/>
          </a:xfrm>
          <a:custGeom>
            <a:avLst/>
            <a:gdLst>
              <a:gd name="T0" fmla="*/ 2147483647 w 1318"/>
              <a:gd name="T1" fmla="*/ 2147483647 h 161"/>
              <a:gd name="T2" fmla="*/ 2147483647 w 1318"/>
              <a:gd name="T3" fmla="*/ 2147483647 h 161"/>
              <a:gd name="T4" fmla="*/ 2147483647 w 1318"/>
              <a:gd name="T5" fmla="*/ 2147483647 h 161"/>
              <a:gd name="T6" fmla="*/ 2147483647 w 1318"/>
              <a:gd name="T7" fmla="*/ 2147483647 h 161"/>
              <a:gd name="T8" fmla="*/ 2147483647 w 1318"/>
              <a:gd name="T9" fmla="*/ 2147483647 h 161"/>
              <a:gd name="T10" fmla="*/ 2147483647 w 1318"/>
              <a:gd name="T11" fmla="*/ 2147483647 h 161"/>
              <a:gd name="T12" fmla="*/ 2147483647 w 1318"/>
              <a:gd name="T13" fmla="*/ 2147483647 h 161"/>
              <a:gd name="T14" fmla="*/ 2147483647 w 1318"/>
              <a:gd name="T15" fmla="*/ 2147483647 h 161"/>
              <a:gd name="T16" fmla="*/ 2147483647 w 1318"/>
              <a:gd name="T17" fmla="*/ 2147483647 h 161"/>
              <a:gd name="T18" fmla="*/ 2147483647 w 1318"/>
              <a:gd name="T19" fmla="*/ 2147483647 h 161"/>
              <a:gd name="T20" fmla="*/ 2147483647 w 1318"/>
              <a:gd name="T21" fmla="*/ 2147483647 h 161"/>
              <a:gd name="T22" fmla="*/ 2147483647 w 1318"/>
              <a:gd name="T23" fmla="*/ 2147483647 h 161"/>
              <a:gd name="T24" fmla="*/ 2147483647 w 1318"/>
              <a:gd name="T25" fmla="*/ 2147483647 h 161"/>
              <a:gd name="T26" fmla="*/ 2147483647 w 1318"/>
              <a:gd name="T27" fmla="*/ 2147483647 h 161"/>
              <a:gd name="T28" fmla="*/ 2147483647 w 1318"/>
              <a:gd name="T29" fmla="*/ 2147483647 h 161"/>
              <a:gd name="T30" fmla="*/ 2147483647 w 1318"/>
              <a:gd name="T31" fmla="*/ 2147483647 h 161"/>
              <a:gd name="T32" fmla="*/ 2147483647 w 1318"/>
              <a:gd name="T33" fmla="*/ 2147483647 h 161"/>
              <a:gd name="T34" fmla="*/ 2147483647 w 1318"/>
              <a:gd name="T35" fmla="*/ 2147483647 h 161"/>
              <a:gd name="T36" fmla="*/ 2147483647 w 1318"/>
              <a:gd name="T37" fmla="*/ 2147483647 h 161"/>
              <a:gd name="T38" fmla="*/ 2147483647 w 1318"/>
              <a:gd name="T39" fmla="*/ 2147483647 h 161"/>
              <a:gd name="T40" fmla="*/ 2147483647 w 1318"/>
              <a:gd name="T41" fmla="*/ 2147483647 h 161"/>
              <a:gd name="T42" fmla="*/ 2147483647 w 1318"/>
              <a:gd name="T43" fmla="*/ 2147483647 h 161"/>
              <a:gd name="T44" fmla="*/ 2147483647 w 1318"/>
              <a:gd name="T45" fmla="*/ 2147483647 h 161"/>
              <a:gd name="T46" fmla="*/ 2147483647 w 1318"/>
              <a:gd name="T47" fmla="*/ 2147483647 h 161"/>
              <a:gd name="T48" fmla="*/ 2147483647 w 1318"/>
              <a:gd name="T49" fmla="*/ 2147483647 h 161"/>
              <a:gd name="T50" fmla="*/ 2147483647 w 1318"/>
              <a:gd name="T51" fmla="*/ 2147483647 h 161"/>
              <a:gd name="T52" fmla="*/ 2147483647 w 1318"/>
              <a:gd name="T53" fmla="*/ 2147483647 h 161"/>
              <a:gd name="T54" fmla="*/ 2147483647 w 1318"/>
              <a:gd name="T55" fmla="*/ 2147483647 h 161"/>
              <a:gd name="T56" fmla="*/ 2147483647 w 1318"/>
              <a:gd name="T57" fmla="*/ 2147483647 h 161"/>
              <a:gd name="T58" fmla="*/ 2147483647 w 1318"/>
              <a:gd name="T59" fmla="*/ 2147483647 h 161"/>
              <a:gd name="T60" fmla="*/ 2147483647 w 1318"/>
              <a:gd name="T61" fmla="*/ 2147483647 h 161"/>
              <a:gd name="T62" fmla="*/ 2147483647 w 1318"/>
              <a:gd name="T63" fmla="*/ 2147483647 h 161"/>
              <a:gd name="T64" fmla="*/ 2147483647 w 1318"/>
              <a:gd name="T65" fmla="*/ 2147483647 h 161"/>
              <a:gd name="T66" fmla="*/ 2147483647 w 1318"/>
              <a:gd name="T67" fmla="*/ 2147483647 h 161"/>
              <a:gd name="T68" fmla="*/ 2147483647 w 1318"/>
              <a:gd name="T69" fmla="*/ 2147483647 h 161"/>
              <a:gd name="T70" fmla="*/ 2147483647 w 1318"/>
              <a:gd name="T71" fmla="*/ 2147483647 h 161"/>
              <a:gd name="T72" fmla="*/ 2147483647 w 1318"/>
              <a:gd name="T73" fmla="*/ 2147483647 h 161"/>
              <a:gd name="T74" fmla="*/ 2147483647 w 1318"/>
              <a:gd name="T75" fmla="*/ 2147483647 h 161"/>
              <a:gd name="T76" fmla="*/ 2147483647 w 1318"/>
              <a:gd name="T77" fmla="*/ 2147483647 h 161"/>
              <a:gd name="T78" fmla="*/ 2147483647 w 1318"/>
              <a:gd name="T79" fmla="*/ 2147483647 h 161"/>
              <a:gd name="T80" fmla="*/ 2147483647 w 1318"/>
              <a:gd name="T81" fmla="*/ 2147483647 h 161"/>
              <a:gd name="T82" fmla="*/ 2147483647 w 1318"/>
              <a:gd name="T83" fmla="*/ 2147483647 h 161"/>
              <a:gd name="T84" fmla="*/ 2147483647 w 1318"/>
              <a:gd name="T85" fmla="*/ 2147483647 h 161"/>
              <a:gd name="T86" fmla="*/ 2147483647 w 1318"/>
              <a:gd name="T87" fmla="*/ 2147483647 h 161"/>
              <a:gd name="T88" fmla="*/ 2147483647 w 1318"/>
              <a:gd name="T89" fmla="*/ 2147483647 h 161"/>
              <a:gd name="T90" fmla="*/ 2147483647 w 1318"/>
              <a:gd name="T91" fmla="*/ 2147483647 h 161"/>
              <a:gd name="T92" fmla="*/ 2147483647 w 1318"/>
              <a:gd name="T93" fmla="*/ 2147483647 h 161"/>
              <a:gd name="T94" fmla="*/ 2147483647 w 1318"/>
              <a:gd name="T95" fmla="*/ 2147483647 h 161"/>
              <a:gd name="T96" fmla="*/ 2147483647 w 1318"/>
              <a:gd name="T97" fmla="*/ 2147483647 h 161"/>
              <a:gd name="T98" fmla="*/ 2147483647 w 1318"/>
              <a:gd name="T99" fmla="*/ 2147483647 h 161"/>
              <a:gd name="T100" fmla="*/ 2147483647 w 1318"/>
              <a:gd name="T101" fmla="*/ 2147483647 h 161"/>
              <a:gd name="T102" fmla="*/ 2147483647 w 1318"/>
              <a:gd name="T103" fmla="*/ 2147483647 h 161"/>
              <a:gd name="T104" fmla="*/ 2147483647 w 1318"/>
              <a:gd name="T105" fmla="*/ 2147483647 h 161"/>
              <a:gd name="T106" fmla="*/ 2147483647 w 1318"/>
              <a:gd name="T107" fmla="*/ 2147483647 h 1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8"/>
              <a:gd name="T163" fmla="*/ 0 h 161"/>
              <a:gd name="T164" fmla="*/ 1318 w 1318"/>
              <a:gd name="T165" fmla="*/ 161 h 1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8" h="161">
                <a:moveTo>
                  <a:pt x="0" y="161"/>
                </a:moveTo>
                <a:lnTo>
                  <a:pt x="22" y="133"/>
                </a:lnTo>
                <a:lnTo>
                  <a:pt x="44" y="100"/>
                </a:lnTo>
                <a:lnTo>
                  <a:pt x="50" y="89"/>
                </a:lnTo>
                <a:lnTo>
                  <a:pt x="61" y="78"/>
                </a:lnTo>
                <a:lnTo>
                  <a:pt x="72" y="72"/>
                </a:lnTo>
                <a:lnTo>
                  <a:pt x="78" y="67"/>
                </a:lnTo>
                <a:lnTo>
                  <a:pt x="83" y="67"/>
                </a:lnTo>
                <a:lnTo>
                  <a:pt x="89" y="72"/>
                </a:lnTo>
                <a:lnTo>
                  <a:pt x="94" y="83"/>
                </a:lnTo>
                <a:lnTo>
                  <a:pt x="94" y="94"/>
                </a:lnTo>
                <a:lnTo>
                  <a:pt x="100" y="111"/>
                </a:lnTo>
                <a:lnTo>
                  <a:pt x="100" y="122"/>
                </a:lnTo>
                <a:lnTo>
                  <a:pt x="111" y="127"/>
                </a:lnTo>
                <a:lnTo>
                  <a:pt x="116" y="133"/>
                </a:lnTo>
                <a:lnTo>
                  <a:pt x="122" y="127"/>
                </a:lnTo>
                <a:lnTo>
                  <a:pt x="133" y="122"/>
                </a:lnTo>
                <a:lnTo>
                  <a:pt x="144" y="111"/>
                </a:lnTo>
                <a:lnTo>
                  <a:pt x="150" y="100"/>
                </a:lnTo>
                <a:lnTo>
                  <a:pt x="161" y="89"/>
                </a:lnTo>
                <a:lnTo>
                  <a:pt x="172" y="78"/>
                </a:lnTo>
                <a:lnTo>
                  <a:pt x="183" y="72"/>
                </a:lnTo>
                <a:lnTo>
                  <a:pt x="188" y="67"/>
                </a:lnTo>
                <a:lnTo>
                  <a:pt x="194" y="67"/>
                </a:lnTo>
                <a:lnTo>
                  <a:pt x="205" y="72"/>
                </a:lnTo>
                <a:lnTo>
                  <a:pt x="210" y="78"/>
                </a:lnTo>
                <a:lnTo>
                  <a:pt x="216" y="89"/>
                </a:lnTo>
                <a:lnTo>
                  <a:pt x="222" y="94"/>
                </a:lnTo>
                <a:lnTo>
                  <a:pt x="227" y="100"/>
                </a:lnTo>
                <a:lnTo>
                  <a:pt x="244" y="105"/>
                </a:lnTo>
                <a:lnTo>
                  <a:pt x="266" y="105"/>
                </a:lnTo>
                <a:lnTo>
                  <a:pt x="288" y="105"/>
                </a:lnTo>
                <a:lnTo>
                  <a:pt x="305" y="100"/>
                </a:lnTo>
                <a:lnTo>
                  <a:pt x="310" y="94"/>
                </a:lnTo>
                <a:lnTo>
                  <a:pt x="316" y="89"/>
                </a:lnTo>
                <a:lnTo>
                  <a:pt x="327" y="67"/>
                </a:lnTo>
                <a:lnTo>
                  <a:pt x="327" y="56"/>
                </a:lnTo>
                <a:lnTo>
                  <a:pt x="332" y="45"/>
                </a:lnTo>
                <a:lnTo>
                  <a:pt x="338" y="39"/>
                </a:lnTo>
                <a:lnTo>
                  <a:pt x="338" y="33"/>
                </a:lnTo>
                <a:lnTo>
                  <a:pt x="343" y="33"/>
                </a:lnTo>
                <a:lnTo>
                  <a:pt x="343" y="39"/>
                </a:lnTo>
                <a:lnTo>
                  <a:pt x="354" y="45"/>
                </a:lnTo>
                <a:lnTo>
                  <a:pt x="360" y="61"/>
                </a:lnTo>
                <a:lnTo>
                  <a:pt x="366" y="61"/>
                </a:lnTo>
                <a:lnTo>
                  <a:pt x="377" y="67"/>
                </a:lnTo>
                <a:lnTo>
                  <a:pt x="388" y="72"/>
                </a:lnTo>
                <a:lnTo>
                  <a:pt x="404" y="72"/>
                </a:lnTo>
                <a:lnTo>
                  <a:pt x="432" y="72"/>
                </a:lnTo>
                <a:lnTo>
                  <a:pt x="465" y="72"/>
                </a:lnTo>
                <a:lnTo>
                  <a:pt x="482" y="72"/>
                </a:lnTo>
                <a:lnTo>
                  <a:pt x="487" y="67"/>
                </a:lnTo>
                <a:lnTo>
                  <a:pt x="498" y="61"/>
                </a:lnTo>
                <a:lnTo>
                  <a:pt x="504" y="50"/>
                </a:lnTo>
                <a:lnTo>
                  <a:pt x="515" y="33"/>
                </a:lnTo>
                <a:lnTo>
                  <a:pt x="515" y="22"/>
                </a:lnTo>
                <a:lnTo>
                  <a:pt x="521" y="11"/>
                </a:lnTo>
                <a:lnTo>
                  <a:pt x="526" y="6"/>
                </a:lnTo>
                <a:lnTo>
                  <a:pt x="526" y="0"/>
                </a:lnTo>
                <a:lnTo>
                  <a:pt x="532" y="6"/>
                </a:lnTo>
                <a:lnTo>
                  <a:pt x="532" y="11"/>
                </a:lnTo>
                <a:lnTo>
                  <a:pt x="532" y="22"/>
                </a:lnTo>
                <a:lnTo>
                  <a:pt x="532" y="33"/>
                </a:lnTo>
                <a:lnTo>
                  <a:pt x="532" y="45"/>
                </a:lnTo>
                <a:lnTo>
                  <a:pt x="537" y="50"/>
                </a:lnTo>
                <a:lnTo>
                  <a:pt x="548" y="61"/>
                </a:lnTo>
                <a:lnTo>
                  <a:pt x="565" y="67"/>
                </a:lnTo>
                <a:lnTo>
                  <a:pt x="593" y="72"/>
                </a:lnTo>
                <a:lnTo>
                  <a:pt x="626" y="72"/>
                </a:lnTo>
                <a:lnTo>
                  <a:pt x="670" y="72"/>
                </a:lnTo>
                <a:lnTo>
                  <a:pt x="714" y="67"/>
                </a:lnTo>
                <a:lnTo>
                  <a:pt x="759" y="67"/>
                </a:lnTo>
                <a:lnTo>
                  <a:pt x="803" y="67"/>
                </a:lnTo>
                <a:lnTo>
                  <a:pt x="842" y="67"/>
                </a:lnTo>
                <a:lnTo>
                  <a:pt x="869" y="67"/>
                </a:lnTo>
                <a:lnTo>
                  <a:pt x="886" y="72"/>
                </a:lnTo>
                <a:lnTo>
                  <a:pt x="903" y="83"/>
                </a:lnTo>
                <a:lnTo>
                  <a:pt x="914" y="89"/>
                </a:lnTo>
                <a:lnTo>
                  <a:pt x="919" y="100"/>
                </a:lnTo>
                <a:lnTo>
                  <a:pt x="930" y="116"/>
                </a:lnTo>
                <a:lnTo>
                  <a:pt x="936" y="127"/>
                </a:lnTo>
                <a:lnTo>
                  <a:pt x="941" y="133"/>
                </a:lnTo>
                <a:lnTo>
                  <a:pt x="953" y="133"/>
                </a:lnTo>
                <a:lnTo>
                  <a:pt x="964" y="133"/>
                </a:lnTo>
                <a:lnTo>
                  <a:pt x="986" y="133"/>
                </a:lnTo>
                <a:lnTo>
                  <a:pt x="1002" y="133"/>
                </a:lnTo>
                <a:lnTo>
                  <a:pt x="1019" y="133"/>
                </a:lnTo>
                <a:lnTo>
                  <a:pt x="1025" y="133"/>
                </a:lnTo>
                <a:lnTo>
                  <a:pt x="1030" y="138"/>
                </a:lnTo>
                <a:lnTo>
                  <a:pt x="1041" y="150"/>
                </a:lnTo>
                <a:lnTo>
                  <a:pt x="1047" y="161"/>
                </a:lnTo>
                <a:lnTo>
                  <a:pt x="1052" y="161"/>
                </a:lnTo>
                <a:lnTo>
                  <a:pt x="1058" y="161"/>
                </a:lnTo>
                <a:lnTo>
                  <a:pt x="1063" y="150"/>
                </a:lnTo>
                <a:lnTo>
                  <a:pt x="1063" y="144"/>
                </a:lnTo>
                <a:lnTo>
                  <a:pt x="1063" y="133"/>
                </a:lnTo>
                <a:lnTo>
                  <a:pt x="1063" y="122"/>
                </a:lnTo>
                <a:lnTo>
                  <a:pt x="1069" y="111"/>
                </a:lnTo>
                <a:lnTo>
                  <a:pt x="1080" y="105"/>
                </a:lnTo>
                <a:lnTo>
                  <a:pt x="1091" y="100"/>
                </a:lnTo>
                <a:lnTo>
                  <a:pt x="1113" y="100"/>
                </a:lnTo>
                <a:lnTo>
                  <a:pt x="1141" y="94"/>
                </a:lnTo>
                <a:lnTo>
                  <a:pt x="1174" y="94"/>
                </a:lnTo>
                <a:lnTo>
                  <a:pt x="1207" y="94"/>
                </a:lnTo>
                <a:lnTo>
                  <a:pt x="1241" y="100"/>
                </a:lnTo>
                <a:lnTo>
                  <a:pt x="1274" y="100"/>
                </a:lnTo>
                <a:lnTo>
                  <a:pt x="1301" y="100"/>
                </a:lnTo>
                <a:lnTo>
                  <a:pt x="1318" y="100"/>
                </a:lnTo>
              </a:path>
            </a:pathLst>
          </a:custGeom>
          <a:noFill/>
          <a:ln w="9525" cap="rnd">
            <a:solidFill>
              <a:srgbClr val="000099"/>
            </a:solidFill>
            <a:round/>
            <a:headEnd/>
            <a:tailEnd/>
          </a:ln>
        </p:spPr>
        <p:txBody>
          <a:bodyPr/>
          <a:lstStyle/>
          <a:p>
            <a:endParaRPr lang="de-DE"/>
          </a:p>
        </p:txBody>
      </p:sp>
      <p:sp>
        <p:nvSpPr>
          <p:cNvPr id="625" name="Rectangle 603"/>
          <p:cNvSpPr>
            <a:spLocks noChangeArrowheads="1"/>
          </p:cNvSpPr>
          <p:nvPr/>
        </p:nvSpPr>
        <p:spPr bwMode="auto">
          <a:xfrm>
            <a:off x="6323013" y="4483547"/>
            <a:ext cx="2393950" cy="1543050"/>
          </a:xfrm>
          <a:prstGeom prst="rect">
            <a:avLst/>
          </a:prstGeom>
          <a:solidFill>
            <a:srgbClr val="FFFFFF"/>
          </a:solidFill>
          <a:ln w="9525">
            <a:solidFill>
              <a:srgbClr val="000000"/>
            </a:solidFill>
            <a:miter lim="800000"/>
            <a:headEnd/>
            <a:tailEnd/>
          </a:ln>
        </p:spPr>
        <p:txBody>
          <a:bodyPr/>
          <a:lstStyle/>
          <a:p>
            <a:endParaRPr lang="de-DE"/>
          </a:p>
        </p:txBody>
      </p:sp>
      <p:sp>
        <p:nvSpPr>
          <p:cNvPr id="626" name="Rectangle 604"/>
          <p:cNvSpPr>
            <a:spLocks noChangeArrowheads="1"/>
          </p:cNvSpPr>
          <p:nvPr/>
        </p:nvSpPr>
        <p:spPr bwMode="auto">
          <a:xfrm>
            <a:off x="7231063" y="5745609"/>
            <a:ext cx="711200" cy="255588"/>
          </a:xfrm>
          <a:prstGeom prst="rect">
            <a:avLst/>
          </a:prstGeom>
          <a:noFill/>
          <a:ln w="9525">
            <a:noFill/>
            <a:miter lim="800000"/>
            <a:headEnd/>
            <a:tailEnd/>
          </a:ln>
        </p:spPr>
        <p:txBody>
          <a:bodyPr/>
          <a:lstStyle/>
          <a:p>
            <a:endParaRPr lang="de-DE"/>
          </a:p>
        </p:txBody>
      </p:sp>
      <p:sp>
        <p:nvSpPr>
          <p:cNvPr id="627" name="Rectangle 605"/>
          <p:cNvSpPr>
            <a:spLocks noChangeArrowheads="1"/>
          </p:cNvSpPr>
          <p:nvPr/>
        </p:nvSpPr>
        <p:spPr bwMode="auto">
          <a:xfrm>
            <a:off x="7308850" y="5790059"/>
            <a:ext cx="328616" cy="169277"/>
          </a:xfrm>
          <a:prstGeom prst="rect">
            <a:avLst/>
          </a:prstGeom>
          <a:noFill/>
          <a:ln w="9525">
            <a:noFill/>
            <a:miter lim="800000"/>
            <a:headEnd/>
            <a:tailEnd/>
          </a:ln>
        </p:spPr>
        <p:txBody>
          <a:bodyPr wrap="none" lIns="0" tIns="0" rIns="0" bIns="0">
            <a:spAutoFit/>
          </a:bodyPr>
          <a:lstStyle/>
          <a:p>
            <a:pPr algn="l"/>
            <a:r>
              <a:rPr lang="de-DE" sz="1100" b="1" dirty="0" smtClean="0">
                <a:solidFill>
                  <a:srgbClr val="808080"/>
                </a:solidFill>
                <a:latin typeface="NewsGoth BT" charset="0"/>
              </a:rPr>
              <a:t>Time</a:t>
            </a:r>
            <a:endParaRPr lang="de-DE" dirty="0"/>
          </a:p>
        </p:txBody>
      </p:sp>
      <p:grpSp>
        <p:nvGrpSpPr>
          <p:cNvPr id="628" name="Group 606"/>
          <p:cNvGrpSpPr>
            <a:grpSpLocks/>
          </p:cNvGrpSpPr>
          <p:nvPr/>
        </p:nvGrpSpPr>
        <p:grpSpPr bwMode="auto">
          <a:xfrm>
            <a:off x="6500813" y="4877247"/>
            <a:ext cx="104775" cy="763587"/>
            <a:chOff x="3413" y="2476"/>
            <a:chExt cx="67" cy="481"/>
          </a:xfrm>
        </p:grpSpPr>
        <p:sp>
          <p:nvSpPr>
            <p:cNvPr id="629" name="Line 607"/>
            <p:cNvSpPr>
              <a:spLocks noChangeShapeType="1"/>
            </p:cNvSpPr>
            <p:nvPr/>
          </p:nvSpPr>
          <p:spPr bwMode="auto">
            <a:xfrm>
              <a:off x="3419" y="2476"/>
              <a:ext cx="61" cy="1"/>
            </a:xfrm>
            <a:prstGeom prst="line">
              <a:avLst/>
            </a:prstGeom>
            <a:noFill/>
            <a:ln w="9525">
              <a:solidFill>
                <a:srgbClr val="808080"/>
              </a:solidFill>
              <a:round/>
              <a:headEnd/>
              <a:tailEnd/>
            </a:ln>
          </p:spPr>
          <p:txBody>
            <a:bodyPr/>
            <a:lstStyle/>
            <a:p>
              <a:endParaRPr lang="de-DE"/>
            </a:p>
          </p:txBody>
        </p:sp>
        <p:sp>
          <p:nvSpPr>
            <p:cNvPr id="630" name="Line 608"/>
            <p:cNvSpPr>
              <a:spLocks noChangeShapeType="1"/>
            </p:cNvSpPr>
            <p:nvPr/>
          </p:nvSpPr>
          <p:spPr bwMode="auto">
            <a:xfrm>
              <a:off x="3419" y="2598"/>
              <a:ext cx="61" cy="1"/>
            </a:xfrm>
            <a:prstGeom prst="line">
              <a:avLst/>
            </a:prstGeom>
            <a:noFill/>
            <a:ln w="9525">
              <a:solidFill>
                <a:srgbClr val="808080"/>
              </a:solidFill>
              <a:round/>
              <a:headEnd/>
              <a:tailEnd/>
            </a:ln>
          </p:spPr>
          <p:txBody>
            <a:bodyPr/>
            <a:lstStyle/>
            <a:p>
              <a:endParaRPr lang="de-DE"/>
            </a:p>
          </p:txBody>
        </p:sp>
        <p:sp>
          <p:nvSpPr>
            <p:cNvPr id="631" name="Line 609"/>
            <p:cNvSpPr>
              <a:spLocks noChangeShapeType="1"/>
            </p:cNvSpPr>
            <p:nvPr/>
          </p:nvSpPr>
          <p:spPr bwMode="auto">
            <a:xfrm>
              <a:off x="3419" y="2736"/>
              <a:ext cx="61" cy="1"/>
            </a:xfrm>
            <a:prstGeom prst="line">
              <a:avLst/>
            </a:prstGeom>
            <a:noFill/>
            <a:ln w="9525">
              <a:solidFill>
                <a:srgbClr val="808080"/>
              </a:solidFill>
              <a:round/>
              <a:headEnd/>
              <a:tailEnd/>
            </a:ln>
          </p:spPr>
          <p:txBody>
            <a:bodyPr/>
            <a:lstStyle/>
            <a:p>
              <a:endParaRPr lang="de-DE"/>
            </a:p>
          </p:txBody>
        </p:sp>
        <p:sp>
          <p:nvSpPr>
            <p:cNvPr id="632" name="Line 610"/>
            <p:cNvSpPr>
              <a:spLocks noChangeShapeType="1"/>
            </p:cNvSpPr>
            <p:nvPr/>
          </p:nvSpPr>
          <p:spPr bwMode="auto">
            <a:xfrm>
              <a:off x="3419" y="2891"/>
              <a:ext cx="61" cy="1"/>
            </a:xfrm>
            <a:prstGeom prst="line">
              <a:avLst/>
            </a:prstGeom>
            <a:noFill/>
            <a:ln w="9525">
              <a:solidFill>
                <a:srgbClr val="808080"/>
              </a:solidFill>
              <a:round/>
              <a:headEnd/>
              <a:tailEnd/>
            </a:ln>
          </p:spPr>
          <p:txBody>
            <a:bodyPr/>
            <a:lstStyle/>
            <a:p>
              <a:endParaRPr lang="de-DE"/>
            </a:p>
          </p:txBody>
        </p:sp>
        <p:sp>
          <p:nvSpPr>
            <p:cNvPr id="633" name="Line 611"/>
            <p:cNvSpPr>
              <a:spLocks noChangeShapeType="1"/>
            </p:cNvSpPr>
            <p:nvPr/>
          </p:nvSpPr>
          <p:spPr bwMode="auto">
            <a:xfrm>
              <a:off x="3413" y="2476"/>
              <a:ext cx="1" cy="481"/>
            </a:xfrm>
            <a:prstGeom prst="line">
              <a:avLst/>
            </a:prstGeom>
            <a:noFill/>
            <a:ln w="9525">
              <a:solidFill>
                <a:srgbClr val="808080"/>
              </a:solidFill>
              <a:round/>
              <a:headEnd/>
              <a:tailEnd/>
            </a:ln>
          </p:spPr>
          <p:txBody>
            <a:bodyPr/>
            <a:lstStyle/>
            <a:p>
              <a:endParaRPr lang="de-DE"/>
            </a:p>
          </p:txBody>
        </p:sp>
      </p:grpSp>
      <p:grpSp>
        <p:nvGrpSpPr>
          <p:cNvPr id="634" name="Group 612"/>
          <p:cNvGrpSpPr>
            <a:grpSpLocks/>
          </p:cNvGrpSpPr>
          <p:nvPr/>
        </p:nvGrpSpPr>
        <p:grpSpPr bwMode="auto">
          <a:xfrm>
            <a:off x="6508750" y="5650359"/>
            <a:ext cx="2144713" cy="61913"/>
            <a:chOff x="3419" y="2963"/>
            <a:chExt cx="1351" cy="39"/>
          </a:xfrm>
        </p:grpSpPr>
        <p:sp>
          <p:nvSpPr>
            <p:cNvPr id="635" name="Line 613"/>
            <p:cNvSpPr>
              <a:spLocks noChangeShapeType="1"/>
            </p:cNvSpPr>
            <p:nvPr/>
          </p:nvSpPr>
          <p:spPr bwMode="auto">
            <a:xfrm>
              <a:off x="3419" y="3001"/>
              <a:ext cx="1351" cy="1"/>
            </a:xfrm>
            <a:prstGeom prst="line">
              <a:avLst/>
            </a:prstGeom>
            <a:noFill/>
            <a:ln w="9525">
              <a:solidFill>
                <a:srgbClr val="808080"/>
              </a:solidFill>
              <a:round/>
              <a:headEnd/>
              <a:tailEnd/>
            </a:ln>
          </p:spPr>
          <p:txBody>
            <a:bodyPr/>
            <a:lstStyle/>
            <a:p>
              <a:endParaRPr lang="de-DE"/>
            </a:p>
          </p:txBody>
        </p:sp>
        <p:sp>
          <p:nvSpPr>
            <p:cNvPr id="636" name="Line 614"/>
            <p:cNvSpPr>
              <a:spLocks noChangeShapeType="1"/>
            </p:cNvSpPr>
            <p:nvPr/>
          </p:nvSpPr>
          <p:spPr bwMode="auto">
            <a:xfrm>
              <a:off x="3419" y="2963"/>
              <a:ext cx="1" cy="38"/>
            </a:xfrm>
            <a:prstGeom prst="line">
              <a:avLst/>
            </a:prstGeom>
            <a:noFill/>
            <a:ln w="9525">
              <a:solidFill>
                <a:srgbClr val="808080"/>
              </a:solidFill>
              <a:round/>
              <a:headEnd/>
              <a:tailEnd/>
            </a:ln>
          </p:spPr>
          <p:txBody>
            <a:bodyPr/>
            <a:lstStyle/>
            <a:p>
              <a:endParaRPr lang="de-DE"/>
            </a:p>
          </p:txBody>
        </p:sp>
        <p:sp>
          <p:nvSpPr>
            <p:cNvPr id="637" name="Line 615"/>
            <p:cNvSpPr>
              <a:spLocks noChangeShapeType="1"/>
            </p:cNvSpPr>
            <p:nvPr/>
          </p:nvSpPr>
          <p:spPr bwMode="auto">
            <a:xfrm>
              <a:off x="3557" y="2963"/>
              <a:ext cx="1" cy="38"/>
            </a:xfrm>
            <a:prstGeom prst="line">
              <a:avLst/>
            </a:prstGeom>
            <a:noFill/>
            <a:ln w="9525">
              <a:solidFill>
                <a:srgbClr val="808080"/>
              </a:solidFill>
              <a:round/>
              <a:headEnd/>
              <a:tailEnd/>
            </a:ln>
          </p:spPr>
          <p:txBody>
            <a:bodyPr/>
            <a:lstStyle/>
            <a:p>
              <a:endParaRPr lang="de-DE"/>
            </a:p>
          </p:txBody>
        </p:sp>
        <p:sp>
          <p:nvSpPr>
            <p:cNvPr id="638" name="Line 616"/>
            <p:cNvSpPr>
              <a:spLocks noChangeShapeType="1"/>
            </p:cNvSpPr>
            <p:nvPr/>
          </p:nvSpPr>
          <p:spPr bwMode="auto">
            <a:xfrm>
              <a:off x="3712" y="2963"/>
              <a:ext cx="1" cy="38"/>
            </a:xfrm>
            <a:prstGeom prst="line">
              <a:avLst/>
            </a:prstGeom>
            <a:noFill/>
            <a:ln w="9525">
              <a:solidFill>
                <a:srgbClr val="808080"/>
              </a:solidFill>
              <a:round/>
              <a:headEnd/>
              <a:tailEnd/>
            </a:ln>
          </p:spPr>
          <p:txBody>
            <a:bodyPr/>
            <a:lstStyle/>
            <a:p>
              <a:endParaRPr lang="de-DE"/>
            </a:p>
          </p:txBody>
        </p:sp>
        <p:sp>
          <p:nvSpPr>
            <p:cNvPr id="639" name="Line 617"/>
            <p:cNvSpPr>
              <a:spLocks noChangeShapeType="1"/>
            </p:cNvSpPr>
            <p:nvPr/>
          </p:nvSpPr>
          <p:spPr bwMode="auto">
            <a:xfrm>
              <a:off x="3862" y="2963"/>
              <a:ext cx="1" cy="38"/>
            </a:xfrm>
            <a:prstGeom prst="line">
              <a:avLst/>
            </a:prstGeom>
            <a:noFill/>
            <a:ln w="9525">
              <a:solidFill>
                <a:srgbClr val="808080"/>
              </a:solidFill>
              <a:round/>
              <a:headEnd/>
              <a:tailEnd/>
            </a:ln>
          </p:spPr>
          <p:txBody>
            <a:bodyPr/>
            <a:lstStyle/>
            <a:p>
              <a:endParaRPr lang="de-DE"/>
            </a:p>
          </p:txBody>
        </p:sp>
        <p:sp>
          <p:nvSpPr>
            <p:cNvPr id="640" name="Line 618"/>
            <p:cNvSpPr>
              <a:spLocks noChangeShapeType="1"/>
            </p:cNvSpPr>
            <p:nvPr/>
          </p:nvSpPr>
          <p:spPr bwMode="auto">
            <a:xfrm>
              <a:off x="4011" y="2963"/>
              <a:ext cx="1" cy="38"/>
            </a:xfrm>
            <a:prstGeom prst="line">
              <a:avLst/>
            </a:prstGeom>
            <a:noFill/>
            <a:ln w="9525">
              <a:solidFill>
                <a:srgbClr val="808080"/>
              </a:solidFill>
              <a:round/>
              <a:headEnd/>
              <a:tailEnd/>
            </a:ln>
          </p:spPr>
          <p:txBody>
            <a:bodyPr/>
            <a:lstStyle/>
            <a:p>
              <a:endParaRPr lang="de-DE"/>
            </a:p>
          </p:txBody>
        </p:sp>
        <p:sp>
          <p:nvSpPr>
            <p:cNvPr id="641" name="Line 619"/>
            <p:cNvSpPr>
              <a:spLocks noChangeShapeType="1"/>
            </p:cNvSpPr>
            <p:nvPr/>
          </p:nvSpPr>
          <p:spPr bwMode="auto">
            <a:xfrm>
              <a:off x="4161" y="2963"/>
              <a:ext cx="1" cy="38"/>
            </a:xfrm>
            <a:prstGeom prst="line">
              <a:avLst/>
            </a:prstGeom>
            <a:noFill/>
            <a:ln w="9525">
              <a:solidFill>
                <a:srgbClr val="808080"/>
              </a:solidFill>
              <a:round/>
              <a:headEnd/>
              <a:tailEnd/>
            </a:ln>
          </p:spPr>
          <p:txBody>
            <a:bodyPr/>
            <a:lstStyle/>
            <a:p>
              <a:endParaRPr lang="de-DE"/>
            </a:p>
          </p:txBody>
        </p:sp>
        <p:sp>
          <p:nvSpPr>
            <p:cNvPr id="642" name="Line 620"/>
            <p:cNvSpPr>
              <a:spLocks noChangeShapeType="1"/>
            </p:cNvSpPr>
            <p:nvPr/>
          </p:nvSpPr>
          <p:spPr bwMode="auto">
            <a:xfrm>
              <a:off x="4316" y="2963"/>
              <a:ext cx="1" cy="38"/>
            </a:xfrm>
            <a:prstGeom prst="line">
              <a:avLst/>
            </a:prstGeom>
            <a:noFill/>
            <a:ln w="9525">
              <a:solidFill>
                <a:srgbClr val="808080"/>
              </a:solidFill>
              <a:round/>
              <a:headEnd/>
              <a:tailEnd/>
            </a:ln>
          </p:spPr>
          <p:txBody>
            <a:bodyPr/>
            <a:lstStyle/>
            <a:p>
              <a:endParaRPr lang="de-DE"/>
            </a:p>
          </p:txBody>
        </p:sp>
        <p:sp>
          <p:nvSpPr>
            <p:cNvPr id="643" name="Line 621"/>
            <p:cNvSpPr>
              <a:spLocks noChangeShapeType="1"/>
            </p:cNvSpPr>
            <p:nvPr/>
          </p:nvSpPr>
          <p:spPr bwMode="auto">
            <a:xfrm>
              <a:off x="4465" y="2963"/>
              <a:ext cx="1" cy="38"/>
            </a:xfrm>
            <a:prstGeom prst="line">
              <a:avLst/>
            </a:prstGeom>
            <a:noFill/>
            <a:ln w="9525">
              <a:solidFill>
                <a:srgbClr val="808080"/>
              </a:solidFill>
              <a:round/>
              <a:headEnd/>
              <a:tailEnd/>
            </a:ln>
          </p:spPr>
          <p:txBody>
            <a:bodyPr/>
            <a:lstStyle/>
            <a:p>
              <a:endParaRPr lang="de-DE"/>
            </a:p>
          </p:txBody>
        </p:sp>
        <p:sp>
          <p:nvSpPr>
            <p:cNvPr id="644" name="Line 622"/>
            <p:cNvSpPr>
              <a:spLocks noChangeShapeType="1"/>
            </p:cNvSpPr>
            <p:nvPr/>
          </p:nvSpPr>
          <p:spPr bwMode="auto">
            <a:xfrm>
              <a:off x="4615" y="2963"/>
              <a:ext cx="1" cy="38"/>
            </a:xfrm>
            <a:prstGeom prst="line">
              <a:avLst/>
            </a:prstGeom>
            <a:noFill/>
            <a:ln w="9525">
              <a:solidFill>
                <a:srgbClr val="808080"/>
              </a:solidFill>
              <a:round/>
              <a:headEnd/>
              <a:tailEnd/>
            </a:ln>
          </p:spPr>
          <p:txBody>
            <a:bodyPr/>
            <a:lstStyle/>
            <a:p>
              <a:endParaRPr lang="de-DE"/>
            </a:p>
          </p:txBody>
        </p:sp>
        <p:sp>
          <p:nvSpPr>
            <p:cNvPr id="645" name="Line 623"/>
            <p:cNvSpPr>
              <a:spLocks noChangeShapeType="1"/>
            </p:cNvSpPr>
            <p:nvPr/>
          </p:nvSpPr>
          <p:spPr bwMode="auto">
            <a:xfrm>
              <a:off x="4765" y="2963"/>
              <a:ext cx="1" cy="38"/>
            </a:xfrm>
            <a:prstGeom prst="line">
              <a:avLst/>
            </a:prstGeom>
            <a:noFill/>
            <a:ln w="9525">
              <a:solidFill>
                <a:srgbClr val="808080"/>
              </a:solidFill>
              <a:round/>
              <a:headEnd/>
              <a:tailEnd/>
            </a:ln>
          </p:spPr>
          <p:txBody>
            <a:bodyPr/>
            <a:lstStyle/>
            <a:p>
              <a:endParaRPr lang="de-DE"/>
            </a:p>
          </p:txBody>
        </p:sp>
        <p:sp>
          <p:nvSpPr>
            <p:cNvPr id="646" name="Line 624"/>
            <p:cNvSpPr>
              <a:spLocks noChangeShapeType="1"/>
            </p:cNvSpPr>
            <p:nvPr/>
          </p:nvSpPr>
          <p:spPr bwMode="auto">
            <a:xfrm>
              <a:off x="3491" y="2963"/>
              <a:ext cx="1" cy="38"/>
            </a:xfrm>
            <a:prstGeom prst="line">
              <a:avLst/>
            </a:prstGeom>
            <a:noFill/>
            <a:ln w="9525">
              <a:solidFill>
                <a:srgbClr val="808080"/>
              </a:solidFill>
              <a:round/>
              <a:headEnd/>
              <a:tailEnd/>
            </a:ln>
          </p:spPr>
          <p:txBody>
            <a:bodyPr/>
            <a:lstStyle/>
            <a:p>
              <a:endParaRPr lang="de-DE"/>
            </a:p>
          </p:txBody>
        </p:sp>
        <p:sp>
          <p:nvSpPr>
            <p:cNvPr id="647" name="Line 625"/>
            <p:cNvSpPr>
              <a:spLocks noChangeShapeType="1"/>
            </p:cNvSpPr>
            <p:nvPr/>
          </p:nvSpPr>
          <p:spPr bwMode="auto">
            <a:xfrm>
              <a:off x="3640" y="2963"/>
              <a:ext cx="1" cy="38"/>
            </a:xfrm>
            <a:prstGeom prst="line">
              <a:avLst/>
            </a:prstGeom>
            <a:noFill/>
            <a:ln w="9525">
              <a:solidFill>
                <a:srgbClr val="808080"/>
              </a:solidFill>
              <a:round/>
              <a:headEnd/>
              <a:tailEnd/>
            </a:ln>
          </p:spPr>
          <p:txBody>
            <a:bodyPr/>
            <a:lstStyle/>
            <a:p>
              <a:endParaRPr lang="de-DE"/>
            </a:p>
          </p:txBody>
        </p:sp>
        <p:sp>
          <p:nvSpPr>
            <p:cNvPr id="648" name="Line 626"/>
            <p:cNvSpPr>
              <a:spLocks noChangeShapeType="1"/>
            </p:cNvSpPr>
            <p:nvPr/>
          </p:nvSpPr>
          <p:spPr bwMode="auto">
            <a:xfrm>
              <a:off x="3795" y="2963"/>
              <a:ext cx="1" cy="38"/>
            </a:xfrm>
            <a:prstGeom prst="line">
              <a:avLst/>
            </a:prstGeom>
            <a:noFill/>
            <a:ln w="9525">
              <a:solidFill>
                <a:srgbClr val="808080"/>
              </a:solidFill>
              <a:round/>
              <a:headEnd/>
              <a:tailEnd/>
            </a:ln>
          </p:spPr>
          <p:txBody>
            <a:bodyPr/>
            <a:lstStyle/>
            <a:p>
              <a:endParaRPr lang="de-DE"/>
            </a:p>
          </p:txBody>
        </p:sp>
        <p:sp>
          <p:nvSpPr>
            <p:cNvPr id="649" name="Line 627"/>
            <p:cNvSpPr>
              <a:spLocks noChangeShapeType="1"/>
            </p:cNvSpPr>
            <p:nvPr/>
          </p:nvSpPr>
          <p:spPr bwMode="auto">
            <a:xfrm>
              <a:off x="3945" y="2963"/>
              <a:ext cx="1" cy="38"/>
            </a:xfrm>
            <a:prstGeom prst="line">
              <a:avLst/>
            </a:prstGeom>
            <a:noFill/>
            <a:ln w="9525">
              <a:solidFill>
                <a:srgbClr val="808080"/>
              </a:solidFill>
              <a:round/>
              <a:headEnd/>
              <a:tailEnd/>
            </a:ln>
          </p:spPr>
          <p:txBody>
            <a:bodyPr/>
            <a:lstStyle/>
            <a:p>
              <a:endParaRPr lang="de-DE"/>
            </a:p>
          </p:txBody>
        </p:sp>
        <p:sp>
          <p:nvSpPr>
            <p:cNvPr id="650" name="Line 628"/>
            <p:cNvSpPr>
              <a:spLocks noChangeShapeType="1"/>
            </p:cNvSpPr>
            <p:nvPr/>
          </p:nvSpPr>
          <p:spPr bwMode="auto">
            <a:xfrm>
              <a:off x="4094" y="2963"/>
              <a:ext cx="1" cy="38"/>
            </a:xfrm>
            <a:prstGeom prst="line">
              <a:avLst/>
            </a:prstGeom>
            <a:noFill/>
            <a:ln w="9525">
              <a:solidFill>
                <a:srgbClr val="808080"/>
              </a:solidFill>
              <a:round/>
              <a:headEnd/>
              <a:tailEnd/>
            </a:ln>
          </p:spPr>
          <p:txBody>
            <a:bodyPr/>
            <a:lstStyle/>
            <a:p>
              <a:endParaRPr lang="de-DE"/>
            </a:p>
          </p:txBody>
        </p:sp>
        <p:sp>
          <p:nvSpPr>
            <p:cNvPr id="651" name="Line 629"/>
            <p:cNvSpPr>
              <a:spLocks noChangeShapeType="1"/>
            </p:cNvSpPr>
            <p:nvPr/>
          </p:nvSpPr>
          <p:spPr bwMode="auto">
            <a:xfrm>
              <a:off x="4244" y="2963"/>
              <a:ext cx="1" cy="38"/>
            </a:xfrm>
            <a:prstGeom prst="line">
              <a:avLst/>
            </a:prstGeom>
            <a:noFill/>
            <a:ln w="9525">
              <a:solidFill>
                <a:srgbClr val="808080"/>
              </a:solidFill>
              <a:round/>
              <a:headEnd/>
              <a:tailEnd/>
            </a:ln>
          </p:spPr>
          <p:txBody>
            <a:bodyPr/>
            <a:lstStyle/>
            <a:p>
              <a:endParaRPr lang="de-DE"/>
            </a:p>
          </p:txBody>
        </p:sp>
        <p:sp>
          <p:nvSpPr>
            <p:cNvPr id="652" name="Line 630"/>
            <p:cNvSpPr>
              <a:spLocks noChangeShapeType="1"/>
            </p:cNvSpPr>
            <p:nvPr/>
          </p:nvSpPr>
          <p:spPr bwMode="auto">
            <a:xfrm>
              <a:off x="4393" y="2963"/>
              <a:ext cx="1" cy="38"/>
            </a:xfrm>
            <a:prstGeom prst="line">
              <a:avLst/>
            </a:prstGeom>
            <a:noFill/>
            <a:ln w="9525">
              <a:solidFill>
                <a:srgbClr val="808080"/>
              </a:solidFill>
              <a:round/>
              <a:headEnd/>
              <a:tailEnd/>
            </a:ln>
          </p:spPr>
          <p:txBody>
            <a:bodyPr/>
            <a:lstStyle/>
            <a:p>
              <a:endParaRPr lang="de-DE"/>
            </a:p>
          </p:txBody>
        </p:sp>
        <p:sp>
          <p:nvSpPr>
            <p:cNvPr id="653" name="Line 631"/>
            <p:cNvSpPr>
              <a:spLocks noChangeShapeType="1"/>
            </p:cNvSpPr>
            <p:nvPr/>
          </p:nvSpPr>
          <p:spPr bwMode="auto">
            <a:xfrm>
              <a:off x="4549" y="2963"/>
              <a:ext cx="1" cy="38"/>
            </a:xfrm>
            <a:prstGeom prst="line">
              <a:avLst/>
            </a:prstGeom>
            <a:noFill/>
            <a:ln w="9525">
              <a:solidFill>
                <a:srgbClr val="808080"/>
              </a:solidFill>
              <a:round/>
              <a:headEnd/>
              <a:tailEnd/>
            </a:ln>
          </p:spPr>
          <p:txBody>
            <a:bodyPr/>
            <a:lstStyle/>
            <a:p>
              <a:endParaRPr lang="de-DE"/>
            </a:p>
          </p:txBody>
        </p:sp>
        <p:sp>
          <p:nvSpPr>
            <p:cNvPr id="654" name="Line 632"/>
            <p:cNvSpPr>
              <a:spLocks noChangeShapeType="1"/>
            </p:cNvSpPr>
            <p:nvPr/>
          </p:nvSpPr>
          <p:spPr bwMode="auto">
            <a:xfrm>
              <a:off x="4698" y="2963"/>
              <a:ext cx="1" cy="38"/>
            </a:xfrm>
            <a:prstGeom prst="line">
              <a:avLst/>
            </a:prstGeom>
            <a:noFill/>
            <a:ln w="9525">
              <a:solidFill>
                <a:srgbClr val="808080"/>
              </a:solidFill>
              <a:round/>
              <a:headEnd/>
              <a:tailEnd/>
            </a:ln>
          </p:spPr>
          <p:txBody>
            <a:bodyPr/>
            <a:lstStyle/>
            <a:p>
              <a:endParaRPr lang="de-DE"/>
            </a:p>
          </p:txBody>
        </p:sp>
      </p:grpSp>
      <p:sp>
        <p:nvSpPr>
          <p:cNvPr id="655" name="Line 633"/>
          <p:cNvSpPr>
            <a:spLocks noChangeShapeType="1"/>
          </p:cNvSpPr>
          <p:nvPr/>
        </p:nvSpPr>
        <p:spPr bwMode="auto">
          <a:xfrm>
            <a:off x="6508750" y="4877247"/>
            <a:ext cx="96838" cy="1587"/>
          </a:xfrm>
          <a:prstGeom prst="line">
            <a:avLst/>
          </a:prstGeom>
          <a:noFill/>
          <a:ln w="9525">
            <a:solidFill>
              <a:srgbClr val="808080"/>
            </a:solidFill>
            <a:round/>
            <a:headEnd/>
            <a:tailEnd/>
          </a:ln>
        </p:spPr>
        <p:txBody>
          <a:bodyPr/>
          <a:lstStyle/>
          <a:p>
            <a:endParaRPr lang="de-DE"/>
          </a:p>
        </p:txBody>
      </p:sp>
      <p:sp>
        <p:nvSpPr>
          <p:cNvPr id="656" name="Line 634"/>
          <p:cNvSpPr>
            <a:spLocks noChangeShapeType="1"/>
          </p:cNvSpPr>
          <p:nvPr/>
        </p:nvSpPr>
        <p:spPr bwMode="auto">
          <a:xfrm>
            <a:off x="6508750" y="5070922"/>
            <a:ext cx="96838" cy="1587"/>
          </a:xfrm>
          <a:prstGeom prst="line">
            <a:avLst/>
          </a:prstGeom>
          <a:noFill/>
          <a:ln w="9525">
            <a:solidFill>
              <a:srgbClr val="808080"/>
            </a:solidFill>
            <a:round/>
            <a:headEnd/>
            <a:tailEnd/>
          </a:ln>
        </p:spPr>
        <p:txBody>
          <a:bodyPr/>
          <a:lstStyle/>
          <a:p>
            <a:endParaRPr lang="de-DE"/>
          </a:p>
        </p:txBody>
      </p:sp>
      <p:sp>
        <p:nvSpPr>
          <p:cNvPr id="657" name="Line 635"/>
          <p:cNvSpPr>
            <a:spLocks noChangeShapeType="1"/>
          </p:cNvSpPr>
          <p:nvPr/>
        </p:nvSpPr>
        <p:spPr bwMode="auto">
          <a:xfrm>
            <a:off x="6508750" y="5289997"/>
            <a:ext cx="96838" cy="1587"/>
          </a:xfrm>
          <a:prstGeom prst="line">
            <a:avLst/>
          </a:prstGeom>
          <a:noFill/>
          <a:ln w="9525">
            <a:solidFill>
              <a:srgbClr val="808080"/>
            </a:solidFill>
            <a:round/>
            <a:headEnd/>
            <a:tailEnd/>
          </a:ln>
        </p:spPr>
        <p:txBody>
          <a:bodyPr/>
          <a:lstStyle/>
          <a:p>
            <a:endParaRPr lang="de-DE"/>
          </a:p>
        </p:txBody>
      </p:sp>
      <p:sp>
        <p:nvSpPr>
          <p:cNvPr id="658" name="Line 636"/>
          <p:cNvSpPr>
            <a:spLocks noChangeShapeType="1"/>
          </p:cNvSpPr>
          <p:nvPr/>
        </p:nvSpPr>
        <p:spPr bwMode="auto">
          <a:xfrm>
            <a:off x="6508750" y="5536059"/>
            <a:ext cx="96838" cy="1588"/>
          </a:xfrm>
          <a:prstGeom prst="line">
            <a:avLst/>
          </a:prstGeom>
          <a:noFill/>
          <a:ln w="9525">
            <a:solidFill>
              <a:srgbClr val="808080"/>
            </a:solidFill>
            <a:round/>
            <a:headEnd/>
            <a:tailEnd/>
          </a:ln>
        </p:spPr>
        <p:txBody>
          <a:bodyPr/>
          <a:lstStyle/>
          <a:p>
            <a:endParaRPr lang="de-DE"/>
          </a:p>
        </p:txBody>
      </p:sp>
      <p:sp>
        <p:nvSpPr>
          <p:cNvPr id="659" name="Line 637"/>
          <p:cNvSpPr>
            <a:spLocks noChangeShapeType="1"/>
          </p:cNvSpPr>
          <p:nvPr/>
        </p:nvSpPr>
        <p:spPr bwMode="auto">
          <a:xfrm>
            <a:off x="6500813" y="4877247"/>
            <a:ext cx="0" cy="763587"/>
          </a:xfrm>
          <a:prstGeom prst="line">
            <a:avLst/>
          </a:prstGeom>
          <a:noFill/>
          <a:ln w="9525">
            <a:solidFill>
              <a:srgbClr val="808080"/>
            </a:solidFill>
            <a:round/>
            <a:headEnd/>
            <a:tailEnd/>
          </a:ln>
        </p:spPr>
        <p:txBody>
          <a:bodyPr/>
          <a:lstStyle/>
          <a:p>
            <a:endParaRPr lang="de-DE"/>
          </a:p>
        </p:txBody>
      </p:sp>
      <p:sp>
        <p:nvSpPr>
          <p:cNvPr id="660" name="Line 638"/>
          <p:cNvSpPr>
            <a:spLocks noChangeShapeType="1"/>
          </p:cNvSpPr>
          <p:nvPr/>
        </p:nvSpPr>
        <p:spPr bwMode="auto">
          <a:xfrm>
            <a:off x="6508750" y="4877247"/>
            <a:ext cx="96838" cy="1587"/>
          </a:xfrm>
          <a:prstGeom prst="line">
            <a:avLst/>
          </a:prstGeom>
          <a:noFill/>
          <a:ln w="9525">
            <a:solidFill>
              <a:srgbClr val="808080"/>
            </a:solidFill>
            <a:round/>
            <a:headEnd/>
            <a:tailEnd/>
          </a:ln>
        </p:spPr>
        <p:txBody>
          <a:bodyPr/>
          <a:lstStyle/>
          <a:p>
            <a:endParaRPr lang="de-DE"/>
          </a:p>
        </p:txBody>
      </p:sp>
      <p:sp>
        <p:nvSpPr>
          <p:cNvPr id="661" name="Line 639"/>
          <p:cNvSpPr>
            <a:spLocks noChangeShapeType="1"/>
          </p:cNvSpPr>
          <p:nvPr/>
        </p:nvSpPr>
        <p:spPr bwMode="auto">
          <a:xfrm>
            <a:off x="6508750" y="5070922"/>
            <a:ext cx="96838" cy="1587"/>
          </a:xfrm>
          <a:prstGeom prst="line">
            <a:avLst/>
          </a:prstGeom>
          <a:noFill/>
          <a:ln w="9525">
            <a:solidFill>
              <a:srgbClr val="808080"/>
            </a:solidFill>
            <a:round/>
            <a:headEnd/>
            <a:tailEnd/>
          </a:ln>
        </p:spPr>
        <p:txBody>
          <a:bodyPr/>
          <a:lstStyle/>
          <a:p>
            <a:endParaRPr lang="de-DE"/>
          </a:p>
        </p:txBody>
      </p:sp>
      <p:sp>
        <p:nvSpPr>
          <p:cNvPr id="662" name="Line 640"/>
          <p:cNvSpPr>
            <a:spLocks noChangeShapeType="1"/>
          </p:cNvSpPr>
          <p:nvPr/>
        </p:nvSpPr>
        <p:spPr bwMode="auto">
          <a:xfrm>
            <a:off x="6508750" y="5289997"/>
            <a:ext cx="96838" cy="1587"/>
          </a:xfrm>
          <a:prstGeom prst="line">
            <a:avLst/>
          </a:prstGeom>
          <a:noFill/>
          <a:ln w="9525">
            <a:solidFill>
              <a:srgbClr val="808080"/>
            </a:solidFill>
            <a:round/>
            <a:headEnd/>
            <a:tailEnd/>
          </a:ln>
        </p:spPr>
        <p:txBody>
          <a:bodyPr/>
          <a:lstStyle/>
          <a:p>
            <a:endParaRPr lang="de-DE"/>
          </a:p>
        </p:txBody>
      </p:sp>
      <p:sp>
        <p:nvSpPr>
          <p:cNvPr id="663" name="Line 641"/>
          <p:cNvSpPr>
            <a:spLocks noChangeShapeType="1"/>
          </p:cNvSpPr>
          <p:nvPr/>
        </p:nvSpPr>
        <p:spPr bwMode="auto">
          <a:xfrm>
            <a:off x="6508750" y="5536059"/>
            <a:ext cx="96838" cy="1588"/>
          </a:xfrm>
          <a:prstGeom prst="line">
            <a:avLst/>
          </a:prstGeom>
          <a:noFill/>
          <a:ln w="9525">
            <a:solidFill>
              <a:srgbClr val="808080"/>
            </a:solidFill>
            <a:round/>
            <a:headEnd/>
            <a:tailEnd/>
          </a:ln>
        </p:spPr>
        <p:txBody>
          <a:bodyPr/>
          <a:lstStyle/>
          <a:p>
            <a:endParaRPr lang="de-DE"/>
          </a:p>
        </p:txBody>
      </p:sp>
      <p:sp>
        <p:nvSpPr>
          <p:cNvPr id="664" name="Line 642"/>
          <p:cNvSpPr>
            <a:spLocks noChangeShapeType="1"/>
          </p:cNvSpPr>
          <p:nvPr/>
        </p:nvSpPr>
        <p:spPr bwMode="auto">
          <a:xfrm>
            <a:off x="6500813" y="4877247"/>
            <a:ext cx="0" cy="763587"/>
          </a:xfrm>
          <a:prstGeom prst="line">
            <a:avLst/>
          </a:prstGeom>
          <a:noFill/>
          <a:ln w="9525">
            <a:solidFill>
              <a:srgbClr val="808080"/>
            </a:solidFill>
            <a:round/>
            <a:headEnd/>
            <a:tailEnd/>
          </a:ln>
        </p:spPr>
        <p:txBody>
          <a:bodyPr/>
          <a:lstStyle/>
          <a:p>
            <a:endParaRPr lang="de-DE"/>
          </a:p>
        </p:txBody>
      </p:sp>
      <p:sp>
        <p:nvSpPr>
          <p:cNvPr id="665" name="Line 643"/>
          <p:cNvSpPr>
            <a:spLocks noChangeShapeType="1"/>
          </p:cNvSpPr>
          <p:nvPr/>
        </p:nvSpPr>
        <p:spPr bwMode="auto">
          <a:xfrm>
            <a:off x="6508750" y="5710684"/>
            <a:ext cx="2144713" cy="1588"/>
          </a:xfrm>
          <a:prstGeom prst="line">
            <a:avLst/>
          </a:prstGeom>
          <a:noFill/>
          <a:ln w="9525">
            <a:solidFill>
              <a:srgbClr val="808080"/>
            </a:solidFill>
            <a:round/>
            <a:headEnd/>
            <a:tailEnd/>
          </a:ln>
        </p:spPr>
        <p:txBody>
          <a:bodyPr/>
          <a:lstStyle/>
          <a:p>
            <a:endParaRPr lang="de-DE"/>
          </a:p>
        </p:txBody>
      </p:sp>
      <p:sp>
        <p:nvSpPr>
          <p:cNvPr id="666" name="Line 644"/>
          <p:cNvSpPr>
            <a:spLocks noChangeShapeType="1"/>
          </p:cNvSpPr>
          <p:nvPr/>
        </p:nvSpPr>
        <p:spPr bwMode="auto">
          <a:xfrm>
            <a:off x="6508750" y="5650359"/>
            <a:ext cx="1588" cy="60325"/>
          </a:xfrm>
          <a:prstGeom prst="line">
            <a:avLst/>
          </a:prstGeom>
          <a:noFill/>
          <a:ln w="9525">
            <a:solidFill>
              <a:srgbClr val="808080"/>
            </a:solidFill>
            <a:round/>
            <a:headEnd/>
            <a:tailEnd/>
          </a:ln>
        </p:spPr>
        <p:txBody>
          <a:bodyPr/>
          <a:lstStyle/>
          <a:p>
            <a:endParaRPr lang="de-DE"/>
          </a:p>
        </p:txBody>
      </p:sp>
      <p:sp>
        <p:nvSpPr>
          <p:cNvPr id="667" name="Line 645"/>
          <p:cNvSpPr>
            <a:spLocks noChangeShapeType="1"/>
          </p:cNvSpPr>
          <p:nvPr/>
        </p:nvSpPr>
        <p:spPr bwMode="auto">
          <a:xfrm>
            <a:off x="6729413" y="5650359"/>
            <a:ext cx="0" cy="60325"/>
          </a:xfrm>
          <a:prstGeom prst="line">
            <a:avLst/>
          </a:prstGeom>
          <a:noFill/>
          <a:ln w="9525">
            <a:solidFill>
              <a:srgbClr val="808080"/>
            </a:solidFill>
            <a:round/>
            <a:headEnd/>
            <a:tailEnd/>
          </a:ln>
        </p:spPr>
        <p:txBody>
          <a:bodyPr/>
          <a:lstStyle/>
          <a:p>
            <a:endParaRPr lang="de-DE"/>
          </a:p>
        </p:txBody>
      </p:sp>
      <p:sp>
        <p:nvSpPr>
          <p:cNvPr id="668" name="Line 646"/>
          <p:cNvSpPr>
            <a:spLocks noChangeShapeType="1"/>
          </p:cNvSpPr>
          <p:nvPr/>
        </p:nvSpPr>
        <p:spPr bwMode="auto">
          <a:xfrm>
            <a:off x="6973888" y="5650359"/>
            <a:ext cx="3175" cy="60325"/>
          </a:xfrm>
          <a:prstGeom prst="line">
            <a:avLst/>
          </a:prstGeom>
          <a:noFill/>
          <a:ln w="9525">
            <a:solidFill>
              <a:srgbClr val="808080"/>
            </a:solidFill>
            <a:round/>
            <a:headEnd/>
            <a:tailEnd/>
          </a:ln>
        </p:spPr>
        <p:txBody>
          <a:bodyPr/>
          <a:lstStyle/>
          <a:p>
            <a:endParaRPr lang="de-DE"/>
          </a:p>
        </p:txBody>
      </p:sp>
      <p:sp>
        <p:nvSpPr>
          <p:cNvPr id="669" name="Line 647"/>
          <p:cNvSpPr>
            <a:spLocks noChangeShapeType="1"/>
          </p:cNvSpPr>
          <p:nvPr/>
        </p:nvSpPr>
        <p:spPr bwMode="auto">
          <a:xfrm>
            <a:off x="7212013" y="5650359"/>
            <a:ext cx="1587" cy="60325"/>
          </a:xfrm>
          <a:prstGeom prst="line">
            <a:avLst/>
          </a:prstGeom>
          <a:noFill/>
          <a:ln w="9525">
            <a:solidFill>
              <a:srgbClr val="808080"/>
            </a:solidFill>
            <a:round/>
            <a:headEnd/>
            <a:tailEnd/>
          </a:ln>
        </p:spPr>
        <p:txBody>
          <a:bodyPr/>
          <a:lstStyle/>
          <a:p>
            <a:endParaRPr lang="de-DE"/>
          </a:p>
        </p:txBody>
      </p:sp>
      <p:sp>
        <p:nvSpPr>
          <p:cNvPr id="670" name="Line 648"/>
          <p:cNvSpPr>
            <a:spLocks noChangeShapeType="1"/>
          </p:cNvSpPr>
          <p:nvPr/>
        </p:nvSpPr>
        <p:spPr bwMode="auto">
          <a:xfrm>
            <a:off x="7448550" y="5650359"/>
            <a:ext cx="1588" cy="60325"/>
          </a:xfrm>
          <a:prstGeom prst="line">
            <a:avLst/>
          </a:prstGeom>
          <a:noFill/>
          <a:ln w="9525">
            <a:solidFill>
              <a:srgbClr val="808080"/>
            </a:solidFill>
            <a:round/>
            <a:headEnd/>
            <a:tailEnd/>
          </a:ln>
        </p:spPr>
        <p:txBody>
          <a:bodyPr/>
          <a:lstStyle/>
          <a:p>
            <a:endParaRPr lang="de-DE"/>
          </a:p>
        </p:txBody>
      </p:sp>
      <p:sp>
        <p:nvSpPr>
          <p:cNvPr id="671" name="Line 649"/>
          <p:cNvSpPr>
            <a:spLocks noChangeShapeType="1"/>
          </p:cNvSpPr>
          <p:nvPr/>
        </p:nvSpPr>
        <p:spPr bwMode="auto">
          <a:xfrm>
            <a:off x="7688263" y="5650359"/>
            <a:ext cx="0" cy="60325"/>
          </a:xfrm>
          <a:prstGeom prst="line">
            <a:avLst/>
          </a:prstGeom>
          <a:noFill/>
          <a:ln w="9525">
            <a:solidFill>
              <a:srgbClr val="808080"/>
            </a:solidFill>
            <a:round/>
            <a:headEnd/>
            <a:tailEnd/>
          </a:ln>
        </p:spPr>
        <p:txBody>
          <a:bodyPr/>
          <a:lstStyle/>
          <a:p>
            <a:endParaRPr lang="de-DE"/>
          </a:p>
        </p:txBody>
      </p:sp>
      <p:sp>
        <p:nvSpPr>
          <p:cNvPr id="672" name="Line 650"/>
          <p:cNvSpPr>
            <a:spLocks noChangeShapeType="1"/>
          </p:cNvSpPr>
          <p:nvPr/>
        </p:nvSpPr>
        <p:spPr bwMode="auto">
          <a:xfrm>
            <a:off x="7932738" y="5650359"/>
            <a:ext cx="3175" cy="60325"/>
          </a:xfrm>
          <a:prstGeom prst="line">
            <a:avLst/>
          </a:prstGeom>
          <a:noFill/>
          <a:ln w="9525">
            <a:solidFill>
              <a:srgbClr val="808080"/>
            </a:solidFill>
            <a:round/>
            <a:headEnd/>
            <a:tailEnd/>
          </a:ln>
        </p:spPr>
        <p:txBody>
          <a:bodyPr/>
          <a:lstStyle/>
          <a:p>
            <a:endParaRPr lang="de-DE"/>
          </a:p>
        </p:txBody>
      </p:sp>
      <p:sp>
        <p:nvSpPr>
          <p:cNvPr id="673" name="Line 651"/>
          <p:cNvSpPr>
            <a:spLocks noChangeShapeType="1"/>
          </p:cNvSpPr>
          <p:nvPr/>
        </p:nvSpPr>
        <p:spPr bwMode="auto">
          <a:xfrm>
            <a:off x="8170863" y="5650359"/>
            <a:ext cx="0" cy="60325"/>
          </a:xfrm>
          <a:prstGeom prst="line">
            <a:avLst/>
          </a:prstGeom>
          <a:noFill/>
          <a:ln w="9525">
            <a:solidFill>
              <a:srgbClr val="808080"/>
            </a:solidFill>
            <a:round/>
            <a:headEnd/>
            <a:tailEnd/>
          </a:ln>
        </p:spPr>
        <p:txBody>
          <a:bodyPr/>
          <a:lstStyle/>
          <a:p>
            <a:endParaRPr lang="de-DE"/>
          </a:p>
        </p:txBody>
      </p:sp>
      <p:sp>
        <p:nvSpPr>
          <p:cNvPr id="674" name="Line 652"/>
          <p:cNvSpPr>
            <a:spLocks noChangeShapeType="1"/>
          </p:cNvSpPr>
          <p:nvPr/>
        </p:nvSpPr>
        <p:spPr bwMode="auto">
          <a:xfrm>
            <a:off x="8407400" y="5650359"/>
            <a:ext cx="1588" cy="60325"/>
          </a:xfrm>
          <a:prstGeom prst="line">
            <a:avLst/>
          </a:prstGeom>
          <a:noFill/>
          <a:ln w="9525">
            <a:solidFill>
              <a:srgbClr val="808080"/>
            </a:solidFill>
            <a:round/>
            <a:headEnd/>
            <a:tailEnd/>
          </a:ln>
        </p:spPr>
        <p:txBody>
          <a:bodyPr/>
          <a:lstStyle/>
          <a:p>
            <a:endParaRPr lang="de-DE"/>
          </a:p>
        </p:txBody>
      </p:sp>
      <p:sp>
        <p:nvSpPr>
          <p:cNvPr id="675" name="Line 653"/>
          <p:cNvSpPr>
            <a:spLocks noChangeShapeType="1"/>
          </p:cNvSpPr>
          <p:nvPr/>
        </p:nvSpPr>
        <p:spPr bwMode="auto">
          <a:xfrm>
            <a:off x="8647113" y="5650359"/>
            <a:ext cx="0" cy="60325"/>
          </a:xfrm>
          <a:prstGeom prst="line">
            <a:avLst/>
          </a:prstGeom>
          <a:noFill/>
          <a:ln w="9525">
            <a:solidFill>
              <a:srgbClr val="808080"/>
            </a:solidFill>
            <a:round/>
            <a:headEnd/>
            <a:tailEnd/>
          </a:ln>
        </p:spPr>
        <p:txBody>
          <a:bodyPr/>
          <a:lstStyle/>
          <a:p>
            <a:endParaRPr lang="de-DE"/>
          </a:p>
        </p:txBody>
      </p:sp>
      <p:sp>
        <p:nvSpPr>
          <p:cNvPr id="676" name="Line 654"/>
          <p:cNvSpPr>
            <a:spLocks noChangeShapeType="1"/>
          </p:cNvSpPr>
          <p:nvPr/>
        </p:nvSpPr>
        <p:spPr bwMode="auto">
          <a:xfrm>
            <a:off x="6623050" y="5650359"/>
            <a:ext cx="1588" cy="60325"/>
          </a:xfrm>
          <a:prstGeom prst="line">
            <a:avLst/>
          </a:prstGeom>
          <a:noFill/>
          <a:ln w="9525">
            <a:solidFill>
              <a:srgbClr val="808080"/>
            </a:solidFill>
            <a:round/>
            <a:headEnd/>
            <a:tailEnd/>
          </a:ln>
        </p:spPr>
        <p:txBody>
          <a:bodyPr/>
          <a:lstStyle/>
          <a:p>
            <a:endParaRPr lang="de-DE"/>
          </a:p>
        </p:txBody>
      </p:sp>
      <p:sp>
        <p:nvSpPr>
          <p:cNvPr id="677" name="Line 655"/>
          <p:cNvSpPr>
            <a:spLocks noChangeShapeType="1"/>
          </p:cNvSpPr>
          <p:nvPr/>
        </p:nvSpPr>
        <p:spPr bwMode="auto">
          <a:xfrm>
            <a:off x="6859588" y="5650359"/>
            <a:ext cx="3175" cy="60325"/>
          </a:xfrm>
          <a:prstGeom prst="line">
            <a:avLst/>
          </a:prstGeom>
          <a:noFill/>
          <a:ln w="9525">
            <a:solidFill>
              <a:srgbClr val="808080"/>
            </a:solidFill>
            <a:round/>
            <a:headEnd/>
            <a:tailEnd/>
          </a:ln>
        </p:spPr>
        <p:txBody>
          <a:bodyPr/>
          <a:lstStyle/>
          <a:p>
            <a:endParaRPr lang="de-DE"/>
          </a:p>
        </p:txBody>
      </p:sp>
      <p:sp>
        <p:nvSpPr>
          <p:cNvPr id="678" name="Line 656"/>
          <p:cNvSpPr>
            <a:spLocks noChangeShapeType="1"/>
          </p:cNvSpPr>
          <p:nvPr/>
        </p:nvSpPr>
        <p:spPr bwMode="auto">
          <a:xfrm>
            <a:off x="7105650" y="5650359"/>
            <a:ext cx="1588" cy="60325"/>
          </a:xfrm>
          <a:prstGeom prst="line">
            <a:avLst/>
          </a:prstGeom>
          <a:noFill/>
          <a:ln w="9525">
            <a:solidFill>
              <a:srgbClr val="808080"/>
            </a:solidFill>
            <a:round/>
            <a:headEnd/>
            <a:tailEnd/>
          </a:ln>
        </p:spPr>
        <p:txBody>
          <a:bodyPr/>
          <a:lstStyle/>
          <a:p>
            <a:endParaRPr lang="de-DE"/>
          </a:p>
        </p:txBody>
      </p:sp>
      <p:sp>
        <p:nvSpPr>
          <p:cNvPr id="679" name="Line 657"/>
          <p:cNvSpPr>
            <a:spLocks noChangeShapeType="1"/>
          </p:cNvSpPr>
          <p:nvPr/>
        </p:nvSpPr>
        <p:spPr bwMode="auto">
          <a:xfrm>
            <a:off x="7345363" y="5650359"/>
            <a:ext cx="0" cy="60325"/>
          </a:xfrm>
          <a:prstGeom prst="line">
            <a:avLst/>
          </a:prstGeom>
          <a:noFill/>
          <a:ln w="9525">
            <a:solidFill>
              <a:srgbClr val="808080"/>
            </a:solidFill>
            <a:round/>
            <a:headEnd/>
            <a:tailEnd/>
          </a:ln>
        </p:spPr>
        <p:txBody>
          <a:bodyPr/>
          <a:lstStyle/>
          <a:p>
            <a:endParaRPr lang="de-DE"/>
          </a:p>
        </p:txBody>
      </p:sp>
      <p:sp>
        <p:nvSpPr>
          <p:cNvPr id="680" name="Line 658"/>
          <p:cNvSpPr>
            <a:spLocks noChangeShapeType="1"/>
          </p:cNvSpPr>
          <p:nvPr/>
        </p:nvSpPr>
        <p:spPr bwMode="auto">
          <a:xfrm>
            <a:off x="7580313" y="5650359"/>
            <a:ext cx="1587" cy="60325"/>
          </a:xfrm>
          <a:prstGeom prst="line">
            <a:avLst/>
          </a:prstGeom>
          <a:noFill/>
          <a:ln w="9525">
            <a:solidFill>
              <a:srgbClr val="808080"/>
            </a:solidFill>
            <a:round/>
            <a:headEnd/>
            <a:tailEnd/>
          </a:ln>
        </p:spPr>
        <p:txBody>
          <a:bodyPr/>
          <a:lstStyle/>
          <a:p>
            <a:endParaRPr lang="de-DE"/>
          </a:p>
        </p:txBody>
      </p:sp>
      <p:sp>
        <p:nvSpPr>
          <p:cNvPr id="681" name="Line 659"/>
          <p:cNvSpPr>
            <a:spLocks noChangeShapeType="1"/>
          </p:cNvSpPr>
          <p:nvPr/>
        </p:nvSpPr>
        <p:spPr bwMode="auto">
          <a:xfrm>
            <a:off x="7818438" y="5650359"/>
            <a:ext cx="3175" cy="60325"/>
          </a:xfrm>
          <a:prstGeom prst="line">
            <a:avLst/>
          </a:prstGeom>
          <a:noFill/>
          <a:ln w="9525">
            <a:solidFill>
              <a:srgbClr val="808080"/>
            </a:solidFill>
            <a:round/>
            <a:headEnd/>
            <a:tailEnd/>
          </a:ln>
        </p:spPr>
        <p:txBody>
          <a:bodyPr/>
          <a:lstStyle/>
          <a:p>
            <a:endParaRPr lang="de-DE"/>
          </a:p>
        </p:txBody>
      </p:sp>
      <p:sp>
        <p:nvSpPr>
          <p:cNvPr id="682" name="Line 660"/>
          <p:cNvSpPr>
            <a:spLocks noChangeShapeType="1"/>
          </p:cNvSpPr>
          <p:nvPr/>
        </p:nvSpPr>
        <p:spPr bwMode="auto">
          <a:xfrm>
            <a:off x="8056563" y="5650359"/>
            <a:ext cx="0" cy="60325"/>
          </a:xfrm>
          <a:prstGeom prst="line">
            <a:avLst/>
          </a:prstGeom>
          <a:noFill/>
          <a:ln w="9525">
            <a:solidFill>
              <a:srgbClr val="808080"/>
            </a:solidFill>
            <a:round/>
            <a:headEnd/>
            <a:tailEnd/>
          </a:ln>
        </p:spPr>
        <p:txBody>
          <a:bodyPr/>
          <a:lstStyle/>
          <a:p>
            <a:endParaRPr lang="de-DE"/>
          </a:p>
        </p:txBody>
      </p:sp>
      <p:sp>
        <p:nvSpPr>
          <p:cNvPr id="683" name="Line 661"/>
          <p:cNvSpPr>
            <a:spLocks noChangeShapeType="1"/>
          </p:cNvSpPr>
          <p:nvPr/>
        </p:nvSpPr>
        <p:spPr bwMode="auto">
          <a:xfrm>
            <a:off x="8304213" y="5650359"/>
            <a:ext cx="0" cy="60325"/>
          </a:xfrm>
          <a:prstGeom prst="line">
            <a:avLst/>
          </a:prstGeom>
          <a:noFill/>
          <a:ln w="9525">
            <a:solidFill>
              <a:srgbClr val="808080"/>
            </a:solidFill>
            <a:round/>
            <a:headEnd/>
            <a:tailEnd/>
          </a:ln>
        </p:spPr>
        <p:txBody>
          <a:bodyPr/>
          <a:lstStyle/>
          <a:p>
            <a:endParaRPr lang="de-DE"/>
          </a:p>
        </p:txBody>
      </p:sp>
      <p:sp>
        <p:nvSpPr>
          <p:cNvPr id="684" name="Line 662"/>
          <p:cNvSpPr>
            <a:spLocks noChangeShapeType="1"/>
          </p:cNvSpPr>
          <p:nvPr/>
        </p:nvSpPr>
        <p:spPr bwMode="auto">
          <a:xfrm>
            <a:off x="8539163" y="5650359"/>
            <a:ext cx="1587" cy="60325"/>
          </a:xfrm>
          <a:prstGeom prst="line">
            <a:avLst/>
          </a:prstGeom>
          <a:noFill/>
          <a:ln w="9525">
            <a:solidFill>
              <a:srgbClr val="808080"/>
            </a:solidFill>
            <a:round/>
            <a:headEnd/>
            <a:tailEnd/>
          </a:ln>
        </p:spPr>
        <p:txBody>
          <a:bodyPr/>
          <a:lstStyle/>
          <a:p>
            <a:endParaRPr lang="de-DE"/>
          </a:p>
        </p:txBody>
      </p:sp>
      <p:sp>
        <p:nvSpPr>
          <p:cNvPr id="685" name="Line 663"/>
          <p:cNvSpPr>
            <a:spLocks noChangeShapeType="1"/>
          </p:cNvSpPr>
          <p:nvPr/>
        </p:nvSpPr>
        <p:spPr bwMode="auto">
          <a:xfrm>
            <a:off x="6508750" y="5710684"/>
            <a:ext cx="2144713" cy="1588"/>
          </a:xfrm>
          <a:prstGeom prst="line">
            <a:avLst/>
          </a:prstGeom>
          <a:noFill/>
          <a:ln w="9525">
            <a:solidFill>
              <a:srgbClr val="808080"/>
            </a:solidFill>
            <a:round/>
            <a:headEnd/>
            <a:tailEnd/>
          </a:ln>
        </p:spPr>
        <p:txBody>
          <a:bodyPr/>
          <a:lstStyle/>
          <a:p>
            <a:endParaRPr lang="de-DE"/>
          </a:p>
        </p:txBody>
      </p:sp>
      <p:sp>
        <p:nvSpPr>
          <p:cNvPr id="686" name="Line 664"/>
          <p:cNvSpPr>
            <a:spLocks noChangeShapeType="1"/>
          </p:cNvSpPr>
          <p:nvPr/>
        </p:nvSpPr>
        <p:spPr bwMode="auto">
          <a:xfrm>
            <a:off x="6508750" y="5650359"/>
            <a:ext cx="1588" cy="60325"/>
          </a:xfrm>
          <a:prstGeom prst="line">
            <a:avLst/>
          </a:prstGeom>
          <a:noFill/>
          <a:ln w="9525">
            <a:solidFill>
              <a:srgbClr val="808080"/>
            </a:solidFill>
            <a:round/>
            <a:headEnd/>
            <a:tailEnd/>
          </a:ln>
        </p:spPr>
        <p:txBody>
          <a:bodyPr/>
          <a:lstStyle/>
          <a:p>
            <a:endParaRPr lang="de-DE"/>
          </a:p>
        </p:txBody>
      </p:sp>
      <p:sp>
        <p:nvSpPr>
          <p:cNvPr id="687" name="Line 665"/>
          <p:cNvSpPr>
            <a:spLocks noChangeShapeType="1"/>
          </p:cNvSpPr>
          <p:nvPr/>
        </p:nvSpPr>
        <p:spPr bwMode="auto">
          <a:xfrm>
            <a:off x="6729413" y="5650359"/>
            <a:ext cx="0" cy="60325"/>
          </a:xfrm>
          <a:prstGeom prst="line">
            <a:avLst/>
          </a:prstGeom>
          <a:noFill/>
          <a:ln w="9525">
            <a:solidFill>
              <a:srgbClr val="808080"/>
            </a:solidFill>
            <a:round/>
            <a:headEnd/>
            <a:tailEnd/>
          </a:ln>
        </p:spPr>
        <p:txBody>
          <a:bodyPr/>
          <a:lstStyle/>
          <a:p>
            <a:endParaRPr lang="de-DE"/>
          </a:p>
        </p:txBody>
      </p:sp>
      <p:sp>
        <p:nvSpPr>
          <p:cNvPr id="688" name="Line 666"/>
          <p:cNvSpPr>
            <a:spLocks noChangeShapeType="1"/>
          </p:cNvSpPr>
          <p:nvPr/>
        </p:nvSpPr>
        <p:spPr bwMode="auto">
          <a:xfrm>
            <a:off x="6973888" y="5650359"/>
            <a:ext cx="3175" cy="60325"/>
          </a:xfrm>
          <a:prstGeom prst="line">
            <a:avLst/>
          </a:prstGeom>
          <a:noFill/>
          <a:ln w="9525">
            <a:solidFill>
              <a:srgbClr val="808080"/>
            </a:solidFill>
            <a:round/>
            <a:headEnd/>
            <a:tailEnd/>
          </a:ln>
        </p:spPr>
        <p:txBody>
          <a:bodyPr/>
          <a:lstStyle/>
          <a:p>
            <a:endParaRPr lang="de-DE"/>
          </a:p>
        </p:txBody>
      </p:sp>
      <p:sp>
        <p:nvSpPr>
          <p:cNvPr id="689" name="Line 667"/>
          <p:cNvSpPr>
            <a:spLocks noChangeShapeType="1"/>
          </p:cNvSpPr>
          <p:nvPr/>
        </p:nvSpPr>
        <p:spPr bwMode="auto">
          <a:xfrm>
            <a:off x="7212013" y="5650359"/>
            <a:ext cx="1587" cy="60325"/>
          </a:xfrm>
          <a:prstGeom prst="line">
            <a:avLst/>
          </a:prstGeom>
          <a:noFill/>
          <a:ln w="9525">
            <a:solidFill>
              <a:srgbClr val="808080"/>
            </a:solidFill>
            <a:round/>
            <a:headEnd/>
            <a:tailEnd/>
          </a:ln>
        </p:spPr>
        <p:txBody>
          <a:bodyPr/>
          <a:lstStyle/>
          <a:p>
            <a:endParaRPr lang="de-DE"/>
          </a:p>
        </p:txBody>
      </p:sp>
      <p:sp>
        <p:nvSpPr>
          <p:cNvPr id="690" name="Line 668"/>
          <p:cNvSpPr>
            <a:spLocks noChangeShapeType="1"/>
          </p:cNvSpPr>
          <p:nvPr/>
        </p:nvSpPr>
        <p:spPr bwMode="auto">
          <a:xfrm>
            <a:off x="7448550" y="5650359"/>
            <a:ext cx="1588" cy="60325"/>
          </a:xfrm>
          <a:prstGeom prst="line">
            <a:avLst/>
          </a:prstGeom>
          <a:noFill/>
          <a:ln w="9525">
            <a:solidFill>
              <a:srgbClr val="808080"/>
            </a:solidFill>
            <a:round/>
            <a:headEnd/>
            <a:tailEnd/>
          </a:ln>
        </p:spPr>
        <p:txBody>
          <a:bodyPr/>
          <a:lstStyle/>
          <a:p>
            <a:endParaRPr lang="de-DE"/>
          </a:p>
        </p:txBody>
      </p:sp>
      <p:sp>
        <p:nvSpPr>
          <p:cNvPr id="691" name="Line 669"/>
          <p:cNvSpPr>
            <a:spLocks noChangeShapeType="1"/>
          </p:cNvSpPr>
          <p:nvPr/>
        </p:nvSpPr>
        <p:spPr bwMode="auto">
          <a:xfrm>
            <a:off x="7688263" y="5650359"/>
            <a:ext cx="0" cy="60325"/>
          </a:xfrm>
          <a:prstGeom prst="line">
            <a:avLst/>
          </a:prstGeom>
          <a:noFill/>
          <a:ln w="9525">
            <a:solidFill>
              <a:srgbClr val="808080"/>
            </a:solidFill>
            <a:round/>
            <a:headEnd/>
            <a:tailEnd/>
          </a:ln>
        </p:spPr>
        <p:txBody>
          <a:bodyPr/>
          <a:lstStyle/>
          <a:p>
            <a:endParaRPr lang="de-DE"/>
          </a:p>
        </p:txBody>
      </p:sp>
      <p:sp>
        <p:nvSpPr>
          <p:cNvPr id="692" name="Line 670"/>
          <p:cNvSpPr>
            <a:spLocks noChangeShapeType="1"/>
          </p:cNvSpPr>
          <p:nvPr/>
        </p:nvSpPr>
        <p:spPr bwMode="auto">
          <a:xfrm>
            <a:off x="7932738" y="5650359"/>
            <a:ext cx="3175" cy="60325"/>
          </a:xfrm>
          <a:prstGeom prst="line">
            <a:avLst/>
          </a:prstGeom>
          <a:noFill/>
          <a:ln w="9525">
            <a:solidFill>
              <a:srgbClr val="808080"/>
            </a:solidFill>
            <a:round/>
            <a:headEnd/>
            <a:tailEnd/>
          </a:ln>
        </p:spPr>
        <p:txBody>
          <a:bodyPr/>
          <a:lstStyle/>
          <a:p>
            <a:endParaRPr lang="de-DE"/>
          </a:p>
        </p:txBody>
      </p:sp>
      <p:sp>
        <p:nvSpPr>
          <p:cNvPr id="693" name="Line 671"/>
          <p:cNvSpPr>
            <a:spLocks noChangeShapeType="1"/>
          </p:cNvSpPr>
          <p:nvPr/>
        </p:nvSpPr>
        <p:spPr bwMode="auto">
          <a:xfrm>
            <a:off x="8170863" y="5650359"/>
            <a:ext cx="0" cy="60325"/>
          </a:xfrm>
          <a:prstGeom prst="line">
            <a:avLst/>
          </a:prstGeom>
          <a:noFill/>
          <a:ln w="9525">
            <a:solidFill>
              <a:srgbClr val="808080"/>
            </a:solidFill>
            <a:round/>
            <a:headEnd/>
            <a:tailEnd/>
          </a:ln>
        </p:spPr>
        <p:txBody>
          <a:bodyPr/>
          <a:lstStyle/>
          <a:p>
            <a:endParaRPr lang="de-DE"/>
          </a:p>
        </p:txBody>
      </p:sp>
      <p:sp>
        <p:nvSpPr>
          <p:cNvPr id="694" name="Line 672"/>
          <p:cNvSpPr>
            <a:spLocks noChangeShapeType="1"/>
          </p:cNvSpPr>
          <p:nvPr/>
        </p:nvSpPr>
        <p:spPr bwMode="auto">
          <a:xfrm>
            <a:off x="8407400" y="5650359"/>
            <a:ext cx="1588" cy="60325"/>
          </a:xfrm>
          <a:prstGeom prst="line">
            <a:avLst/>
          </a:prstGeom>
          <a:noFill/>
          <a:ln w="9525">
            <a:solidFill>
              <a:srgbClr val="808080"/>
            </a:solidFill>
            <a:round/>
            <a:headEnd/>
            <a:tailEnd/>
          </a:ln>
        </p:spPr>
        <p:txBody>
          <a:bodyPr/>
          <a:lstStyle/>
          <a:p>
            <a:endParaRPr lang="de-DE"/>
          </a:p>
        </p:txBody>
      </p:sp>
      <p:sp>
        <p:nvSpPr>
          <p:cNvPr id="695" name="Line 673"/>
          <p:cNvSpPr>
            <a:spLocks noChangeShapeType="1"/>
          </p:cNvSpPr>
          <p:nvPr/>
        </p:nvSpPr>
        <p:spPr bwMode="auto">
          <a:xfrm>
            <a:off x="8647113" y="5650359"/>
            <a:ext cx="0" cy="60325"/>
          </a:xfrm>
          <a:prstGeom prst="line">
            <a:avLst/>
          </a:prstGeom>
          <a:noFill/>
          <a:ln w="9525">
            <a:solidFill>
              <a:srgbClr val="808080"/>
            </a:solidFill>
            <a:round/>
            <a:headEnd/>
            <a:tailEnd/>
          </a:ln>
        </p:spPr>
        <p:txBody>
          <a:bodyPr/>
          <a:lstStyle/>
          <a:p>
            <a:endParaRPr lang="de-DE"/>
          </a:p>
        </p:txBody>
      </p:sp>
      <p:sp>
        <p:nvSpPr>
          <p:cNvPr id="696" name="Line 674"/>
          <p:cNvSpPr>
            <a:spLocks noChangeShapeType="1"/>
          </p:cNvSpPr>
          <p:nvPr/>
        </p:nvSpPr>
        <p:spPr bwMode="auto">
          <a:xfrm>
            <a:off x="6623050" y="5650359"/>
            <a:ext cx="1588" cy="60325"/>
          </a:xfrm>
          <a:prstGeom prst="line">
            <a:avLst/>
          </a:prstGeom>
          <a:noFill/>
          <a:ln w="9525">
            <a:solidFill>
              <a:srgbClr val="808080"/>
            </a:solidFill>
            <a:round/>
            <a:headEnd/>
            <a:tailEnd/>
          </a:ln>
        </p:spPr>
        <p:txBody>
          <a:bodyPr/>
          <a:lstStyle/>
          <a:p>
            <a:endParaRPr lang="de-DE"/>
          </a:p>
        </p:txBody>
      </p:sp>
      <p:sp>
        <p:nvSpPr>
          <p:cNvPr id="697" name="Line 675"/>
          <p:cNvSpPr>
            <a:spLocks noChangeShapeType="1"/>
          </p:cNvSpPr>
          <p:nvPr/>
        </p:nvSpPr>
        <p:spPr bwMode="auto">
          <a:xfrm>
            <a:off x="6859588" y="5650359"/>
            <a:ext cx="3175" cy="60325"/>
          </a:xfrm>
          <a:prstGeom prst="line">
            <a:avLst/>
          </a:prstGeom>
          <a:noFill/>
          <a:ln w="9525">
            <a:solidFill>
              <a:srgbClr val="808080"/>
            </a:solidFill>
            <a:round/>
            <a:headEnd/>
            <a:tailEnd/>
          </a:ln>
        </p:spPr>
        <p:txBody>
          <a:bodyPr/>
          <a:lstStyle/>
          <a:p>
            <a:endParaRPr lang="de-DE"/>
          </a:p>
        </p:txBody>
      </p:sp>
      <p:sp>
        <p:nvSpPr>
          <p:cNvPr id="698" name="Line 676"/>
          <p:cNvSpPr>
            <a:spLocks noChangeShapeType="1"/>
          </p:cNvSpPr>
          <p:nvPr/>
        </p:nvSpPr>
        <p:spPr bwMode="auto">
          <a:xfrm>
            <a:off x="7105650" y="5650359"/>
            <a:ext cx="1588" cy="60325"/>
          </a:xfrm>
          <a:prstGeom prst="line">
            <a:avLst/>
          </a:prstGeom>
          <a:noFill/>
          <a:ln w="9525">
            <a:solidFill>
              <a:srgbClr val="808080"/>
            </a:solidFill>
            <a:round/>
            <a:headEnd/>
            <a:tailEnd/>
          </a:ln>
        </p:spPr>
        <p:txBody>
          <a:bodyPr/>
          <a:lstStyle/>
          <a:p>
            <a:endParaRPr lang="de-DE"/>
          </a:p>
        </p:txBody>
      </p:sp>
      <p:sp>
        <p:nvSpPr>
          <p:cNvPr id="699" name="Line 677"/>
          <p:cNvSpPr>
            <a:spLocks noChangeShapeType="1"/>
          </p:cNvSpPr>
          <p:nvPr/>
        </p:nvSpPr>
        <p:spPr bwMode="auto">
          <a:xfrm>
            <a:off x="7345363" y="5650359"/>
            <a:ext cx="0" cy="60325"/>
          </a:xfrm>
          <a:prstGeom prst="line">
            <a:avLst/>
          </a:prstGeom>
          <a:noFill/>
          <a:ln w="9525">
            <a:solidFill>
              <a:srgbClr val="808080"/>
            </a:solidFill>
            <a:round/>
            <a:headEnd/>
            <a:tailEnd/>
          </a:ln>
        </p:spPr>
        <p:txBody>
          <a:bodyPr/>
          <a:lstStyle/>
          <a:p>
            <a:endParaRPr lang="de-DE"/>
          </a:p>
        </p:txBody>
      </p:sp>
      <p:sp>
        <p:nvSpPr>
          <p:cNvPr id="700" name="Line 678"/>
          <p:cNvSpPr>
            <a:spLocks noChangeShapeType="1"/>
          </p:cNvSpPr>
          <p:nvPr/>
        </p:nvSpPr>
        <p:spPr bwMode="auto">
          <a:xfrm>
            <a:off x="7580313" y="5650359"/>
            <a:ext cx="1587" cy="60325"/>
          </a:xfrm>
          <a:prstGeom prst="line">
            <a:avLst/>
          </a:prstGeom>
          <a:noFill/>
          <a:ln w="9525">
            <a:solidFill>
              <a:srgbClr val="808080"/>
            </a:solidFill>
            <a:round/>
            <a:headEnd/>
            <a:tailEnd/>
          </a:ln>
        </p:spPr>
        <p:txBody>
          <a:bodyPr/>
          <a:lstStyle/>
          <a:p>
            <a:endParaRPr lang="de-DE"/>
          </a:p>
        </p:txBody>
      </p:sp>
      <p:sp>
        <p:nvSpPr>
          <p:cNvPr id="701" name="Line 679"/>
          <p:cNvSpPr>
            <a:spLocks noChangeShapeType="1"/>
          </p:cNvSpPr>
          <p:nvPr/>
        </p:nvSpPr>
        <p:spPr bwMode="auto">
          <a:xfrm>
            <a:off x="7818438" y="5650359"/>
            <a:ext cx="3175" cy="60325"/>
          </a:xfrm>
          <a:prstGeom prst="line">
            <a:avLst/>
          </a:prstGeom>
          <a:noFill/>
          <a:ln w="9525">
            <a:solidFill>
              <a:srgbClr val="808080"/>
            </a:solidFill>
            <a:round/>
            <a:headEnd/>
            <a:tailEnd/>
          </a:ln>
        </p:spPr>
        <p:txBody>
          <a:bodyPr/>
          <a:lstStyle/>
          <a:p>
            <a:endParaRPr lang="de-DE"/>
          </a:p>
        </p:txBody>
      </p:sp>
      <p:sp>
        <p:nvSpPr>
          <p:cNvPr id="702" name="Line 680"/>
          <p:cNvSpPr>
            <a:spLocks noChangeShapeType="1"/>
          </p:cNvSpPr>
          <p:nvPr/>
        </p:nvSpPr>
        <p:spPr bwMode="auto">
          <a:xfrm>
            <a:off x="8056563" y="5650359"/>
            <a:ext cx="0" cy="60325"/>
          </a:xfrm>
          <a:prstGeom prst="line">
            <a:avLst/>
          </a:prstGeom>
          <a:noFill/>
          <a:ln w="9525">
            <a:solidFill>
              <a:srgbClr val="808080"/>
            </a:solidFill>
            <a:round/>
            <a:headEnd/>
            <a:tailEnd/>
          </a:ln>
        </p:spPr>
        <p:txBody>
          <a:bodyPr/>
          <a:lstStyle/>
          <a:p>
            <a:endParaRPr lang="de-DE"/>
          </a:p>
        </p:txBody>
      </p:sp>
      <p:sp>
        <p:nvSpPr>
          <p:cNvPr id="703" name="Line 681"/>
          <p:cNvSpPr>
            <a:spLocks noChangeShapeType="1"/>
          </p:cNvSpPr>
          <p:nvPr/>
        </p:nvSpPr>
        <p:spPr bwMode="auto">
          <a:xfrm>
            <a:off x="8304213" y="5650359"/>
            <a:ext cx="0" cy="60325"/>
          </a:xfrm>
          <a:prstGeom prst="line">
            <a:avLst/>
          </a:prstGeom>
          <a:noFill/>
          <a:ln w="9525">
            <a:solidFill>
              <a:srgbClr val="808080"/>
            </a:solidFill>
            <a:round/>
            <a:headEnd/>
            <a:tailEnd/>
          </a:ln>
        </p:spPr>
        <p:txBody>
          <a:bodyPr/>
          <a:lstStyle/>
          <a:p>
            <a:endParaRPr lang="de-DE"/>
          </a:p>
        </p:txBody>
      </p:sp>
      <p:sp>
        <p:nvSpPr>
          <p:cNvPr id="704" name="Line 682"/>
          <p:cNvSpPr>
            <a:spLocks noChangeShapeType="1"/>
          </p:cNvSpPr>
          <p:nvPr/>
        </p:nvSpPr>
        <p:spPr bwMode="auto">
          <a:xfrm>
            <a:off x="8539163" y="5650359"/>
            <a:ext cx="1587" cy="60325"/>
          </a:xfrm>
          <a:prstGeom prst="line">
            <a:avLst/>
          </a:prstGeom>
          <a:noFill/>
          <a:ln w="9525">
            <a:solidFill>
              <a:srgbClr val="808080"/>
            </a:solidFill>
            <a:round/>
            <a:headEnd/>
            <a:tailEnd/>
          </a:ln>
        </p:spPr>
        <p:txBody>
          <a:bodyPr/>
          <a:lstStyle/>
          <a:p>
            <a:endParaRPr lang="de-DE"/>
          </a:p>
        </p:txBody>
      </p:sp>
      <p:sp>
        <p:nvSpPr>
          <p:cNvPr id="705" name="Rectangle 683"/>
          <p:cNvSpPr>
            <a:spLocks noChangeArrowheads="1"/>
          </p:cNvSpPr>
          <p:nvPr/>
        </p:nvSpPr>
        <p:spPr bwMode="auto">
          <a:xfrm>
            <a:off x="6894513" y="4483547"/>
            <a:ext cx="1752600" cy="254000"/>
          </a:xfrm>
          <a:prstGeom prst="rect">
            <a:avLst/>
          </a:prstGeom>
          <a:noFill/>
          <a:ln w="9525">
            <a:noFill/>
            <a:miter lim="800000"/>
            <a:headEnd/>
            <a:tailEnd/>
          </a:ln>
        </p:spPr>
        <p:txBody>
          <a:bodyPr/>
          <a:lstStyle/>
          <a:p>
            <a:endParaRPr lang="de-DE"/>
          </a:p>
        </p:txBody>
      </p:sp>
      <p:sp>
        <p:nvSpPr>
          <p:cNvPr id="706" name="Rectangle 684"/>
          <p:cNvSpPr>
            <a:spLocks noChangeArrowheads="1"/>
          </p:cNvSpPr>
          <p:nvPr/>
        </p:nvSpPr>
        <p:spPr bwMode="auto">
          <a:xfrm>
            <a:off x="6869658" y="4567684"/>
            <a:ext cx="1316066" cy="169277"/>
          </a:xfrm>
          <a:prstGeom prst="rect">
            <a:avLst/>
          </a:prstGeom>
          <a:noFill/>
          <a:ln w="9525">
            <a:noFill/>
            <a:miter lim="800000"/>
            <a:headEnd/>
            <a:tailEnd/>
          </a:ln>
        </p:spPr>
        <p:txBody>
          <a:bodyPr wrap="none" lIns="0" tIns="0" rIns="0" bIns="0">
            <a:spAutoFit/>
          </a:bodyPr>
          <a:lstStyle/>
          <a:p>
            <a:pPr algn="l"/>
            <a:r>
              <a:rPr lang="de-DE" sz="1100" b="1" dirty="0" err="1" smtClean="0">
                <a:solidFill>
                  <a:srgbClr val="000099"/>
                </a:solidFill>
                <a:latin typeface="NewsGoth BT" charset="0"/>
              </a:rPr>
              <a:t>Sales</a:t>
            </a:r>
            <a:r>
              <a:rPr lang="de-DE" sz="1100" b="1" dirty="0" smtClean="0">
                <a:solidFill>
                  <a:srgbClr val="000099"/>
                </a:solidFill>
                <a:latin typeface="NewsGoth BT" charset="0"/>
              </a:rPr>
              <a:t> </a:t>
            </a:r>
            <a:r>
              <a:rPr lang="de-DE" sz="1100" b="1" dirty="0" err="1" smtClean="0">
                <a:solidFill>
                  <a:srgbClr val="000099"/>
                </a:solidFill>
                <a:latin typeface="NewsGoth BT" charset="0"/>
              </a:rPr>
              <a:t>to</a:t>
            </a:r>
            <a:r>
              <a:rPr lang="de-DE" sz="1100" b="1" dirty="0" smtClean="0">
                <a:solidFill>
                  <a:srgbClr val="000099"/>
                </a:solidFill>
                <a:latin typeface="NewsGoth BT" charset="0"/>
              </a:rPr>
              <a:t> Customers</a:t>
            </a:r>
            <a:endParaRPr lang="de-DE" dirty="0"/>
          </a:p>
        </p:txBody>
      </p:sp>
      <p:sp>
        <p:nvSpPr>
          <p:cNvPr id="707" name="Freeform 685"/>
          <p:cNvSpPr>
            <a:spLocks/>
          </p:cNvSpPr>
          <p:nvPr/>
        </p:nvSpPr>
        <p:spPr bwMode="auto">
          <a:xfrm>
            <a:off x="6561138" y="5377309"/>
            <a:ext cx="2092325" cy="255588"/>
          </a:xfrm>
          <a:custGeom>
            <a:avLst/>
            <a:gdLst>
              <a:gd name="T0" fmla="*/ 2147483647 w 1318"/>
              <a:gd name="T1" fmla="*/ 2147483647 h 161"/>
              <a:gd name="T2" fmla="*/ 2147483647 w 1318"/>
              <a:gd name="T3" fmla="*/ 2147483647 h 161"/>
              <a:gd name="T4" fmla="*/ 2147483647 w 1318"/>
              <a:gd name="T5" fmla="*/ 2147483647 h 161"/>
              <a:gd name="T6" fmla="*/ 2147483647 w 1318"/>
              <a:gd name="T7" fmla="*/ 2147483647 h 161"/>
              <a:gd name="T8" fmla="*/ 2147483647 w 1318"/>
              <a:gd name="T9" fmla="*/ 2147483647 h 161"/>
              <a:gd name="T10" fmla="*/ 2147483647 w 1318"/>
              <a:gd name="T11" fmla="*/ 2147483647 h 161"/>
              <a:gd name="T12" fmla="*/ 2147483647 w 1318"/>
              <a:gd name="T13" fmla="*/ 2147483647 h 161"/>
              <a:gd name="T14" fmla="*/ 2147483647 w 1318"/>
              <a:gd name="T15" fmla="*/ 2147483647 h 161"/>
              <a:gd name="T16" fmla="*/ 2147483647 w 1318"/>
              <a:gd name="T17" fmla="*/ 2147483647 h 161"/>
              <a:gd name="T18" fmla="*/ 2147483647 w 1318"/>
              <a:gd name="T19" fmla="*/ 2147483647 h 161"/>
              <a:gd name="T20" fmla="*/ 2147483647 w 1318"/>
              <a:gd name="T21" fmla="*/ 2147483647 h 161"/>
              <a:gd name="T22" fmla="*/ 2147483647 w 1318"/>
              <a:gd name="T23" fmla="*/ 2147483647 h 161"/>
              <a:gd name="T24" fmla="*/ 2147483647 w 1318"/>
              <a:gd name="T25" fmla="*/ 2147483647 h 161"/>
              <a:gd name="T26" fmla="*/ 2147483647 w 1318"/>
              <a:gd name="T27" fmla="*/ 2147483647 h 161"/>
              <a:gd name="T28" fmla="*/ 2147483647 w 1318"/>
              <a:gd name="T29" fmla="*/ 2147483647 h 161"/>
              <a:gd name="T30" fmla="*/ 2147483647 w 1318"/>
              <a:gd name="T31" fmla="*/ 2147483647 h 161"/>
              <a:gd name="T32" fmla="*/ 2147483647 w 1318"/>
              <a:gd name="T33" fmla="*/ 2147483647 h 161"/>
              <a:gd name="T34" fmla="*/ 2147483647 w 1318"/>
              <a:gd name="T35" fmla="*/ 2147483647 h 161"/>
              <a:gd name="T36" fmla="*/ 2147483647 w 1318"/>
              <a:gd name="T37" fmla="*/ 2147483647 h 161"/>
              <a:gd name="T38" fmla="*/ 2147483647 w 1318"/>
              <a:gd name="T39" fmla="*/ 2147483647 h 161"/>
              <a:gd name="T40" fmla="*/ 2147483647 w 1318"/>
              <a:gd name="T41" fmla="*/ 2147483647 h 161"/>
              <a:gd name="T42" fmla="*/ 2147483647 w 1318"/>
              <a:gd name="T43" fmla="*/ 2147483647 h 161"/>
              <a:gd name="T44" fmla="*/ 2147483647 w 1318"/>
              <a:gd name="T45" fmla="*/ 2147483647 h 161"/>
              <a:gd name="T46" fmla="*/ 2147483647 w 1318"/>
              <a:gd name="T47" fmla="*/ 2147483647 h 161"/>
              <a:gd name="T48" fmla="*/ 2147483647 w 1318"/>
              <a:gd name="T49" fmla="*/ 2147483647 h 161"/>
              <a:gd name="T50" fmla="*/ 2147483647 w 1318"/>
              <a:gd name="T51" fmla="*/ 2147483647 h 161"/>
              <a:gd name="T52" fmla="*/ 2147483647 w 1318"/>
              <a:gd name="T53" fmla="*/ 2147483647 h 161"/>
              <a:gd name="T54" fmla="*/ 2147483647 w 1318"/>
              <a:gd name="T55" fmla="*/ 2147483647 h 161"/>
              <a:gd name="T56" fmla="*/ 2147483647 w 1318"/>
              <a:gd name="T57" fmla="*/ 2147483647 h 161"/>
              <a:gd name="T58" fmla="*/ 2147483647 w 1318"/>
              <a:gd name="T59" fmla="*/ 2147483647 h 161"/>
              <a:gd name="T60" fmla="*/ 2147483647 w 1318"/>
              <a:gd name="T61" fmla="*/ 2147483647 h 161"/>
              <a:gd name="T62" fmla="*/ 2147483647 w 1318"/>
              <a:gd name="T63" fmla="*/ 2147483647 h 161"/>
              <a:gd name="T64" fmla="*/ 2147483647 w 1318"/>
              <a:gd name="T65" fmla="*/ 2147483647 h 161"/>
              <a:gd name="T66" fmla="*/ 2147483647 w 1318"/>
              <a:gd name="T67" fmla="*/ 2147483647 h 161"/>
              <a:gd name="T68" fmla="*/ 2147483647 w 1318"/>
              <a:gd name="T69" fmla="*/ 2147483647 h 161"/>
              <a:gd name="T70" fmla="*/ 2147483647 w 1318"/>
              <a:gd name="T71" fmla="*/ 2147483647 h 161"/>
              <a:gd name="T72" fmla="*/ 2147483647 w 1318"/>
              <a:gd name="T73" fmla="*/ 2147483647 h 161"/>
              <a:gd name="T74" fmla="*/ 2147483647 w 1318"/>
              <a:gd name="T75" fmla="*/ 2147483647 h 161"/>
              <a:gd name="T76" fmla="*/ 2147483647 w 1318"/>
              <a:gd name="T77" fmla="*/ 2147483647 h 161"/>
              <a:gd name="T78" fmla="*/ 2147483647 w 1318"/>
              <a:gd name="T79" fmla="*/ 2147483647 h 161"/>
              <a:gd name="T80" fmla="*/ 2147483647 w 1318"/>
              <a:gd name="T81" fmla="*/ 2147483647 h 161"/>
              <a:gd name="T82" fmla="*/ 2147483647 w 1318"/>
              <a:gd name="T83" fmla="*/ 2147483647 h 161"/>
              <a:gd name="T84" fmla="*/ 2147483647 w 1318"/>
              <a:gd name="T85" fmla="*/ 2147483647 h 161"/>
              <a:gd name="T86" fmla="*/ 2147483647 w 1318"/>
              <a:gd name="T87" fmla="*/ 2147483647 h 161"/>
              <a:gd name="T88" fmla="*/ 2147483647 w 1318"/>
              <a:gd name="T89" fmla="*/ 2147483647 h 161"/>
              <a:gd name="T90" fmla="*/ 2147483647 w 1318"/>
              <a:gd name="T91" fmla="*/ 2147483647 h 161"/>
              <a:gd name="T92" fmla="*/ 2147483647 w 1318"/>
              <a:gd name="T93" fmla="*/ 2147483647 h 161"/>
              <a:gd name="T94" fmla="*/ 2147483647 w 1318"/>
              <a:gd name="T95" fmla="*/ 2147483647 h 161"/>
              <a:gd name="T96" fmla="*/ 2147483647 w 1318"/>
              <a:gd name="T97" fmla="*/ 2147483647 h 161"/>
              <a:gd name="T98" fmla="*/ 2147483647 w 1318"/>
              <a:gd name="T99" fmla="*/ 2147483647 h 161"/>
              <a:gd name="T100" fmla="*/ 2147483647 w 1318"/>
              <a:gd name="T101" fmla="*/ 2147483647 h 161"/>
              <a:gd name="T102" fmla="*/ 2147483647 w 1318"/>
              <a:gd name="T103" fmla="*/ 2147483647 h 161"/>
              <a:gd name="T104" fmla="*/ 2147483647 w 1318"/>
              <a:gd name="T105" fmla="*/ 2147483647 h 161"/>
              <a:gd name="T106" fmla="*/ 2147483647 w 1318"/>
              <a:gd name="T107" fmla="*/ 2147483647 h 1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8"/>
              <a:gd name="T163" fmla="*/ 0 h 161"/>
              <a:gd name="T164" fmla="*/ 1318 w 1318"/>
              <a:gd name="T165" fmla="*/ 161 h 1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8" h="161">
                <a:moveTo>
                  <a:pt x="0" y="161"/>
                </a:moveTo>
                <a:lnTo>
                  <a:pt x="22" y="133"/>
                </a:lnTo>
                <a:lnTo>
                  <a:pt x="44" y="100"/>
                </a:lnTo>
                <a:lnTo>
                  <a:pt x="50" y="89"/>
                </a:lnTo>
                <a:lnTo>
                  <a:pt x="61" y="78"/>
                </a:lnTo>
                <a:lnTo>
                  <a:pt x="72" y="72"/>
                </a:lnTo>
                <a:lnTo>
                  <a:pt x="78" y="67"/>
                </a:lnTo>
                <a:lnTo>
                  <a:pt x="83" y="67"/>
                </a:lnTo>
                <a:lnTo>
                  <a:pt x="89" y="72"/>
                </a:lnTo>
                <a:lnTo>
                  <a:pt x="94" y="83"/>
                </a:lnTo>
                <a:lnTo>
                  <a:pt x="94" y="94"/>
                </a:lnTo>
                <a:lnTo>
                  <a:pt x="100" y="111"/>
                </a:lnTo>
                <a:lnTo>
                  <a:pt x="100" y="122"/>
                </a:lnTo>
                <a:lnTo>
                  <a:pt x="111" y="127"/>
                </a:lnTo>
                <a:lnTo>
                  <a:pt x="116" y="133"/>
                </a:lnTo>
                <a:lnTo>
                  <a:pt x="122" y="127"/>
                </a:lnTo>
                <a:lnTo>
                  <a:pt x="133" y="122"/>
                </a:lnTo>
                <a:lnTo>
                  <a:pt x="144" y="111"/>
                </a:lnTo>
                <a:lnTo>
                  <a:pt x="150" y="100"/>
                </a:lnTo>
                <a:lnTo>
                  <a:pt x="161" y="89"/>
                </a:lnTo>
                <a:lnTo>
                  <a:pt x="172" y="78"/>
                </a:lnTo>
                <a:lnTo>
                  <a:pt x="183" y="72"/>
                </a:lnTo>
                <a:lnTo>
                  <a:pt x="188" y="67"/>
                </a:lnTo>
                <a:lnTo>
                  <a:pt x="194" y="67"/>
                </a:lnTo>
                <a:lnTo>
                  <a:pt x="205" y="72"/>
                </a:lnTo>
                <a:lnTo>
                  <a:pt x="210" y="78"/>
                </a:lnTo>
                <a:lnTo>
                  <a:pt x="216" y="89"/>
                </a:lnTo>
                <a:lnTo>
                  <a:pt x="222" y="94"/>
                </a:lnTo>
                <a:lnTo>
                  <a:pt x="227" y="100"/>
                </a:lnTo>
                <a:lnTo>
                  <a:pt x="244" y="105"/>
                </a:lnTo>
                <a:lnTo>
                  <a:pt x="266" y="105"/>
                </a:lnTo>
                <a:lnTo>
                  <a:pt x="288" y="105"/>
                </a:lnTo>
                <a:lnTo>
                  <a:pt x="305" y="100"/>
                </a:lnTo>
                <a:lnTo>
                  <a:pt x="310" y="94"/>
                </a:lnTo>
                <a:lnTo>
                  <a:pt x="316" y="89"/>
                </a:lnTo>
                <a:lnTo>
                  <a:pt x="327" y="67"/>
                </a:lnTo>
                <a:lnTo>
                  <a:pt x="327" y="56"/>
                </a:lnTo>
                <a:lnTo>
                  <a:pt x="332" y="45"/>
                </a:lnTo>
                <a:lnTo>
                  <a:pt x="338" y="39"/>
                </a:lnTo>
                <a:lnTo>
                  <a:pt x="338" y="33"/>
                </a:lnTo>
                <a:lnTo>
                  <a:pt x="343" y="33"/>
                </a:lnTo>
                <a:lnTo>
                  <a:pt x="343" y="39"/>
                </a:lnTo>
                <a:lnTo>
                  <a:pt x="354" y="45"/>
                </a:lnTo>
                <a:lnTo>
                  <a:pt x="360" y="61"/>
                </a:lnTo>
                <a:lnTo>
                  <a:pt x="366" y="61"/>
                </a:lnTo>
                <a:lnTo>
                  <a:pt x="377" y="67"/>
                </a:lnTo>
                <a:lnTo>
                  <a:pt x="388" y="72"/>
                </a:lnTo>
                <a:lnTo>
                  <a:pt x="404" y="72"/>
                </a:lnTo>
                <a:lnTo>
                  <a:pt x="432" y="72"/>
                </a:lnTo>
                <a:lnTo>
                  <a:pt x="465" y="72"/>
                </a:lnTo>
                <a:lnTo>
                  <a:pt x="482" y="72"/>
                </a:lnTo>
                <a:lnTo>
                  <a:pt x="487" y="67"/>
                </a:lnTo>
                <a:lnTo>
                  <a:pt x="498" y="61"/>
                </a:lnTo>
                <a:lnTo>
                  <a:pt x="504" y="50"/>
                </a:lnTo>
                <a:lnTo>
                  <a:pt x="515" y="33"/>
                </a:lnTo>
                <a:lnTo>
                  <a:pt x="515" y="22"/>
                </a:lnTo>
                <a:lnTo>
                  <a:pt x="521" y="11"/>
                </a:lnTo>
                <a:lnTo>
                  <a:pt x="526" y="6"/>
                </a:lnTo>
                <a:lnTo>
                  <a:pt x="526" y="0"/>
                </a:lnTo>
                <a:lnTo>
                  <a:pt x="532" y="6"/>
                </a:lnTo>
                <a:lnTo>
                  <a:pt x="532" y="11"/>
                </a:lnTo>
                <a:lnTo>
                  <a:pt x="532" y="22"/>
                </a:lnTo>
                <a:lnTo>
                  <a:pt x="532" y="33"/>
                </a:lnTo>
                <a:lnTo>
                  <a:pt x="532" y="45"/>
                </a:lnTo>
                <a:lnTo>
                  <a:pt x="537" y="50"/>
                </a:lnTo>
                <a:lnTo>
                  <a:pt x="548" y="61"/>
                </a:lnTo>
                <a:lnTo>
                  <a:pt x="565" y="67"/>
                </a:lnTo>
                <a:lnTo>
                  <a:pt x="593" y="72"/>
                </a:lnTo>
                <a:lnTo>
                  <a:pt x="626" y="72"/>
                </a:lnTo>
                <a:lnTo>
                  <a:pt x="670" y="72"/>
                </a:lnTo>
                <a:lnTo>
                  <a:pt x="714" y="67"/>
                </a:lnTo>
                <a:lnTo>
                  <a:pt x="759" y="67"/>
                </a:lnTo>
                <a:lnTo>
                  <a:pt x="803" y="67"/>
                </a:lnTo>
                <a:lnTo>
                  <a:pt x="842" y="67"/>
                </a:lnTo>
                <a:lnTo>
                  <a:pt x="869" y="67"/>
                </a:lnTo>
                <a:lnTo>
                  <a:pt x="886" y="72"/>
                </a:lnTo>
                <a:lnTo>
                  <a:pt x="903" y="83"/>
                </a:lnTo>
                <a:lnTo>
                  <a:pt x="914" y="89"/>
                </a:lnTo>
                <a:lnTo>
                  <a:pt x="919" y="100"/>
                </a:lnTo>
                <a:lnTo>
                  <a:pt x="930" y="116"/>
                </a:lnTo>
                <a:lnTo>
                  <a:pt x="936" y="127"/>
                </a:lnTo>
                <a:lnTo>
                  <a:pt x="941" y="133"/>
                </a:lnTo>
                <a:lnTo>
                  <a:pt x="953" y="133"/>
                </a:lnTo>
                <a:lnTo>
                  <a:pt x="964" y="133"/>
                </a:lnTo>
                <a:lnTo>
                  <a:pt x="986" y="133"/>
                </a:lnTo>
                <a:lnTo>
                  <a:pt x="1002" y="133"/>
                </a:lnTo>
                <a:lnTo>
                  <a:pt x="1019" y="133"/>
                </a:lnTo>
                <a:lnTo>
                  <a:pt x="1025" y="133"/>
                </a:lnTo>
                <a:lnTo>
                  <a:pt x="1030" y="138"/>
                </a:lnTo>
                <a:lnTo>
                  <a:pt x="1041" y="150"/>
                </a:lnTo>
                <a:lnTo>
                  <a:pt x="1047" y="161"/>
                </a:lnTo>
                <a:lnTo>
                  <a:pt x="1052" y="161"/>
                </a:lnTo>
                <a:lnTo>
                  <a:pt x="1058" y="161"/>
                </a:lnTo>
                <a:lnTo>
                  <a:pt x="1063" y="150"/>
                </a:lnTo>
                <a:lnTo>
                  <a:pt x="1063" y="144"/>
                </a:lnTo>
                <a:lnTo>
                  <a:pt x="1063" y="133"/>
                </a:lnTo>
                <a:lnTo>
                  <a:pt x="1063" y="122"/>
                </a:lnTo>
                <a:lnTo>
                  <a:pt x="1069" y="111"/>
                </a:lnTo>
                <a:lnTo>
                  <a:pt x="1080" y="105"/>
                </a:lnTo>
                <a:lnTo>
                  <a:pt x="1091" y="100"/>
                </a:lnTo>
                <a:lnTo>
                  <a:pt x="1113" y="100"/>
                </a:lnTo>
                <a:lnTo>
                  <a:pt x="1141" y="94"/>
                </a:lnTo>
                <a:lnTo>
                  <a:pt x="1174" y="94"/>
                </a:lnTo>
                <a:lnTo>
                  <a:pt x="1207" y="94"/>
                </a:lnTo>
                <a:lnTo>
                  <a:pt x="1241" y="100"/>
                </a:lnTo>
                <a:lnTo>
                  <a:pt x="1274" y="100"/>
                </a:lnTo>
                <a:lnTo>
                  <a:pt x="1301" y="100"/>
                </a:lnTo>
                <a:lnTo>
                  <a:pt x="1318" y="100"/>
                </a:lnTo>
              </a:path>
            </a:pathLst>
          </a:custGeom>
          <a:noFill/>
          <a:ln w="9525" cap="rnd">
            <a:solidFill>
              <a:srgbClr val="000099"/>
            </a:solidFill>
            <a:round/>
            <a:headEnd/>
            <a:tailEnd/>
          </a:ln>
        </p:spPr>
        <p:txBody>
          <a:bodyPr/>
          <a:lstStyle/>
          <a:p>
            <a:endParaRPr lang="de-DE"/>
          </a:p>
        </p:txBody>
      </p:sp>
      <p:sp>
        <p:nvSpPr>
          <p:cNvPr id="2" name="Rechteck 1"/>
          <p:cNvSpPr/>
          <p:nvPr/>
        </p:nvSpPr>
        <p:spPr>
          <a:xfrm>
            <a:off x="252247" y="1345992"/>
            <a:ext cx="8393277" cy="1631216"/>
          </a:xfrm>
          <a:prstGeom prst="rect">
            <a:avLst/>
          </a:prstGeom>
        </p:spPr>
        <p:txBody>
          <a:bodyPr wrap="square">
            <a:spAutoFit/>
          </a:bodyPr>
          <a:lstStyle/>
          <a:p>
            <a:pPr defTabSz="913246">
              <a:defRPr/>
            </a:pPr>
            <a:r>
              <a:rPr lang="en-US" sz="2000" b="1" dirty="0" smtClean="0"/>
              <a:t>Target cost areas</a:t>
            </a:r>
            <a:endParaRPr lang="en-US" sz="2000" b="1" dirty="0"/>
          </a:p>
          <a:p>
            <a:pPr marL="342900" indent="-342900" algn="just" defTabSz="913246">
              <a:buFont typeface="Arial" pitchFamily="34" charset="0"/>
              <a:buChar char="•"/>
              <a:defRPr/>
            </a:pPr>
            <a:r>
              <a:rPr lang="en-US" sz="2000" dirty="0" smtClean="0"/>
              <a:t>Capital employed</a:t>
            </a:r>
            <a:endParaRPr lang="en-US" sz="2000" dirty="0"/>
          </a:p>
          <a:p>
            <a:pPr marL="342900" indent="-342900" algn="just" defTabSz="913246">
              <a:buFont typeface="Arial" pitchFamily="34" charset="0"/>
              <a:buChar char="•"/>
              <a:defRPr/>
            </a:pPr>
            <a:r>
              <a:rPr lang="en-US" sz="2000" dirty="0" smtClean="0"/>
              <a:t>Transaction cost </a:t>
            </a:r>
          </a:p>
          <a:p>
            <a:pPr marL="342900" indent="-342900" algn="just" defTabSz="913246">
              <a:buFont typeface="Arial" pitchFamily="34" charset="0"/>
              <a:buChar char="•"/>
              <a:defRPr/>
            </a:pPr>
            <a:r>
              <a:rPr lang="en-US" sz="2000" dirty="0" smtClean="0"/>
              <a:t>Out of Stock cost</a:t>
            </a:r>
          </a:p>
          <a:p>
            <a:pPr algn="just" defTabSz="913246">
              <a:defRPr/>
            </a:pPr>
            <a:r>
              <a:rPr lang="en-US" sz="2000" b="1" dirty="0" smtClean="0"/>
              <a:t>But:</a:t>
            </a:r>
            <a:endParaRPr lang="en-US" sz="2000" b="1" dirty="0"/>
          </a:p>
        </p:txBody>
      </p:sp>
      <p:sp>
        <p:nvSpPr>
          <p:cNvPr id="708" name="Foliennummernplatzhalter 2"/>
          <p:cNvSpPr>
            <a:spLocks noGrp="1"/>
          </p:cNvSpPr>
          <p:nvPr>
            <p:ph type="sldNum" sz="quarter" idx="12"/>
          </p:nvPr>
        </p:nvSpPr>
        <p:spPr>
          <a:xfrm>
            <a:off x="6400800" y="209550"/>
            <a:ext cx="2135188" cy="474663"/>
          </a:xfrm>
        </p:spPr>
        <p:txBody>
          <a:bodyPr/>
          <a:lstStyle/>
          <a:p>
            <a:fld id="{2B8FFB85-53CB-46EF-BAE3-436940DB317C}" type="slidenum">
              <a:rPr lang="pl-PL" altLang="pl-PL" smtClean="0"/>
              <a:pPr/>
              <a:t>9</a:t>
            </a:fld>
            <a:endParaRPr lang="pl-PL" altLang="pl-PL" dirty="0"/>
          </a:p>
        </p:txBody>
      </p:sp>
    </p:spTree>
    <p:extLst>
      <p:ext uri="{BB962C8B-B14F-4D97-AF65-F5344CB8AC3E}">
        <p14:creationId xmlns:p14="http://schemas.microsoft.com/office/powerpoint/2010/main" val="3779087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21"/>
                                        </p:tgtEl>
                                        <p:attrNameLst>
                                          <p:attrName>style.visibility</p:attrName>
                                        </p:attrNameLst>
                                      </p:cBhvr>
                                      <p:to>
                                        <p:strVal val="visible"/>
                                      </p:to>
                                    </p:set>
                                  </p:childTnLst>
                                </p:cTn>
                              </p:par>
                              <p:par>
                                <p:cTn id="45" presetID="1" presetClass="entr" presetSubtype="0" fill="hold" grpId="0" nodeType="withEffect" nodePh="1">
                                  <p:stCondLst>
                                    <p:cond delay="0"/>
                                  </p:stCondLst>
                                  <p:endCondLst>
                                    <p:cond evt="begin" delay="0">
                                      <p:tn val="45"/>
                                    </p:cond>
                                  </p:endCondLst>
                                  <p:childTnLst>
                                    <p:set>
                                      <p:cBhvr>
                                        <p:cTn id="46" dur="1" fill="hold">
                                          <p:stCondLst>
                                            <p:cond delay="0"/>
                                          </p:stCondLst>
                                        </p:cTn>
                                        <p:tgtEl>
                                          <p:spTgt spid="2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3"/>
                                        </p:tgtEl>
                                        <p:attrNameLst>
                                          <p:attrName>style.visibility</p:attrName>
                                        </p:attrNameLst>
                                      </p:cBhvr>
                                      <p:to>
                                        <p:strVal val="visible"/>
                                      </p:to>
                                    </p:set>
                                  </p:childTnLst>
                                </p:cTn>
                              </p:par>
                              <p:par>
                                <p:cTn id="49" presetID="1" presetClass="entr" presetSubtype="0" fill="hold" grpId="0" nodeType="withEffect" nodePh="1">
                                  <p:stCondLst>
                                    <p:cond delay="0"/>
                                  </p:stCondLst>
                                  <p:endCondLst>
                                    <p:cond evt="begin" delay="0">
                                      <p:tn val="49"/>
                                    </p:cond>
                                  </p:endCondLst>
                                  <p:childTnLst>
                                    <p:set>
                                      <p:cBhvr>
                                        <p:cTn id="50" dur="1" fill="hold">
                                          <p:stCondLst>
                                            <p:cond delay="0"/>
                                          </p:stCondLst>
                                        </p:cTn>
                                        <p:tgtEl>
                                          <p:spTgt spid="2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3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7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7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7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7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7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7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8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8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8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8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8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8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8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87"/>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88"/>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8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9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29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29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29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9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9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29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98"/>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29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0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30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02"/>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30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04"/>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05"/>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30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0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30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0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1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31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312"/>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1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14"/>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315"/>
                                        </p:tgtEl>
                                        <p:attrNameLst>
                                          <p:attrName>style.visibility</p:attrName>
                                        </p:attrNameLst>
                                      </p:cBhvr>
                                      <p:to>
                                        <p:strVal val="visible"/>
                                      </p:to>
                                    </p:set>
                                  </p:childTnLst>
                                </p:cTn>
                              </p:par>
                              <p:par>
                                <p:cTn id="163" presetID="1" presetClass="entr" presetSubtype="0" fill="hold" grpId="0" nodeType="withEffect" nodePh="1">
                                  <p:stCondLst>
                                    <p:cond delay="0"/>
                                  </p:stCondLst>
                                  <p:endCondLst>
                                    <p:cond evt="begin" delay="0">
                                      <p:tn val="163"/>
                                    </p:cond>
                                  </p:endCondLst>
                                  <p:childTnLst>
                                    <p:set>
                                      <p:cBhvr>
                                        <p:cTn id="164" dur="1" fill="hold">
                                          <p:stCondLst>
                                            <p:cond delay="0"/>
                                          </p:stCondLst>
                                        </p:cTn>
                                        <p:tgtEl>
                                          <p:spTgt spid="316"/>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317"/>
                                        </p:tgtEl>
                                        <p:attrNameLst>
                                          <p:attrName>style.visibility</p:attrName>
                                        </p:attrNameLst>
                                      </p:cBhvr>
                                      <p:to>
                                        <p:strVal val="visible"/>
                                      </p:to>
                                    </p:set>
                                  </p:childTnLst>
                                </p:cTn>
                              </p:par>
                              <p:par>
                                <p:cTn id="167" presetID="1" presetClass="entr" presetSubtype="0" fill="hold" grpId="0" nodeType="withEffect" nodePh="1">
                                  <p:stCondLst>
                                    <p:cond delay="0"/>
                                  </p:stCondLst>
                                  <p:endCondLst>
                                    <p:cond evt="begin" delay="0">
                                      <p:tn val="167"/>
                                    </p:cond>
                                  </p:endCondLst>
                                  <p:childTnLst>
                                    <p:set>
                                      <p:cBhvr>
                                        <p:cTn id="168" dur="1" fill="hold">
                                          <p:stCondLst>
                                            <p:cond delay="0"/>
                                          </p:stCondLst>
                                        </p:cTn>
                                        <p:tgtEl>
                                          <p:spTgt spid="318"/>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319"/>
                                        </p:tgtEl>
                                        <p:attrNameLst>
                                          <p:attrName>style.visibility</p:attrName>
                                        </p:attrNameLst>
                                      </p:cBhvr>
                                      <p:to>
                                        <p:strVal val="visible"/>
                                      </p:to>
                                    </p:set>
                                  </p:childTnLst>
                                </p:cTn>
                              </p:par>
                              <p:par>
                                <p:cTn id="171" presetID="1" presetClass="entr" presetSubtype="0" fill="hold" grpId="0" nodeType="withEffect" nodePh="1">
                                  <p:stCondLst>
                                    <p:cond delay="0"/>
                                  </p:stCondLst>
                                  <p:endCondLst>
                                    <p:cond evt="begin" delay="0">
                                      <p:tn val="171"/>
                                    </p:cond>
                                  </p:endCondLst>
                                  <p:childTnLst>
                                    <p:set>
                                      <p:cBhvr>
                                        <p:cTn id="172" dur="1" fill="hold">
                                          <p:stCondLst>
                                            <p:cond delay="0"/>
                                          </p:stCondLst>
                                        </p:cTn>
                                        <p:tgtEl>
                                          <p:spTgt spid="32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321"/>
                                        </p:tgtEl>
                                        <p:attrNameLst>
                                          <p:attrName>style.visibility</p:attrName>
                                        </p:attrNameLst>
                                      </p:cBhvr>
                                      <p:to>
                                        <p:strVal val="visible"/>
                                      </p:to>
                                    </p:set>
                                  </p:childTnLst>
                                </p:cTn>
                              </p:par>
                              <p:par>
                                <p:cTn id="175" presetID="1" presetClass="entr" presetSubtype="0" fill="hold" grpId="0" nodeType="withEffect" nodePh="1">
                                  <p:stCondLst>
                                    <p:cond delay="0"/>
                                  </p:stCondLst>
                                  <p:endCondLst>
                                    <p:cond evt="begin" delay="0">
                                      <p:tn val="175"/>
                                    </p:cond>
                                  </p:endCondLst>
                                  <p:childTnLst>
                                    <p:set>
                                      <p:cBhvr>
                                        <p:cTn id="176" dur="1" fill="hold">
                                          <p:stCondLst>
                                            <p:cond delay="0"/>
                                          </p:stCondLst>
                                        </p:cTn>
                                        <p:tgtEl>
                                          <p:spTgt spid="322"/>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323"/>
                                        </p:tgtEl>
                                        <p:attrNameLst>
                                          <p:attrName>style.visibility</p:attrName>
                                        </p:attrNameLst>
                                      </p:cBhvr>
                                      <p:to>
                                        <p:strVal val="visible"/>
                                      </p:to>
                                    </p:set>
                                  </p:childTnLst>
                                </p:cTn>
                              </p:par>
                              <p:par>
                                <p:cTn id="179" presetID="1" presetClass="entr" presetSubtype="0" fill="hold" grpId="0" nodeType="withEffect" nodePh="1">
                                  <p:stCondLst>
                                    <p:cond delay="0"/>
                                  </p:stCondLst>
                                  <p:endCondLst>
                                    <p:cond evt="begin" delay="0">
                                      <p:tn val="179"/>
                                    </p:cond>
                                  </p:endCondLst>
                                  <p:childTnLst>
                                    <p:set>
                                      <p:cBhvr>
                                        <p:cTn id="180" dur="1" fill="hold">
                                          <p:stCondLst>
                                            <p:cond delay="0"/>
                                          </p:stCondLst>
                                        </p:cTn>
                                        <p:tgtEl>
                                          <p:spTgt spid="324"/>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25"/>
                                        </p:tgtEl>
                                        <p:attrNameLst>
                                          <p:attrName>style.visibility</p:attrName>
                                        </p:attrNameLst>
                                      </p:cBhvr>
                                      <p:to>
                                        <p:strVal val="visible"/>
                                      </p:to>
                                    </p:set>
                                  </p:childTnLst>
                                </p:cTn>
                              </p:par>
                              <p:par>
                                <p:cTn id="183" presetID="1" presetClass="entr" presetSubtype="0" fill="hold" grpId="0" nodeType="withEffect" nodePh="1">
                                  <p:stCondLst>
                                    <p:cond delay="0"/>
                                  </p:stCondLst>
                                  <p:endCondLst>
                                    <p:cond evt="begin" delay="0">
                                      <p:tn val="183"/>
                                    </p:cond>
                                  </p:endCondLst>
                                  <p:childTnLst>
                                    <p:set>
                                      <p:cBhvr>
                                        <p:cTn id="184" dur="1" fill="hold">
                                          <p:stCondLst>
                                            <p:cond delay="0"/>
                                          </p:stCondLst>
                                        </p:cTn>
                                        <p:tgtEl>
                                          <p:spTgt spid="326"/>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27"/>
                                        </p:tgtEl>
                                        <p:attrNameLst>
                                          <p:attrName>style.visibility</p:attrName>
                                        </p:attrNameLst>
                                      </p:cBhvr>
                                      <p:to>
                                        <p:strVal val="visible"/>
                                      </p:to>
                                    </p:set>
                                  </p:childTnLst>
                                </p:cTn>
                              </p:par>
                              <p:par>
                                <p:cTn id="187" presetID="1" presetClass="entr" presetSubtype="0" fill="hold" grpId="0" nodeType="withEffect" nodePh="1">
                                  <p:stCondLst>
                                    <p:cond delay="0"/>
                                  </p:stCondLst>
                                  <p:endCondLst>
                                    <p:cond evt="begin" delay="0">
                                      <p:tn val="187"/>
                                    </p:cond>
                                  </p:endCondLst>
                                  <p:childTnLst>
                                    <p:set>
                                      <p:cBhvr>
                                        <p:cTn id="188" dur="1" fill="hold">
                                          <p:stCondLst>
                                            <p:cond delay="0"/>
                                          </p:stCondLst>
                                        </p:cTn>
                                        <p:tgtEl>
                                          <p:spTgt spid="32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329"/>
                                        </p:tgtEl>
                                        <p:attrNameLst>
                                          <p:attrName>style.visibility</p:attrName>
                                        </p:attrNameLst>
                                      </p:cBhvr>
                                      <p:to>
                                        <p:strVal val="visible"/>
                                      </p:to>
                                    </p:set>
                                  </p:childTnLst>
                                </p:cTn>
                              </p:par>
                              <p:par>
                                <p:cTn id="191" presetID="1" presetClass="entr" presetSubtype="0" fill="hold" grpId="0" nodeType="withEffect" nodePh="1">
                                  <p:stCondLst>
                                    <p:cond delay="0"/>
                                  </p:stCondLst>
                                  <p:endCondLst>
                                    <p:cond evt="begin" delay="0">
                                      <p:tn val="191"/>
                                    </p:cond>
                                  </p:endCondLst>
                                  <p:childTnLst>
                                    <p:set>
                                      <p:cBhvr>
                                        <p:cTn id="192" dur="1" fill="hold">
                                          <p:stCondLst>
                                            <p:cond delay="0"/>
                                          </p:stCondLst>
                                        </p:cTn>
                                        <p:tgtEl>
                                          <p:spTgt spid="330"/>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31"/>
                                        </p:tgtEl>
                                        <p:attrNameLst>
                                          <p:attrName>style.visibility</p:attrName>
                                        </p:attrNameLst>
                                      </p:cBhvr>
                                      <p:to>
                                        <p:strVal val="visible"/>
                                      </p:to>
                                    </p:set>
                                  </p:childTnLst>
                                </p:cTn>
                              </p:par>
                              <p:par>
                                <p:cTn id="195" presetID="1" presetClass="entr" presetSubtype="0" fill="hold" grpId="0" nodeType="withEffect" nodePh="1">
                                  <p:stCondLst>
                                    <p:cond delay="0"/>
                                  </p:stCondLst>
                                  <p:endCondLst>
                                    <p:cond evt="begin" delay="0">
                                      <p:tn val="195"/>
                                    </p:cond>
                                  </p:endCondLst>
                                  <p:childTnLst>
                                    <p:set>
                                      <p:cBhvr>
                                        <p:cTn id="196" dur="1" fill="hold">
                                          <p:stCondLst>
                                            <p:cond delay="0"/>
                                          </p:stCondLst>
                                        </p:cTn>
                                        <p:tgtEl>
                                          <p:spTgt spid="332"/>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33"/>
                                        </p:tgtEl>
                                        <p:attrNameLst>
                                          <p:attrName>style.visibility</p:attrName>
                                        </p:attrNameLst>
                                      </p:cBhvr>
                                      <p:to>
                                        <p:strVal val="visible"/>
                                      </p:to>
                                    </p:set>
                                  </p:childTnLst>
                                </p:cTn>
                              </p:par>
                              <p:par>
                                <p:cTn id="199" presetID="1" presetClass="entr" presetSubtype="0" fill="hold" grpId="0" nodeType="withEffect" nodePh="1">
                                  <p:stCondLst>
                                    <p:cond delay="0"/>
                                  </p:stCondLst>
                                  <p:endCondLst>
                                    <p:cond evt="begin" delay="0">
                                      <p:tn val="199"/>
                                    </p:cond>
                                  </p:endCondLst>
                                  <p:childTnLst>
                                    <p:set>
                                      <p:cBhvr>
                                        <p:cTn id="200" dur="1" fill="hold">
                                          <p:stCondLst>
                                            <p:cond delay="0"/>
                                          </p:stCondLst>
                                        </p:cTn>
                                        <p:tgtEl>
                                          <p:spTgt spid="334"/>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335"/>
                                        </p:tgtEl>
                                        <p:attrNameLst>
                                          <p:attrName>style.visibility</p:attrName>
                                        </p:attrNameLst>
                                      </p:cBhvr>
                                      <p:to>
                                        <p:strVal val="visible"/>
                                      </p:to>
                                    </p:set>
                                  </p:childTnLst>
                                </p:cTn>
                              </p:par>
                              <p:par>
                                <p:cTn id="203" presetID="1" presetClass="entr" presetSubtype="0" fill="hold" grpId="0" nodeType="withEffect" nodePh="1">
                                  <p:stCondLst>
                                    <p:cond delay="0"/>
                                  </p:stCondLst>
                                  <p:endCondLst>
                                    <p:cond evt="begin" delay="0">
                                      <p:tn val="203"/>
                                    </p:cond>
                                  </p:endCondLst>
                                  <p:childTnLst>
                                    <p:set>
                                      <p:cBhvr>
                                        <p:cTn id="204" dur="1" fill="hold">
                                          <p:stCondLst>
                                            <p:cond delay="0"/>
                                          </p:stCondLst>
                                        </p:cTn>
                                        <p:tgtEl>
                                          <p:spTgt spid="336"/>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37"/>
                                        </p:tgtEl>
                                        <p:attrNameLst>
                                          <p:attrName>style.visibility</p:attrName>
                                        </p:attrNameLst>
                                      </p:cBhvr>
                                      <p:to>
                                        <p:strVal val="visible"/>
                                      </p:to>
                                    </p:set>
                                  </p:childTnLst>
                                </p:cTn>
                              </p:par>
                              <p:par>
                                <p:cTn id="207" presetID="1" presetClass="entr" presetSubtype="0" fill="hold" grpId="0" nodeType="withEffect" nodePh="1">
                                  <p:stCondLst>
                                    <p:cond delay="0"/>
                                  </p:stCondLst>
                                  <p:endCondLst>
                                    <p:cond evt="begin" delay="0">
                                      <p:tn val="207"/>
                                    </p:cond>
                                  </p:endCondLst>
                                  <p:childTnLst>
                                    <p:set>
                                      <p:cBhvr>
                                        <p:cTn id="208" dur="1" fill="hold">
                                          <p:stCondLst>
                                            <p:cond delay="0"/>
                                          </p:stCondLst>
                                        </p:cTn>
                                        <p:tgtEl>
                                          <p:spTgt spid="338"/>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339"/>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341"/>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342"/>
                                        </p:tgtEl>
                                        <p:attrNameLst>
                                          <p:attrName>style.visibility</p:attrName>
                                        </p:attrNameLst>
                                      </p:cBhvr>
                                      <p:to>
                                        <p:strVal val="visible"/>
                                      </p:to>
                                    </p:set>
                                  </p:childTnLst>
                                </p:cTn>
                              </p:par>
                              <p:par>
                                <p:cTn id="215" presetID="1" presetClass="entr" presetSubtype="0" fill="hold" grpId="0" nodeType="withEffect" nodePh="1">
                                  <p:stCondLst>
                                    <p:cond delay="0"/>
                                  </p:stCondLst>
                                  <p:endCondLst>
                                    <p:cond evt="begin" delay="0">
                                      <p:tn val="215"/>
                                    </p:cond>
                                  </p:endCondLst>
                                  <p:childTnLst>
                                    <p:set>
                                      <p:cBhvr>
                                        <p:cTn id="216" dur="1" fill="hold">
                                          <p:stCondLst>
                                            <p:cond delay="0"/>
                                          </p:stCondLst>
                                        </p:cTn>
                                        <p:tgtEl>
                                          <p:spTgt spid="343"/>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344"/>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345"/>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346"/>
                                        </p:tgtEl>
                                        <p:attrNameLst>
                                          <p:attrName>style.visibility</p:attrName>
                                        </p:attrNameLst>
                                      </p:cBhvr>
                                      <p:to>
                                        <p:strVal val="visible"/>
                                      </p:to>
                                    </p:set>
                                  </p:childTnLst>
                                </p:cTn>
                              </p:par>
                              <p:par>
                                <p:cTn id="223" presetID="1" presetClass="entr" presetSubtype="0" fill="hold" grpId="0" nodeType="withEffect" nodePh="1">
                                  <p:stCondLst>
                                    <p:cond delay="0"/>
                                  </p:stCondLst>
                                  <p:endCondLst>
                                    <p:cond evt="begin" delay="0">
                                      <p:tn val="223"/>
                                    </p:cond>
                                  </p:endCondLst>
                                  <p:childTnLst>
                                    <p:set>
                                      <p:cBhvr>
                                        <p:cTn id="224" dur="1" fill="hold">
                                          <p:stCondLst>
                                            <p:cond delay="0"/>
                                          </p:stCondLst>
                                        </p:cTn>
                                        <p:tgtEl>
                                          <p:spTgt spid="374"/>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375"/>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376"/>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377"/>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379"/>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381"/>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387"/>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408"/>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409"/>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410"/>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411"/>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412"/>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413"/>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414"/>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415"/>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416"/>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417"/>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418"/>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419"/>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420"/>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421"/>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422"/>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423"/>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424"/>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425"/>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426"/>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427"/>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428"/>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429"/>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430"/>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431"/>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432"/>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433"/>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434"/>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435"/>
                                        </p:tgtEl>
                                        <p:attrNameLst>
                                          <p:attrName>style.visibility</p:attrName>
                                        </p:attrNameLst>
                                      </p:cBhvr>
                                      <p:to>
                                        <p:strVal val="visible"/>
                                      </p:to>
                                    </p:set>
                                  </p:childTnLst>
                                </p:cTn>
                              </p:par>
                              <p:par>
                                <p:cTn id="293" presetID="1" presetClass="entr" presetSubtype="0" fill="hold" grpId="0" nodeType="withEffect">
                                  <p:stCondLst>
                                    <p:cond delay="0"/>
                                  </p:stCondLst>
                                  <p:childTnLst>
                                    <p:set>
                                      <p:cBhvr>
                                        <p:cTn id="294" dur="1" fill="hold">
                                          <p:stCondLst>
                                            <p:cond delay="0"/>
                                          </p:stCondLst>
                                        </p:cTn>
                                        <p:tgtEl>
                                          <p:spTgt spid="436"/>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437"/>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438"/>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439"/>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440"/>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441"/>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442"/>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443"/>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444"/>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445"/>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446"/>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447"/>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448"/>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449"/>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450"/>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451"/>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452"/>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453"/>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454"/>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455"/>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456"/>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457"/>
                                        </p:tgtEl>
                                        <p:attrNameLst>
                                          <p:attrName>style.visibility</p:attrName>
                                        </p:attrNameLst>
                                      </p:cBhvr>
                                      <p:to>
                                        <p:strVal val="visible"/>
                                      </p:to>
                                    </p:set>
                                  </p:childTnLst>
                                </p:cTn>
                              </p:par>
                              <p:par>
                                <p:cTn id="337" presetID="1" presetClass="entr" presetSubtype="0" fill="hold" grpId="0" nodeType="withEffect" nodePh="1">
                                  <p:stCondLst>
                                    <p:cond delay="0"/>
                                  </p:stCondLst>
                                  <p:endCondLst>
                                    <p:cond evt="begin" delay="0">
                                      <p:tn val="337"/>
                                    </p:cond>
                                  </p:endCondLst>
                                  <p:childTnLst>
                                    <p:set>
                                      <p:cBhvr>
                                        <p:cTn id="338" dur="1" fill="hold">
                                          <p:stCondLst>
                                            <p:cond delay="0"/>
                                          </p:stCondLst>
                                        </p:cTn>
                                        <p:tgtEl>
                                          <p:spTgt spid="458"/>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459"/>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460"/>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462"/>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463"/>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464"/>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465"/>
                                        </p:tgtEl>
                                        <p:attrNameLst>
                                          <p:attrName>style.visibility</p:attrName>
                                        </p:attrNameLst>
                                      </p:cBhvr>
                                      <p:to>
                                        <p:strVal val="visible"/>
                                      </p:to>
                                    </p:set>
                                  </p:childTnLst>
                                </p:cTn>
                              </p:par>
                              <p:par>
                                <p:cTn id="351" presetID="1" presetClass="entr" presetSubtype="0" fill="hold" grpId="0" nodeType="withEffect">
                                  <p:stCondLst>
                                    <p:cond delay="0"/>
                                  </p:stCondLst>
                                  <p:childTnLst>
                                    <p:set>
                                      <p:cBhvr>
                                        <p:cTn id="352" dur="1" fill="hold">
                                          <p:stCondLst>
                                            <p:cond delay="0"/>
                                          </p:stCondLst>
                                        </p:cTn>
                                        <p:tgtEl>
                                          <p:spTgt spid="466"/>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467"/>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468"/>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469"/>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470"/>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471"/>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472"/>
                                        </p:tgtEl>
                                        <p:attrNameLst>
                                          <p:attrName>style.visibility</p:attrName>
                                        </p:attrNameLst>
                                      </p:cBhvr>
                                      <p:to>
                                        <p:strVal val="visible"/>
                                      </p:to>
                                    </p:set>
                                  </p:childTnLst>
                                </p:cTn>
                              </p:par>
                              <p:par>
                                <p:cTn id="365" presetID="1" presetClass="entr" presetSubtype="0" fill="hold" nodeType="withEffect">
                                  <p:stCondLst>
                                    <p:cond delay="0"/>
                                  </p:stCondLst>
                                  <p:childTnLst>
                                    <p:set>
                                      <p:cBhvr>
                                        <p:cTn id="366" dur="1" fill="hold">
                                          <p:stCondLst>
                                            <p:cond delay="0"/>
                                          </p:stCondLst>
                                        </p:cTn>
                                        <p:tgtEl>
                                          <p:spTgt spid="473"/>
                                        </p:tgtEl>
                                        <p:attrNameLst>
                                          <p:attrName>style.visibility</p:attrName>
                                        </p:attrNameLst>
                                      </p:cBhvr>
                                      <p:to>
                                        <p:strVal val="visible"/>
                                      </p:to>
                                    </p:set>
                                  </p:childTnLst>
                                </p:cTn>
                              </p:par>
                              <p:par>
                                <p:cTn id="367" presetID="1" presetClass="entr" presetSubtype="0" fill="hold" grpId="0" nodeType="withEffect" nodePh="1">
                                  <p:stCondLst>
                                    <p:cond delay="0"/>
                                  </p:stCondLst>
                                  <p:endCondLst>
                                    <p:cond evt="begin" delay="0">
                                      <p:tn val="367"/>
                                    </p:cond>
                                  </p:endCondLst>
                                  <p:childTnLst>
                                    <p:set>
                                      <p:cBhvr>
                                        <p:cTn id="368" dur="1" fill="hold">
                                          <p:stCondLst>
                                            <p:cond delay="0"/>
                                          </p:stCondLst>
                                        </p:cTn>
                                        <p:tgtEl>
                                          <p:spTgt spid="501"/>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502"/>
                                        </p:tgtEl>
                                        <p:attrNameLst>
                                          <p:attrName>style.visibility</p:attrName>
                                        </p:attrNameLst>
                                      </p:cBhvr>
                                      <p:to>
                                        <p:strVal val="visible"/>
                                      </p:to>
                                    </p:set>
                                  </p:childTnLst>
                                </p:cTn>
                              </p:par>
                              <p:par>
                                <p:cTn id="371" presetID="1" presetClass="entr" presetSubtype="0" fill="hold" grpId="0" nodeType="withEffect" nodePh="1">
                                  <p:stCondLst>
                                    <p:cond delay="0"/>
                                  </p:stCondLst>
                                  <p:endCondLst>
                                    <p:cond evt="begin" delay="0">
                                      <p:tn val="371"/>
                                    </p:cond>
                                  </p:endCondLst>
                                  <p:childTnLst>
                                    <p:set>
                                      <p:cBhvr>
                                        <p:cTn id="372" dur="1" fill="hold">
                                          <p:stCondLst>
                                            <p:cond delay="0"/>
                                          </p:stCondLst>
                                        </p:cTn>
                                        <p:tgtEl>
                                          <p:spTgt spid="503"/>
                                        </p:tgtEl>
                                        <p:attrNameLst>
                                          <p:attrName>style.visibility</p:attrName>
                                        </p:attrNameLst>
                                      </p:cBhvr>
                                      <p:to>
                                        <p:strVal val="visible"/>
                                      </p:to>
                                    </p:set>
                                  </p:childTnLst>
                                </p:cTn>
                              </p:par>
                              <p:par>
                                <p:cTn id="373" presetID="1" presetClass="entr" presetSubtype="0" fill="hold" grpId="0" nodeType="withEffect">
                                  <p:stCondLst>
                                    <p:cond delay="0"/>
                                  </p:stCondLst>
                                  <p:childTnLst>
                                    <p:set>
                                      <p:cBhvr>
                                        <p:cTn id="374" dur="1" fill="hold">
                                          <p:stCondLst>
                                            <p:cond delay="0"/>
                                          </p:stCondLst>
                                        </p:cTn>
                                        <p:tgtEl>
                                          <p:spTgt spid="504"/>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505"/>
                                        </p:tgtEl>
                                        <p:attrNameLst>
                                          <p:attrName>style.visibility</p:attrName>
                                        </p:attrNameLst>
                                      </p:cBhvr>
                                      <p:to>
                                        <p:strVal val="visible"/>
                                      </p:to>
                                    </p:set>
                                  </p:childTnLst>
                                </p:cTn>
                              </p:par>
                              <p:par>
                                <p:cTn id="377" presetID="1" presetClass="entr" presetSubtype="0" fill="hold" grpId="0" nodeType="withEffect">
                                  <p:stCondLst>
                                    <p:cond delay="0"/>
                                  </p:stCondLst>
                                  <p:childTnLst>
                                    <p:set>
                                      <p:cBhvr>
                                        <p:cTn id="378" dur="1" fill="hold">
                                          <p:stCondLst>
                                            <p:cond delay="0"/>
                                          </p:stCondLst>
                                        </p:cTn>
                                        <p:tgtEl>
                                          <p:spTgt spid="506"/>
                                        </p:tgtEl>
                                        <p:attrNameLst>
                                          <p:attrName>style.visibility</p:attrName>
                                        </p:attrNameLst>
                                      </p:cBhvr>
                                      <p:to>
                                        <p:strVal val="visible"/>
                                      </p:to>
                                    </p:set>
                                  </p:childTnLst>
                                </p:cTn>
                              </p:par>
                              <p:par>
                                <p:cTn id="379" presetID="1" presetClass="entr" presetSubtype="0" fill="hold" grpId="0" nodeType="withEffect">
                                  <p:stCondLst>
                                    <p:cond delay="0"/>
                                  </p:stCondLst>
                                  <p:childTnLst>
                                    <p:set>
                                      <p:cBhvr>
                                        <p:cTn id="380" dur="1" fill="hold">
                                          <p:stCondLst>
                                            <p:cond delay="0"/>
                                          </p:stCondLst>
                                        </p:cTn>
                                        <p:tgtEl>
                                          <p:spTgt spid="507"/>
                                        </p:tgtEl>
                                        <p:attrNameLst>
                                          <p:attrName>style.visibility</p:attrName>
                                        </p:attrNameLst>
                                      </p:cBhvr>
                                      <p:to>
                                        <p:strVal val="visible"/>
                                      </p:to>
                                    </p:set>
                                  </p:childTnLst>
                                </p:cTn>
                              </p:par>
                              <p:par>
                                <p:cTn id="381" presetID="1" presetClass="entr" presetSubtype="0" fill="hold" nodeType="withEffect">
                                  <p:stCondLst>
                                    <p:cond delay="0"/>
                                  </p:stCondLst>
                                  <p:childTnLst>
                                    <p:set>
                                      <p:cBhvr>
                                        <p:cTn id="382" dur="1" fill="hold">
                                          <p:stCondLst>
                                            <p:cond delay="0"/>
                                          </p:stCondLst>
                                        </p:cTn>
                                        <p:tgtEl>
                                          <p:spTgt spid="508"/>
                                        </p:tgtEl>
                                        <p:attrNameLst>
                                          <p:attrName>style.visibility</p:attrName>
                                        </p:attrNameLst>
                                      </p:cBhvr>
                                      <p:to>
                                        <p:strVal val="visible"/>
                                      </p:to>
                                    </p:set>
                                  </p:childTnLst>
                                </p:cTn>
                              </p:par>
                              <p:par>
                                <p:cTn id="383" presetID="1" presetClass="entr" presetSubtype="0" fill="hold" nodeType="withEffect">
                                  <p:stCondLst>
                                    <p:cond delay="0"/>
                                  </p:stCondLst>
                                  <p:childTnLst>
                                    <p:set>
                                      <p:cBhvr>
                                        <p:cTn id="384" dur="1" fill="hold">
                                          <p:stCondLst>
                                            <p:cond delay="0"/>
                                          </p:stCondLst>
                                        </p:cTn>
                                        <p:tgtEl>
                                          <p:spTgt spid="514"/>
                                        </p:tgtEl>
                                        <p:attrNameLst>
                                          <p:attrName>style.visibility</p:attrName>
                                        </p:attrNameLst>
                                      </p:cBhvr>
                                      <p:to>
                                        <p:strVal val="visible"/>
                                      </p:to>
                                    </p:set>
                                  </p:childTnLst>
                                </p:cTn>
                              </p:par>
                              <p:par>
                                <p:cTn id="385" presetID="1" presetClass="entr" presetSubtype="0" fill="hold" grpId="0" nodeType="withEffect">
                                  <p:stCondLst>
                                    <p:cond delay="0"/>
                                  </p:stCondLst>
                                  <p:childTnLst>
                                    <p:set>
                                      <p:cBhvr>
                                        <p:cTn id="386" dur="1" fill="hold">
                                          <p:stCondLst>
                                            <p:cond delay="0"/>
                                          </p:stCondLst>
                                        </p:cTn>
                                        <p:tgtEl>
                                          <p:spTgt spid="535"/>
                                        </p:tgtEl>
                                        <p:attrNameLst>
                                          <p:attrName>style.visibility</p:attrName>
                                        </p:attrNameLst>
                                      </p:cBhvr>
                                      <p:to>
                                        <p:strVal val="visible"/>
                                      </p:to>
                                    </p:set>
                                  </p:childTnLst>
                                </p:cTn>
                              </p:par>
                              <p:par>
                                <p:cTn id="387" presetID="1" presetClass="entr" presetSubtype="0" fill="hold" grpId="0" nodeType="withEffect">
                                  <p:stCondLst>
                                    <p:cond delay="0"/>
                                  </p:stCondLst>
                                  <p:childTnLst>
                                    <p:set>
                                      <p:cBhvr>
                                        <p:cTn id="388" dur="1" fill="hold">
                                          <p:stCondLst>
                                            <p:cond delay="0"/>
                                          </p:stCondLst>
                                        </p:cTn>
                                        <p:tgtEl>
                                          <p:spTgt spid="536"/>
                                        </p:tgtEl>
                                        <p:attrNameLst>
                                          <p:attrName>style.visibility</p:attrName>
                                        </p:attrNameLst>
                                      </p:cBhvr>
                                      <p:to>
                                        <p:strVal val="visible"/>
                                      </p:to>
                                    </p:set>
                                  </p:childTnLst>
                                </p:cTn>
                              </p:par>
                              <p:par>
                                <p:cTn id="389" presetID="1" presetClass="entr" presetSubtype="0" fill="hold" grpId="0" nodeType="withEffect">
                                  <p:stCondLst>
                                    <p:cond delay="0"/>
                                  </p:stCondLst>
                                  <p:childTnLst>
                                    <p:set>
                                      <p:cBhvr>
                                        <p:cTn id="390" dur="1" fill="hold">
                                          <p:stCondLst>
                                            <p:cond delay="0"/>
                                          </p:stCondLst>
                                        </p:cTn>
                                        <p:tgtEl>
                                          <p:spTgt spid="537"/>
                                        </p:tgtEl>
                                        <p:attrNameLst>
                                          <p:attrName>style.visibility</p:attrName>
                                        </p:attrNameLst>
                                      </p:cBhvr>
                                      <p:to>
                                        <p:strVal val="visible"/>
                                      </p:to>
                                    </p:set>
                                  </p:childTnLst>
                                </p:cTn>
                              </p:par>
                              <p:par>
                                <p:cTn id="391" presetID="1" presetClass="entr" presetSubtype="0" fill="hold" grpId="0" nodeType="withEffect">
                                  <p:stCondLst>
                                    <p:cond delay="0"/>
                                  </p:stCondLst>
                                  <p:childTnLst>
                                    <p:set>
                                      <p:cBhvr>
                                        <p:cTn id="392" dur="1" fill="hold">
                                          <p:stCondLst>
                                            <p:cond delay="0"/>
                                          </p:stCondLst>
                                        </p:cTn>
                                        <p:tgtEl>
                                          <p:spTgt spid="538"/>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539"/>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540"/>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541"/>
                                        </p:tgtEl>
                                        <p:attrNameLst>
                                          <p:attrName>style.visibility</p:attrName>
                                        </p:attrNameLst>
                                      </p:cBhvr>
                                      <p:to>
                                        <p:strVal val="visible"/>
                                      </p:to>
                                    </p:set>
                                  </p:childTnLst>
                                </p:cTn>
                              </p:par>
                              <p:par>
                                <p:cTn id="399" presetID="1" presetClass="entr" presetSubtype="0" fill="hold" grpId="0" nodeType="withEffect">
                                  <p:stCondLst>
                                    <p:cond delay="0"/>
                                  </p:stCondLst>
                                  <p:childTnLst>
                                    <p:set>
                                      <p:cBhvr>
                                        <p:cTn id="400" dur="1" fill="hold">
                                          <p:stCondLst>
                                            <p:cond delay="0"/>
                                          </p:stCondLst>
                                        </p:cTn>
                                        <p:tgtEl>
                                          <p:spTgt spid="542"/>
                                        </p:tgtEl>
                                        <p:attrNameLst>
                                          <p:attrName>style.visibility</p:attrName>
                                        </p:attrNameLst>
                                      </p:cBhvr>
                                      <p:to>
                                        <p:strVal val="visible"/>
                                      </p:to>
                                    </p:set>
                                  </p:childTnLst>
                                </p:cTn>
                              </p:par>
                              <p:par>
                                <p:cTn id="401" presetID="1" presetClass="entr" presetSubtype="0" fill="hold" grpId="0" nodeType="withEffect">
                                  <p:stCondLst>
                                    <p:cond delay="0"/>
                                  </p:stCondLst>
                                  <p:childTnLst>
                                    <p:set>
                                      <p:cBhvr>
                                        <p:cTn id="402" dur="1" fill="hold">
                                          <p:stCondLst>
                                            <p:cond delay="0"/>
                                          </p:stCondLst>
                                        </p:cTn>
                                        <p:tgtEl>
                                          <p:spTgt spid="543"/>
                                        </p:tgtEl>
                                        <p:attrNameLst>
                                          <p:attrName>style.visibility</p:attrName>
                                        </p:attrNameLst>
                                      </p:cBhvr>
                                      <p:to>
                                        <p:strVal val="visible"/>
                                      </p:to>
                                    </p:set>
                                  </p:childTnLst>
                                </p:cTn>
                              </p:par>
                              <p:par>
                                <p:cTn id="403" presetID="1" presetClass="entr" presetSubtype="0" fill="hold" grpId="0" nodeType="withEffect">
                                  <p:stCondLst>
                                    <p:cond delay="0"/>
                                  </p:stCondLst>
                                  <p:childTnLst>
                                    <p:set>
                                      <p:cBhvr>
                                        <p:cTn id="404" dur="1" fill="hold">
                                          <p:stCondLst>
                                            <p:cond delay="0"/>
                                          </p:stCondLst>
                                        </p:cTn>
                                        <p:tgtEl>
                                          <p:spTgt spid="544"/>
                                        </p:tgtEl>
                                        <p:attrNameLst>
                                          <p:attrName>style.visibility</p:attrName>
                                        </p:attrNameLst>
                                      </p:cBhvr>
                                      <p:to>
                                        <p:strVal val="visible"/>
                                      </p:to>
                                    </p:set>
                                  </p:childTnLst>
                                </p:cTn>
                              </p:par>
                              <p:par>
                                <p:cTn id="405" presetID="1" presetClass="entr" presetSubtype="0" fill="hold" grpId="0" nodeType="withEffect">
                                  <p:stCondLst>
                                    <p:cond delay="0"/>
                                  </p:stCondLst>
                                  <p:childTnLst>
                                    <p:set>
                                      <p:cBhvr>
                                        <p:cTn id="406" dur="1" fill="hold">
                                          <p:stCondLst>
                                            <p:cond delay="0"/>
                                          </p:stCondLst>
                                        </p:cTn>
                                        <p:tgtEl>
                                          <p:spTgt spid="545"/>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546"/>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547"/>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548"/>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549"/>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550"/>
                                        </p:tgtEl>
                                        <p:attrNameLst>
                                          <p:attrName>style.visibility</p:attrName>
                                        </p:attrNameLst>
                                      </p:cBhvr>
                                      <p:to>
                                        <p:strVal val="visible"/>
                                      </p:to>
                                    </p:set>
                                  </p:childTnLst>
                                </p:cTn>
                              </p:par>
                              <p:par>
                                <p:cTn id="417" presetID="1" presetClass="entr" presetSubtype="0" fill="hold" grpId="0" nodeType="withEffect">
                                  <p:stCondLst>
                                    <p:cond delay="0"/>
                                  </p:stCondLst>
                                  <p:childTnLst>
                                    <p:set>
                                      <p:cBhvr>
                                        <p:cTn id="418" dur="1" fill="hold">
                                          <p:stCondLst>
                                            <p:cond delay="0"/>
                                          </p:stCondLst>
                                        </p:cTn>
                                        <p:tgtEl>
                                          <p:spTgt spid="551"/>
                                        </p:tgtEl>
                                        <p:attrNameLst>
                                          <p:attrName>style.visibility</p:attrName>
                                        </p:attrNameLst>
                                      </p:cBhvr>
                                      <p:to>
                                        <p:strVal val="visible"/>
                                      </p:to>
                                    </p:set>
                                  </p:childTnLst>
                                </p:cTn>
                              </p:par>
                              <p:par>
                                <p:cTn id="419" presetID="1" presetClass="entr" presetSubtype="0" fill="hold" grpId="0" nodeType="withEffect">
                                  <p:stCondLst>
                                    <p:cond delay="0"/>
                                  </p:stCondLst>
                                  <p:childTnLst>
                                    <p:set>
                                      <p:cBhvr>
                                        <p:cTn id="420" dur="1" fill="hold">
                                          <p:stCondLst>
                                            <p:cond delay="0"/>
                                          </p:stCondLst>
                                        </p:cTn>
                                        <p:tgtEl>
                                          <p:spTgt spid="552"/>
                                        </p:tgtEl>
                                        <p:attrNameLst>
                                          <p:attrName>style.visibility</p:attrName>
                                        </p:attrNameLst>
                                      </p:cBhvr>
                                      <p:to>
                                        <p:strVal val="visible"/>
                                      </p:to>
                                    </p:set>
                                  </p:childTnLst>
                                </p:cTn>
                              </p:par>
                              <p:par>
                                <p:cTn id="421" presetID="1" presetClass="entr" presetSubtype="0" fill="hold" grpId="0" nodeType="withEffect">
                                  <p:stCondLst>
                                    <p:cond delay="0"/>
                                  </p:stCondLst>
                                  <p:childTnLst>
                                    <p:set>
                                      <p:cBhvr>
                                        <p:cTn id="422" dur="1" fill="hold">
                                          <p:stCondLst>
                                            <p:cond delay="0"/>
                                          </p:stCondLst>
                                        </p:cTn>
                                        <p:tgtEl>
                                          <p:spTgt spid="553"/>
                                        </p:tgtEl>
                                        <p:attrNameLst>
                                          <p:attrName>style.visibility</p:attrName>
                                        </p:attrNameLst>
                                      </p:cBhvr>
                                      <p:to>
                                        <p:strVal val="visible"/>
                                      </p:to>
                                    </p:set>
                                  </p:childTnLst>
                                </p:cTn>
                              </p:par>
                              <p:par>
                                <p:cTn id="423" presetID="1" presetClass="entr" presetSubtype="0" fill="hold" grpId="0" nodeType="withEffect">
                                  <p:stCondLst>
                                    <p:cond delay="0"/>
                                  </p:stCondLst>
                                  <p:childTnLst>
                                    <p:set>
                                      <p:cBhvr>
                                        <p:cTn id="424" dur="1" fill="hold">
                                          <p:stCondLst>
                                            <p:cond delay="0"/>
                                          </p:stCondLst>
                                        </p:cTn>
                                        <p:tgtEl>
                                          <p:spTgt spid="554"/>
                                        </p:tgtEl>
                                        <p:attrNameLst>
                                          <p:attrName>style.visibility</p:attrName>
                                        </p:attrNameLst>
                                      </p:cBhvr>
                                      <p:to>
                                        <p:strVal val="visible"/>
                                      </p:to>
                                    </p:set>
                                  </p:childTnLst>
                                </p:cTn>
                              </p:par>
                              <p:par>
                                <p:cTn id="425" presetID="1" presetClass="entr" presetSubtype="0" fill="hold" grpId="0" nodeType="withEffect">
                                  <p:stCondLst>
                                    <p:cond delay="0"/>
                                  </p:stCondLst>
                                  <p:childTnLst>
                                    <p:set>
                                      <p:cBhvr>
                                        <p:cTn id="426" dur="1" fill="hold">
                                          <p:stCondLst>
                                            <p:cond delay="0"/>
                                          </p:stCondLst>
                                        </p:cTn>
                                        <p:tgtEl>
                                          <p:spTgt spid="555"/>
                                        </p:tgtEl>
                                        <p:attrNameLst>
                                          <p:attrName>style.visibility</p:attrName>
                                        </p:attrNameLst>
                                      </p:cBhvr>
                                      <p:to>
                                        <p:strVal val="visible"/>
                                      </p:to>
                                    </p:set>
                                  </p:childTnLst>
                                </p:cTn>
                              </p:par>
                              <p:par>
                                <p:cTn id="427" presetID="1" presetClass="entr" presetSubtype="0" fill="hold" grpId="0" nodeType="withEffect">
                                  <p:stCondLst>
                                    <p:cond delay="0"/>
                                  </p:stCondLst>
                                  <p:childTnLst>
                                    <p:set>
                                      <p:cBhvr>
                                        <p:cTn id="428" dur="1" fill="hold">
                                          <p:stCondLst>
                                            <p:cond delay="0"/>
                                          </p:stCondLst>
                                        </p:cTn>
                                        <p:tgtEl>
                                          <p:spTgt spid="556"/>
                                        </p:tgtEl>
                                        <p:attrNameLst>
                                          <p:attrName>style.visibility</p:attrName>
                                        </p:attrNameLst>
                                      </p:cBhvr>
                                      <p:to>
                                        <p:strVal val="visible"/>
                                      </p:to>
                                    </p:set>
                                  </p:childTnLst>
                                </p:cTn>
                              </p:par>
                              <p:par>
                                <p:cTn id="429" presetID="1" presetClass="entr" presetSubtype="0" fill="hold" grpId="0" nodeType="withEffect">
                                  <p:stCondLst>
                                    <p:cond delay="0"/>
                                  </p:stCondLst>
                                  <p:childTnLst>
                                    <p:set>
                                      <p:cBhvr>
                                        <p:cTn id="430" dur="1" fill="hold">
                                          <p:stCondLst>
                                            <p:cond delay="0"/>
                                          </p:stCondLst>
                                        </p:cTn>
                                        <p:tgtEl>
                                          <p:spTgt spid="557"/>
                                        </p:tgtEl>
                                        <p:attrNameLst>
                                          <p:attrName>style.visibility</p:attrName>
                                        </p:attrNameLst>
                                      </p:cBhvr>
                                      <p:to>
                                        <p:strVal val="visible"/>
                                      </p:to>
                                    </p:set>
                                  </p:childTnLst>
                                </p:cTn>
                              </p:par>
                              <p:par>
                                <p:cTn id="431" presetID="1" presetClass="entr" presetSubtype="0" fill="hold" grpId="0" nodeType="withEffect">
                                  <p:stCondLst>
                                    <p:cond delay="0"/>
                                  </p:stCondLst>
                                  <p:childTnLst>
                                    <p:set>
                                      <p:cBhvr>
                                        <p:cTn id="432" dur="1" fill="hold">
                                          <p:stCondLst>
                                            <p:cond delay="0"/>
                                          </p:stCondLst>
                                        </p:cTn>
                                        <p:tgtEl>
                                          <p:spTgt spid="558"/>
                                        </p:tgtEl>
                                        <p:attrNameLst>
                                          <p:attrName>style.visibility</p:attrName>
                                        </p:attrNameLst>
                                      </p:cBhvr>
                                      <p:to>
                                        <p:strVal val="visible"/>
                                      </p:to>
                                    </p:set>
                                  </p:childTnLst>
                                </p:cTn>
                              </p:par>
                              <p:par>
                                <p:cTn id="433" presetID="1" presetClass="entr" presetSubtype="0" fill="hold" grpId="0" nodeType="withEffect">
                                  <p:stCondLst>
                                    <p:cond delay="0"/>
                                  </p:stCondLst>
                                  <p:childTnLst>
                                    <p:set>
                                      <p:cBhvr>
                                        <p:cTn id="434" dur="1" fill="hold">
                                          <p:stCondLst>
                                            <p:cond delay="0"/>
                                          </p:stCondLst>
                                        </p:cTn>
                                        <p:tgtEl>
                                          <p:spTgt spid="559"/>
                                        </p:tgtEl>
                                        <p:attrNameLst>
                                          <p:attrName>style.visibility</p:attrName>
                                        </p:attrNameLst>
                                      </p:cBhvr>
                                      <p:to>
                                        <p:strVal val="visible"/>
                                      </p:to>
                                    </p:set>
                                  </p:childTnLst>
                                </p:cTn>
                              </p:par>
                              <p:par>
                                <p:cTn id="435" presetID="1" presetClass="entr" presetSubtype="0" fill="hold" grpId="0" nodeType="withEffect">
                                  <p:stCondLst>
                                    <p:cond delay="0"/>
                                  </p:stCondLst>
                                  <p:childTnLst>
                                    <p:set>
                                      <p:cBhvr>
                                        <p:cTn id="436" dur="1" fill="hold">
                                          <p:stCondLst>
                                            <p:cond delay="0"/>
                                          </p:stCondLst>
                                        </p:cTn>
                                        <p:tgtEl>
                                          <p:spTgt spid="560"/>
                                        </p:tgtEl>
                                        <p:attrNameLst>
                                          <p:attrName>style.visibility</p:attrName>
                                        </p:attrNameLst>
                                      </p:cBhvr>
                                      <p:to>
                                        <p:strVal val="visible"/>
                                      </p:to>
                                    </p:set>
                                  </p:childTnLst>
                                </p:cTn>
                              </p:par>
                              <p:par>
                                <p:cTn id="437" presetID="1" presetClass="entr" presetSubtype="0" fill="hold" grpId="0" nodeType="withEffect">
                                  <p:stCondLst>
                                    <p:cond delay="0"/>
                                  </p:stCondLst>
                                  <p:childTnLst>
                                    <p:set>
                                      <p:cBhvr>
                                        <p:cTn id="438" dur="1" fill="hold">
                                          <p:stCondLst>
                                            <p:cond delay="0"/>
                                          </p:stCondLst>
                                        </p:cTn>
                                        <p:tgtEl>
                                          <p:spTgt spid="561"/>
                                        </p:tgtEl>
                                        <p:attrNameLst>
                                          <p:attrName>style.visibility</p:attrName>
                                        </p:attrNameLst>
                                      </p:cBhvr>
                                      <p:to>
                                        <p:strVal val="visible"/>
                                      </p:to>
                                    </p:set>
                                  </p:childTnLst>
                                </p:cTn>
                              </p:par>
                              <p:par>
                                <p:cTn id="439" presetID="1" presetClass="entr" presetSubtype="0" fill="hold" grpId="0" nodeType="withEffect">
                                  <p:stCondLst>
                                    <p:cond delay="0"/>
                                  </p:stCondLst>
                                  <p:childTnLst>
                                    <p:set>
                                      <p:cBhvr>
                                        <p:cTn id="440" dur="1" fill="hold">
                                          <p:stCondLst>
                                            <p:cond delay="0"/>
                                          </p:stCondLst>
                                        </p:cTn>
                                        <p:tgtEl>
                                          <p:spTgt spid="562"/>
                                        </p:tgtEl>
                                        <p:attrNameLst>
                                          <p:attrName>style.visibility</p:attrName>
                                        </p:attrNameLst>
                                      </p:cBhvr>
                                      <p:to>
                                        <p:strVal val="visible"/>
                                      </p:to>
                                    </p:set>
                                  </p:childTnLst>
                                </p:cTn>
                              </p:par>
                              <p:par>
                                <p:cTn id="441" presetID="1" presetClass="entr" presetSubtype="0" fill="hold" grpId="0" nodeType="withEffect">
                                  <p:stCondLst>
                                    <p:cond delay="0"/>
                                  </p:stCondLst>
                                  <p:childTnLst>
                                    <p:set>
                                      <p:cBhvr>
                                        <p:cTn id="442" dur="1" fill="hold">
                                          <p:stCondLst>
                                            <p:cond delay="0"/>
                                          </p:stCondLst>
                                        </p:cTn>
                                        <p:tgtEl>
                                          <p:spTgt spid="563"/>
                                        </p:tgtEl>
                                        <p:attrNameLst>
                                          <p:attrName>style.visibility</p:attrName>
                                        </p:attrNameLst>
                                      </p:cBhvr>
                                      <p:to>
                                        <p:strVal val="visible"/>
                                      </p:to>
                                    </p:set>
                                  </p:childTnLst>
                                </p:cTn>
                              </p:par>
                              <p:par>
                                <p:cTn id="443" presetID="1" presetClass="entr" presetSubtype="0" fill="hold" grpId="0" nodeType="withEffect">
                                  <p:stCondLst>
                                    <p:cond delay="0"/>
                                  </p:stCondLst>
                                  <p:childTnLst>
                                    <p:set>
                                      <p:cBhvr>
                                        <p:cTn id="444" dur="1" fill="hold">
                                          <p:stCondLst>
                                            <p:cond delay="0"/>
                                          </p:stCondLst>
                                        </p:cTn>
                                        <p:tgtEl>
                                          <p:spTgt spid="564"/>
                                        </p:tgtEl>
                                        <p:attrNameLst>
                                          <p:attrName>style.visibility</p:attrName>
                                        </p:attrNameLst>
                                      </p:cBhvr>
                                      <p:to>
                                        <p:strVal val="visible"/>
                                      </p:to>
                                    </p:set>
                                  </p:childTnLst>
                                </p:cTn>
                              </p:par>
                              <p:par>
                                <p:cTn id="445" presetID="1" presetClass="entr" presetSubtype="0" fill="hold" grpId="0" nodeType="withEffect">
                                  <p:stCondLst>
                                    <p:cond delay="0"/>
                                  </p:stCondLst>
                                  <p:childTnLst>
                                    <p:set>
                                      <p:cBhvr>
                                        <p:cTn id="446" dur="1" fill="hold">
                                          <p:stCondLst>
                                            <p:cond delay="0"/>
                                          </p:stCondLst>
                                        </p:cTn>
                                        <p:tgtEl>
                                          <p:spTgt spid="565"/>
                                        </p:tgtEl>
                                        <p:attrNameLst>
                                          <p:attrName>style.visibility</p:attrName>
                                        </p:attrNameLst>
                                      </p:cBhvr>
                                      <p:to>
                                        <p:strVal val="visible"/>
                                      </p:to>
                                    </p:set>
                                  </p:childTnLst>
                                </p:cTn>
                              </p:par>
                              <p:par>
                                <p:cTn id="447" presetID="1" presetClass="entr" presetSubtype="0" fill="hold" grpId="0" nodeType="withEffect">
                                  <p:stCondLst>
                                    <p:cond delay="0"/>
                                  </p:stCondLst>
                                  <p:childTnLst>
                                    <p:set>
                                      <p:cBhvr>
                                        <p:cTn id="448" dur="1" fill="hold">
                                          <p:stCondLst>
                                            <p:cond delay="0"/>
                                          </p:stCondLst>
                                        </p:cTn>
                                        <p:tgtEl>
                                          <p:spTgt spid="566"/>
                                        </p:tgtEl>
                                        <p:attrNameLst>
                                          <p:attrName>style.visibility</p:attrName>
                                        </p:attrNameLst>
                                      </p:cBhvr>
                                      <p:to>
                                        <p:strVal val="visible"/>
                                      </p:to>
                                    </p:set>
                                  </p:childTnLst>
                                </p:cTn>
                              </p:par>
                              <p:par>
                                <p:cTn id="449" presetID="1" presetClass="entr" presetSubtype="0" fill="hold" grpId="0" nodeType="withEffect">
                                  <p:stCondLst>
                                    <p:cond delay="0"/>
                                  </p:stCondLst>
                                  <p:childTnLst>
                                    <p:set>
                                      <p:cBhvr>
                                        <p:cTn id="450" dur="1" fill="hold">
                                          <p:stCondLst>
                                            <p:cond delay="0"/>
                                          </p:stCondLst>
                                        </p:cTn>
                                        <p:tgtEl>
                                          <p:spTgt spid="567"/>
                                        </p:tgtEl>
                                        <p:attrNameLst>
                                          <p:attrName>style.visibility</p:attrName>
                                        </p:attrNameLst>
                                      </p:cBhvr>
                                      <p:to>
                                        <p:strVal val="visible"/>
                                      </p:to>
                                    </p:set>
                                  </p:childTnLst>
                                </p:cTn>
                              </p:par>
                              <p:par>
                                <p:cTn id="451" presetID="1" presetClass="entr" presetSubtype="0" fill="hold" grpId="0" nodeType="withEffect">
                                  <p:stCondLst>
                                    <p:cond delay="0"/>
                                  </p:stCondLst>
                                  <p:childTnLst>
                                    <p:set>
                                      <p:cBhvr>
                                        <p:cTn id="452" dur="1" fill="hold">
                                          <p:stCondLst>
                                            <p:cond delay="0"/>
                                          </p:stCondLst>
                                        </p:cTn>
                                        <p:tgtEl>
                                          <p:spTgt spid="568"/>
                                        </p:tgtEl>
                                        <p:attrNameLst>
                                          <p:attrName>style.visibility</p:attrName>
                                        </p:attrNameLst>
                                      </p:cBhvr>
                                      <p:to>
                                        <p:strVal val="visible"/>
                                      </p:to>
                                    </p:set>
                                  </p:childTnLst>
                                </p:cTn>
                              </p:par>
                              <p:par>
                                <p:cTn id="453" presetID="1" presetClass="entr" presetSubtype="0" fill="hold" grpId="0" nodeType="withEffect">
                                  <p:stCondLst>
                                    <p:cond delay="0"/>
                                  </p:stCondLst>
                                  <p:childTnLst>
                                    <p:set>
                                      <p:cBhvr>
                                        <p:cTn id="454" dur="1" fill="hold">
                                          <p:stCondLst>
                                            <p:cond delay="0"/>
                                          </p:stCondLst>
                                        </p:cTn>
                                        <p:tgtEl>
                                          <p:spTgt spid="569"/>
                                        </p:tgtEl>
                                        <p:attrNameLst>
                                          <p:attrName>style.visibility</p:attrName>
                                        </p:attrNameLst>
                                      </p:cBhvr>
                                      <p:to>
                                        <p:strVal val="visible"/>
                                      </p:to>
                                    </p:set>
                                  </p:childTnLst>
                                </p:cTn>
                              </p:par>
                              <p:par>
                                <p:cTn id="455" presetID="1" presetClass="entr" presetSubtype="0" fill="hold" grpId="0" nodeType="withEffect">
                                  <p:stCondLst>
                                    <p:cond delay="0"/>
                                  </p:stCondLst>
                                  <p:childTnLst>
                                    <p:set>
                                      <p:cBhvr>
                                        <p:cTn id="456" dur="1" fill="hold">
                                          <p:stCondLst>
                                            <p:cond delay="0"/>
                                          </p:stCondLst>
                                        </p:cTn>
                                        <p:tgtEl>
                                          <p:spTgt spid="570"/>
                                        </p:tgtEl>
                                        <p:attrNameLst>
                                          <p:attrName>style.visibility</p:attrName>
                                        </p:attrNameLst>
                                      </p:cBhvr>
                                      <p:to>
                                        <p:strVal val="visible"/>
                                      </p:to>
                                    </p:set>
                                  </p:childTnLst>
                                </p:cTn>
                              </p:par>
                              <p:par>
                                <p:cTn id="457" presetID="1" presetClass="entr" presetSubtype="0" fill="hold" grpId="0" nodeType="withEffect">
                                  <p:stCondLst>
                                    <p:cond delay="0"/>
                                  </p:stCondLst>
                                  <p:childTnLst>
                                    <p:set>
                                      <p:cBhvr>
                                        <p:cTn id="458" dur="1" fill="hold">
                                          <p:stCondLst>
                                            <p:cond delay="0"/>
                                          </p:stCondLst>
                                        </p:cTn>
                                        <p:tgtEl>
                                          <p:spTgt spid="571"/>
                                        </p:tgtEl>
                                        <p:attrNameLst>
                                          <p:attrName>style.visibility</p:attrName>
                                        </p:attrNameLst>
                                      </p:cBhvr>
                                      <p:to>
                                        <p:strVal val="visible"/>
                                      </p:to>
                                    </p:set>
                                  </p:childTnLst>
                                </p:cTn>
                              </p:par>
                              <p:par>
                                <p:cTn id="459" presetID="1" presetClass="entr" presetSubtype="0" fill="hold" grpId="0" nodeType="withEffect">
                                  <p:stCondLst>
                                    <p:cond delay="0"/>
                                  </p:stCondLst>
                                  <p:childTnLst>
                                    <p:set>
                                      <p:cBhvr>
                                        <p:cTn id="460" dur="1" fill="hold">
                                          <p:stCondLst>
                                            <p:cond delay="0"/>
                                          </p:stCondLst>
                                        </p:cTn>
                                        <p:tgtEl>
                                          <p:spTgt spid="572"/>
                                        </p:tgtEl>
                                        <p:attrNameLst>
                                          <p:attrName>style.visibility</p:attrName>
                                        </p:attrNameLst>
                                      </p:cBhvr>
                                      <p:to>
                                        <p:strVal val="visible"/>
                                      </p:to>
                                    </p:set>
                                  </p:childTnLst>
                                </p:cTn>
                              </p:par>
                              <p:par>
                                <p:cTn id="461" presetID="1" presetClass="entr" presetSubtype="0" fill="hold" grpId="0" nodeType="withEffect">
                                  <p:stCondLst>
                                    <p:cond delay="0"/>
                                  </p:stCondLst>
                                  <p:childTnLst>
                                    <p:set>
                                      <p:cBhvr>
                                        <p:cTn id="462" dur="1" fill="hold">
                                          <p:stCondLst>
                                            <p:cond delay="0"/>
                                          </p:stCondLst>
                                        </p:cTn>
                                        <p:tgtEl>
                                          <p:spTgt spid="573"/>
                                        </p:tgtEl>
                                        <p:attrNameLst>
                                          <p:attrName>style.visibility</p:attrName>
                                        </p:attrNameLst>
                                      </p:cBhvr>
                                      <p:to>
                                        <p:strVal val="visible"/>
                                      </p:to>
                                    </p:set>
                                  </p:childTnLst>
                                </p:cTn>
                              </p:par>
                              <p:par>
                                <p:cTn id="463" presetID="1" presetClass="entr" presetSubtype="0" fill="hold" grpId="0" nodeType="withEffect">
                                  <p:stCondLst>
                                    <p:cond delay="0"/>
                                  </p:stCondLst>
                                  <p:childTnLst>
                                    <p:set>
                                      <p:cBhvr>
                                        <p:cTn id="464" dur="1" fill="hold">
                                          <p:stCondLst>
                                            <p:cond delay="0"/>
                                          </p:stCondLst>
                                        </p:cTn>
                                        <p:tgtEl>
                                          <p:spTgt spid="574"/>
                                        </p:tgtEl>
                                        <p:attrNameLst>
                                          <p:attrName>style.visibility</p:attrName>
                                        </p:attrNameLst>
                                      </p:cBhvr>
                                      <p:to>
                                        <p:strVal val="visible"/>
                                      </p:to>
                                    </p:set>
                                  </p:childTnLst>
                                </p:cTn>
                              </p:par>
                              <p:par>
                                <p:cTn id="465" presetID="1" presetClass="entr" presetSubtype="0" fill="hold" grpId="0" nodeType="withEffect">
                                  <p:stCondLst>
                                    <p:cond delay="0"/>
                                  </p:stCondLst>
                                  <p:childTnLst>
                                    <p:set>
                                      <p:cBhvr>
                                        <p:cTn id="466" dur="1" fill="hold">
                                          <p:stCondLst>
                                            <p:cond delay="0"/>
                                          </p:stCondLst>
                                        </p:cTn>
                                        <p:tgtEl>
                                          <p:spTgt spid="575"/>
                                        </p:tgtEl>
                                        <p:attrNameLst>
                                          <p:attrName>style.visibility</p:attrName>
                                        </p:attrNameLst>
                                      </p:cBhvr>
                                      <p:to>
                                        <p:strVal val="visible"/>
                                      </p:to>
                                    </p:set>
                                  </p:childTnLst>
                                </p:cTn>
                              </p:par>
                              <p:par>
                                <p:cTn id="467" presetID="1" presetClass="entr" presetSubtype="0" fill="hold" grpId="0" nodeType="withEffect">
                                  <p:stCondLst>
                                    <p:cond delay="0"/>
                                  </p:stCondLst>
                                  <p:childTnLst>
                                    <p:set>
                                      <p:cBhvr>
                                        <p:cTn id="468" dur="1" fill="hold">
                                          <p:stCondLst>
                                            <p:cond delay="0"/>
                                          </p:stCondLst>
                                        </p:cTn>
                                        <p:tgtEl>
                                          <p:spTgt spid="576"/>
                                        </p:tgtEl>
                                        <p:attrNameLst>
                                          <p:attrName>style.visibility</p:attrName>
                                        </p:attrNameLst>
                                      </p:cBhvr>
                                      <p:to>
                                        <p:strVal val="visible"/>
                                      </p:to>
                                    </p:set>
                                  </p:childTnLst>
                                </p:cTn>
                              </p:par>
                              <p:par>
                                <p:cTn id="469" presetID="1" presetClass="entr" presetSubtype="0" fill="hold" grpId="0" nodeType="withEffect">
                                  <p:stCondLst>
                                    <p:cond delay="0"/>
                                  </p:stCondLst>
                                  <p:childTnLst>
                                    <p:set>
                                      <p:cBhvr>
                                        <p:cTn id="470" dur="1" fill="hold">
                                          <p:stCondLst>
                                            <p:cond delay="0"/>
                                          </p:stCondLst>
                                        </p:cTn>
                                        <p:tgtEl>
                                          <p:spTgt spid="577"/>
                                        </p:tgtEl>
                                        <p:attrNameLst>
                                          <p:attrName>style.visibility</p:attrName>
                                        </p:attrNameLst>
                                      </p:cBhvr>
                                      <p:to>
                                        <p:strVal val="visible"/>
                                      </p:to>
                                    </p:set>
                                  </p:childTnLst>
                                </p:cTn>
                              </p:par>
                              <p:par>
                                <p:cTn id="471" presetID="1" presetClass="entr" presetSubtype="0" fill="hold" grpId="0" nodeType="withEffect">
                                  <p:stCondLst>
                                    <p:cond delay="0"/>
                                  </p:stCondLst>
                                  <p:childTnLst>
                                    <p:set>
                                      <p:cBhvr>
                                        <p:cTn id="472" dur="1" fill="hold">
                                          <p:stCondLst>
                                            <p:cond delay="0"/>
                                          </p:stCondLst>
                                        </p:cTn>
                                        <p:tgtEl>
                                          <p:spTgt spid="578"/>
                                        </p:tgtEl>
                                        <p:attrNameLst>
                                          <p:attrName>style.visibility</p:attrName>
                                        </p:attrNameLst>
                                      </p:cBhvr>
                                      <p:to>
                                        <p:strVal val="visible"/>
                                      </p:to>
                                    </p:set>
                                  </p:childTnLst>
                                </p:cTn>
                              </p:par>
                              <p:par>
                                <p:cTn id="473" presetID="1" presetClass="entr" presetSubtype="0" fill="hold" grpId="0" nodeType="withEffect">
                                  <p:stCondLst>
                                    <p:cond delay="0"/>
                                  </p:stCondLst>
                                  <p:childTnLst>
                                    <p:set>
                                      <p:cBhvr>
                                        <p:cTn id="474" dur="1" fill="hold">
                                          <p:stCondLst>
                                            <p:cond delay="0"/>
                                          </p:stCondLst>
                                        </p:cTn>
                                        <p:tgtEl>
                                          <p:spTgt spid="579"/>
                                        </p:tgtEl>
                                        <p:attrNameLst>
                                          <p:attrName>style.visibility</p:attrName>
                                        </p:attrNameLst>
                                      </p:cBhvr>
                                      <p:to>
                                        <p:strVal val="visible"/>
                                      </p:to>
                                    </p:set>
                                  </p:childTnLst>
                                </p:cTn>
                              </p:par>
                              <p:par>
                                <p:cTn id="475" presetID="1" presetClass="entr" presetSubtype="0" fill="hold" grpId="0" nodeType="withEffect">
                                  <p:stCondLst>
                                    <p:cond delay="0"/>
                                  </p:stCondLst>
                                  <p:childTnLst>
                                    <p:set>
                                      <p:cBhvr>
                                        <p:cTn id="476" dur="1" fill="hold">
                                          <p:stCondLst>
                                            <p:cond delay="0"/>
                                          </p:stCondLst>
                                        </p:cTn>
                                        <p:tgtEl>
                                          <p:spTgt spid="580"/>
                                        </p:tgtEl>
                                        <p:attrNameLst>
                                          <p:attrName>style.visibility</p:attrName>
                                        </p:attrNameLst>
                                      </p:cBhvr>
                                      <p:to>
                                        <p:strVal val="visible"/>
                                      </p:to>
                                    </p:set>
                                  </p:childTnLst>
                                </p:cTn>
                              </p:par>
                              <p:par>
                                <p:cTn id="477" presetID="1" presetClass="entr" presetSubtype="0" fill="hold" grpId="0" nodeType="withEffect">
                                  <p:stCondLst>
                                    <p:cond delay="0"/>
                                  </p:stCondLst>
                                  <p:childTnLst>
                                    <p:set>
                                      <p:cBhvr>
                                        <p:cTn id="478" dur="1" fill="hold">
                                          <p:stCondLst>
                                            <p:cond delay="0"/>
                                          </p:stCondLst>
                                        </p:cTn>
                                        <p:tgtEl>
                                          <p:spTgt spid="581"/>
                                        </p:tgtEl>
                                        <p:attrNameLst>
                                          <p:attrName>style.visibility</p:attrName>
                                        </p:attrNameLst>
                                      </p:cBhvr>
                                      <p:to>
                                        <p:strVal val="visible"/>
                                      </p:to>
                                    </p:set>
                                  </p:childTnLst>
                                </p:cTn>
                              </p:par>
                              <p:par>
                                <p:cTn id="479" presetID="1" presetClass="entr" presetSubtype="0" fill="hold" grpId="0" nodeType="withEffect">
                                  <p:stCondLst>
                                    <p:cond delay="0"/>
                                  </p:stCondLst>
                                  <p:childTnLst>
                                    <p:set>
                                      <p:cBhvr>
                                        <p:cTn id="480" dur="1" fill="hold">
                                          <p:stCondLst>
                                            <p:cond delay="0"/>
                                          </p:stCondLst>
                                        </p:cTn>
                                        <p:tgtEl>
                                          <p:spTgt spid="582"/>
                                        </p:tgtEl>
                                        <p:attrNameLst>
                                          <p:attrName>style.visibility</p:attrName>
                                        </p:attrNameLst>
                                      </p:cBhvr>
                                      <p:to>
                                        <p:strVal val="visible"/>
                                      </p:to>
                                    </p:set>
                                  </p:childTnLst>
                                </p:cTn>
                              </p:par>
                              <p:par>
                                <p:cTn id="481" presetID="1" presetClass="entr" presetSubtype="0" fill="hold" grpId="0" nodeType="withEffect">
                                  <p:stCondLst>
                                    <p:cond delay="0"/>
                                  </p:stCondLst>
                                  <p:childTnLst>
                                    <p:set>
                                      <p:cBhvr>
                                        <p:cTn id="482" dur="1" fill="hold">
                                          <p:stCondLst>
                                            <p:cond delay="0"/>
                                          </p:stCondLst>
                                        </p:cTn>
                                        <p:tgtEl>
                                          <p:spTgt spid="583"/>
                                        </p:tgtEl>
                                        <p:attrNameLst>
                                          <p:attrName>style.visibility</p:attrName>
                                        </p:attrNameLst>
                                      </p:cBhvr>
                                      <p:to>
                                        <p:strVal val="visible"/>
                                      </p:to>
                                    </p:set>
                                  </p:childTnLst>
                                </p:cTn>
                              </p:par>
                              <p:par>
                                <p:cTn id="483" presetID="1" presetClass="entr" presetSubtype="0" fill="hold" grpId="0" nodeType="withEffect">
                                  <p:stCondLst>
                                    <p:cond delay="0"/>
                                  </p:stCondLst>
                                  <p:childTnLst>
                                    <p:set>
                                      <p:cBhvr>
                                        <p:cTn id="484" dur="1" fill="hold">
                                          <p:stCondLst>
                                            <p:cond delay="0"/>
                                          </p:stCondLst>
                                        </p:cTn>
                                        <p:tgtEl>
                                          <p:spTgt spid="584"/>
                                        </p:tgtEl>
                                        <p:attrNameLst>
                                          <p:attrName>style.visibility</p:attrName>
                                        </p:attrNameLst>
                                      </p:cBhvr>
                                      <p:to>
                                        <p:strVal val="visible"/>
                                      </p:to>
                                    </p:set>
                                  </p:childTnLst>
                                </p:cTn>
                              </p:par>
                              <p:par>
                                <p:cTn id="485" presetID="1" presetClass="entr" presetSubtype="0" fill="hold" grpId="0" nodeType="withEffect" nodePh="1">
                                  <p:stCondLst>
                                    <p:cond delay="0"/>
                                  </p:stCondLst>
                                  <p:endCondLst>
                                    <p:cond evt="begin" delay="0">
                                      <p:tn val="485"/>
                                    </p:cond>
                                  </p:endCondLst>
                                  <p:childTnLst>
                                    <p:set>
                                      <p:cBhvr>
                                        <p:cTn id="486" dur="1" fill="hold">
                                          <p:stCondLst>
                                            <p:cond delay="0"/>
                                          </p:stCondLst>
                                        </p:cTn>
                                        <p:tgtEl>
                                          <p:spTgt spid="585"/>
                                        </p:tgtEl>
                                        <p:attrNameLst>
                                          <p:attrName>style.visibility</p:attrName>
                                        </p:attrNameLst>
                                      </p:cBhvr>
                                      <p:to>
                                        <p:strVal val="visible"/>
                                      </p:to>
                                    </p:set>
                                  </p:childTnLst>
                                </p:cTn>
                              </p:par>
                              <p:par>
                                <p:cTn id="487" presetID="1" presetClass="entr" presetSubtype="0" fill="hold" grpId="0" nodeType="withEffect">
                                  <p:stCondLst>
                                    <p:cond delay="0"/>
                                  </p:stCondLst>
                                  <p:childTnLst>
                                    <p:set>
                                      <p:cBhvr>
                                        <p:cTn id="488" dur="1" fill="hold">
                                          <p:stCondLst>
                                            <p:cond delay="0"/>
                                          </p:stCondLst>
                                        </p:cTn>
                                        <p:tgtEl>
                                          <p:spTgt spid="586"/>
                                        </p:tgtEl>
                                        <p:attrNameLst>
                                          <p:attrName>style.visibility</p:attrName>
                                        </p:attrNameLst>
                                      </p:cBhvr>
                                      <p:to>
                                        <p:strVal val="visible"/>
                                      </p:to>
                                    </p:set>
                                  </p:childTnLst>
                                </p:cTn>
                              </p:par>
                              <p:par>
                                <p:cTn id="489" presetID="1" presetClass="entr" presetSubtype="0" fill="hold" grpId="0" nodeType="withEffect" nodePh="1">
                                  <p:stCondLst>
                                    <p:cond delay="0"/>
                                  </p:stCondLst>
                                  <p:endCondLst>
                                    <p:cond evt="begin" delay="0">
                                      <p:tn val="489"/>
                                    </p:cond>
                                  </p:endCondLst>
                                  <p:childTnLst>
                                    <p:set>
                                      <p:cBhvr>
                                        <p:cTn id="490" dur="1" fill="hold">
                                          <p:stCondLst>
                                            <p:cond delay="0"/>
                                          </p:stCondLst>
                                        </p:cTn>
                                        <p:tgtEl>
                                          <p:spTgt spid="587"/>
                                        </p:tgtEl>
                                        <p:attrNameLst>
                                          <p:attrName>style.visibility</p:attrName>
                                        </p:attrNameLst>
                                      </p:cBhvr>
                                      <p:to>
                                        <p:strVal val="visible"/>
                                      </p:to>
                                    </p:set>
                                  </p:childTnLst>
                                </p:cTn>
                              </p:par>
                              <p:par>
                                <p:cTn id="491" presetID="1" presetClass="entr" presetSubtype="0" fill="hold" grpId="0" nodeType="withEffect">
                                  <p:stCondLst>
                                    <p:cond delay="0"/>
                                  </p:stCondLst>
                                  <p:childTnLst>
                                    <p:set>
                                      <p:cBhvr>
                                        <p:cTn id="492" dur="1" fill="hold">
                                          <p:stCondLst>
                                            <p:cond delay="0"/>
                                          </p:stCondLst>
                                        </p:cTn>
                                        <p:tgtEl>
                                          <p:spTgt spid="588"/>
                                        </p:tgtEl>
                                        <p:attrNameLst>
                                          <p:attrName>style.visibility</p:attrName>
                                        </p:attrNameLst>
                                      </p:cBhvr>
                                      <p:to>
                                        <p:strVal val="visible"/>
                                      </p:to>
                                    </p:set>
                                  </p:childTnLst>
                                </p:cTn>
                              </p:par>
                              <p:par>
                                <p:cTn id="493" presetID="1" presetClass="entr" presetSubtype="0" fill="hold" grpId="0" nodeType="withEffect">
                                  <p:stCondLst>
                                    <p:cond delay="0"/>
                                  </p:stCondLst>
                                  <p:childTnLst>
                                    <p:set>
                                      <p:cBhvr>
                                        <p:cTn id="494" dur="1" fill="hold">
                                          <p:stCondLst>
                                            <p:cond delay="0"/>
                                          </p:stCondLst>
                                        </p:cTn>
                                        <p:tgtEl>
                                          <p:spTgt spid="590"/>
                                        </p:tgtEl>
                                        <p:attrNameLst>
                                          <p:attrName>style.visibility</p:attrName>
                                        </p:attrNameLst>
                                      </p:cBhvr>
                                      <p:to>
                                        <p:strVal val="visible"/>
                                      </p:to>
                                    </p:set>
                                  </p:childTnLst>
                                </p:cTn>
                              </p:par>
                              <p:par>
                                <p:cTn id="495" presetID="1" presetClass="entr" presetSubtype="0" fill="hold" grpId="0" nodeType="withEffect">
                                  <p:stCondLst>
                                    <p:cond delay="0"/>
                                  </p:stCondLst>
                                  <p:childTnLst>
                                    <p:set>
                                      <p:cBhvr>
                                        <p:cTn id="496" dur="1" fill="hold">
                                          <p:stCondLst>
                                            <p:cond delay="0"/>
                                          </p:stCondLst>
                                        </p:cTn>
                                        <p:tgtEl>
                                          <p:spTgt spid="591"/>
                                        </p:tgtEl>
                                        <p:attrNameLst>
                                          <p:attrName>style.visibility</p:attrName>
                                        </p:attrNameLst>
                                      </p:cBhvr>
                                      <p:to>
                                        <p:strVal val="visible"/>
                                      </p:to>
                                    </p:set>
                                  </p:childTnLst>
                                </p:cTn>
                              </p:par>
                              <p:par>
                                <p:cTn id="497" presetID="1" presetClass="entr" presetSubtype="0" fill="hold" grpId="0" nodeType="withEffect" nodePh="1">
                                  <p:stCondLst>
                                    <p:cond delay="0"/>
                                  </p:stCondLst>
                                  <p:endCondLst>
                                    <p:cond evt="begin" delay="0">
                                      <p:tn val="497"/>
                                    </p:cond>
                                  </p:endCondLst>
                                  <p:childTnLst>
                                    <p:set>
                                      <p:cBhvr>
                                        <p:cTn id="498" dur="1" fill="hold">
                                          <p:stCondLst>
                                            <p:cond delay="0"/>
                                          </p:stCondLst>
                                        </p:cTn>
                                        <p:tgtEl>
                                          <p:spTgt spid="592"/>
                                        </p:tgtEl>
                                        <p:attrNameLst>
                                          <p:attrName>style.visibility</p:attrName>
                                        </p:attrNameLst>
                                      </p:cBhvr>
                                      <p:to>
                                        <p:strVal val="visible"/>
                                      </p:to>
                                    </p:set>
                                  </p:childTnLst>
                                </p:cTn>
                              </p:par>
                              <p:par>
                                <p:cTn id="499" presetID="1" presetClass="entr" presetSubtype="0" fill="hold" grpId="0" nodeType="withEffect">
                                  <p:stCondLst>
                                    <p:cond delay="0"/>
                                  </p:stCondLst>
                                  <p:childTnLst>
                                    <p:set>
                                      <p:cBhvr>
                                        <p:cTn id="500" dur="1" fill="hold">
                                          <p:stCondLst>
                                            <p:cond delay="0"/>
                                          </p:stCondLst>
                                        </p:cTn>
                                        <p:tgtEl>
                                          <p:spTgt spid="593"/>
                                        </p:tgtEl>
                                        <p:attrNameLst>
                                          <p:attrName>style.visibility</p:attrName>
                                        </p:attrNameLst>
                                      </p:cBhvr>
                                      <p:to>
                                        <p:strVal val="visible"/>
                                      </p:to>
                                    </p:set>
                                  </p:childTnLst>
                                </p:cTn>
                              </p:par>
                              <p:par>
                                <p:cTn id="501" presetID="1" presetClass="entr" presetSubtype="0" fill="hold" nodeType="withEffect">
                                  <p:stCondLst>
                                    <p:cond delay="0"/>
                                  </p:stCondLst>
                                  <p:childTnLst>
                                    <p:set>
                                      <p:cBhvr>
                                        <p:cTn id="502" dur="1" fill="hold">
                                          <p:stCondLst>
                                            <p:cond delay="0"/>
                                          </p:stCondLst>
                                        </p:cTn>
                                        <p:tgtEl>
                                          <p:spTgt spid="594"/>
                                        </p:tgtEl>
                                        <p:attrNameLst>
                                          <p:attrName>style.visibility</p:attrName>
                                        </p:attrNameLst>
                                      </p:cBhvr>
                                      <p:to>
                                        <p:strVal val="visible"/>
                                      </p:to>
                                    </p:set>
                                  </p:childTnLst>
                                </p:cTn>
                              </p:par>
                              <p:par>
                                <p:cTn id="503" presetID="1" presetClass="entr" presetSubtype="0" fill="hold" grpId="0" nodeType="withEffect" nodePh="1">
                                  <p:stCondLst>
                                    <p:cond delay="0"/>
                                  </p:stCondLst>
                                  <p:endCondLst>
                                    <p:cond evt="begin" delay="0">
                                      <p:tn val="503"/>
                                    </p:cond>
                                  </p:endCondLst>
                                  <p:childTnLst>
                                    <p:set>
                                      <p:cBhvr>
                                        <p:cTn id="504" dur="1" fill="hold">
                                          <p:stCondLst>
                                            <p:cond delay="0"/>
                                          </p:stCondLst>
                                        </p:cTn>
                                        <p:tgtEl>
                                          <p:spTgt spid="622"/>
                                        </p:tgtEl>
                                        <p:attrNameLst>
                                          <p:attrName>style.visibility</p:attrName>
                                        </p:attrNameLst>
                                      </p:cBhvr>
                                      <p:to>
                                        <p:strVal val="visible"/>
                                      </p:to>
                                    </p:set>
                                  </p:childTnLst>
                                </p:cTn>
                              </p:par>
                              <p:par>
                                <p:cTn id="505" presetID="1" presetClass="entr" presetSubtype="0" fill="hold" grpId="0" nodeType="withEffect">
                                  <p:stCondLst>
                                    <p:cond delay="0"/>
                                  </p:stCondLst>
                                  <p:childTnLst>
                                    <p:set>
                                      <p:cBhvr>
                                        <p:cTn id="506" dur="1" fill="hold">
                                          <p:stCondLst>
                                            <p:cond delay="0"/>
                                          </p:stCondLst>
                                        </p:cTn>
                                        <p:tgtEl>
                                          <p:spTgt spid="623"/>
                                        </p:tgtEl>
                                        <p:attrNameLst>
                                          <p:attrName>style.visibility</p:attrName>
                                        </p:attrNameLst>
                                      </p:cBhvr>
                                      <p:to>
                                        <p:strVal val="visible"/>
                                      </p:to>
                                    </p:set>
                                  </p:childTnLst>
                                </p:cTn>
                              </p:par>
                              <p:par>
                                <p:cTn id="507" presetID="1" presetClass="entr" presetSubtype="0" fill="hold" grpId="0" nodeType="withEffect">
                                  <p:stCondLst>
                                    <p:cond delay="0"/>
                                  </p:stCondLst>
                                  <p:childTnLst>
                                    <p:set>
                                      <p:cBhvr>
                                        <p:cTn id="508" dur="1" fill="hold">
                                          <p:stCondLst>
                                            <p:cond delay="0"/>
                                          </p:stCondLst>
                                        </p:cTn>
                                        <p:tgtEl>
                                          <p:spTgt spid="624"/>
                                        </p:tgtEl>
                                        <p:attrNameLst>
                                          <p:attrName>style.visibility</p:attrName>
                                        </p:attrNameLst>
                                      </p:cBhvr>
                                      <p:to>
                                        <p:strVal val="visible"/>
                                      </p:to>
                                    </p:set>
                                  </p:childTnLst>
                                </p:cTn>
                              </p:par>
                              <p:par>
                                <p:cTn id="509" presetID="1" presetClass="entr" presetSubtype="0" fill="hold" grpId="0" nodeType="withEffect">
                                  <p:stCondLst>
                                    <p:cond delay="0"/>
                                  </p:stCondLst>
                                  <p:childTnLst>
                                    <p:set>
                                      <p:cBhvr>
                                        <p:cTn id="510" dur="1" fill="hold">
                                          <p:stCondLst>
                                            <p:cond delay="0"/>
                                          </p:stCondLst>
                                        </p:cTn>
                                        <p:tgtEl>
                                          <p:spTgt spid="625"/>
                                        </p:tgtEl>
                                        <p:attrNameLst>
                                          <p:attrName>style.visibility</p:attrName>
                                        </p:attrNameLst>
                                      </p:cBhvr>
                                      <p:to>
                                        <p:strVal val="visible"/>
                                      </p:to>
                                    </p:set>
                                  </p:childTnLst>
                                </p:cTn>
                              </p:par>
                              <p:par>
                                <p:cTn id="511" presetID="1" presetClass="entr" presetSubtype="0" fill="hold" grpId="0" nodeType="withEffect" nodePh="1">
                                  <p:stCondLst>
                                    <p:cond delay="0"/>
                                  </p:stCondLst>
                                  <p:endCondLst>
                                    <p:cond evt="begin" delay="0">
                                      <p:tn val="511"/>
                                    </p:cond>
                                  </p:endCondLst>
                                  <p:childTnLst>
                                    <p:set>
                                      <p:cBhvr>
                                        <p:cTn id="512" dur="1" fill="hold">
                                          <p:stCondLst>
                                            <p:cond delay="0"/>
                                          </p:stCondLst>
                                        </p:cTn>
                                        <p:tgtEl>
                                          <p:spTgt spid="626"/>
                                        </p:tgtEl>
                                        <p:attrNameLst>
                                          <p:attrName>style.visibility</p:attrName>
                                        </p:attrNameLst>
                                      </p:cBhvr>
                                      <p:to>
                                        <p:strVal val="visible"/>
                                      </p:to>
                                    </p:set>
                                  </p:childTnLst>
                                </p:cTn>
                              </p:par>
                              <p:par>
                                <p:cTn id="513" presetID="1" presetClass="entr" presetSubtype="0" fill="hold" grpId="0" nodeType="withEffect">
                                  <p:stCondLst>
                                    <p:cond delay="0"/>
                                  </p:stCondLst>
                                  <p:childTnLst>
                                    <p:set>
                                      <p:cBhvr>
                                        <p:cTn id="514" dur="1" fill="hold">
                                          <p:stCondLst>
                                            <p:cond delay="0"/>
                                          </p:stCondLst>
                                        </p:cTn>
                                        <p:tgtEl>
                                          <p:spTgt spid="627"/>
                                        </p:tgtEl>
                                        <p:attrNameLst>
                                          <p:attrName>style.visibility</p:attrName>
                                        </p:attrNameLst>
                                      </p:cBhvr>
                                      <p:to>
                                        <p:strVal val="visible"/>
                                      </p:to>
                                    </p:set>
                                  </p:childTnLst>
                                </p:cTn>
                              </p:par>
                              <p:par>
                                <p:cTn id="515" presetID="1" presetClass="entr" presetSubtype="0" fill="hold" nodeType="withEffect">
                                  <p:stCondLst>
                                    <p:cond delay="0"/>
                                  </p:stCondLst>
                                  <p:childTnLst>
                                    <p:set>
                                      <p:cBhvr>
                                        <p:cTn id="516" dur="1" fill="hold">
                                          <p:stCondLst>
                                            <p:cond delay="0"/>
                                          </p:stCondLst>
                                        </p:cTn>
                                        <p:tgtEl>
                                          <p:spTgt spid="628"/>
                                        </p:tgtEl>
                                        <p:attrNameLst>
                                          <p:attrName>style.visibility</p:attrName>
                                        </p:attrNameLst>
                                      </p:cBhvr>
                                      <p:to>
                                        <p:strVal val="visible"/>
                                      </p:to>
                                    </p:set>
                                  </p:childTnLst>
                                </p:cTn>
                              </p:par>
                              <p:par>
                                <p:cTn id="517" presetID="1" presetClass="entr" presetSubtype="0" fill="hold" nodeType="withEffect">
                                  <p:stCondLst>
                                    <p:cond delay="0"/>
                                  </p:stCondLst>
                                  <p:childTnLst>
                                    <p:set>
                                      <p:cBhvr>
                                        <p:cTn id="518" dur="1" fill="hold">
                                          <p:stCondLst>
                                            <p:cond delay="0"/>
                                          </p:stCondLst>
                                        </p:cTn>
                                        <p:tgtEl>
                                          <p:spTgt spid="634"/>
                                        </p:tgtEl>
                                        <p:attrNameLst>
                                          <p:attrName>style.visibility</p:attrName>
                                        </p:attrNameLst>
                                      </p:cBhvr>
                                      <p:to>
                                        <p:strVal val="visible"/>
                                      </p:to>
                                    </p:set>
                                  </p:childTnLst>
                                </p:cTn>
                              </p:par>
                              <p:par>
                                <p:cTn id="519" presetID="1" presetClass="entr" presetSubtype="0" fill="hold" grpId="0" nodeType="withEffect">
                                  <p:stCondLst>
                                    <p:cond delay="0"/>
                                  </p:stCondLst>
                                  <p:childTnLst>
                                    <p:set>
                                      <p:cBhvr>
                                        <p:cTn id="520" dur="1" fill="hold">
                                          <p:stCondLst>
                                            <p:cond delay="0"/>
                                          </p:stCondLst>
                                        </p:cTn>
                                        <p:tgtEl>
                                          <p:spTgt spid="655"/>
                                        </p:tgtEl>
                                        <p:attrNameLst>
                                          <p:attrName>style.visibility</p:attrName>
                                        </p:attrNameLst>
                                      </p:cBhvr>
                                      <p:to>
                                        <p:strVal val="visible"/>
                                      </p:to>
                                    </p:set>
                                  </p:childTnLst>
                                </p:cTn>
                              </p:par>
                              <p:par>
                                <p:cTn id="521" presetID="1" presetClass="entr" presetSubtype="0" fill="hold" grpId="0" nodeType="withEffect">
                                  <p:stCondLst>
                                    <p:cond delay="0"/>
                                  </p:stCondLst>
                                  <p:childTnLst>
                                    <p:set>
                                      <p:cBhvr>
                                        <p:cTn id="522" dur="1" fill="hold">
                                          <p:stCondLst>
                                            <p:cond delay="0"/>
                                          </p:stCondLst>
                                        </p:cTn>
                                        <p:tgtEl>
                                          <p:spTgt spid="656"/>
                                        </p:tgtEl>
                                        <p:attrNameLst>
                                          <p:attrName>style.visibility</p:attrName>
                                        </p:attrNameLst>
                                      </p:cBhvr>
                                      <p:to>
                                        <p:strVal val="visible"/>
                                      </p:to>
                                    </p:set>
                                  </p:childTnLst>
                                </p:cTn>
                              </p:par>
                              <p:par>
                                <p:cTn id="523" presetID="1" presetClass="entr" presetSubtype="0" fill="hold" grpId="0" nodeType="withEffect">
                                  <p:stCondLst>
                                    <p:cond delay="0"/>
                                  </p:stCondLst>
                                  <p:childTnLst>
                                    <p:set>
                                      <p:cBhvr>
                                        <p:cTn id="524" dur="1" fill="hold">
                                          <p:stCondLst>
                                            <p:cond delay="0"/>
                                          </p:stCondLst>
                                        </p:cTn>
                                        <p:tgtEl>
                                          <p:spTgt spid="657"/>
                                        </p:tgtEl>
                                        <p:attrNameLst>
                                          <p:attrName>style.visibility</p:attrName>
                                        </p:attrNameLst>
                                      </p:cBhvr>
                                      <p:to>
                                        <p:strVal val="visible"/>
                                      </p:to>
                                    </p:set>
                                  </p:childTnLst>
                                </p:cTn>
                              </p:par>
                              <p:par>
                                <p:cTn id="525" presetID="1" presetClass="entr" presetSubtype="0" fill="hold" grpId="0" nodeType="withEffect">
                                  <p:stCondLst>
                                    <p:cond delay="0"/>
                                  </p:stCondLst>
                                  <p:childTnLst>
                                    <p:set>
                                      <p:cBhvr>
                                        <p:cTn id="526" dur="1" fill="hold">
                                          <p:stCondLst>
                                            <p:cond delay="0"/>
                                          </p:stCondLst>
                                        </p:cTn>
                                        <p:tgtEl>
                                          <p:spTgt spid="658"/>
                                        </p:tgtEl>
                                        <p:attrNameLst>
                                          <p:attrName>style.visibility</p:attrName>
                                        </p:attrNameLst>
                                      </p:cBhvr>
                                      <p:to>
                                        <p:strVal val="visible"/>
                                      </p:to>
                                    </p:set>
                                  </p:childTnLst>
                                </p:cTn>
                              </p:par>
                              <p:par>
                                <p:cTn id="527" presetID="1" presetClass="entr" presetSubtype="0" fill="hold" grpId="0" nodeType="withEffect">
                                  <p:stCondLst>
                                    <p:cond delay="0"/>
                                  </p:stCondLst>
                                  <p:childTnLst>
                                    <p:set>
                                      <p:cBhvr>
                                        <p:cTn id="528" dur="1" fill="hold">
                                          <p:stCondLst>
                                            <p:cond delay="0"/>
                                          </p:stCondLst>
                                        </p:cTn>
                                        <p:tgtEl>
                                          <p:spTgt spid="659"/>
                                        </p:tgtEl>
                                        <p:attrNameLst>
                                          <p:attrName>style.visibility</p:attrName>
                                        </p:attrNameLst>
                                      </p:cBhvr>
                                      <p:to>
                                        <p:strVal val="visible"/>
                                      </p:to>
                                    </p:set>
                                  </p:childTnLst>
                                </p:cTn>
                              </p:par>
                              <p:par>
                                <p:cTn id="529" presetID="1" presetClass="entr" presetSubtype="0" fill="hold" grpId="0" nodeType="withEffect">
                                  <p:stCondLst>
                                    <p:cond delay="0"/>
                                  </p:stCondLst>
                                  <p:childTnLst>
                                    <p:set>
                                      <p:cBhvr>
                                        <p:cTn id="530" dur="1" fill="hold">
                                          <p:stCondLst>
                                            <p:cond delay="0"/>
                                          </p:stCondLst>
                                        </p:cTn>
                                        <p:tgtEl>
                                          <p:spTgt spid="660"/>
                                        </p:tgtEl>
                                        <p:attrNameLst>
                                          <p:attrName>style.visibility</p:attrName>
                                        </p:attrNameLst>
                                      </p:cBhvr>
                                      <p:to>
                                        <p:strVal val="visible"/>
                                      </p:to>
                                    </p:set>
                                  </p:childTnLst>
                                </p:cTn>
                              </p:par>
                              <p:par>
                                <p:cTn id="531" presetID="1" presetClass="entr" presetSubtype="0" fill="hold" grpId="0" nodeType="withEffect">
                                  <p:stCondLst>
                                    <p:cond delay="0"/>
                                  </p:stCondLst>
                                  <p:childTnLst>
                                    <p:set>
                                      <p:cBhvr>
                                        <p:cTn id="532" dur="1" fill="hold">
                                          <p:stCondLst>
                                            <p:cond delay="0"/>
                                          </p:stCondLst>
                                        </p:cTn>
                                        <p:tgtEl>
                                          <p:spTgt spid="661"/>
                                        </p:tgtEl>
                                        <p:attrNameLst>
                                          <p:attrName>style.visibility</p:attrName>
                                        </p:attrNameLst>
                                      </p:cBhvr>
                                      <p:to>
                                        <p:strVal val="visible"/>
                                      </p:to>
                                    </p:set>
                                  </p:childTnLst>
                                </p:cTn>
                              </p:par>
                              <p:par>
                                <p:cTn id="533" presetID="1" presetClass="entr" presetSubtype="0" fill="hold" grpId="0" nodeType="withEffect">
                                  <p:stCondLst>
                                    <p:cond delay="0"/>
                                  </p:stCondLst>
                                  <p:childTnLst>
                                    <p:set>
                                      <p:cBhvr>
                                        <p:cTn id="534" dur="1" fill="hold">
                                          <p:stCondLst>
                                            <p:cond delay="0"/>
                                          </p:stCondLst>
                                        </p:cTn>
                                        <p:tgtEl>
                                          <p:spTgt spid="662"/>
                                        </p:tgtEl>
                                        <p:attrNameLst>
                                          <p:attrName>style.visibility</p:attrName>
                                        </p:attrNameLst>
                                      </p:cBhvr>
                                      <p:to>
                                        <p:strVal val="visible"/>
                                      </p:to>
                                    </p:set>
                                  </p:childTnLst>
                                </p:cTn>
                              </p:par>
                              <p:par>
                                <p:cTn id="535" presetID="1" presetClass="entr" presetSubtype="0" fill="hold" grpId="0" nodeType="withEffect">
                                  <p:stCondLst>
                                    <p:cond delay="0"/>
                                  </p:stCondLst>
                                  <p:childTnLst>
                                    <p:set>
                                      <p:cBhvr>
                                        <p:cTn id="536" dur="1" fill="hold">
                                          <p:stCondLst>
                                            <p:cond delay="0"/>
                                          </p:stCondLst>
                                        </p:cTn>
                                        <p:tgtEl>
                                          <p:spTgt spid="663"/>
                                        </p:tgtEl>
                                        <p:attrNameLst>
                                          <p:attrName>style.visibility</p:attrName>
                                        </p:attrNameLst>
                                      </p:cBhvr>
                                      <p:to>
                                        <p:strVal val="visible"/>
                                      </p:to>
                                    </p:set>
                                  </p:childTnLst>
                                </p:cTn>
                              </p:par>
                              <p:par>
                                <p:cTn id="537" presetID="1" presetClass="entr" presetSubtype="0" fill="hold" grpId="0" nodeType="withEffect">
                                  <p:stCondLst>
                                    <p:cond delay="0"/>
                                  </p:stCondLst>
                                  <p:childTnLst>
                                    <p:set>
                                      <p:cBhvr>
                                        <p:cTn id="538" dur="1" fill="hold">
                                          <p:stCondLst>
                                            <p:cond delay="0"/>
                                          </p:stCondLst>
                                        </p:cTn>
                                        <p:tgtEl>
                                          <p:spTgt spid="664"/>
                                        </p:tgtEl>
                                        <p:attrNameLst>
                                          <p:attrName>style.visibility</p:attrName>
                                        </p:attrNameLst>
                                      </p:cBhvr>
                                      <p:to>
                                        <p:strVal val="visible"/>
                                      </p:to>
                                    </p:set>
                                  </p:childTnLst>
                                </p:cTn>
                              </p:par>
                              <p:par>
                                <p:cTn id="539" presetID="1" presetClass="entr" presetSubtype="0" fill="hold" grpId="0" nodeType="withEffect">
                                  <p:stCondLst>
                                    <p:cond delay="0"/>
                                  </p:stCondLst>
                                  <p:childTnLst>
                                    <p:set>
                                      <p:cBhvr>
                                        <p:cTn id="540" dur="1" fill="hold">
                                          <p:stCondLst>
                                            <p:cond delay="0"/>
                                          </p:stCondLst>
                                        </p:cTn>
                                        <p:tgtEl>
                                          <p:spTgt spid="665"/>
                                        </p:tgtEl>
                                        <p:attrNameLst>
                                          <p:attrName>style.visibility</p:attrName>
                                        </p:attrNameLst>
                                      </p:cBhvr>
                                      <p:to>
                                        <p:strVal val="visible"/>
                                      </p:to>
                                    </p:set>
                                  </p:childTnLst>
                                </p:cTn>
                              </p:par>
                              <p:par>
                                <p:cTn id="541" presetID="1" presetClass="entr" presetSubtype="0" fill="hold" grpId="0" nodeType="withEffect">
                                  <p:stCondLst>
                                    <p:cond delay="0"/>
                                  </p:stCondLst>
                                  <p:childTnLst>
                                    <p:set>
                                      <p:cBhvr>
                                        <p:cTn id="542" dur="1" fill="hold">
                                          <p:stCondLst>
                                            <p:cond delay="0"/>
                                          </p:stCondLst>
                                        </p:cTn>
                                        <p:tgtEl>
                                          <p:spTgt spid="666"/>
                                        </p:tgtEl>
                                        <p:attrNameLst>
                                          <p:attrName>style.visibility</p:attrName>
                                        </p:attrNameLst>
                                      </p:cBhvr>
                                      <p:to>
                                        <p:strVal val="visible"/>
                                      </p:to>
                                    </p:set>
                                  </p:childTnLst>
                                </p:cTn>
                              </p:par>
                              <p:par>
                                <p:cTn id="543" presetID="1" presetClass="entr" presetSubtype="0" fill="hold" grpId="0" nodeType="withEffect">
                                  <p:stCondLst>
                                    <p:cond delay="0"/>
                                  </p:stCondLst>
                                  <p:childTnLst>
                                    <p:set>
                                      <p:cBhvr>
                                        <p:cTn id="544" dur="1" fill="hold">
                                          <p:stCondLst>
                                            <p:cond delay="0"/>
                                          </p:stCondLst>
                                        </p:cTn>
                                        <p:tgtEl>
                                          <p:spTgt spid="667"/>
                                        </p:tgtEl>
                                        <p:attrNameLst>
                                          <p:attrName>style.visibility</p:attrName>
                                        </p:attrNameLst>
                                      </p:cBhvr>
                                      <p:to>
                                        <p:strVal val="visible"/>
                                      </p:to>
                                    </p:set>
                                  </p:childTnLst>
                                </p:cTn>
                              </p:par>
                              <p:par>
                                <p:cTn id="545" presetID="1" presetClass="entr" presetSubtype="0" fill="hold" grpId="0" nodeType="withEffect">
                                  <p:stCondLst>
                                    <p:cond delay="0"/>
                                  </p:stCondLst>
                                  <p:childTnLst>
                                    <p:set>
                                      <p:cBhvr>
                                        <p:cTn id="546" dur="1" fill="hold">
                                          <p:stCondLst>
                                            <p:cond delay="0"/>
                                          </p:stCondLst>
                                        </p:cTn>
                                        <p:tgtEl>
                                          <p:spTgt spid="668"/>
                                        </p:tgtEl>
                                        <p:attrNameLst>
                                          <p:attrName>style.visibility</p:attrName>
                                        </p:attrNameLst>
                                      </p:cBhvr>
                                      <p:to>
                                        <p:strVal val="visible"/>
                                      </p:to>
                                    </p:set>
                                  </p:childTnLst>
                                </p:cTn>
                              </p:par>
                              <p:par>
                                <p:cTn id="547" presetID="1" presetClass="entr" presetSubtype="0" fill="hold" grpId="0" nodeType="withEffect">
                                  <p:stCondLst>
                                    <p:cond delay="0"/>
                                  </p:stCondLst>
                                  <p:childTnLst>
                                    <p:set>
                                      <p:cBhvr>
                                        <p:cTn id="548" dur="1" fill="hold">
                                          <p:stCondLst>
                                            <p:cond delay="0"/>
                                          </p:stCondLst>
                                        </p:cTn>
                                        <p:tgtEl>
                                          <p:spTgt spid="669"/>
                                        </p:tgtEl>
                                        <p:attrNameLst>
                                          <p:attrName>style.visibility</p:attrName>
                                        </p:attrNameLst>
                                      </p:cBhvr>
                                      <p:to>
                                        <p:strVal val="visible"/>
                                      </p:to>
                                    </p:set>
                                  </p:childTnLst>
                                </p:cTn>
                              </p:par>
                              <p:par>
                                <p:cTn id="549" presetID="1" presetClass="entr" presetSubtype="0" fill="hold" grpId="0" nodeType="withEffect">
                                  <p:stCondLst>
                                    <p:cond delay="0"/>
                                  </p:stCondLst>
                                  <p:childTnLst>
                                    <p:set>
                                      <p:cBhvr>
                                        <p:cTn id="550" dur="1" fill="hold">
                                          <p:stCondLst>
                                            <p:cond delay="0"/>
                                          </p:stCondLst>
                                        </p:cTn>
                                        <p:tgtEl>
                                          <p:spTgt spid="670"/>
                                        </p:tgtEl>
                                        <p:attrNameLst>
                                          <p:attrName>style.visibility</p:attrName>
                                        </p:attrNameLst>
                                      </p:cBhvr>
                                      <p:to>
                                        <p:strVal val="visible"/>
                                      </p:to>
                                    </p:set>
                                  </p:childTnLst>
                                </p:cTn>
                              </p:par>
                              <p:par>
                                <p:cTn id="551" presetID="1" presetClass="entr" presetSubtype="0" fill="hold" grpId="0" nodeType="withEffect">
                                  <p:stCondLst>
                                    <p:cond delay="0"/>
                                  </p:stCondLst>
                                  <p:childTnLst>
                                    <p:set>
                                      <p:cBhvr>
                                        <p:cTn id="552" dur="1" fill="hold">
                                          <p:stCondLst>
                                            <p:cond delay="0"/>
                                          </p:stCondLst>
                                        </p:cTn>
                                        <p:tgtEl>
                                          <p:spTgt spid="671"/>
                                        </p:tgtEl>
                                        <p:attrNameLst>
                                          <p:attrName>style.visibility</p:attrName>
                                        </p:attrNameLst>
                                      </p:cBhvr>
                                      <p:to>
                                        <p:strVal val="visible"/>
                                      </p:to>
                                    </p:set>
                                  </p:childTnLst>
                                </p:cTn>
                              </p:par>
                              <p:par>
                                <p:cTn id="553" presetID="1" presetClass="entr" presetSubtype="0" fill="hold" grpId="0" nodeType="withEffect">
                                  <p:stCondLst>
                                    <p:cond delay="0"/>
                                  </p:stCondLst>
                                  <p:childTnLst>
                                    <p:set>
                                      <p:cBhvr>
                                        <p:cTn id="554" dur="1" fill="hold">
                                          <p:stCondLst>
                                            <p:cond delay="0"/>
                                          </p:stCondLst>
                                        </p:cTn>
                                        <p:tgtEl>
                                          <p:spTgt spid="672"/>
                                        </p:tgtEl>
                                        <p:attrNameLst>
                                          <p:attrName>style.visibility</p:attrName>
                                        </p:attrNameLst>
                                      </p:cBhvr>
                                      <p:to>
                                        <p:strVal val="visible"/>
                                      </p:to>
                                    </p:set>
                                  </p:childTnLst>
                                </p:cTn>
                              </p:par>
                              <p:par>
                                <p:cTn id="555" presetID="1" presetClass="entr" presetSubtype="0" fill="hold" grpId="0" nodeType="withEffect">
                                  <p:stCondLst>
                                    <p:cond delay="0"/>
                                  </p:stCondLst>
                                  <p:childTnLst>
                                    <p:set>
                                      <p:cBhvr>
                                        <p:cTn id="556" dur="1" fill="hold">
                                          <p:stCondLst>
                                            <p:cond delay="0"/>
                                          </p:stCondLst>
                                        </p:cTn>
                                        <p:tgtEl>
                                          <p:spTgt spid="673"/>
                                        </p:tgtEl>
                                        <p:attrNameLst>
                                          <p:attrName>style.visibility</p:attrName>
                                        </p:attrNameLst>
                                      </p:cBhvr>
                                      <p:to>
                                        <p:strVal val="visible"/>
                                      </p:to>
                                    </p:set>
                                  </p:childTnLst>
                                </p:cTn>
                              </p:par>
                              <p:par>
                                <p:cTn id="557" presetID="1" presetClass="entr" presetSubtype="0" fill="hold" grpId="0" nodeType="withEffect">
                                  <p:stCondLst>
                                    <p:cond delay="0"/>
                                  </p:stCondLst>
                                  <p:childTnLst>
                                    <p:set>
                                      <p:cBhvr>
                                        <p:cTn id="558" dur="1" fill="hold">
                                          <p:stCondLst>
                                            <p:cond delay="0"/>
                                          </p:stCondLst>
                                        </p:cTn>
                                        <p:tgtEl>
                                          <p:spTgt spid="674"/>
                                        </p:tgtEl>
                                        <p:attrNameLst>
                                          <p:attrName>style.visibility</p:attrName>
                                        </p:attrNameLst>
                                      </p:cBhvr>
                                      <p:to>
                                        <p:strVal val="visible"/>
                                      </p:to>
                                    </p:set>
                                  </p:childTnLst>
                                </p:cTn>
                              </p:par>
                              <p:par>
                                <p:cTn id="559" presetID="1" presetClass="entr" presetSubtype="0" fill="hold" grpId="0" nodeType="withEffect">
                                  <p:stCondLst>
                                    <p:cond delay="0"/>
                                  </p:stCondLst>
                                  <p:childTnLst>
                                    <p:set>
                                      <p:cBhvr>
                                        <p:cTn id="560" dur="1" fill="hold">
                                          <p:stCondLst>
                                            <p:cond delay="0"/>
                                          </p:stCondLst>
                                        </p:cTn>
                                        <p:tgtEl>
                                          <p:spTgt spid="675"/>
                                        </p:tgtEl>
                                        <p:attrNameLst>
                                          <p:attrName>style.visibility</p:attrName>
                                        </p:attrNameLst>
                                      </p:cBhvr>
                                      <p:to>
                                        <p:strVal val="visible"/>
                                      </p:to>
                                    </p:set>
                                  </p:childTnLst>
                                </p:cTn>
                              </p:par>
                              <p:par>
                                <p:cTn id="561" presetID="1" presetClass="entr" presetSubtype="0" fill="hold" grpId="0" nodeType="withEffect">
                                  <p:stCondLst>
                                    <p:cond delay="0"/>
                                  </p:stCondLst>
                                  <p:childTnLst>
                                    <p:set>
                                      <p:cBhvr>
                                        <p:cTn id="562" dur="1" fill="hold">
                                          <p:stCondLst>
                                            <p:cond delay="0"/>
                                          </p:stCondLst>
                                        </p:cTn>
                                        <p:tgtEl>
                                          <p:spTgt spid="676"/>
                                        </p:tgtEl>
                                        <p:attrNameLst>
                                          <p:attrName>style.visibility</p:attrName>
                                        </p:attrNameLst>
                                      </p:cBhvr>
                                      <p:to>
                                        <p:strVal val="visible"/>
                                      </p:to>
                                    </p:set>
                                  </p:childTnLst>
                                </p:cTn>
                              </p:par>
                              <p:par>
                                <p:cTn id="563" presetID="1" presetClass="entr" presetSubtype="0" fill="hold" grpId="0" nodeType="withEffect">
                                  <p:stCondLst>
                                    <p:cond delay="0"/>
                                  </p:stCondLst>
                                  <p:childTnLst>
                                    <p:set>
                                      <p:cBhvr>
                                        <p:cTn id="564" dur="1" fill="hold">
                                          <p:stCondLst>
                                            <p:cond delay="0"/>
                                          </p:stCondLst>
                                        </p:cTn>
                                        <p:tgtEl>
                                          <p:spTgt spid="677"/>
                                        </p:tgtEl>
                                        <p:attrNameLst>
                                          <p:attrName>style.visibility</p:attrName>
                                        </p:attrNameLst>
                                      </p:cBhvr>
                                      <p:to>
                                        <p:strVal val="visible"/>
                                      </p:to>
                                    </p:set>
                                  </p:childTnLst>
                                </p:cTn>
                              </p:par>
                              <p:par>
                                <p:cTn id="565" presetID="1" presetClass="entr" presetSubtype="0" fill="hold" grpId="0" nodeType="withEffect">
                                  <p:stCondLst>
                                    <p:cond delay="0"/>
                                  </p:stCondLst>
                                  <p:childTnLst>
                                    <p:set>
                                      <p:cBhvr>
                                        <p:cTn id="566" dur="1" fill="hold">
                                          <p:stCondLst>
                                            <p:cond delay="0"/>
                                          </p:stCondLst>
                                        </p:cTn>
                                        <p:tgtEl>
                                          <p:spTgt spid="678"/>
                                        </p:tgtEl>
                                        <p:attrNameLst>
                                          <p:attrName>style.visibility</p:attrName>
                                        </p:attrNameLst>
                                      </p:cBhvr>
                                      <p:to>
                                        <p:strVal val="visible"/>
                                      </p:to>
                                    </p:set>
                                  </p:childTnLst>
                                </p:cTn>
                              </p:par>
                              <p:par>
                                <p:cTn id="567" presetID="1" presetClass="entr" presetSubtype="0" fill="hold" grpId="0" nodeType="withEffect">
                                  <p:stCondLst>
                                    <p:cond delay="0"/>
                                  </p:stCondLst>
                                  <p:childTnLst>
                                    <p:set>
                                      <p:cBhvr>
                                        <p:cTn id="568" dur="1" fill="hold">
                                          <p:stCondLst>
                                            <p:cond delay="0"/>
                                          </p:stCondLst>
                                        </p:cTn>
                                        <p:tgtEl>
                                          <p:spTgt spid="679"/>
                                        </p:tgtEl>
                                        <p:attrNameLst>
                                          <p:attrName>style.visibility</p:attrName>
                                        </p:attrNameLst>
                                      </p:cBhvr>
                                      <p:to>
                                        <p:strVal val="visible"/>
                                      </p:to>
                                    </p:set>
                                  </p:childTnLst>
                                </p:cTn>
                              </p:par>
                              <p:par>
                                <p:cTn id="569" presetID="1" presetClass="entr" presetSubtype="0" fill="hold" grpId="0" nodeType="withEffect">
                                  <p:stCondLst>
                                    <p:cond delay="0"/>
                                  </p:stCondLst>
                                  <p:childTnLst>
                                    <p:set>
                                      <p:cBhvr>
                                        <p:cTn id="570" dur="1" fill="hold">
                                          <p:stCondLst>
                                            <p:cond delay="0"/>
                                          </p:stCondLst>
                                        </p:cTn>
                                        <p:tgtEl>
                                          <p:spTgt spid="680"/>
                                        </p:tgtEl>
                                        <p:attrNameLst>
                                          <p:attrName>style.visibility</p:attrName>
                                        </p:attrNameLst>
                                      </p:cBhvr>
                                      <p:to>
                                        <p:strVal val="visible"/>
                                      </p:to>
                                    </p:set>
                                  </p:childTnLst>
                                </p:cTn>
                              </p:par>
                              <p:par>
                                <p:cTn id="571" presetID="1" presetClass="entr" presetSubtype="0" fill="hold" grpId="0" nodeType="withEffect">
                                  <p:stCondLst>
                                    <p:cond delay="0"/>
                                  </p:stCondLst>
                                  <p:childTnLst>
                                    <p:set>
                                      <p:cBhvr>
                                        <p:cTn id="572" dur="1" fill="hold">
                                          <p:stCondLst>
                                            <p:cond delay="0"/>
                                          </p:stCondLst>
                                        </p:cTn>
                                        <p:tgtEl>
                                          <p:spTgt spid="681"/>
                                        </p:tgtEl>
                                        <p:attrNameLst>
                                          <p:attrName>style.visibility</p:attrName>
                                        </p:attrNameLst>
                                      </p:cBhvr>
                                      <p:to>
                                        <p:strVal val="visible"/>
                                      </p:to>
                                    </p:set>
                                  </p:childTnLst>
                                </p:cTn>
                              </p:par>
                              <p:par>
                                <p:cTn id="573" presetID="1" presetClass="entr" presetSubtype="0" fill="hold" grpId="0" nodeType="withEffect">
                                  <p:stCondLst>
                                    <p:cond delay="0"/>
                                  </p:stCondLst>
                                  <p:childTnLst>
                                    <p:set>
                                      <p:cBhvr>
                                        <p:cTn id="574" dur="1" fill="hold">
                                          <p:stCondLst>
                                            <p:cond delay="0"/>
                                          </p:stCondLst>
                                        </p:cTn>
                                        <p:tgtEl>
                                          <p:spTgt spid="682"/>
                                        </p:tgtEl>
                                        <p:attrNameLst>
                                          <p:attrName>style.visibility</p:attrName>
                                        </p:attrNameLst>
                                      </p:cBhvr>
                                      <p:to>
                                        <p:strVal val="visible"/>
                                      </p:to>
                                    </p:set>
                                  </p:childTnLst>
                                </p:cTn>
                              </p:par>
                              <p:par>
                                <p:cTn id="575" presetID="1" presetClass="entr" presetSubtype="0" fill="hold" grpId="0" nodeType="withEffect">
                                  <p:stCondLst>
                                    <p:cond delay="0"/>
                                  </p:stCondLst>
                                  <p:childTnLst>
                                    <p:set>
                                      <p:cBhvr>
                                        <p:cTn id="576" dur="1" fill="hold">
                                          <p:stCondLst>
                                            <p:cond delay="0"/>
                                          </p:stCondLst>
                                        </p:cTn>
                                        <p:tgtEl>
                                          <p:spTgt spid="683"/>
                                        </p:tgtEl>
                                        <p:attrNameLst>
                                          <p:attrName>style.visibility</p:attrName>
                                        </p:attrNameLst>
                                      </p:cBhvr>
                                      <p:to>
                                        <p:strVal val="visible"/>
                                      </p:to>
                                    </p:set>
                                  </p:childTnLst>
                                </p:cTn>
                              </p:par>
                              <p:par>
                                <p:cTn id="577" presetID="1" presetClass="entr" presetSubtype="0" fill="hold" grpId="0" nodeType="withEffect">
                                  <p:stCondLst>
                                    <p:cond delay="0"/>
                                  </p:stCondLst>
                                  <p:childTnLst>
                                    <p:set>
                                      <p:cBhvr>
                                        <p:cTn id="578" dur="1" fill="hold">
                                          <p:stCondLst>
                                            <p:cond delay="0"/>
                                          </p:stCondLst>
                                        </p:cTn>
                                        <p:tgtEl>
                                          <p:spTgt spid="684"/>
                                        </p:tgtEl>
                                        <p:attrNameLst>
                                          <p:attrName>style.visibility</p:attrName>
                                        </p:attrNameLst>
                                      </p:cBhvr>
                                      <p:to>
                                        <p:strVal val="visible"/>
                                      </p:to>
                                    </p:set>
                                  </p:childTnLst>
                                </p:cTn>
                              </p:par>
                              <p:par>
                                <p:cTn id="579" presetID="1" presetClass="entr" presetSubtype="0" fill="hold" grpId="0" nodeType="withEffect">
                                  <p:stCondLst>
                                    <p:cond delay="0"/>
                                  </p:stCondLst>
                                  <p:childTnLst>
                                    <p:set>
                                      <p:cBhvr>
                                        <p:cTn id="580" dur="1" fill="hold">
                                          <p:stCondLst>
                                            <p:cond delay="0"/>
                                          </p:stCondLst>
                                        </p:cTn>
                                        <p:tgtEl>
                                          <p:spTgt spid="685"/>
                                        </p:tgtEl>
                                        <p:attrNameLst>
                                          <p:attrName>style.visibility</p:attrName>
                                        </p:attrNameLst>
                                      </p:cBhvr>
                                      <p:to>
                                        <p:strVal val="visible"/>
                                      </p:to>
                                    </p:set>
                                  </p:childTnLst>
                                </p:cTn>
                              </p:par>
                              <p:par>
                                <p:cTn id="581" presetID="1" presetClass="entr" presetSubtype="0" fill="hold" grpId="0" nodeType="withEffect">
                                  <p:stCondLst>
                                    <p:cond delay="0"/>
                                  </p:stCondLst>
                                  <p:childTnLst>
                                    <p:set>
                                      <p:cBhvr>
                                        <p:cTn id="582" dur="1" fill="hold">
                                          <p:stCondLst>
                                            <p:cond delay="0"/>
                                          </p:stCondLst>
                                        </p:cTn>
                                        <p:tgtEl>
                                          <p:spTgt spid="686"/>
                                        </p:tgtEl>
                                        <p:attrNameLst>
                                          <p:attrName>style.visibility</p:attrName>
                                        </p:attrNameLst>
                                      </p:cBhvr>
                                      <p:to>
                                        <p:strVal val="visible"/>
                                      </p:to>
                                    </p:set>
                                  </p:childTnLst>
                                </p:cTn>
                              </p:par>
                              <p:par>
                                <p:cTn id="583" presetID="1" presetClass="entr" presetSubtype="0" fill="hold" grpId="0" nodeType="withEffect">
                                  <p:stCondLst>
                                    <p:cond delay="0"/>
                                  </p:stCondLst>
                                  <p:childTnLst>
                                    <p:set>
                                      <p:cBhvr>
                                        <p:cTn id="584" dur="1" fill="hold">
                                          <p:stCondLst>
                                            <p:cond delay="0"/>
                                          </p:stCondLst>
                                        </p:cTn>
                                        <p:tgtEl>
                                          <p:spTgt spid="687"/>
                                        </p:tgtEl>
                                        <p:attrNameLst>
                                          <p:attrName>style.visibility</p:attrName>
                                        </p:attrNameLst>
                                      </p:cBhvr>
                                      <p:to>
                                        <p:strVal val="visible"/>
                                      </p:to>
                                    </p:set>
                                  </p:childTnLst>
                                </p:cTn>
                              </p:par>
                              <p:par>
                                <p:cTn id="585" presetID="1" presetClass="entr" presetSubtype="0" fill="hold" grpId="0" nodeType="withEffect">
                                  <p:stCondLst>
                                    <p:cond delay="0"/>
                                  </p:stCondLst>
                                  <p:childTnLst>
                                    <p:set>
                                      <p:cBhvr>
                                        <p:cTn id="586" dur="1" fill="hold">
                                          <p:stCondLst>
                                            <p:cond delay="0"/>
                                          </p:stCondLst>
                                        </p:cTn>
                                        <p:tgtEl>
                                          <p:spTgt spid="688"/>
                                        </p:tgtEl>
                                        <p:attrNameLst>
                                          <p:attrName>style.visibility</p:attrName>
                                        </p:attrNameLst>
                                      </p:cBhvr>
                                      <p:to>
                                        <p:strVal val="visible"/>
                                      </p:to>
                                    </p:set>
                                  </p:childTnLst>
                                </p:cTn>
                              </p:par>
                              <p:par>
                                <p:cTn id="587" presetID="1" presetClass="entr" presetSubtype="0" fill="hold" grpId="0" nodeType="withEffect">
                                  <p:stCondLst>
                                    <p:cond delay="0"/>
                                  </p:stCondLst>
                                  <p:childTnLst>
                                    <p:set>
                                      <p:cBhvr>
                                        <p:cTn id="588" dur="1" fill="hold">
                                          <p:stCondLst>
                                            <p:cond delay="0"/>
                                          </p:stCondLst>
                                        </p:cTn>
                                        <p:tgtEl>
                                          <p:spTgt spid="689"/>
                                        </p:tgtEl>
                                        <p:attrNameLst>
                                          <p:attrName>style.visibility</p:attrName>
                                        </p:attrNameLst>
                                      </p:cBhvr>
                                      <p:to>
                                        <p:strVal val="visible"/>
                                      </p:to>
                                    </p:set>
                                  </p:childTnLst>
                                </p:cTn>
                              </p:par>
                              <p:par>
                                <p:cTn id="589" presetID="1" presetClass="entr" presetSubtype="0" fill="hold" grpId="0" nodeType="withEffect">
                                  <p:stCondLst>
                                    <p:cond delay="0"/>
                                  </p:stCondLst>
                                  <p:childTnLst>
                                    <p:set>
                                      <p:cBhvr>
                                        <p:cTn id="590" dur="1" fill="hold">
                                          <p:stCondLst>
                                            <p:cond delay="0"/>
                                          </p:stCondLst>
                                        </p:cTn>
                                        <p:tgtEl>
                                          <p:spTgt spid="690"/>
                                        </p:tgtEl>
                                        <p:attrNameLst>
                                          <p:attrName>style.visibility</p:attrName>
                                        </p:attrNameLst>
                                      </p:cBhvr>
                                      <p:to>
                                        <p:strVal val="visible"/>
                                      </p:to>
                                    </p:set>
                                  </p:childTnLst>
                                </p:cTn>
                              </p:par>
                              <p:par>
                                <p:cTn id="591" presetID="1" presetClass="entr" presetSubtype="0" fill="hold" grpId="0" nodeType="withEffect">
                                  <p:stCondLst>
                                    <p:cond delay="0"/>
                                  </p:stCondLst>
                                  <p:childTnLst>
                                    <p:set>
                                      <p:cBhvr>
                                        <p:cTn id="592" dur="1" fill="hold">
                                          <p:stCondLst>
                                            <p:cond delay="0"/>
                                          </p:stCondLst>
                                        </p:cTn>
                                        <p:tgtEl>
                                          <p:spTgt spid="691"/>
                                        </p:tgtEl>
                                        <p:attrNameLst>
                                          <p:attrName>style.visibility</p:attrName>
                                        </p:attrNameLst>
                                      </p:cBhvr>
                                      <p:to>
                                        <p:strVal val="visible"/>
                                      </p:to>
                                    </p:set>
                                  </p:childTnLst>
                                </p:cTn>
                              </p:par>
                              <p:par>
                                <p:cTn id="593" presetID="1" presetClass="entr" presetSubtype="0" fill="hold" grpId="0" nodeType="withEffect">
                                  <p:stCondLst>
                                    <p:cond delay="0"/>
                                  </p:stCondLst>
                                  <p:childTnLst>
                                    <p:set>
                                      <p:cBhvr>
                                        <p:cTn id="594" dur="1" fill="hold">
                                          <p:stCondLst>
                                            <p:cond delay="0"/>
                                          </p:stCondLst>
                                        </p:cTn>
                                        <p:tgtEl>
                                          <p:spTgt spid="692"/>
                                        </p:tgtEl>
                                        <p:attrNameLst>
                                          <p:attrName>style.visibility</p:attrName>
                                        </p:attrNameLst>
                                      </p:cBhvr>
                                      <p:to>
                                        <p:strVal val="visible"/>
                                      </p:to>
                                    </p:set>
                                  </p:childTnLst>
                                </p:cTn>
                              </p:par>
                              <p:par>
                                <p:cTn id="595" presetID="1" presetClass="entr" presetSubtype="0" fill="hold" grpId="0" nodeType="withEffect">
                                  <p:stCondLst>
                                    <p:cond delay="0"/>
                                  </p:stCondLst>
                                  <p:childTnLst>
                                    <p:set>
                                      <p:cBhvr>
                                        <p:cTn id="596" dur="1" fill="hold">
                                          <p:stCondLst>
                                            <p:cond delay="0"/>
                                          </p:stCondLst>
                                        </p:cTn>
                                        <p:tgtEl>
                                          <p:spTgt spid="693"/>
                                        </p:tgtEl>
                                        <p:attrNameLst>
                                          <p:attrName>style.visibility</p:attrName>
                                        </p:attrNameLst>
                                      </p:cBhvr>
                                      <p:to>
                                        <p:strVal val="visible"/>
                                      </p:to>
                                    </p:set>
                                  </p:childTnLst>
                                </p:cTn>
                              </p:par>
                              <p:par>
                                <p:cTn id="597" presetID="1" presetClass="entr" presetSubtype="0" fill="hold" grpId="0" nodeType="withEffect">
                                  <p:stCondLst>
                                    <p:cond delay="0"/>
                                  </p:stCondLst>
                                  <p:childTnLst>
                                    <p:set>
                                      <p:cBhvr>
                                        <p:cTn id="598" dur="1" fill="hold">
                                          <p:stCondLst>
                                            <p:cond delay="0"/>
                                          </p:stCondLst>
                                        </p:cTn>
                                        <p:tgtEl>
                                          <p:spTgt spid="694"/>
                                        </p:tgtEl>
                                        <p:attrNameLst>
                                          <p:attrName>style.visibility</p:attrName>
                                        </p:attrNameLst>
                                      </p:cBhvr>
                                      <p:to>
                                        <p:strVal val="visible"/>
                                      </p:to>
                                    </p:set>
                                  </p:childTnLst>
                                </p:cTn>
                              </p:par>
                              <p:par>
                                <p:cTn id="599" presetID="1" presetClass="entr" presetSubtype="0" fill="hold" grpId="0" nodeType="withEffect">
                                  <p:stCondLst>
                                    <p:cond delay="0"/>
                                  </p:stCondLst>
                                  <p:childTnLst>
                                    <p:set>
                                      <p:cBhvr>
                                        <p:cTn id="600" dur="1" fill="hold">
                                          <p:stCondLst>
                                            <p:cond delay="0"/>
                                          </p:stCondLst>
                                        </p:cTn>
                                        <p:tgtEl>
                                          <p:spTgt spid="695"/>
                                        </p:tgtEl>
                                        <p:attrNameLst>
                                          <p:attrName>style.visibility</p:attrName>
                                        </p:attrNameLst>
                                      </p:cBhvr>
                                      <p:to>
                                        <p:strVal val="visible"/>
                                      </p:to>
                                    </p:set>
                                  </p:childTnLst>
                                </p:cTn>
                              </p:par>
                              <p:par>
                                <p:cTn id="601" presetID="1" presetClass="entr" presetSubtype="0" fill="hold" grpId="0" nodeType="withEffect">
                                  <p:stCondLst>
                                    <p:cond delay="0"/>
                                  </p:stCondLst>
                                  <p:childTnLst>
                                    <p:set>
                                      <p:cBhvr>
                                        <p:cTn id="602" dur="1" fill="hold">
                                          <p:stCondLst>
                                            <p:cond delay="0"/>
                                          </p:stCondLst>
                                        </p:cTn>
                                        <p:tgtEl>
                                          <p:spTgt spid="696"/>
                                        </p:tgtEl>
                                        <p:attrNameLst>
                                          <p:attrName>style.visibility</p:attrName>
                                        </p:attrNameLst>
                                      </p:cBhvr>
                                      <p:to>
                                        <p:strVal val="visible"/>
                                      </p:to>
                                    </p:set>
                                  </p:childTnLst>
                                </p:cTn>
                              </p:par>
                              <p:par>
                                <p:cTn id="603" presetID="1" presetClass="entr" presetSubtype="0" fill="hold" grpId="0" nodeType="withEffect">
                                  <p:stCondLst>
                                    <p:cond delay="0"/>
                                  </p:stCondLst>
                                  <p:childTnLst>
                                    <p:set>
                                      <p:cBhvr>
                                        <p:cTn id="604" dur="1" fill="hold">
                                          <p:stCondLst>
                                            <p:cond delay="0"/>
                                          </p:stCondLst>
                                        </p:cTn>
                                        <p:tgtEl>
                                          <p:spTgt spid="697"/>
                                        </p:tgtEl>
                                        <p:attrNameLst>
                                          <p:attrName>style.visibility</p:attrName>
                                        </p:attrNameLst>
                                      </p:cBhvr>
                                      <p:to>
                                        <p:strVal val="visible"/>
                                      </p:to>
                                    </p:set>
                                  </p:childTnLst>
                                </p:cTn>
                              </p:par>
                              <p:par>
                                <p:cTn id="605" presetID="1" presetClass="entr" presetSubtype="0" fill="hold" grpId="0" nodeType="withEffect">
                                  <p:stCondLst>
                                    <p:cond delay="0"/>
                                  </p:stCondLst>
                                  <p:childTnLst>
                                    <p:set>
                                      <p:cBhvr>
                                        <p:cTn id="606" dur="1" fill="hold">
                                          <p:stCondLst>
                                            <p:cond delay="0"/>
                                          </p:stCondLst>
                                        </p:cTn>
                                        <p:tgtEl>
                                          <p:spTgt spid="698"/>
                                        </p:tgtEl>
                                        <p:attrNameLst>
                                          <p:attrName>style.visibility</p:attrName>
                                        </p:attrNameLst>
                                      </p:cBhvr>
                                      <p:to>
                                        <p:strVal val="visible"/>
                                      </p:to>
                                    </p:set>
                                  </p:childTnLst>
                                </p:cTn>
                              </p:par>
                              <p:par>
                                <p:cTn id="607" presetID="1" presetClass="entr" presetSubtype="0" fill="hold" grpId="0" nodeType="withEffect">
                                  <p:stCondLst>
                                    <p:cond delay="0"/>
                                  </p:stCondLst>
                                  <p:childTnLst>
                                    <p:set>
                                      <p:cBhvr>
                                        <p:cTn id="608" dur="1" fill="hold">
                                          <p:stCondLst>
                                            <p:cond delay="0"/>
                                          </p:stCondLst>
                                        </p:cTn>
                                        <p:tgtEl>
                                          <p:spTgt spid="699"/>
                                        </p:tgtEl>
                                        <p:attrNameLst>
                                          <p:attrName>style.visibility</p:attrName>
                                        </p:attrNameLst>
                                      </p:cBhvr>
                                      <p:to>
                                        <p:strVal val="visible"/>
                                      </p:to>
                                    </p:set>
                                  </p:childTnLst>
                                </p:cTn>
                              </p:par>
                              <p:par>
                                <p:cTn id="609" presetID="1" presetClass="entr" presetSubtype="0" fill="hold" grpId="0" nodeType="withEffect">
                                  <p:stCondLst>
                                    <p:cond delay="0"/>
                                  </p:stCondLst>
                                  <p:childTnLst>
                                    <p:set>
                                      <p:cBhvr>
                                        <p:cTn id="610" dur="1" fill="hold">
                                          <p:stCondLst>
                                            <p:cond delay="0"/>
                                          </p:stCondLst>
                                        </p:cTn>
                                        <p:tgtEl>
                                          <p:spTgt spid="700"/>
                                        </p:tgtEl>
                                        <p:attrNameLst>
                                          <p:attrName>style.visibility</p:attrName>
                                        </p:attrNameLst>
                                      </p:cBhvr>
                                      <p:to>
                                        <p:strVal val="visible"/>
                                      </p:to>
                                    </p:set>
                                  </p:childTnLst>
                                </p:cTn>
                              </p:par>
                              <p:par>
                                <p:cTn id="611" presetID="1" presetClass="entr" presetSubtype="0" fill="hold" grpId="0" nodeType="withEffect">
                                  <p:stCondLst>
                                    <p:cond delay="0"/>
                                  </p:stCondLst>
                                  <p:childTnLst>
                                    <p:set>
                                      <p:cBhvr>
                                        <p:cTn id="612" dur="1" fill="hold">
                                          <p:stCondLst>
                                            <p:cond delay="0"/>
                                          </p:stCondLst>
                                        </p:cTn>
                                        <p:tgtEl>
                                          <p:spTgt spid="701"/>
                                        </p:tgtEl>
                                        <p:attrNameLst>
                                          <p:attrName>style.visibility</p:attrName>
                                        </p:attrNameLst>
                                      </p:cBhvr>
                                      <p:to>
                                        <p:strVal val="visible"/>
                                      </p:to>
                                    </p:set>
                                  </p:childTnLst>
                                </p:cTn>
                              </p:par>
                              <p:par>
                                <p:cTn id="613" presetID="1" presetClass="entr" presetSubtype="0" fill="hold" grpId="0" nodeType="withEffect">
                                  <p:stCondLst>
                                    <p:cond delay="0"/>
                                  </p:stCondLst>
                                  <p:childTnLst>
                                    <p:set>
                                      <p:cBhvr>
                                        <p:cTn id="614" dur="1" fill="hold">
                                          <p:stCondLst>
                                            <p:cond delay="0"/>
                                          </p:stCondLst>
                                        </p:cTn>
                                        <p:tgtEl>
                                          <p:spTgt spid="702"/>
                                        </p:tgtEl>
                                        <p:attrNameLst>
                                          <p:attrName>style.visibility</p:attrName>
                                        </p:attrNameLst>
                                      </p:cBhvr>
                                      <p:to>
                                        <p:strVal val="visible"/>
                                      </p:to>
                                    </p:set>
                                  </p:childTnLst>
                                </p:cTn>
                              </p:par>
                              <p:par>
                                <p:cTn id="615" presetID="1" presetClass="entr" presetSubtype="0" fill="hold" grpId="0" nodeType="withEffect">
                                  <p:stCondLst>
                                    <p:cond delay="0"/>
                                  </p:stCondLst>
                                  <p:childTnLst>
                                    <p:set>
                                      <p:cBhvr>
                                        <p:cTn id="616" dur="1" fill="hold">
                                          <p:stCondLst>
                                            <p:cond delay="0"/>
                                          </p:stCondLst>
                                        </p:cTn>
                                        <p:tgtEl>
                                          <p:spTgt spid="703"/>
                                        </p:tgtEl>
                                        <p:attrNameLst>
                                          <p:attrName>style.visibility</p:attrName>
                                        </p:attrNameLst>
                                      </p:cBhvr>
                                      <p:to>
                                        <p:strVal val="visible"/>
                                      </p:to>
                                    </p:set>
                                  </p:childTnLst>
                                </p:cTn>
                              </p:par>
                              <p:par>
                                <p:cTn id="617" presetID="1" presetClass="entr" presetSubtype="0" fill="hold" grpId="0" nodeType="withEffect">
                                  <p:stCondLst>
                                    <p:cond delay="0"/>
                                  </p:stCondLst>
                                  <p:childTnLst>
                                    <p:set>
                                      <p:cBhvr>
                                        <p:cTn id="618" dur="1" fill="hold">
                                          <p:stCondLst>
                                            <p:cond delay="0"/>
                                          </p:stCondLst>
                                        </p:cTn>
                                        <p:tgtEl>
                                          <p:spTgt spid="704"/>
                                        </p:tgtEl>
                                        <p:attrNameLst>
                                          <p:attrName>style.visibility</p:attrName>
                                        </p:attrNameLst>
                                      </p:cBhvr>
                                      <p:to>
                                        <p:strVal val="visible"/>
                                      </p:to>
                                    </p:set>
                                  </p:childTnLst>
                                </p:cTn>
                              </p:par>
                              <p:par>
                                <p:cTn id="619" presetID="1" presetClass="entr" presetSubtype="0" fill="hold" grpId="0" nodeType="withEffect" nodePh="1">
                                  <p:stCondLst>
                                    <p:cond delay="0"/>
                                  </p:stCondLst>
                                  <p:endCondLst>
                                    <p:cond evt="begin" delay="0">
                                      <p:tn val="619"/>
                                    </p:cond>
                                  </p:endCondLst>
                                  <p:childTnLst>
                                    <p:set>
                                      <p:cBhvr>
                                        <p:cTn id="620" dur="1" fill="hold">
                                          <p:stCondLst>
                                            <p:cond delay="0"/>
                                          </p:stCondLst>
                                        </p:cTn>
                                        <p:tgtEl>
                                          <p:spTgt spid="705"/>
                                        </p:tgtEl>
                                        <p:attrNameLst>
                                          <p:attrName>style.visibility</p:attrName>
                                        </p:attrNameLst>
                                      </p:cBhvr>
                                      <p:to>
                                        <p:strVal val="visible"/>
                                      </p:to>
                                    </p:set>
                                  </p:childTnLst>
                                </p:cTn>
                              </p:par>
                              <p:par>
                                <p:cTn id="621" presetID="1" presetClass="entr" presetSubtype="0" fill="hold" grpId="0" nodeType="withEffect">
                                  <p:stCondLst>
                                    <p:cond delay="0"/>
                                  </p:stCondLst>
                                  <p:childTnLst>
                                    <p:set>
                                      <p:cBhvr>
                                        <p:cTn id="622" dur="1" fill="hold">
                                          <p:stCondLst>
                                            <p:cond delay="0"/>
                                          </p:stCondLst>
                                        </p:cTn>
                                        <p:tgtEl>
                                          <p:spTgt spid="706"/>
                                        </p:tgtEl>
                                        <p:attrNameLst>
                                          <p:attrName>style.visibility</p:attrName>
                                        </p:attrNameLst>
                                      </p:cBhvr>
                                      <p:to>
                                        <p:strVal val="visible"/>
                                      </p:to>
                                    </p:set>
                                  </p:childTnLst>
                                </p:cTn>
                              </p:par>
                              <p:par>
                                <p:cTn id="623" presetID="1" presetClass="entr" presetSubtype="0" fill="hold" grpId="0" nodeType="withEffect">
                                  <p:stCondLst>
                                    <p:cond delay="0"/>
                                  </p:stCondLst>
                                  <p:childTnLst>
                                    <p:set>
                                      <p:cBhvr>
                                        <p:cTn id="624" dur="1" fill="hold">
                                          <p:stCondLst>
                                            <p:cond delay="0"/>
                                          </p:stCondLst>
                                        </p:cTn>
                                        <p:tgtEl>
                                          <p:spTgt spid="7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9" grpId="0" animBg="1"/>
      <p:bldP spid="110" grpId="0"/>
      <p:bldP spid="111" grpId="0" animBg="1"/>
      <p:bldP spid="112" grpId="0"/>
      <p:bldP spid="113" grpId="0" animBg="1"/>
      <p:bldP spid="114" grpId="0"/>
      <p:bldP spid="115" grpId="0" animBg="1"/>
      <p:bldP spid="116" grpId="0"/>
      <p:bldP spid="117" grpId="0"/>
      <p:bldP spid="118" grpId="0"/>
      <p:bldP spid="119" grpId="0" animBg="1"/>
      <p:bldP spid="120" grpId="0"/>
      <p:bldP spid="192" grpId="0" animBg="1"/>
      <p:bldP spid="232" grpId="0"/>
      <p:bldP spid="233" grpId="0"/>
      <p:bldP spid="234" grpId="0"/>
      <p:bldP spid="235" grpId="0"/>
      <p:bldP spid="236" grpId="0"/>
      <p:bldP spid="237" grpId="0" animBg="1"/>
      <p:bldP spid="238"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p:bldP spid="317" grpId="0"/>
      <p:bldP spid="318" grpId="0"/>
      <p:bldP spid="319" grpId="0"/>
      <p:bldP spid="320" grpId="0"/>
      <p:bldP spid="321" grpId="0"/>
      <p:bldP spid="322" grpId="0"/>
      <p:bldP spid="323" grpId="0"/>
      <p:bldP spid="324" grpId="0"/>
      <p:bldP spid="325" grpId="0"/>
      <p:bldP spid="326" grpId="0"/>
      <p:bldP spid="327" grpId="0"/>
      <p:bldP spid="328" grpId="0"/>
      <p:bldP spid="329" grpId="0"/>
      <p:bldP spid="330" grpId="0"/>
      <p:bldP spid="331" grpId="0"/>
      <p:bldP spid="332" grpId="0"/>
      <p:bldP spid="333" grpId="0"/>
      <p:bldP spid="334" grpId="0"/>
      <p:bldP spid="335" grpId="0"/>
      <p:bldP spid="336" grpId="0"/>
      <p:bldP spid="337" grpId="0"/>
      <p:bldP spid="338" grpId="0"/>
      <p:bldP spid="339" grpId="0"/>
      <p:bldP spid="341" grpId="0" animBg="1"/>
      <p:bldP spid="342" grpId="0" animBg="1"/>
      <p:bldP spid="343" grpId="0"/>
      <p:bldP spid="344" grpId="0"/>
      <p:bldP spid="345" grpId="0"/>
      <p:bldP spid="374" grpId="0"/>
      <p:bldP spid="375" grpId="0"/>
      <p:bldP spid="376" grpId="0" animBg="1"/>
      <p:bldP spid="377" grpId="0" animBg="1"/>
      <p:bldP spid="379" grpId="0"/>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p:bldP spid="459" grpId="0"/>
      <p:bldP spid="460" grpId="0" animBg="1"/>
      <p:bldP spid="462" grpId="0" animBg="1"/>
      <p:bldP spid="463" grpId="0"/>
      <p:bldP spid="464" grpId="0" animBg="1"/>
      <p:bldP spid="465" grpId="0"/>
      <p:bldP spid="466" grpId="0" animBg="1"/>
      <p:bldP spid="467" grpId="0"/>
      <p:bldP spid="468" grpId="0" animBg="1"/>
      <p:bldP spid="469" grpId="0"/>
      <p:bldP spid="470" grpId="0" animBg="1"/>
      <p:bldP spid="471" grpId="0"/>
      <p:bldP spid="472" grpId="0" animBg="1"/>
      <p:bldP spid="501" grpId="0"/>
      <p:bldP spid="502" grpId="0"/>
      <p:bldP spid="503" grpId="0"/>
      <p:bldP spid="504" grpId="0"/>
      <p:bldP spid="505" grpId="0"/>
      <p:bldP spid="506" grpId="0" animBg="1"/>
      <p:bldP spid="507"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p:bldP spid="586" grpId="0"/>
      <p:bldP spid="587" grpId="0"/>
      <p:bldP spid="588" grpId="0"/>
      <p:bldP spid="590" grpId="0" animBg="1"/>
      <p:bldP spid="591" grpId="0" animBg="1"/>
      <p:bldP spid="592" grpId="0"/>
      <p:bldP spid="593" grpId="0"/>
      <p:bldP spid="622" grpId="0"/>
      <p:bldP spid="623" grpId="0"/>
      <p:bldP spid="624" grpId="0" animBg="1"/>
      <p:bldP spid="625" grpId="0" animBg="1"/>
      <p:bldP spid="626" grpId="0"/>
      <p:bldP spid="627" grpId="0"/>
      <p:bldP spid="655" grpId="0" animBg="1"/>
      <p:bldP spid="656" grpId="0" animBg="1"/>
      <p:bldP spid="657" grpId="0" animBg="1"/>
      <p:bldP spid="658" grpId="0" animBg="1"/>
      <p:bldP spid="659" grpId="0" animBg="1"/>
      <p:bldP spid="660" grpId="0" animBg="1"/>
      <p:bldP spid="661" grpId="0" animBg="1"/>
      <p:bldP spid="662" grpId="0" animBg="1"/>
      <p:bldP spid="663" grpId="0" animBg="1"/>
      <p:bldP spid="664" grpId="0" animBg="1"/>
      <p:bldP spid="665" grpId="0" animBg="1"/>
      <p:bldP spid="666" grpId="0" animBg="1"/>
      <p:bldP spid="667" grpId="0" animBg="1"/>
      <p:bldP spid="668" grpId="0" animBg="1"/>
      <p:bldP spid="669" grpId="0" animBg="1"/>
      <p:bldP spid="670" grpId="0" animBg="1"/>
      <p:bldP spid="671" grpId="0" animBg="1"/>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4" grpId="0" animBg="1"/>
      <p:bldP spid="685" grpId="0" animBg="1"/>
      <p:bldP spid="686" grpId="0" animBg="1"/>
      <p:bldP spid="687" grpId="0" animBg="1"/>
      <p:bldP spid="688" grpId="0" animBg="1"/>
      <p:bldP spid="689" grpId="0" animBg="1"/>
      <p:bldP spid="690" grpId="0" animBg="1"/>
      <p:bldP spid="691" grpId="0" animBg="1"/>
      <p:bldP spid="692" grpId="0" animBg="1"/>
      <p:bldP spid="693" grpId="0" animBg="1"/>
      <p:bldP spid="694" grpId="0" animBg="1"/>
      <p:bldP spid="695" grpId="0" animBg="1"/>
      <p:bldP spid="696" grpId="0" animBg="1"/>
      <p:bldP spid="697" grpId="0" animBg="1"/>
      <p:bldP spid="698" grpId="0" animBg="1"/>
      <p:bldP spid="699" grpId="0" animBg="1"/>
      <p:bldP spid="700" grpId="0" animBg="1"/>
      <p:bldP spid="701" grpId="0" animBg="1"/>
      <p:bldP spid="702" grpId="0" animBg="1"/>
      <p:bldP spid="703" grpId="0" animBg="1"/>
      <p:bldP spid="704" grpId="0" animBg="1"/>
      <p:bldP spid="705" grpId="0"/>
      <p:bldP spid="706" grpId="0"/>
      <p:bldP spid="707" grpId="0" animBg="1"/>
    </p:bldLst>
  </p:timing>
</p:sld>
</file>

<file path=ppt/theme/theme1.xml><?xml version="1.0" encoding="utf-8"?>
<a:theme xmlns:a="http://schemas.openxmlformats.org/drawingml/2006/main" name="2012 10 09 Szablon prezentacji WSL">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 10 14 Szablon prezentacji WSL</Template>
  <TotalTime>0</TotalTime>
  <Words>2466</Words>
  <Application>Microsoft Office PowerPoint</Application>
  <PresentationFormat>Bildschirmpräsentation (4:3)</PresentationFormat>
  <Paragraphs>604</Paragraphs>
  <Slides>57</Slides>
  <Notes>1</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57</vt:i4>
      </vt:variant>
    </vt:vector>
  </HeadingPairs>
  <TitlesOfParts>
    <vt:vector size="59" baseType="lpstr">
      <vt:lpstr>2012 10 09 Szablon prezentacji WSL</vt:lpstr>
      <vt:lpstr>OleObject</vt:lpstr>
      <vt:lpstr>International Networks and Supply Chain Flows    </vt:lpstr>
      <vt:lpstr>Our business environment – Opportunities and Threats </vt:lpstr>
      <vt:lpstr>Evolution and Paradigm Shifts in and with the ICT</vt:lpstr>
      <vt:lpstr>Megatrends with Relevance to Logistics</vt:lpstr>
      <vt:lpstr>Conclusions for Logistics (1)</vt:lpstr>
      <vt:lpstr>Conclusions for Logistics (2)</vt:lpstr>
      <vt:lpstr>Megatrend Effects as Sphere of Activities</vt:lpstr>
      <vt:lpstr>What is vital for success and sustainability?</vt:lpstr>
      <vt:lpstr>Supply Chain Challenges at a Glance</vt:lpstr>
      <vt:lpstr>Analogy for SCM Challenges (1)</vt:lpstr>
      <vt:lpstr>The only inconvenience is the customer (Geffroy)</vt:lpstr>
      <vt:lpstr>Causes for the Bullwhip Effect in the Supply Chain (1)</vt:lpstr>
      <vt:lpstr>Causes for the Bullwhip Effect in the Supply Chain (2)</vt:lpstr>
      <vt:lpstr>Transaction Cost Ex ante</vt:lpstr>
      <vt:lpstr>Transaction Cost Ex post</vt:lpstr>
      <vt:lpstr>Conclusion: Transaction COSTs</vt:lpstr>
      <vt:lpstr>The Media Break</vt:lpstr>
      <vt:lpstr>Analogy for SCM Challenges (2)</vt:lpstr>
      <vt:lpstr>Epc Global Framework </vt:lpstr>
      <vt:lpstr>PowerPoint-Präsentation</vt:lpstr>
      <vt:lpstr>PowerPoint-Präsentation</vt:lpstr>
      <vt:lpstr>GS1 Standards Framework  - just one example for a specific Industry</vt:lpstr>
      <vt:lpstr>Why is it so hard to solve the issues in collaboration?</vt:lpstr>
      <vt:lpstr>PowerPoint-Präsentation</vt:lpstr>
      <vt:lpstr>Supply Chain Operation reference Model (SCOr)</vt:lpstr>
      <vt:lpstr>On the Supply Chain Council</vt:lpstr>
      <vt:lpstr>SCOR Essentials</vt:lpstr>
      <vt:lpstr>What is a Process Reference Model?</vt:lpstr>
      <vt:lpstr>Contain of a Process Reference Model</vt:lpstr>
      <vt:lpstr>What is SCOR?</vt:lpstr>
      <vt:lpstr>One Method Internationally Accepted</vt:lpstr>
      <vt:lpstr>Scope of SCOR Processes</vt:lpstr>
      <vt:lpstr>Structure of SCOR Model</vt:lpstr>
      <vt:lpstr>End-to-End Supply Chain</vt:lpstr>
      <vt:lpstr>SCOR Contains three levels of Process details</vt:lpstr>
      <vt:lpstr>SCOR Hierarchy</vt:lpstr>
      <vt:lpstr>Main KPI in SCOR</vt:lpstr>
      <vt:lpstr>SCOR Process Codification</vt:lpstr>
      <vt:lpstr>Internationalization</vt:lpstr>
      <vt:lpstr>Export from germany to China (Mrd. €)</vt:lpstr>
      <vt:lpstr>20 largest export nations 2012 (mrd. $)</vt:lpstr>
      <vt:lpstr>Foreign ratios of selected DAX firms (data as of 2005)</vt:lpstr>
      <vt:lpstr>Classic supply chain - Model of a three-stage linear supply chain </vt:lpstr>
      <vt:lpstr>Consumer Goods supply chain</vt:lpstr>
      <vt:lpstr>Global Supply Net complexity</vt:lpstr>
      <vt:lpstr>The evolution of Logistics Strategies</vt:lpstr>
      <vt:lpstr>Supply chain Units - Where am I?</vt:lpstr>
      <vt:lpstr>Process Maturity Model</vt:lpstr>
      <vt:lpstr>What are the competencies and value </vt:lpstr>
      <vt:lpstr>Business Opportunities regarding Logistics</vt:lpstr>
      <vt:lpstr>Go-To-Market Strategies</vt:lpstr>
      <vt:lpstr>Business Set up for Internationalization</vt:lpstr>
      <vt:lpstr>Types of Strategies to internationalize</vt:lpstr>
      <vt:lpstr>Manifold aspects regarding culture</vt:lpstr>
      <vt:lpstr>Risk Assessment for Different Structural Approaches (1)</vt:lpstr>
      <vt:lpstr>Risk Assessment for Different Structural Approaches (2)</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RESOURCES MANAGEMENT</dc:title>
  <dc:creator>Marcin</dc:creator>
  <cp:lastModifiedBy>Frank Gillert</cp:lastModifiedBy>
  <cp:revision>89</cp:revision>
  <dcterms:created xsi:type="dcterms:W3CDTF">2014-05-09T09:03:02Z</dcterms:created>
  <dcterms:modified xsi:type="dcterms:W3CDTF">2014-07-08T07:01:37Z</dcterms:modified>
</cp:coreProperties>
</file>