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80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81" r:id="rId13"/>
    <p:sldId id="271" r:id="rId14"/>
    <p:sldId id="273" r:id="rId15"/>
    <p:sldId id="274" r:id="rId16"/>
    <p:sldId id="275" r:id="rId17"/>
    <p:sldId id="282" r:id="rId18"/>
    <p:sldId id="283" r:id="rId19"/>
    <p:sldId id="284" r:id="rId20"/>
    <p:sldId id="28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0" autoAdjust="0"/>
    <p:restoredTop sz="94624" autoAdjust="0"/>
  </p:normalViewPr>
  <p:slideViewPr>
    <p:cSldViewPr snapToGrid="0">
      <p:cViewPr>
        <p:scale>
          <a:sx n="76" d="100"/>
          <a:sy n="76" d="100"/>
        </p:scale>
        <p:origin x="67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9F80C53-6D11-43FA-8A0E-2761DDFAE6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875B936D-14BE-4598-8F99-9A3EF7E0B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7959606-1B03-4B87-89FE-A72C998B7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C821A-470F-4FAC-B10C-327D6BC7F9C1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C4D1121-AF68-47D7-BEAC-7DDEB03CC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A791CF3-480B-4D03-9E20-1B86B9838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7576-2C58-44B4-BA38-1038CD24B9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6350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29C983-8C72-4913-8129-9DC787CB7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0FED96B5-835D-4BFA-B646-F09474B6F1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AD495B8-1E77-4FF0-9845-5C4EF4714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C821A-470F-4FAC-B10C-327D6BC7F9C1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68D2E27-08C9-4EAA-9CD4-D27D4F993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587CB78-A193-4518-8E67-7B429C3ED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7576-2C58-44B4-BA38-1038CD24B9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223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67F7B655-224B-4E5D-87FF-4BE7159E0A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F54D174F-7DEC-41FE-A9EC-30F7C40CCD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330A0EC-5BD6-4654-BABF-385E5DE82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C821A-470F-4FAC-B10C-327D6BC7F9C1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13951E1-7746-4254-958A-30712C5CB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D555082-4268-496B-8E35-33E64A6F4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7576-2C58-44B4-BA38-1038CD24B9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695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CD309FD-D902-4EC2-8105-AA04574F7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3876890-2593-475A-A0D9-6A54D829A0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8A4DBD3-4791-499E-88D3-695C7BF1D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C821A-470F-4FAC-B10C-327D6BC7F9C1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0472BFD-B8FF-48C7-98E9-4D5474249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809E431-C17C-4957-977C-7812FAE80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7576-2C58-44B4-BA38-1038CD24B9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676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3256016-1887-4BDA-91B9-7E0FAE93C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9A9920E-8191-4001-B4D2-6410D88BC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0902719-FB3E-4BA4-A10A-74D8DD790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C821A-470F-4FAC-B10C-327D6BC7F9C1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9ED847F-C6EE-4FFD-9829-BE07D501D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D36C6EA-8578-4BB6-98CA-375DAFA2E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7576-2C58-44B4-BA38-1038CD24B9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44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8F2FC55-2C6E-41A5-A25E-8D602604A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C48EF54-50CF-457B-8CBA-351FD14B11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E8757FF2-9194-40F3-8658-E0A0699E49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14D42CD-326F-4B1C-BD42-8A3148B2C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C821A-470F-4FAC-B10C-327D6BC7F9C1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61B369C-335F-438E-A8DD-C2EDF1C88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2F1E012-1D86-41B2-BA51-62F640DCB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7576-2C58-44B4-BA38-1038CD24B9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8674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509527D-43EE-47F3-8F0C-E752C4524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B0155D4-BCE1-4C9B-974D-F9AAB4186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3AFC94F7-877B-4537-A065-EBE01FB292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E86D1D67-CAA4-4B42-A69D-CD35E1DD90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65ED46E2-9BD3-4D87-A5EC-96B8A30917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6BEA19B2-3137-4707-88C3-8FB142DC1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C821A-470F-4FAC-B10C-327D6BC7F9C1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4D5E97F3-4627-42AC-8623-3220A1657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153E2BA5-B643-4463-BBFE-62C0F4F1A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7576-2C58-44B4-BA38-1038CD24B9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49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4C09E2E-72D1-4EBC-8991-509DEE19C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4660DE8E-546E-4BF1-91A2-F954A027E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C821A-470F-4FAC-B10C-327D6BC7F9C1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4A0C5D8B-9909-455C-8E3C-D5076FE73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2673CD52-D0E3-4477-8F76-5F76B5309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7576-2C58-44B4-BA38-1038CD24B9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2035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15D10098-B518-4CAF-9BA3-180A94BD0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C821A-470F-4FAC-B10C-327D6BC7F9C1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2BDE5234-E92D-4B94-B6AF-8729595BC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F21E12EB-DF8A-44F4-9345-0DC961885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7576-2C58-44B4-BA38-1038CD24B9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8464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E678672-E778-4FEE-932D-BE170AC6B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109FF5F-25CD-4D67-B9AA-1B9718494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D86B27F-6F84-4371-B458-3F4324948F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05E98F2-3F08-41E5-9A37-D02B30C5A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C821A-470F-4FAC-B10C-327D6BC7F9C1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84ED8B4-05EA-4E27-9F59-F1486B109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7B73D71-8F27-4D07-B466-47E09C45F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7576-2C58-44B4-BA38-1038CD24B9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9966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5D809A7-F879-42F5-8ADB-E6D78E0D9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42AE823B-F896-4D4C-8022-630729FA11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C61C9D7-6C03-40CC-ABD5-884B7406B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5981245-0414-45A5-B51B-C6188B851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C821A-470F-4FAC-B10C-327D6BC7F9C1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EFCC996-7EE1-49D8-83B2-2ED025D0A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538BD77-D20A-4F53-A924-2687E02E2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A7576-2C58-44B4-BA38-1038CD24B9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6518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65A931E-61FF-4FEC-9BEC-A92D92C63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6F37EC7-190D-4892-B832-2CDE23A8FC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56F6F20-F00A-4F71-8769-94C70DB7F5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C821A-470F-4FAC-B10C-327D6BC7F9C1}" type="datetimeFigureOut">
              <a:rPr lang="ru-RU" smtClean="0"/>
              <a:t>03.05.2020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77AB026-C576-409A-A8A9-2C02AAC0E7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9A11432-FBEA-4ADF-919C-780C5D0241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7A7576-2C58-44B4-BA38-1038CD24B98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590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7FA78505-8329-4C56-87E7-C8F6BFDE3E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62"/>
          <a:stretch/>
        </p:blipFill>
        <p:spPr>
          <a:xfrm>
            <a:off x="0" y="0"/>
            <a:ext cx="12187464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F28BA1F-D926-41E7-ACB8-33A373825F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13212" y="-100284"/>
            <a:ext cx="9144000" cy="2387600"/>
          </a:xfrm>
        </p:spPr>
        <p:txBody>
          <a:bodyPr/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OldKharkiv" panose="02000503000000000000" pitchFamily="50" charset="0"/>
              </a:rPr>
              <a:t>Юбилею Великой Победы посвящается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1ED8D191-73BD-47CF-961B-26B93C80E4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449943" y="2517775"/>
            <a:ext cx="9144000" cy="1822450"/>
          </a:xfrm>
        </p:spPr>
        <p:txBody>
          <a:bodyPr>
            <a:normAutofit/>
          </a:bodyPr>
          <a:lstStyle/>
          <a:p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OldKharkiv" panose="02000503000000000000" pitchFamily="50" charset="0"/>
                <a:cs typeface="Times New Roman"/>
              </a:rPr>
              <a:t>Еще тогда нас не было на свете, </a:t>
            </a:r>
            <a:b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OldKharkiv" panose="02000503000000000000" pitchFamily="50" charset="0"/>
                <a:cs typeface="Times New Roman"/>
              </a:rPr>
            </a:b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OldKharkiv" panose="02000503000000000000" pitchFamily="50" charset="0"/>
                <a:cs typeface="Times New Roman"/>
              </a:rPr>
              <a:t>Когда гремел салют из края в край. </a:t>
            </a:r>
            <a:b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OldKharkiv" panose="02000503000000000000" pitchFamily="50" charset="0"/>
                <a:cs typeface="Times New Roman"/>
              </a:rPr>
            </a:b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OldKharkiv" panose="02000503000000000000" pitchFamily="50" charset="0"/>
                <a:cs typeface="Times New Roman"/>
              </a:rPr>
              <a:t>Солдаты, подарили вы планете </a:t>
            </a:r>
            <a:b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OldKharkiv" panose="02000503000000000000" pitchFamily="50" charset="0"/>
                <a:cs typeface="Times New Roman"/>
              </a:rPr>
            </a:b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OldKharkiv" panose="02000503000000000000" pitchFamily="50" charset="0"/>
                <a:cs typeface="Times New Roman"/>
              </a:rPr>
              <a:t>Великий Май, Победный Май! 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  <a:ea typeface="OldKharkiv" panose="02000503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18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8CCF019-FE3D-4D52-AF00-6779396ABE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" t="30554" r="4444" b="310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47D91F4-A98A-4C3B-A35D-67C657092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0A62122-97BD-4233-9A0E-F982692B07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" t="6805" r="7507"/>
          <a:stretch/>
        </p:blipFill>
        <p:spPr>
          <a:xfrm>
            <a:off x="1" y="2562224"/>
            <a:ext cx="3208488" cy="440264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61AA1FD6-6AB6-4F10-BC5F-84DE0E91B3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8" t="6805" r="2661" b="1806"/>
          <a:stretch/>
        </p:blipFill>
        <p:spPr>
          <a:xfrm>
            <a:off x="8886828" y="30411"/>
            <a:ext cx="3208488" cy="432619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ADA7B7D-0B51-4C9E-B5C3-1565B7AE6CD8}"/>
              </a:ext>
            </a:extLst>
          </p:cNvPr>
          <p:cNvSpPr txBox="1"/>
          <p:nvPr/>
        </p:nvSpPr>
        <p:spPr>
          <a:xfrm>
            <a:off x="3208489" y="2657475"/>
            <a:ext cx="48208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 smtClean="0">
              <a:solidFill>
                <a:prstClr val="black"/>
              </a:solidFill>
              <a:latin typeface="Segoe Print" panose="02000600000000000000" pitchFamily="2" charset="0"/>
              <a:ea typeface="Times New Roman"/>
            </a:endParaRPr>
          </a:p>
          <a:p>
            <a:r>
              <a:rPr lang="ru-RU" sz="2400" b="1" dirty="0" smtClean="0">
                <a:solidFill>
                  <a:prstClr val="black"/>
                </a:solidFill>
                <a:latin typeface="Segoe Print" panose="02000600000000000000" pitchFamily="2" charset="0"/>
                <a:ea typeface="Times New Roman"/>
              </a:rPr>
              <a:t>Никитин </a:t>
            </a:r>
            <a:r>
              <a:rPr lang="ru-RU" sz="2400" b="1" dirty="0">
                <a:solidFill>
                  <a:prstClr val="black"/>
                </a:solidFill>
                <a:latin typeface="Segoe Print" panose="02000600000000000000" pitchFamily="2" charset="0"/>
                <a:ea typeface="Times New Roman"/>
              </a:rPr>
              <a:t>Петр </a:t>
            </a:r>
            <a:r>
              <a:rPr lang="ru-RU" sz="2400" b="1" dirty="0">
                <a:latin typeface="Segoe Print" panose="02000600000000000000" pitchFamily="2" charset="0"/>
                <a:ea typeface="Times New Roman"/>
              </a:rPr>
              <a:t>Григорьевич </a:t>
            </a:r>
            <a:endParaRPr lang="ru-RU" sz="2400" b="1" dirty="0">
              <a:latin typeface="Segoe Print" panose="020006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D7475BA-41AE-46E3-BA54-BB154C1F18BD}"/>
              </a:ext>
            </a:extLst>
          </p:cNvPr>
          <p:cNvSpPr txBox="1"/>
          <p:nvPr/>
        </p:nvSpPr>
        <p:spPr>
          <a:xfrm>
            <a:off x="3208489" y="3119140"/>
            <a:ext cx="8983511" cy="374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endParaRPr lang="ru-RU" dirty="0" smtClean="0">
              <a:latin typeface="Segoe Print" panose="02000600000000000000" pitchFamily="2" charset="0"/>
              <a:ea typeface="Times New Roman"/>
            </a:endParaRPr>
          </a:p>
          <a:p>
            <a:pPr>
              <a:lnSpc>
                <a:spcPct val="120000"/>
              </a:lnSpc>
            </a:pPr>
            <a:r>
              <a:rPr lang="ru-RU" dirty="0" smtClean="0">
                <a:latin typeface="Segoe Print" panose="02000600000000000000" pitchFamily="2" charset="0"/>
                <a:ea typeface="Times New Roman"/>
              </a:rPr>
              <a:t>Доцент  </a:t>
            </a:r>
            <a:r>
              <a:rPr lang="ru-RU" dirty="0">
                <a:latin typeface="Segoe Print" panose="02000600000000000000" pitchFamily="2" charset="0"/>
                <a:ea typeface="Times New Roman"/>
              </a:rPr>
              <a:t>кафедры ТОЭ, </a:t>
            </a:r>
            <a:r>
              <a:rPr lang="ru-RU" b="1" dirty="0">
                <a:latin typeface="Segoe Print" panose="02000600000000000000" pitchFamily="2" charset="0"/>
                <a:ea typeface="Times New Roman"/>
              </a:rPr>
              <a:t>капитан, танкист.</a:t>
            </a:r>
            <a:r>
              <a:rPr lang="ru-RU" dirty="0">
                <a:latin typeface="Segoe Print" panose="02000600000000000000" pitchFamily="2" charset="0"/>
                <a:ea typeface="Times New Roman"/>
              </a:rPr>
              <a:t> 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endParaRPr lang="ru-RU" dirty="0">
              <a:latin typeface="Segoe Print" panose="02000600000000000000" pitchFamily="2" charset="0"/>
              <a:ea typeface="Times New Roman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ru-RU" dirty="0" smtClean="0">
                <a:latin typeface="Segoe Print" panose="02000600000000000000" pitchFamily="2" charset="0"/>
                <a:ea typeface="Times New Roman"/>
              </a:rPr>
              <a:t>Воевал на </a:t>
            </a:r>
            <a:r>
              <a:rPr lang="ru-RU" dirty="0">
                <a:latin typeface="Segoe Print" panose="02000600000000000000" pitchFamily="2" charset="0"/>
                <a:ea typeface="Times New Roman"/>
              </a:rPr>
              <a:t>Северо-Западном, Юго-Западном, Забайкальском,  </a:t>
            </a:r>
            <a:r>
              <a:rPr lang="ru-RU" dirty="0" smtClean="0">
                <a:latin typeface="Segoe Print" panose="02000600000000000000" pitchFamily="2" charset="0"/>
                <a:ea typeface="Times New Roman"/>
              </a:rPr>
              <a:t>Сталинградском и 3-ем </a:t>
            </a:r>
            <a:r>
              <a:rPr lang="ru-RU" dirty="0">
                <a:latin typeface="Segoe Print" panose="02000600000000000000" pitchFamily="2" charset="0"/>
                <a:ea typeface="Times New Roman"/>
              </a:rPr>
              <a:t>Украинском фронте. Защитник Сталинграда.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endParaRPr lang="ru-RU" sz="1200" dirty="0">
              <a:latin typeface="Segoe Print" panose="02000600000000000000" pitchFamily="2" charset="0"/>
              <a:ea typeface="Times New Roman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ru-RU" b="1" dirty="0">
                <a:latin typeface="Segoe Print" panose="02000600000000000000" pitchFamily="2" charset="0"/>
                <a:ea typeface="Times New Roman"/>
              </a:rPr>
              <a:t>Ордена</a:t>
            </a:r>
            <a:r>
              <a:rPr lang="ru-RU" dirty="0">
                <a:latin typeface="Segoe Print" panose="02000600000000000000" pitchFamily="2" charset="0"/>
                <a:ea typeface="Times New Roman"/>
              </a:rPr>
              <a:t>:  Отечественной войны 2 ст. «Красная  Звезда.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ru-RU" b="1" dirty="0">
                <a:latin typeface="Segoe Print" panose="02000600000000000000" pitchFamily="2" charset="0"/>
                <a:ea typeface="Times New Roman"/>
              </a:rPr>
              <a:t>Медали</a:t>
            </a:r>
            <a:r>
              <a:rPr lang="ru-RU" dirty="0">
                <a:latin typeface="Segoe Print" panose="02000600000000000000" pitchFamily="2" charset="0"/>
                <a:ea typeface="Times New Roman"/>
              </a:rPr>
              <a:t>: «За оборону Сталинграда», «За победу над Германией», «За победу над Японией».  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endParaRPr lang="ru-RU" dirty="0">
              <a:latin typeface="Segoe Print" panose="02000600000000000000" pitchFamily="2" charset="0"/>
              <a:ea typeface="Times New Roman"/>
            </a:endParaRPr>
          </a:p>
          <a:p>
            <a:pPr>
              <a:lnSpc>
                <a:spcPct val="120000"/>
              </a:lnSpc>
            </a:pPr>
            <a:r>
              <a:rPr lang="ru-RU" dirty="0">
                <a:latin typeface="Segoe Print" panose="02000600000000000000" pitchFamily="2" charset="0"/>
                <a:ea typeface="Times New Roman"/>
              </a:rPr>
              <a:t>Работал в</a:t>
            </a:r>
            <a:r>
              <a:rPr lang="ru-RU" b="1" dirty="0">
                <a:latin typeface="Segoe Print" panose="02000600000000000000" pitchFamily="2" charset="0"/>
                <a:ea typeface="Times New Roman"/>
              </a:rPr>
              <a:t> </a:t>
            </a:r>
            <a:r>
              <a:rPr lang="ru-RU" dirty="0">
                <a:latin typeface="Segoe Print" panose="02000600000000000000" pitchFamily="2" charset="0"/>
                <a:ea typeface="Times New Roman"/>
              </a:rPr>
              <a:t>УЭМИИТ-</a:t>
            </a:r>
            <a:r>
              <a:rPr lang="ru-RU" dirty="0" err="1">
                <a:latin typeface="Segoe Print" panose="02000600000000000000" pitchFamily="2" charset="0"/>
                <a:ea typeface="Times New Roman"/>
              </a:rPr>
              <a:t>УрГУПС</a:t>
            </a:r>
            <a:r>
              <a:rPr lang="ru-RU" dirty="0">
                <a:latin typeface="Segoe Print" panose="02000600000000000000" pitchFamily="2" charset="0"/>
                <a:ea typeface="Times New Roman"/>
              </a:rPr>
              <a:t> </a:t>
            </a:r>
            <a:r>
              <a:rPr lang="ru-RU" b="1" dirty="0">
                <a:latin typeface="Segoe Print" panose="02000600000000000000" pitchFamily="2" charset="0"/>
                <a:ea typeface="Times New Roman"/>
              </a:rPr>
              <a:t>более 28 лет</a:t>
            </a:r>
            <a:r>
              <a:rPr lang="ru-RU" dirty="0">
                <a:latin typeface="Segoe Print" panose="02000600000000000000" pitchFamily="2" charset="0"/>
                <a:ea typeface="Times New Roman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33F0166-4FB1-43DA-A00F-1507F5958BDB}"/>
              </a:ext>
            </a:extLst>
          </p:cNvPr>
          <p:cNvSpPr txBox="1"/>
          <p:nvPr/>
        </p:nvSpPr>
        <p:spPr>
          <a:xfrm>
            <a:off x="4911634" y="78235"/>
            <a:ext cx="4049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Segoe Print" panose="02000600000000000000" pitchFamily="2" charset="0"/>
                <a:ea typeface="Times New Roman"/>
              </a:rPr>
              <a:t>Зайцев </a:t>
            </a:r>
            <a:r>
              <a:rPr lang="ru-RU" sz="2400" b="1" dirty="0" err="1">
                <a:latin typeface="Segoe Print" panose="02000600000000000000" pitchFamily="2" charset="0"/>
                <a:ea typeface="Times New Roman"/>
              </a:rPr>
              <a:t>Рувим</a:t>
            </a:r>
            <a:r>
              <a:rPr lang="ru-RU" sz="2400" b="1" dirty="0">
                <a:latin typeface="Segoe Print" panose="02000600000000000000" pitchFamily="2" charset="0"/>
                <a:ea typeface="Times New Roman"/>
              </a:rPr>
              <a:t> Аронович</a:t>
            </a:r>
            <a:endParaRPr lang="ru-RU" sz="2400" b="1" dirty="0">
              <a:latin typeface="Segoe Print" panose="020006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B6D7ACEC-7C98-4835-B5A9-84E1F45050BF}"/>
              </a:ext>
            </a:extLst>
          </p:cNvPr>
          <p:cNvSpPr txBox="1"/>
          <p:nvPr/>
        </p:nvSpPr>
        <p:spPr>
          <a:xfrm>
            <a:off x="792012" y="530899"/>
            <a:ext cx="81057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ru-RU" dirty="0">
                <a:latin typeface="Segoe Print" panose="02000600000000000000" pitchFamily="2" charset="0"/>
                <a:ea typeface="Times New Roman"/>
              </a:rPr>
              <a:t>Техник-лаборант кафедры </a:t>
            </a:r>
            <a:r>
              <a:rPr lang="ru-RU" dirty="0" smtClean="0">
                <a:latin typeface="Segoe Print" panose="02000600000000000000" pitchFamily="2" charset="0"/>
                <a:ea typeface="Times New Roman"/>
              </a:rPr>
              <a:t>БЖД,  </a:t>
            </a:r>
            <a:r>
              <a:rPr lang="ru-RU" b="1" dirty="0" smtClean="0">
                <a:latin typeface="Segoe Print" panose="02000600000000000000" pitchFamily="2" charset="0"/>
                <a:ea typeface="Times New Roman"/>
              </a:rPr>
              <a:t>Связист</a:t>
            </a:r>
            <a:endParaRPr lang="ru-RU" b="1" dirty="0">
              <a:latin typeface="Segoe Print" panose="02000600000000000000" pitchFamily="2" charset="0"/>
              <a:ea typeface="Times New Roman"/>
            </a:endParaRPr>
          </a:p>
          <a:p>
            <a:pPr lvl="0" algn="r"/>
            <a:endParaRPr lang="ru-RU" dirty="0">
              <a:latin typeface="Segoe Print" panose="02000600000000000000" pitchFamily="2" charset="0"/>
              <a:ea typeface="Times New Roman"/>
            </a:endParaRPr>
          </a:p>
          <a:p>
            <a:pPr lvl="0" algn="r"/>
            <a:r>
              <a:rPr lang="ru-RU" dirty="0">
                <a:latin typeface="Segoe Print" panose="02000600000000000000" pitchFamily="2" charset="0"/>
                <a:ea typeface="Times New Roman"/>
              </a:rPr>
              <a:t>Участник боев по освобождению Белоруссии и Прибалтики</a:t>
            </a:r>
          </a:p>
          <a:p>
            <a:pPr lvl="0" algn="r"/>
            <a:r>
              <a:rPr lang="ru-RU" b="1" dirty="0" smtClean="0">
                <a:latin typeface="Segoe Print" panose="02000600000000000000" pitchFamily="2" charset="0"/>
                <a:ea typeface="Times New Roman"/>
              </a:rPr>
              <a:t>Орден: </a:t>
            </a:r>
            <a:r>
              <a:rPr lang="ru-RU" b="1" dirty="0">
                <a:latin typeface="Segoe Print" panose="02000600000000000000" pitchFamily="2" charset="0"/>
                <a:ea typeface="Times New Roman"/>
              </a:rPr>
              <a:t>«Отечественной войны» 2-ой степени</a:t>
            </a:r>
          </a:p>
          <a:p>
            <a:pPr lvl="0" algn="r"/>
            <a:r>
              <a:rPr lang="ru-RU" b="1" dirty="0" smtClean="0">
                <a:latin typeface="Segoe Print" panose="02000600000000000000" pitchFamily="2" charset="0"/>
                <a:ea typeface="Times New Roman"/>
              </a:rPr>
              <a:t>Медали</a:t>
            </a:r>
            <a:r>
              <a:rPr lang="ru-RU" dirty="0">
                <a:latin typeface="Segoe Print" panose="02000600000000000000" pitchFamily="2" charset="0"/>
                <a:ea typeface="Times New Roman"/>
              </a:rPr>
              <a:t>: «За боевые заслуги», «За победу над Германией»</a:t>
            </a:r>
          </a:p>
          <a:p>
            <a:pPr lvl="0" algn="r"/>
            <a:endParaRPr lang="ru-RU" dirty="0">
              <a:latin typeface="Segoe Print" panose="02000600000000000000" pitchFamily="2" charset="0"/>
              <a:ea typeface="Times New Roman"/>
            </a:endParaRPr>
          </a:p>
          <a:p>
            <a:pPr lvl="0" algn="r"/>
            <a:r>
              <a:rPr lang="ru-RU" dirty="0">
                <a:latin typeface="Segoe Print" panose="02000600000000000000" pitchFamily="2" charset="0"/>
                <a:ea typeface="Times New Roman"/>
              </a:rPr>
              <a:t>Работал в УЭМИИТ-</a:t>
            </a:r>
            <a:r>
              <a:rPr lang="ru-RU" dirty="0" err="1">
                <a:latin typeface="Segoe Print" panose="02000600000000000000" pitchFamily="2" charset="0"/>
                <a:ea typeface="Times New Roman"/>
              </a:rPr>
              <a:t>УрГУПС</a:t>
            </a:r>
            <a:r>
              <a:rPr lang="ru-RU" dirty="0">
                <a:latin typeface="Segoe Print" panose="02000600000000000000" pitchFamily="2" charset="0"/>
                <a:ea typeface="Times New Roman"/>
              </a:rPr>
              <a:t> </a:t>
            </a:r>
            <a:r>
              <a:rPr lang="ru-RU" b="1" dirty="0">
                <a:latin typeface="Segoe Print" panose="02000600000000000000" pitchFamily="2" charset="0"/>
                <a:ea typeface="Times New Roman"/>
              </a:rPr>
              <a:t>20 лет</a:t>
            </a:r>
            <a:r>
              <a:rPr lang="ru-RU" dirty="0">
                <a:latin typeface="Segoe Print" panose="02000600000000000000" pitchFamily="2" charset="0"/>
                <a:ea typeface="Times New Roman"/>
              </a:rPr>
              <a:t>.</a:t>
            </a:r>
            <a:endParaRPr lang="ru-RU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0084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8CCF019-FE3D-4D52-AF00-6779396ABE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" t="30554" r="4444" b="310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47D91F4-A98A-4C3B-A35D-67C657092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6863CDE-043C-4491-88E0-8DAA82EFE3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4" r="7693"/>
          <a:stretch/>
        </p:blipFill>
        <p:spPr>
          <a:xfrm>
            <a:off x="-119061" y="2522604"/>
            <a:ext cx="3208488" cy="441594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7591834-C63A-456F-8BD0-B40961FFFB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9" t="6012"/>
          <a:stretch/>
        </p:blipFill>
        <p:spPr>
          <a:xfrm>
            <a:off x="8912724" y="-80547"/>
            <a:ext cx="3398337" cy="4610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F6E8410-D128-4732-80AE-EFA837668EDD}"/>
              </a:ext>
            </a:extLst>
          </p:cNvPr>
          <p:cNvSpPr txBox="1"/>
          <p:nvPr/>
        </p:nvSpPr>
        <p:spPr>
          <a:xfrm>
            <a:off x="3041900" y="2648455"/>
            <a:ext cx="46390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 smtClean="0">
              <a:latin typeface="Segoe Print" panose="02000600000000000000" pitchFamily="2" charset="0"/>
              <a:ea typeface="Times New Roman"/>
            </a:endParaRPr>
          </a:p>
          <a:p>
            <a:r>
              <a:rPr lang="ru-RU" sz="2400" b="1" dirty="0" smtClean="0">
                <a:latin typeface="Segoe Print" panose="02000600000000000000" pitchFamily="2" charset="0"/>
                <a:ea typeface="Times New Roman"/>
              </a:rPr>
              <a:t>Леонтьев </a:t>
            </a:r>
            <a:r>
              <a:rPr lang="ru-RU" sz="2400" b="1" dirty="0">
                <a:latin typeface="Segoe Print" panose="02000600000000000000" pitchFamily="2" charset="0"/>
                <a:ea typeface="Times New Roman"/>
              </a:rPr>
              <a:t>Иван Антонович</a:t>
            </a:r>
            <a:endParaRPr lang="ru-RU" sz="2400" b="1" dirty="0">
              <a:latin typeface="Segoe Print" panose="020006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059AF97-A310-4A6C-8BAD-9F5CF98D0124}"/>
              </a:ext>
            </a:extLst>
          </p:cNvPr>
          <p:cNvSpPr txBox="1"/>
          <p:nvPr/>
        </p:nvSpPr>
        <p:spPr>
          <a:xfrm>
            <a:off x="3036490" y="3050928"/>
            <a:ext cx="922163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 smtClean="0">
              <a:latin typeface="Segoe Print" panose="02000600000000000000" pitchFamily="2" charset="0"/>
              <a:cs typeface="Times New Roman" pitchFamily="18" charset="0"/>
            </a:endParaRPr>
          </a:p>
          <a:p>
            <a:endParaRPr lang="ru-RU" sz="1600" dirty="0">
              <a:latin typeface="Segoe Print" panose="02000600000000000000" pitchFamily="2" charset="0"/>
              <a:cs typeface="Times New Roman" pitchFamily="18" charset="0"/>
            </a:endParaRPr>
          </a:p>
          <a:p>
            <a:r>
              <a:rPr lang="ru-RU" sz="1600" dirty="0" smtClean="0">
                <a:latin typeface="Segoe Print" panose="02000600000000000000" pitchFamily="2" charset="0"/>
                <a:cs typeface="Times New Roman" pitchFamily="18" charset="0"/>
              </a:rPr>
              <a:t>Начальник </a:t>
            </a:r>
            <a:r>
              <a:rPr lang="ru-RU" sz="1600" dirty="0">
                <a:latin typeface="Segoe Print" panose="02000600000000000000" pitchFamily="2" charset="0"/>
                <a:cs typeface="Times New Roman" pitchFamily="18" charset="0"/>
              </a:rPr>
              <a:t>военной кафедры, начальник НИС</a:t>
            </a:r>
            <a:r>
              <a:rPr lang="ru-RU" sz="1600" dirty="0" smtClean="0">
                <a:latin typeface="Segoe Print" panose="02000600000000000000" pitchFamily="2" charset="0"/>
                <a:cs typeface="Times New Roman" pitchFamily="18" charset="0"/>
              </a:rPr>
              <a:t>,</a:t>
            </a:r>
          </a:p>
          <a:p>
            <a:r>
              <a:rPr lang="ru-RU" sz="1600" dirty="0" smtClean="0">
                <a:latin typeface="Segoe Print" panose="02000600000000000000" pitchFamily="2" charset="0"/>
                <a:cs typeface="Times New Roman" pitchFamily="18" charset="0"/>
              </a:rPr>
              <a:t> </a:t>
            </a:r>
            <a:r>
              <a:rPr lang="ru-RU" sz="1600" dirty="0">
                <a:latin typeface="Segoe Print" panose="02000600000000000000" pitchFamily="2" charset="0"/>
                <a:cs typeface="Times New Roman" pitchFamily="18" charset="0"/>
              </a:rPr>
              <a:t>директор музея, </a:t>
            </a:r>
          </a:p>
          <a:p>
            <a:r>
              <a:rPr lang="ru-RU" sz="1600" b="1" dirty="0">
                <a:latin typeface="Segoe Print" panose="02000600000000000000" pitchFamily="2" charset="0"/>
                <a:cs typeface="Times New Roman" pitchFamily="18" charset="0"/>
              </a:rPr>
              <a:t>Полковник. Защитник Москвы, участник </a:t>
            </a:r>
            <a:r>
              <a:rPr lang="ru-RU" sz="1600" b="1" dirty="0" smtClean="0">
                <a:latin typeface="Segoe Print" panose="02000600000000000000" pitchFamily="2" charset="0"/>
                <a:cs typeface="Times New Roman" pitchFamily="18" charset="0"/>
              </a:rPr>
              <a:t>битвы</a:t>
            </a:r>
          </a:p>
          <a:p>
            <a:r>
              <a:rPr lang="ru-RU" sz="1600" b="1" dirty="0" smtClean="0">
                <a:latin typeface="Segoe Print" panose="02000600000000000000" pitchFamily="2" charset="0"/>
                <a:cs typeface="Times New Roman" pitchFamily="18" charset="0"/>
              </a:rPr>
              <a:t> </a:t>
            </a:r>
            <a:r>
              <a:rPr lang="ru-RU" sz="1600" b="1" dirty="0">
                <a:latin typeface="Segoe Print" panose="02000600000000000000" pitchFamily="2" charset="0"/>
                <a:cs typeface="Times New Roman" pitchFamily="18" charset="0"/>
              </a:rPr>
              <a:t>на Курской дуге, форсировал Днепр, освобождал Киев.</a:t>
            </a:r>
          </a:p>
          <a:p>
            <a:r>
              <a:rPr lang="ru-RU" sz="1600" dirty="0" smtClean="0">
                <a:latin typeface="Segoe Print" panose="02000600000000000000" pitchFamily="2" charset="0"/>
                <a:cs typeface="Times New Roman" pitchFamily="18" charset="0"/>
              </a:rPr>
              <a:t> </a:t>
            </a:r>
            <a:endParaRPr lang="ru-RU" sz="1600" dirty="0">
              <a:latin typeface="Segoe Print" panose="02000600000000000000" pitchFamily="2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Segoe Print" panose="02000600000000000000" pitchFamily="2" charset="0"/>
                <a:cs typeface="Times New Roman" pitchFamily="18" charset="0"/>
              </a:rPr>
              <a:t>Ордена</a:t>
            </a:r>
            <a:r>
              <a:rPr lang="ru-RU" sz="1600" dirty="0">
                <a:latin typeface="Segoe Print" panose="02000600000000000000" pitchFamily="2" charset="0"/>
                <a:cs typeface="Times New Roman" pitchFamily="18" charset="0"/>
              </a:rPr>
              <a:t>: «Красная звезда», «Красного знамени», », «Отечественной войны» 2 степени,  «Трудового Красного знамени».</a:t>
            </a:r>
          </a:p>
          <a:p>
            <a:r>
              <a:rPr lang="ru-RU" sz="1600" b="1" dirty="0" smtClean="0">
                <a:latin typeface="Segoe Print" panose="02000600000000000000" pitchFamily="2" charset="0"/>
                <a:cs typeface="Times New Roman" pitchFamily="18" charset="0"/>
              </a:rPr>
              <a:t>Медали</a:t>
            </a:r>
            <a:r>
              <a:rPr lang="ru-RU" sz="1600" dirty="0">
                <a:latin typeface="Segoe Print" panose="02000600000000000000" pitchFamily="2" charset="0"/>
                <a:cs typeface="Times New Roman" pitchFamily="18" charset="0"/>
              </a:rPr>
              <a:t>: «За боевые заслуги», «За оборону Москвы», «За оборону Киева», «За победу над Германией</a:t>
            </a:r>
            <a:r>
              <a:rPr lang="ru-RU" sz="1600" dirty="0" smtClean="0">
                <a:latin typeface="Segoe Print" panose="02000600000000000000" pitchFamily="2" charset="0"/>
                <a:cs typeface="Times New Roman" pitchFamily="18" charset="0"/>
              </a:rPr>
              <a:t>»</a:t>
            </a:r>
            <a:endParaRPr lang="ru-RU" sz="1600" dirty="0">
              <a:latin typeface="Segoe Print" panose="02000600000000000000" pitchFamily="2" charset="0"/>
              <a:cs typeface="Times New Roman" pitchFamily="18" charset="0"/>
            </a:endParaRPr>
          </a:p>
          <a:p>
            <a:endParaRPr lang="ru-RU" sz="1600" dirty="0">
              <a:latin typeface="Segoe Print" panose="02000600000000000000" pitchFamily="2" charset="0"/>
              <a:cs typeface="Times New Roman" pitchFamily="18" charset="0"/>
            </a:endParaRPr>
          </a:p>
          <a:p>
            <a:r>
              <a:rPr lang="ru-RU" sz="1600" dirty="0">
                <a:latin typeface="Segoe Print" panose="02000600000000000000" pitchFamily="2" charset="0"/>
                <a:cs typeface="Times New Roman" pitchFamily="18" charset="0"/>
              </a:rPr>
              <a:t>Работал в УЭМИИТ-</a:t>
            </a:r>
            <a:r>
              <a:rPr lang="ru-RU" sz="1600" dirty="0" err="1">
                <a:latin typeface="Segoe Print" panose="02000600000000000000" pitchFamily="2" charset="0"/>
                <a:cs typeface="Times New Roman" pitchFamily="18" charset="0"/>
              </a:rPr>
              <a:t>УрГУПС</a:t>
            </a:r>
            <a:r>
              <a:rPr lang="ru-RU" sz="1600" dirty="0">
                <a:latin typeface="Segoe Print" panose="02000600000000000000" pitchFamily="2" charset="0"/>
                <a:cs typeface="Times New Roman" pitchFamily="18" charset="0"/>
              </a:rPr>
              <a:t> </a:t>
            </a:r>
            <a:r>
              <a:rPr lang="ru-RU" sz="1600" b="1" dirty="0">
                <a:latin typeface="Segoe Print" panose="02000600000000000000" pitchFamily="2" charset="0"/>
                <a:cs typeface="Times New Roman" pitchFamily="18" charset="0"/>
              </a:rPr>
              <a:t>более 23 лет</a:t>
            </a:r>
            <a:r>
              <a:rPr lang="ru-RU" sz="1600" dirty="0">
                <a:latin typeface="Segoe Print" panose="02000600000000000000" pitchFamily="2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0F59A2A-2464-430F-80BD-C1471F023AB7}"/>
              </a:ext>
            </a:extLst>
          </p:cNvPr>
          <p:cNvSpPr txBox="1"/>
          <p:nvPr/>
        </p:nvSpPr>
        <p:spPr>
          <a:xfrm>
            <a:off x="4119154" y="53745"/>
            <a:ext cx="4881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Segoe Print" panose="02000600000000000000" pitchFamily="2" charset="0"/>
              </a:rPr>
              <a:t>Ветлугин  Иван Михайлович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8E8CA3C-1388-4995-9BA4-E3E8680B728C}"/>
              </a:ext>
            </a:extLst>
          </p:cNvPr>
          <p:cNvSpPr txBox="1"/>
          <p:nvPr/>
        </p:nvSpPr>
        <p:spPr>
          <a:xfrm>
            <a:off x="604836" y="370532"/>
            <a:ext cx="83534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0"/>
              </a:spcAft>
            </a:pPr>
            <a:endParaRPr lang="ru-RU" sz="1600" b="1" dirty="0" smtClean="0">
              <a:latin typeface="Segoe Print" panose="02000600000000000000" pitchFamily="2" charset="0"/>
              <a:ea typeface="Times New Roman"/>
            </a:endParaRPr>
          </a:p>
          <a:p>
            <a:pPr algn="r">
              <a:spcAft>
                <a:spcPts val="0"/>
              </a:spcAft>
            </a:pPr>
            <a:r>
              <a:rPr lang="ru-RU" sz="1600" dirty="0" smtClean="0">
                <a:latin typeface="Segoe Print" panose="02000600000000000000" pitchFamily="2" charset="0"/>
                <a:ea typeface="Times New Roman"/>
              </a:rPr>
              <a:t>Кандидат </a:t>
            </a:r>
            <a:r>
              <a:rPr lang="ru-RU" sz="1600" dirty="0">
                <a:latin typeface="Segoe Print" panose="02000600000000000000" pitchFamily="2" charset="0"/>
                <a:ea typeface="Times New Roman"/>
              </a:rPr>
              <a:t>исторических наук, доцент,  </a:t>
            </a:r>
          </a:p>
          <a:p>
            <a:pPr algn="r">
              <a:spcAft>
                <a:spcPts val="0"/>
              </a:spcAft>
            </a:pPr>
            <a:r>
              <a:rPr lang="ru-RU" sz="1600" b="1" dirty="0" smtClean="0">
                <a:latin typeface="Segoe Print" panose="02000600000000000000" pitchFamily="2" charset="0"/>
                <a:ea typeface="Times New Roman"/>
              </a:rPr>
              <a:t>заведующий  </a:t>
            </a:r>
            <a:r>
              <a:rPr lang="ru-RU" sz="1600" b="1" dirty="0">
                <a:latin typeface="Segoe Print" panose="02000600000000000000" pitchFamily="2" charset="0"/>
                <a:ea typeface="Times New Roman"/>
              </a:rPr>
              <a:t>кафедрой  Истории КПСС</a:t>
            </a:r>
          </a:p>
          <a:p>
            <a:pPr algn="r">
              <a:spcAft>
                <a:spcPts val="0"/>
              </a:spcAft>
            </a:pPr>
            <a:r>
              <a:rPr lang="ru-RU" sz="1600" b="1" dirty="0" smtClean="0">
                <a:latin typeface="Segoe Print" panose="02000600000000000000" pitchFamily="2" charset="0"/>
                <a:ea typeface="Times New Roman"/>
              </a:rPr>
              <a:t>Капитан</a:t>
            </a:r>
            <a:r>
              <a:rPr lang="ru-RU" sz="1600" b="1" dirty="0">
                <a:latin typeface="Segoe Print" panose="02000600000000000000" pitchFamily="2" charset="0"/>
                <a:ea typeface="Times New Roman"/>
              </a:rPr>
              <a:t>, зенитчик</a:t>
            </a:r>
            <a:r>
              <a:rPr lang="ru-RU" sz="1600" dirty="0">
                <a:latin typeface="Segoe Print" panose="02000600000000000000" pitchFamily="2" charset="0"/>
                <a:ea typeface="Times New Roman"/>
              </a:rPr>
              <a:t>. </a:t>
            </a:r>
          </a:p>
          <a:p>
            <a:pPr algn="r">
              <a:spcAft>
                <a:spcPts val="0"/>
              </a:spcAft>
            </a:pPr>
            <a:r>
              <a:rPr lang="ru-RU" sz="1600" dirty="0" smtClean="0">
                <a:latin typeface="Segoe Print" panose="02000600000000000000" pitchFamily="2" charset="0"/>
                <a:ea typeface="Times New Roman"/>
              </a:rPr>
              <a:t>Воевал </a:t>
            </a:r>
            <a:r>
              <a:rPr lang="ru-RU" sz="1600" dirty="0">
                <a:latin typeface="Segoe Print" panose="02000600000000000000" pitchFamily="2" charset="0"/>
                <a:ea typeface="Times New Roman"/>
              </a:rPr>
              <a:t>в составе </a:t>
            </a:r>
            <a:r>
              <a:rPr lang="ru-RU" sz="1600" dirty="0" err="1">
                <a:latin typeface="Segoe Print" panose="02000600000000000000" pitchFamily="2" charset="0"/>
                <a:ea typeface="Times New Roman"/>
              </a:rPr>
              <a:t>Зенитноартиллерийского</a:t>
            </a:r>
            <a:r>
              <a:rPr lang="ru-RU" sz="1600" dirty="0">
                <a:latin typeface="Segoe Print" panose="02000600000000000000" pitchFamily="2" charset="0"/>
                <a:ea typeface="Times New Roman"/>
              </a:rPr>
              <a:t> полка Черноморского флота. </a:t>
            </a:r>
          </a:p>
          <a:p>
            <a:pPr algn="r">
              <a:spcAft>
                <a:spcPts val="0"/>
              </a:spcAft>
            </a:pPr>
            <a:r>
              <a:rPr lang="ru-RU" sz="1600" dirty="0">
                <a:latin typeface="Segoe Print" panose="02000600000000000000" pitchFamily="2" charset="0"/>
                <a:ea typeface="Times New Roman"/>
              </a:rPr>
              <a:t>Защитник Кавказа. </a:t>
            </a:r>
          </a:p>
          <a:p>
            <a:pPr algn="r">
              <a:spcAft>
                <a:spcPts val="0"/>
              </a:spcAft>
            </a:pPr>
            <a:r>
              <a:rPr lang="ru-RU" sz="1600" b="1" dirty="0">
                <a:latin typeface="Segoe Print" panose="02000600000000000000" pitchFamily="2" charset="0"/>
                <a:ea typeface="Times New Roman"/>
              </a:rPr>
              <a:t>Ордена</a:t>
            </a:r>
            <a:r>
              <a:rPr lang="ru-RU" sz="1600" dirty="0">
                <a:latin typeface="Segoe Print" panose="02000600000000000000" pitchFamily="2" charset="0"/>
                <a:ea typeface="Times New Roman"/>
              </a:rPr>
              <a:t>: Красной Звезды, Отечественной войны 11 ст. «Знак Почета».</a:t>
            </a:r>
          </a:p>
          <a:p>
            <a:pPr algn="r">
              <a:spcAft>
                <a:spcPts val="0"/>
              </a:spcAft>
            </a:pPr>
            <a:r>
              <a:rPr lang="ru-RU" sz="1600" b="1" dirty="0" smtClean="0">
                <a:latin typeface="Segoe Print" panose="02000600000000000000" pitchFamily="2" charset="0"/>
                <a:ea typeface="Times New Roman"/>
              </a:rPr>
              <a:t>Медали</a:t>
            </a:r>
            <a:r>
              <a:rPr lang="ru-RU" sz="1600" dirty="0">
                <a:latin typeface="Segoe Print" panose="02000600000000000000" pitchFamily="2" charset="0"/>
                <a:ea typeface="Times New Roman"/>
              </a:rPr>
              <a:t>: «За оборону Кавказа», «За победу над Германией».</a:t>
            </a:r>
          </a:p>
          <a:p>
            <a:pPr algn="r">
              <a:spcAft>
                <a:spcPts val="0"/>
              </a:spcAft>
            </a:pPr>
            <a:endParaRPr lang="ru-RU" sz="1600" dirty="0">
              <a:latin typeface="Segoe Print" panose="02000600000000000000" pitchFamily="2" charset="0"/>
              <a:ea typeface="Times New Roman"/>
            </a:endParaRPr>
          </a:p>
          <a:p>
            <a:pPr algn="r">
              <a:spcAft>
                <a:spcPts val="0"/>
              </a:spcAft>
            </a:pPr>
            <a:r>
              <a:rPr lang="ru-RU" sz="1600" dirty="0">
                <a:latin typeface="Segoe Print" panose="02000600000000000000" pitchFamily="2" charset="0"/>
                <a:ea typeface="Times New Roman"/>
              </a:rPr>
              <a:t>Работал в УЭМИИТ </a:t>
            </a:r>
            <a:r>
              <a:rPr lang="ru-RU" sz="1600" b="1" dirty="0">
                <a:latin typeface="Segoe Print" panose="02000600000000000000" pitchFamily="2" charset="0"/>
                <a:ea typeface="Times New Roman"/>
              </a:rPr>
              <a:t>25 лет</a:t>
            </a:r>
          </a:p>
        </p:txBody>
      </p:sp>
    </p:spTree>
    <p:extLst>
      <p:ext uri="{BB962C8B-B14F-4D97-AF65-F5344CB8AC3E}">
        <p14:creationId xmlns:p14="http://schemas.microsoft.com/office/powerpoint/2010/main" val="21767273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8CCF019-FE3D-4D52-AF00-6779396ABE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" t="30554" r="4444" b="31038"/>
          <a:stretch/>
        </p:blipFill>
        <p:spPr>
          <a:xfrm>
            <a:off x="8351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47D91F4-A98A-4C3B-A35D-67C657092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B434EBF-AA5E-46BC-91BD-A527A9ED1E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" t="6944" r="7134"/>
          <a:stretch/>
        </p:blipFill>
        <p:spPr>
          <a:xfrm>
            <a:off x="-53106" y="2552307"/>
            <a:ext cx="3208488" cy="43781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AAAB4D7-88D4-4539-98E2-7101FB2B6DB3}"/>
              </a:ext>
            </a:extLst>
          </p:cNvPr>
          <p:cNvSpPr txBox="1"/>
          <p:nvPr/>
        </p:nvSpPr>
        <p:spPr>
          <a:xfrm>
            <a:off x="3155382" y="2657475"/>
            <a:ext cx="5702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  <a:latin typeface="Segoe Print" panose="02000600000000000000" pitchFamily="2" charset="0"/>
              </a:rPr>
              <a:t>Сухоруков </a:t>
            </a:r>
            <a:r>
              <a:rPr lang="ru-RU" sz="2400" b="1" dirty="0">
                <a:solidFill>
                  <a:prstClr val="black"/>
                </a:solidFill>
                <a:latin typeface="Segoe Print" panose="02000600000000000000" pitchFamily="2" charset="0"/>
              </a:rPr>
              <a:t>Виктор Иванович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6C86752-7710-414F-B3A6-F9ABCE4D8398}"/>
              </a:ext>
            </a:extLst>
          </p:cNvPr>
          <p:cNvSpPr txBox="1"/>
          <p:nvPr/>
        </p:nvSpPr>
        <p:spPr>
          <a:xfrm>
            <a:off x="3307782" y="3047137"/>
            <a:ext cx="853706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prstClr val="black"/>
                </a:solidFill>
                <a:latin typeface="Segoe Print" panose="02000600000000000000" pitchFamily="2" charset="0"/>
              </a:rPr>
              <a:t>старший инспектор ОК,</a:t>
            </a:r>
          </a:p>
          <a:p>
            <a:endParaRPr lang="ru-RU" b="1" dirty="0" smtClean="0">
              <a:solidFill>
                <a:prstClr val="black"/>
              </a:solidFill>
              <a:latin typeface="Segoe Print" panose="02000600000000000000" pitchFamily="2" charset="0"/>
            </a:endParaRPr>
          </a:p>
          <a:p>
            <a:r>
              <a:rPr lang="ru-RU" b="1" dirty="0" smtClean="0">
                <a:solidFill>
                  <a:prstClr val="black"/>
                </a:solidFill>
                <a:latin typeface="Segoe Print" panose="02000600000000000000" pitchFamily="2" charset="0"/>
              </a:rPr>
              <a:t>Капитан</a:t>
            </a:r>
            <a:r>
              <a:rPr lang="ru-RU" b="1" dirty="0">
                <a:solidFill>
                  <a:prstClr val="black"/>
                </a:solidFill>
                <a:latin typeface="Segoe Print" panose="02000600000000000000" pitchFamily="2" charset="0"/>
              </a:rPr>
              <a:t>, ж/д. войск.</a:t>
            </a:r>
            <a:r>
              <a:rPr lang="ru-RU" dirty="0">
                <a:solidFill>
                  <a:prstClr val="black"/>
                </a:solidFill>
                <a:latin typeface="Segoe Print" panose="02000600000000000000" pitchFamily="2" charset="0"/>
              </a:rPr>
              <a:t> </a:t>
            </a:r>
          </a:p>
          <a:p>
            <a:r>
              <a:rPr lang="ru-RU" dirty="0">
                <a:solidFill>
                  <a:prstClr val="black"/>
                </a:solidFill>
                <a:latin typeface="Segoe Print" panose="02000600000000000000" pitchFamily="2" charset="0"/>
              </a:rPr>
              <a:t>Воевал на Сталинградском фронте, 3-ем Украинском фронтах,  </a:t>
            </a:r>
          </a:p>
          <a:p>
            <a:r>
              <a:rPr lang="ru-RU" dirty="0">
                <a:solidFill>
                  <a:prstClr val="black"/>
                </a:solidFill>
                <a:latin typeface="Segoe Print" panose="02000600000000000000" pitchFamily="2" charset="0"/>
              </a:rPr>
              <a:t>командир взвода 80-ого отдельного Мостового железнодорожного батальона. Защитник Сталинграда, </a:t>
            </a:r>
          </a:p>
          <a:p>
            <a:endParaRPr lang="ru-RU" dirty="0">
              <a:solidFill>
                <a:prstClr val="black"/>
              </a:solidFill>
              <a:latin typeface="Segoe Print" panose="02000600000000000000" pitchFamily="2" charset="0"/>
            </a:endParaRPr>
          </a:p>
          <a:p>
            <a:r>
              <a:rPr lang="ru-RU" b="1" dirty="0">
                <a:solidFill>
                  <a:prstClr val="black"/>
                </a:solidFill>
                <a:latin typeface="Segoe Print" panose="02000600000000000000" pitchFamily="2" charset="0"/>
              </a:rPr>
              <a:t>Ордена: «Красная Звезда», орденами «Отечественной войны» 1 и 2 степени</a:t>
            </a:r>
          </a:p>
          <a:p>
            <a:r>
              <a:rPr lang="ru-RU" b="1" dirty="0" smtClean="0">
                <a:solidFill>
                  <a:prstClr val="black"/>
                </a:solidFill>
                <a:latin typeface="Segoe Print" panose="02000600000000000000" pitchFamily="2" charset="0"/>
              </a:rPr>
              <a:t>Медали</a:t>
            </a:r>
            <a:r>
              <a:rPr lang="ru-RU" dirty="0">
                <a:solidFill>
                  <a:prstClr val="black"/>
                </a:solidFill>
                <a:latin typeface="Segoe Print" panose="02000600000000000000" pitchFamily="2" charset="0"/>
              </a:rPr>
              <a:t>: «За Оборону Сталинграда», «За боевые Заслуги», «За Победу над Германией», </a:t>
            </a:r>
          </a:p>
          <a:p>
            <a:r>
              <a:rPr lang="ru-RU" dirty="0" smtClean="0">
                <a:solidFill>
                  <a:prstClr val="black"/>
                </a:solidFill>
                <a:latin typeface="Segoe Print" panose="02000600000000000000" pitchFamily="2" charset="0"/>
              </a:rPr>
              <a:t>В УЭМИИТ </a:t>
            </a:r>
            <a:r>
              <a:rPr lang="ru-RU" dirty="0">
                <a:solidFill>
                  <a:prstClr val="black"/>
                </a:solidFill>
                <a:latin typeface="Segoe Print" panose="02000600000000000000" pitchFamily="2" charset="0"/>
              </a:rPr>
              <a:t>работал </a:t>
            </a:r>
            <a:r>
              <a:rPr lang="ru-RU" b="1" dirty="0">
                <a:solidFill>
                  <a:prstClr val="black"/>
                </a:solidFill>
                <a:latin typeface="Segoe Print" panose="02000600000000000000" pitchFamily="2" charset="0"/>
              </a:rPr>
              <a:t>более 25 лет</a:t>
            </a:r>
            <a:r>
              <a:rPr lang="ru-RU" dirty="0">
                <a:solidFill>
                  <a:prstClr val="black"/>
                </a:solidFill>
                <a:latin typeface="Segoe Print" panose="02000600000000000000" pitchFamily="2" charset="0"/>
              </a:rPr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9482E43-FCC3-441C-ACC7-7050BB5F332C}"/>
              </a:ext>
            </a:extLst>
          </p:cNvPr>
          <p:cNvSpPr txBox="1"/>
          <p:nvPr/>
        </p:nvSpPr>
        <p:spPr>
          <a:xfrm>
            <a:off x="3845490" y="141715"/>
            <a:ext cx="52090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  <a:latin typeface="Segoe Print" panose="02000600000000000000" pitchFamily="2" charset="0"/>
                <a:ea typeface="Times New Roman"/>
              </a:rPr>
              <a:t>Коган Серафима Романовна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D059977-098A-4765-A50A-B763373632AF}"/>
              </a:ext>
            </a:extLst>
          </p:cNvPr>
          <p:cNvSpPr txBox="1"/>
          <p:nvPr/>
        </p:nvSpPr>
        <p:spPr>
          <a:xfrm>
            <a:off x="342900" y="555284"/>
            <a:ext cx="8515350" cy="1623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prstClr val="black"/>
                </a:solidFill>
                <a:latin typeface="Segoe Print" panose="02000600000000000000" pitchFamily="2" charset="0"/>
              </a:rPr>
              <a:t>Директор библиотеки со дня основания Университета.</a:t>
            </a: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prstClr val="black"/>
                </a:solidFill>
                <a:latin typeface="Segoe Print" panose="02000600000000000000" pitchFamily="2" charset="0"/>
              </a:rPr>
              <a:t>Медали</a:t>
            </a:r>
            <a:r>
              <a:rPr lang="ru-RU" dirty="0">
                <a:solidFill>
                  <a:prstClr val="black"/>
                </a:solidFill>
                <a:latin typeface="Segoe Print" panose="02000600000000000000" pitchFamily="2" charset="0"/>
              </a:rPr>
              <a:t>: «За доблестный труд в Великой Отечественной войне» и «Ветеран труда».</a:t>
            </a: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prstClr val="black"/>
                </a:solidFill>
                <a:latin typeface="Segoe Print" panose="02000600000000000000" pitchFamily="2" charset="0"/>
              </a:rPr>
              <a:t>Работала </a:t>
            </a:r>
            <a:r>
              <a:rPr lang="ru-RU" dirty="0">
                <a:solidFill>
                  <a:prstClr val="black"/>
                </a:solidFill>
                <a:latin typeface="Segoe Print" panose="02000600000000000000" pitchFamily="2" charset="0"/>
              </a:rPr>
              <a:t>в УЭМИИТ-</a:t>
            </a:r>
            <a:r>
              <a:rPr lang="ru-RU" dirty="0" err="1">
                <a:solidFill>
                  <a:prstClr val="black"/>
                </a:solidFill>
                <a:latin typeface="Segoe Print" panose="02000600000000000000" pitchFamily="2" charset="0"/>
              </a:rPr>
              <a:t>УрГУПС</a:t>
            </a:r>
            <a:r>
              <a:rPr lang="ru-RU" dirty="0">
                <a:solidFill>
                  <a:prstClr val="black"/>
                </a:solidFill>
                <a:latin typeface="Segoe Print" panose="02000600000000000000" pitchFamily="2" charset="0"/>
              </a:rPr>
              <a:t> 50 лет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2B434EBF-AA5E-46BC-91BD-A527A9ED1E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" t="6944" r="7134"/>
          <a:stretch/>
        </p:blipFill>
        <p:spPr>
          <a:xfrm>
            <a:off x="99294" y="2704707"/>
            <a:ext cx="3208488" cy="437818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2B434EBF-AA5E-46BC-91BD-A527A9ED1E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" t="6944" r="7134"/>
          <a:stretch/>
        </p:blipFill>
        <p:spPr>
          <a:xfrm>
            <a:off x="-53106" y="2552307"/>
            <a:ext cx="3208488" cy="437818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4589" y="0"/>
            <a:ext cx="3035300" cy="402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6201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8CCF019-FE3D-4D52-AF00-6779396ABE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" t="30554" r="4444" b="31038"/>
          <a:stretch/>
        </p:blipFill>
        <p:spPr>
          <a:xfrm>
            <a:off x="25051" y="141715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47D91F4-A98A-4C3B-A35D-67C657092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C30B9C9-AE61-4D71-993D-ACBC484A2A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" t="7361"/>
          <a:stretch/>
        </p:blipFill>
        <p:spPr>
          <a:xfrm>
            <a:off x="485616" y="555284"/>
            <a:ext cx="3251316" cy="43261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9482E43-FCC3-441C-ACC7-7050BB5F332C}"/>
              </a:ext>
            </a:extLst>
          </p:cNvPr>
          <p:cNvSpPr txBox="1"/>
          <p:nvPr/>
        </p:nvSpPr>
        <p:spPr>
          <a:xfrm>
            <a:off x="4543820" y="141715"/>
            <a:ext cx="64916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Segoe Print" panose="02000600000000000000" pitchFamily="2" charset="0"/>
                <a:ea typeface="Times New Roman"/>
              </a:rPr>
              <a:t>Паршин Василий Иванович</a:t>
            </a:r>
            <a:endParaRPr lang="ru-RU" sz="2800" b="1" dirty="0">
              <a:latin typeface="Segoe Print" panose="020006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D059977-098A-4765-A50A-B763373632AF}"/>
              </a:ext>
            </a:extLst>
          </p:cNvPr>
          <p:cNvSpPr txBox="1"/>
          <p:nvPr/>
        </p:nvSpPr>
        <p:spPr>
          <a:xfrm>
            <a:off x="3920646" y="555284"/>
            <a:ext cx="789139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 smtClean="0">
              <a:latin typeface="Segoe Print" panose="02000600000000000000" pitchFamily="2" charset="0"/>
              <a:ea typeface="Calibri"/>
              <a:cs typeface="Times New Roman"/>
            </a:endParaRPr>
          </a:p>
          <a:p>
            <a:pPr algn="ctr"/>
            <a:r>
              <a:rPr lang="ru-RU" dirty="0" smtClean="0">
                <a:latin typeface="Segoe Print" panose="02000600000000000000" pitchFamily="2" charset="0"/>
                <a:ea typeface="Calibri"/>
                <a:cs typeface="Times New Roman"/>
              </a:rPr>
              <a:t> </a:t>
            </a:r>
            <a:r>
              <a:rPr lang="ru-RU" sz="2400" dirty="0" smtClean="0">
                <a:latin typeface="Segoe Print" panose="02000600000000000000" pitchFamily="2" charset="0"/>
                <a:ea typeface="Calibri"/>
                <a:cs typeface="Times New Roman"/>
              </a:rPr>
              <a:t>Начальник </a:t>
            </a:r>
            <a:r>
              <a:rPr lang="ru-RU" sz="2400" dirty="0">
                <a:latin typeface="Segoe Print" panose="02000600000000000000" pitchFamily="2" charset="0"/>
                <a:ea typeface="Calibri"/>
                <a:cs typeface="Times New Roman"/>
              </a:rPr>
              <a:t>общевойскового цикла  </a:t>
            </a:r>
            <a:r>
              <a:rPr lang="ru-RU" sz="2400" dirty="0" smtClean="0">
                <a:latin typeface="Segoe Print" panose="02000600000000000000" pitchFamily="2" charset="0"/>
                <a:ea typeface="Calibri"/>
                <a:cs typeface="Times New Roman"/>
              </a:rPr>
              <a:t> </a:t>
            </a:r>
            <a:r>
              <a:rPr lang="ru-RU" sz="2400" dirty="0" err="1" smtClean="0">
                <a:latin typeface="Segoe Print" panose="02000600000000000000" pitchFamily="2" charset="0"/>
                <a:ea typeface="Calibri"/>
                <a:cs typeface="Times New Roman"/>
              </a:rPr>
              <a:t>Военнойкафедры</a:t>
            </a:r>
            <a:r>
              <a:rPr lang="ru-RU" sz="2400" dirty="0" smtClean="0">
                <a:latin typeface="Segoe Print" panose="02000600000000000000" pitchFamily="2" charset="0"/>
                <a:ea typeface="Calibri"/>
                <a:cs typeface="Times New Roman"/>
              </a:rPr>
              <a:t>,</a:t>
            </a:r>
          </a:p>
          <a:p>
            <a:pPr algn="ctr"/>
            <a:r>
              <a:rPr lang="ru-RU" sz="2400" dirty="0" smtClean="0">
                <a:latin typeface="Segoe Print" panose="02000600000000000000" pitchFamily="2" charset="0"/>
                <a:ea typeface="Calibri"/>
                <a:cs typeface="Times New Roman"/>
              </a:rPr>
              <a:t> начальник Первого отдела.</a:t>
            </a:r>
          </a:p>
          <a:p>
            <a:pPr algn="ctr"/>
            <a:r>
              <a:rPr lang="ru-RU" sz="2400" dirty="0" smtClean="0">
                <a:latin typeface="Segoe Print" panose="02000600000000000000" pitchFamily="2" charset="0"/>
                <a:ea typeface="Calibri"/>
                <a:cs typeface="Times New Roman"/>
              </a:rPr>
              <a:t>Полковник.  </a:t>
            </a:r>
          </a:p>
          <a:p>
            <a:pPr algn="ctr"/>
            <a:r>
              <a:rPr lang="ru-RU" sz="2400" dirty="0" smtClean="0">
                <a:latin typeface="Segoe Print" panose="02000600000000000000" pitchFamily="2" charset="0"/>
                <a:ea typeface="Calibri"/>
                <a:cs typeface="Times New Roman"/>
              </a:rPr>
              <a:t>Служил </a:t>
            </a:r>
            <a:r>
              <a:rPr lang="ru-RU" sz="2400" dirty="0">
                <a:latin typeface="Segoe Print" panose="02000600000000000000" pitchFamily="2" charset="0"/>
                <a:ea typeface="Calibri"/>
                <a:cs typeface="Times New Roman"/>
              </a:rPr>
              <a:t>в Румынии, Венгрии, Чехословакии, на Курильских островах</a:t>
            </a:r>
            <a:r>
              <a:rPr lang="ru-RU" sz="2400" dirty="0" smtClean="0">
                <a:latin typeface="Segoe Print" panose="02000600000000000000" pitchFamily="2" charset="0"/>
                <a:ea typeface="Calibri"/>
                <a:cs typeface="Times New Roman"/>
              </a:rPr>
              <a:t>..</a:t>
            </a:r>
          </a:p>
          <a:p>
            <a:pPr algn="ctr"/>
            <a:r>
              <a:rPr lang="ru-RU" sz="2400" dirty="0" smtClean="0">
                <a:latin typeface="Segoe Print" panose="02000600000000000000" pitchFamily="2" charset="0"/>
                <a:ea typeface="Calibri"/>
                <a:cs typeface="Times New Roman"/>
              </a:rPr>
              <a:t>.</a:t>
            </a:r>
            <a:endParaRPr lang="ru-RU" sz="2400" dirty="0">
              <a:latin typeface="Segoe Print" panose="02000600000000000000" pitchFamily="2" charset="0"/>
              <a:ea typeface="Calibri"/>
              <a:cs typeface="Times New Roman"/>
            </a:endParaRPr>
          </a:p>
          <a:p>
            <a:pPr algn="ctr"/>
            <a:r>
              <a:rPr lang="ru-RU" sz="2400" b="1" dirty="0">
                <a:latin typeface="Segoe Print" panose="02000600000000000000" pitchFamily="2" charset="0"/>
                <a:ea typeface="Calibri"/>
                <a:cs typeface="Times New Roman"/>
              </a:rPr>
              <a:t>Награжден  орденами Отечественной войны, Красной звезды и 11 медалями</a:t>
            </a:r>
            <a:endParaRPr lang="ru-RU" sz="2400" dirty="0">
              <a:latin typeface="Segoe Print" panose="02000600000000000000" pitchFamily="2" charset="0"/>
            </a:endParaRPr>
          </a:p>
          <a:p>
            <a:pPr algn="ctr"/>
            <a:endParaRPr lang="ru-RU" sz="2400" dirty="0" smtClean="0">
              <a:latin typeface="Segoe Print" panose="02000600000000000000" pitchFamily="2" charset="0"/>
            </a:endParaRPr>
          </a:p>
          <a:p>
            <a:pPr algn="ctr"/>
            <a:r>
              <a:rPr lang="ru-RU" sz="2400" dirty="0" smtClean="0">
                <a:latin typeface="Segoe Print" panose="02000600000000000000" pitchFamily="2" charset="0"/>
              </a:rPr>
              <a:t>Работал </a:t>
            </a:r>
            <a:r>
              <a:rPr lang="ru-RU" sz="2400" dirty="0">
                <a:latin typeface="Segoe Print" panose="02000600000000000000" pitchFamily="2" charset="0"/>
              </a:rPr>
              <a:t>в </a:t>
            </a:r>
            <a:r>
              <a:rPr lang="ru-RU" sz="2400" dirty="0" smtClean="0">
                <a:latin typeface="Segoe Print" panose="02000600000000000000" pitchFamily="2" charset="0"/>
              </a:rPr>
              <a:t>УЭМИИТ </a:t>
            </a:r>
            <a:r>
              <a:rPr lang="ru-RU" sz="2400" b="1" dirty="0">
                <a:latin typeface="Segoe Print" panose="02000600000000000000" pitchFamily="2" charset="0"/>
              </a:rPr>
              <a:t>более 25 лет</a:t>
            </a:r>
            <a:r>
              <a:rPr lang="ru-RU" sz="2400" dirty="0">
                <a:latin typeface="Segoe Print" panose="020006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002163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>
            <a:extLst>
              <a:ext uri="{FF2B5EF4-FFF2-40B4-BE49-F238E27FC236}">
                <a16:creationId xmlns:a16="http://schemas.microsoft.com/office/drawing/2014/main" xmlns="" id="{91ECF90B-D80A-4819-8246-FAD38F3CF7B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18" t="13583" r="6918" b="13583"/>
          <a:stretch/>
        </p:blipFill>
        <p:spPr>
          <a:xfrm>
            <a:off x="0" y="0"/>
            <a:ext cx="12192000" cy="6858000"/>
          </a:xfrm>
          <a:effectLst>
            <a:softEdge rad="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C305D90-FCD0-4BAA-98C3-49F4F4C49E1B}"/>
              </a:ext>
            </a:extLst>
          </p:cNvPr>
          <p:cNvSpPr txBox="1"/>
          <p:nvPr/>
        </p:nvSpPr>
        <p:spPr>
          <a:xfrm>
            <a:off x="1966686" y="181957"/>
            <a:ext cx="918147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  <a:ea typeface="Calibri"/>
              <a:cs typeface="Times New Roman" pitchFamily="18" charset="0"/>
            </a:endParaRPr>
          </a:p>
          <a:p>
            <a:pPr algn="ctr"/>
            <a:r>
              <a:rPr lang="ru-RU" sz="320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/>
                <a:cs typeface="Times New Roman" pitchFamily="18" charset="0"/>
              </a:rPr>
              <a:t>Какими 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/>
                <a:cs typeface="Times New Roman" pitchFamily="18" charset="0"/>
              </a:rPr>
              <a:t>путями прошли вы, солдаты,</a:t>
            </a:r>
            <a:b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/>
                <a:cs typeface="Times New Roman" pitchFamily="18" charset="0"/>
              </a:rPr>
            </a:b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/>
                <a:cs typeface="Times New Roman" pitchFamily="18" charset="0"/>
              </a:rPr>
              <a:t>Какие преграды сумели сломить!</a:t>
            </a:r>
            <a:b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/>
                <a:cs typeface="Times New Roman" pitchFamily="18" charset="0"/>
              </a:rPr>
            </a:b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/>
                <a:cs typeface="Times New Roman" pitchFamily="18" charset="0"/>
              </a:rPr>
              <a:t>Стираются лица, стираются даты —</a:t>
            </a:r>
            <a:b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/>
                <a:cs typeface="Times New Roman" pitchFamily="18" charset="0"/>
              </a:rPr>
            </a:b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/>
                <a:cs typeface="Times New Roman" pitchFamily="18" charset="0"/>
              </a:rPr>
              <a:t>Военных дорог никогда не забыть!</a:t>
            </a:r>
            <a:b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/>
                <a:cs typeface="Times New Roman" pitchFamily="18" charset="0"/>
              </a:rPr>
            </a:b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/>
                <a:cs typeface="Times New Roman" pitchFamily="18" charset="0"/>
              </a:rPr>
              <a:t>Далекое время вам кажется близким,</a:t>
            </a:r>
            <a:b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/>
                <a:cs typeface="Times New Roman" pitchFamily="18" charset="0"/>
              </a:rPr>
            </a:b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/>
                <a:cs typeface="Times New Roman" pitchFamily="18" charset="0"/>
              </a:rPr>
              <a:t>Да нет очень многих друзей среди вас —</a:t>
            </a:r>
            <a:b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/>
                <a:cs typeface="Times New Roman" pitchFamily="18" charset="0"/>
              </a:rPr>
            </a:b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/>
                <a:cs typeface="Times New Roman" pitchFamily="18" charset="0"/>
              </a:rPr>
              <a:t>Лежат предо мной пожелтевшие письма,</a:t>
            </a:r>
            <a:b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/>
                <a:cs typeface="Times New Roman" pitchFamily="18" charset="0"/>
              </a:rPr>
            </a:b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/>
                <a:cs typeface="Times New Roman" pitchFamily="18" charset="0"/>
              </a:rPr>
              <a:t>Ведут о боях молчаливый рассказ…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26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07BBC55-E4C9-41E2-AF77-2559CA44CD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542" b="225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B0528B9-4FBA-4E32-9E50-E66F4FC4B531}"/>
              </a:ext>
            </a:extLst>
          </p:cNvPr>
          <p:cNvSpPr txBox="1"/>
          <p:nvPr/>
        </p:nvSpPr>
        <p:spPr>
          <a:xfrm>
            <a:off x="406400" y="174171"/>
            <a:ext cx="115533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ts val="0"/>
              </a:spcBef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/>
                <a:cs typeface="Times New Roman" pitchFamily="18" charset="0"/>
              </a:rPr>
              <a:t>В музее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/>
                <a:cs typeface="Times New Roman" pitchFamily="18" charset="0"/>
              </a:rPr>
              <a:t>УрГУПС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/>
                <a:cs typeface="Times New Roman" pitchFamily="18" charset="0"/>
              </a:rPr>
              <a:t> хранятся</a:t>
            </a:r>
          </a:p>
          <a:p>
            <a:pPr lvl="0" algn="ctr">
              <a:spcBef>
                <a:spcPts val="0"/>
              </a:spcBef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/>
                <a:cs typeface="Times New Roman" pitchFamily="18" charset="0"/>
              </a:rPr>
              <a:t> военные документы и фотографии, </a:t>
            </a:r>
          </a:p>
          <a:p>
            <a:pPr lvl="0" algn="ctr">
              <a:spcBef>
                <a:spcPts val="0"/>
              </a:spcBef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/>
                <a:cs typeface="Times New Roman" pitchFamily="18" charset="0"/>
              </a:rPr>
              <a:t>а также письма с фронта, предоставленные ветеранами, их родными и близкими.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40FF780D-EA15-4ED7-85AA-DD28C08030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29" y="1548671"/>
            <a:ext cx="3706870" cy="494102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78720CBD-F8B6-4CAB-B970-56D5BC251D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902" y="1548670"/>
            <a:ext cx="3706869" cy="494102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72076920-6C54-41C1-BBCA-C4C4F50A13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428" y="1548671"/>
            <a:ext cx="3706869" cy="494102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1972699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311FACA-A204-4708-B465-D440CE4BAD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542" b="225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E655A0FC-1118-4D63-A7C7-7DDC0A5B6B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094" y="876548"/>
            <a:ext cx="3829812" cy="510490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7C504EF0-47BD-4950-A1CB-E34C30D97C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56" y="1162172"/>
            <a:ext cx="3401247" cy="453365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55C2E6D7-D772-4C1B-82F6-735011D825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597" y="1071223"/>
            <a:ext cx="3537712" cy="47155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5511086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>
            <a:extLst>
              <a:ext uri="{FF2B5EF4-FFF2-40B4-BE49-F238E27FC236}">
                <a16:creationId xmlns:a16="http://schemas.microsoft.com/office/drawing/2014/main" xmlns="" id="{91ECF90B-D80A-4819-8246-FAD38F3CF7B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18" t="13583" r="6918" b="13583"/>
          <a:stretch/>
        </p:blipFill>
        <p:spPr>
          <a:xfrm>
            <a:off x="0" y="0"/>
            <a:ext cx="12192000" cy="6858000"/>
          </a:xfrm>
          <a:effectLst>
            <a:softEdge rad="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C305D90-FCD0-4BAA-98C3-49F4F4C49E1B}"/>
              </a:ext>
            </a:extLst>
          </p:cNvPr>
          <p:cNvSpPr txBox="1"/>
          <p:nvPr/>
        </p:nvSpPr>
        <p:spPr>
          <a:xfrm>
            <a:off x="1966686" y="181957"/>
            <a:ext cx="82586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  <a:ea typeface="Calibri"/>
              <a:cs typeface="Times New Roman" pitchFamily="18" charset="0"/>
            </a:endParaRPr>
          </a:p>
          <a:p>
            <a:pPr algn="ctr"/>
            <a:endParaRPr lang="ru-RU" sz="3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  <a:ea typeface="Calibri"/>
              <a:cs typeface="Times New Roman" pitchFamily="18" charset="0"/>
            </a:endParaRPr>
          </a:p>
          <a:p>
            <a:pPr algn="ctr"/>
            <a:endParaRPr lang="ru-RU" sz="32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  <a:ea typeface="Calibri"/>
              <a:cs typeface="Times New Roman" pitchFamily="18" charset="0"/>
            </a:endParaRPr>
          </a:p>
          <a:p>
            <a:pPr algn="ctr"/>
            <a:r>
              <a:rPr lang="ru-RU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/>
                <a:cs typeface="Times New Roman" pitchFamily="18" charset="0"/>
              </a:rPr>
              <a:t>А еще в музее </a:t>
            </a:r>
            <a:r>
              <a:rPr lang="ru-RU" sz="32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/>
                <a:cs typeface="Times New Roman" pitchFamily="18" charset="0"/>
              </a:rPr>
              <a:t>УрГУПС</a:t>
            </a:r>
            <a:r>
              <a:rPr lang="ru-RU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/>
                <a:cs typeface="Times New Roman" pitchFamily="18" charset="0"/>
              </a:rPr>
              <a:t> вы можете прочитать воспоминания ветеранов о трудных военных годах.</a:t>
            </a:r>
          </a:p>
          <a:p>
            <a:pPr algn="ctr"/>
            <a:r>
              <a:rPr lang="ru-RU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/>
                <a:cs typeface="Times New Roman" pitchFamily="18" charset="0"/>
              </a:rPr>
              <a:t>Это подлинные истории жизни наших преподавателей, наполненные горечью, грустью и гордостью…</a:t>
            </a:r>
            <a:endParaRPr lang="ru-RU" sz="32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0094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>
            <a:extLst>
              <a:ext uri="{FF2B5EF4-FFF2-40B4-BE49-F238E27FC236}">
                <a16:creationId xmlns:a16="http://schemas.microsoft.com/office/drawing/2014/main" xmlns="" id="{91ECF90B-D80A-4819-8246-FAD38F3CF7B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18" t="13583" r="6918" b="13583"/>
          <a:stretch/>
        </p:blipFill>
        <p:spPr>
          <a:xfrm>
            <a:off x="-1" y="0"/>
            <a:ext cx="12338137" cy="6858000"/>
          </a:xfrm>
          <a:effectLst>
            <a:softEdge rad="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C305D90-FCD0-4BAA-98C3-49F4F4C49E1B}"/>
              </a:ext>
            </a:extLst>
          </p:cNvPr>
          <p:cNvSpPr txBox="1"/>
          <p:nvPr/>
        </p:nvSpPr>
        <p:spPr>
          <a:xfrm>
            <a:off x="663879" y="307216"/>
            <a:ext cx="11223321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u="sng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/>
                <a:cs typeface="Times New Roman" pitchFamily="18" charset="0"/>
              </a:rPr>
              <a:t>Из воспоминания Леонтьева Ивана Антоновича:</a:t>
            </a:r>
          </a:p>
          <a:p>
            <a:pPr algn="just"/>
            <a:r>
              <a:rPr lang="ru-RU" sz="2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/>
                <a:cs typeface="Times New Roman" pitchFamily="18" charset="0"/>
              </a:rPr>
              <a:t> …Февраль </a:t>
            </a:r>
            <a:r>
              <a:rPr lang="ru-RU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/>
                <a:cs typeface="Times New Roman" pitchFamily="18" charset="0"/>
              </a:rPr>
              <a:t>1943 года</a:t>
            </a:r>
            <a:r>
              <a:rPr lang="ru-RU" sz="2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/>
                <a:cs typeface="Times New Roman" pitchFamily="18" charset="0"/>
              </a:rPr>
              <a:t>. </a:t>
            </a:r>
            <a:r>
              <a:rPr lang="ru-RU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/>
                <a:cs typeface="Times New Roman" pitchFamily="18" charset="0"/>
              </a:rPr>
              <a:t>Направлен в действующую армию на должность командира саперной роты. Во время обороны на Курской дуге, ротой установлено 16 тысяч </a:t>
            </a:r>
            <a:r>
              <a:rPr lang="ru-RU" sz="2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/>
                <a:cs typeface="Times New Roman" pitchFamily="18" charset="0"/>
              </a:rPr>
              <a:t>противопехотных </a:t>
            </a:r>
            <a:r>
              <a:rPr lang="ru-RU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/>
                <a:cs typeface="Times New Roman" pitchFamily="18" charset="0"/>
              </a:rPr>
              <a:t>и 12 тысяч противотанковых мин. </a:t>
            </a:r>
            <a:endParaRPr lang="ru-RU" sz="28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  <a:ea typeface="Calibri"/>
              <a:cs typeface="Times New Roman" pitchFamily="18" charset="0"/>
            </a:endParaRPr>
          </a:p>
          <a:p>
            <a:pPr algn="just"/>
            <a:r>
              <a:rPr lang="ru-RU" sz="2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/>
                <a:cs typeface="Times New Roman" pitchFamily="18" charset="0"/>
              </a:rPr>
              <a:t>Сентябрь </a:t>
            </a:r>
            <a:r>
              <a:rPr lang="ru-RU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/>
                <a:cs typeface="Times New Roman" pitchFamily="18" charset="0"/>
              </a:rPr>
              <a:t>1943 года</a:t>
            </a:r>
            <a:r>
              <a:rPr lang="ru-RU" sz="2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/>
                <a:cs typeface="Times New Roman" pitchFamily="18" charset="0"/>
              </a:rPr>
              <a:t>.</a:t>
            </a:r>
          </a:p>
          <a:p>
            <a:pPr algn="just"/>
            <a:r>
              <a:rPr lang="ru-RU" sz="2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/>
                <a:cs typeface="Times New Roman" pitchFamily="18" charset="0"/>
              </a:rPr>
              <a:t> </a:t>
            </a:r>
            <a:r>
              <a:rPr lang="ru-RU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/>
                <a:cs typeface="Times New Roman" pitchFamily="18" charset="0"/>
              </a:rPr>
              <a:t>Назначен заместителем командира 553-го отдельного саперного батальона. </a:t>
            </a:r>
          </a:p>
          <a:p>
            <a:pPr algn="just"/>
            <a:r>
              <a:rPr lang="ru-RU" sz="2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/>
                <a:cs typeface="Times New Roman" pitchFamily="18" charset="0"/>
              </a:rPr>
              <a:t>В </a:t>
            </a:r>
            <a:r>
              <a:rPr lang="ru-RU" sz="2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/>
                <a:cs typeface="Times New Roman" pitchFamily="18" charset="0"/>
              </a:rPr>
              <a:t>боях под Шепетовкой на противотанковых минах, установленных группой саперов под моим командованием, подорвалось 16 немецко-фашистских танков, за это был награжден орденом «Отечественной войны» 2 степени.</a:t>
            </a:r>
          </a:p>
          <a:p>
            <a:pPr algn="just"/>
            <a:endParaRPr lang="ru-RU" sz="2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8210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>
            <a:extLst>
              <a:ext uri="{FF2B5EF4-FFF2-40B4-BE49-F238E27FC236}">
                <a16:creationId xmlns:a16="http://schemas.microsoft.com/office/drawing/2014/main" xmlns="" id="{91ECF90B-D80A-4819-8246-FAD38F3CF7B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18" t="13583" r="6918" b="13583"/>
          <a:stretch/>
        </p:blipFill>
        <p:spPr>
          <a:xfrm>
            <a:off x="-1" y="0"/>
            <a:ext cx="12338137" cy="6858000"/>
          </a:xfrm>
          <a:effectLst>
            <a:softEdge rad="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C305D90-FCD0-4BAA-98C3-49F4F4C49E1B}"/>
              </a:ext>
            </a:extLst>
          </p:cNvPr>
          <p:cNvSpPr txBox="1"/>
          <p:nvPr/>
        </p:nvSpPr>
        <p:spPr>
          <a:xfrm>
            <a:off x="663879" y="307216"/>
            <a:ext cx="11223321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u="sng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/>
                <a:cs typeface="Times New Roman" pitchFamily="18" charset="0"/>
              </a:rPr>
              <a:t>Из воспоминания Зайцева </a:t>
            </a:r>
            <a:r>
              <a:rPr lang="ru-RU" sz="2400" u="sng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/>
                <a:cs typeface="Times New Roman" pitchFamily="18" charset="0"/>
              </a:rPr>
              <a:t>Рувима</a:t>
            </a:r>
            <a:r>
              <a:rPr lang="ru-RU" sz="2400" u="sng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/>
                <a:cs typeface="Times New Roman" pitchFamily="18" charset="0"/>
              </a:rPr>
              <a:t> Ароновича:</a:t>
            </a:r>
          </a:p>
          <a:p>
            <a:pPr algn="just"/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/>
                <a:cs typeface="Times New Roman" pitchFamily="18" charset="0"/>
              </a:rPr>
              <a:t>…В </a:t>
            </a: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/>
                <a:cs typeface="Times New Roman" pitchFamily="18" charset="0"/>
              </a:rPr>
              <a:t>1943 году я был связистом-телефонистом, получил радиостанцию Р-13 – деревянный ящик весом 30 кг. Эта радиостанция была со мной рядом  все 24 часа в </a:t>
            </a:r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/>
                <a:cs typeface="Times New Roman" pitchFamily="18" charset="0"/>
              </a:rPr>
              <a:t>сутки. </a:t>
            </a:r>
            <a:endParaRPr lang="ru-RU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  <a:ea typeface="Calibri"/>
              <a:cs typeface="Times New Roman" pitchFamily="18" charset="0"/>
            </a:endParaRPr>
          </a:p>
          <a:p>
            <a:pPr algn="just"/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/>
                <a:cs typeface="Times New Roman" pitchFamily="18" charset="0"/>
              </a:rPr>
              <a:t> Вспоминается один бой на </a:t>
            </a:r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/>
                <a:cs typeface="Times New Roman" pitchFamily="18" charset="0"/>
              </a:rPr>
              <a:t>подступах </a:t>
            </a: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/>
                <a:cs typeface="Times New Roman" pitchFamily="18" charset="0"/>
              </a:rPr>
              <a:t>города Витебска в Белоруссии: наши войска захватили плацдарм шириной 13 км и глубиной до 10 км, куда было введено несколько танковых корпусов, артиллерийских бригад и много пехоты для следующего </a:t>
            </a:r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/>
                <a:cs typeface="Times New Roman" pitchFamily="18" charset="0"/>
              </a:rPr>
              <a:t>наступления</a:t>
            </a: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/>
                <a:cs typeface="Times New Roman" pitchFamily="18" charset="0"/>
              </a:rPr>
              <a:t>. Противник об этом знал и решил окружить группировку наших войск. </a:t>
            </a:r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/>
                <a:cs typeface="Times New Roman" pitchFamily="18" charset="0"/>
              </a:rPr>
              <a:t>Когда </a:t>
            </a: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/>
                <a:cs typeface="Times New Roman" pitchFamily="18" charset="0"/>
              </a:rPr>
              <a:t>танки проходили на плацдарм, была нарушена проволочная связь. Оставалась только радиостанция Р-13 со штыревой антенной. Она обеспечивала связь с расстояния 4,5 км, а от нашего наблюдательного пункта до огневой позиции батареи полка было 6,5 км. Это расстояние радиостанция могла преодолеть только при длинной проволочной антенне. Срочно, с радистом на батарее, сделали проволочную антенну. Когда началось наступление противника, я влез на дерево и укрепил проволочную антенну. Хорошо, что дерево было с густой листвой, и противник меня не заметил. Когда я наладил связь, до передних шеренг наступающего противника оставалось 250 </a:t>
            </a:r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/>
                <a:cs typeface="Times New Roman" pitchFamily="18" charset="0"/>
              </a:rPr>
              <a:t>метров... </a:t>
            </a:r>
            <a:endParaRPr lang="ru-RU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  <a:ea typeface="Calibri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/>
                <a:cs typeface="Times New Roman" pitchFamily="18" charset="0"/>
              </a:rPr>
              <a:t>В </a:t>
            </a: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/>
                <a:cs typeface="Times New Roman" pitchFamily="18" charset="0"/>
              </a:rPr>
              <a:t>течение первых 10-15 минут были остановлены наступающие цепи </a:t>
            </a:r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/>
                <a:cs typeface="Times New Roman" pitchFamily="18" charset="0"/>
              </a:rPr>
              <a:t>противника… </a:t>
            </a:r>
            <a:endParaRPr lang="ru-RU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635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B2356B8-E17D-41AE-B203-A205393F51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8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9423" r="2256" b="17379"/>
          <a:stretch/>
        </p:blipFill>
        <p:spPr>
          <a:xfrm>
            <a:off x="-1" y="-782150"/>
            <a:ext cx="12192001" cy="764015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A392F6F-E174-440E-BF76-003151ED3D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82612"/>
            <a:ext cx="10515600" cy="5692775"/>
          </a:xfrm>
        </p:spPr>
        <p:txBody>
          <a:bodyPr>
            <a:normAutofit fontScale="92500" lnSpcReduction="20000"/>
          </a:bodyPr>
          <a:lstStyle/>
          <a:p>
            <a:pPr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OldKharkiv" panose="02000503000000000000" pitchFamily="50" charset="0"/>
                <a:cs typeface="Times New Roman" pitchFamily="18" charset="0"/>
              </a:rPr>
              <a:t>Как прекрасно думать о судьбе</a:t>
            </a:r>
          </a:p>
          <a:p>
            <a:pPr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OldKharkiv" panose="02000503000000000000" pitchFamily="50" charset="0"/>
                <a:cs typeface="Times New Roman" pitchFamily="18" charset="0"/>
              </a:rPr>
              <a:t>нашей яркой, честной и красивой.</a:t>
            </a:r>
          </a:p>
          <a:p>
            <a:pPr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OldKharkiv" panose="02000503000000000000" pitchFamily="50" charset="0"/>
                <a:cs typeface="Times New Roman" pitchFamily="18" charset="0"/>
              </a:rPr>
              <a:t>Но всегда ли мы к самим себе</a:t>
            </a:r>
          </a:p>
          <a:p>
            <a:pPr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OldKharkiv" panose="02000503000000000000" pitchFamily="50" charset="0"/>
                <a:cs typeface="Times New Roman" pitchFamily="18" charset="0"/>
              </a:rPr>
              <a:t>Подлинно строги и справедливы?</a:t>
            </a:r>
          </a:p>
          <a:p>
            <a:pPr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OldKharkiv" panose="02000503000000000000" pitchFamily="50" charset="0"/>
                <a:cs typeface="Times New Roman" pitchFamily="18" charset="0"/>
              </a:rPr>
              <a:t> </a:t>
            </a:r>
            <a:endParaRPr lang="ru-RU" sz="10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  <a:ea typeface="OldKharkiv" panose="02000503000000000000" pitchFamily="50" charset="0"/>
              <a:cs typeface="Times New Roman" pitchFamily="18" charset="0"/>
            </a:endParaRPr>
          </a:p>
          <a:p>
            <a:pPr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  <a:ea typeface="OldKharkiv" panose="02000503000000000000" pitchFamily="50" charset="0"/>
              <a:cs typeface="Times New Roman" pitchFamily="18" charset="0"/>
            </a:endParaRPr>
          </a:p>
          <a:p>
            <a:pPr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OldKharkiv" panose="02000503000000000000" pitchFamily="50" charset="0"/>
                <a:cs typeface="Times New Roman" pitchFamily="18" charset="0"/>
              </a:rPr>
              <a:t>Да, неплохо б каждому из нас,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  <a:ea typeface="OldKharkiv" panose="02000503000000000000" pitchFamily="50" charset="0"/>
              <a:cs typeface="Times New Roman" pitchFamily="18" charset="0"/>
            </a:endParaRPr>
          </a:p>
          <a:p>
            <a:pPr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OldKharkiv" panose="02000503000000000000" pitchFamily="50" charset="0"/>
                <a:cs typeface="Times New Roman" pitchFamily="18" charset="0"/>
              </a:rPr>
              <a:t>А ведь есть душа, наверно, в каждом,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  <a:ea typeface="OldKharkiv" panose="02000503000000000000" pitchFamily="50" charset="0"/>
              <a:cs typeface="Times New Roman" pitchFamily="18" charset="0"/>
            </a:endParaRPr>
          </a:p>
          <a:p>
            <a:pPr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OldKharkiv" panose="02000503000000000000" pitchFamily="50" charset="0"/>
                <a:cs typeface="Times New Roman" pitchFamily="18" charset="0"/>
              </a:rPr>
              <a:t>Вспомнить вдруг о чем-то очень важном,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  <a:ea typeface="OldKharkiv" panose="02000503000000000000" pitchFamily="50" charset="0"/>
              <a:cs typeface="Times New Roman" pitchFamily="18" charset="0"/>
            </a:endParaRPr>
          </a:p>
          <a:p>
            <a:pPr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OldKharkiv" panose="02000503000000000000" pitchFamily="50" charset="0"/>
                <a:cs typeface="Times New Roman" pitchFamily="18" charset="0"/>
              </a:rPr>
              <a:t>Самом нужном, может быть, для нас.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  <a:ea typeface="OldKharkiv" panose="02000503000000000000" pitchFamily="50" charset="0"/>
              <a:cs typeface="Times New Roman" pitchFamily="18" charset="0"/>
            </a:endParaRPr>
          </a:p>
          <a:p>
            <a:pPr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OldKharkiv" panose="02000503000000000000" pitchFamily="50" charset="0"/>
                <a:cs typeface="Times New Roman" pitchFamily="18" charset="0"/>
              </a:rPr>
              <a:t> 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  <a:ea typeface="OldKharkiv" panose="02000503000000000000" pitchFamily="50" charset="0"/>
              <a:cs typeface="Times New Roman" pitchFamily="18" charset="0"/>
            </a:endParaRPr>
          </a:p>
          <a:p>
            <a:pPr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OldKharkiv" panose="02000503000000000000" pitchFamily="50" charset="0"/>
                <a:cs typeface="Times New Roman" pitchFamily="18" charset="0"/>
              </a:rPr>
              <a:t>И, сметя все мелкое, пустое,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  <a:ea typeface="OldKharkiv" panose="02000503000000000000" pitchFamily="50" charset="0"/>
              <a:cs typeface="Times New Roman" pitchFamily="18" charset="0"/>
            </a:endParaRPr>
          </a:p>
          <a:p>
            <a:pPr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OldKharkiv" panose="02000503000000000000" pitchFamily="50" charset="0"/>
                <a:cs typeface="Times New Roman" pitchFamily="18" charset="0"/>
              </a:rPr>
              <a:t>Скинув скуку, черствость или лень,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  <a:ea typeface="OldKharkiv" panose="02000503000000000000" pitchFamily="50" charset="0"/>
              <a:cs typeface="Times New Roman" pitchFamily="18" charset="0"/>
            </a:endParaRPr>
          </a:p>
          <a:p>
            <a:pPr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OldKharkiv" panose="02000503000000000000" pitchFamily="50" charset="0"/>
                <a:cs typeface="Times New Roman" pitchFamily="18" charset="0"/>
              </a:rPr>
              <a:t>Вспомнить вдруг о том, какой ценою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  <a:ea typeface="OldKharkiv" panose="02000503000000000000" pitchFamily="50" charset="0"/>
              <a:cs typeface="Times New Roman" pitchFamily="18" charset="0"/>
            </a:endParaRPr>
          </a:p>
          <a:p>
            <a:pPr indent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OldKharkiv" panose="02000503000000000000" pitchFamily="50" charset="0"/>
                <a:cs typeface="Times New Roman" pitchFamily="18" charset="0"/>
              </a:rPr>
              <a:t>Куплен был наш каждый мирный день!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  <a:ea typeface="OldKharkiv" panose="02000503000000000000" pitchFamily="50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22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2C51F02-3DAC-4E81-8509-5CB3208D79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88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47D91F4-A98A-4C3B-A35D-67C657092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E2C36A9-071A-4931-A525-7E37EC24C611}"/>
              </a:ext>
            </a:extLst>
          </p:cNvPr>
          <p:cNvSpPr txBox="1"/>
          <p:nvPr/>
        </p:nvSpPr>
        <p:spPr>
          <a:xfrm>
            <a:off x="174171" y="203200"/>
            <a:ext cx="11742058" cy="7089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ctr">
              <a:lnSpc>
                <a:spcPct val="150000"/>
              </a:lnSpc>
            </a:pPr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/>
                <a:cs typeface="Times New Roman" pitchFamily="18" charset="0"/>
              </a:rPr>
              <a:t>Еще одна история:</a:t>
            </a:r>
          </a:p>
          <a:p>
            <a:pPr indent="457200" algn="ctr">
              <a:lnSpc>
                <a:spcPct val="150000"/>
              </a:lnSpc>
            </a:pPr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/>
                <a:cs typeface="Times New Roman" pitchFamily="18" charset="0"/>
              </a:rPr>
              <a:t>В </a:t>
            </a: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/>
                <a:cs typeface="Times New Roman" pitchFamily="18" charset="0"/>
              </a:rPr>
              <a:t>1945 году </a:t>
            </a:r>
            <a:r>
              <a:rPr lang="ru-RU" sz="2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/>
                <a:cs typeface="Times New Roman" pitchFamily="18" charset="0"/>
              </a:rPr>
              <a:t>Паршин Василий </a:t>
            </a:r>
            <a:r>
              <a:rPr lang="ru-RU" sz="2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/>
                <a:cs typeface="Times New Roman" pitchFamily="18" charset="0"/>
              </a:rPr>
              <a:t>Иванович </a:t>
            </a: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/>
                <a:cs typeface="Times New Roman" pitchFamily="18" charset="0"/>
              </a:rPr>
              <a:t>со своими бойцами отбил у японцев один из островов Большой гряды Курильских островов – остров </a:t>
            </a:r>
            <a:r>
              <a:rPr lang="ru-RU" sz="2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/>
                <a:cs typeface="Times New Roman" pitchFamily="18" charset="0"/>
              </a:rPr>
              <a:t>Парамушир</a:t>
            </a: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/>
                <a:cs typeface="Times New Roman" pitchFamily="18" charset="0"/>
              </a:rPr>
              <a:t>.</a:t>
            </a:r>
          </a:p>
          <a:p>
            <a:pPr indent="457200" algn="ctr">
              <a:lnSpc>
                <a:spcPct val="150000"/>
              </a:lnSpc>
              <a:spcAft>
                <a:spcPts val="1000"/>
              </a:spcAft>
            </a:pP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/>
                <a:cs typeface="Times New Roman" pitchFamily="18" charset="0"/>
              </a:rPr>
              <a:t>	</a:t>
            </a:r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/>
                <a:cs typeface="Times New Roman" pitchFamily="18" charset="0"/>
              </a:rPr>
              <a:t>Десант </a:t>
            </a: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/>
                <a:cs typeface="Times New Roman" pitchFamily="18" charset="0"/>
              </a:rPr>
              <a:t>в несколько тысяч человек японцы потопили. Выплыло только несколько десятков человек , без оружия и одежды. Их спасло только то, что японцы поленились проверить, не выплыл ли кто. К ночи, отдышавшись и набравшись сил, наши бойцы ворвались в первый блиндаж, голыми руками уничтожили врага, взяли оружие и одежду. Постепенно они подавили сопротивление японцев, и они сдались. Японский генерал, увидев на сдаче оружия какое количество наших солдат ему противостояло, сделал себе харакири. Но приказ о сдаче отдал. Наше командование, полагая, что десант погиб, отправило родным «похоронки».</a:t>
            </a:r>
          </a:p>
          <a:p>
            <a:pPr indent="457200" algn="ctr">
              <a:lnSpc>
                <a:spcPct val="150000"/>
              </a:lnSpc>
              <a:spcAft>
                <a:spcPts val="1000"/>
              </a:spcAft>
            </a:pP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/>
                <a:cs typeface="Times New Roman" pitchFamily="18" charset="0"/>
              </a:rPr>
              <a:t> А в это время у него на берегу Авачинской бухты (Камчатка) родился сын Анатолий Васильевич </a:t>
            </a:r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/>
                <a:cs typeface="Times New Roman" pitchFamily="18" charset="0"/>
              </a:rPr>
              <a:t>Паршин, </a:t>
            </a: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/>
                <a:cs typeface="Times New Roman" pitchFamily="18" charset="0"/>
              </a:rPr>
              <a:t>к</a:t>
            </a:r>
            <a:r>
              <a:rPr lang="ru-RU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/>
                <a:cs typeface="Times New Roman" pitchFamily="18" charset="0"/>
              </a:rPr>
              <a:t>оторый </a:t>
            </a:r>
            <a:r>
              <a:rPr lang="ru-RU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/>
                <a:cs typeface="Times New Roman" pitchFamily="18" charset="0"/>
              </a:rPr>
              <a:t>потом в течение многих лет был заведующим кафедры «Связь» в нашем вузе.</a:t>
            </a:r>
          </a:p>
          <a:p>
            <a:pPr algn="ctr"/>
            <a:endParaRPr lang="ru-RU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983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9">
            <a:extLst>
              <a:ext uri="{FF2B5EF4-FFF2-40B4-BE49-F238E27FC236}">
                <a16:creationId xmlns:a16="http://schemas.microsoft.com/office/drawing/2014/main" xmlns="" id="{87F70F5C-B25F-448A-B75C-82478E96AEB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18" t="13583" r="6918" b="13583"/>
          <a:stretch/>
        </p:blipFill>
        <p:spPr>
          <a:xfrm>
            <a:off x="0" y="0"/>
            <a:ext cx="12192000" cy="6858000"/>
          </a:xfrm>
          <a:effectLst>
            <a:softEdge rad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6F0EFD8-F837-4A66-BD74-1FA60B1E92FD}"/>
              </a:ext>
            </a:extLst>
          </p:cNvPr>
          <p:cNvSpPr txBox="1"/>
          <p:nvPr/>
        </p:nvSpPr>
        <p:spPr>
          <a:xfrm>
            <a:off x="419100" y="607010"/>
            <a:ext cx="48641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cs typeface="Times New Roman" pitchFamily="18" charset="0"/>
              </a:rPr>
              <a:t>«Те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cs typeface="Times New Roman" pitchFamily="18" charset="0"/>
              </a:rPr>
              <a:t>, кто прошел через войну,</a:t>
            </a:r>
          </a:p>
          <a:p>
            <a:pPr algn="ctr">
              <a:spcBef>
                <a:spcPts val="0"/>
              </a:spcBef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cs typeface="Times New Roman" pitchFamily="18" charset="0"/>
              </a:rPr>
              <a:t>Те даже черта не боятся.</a:t>
            </a:r>
          </a:p>
          <a:p>
            <a:pPr algn="ctr">
              <a:spcBef>
                <a:spcPts val="0"/>
              </a:spcBef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cs typeface="Times New Roman" pitchFamily="18" charset="0"/>
              </a:rPr>
              <a:t>Им по ночам атаки снятся,</a:t>
            </a:r>
          </a:p>
          <a:p>
            <a:pPr algn="ctr">
              <a:spcBef>
                <a:spcPts val="0"/>
              </a:spcBef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cs typeface="Times New Roman" pitchFamily="18" charset="0"/>
              </a:rPr>
              <a:t>Тем, кто прошел через войну...</a:t>
            </a:r>
          </a:p>
          <a:p>
            <a:pPr algn="ctr">
              <a:spcBef>
                <a:spcPts val="0"/>
              </a:spcBef>
            </a:pP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cs typeface="Times New Roman" pitchFamily="18" charset="0"/>
              </a:rPr>
              <a:t>Кто не боится на войне</a:t>
            </a:r>
          </a:p>
          <a:p>
            <a:pPr algn="ctr">
              <a:spcBef>
                <a:spcPts val="0"/>
              </a:spcBef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cs typeface="Times New Roman" pitchFamily="18" charset="0"/>
              </a:rPr>
              <a:t>Внезапной смерти, глупой пули?</a:t>
            </a:r>
          </a:p>
          <a:p>
            <a:pPr algn="ctr">
              <a:spcBef>
                <a:spcPts val="0"/>
              </a:spcBef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cs typeface="Times New Roman" pitchFamily="18" charset="0"/>
              </a:rPr>
              <a:t>Но, вопреки, они вернулись,</a:t>
            </a:r>
          </a:p>
          <a:p>
            <a:pPr algn="ctr">
              <a:spcBef>
                <a:spcPts val="0"/>
              </a:spcBef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cs typeface="Times New Roman" pitchFamily="18" charset="0"/>
              </a:rPr>
              <a:t>Чтобы поверить тишине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cs typeface="Times New Roman" pitchFamily="18" charset="0"/>
              </a:rPr>
              <a:t>...</a:t>
            </a:r>
          </a:p>
          <a:p>
            <a:pPr algn="ctr">
              <a:spcBef>
                <a:spcPts val="0"/>
              </a:spcBef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cs typeface="Times New Roman" pitchFamily="18" charset="0"/>
              </a:rPr>
              <a:t>Они вернулись, чтобы ЖИТЬ -</a:t>
            </a:r>
          </a:p>
          <a:p>
            <a:pPr algn="ctr">
              <a:spcBef>
                <a:spcPts val="0"/>
              </a:spcBef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cs typeface="Times New Roman" pitchFamily="18" charset="0"/>
              </a:rPr>
              <a:t>Любить, рожать детей, работать.</a:t>
            </a:r>
          </a:p>
          <a:p>
            <a:pPr algn="ctr">
              <a:spcBef>
                <a:spcPts val="0"/>
              </a:spcBef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cs typeface="Times New Roman" pitchFamily="18" charset="0"/>
              </a:rPr>
              <a:t>А о войне, что длилась годы,</a:t>
            </a:r>
          </a:p>
          <a:p>
            <a:pPr algn="ctr">
              <a:spcBef>
                <a:spcPts val="0"/>
              </a:spcBef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cs typeface="Times New Roman" pitchFamily="18" charset="0"/>
              </a:rPr>
              <a:t>Они не любят говорить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cs typeface="Times New Roman" pitchFamily="18" charset="0"/>
              </a:rPr>
              <a:t>...»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703082D-073B-4AF3-BA6E-A9E453F63CCF}"/>
              </a:ext>
            </a:extLst>
          </p:cNvPr>
          <p:cNvSpPr txBox="1"/>
          <p:nvPr/>
        </p:nvSpPr>
        <p:spPr>
          <a:xfrm>
            <a:off x="7048500" y="382013"/>
            <a:ext cx="48641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ctr">
              <a:spcBef>
                <a:spcPts val="0"/>
              </a:spcBef>
            </a:pP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  <a:cs typeface="Times New Roman" pitchFamily="18" charset="0"/>
            </a:endParaRPr>
          </a:p>
          <a:p>
            <a:pPr indent="457200" algn="ctr">
              <a:spcBef>
                <a:spcPts val="0"/>
              </a:spcBef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cs typeface="Times New Roman" pitchFamily="18" charset="0"/>
              </a:rPr>
              <a:t>Они не любят говорить...</a:t>
            </a:r>
          </a:p>
          <a:p>
            <a:pPr indent="457200" algn="ctr">
              <a:spcBef>
                <a:spcPts val="0"/>
              </a:spcBef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cs typeface="Times New Roman" pitchFamily="18" charset="0"/>
              </a:rPr>
              <a:t>А большинство уже не может…</a:t>
            </a:r>
          </a:p>
          <a:p>
            <a:pPr indent="457200" algn="ctr">
              <a:spcBef>
                <a:spcPts val="0"/>
              </a:spcBef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cs typeface="Times New Roman" pitchFamily="18" charset="0"/>
              </a:rPr>
              <a:t>Но они оставили нам свои воспоминания ...</a:t>
            </a:r>
          </a:p>
          <a:p>
            <a:pPr indent="457200" algn="ctr">
              <a:spcBef>
                <a:spcPts val="0"/>
              </a:spcBef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cs typeface="Times New Roman" pitchFamily="18" charset="0"/>
              </a:rPr>
              <a:t>И нам нужно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cs typeface="Times New Roman" pitchFamily="18" charset="0"/>
              </a:rPr>
              <a:t>знать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  <a:cs typeface="Times New Roman" pitchFamily="18" charset="0"/>
            </a:endParaRPr>
          </a:p>
          <a:p>
            <a:pPr indent="457200" algn="ctr">
              <a:spcBef>
                <a:spcPts val="0"/>
              </a:spcBef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cs typeface="Times New Roman" pitchFamily="18" charset="0"/>
              </a:rPr>
              <a:t>Историю своей страны,</a:t>
            </a:r>
          </a:p>
          <a:p>
            <a:pPr indent="457200" algn="ctr">
              <a:spcBef>
                <a:spcPts val="0"/>
              </a:spcBef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cs typeface="Times New Roman" pitchFamily="18" charset="0"/>
              </a:rPr>
              <a:t>Историю своего вуза,</a:t>
            </a:r>
          </a:p>
          <a:p>
            <a:pPr indent="457200" algn="ctr">
              <a:spcBef>
                <a:spcPts val="0"/>
              </a:spcBef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cs typeface="Times New Roman" pitchFamily="18" charset="0"/>
              </a:rPr>
              <a:t>А самое главное: </a:t>
            </a:r>
          </a:p>
          <a:p>
            <a:pPr indent="457200" algn="ctr">
              <a:spcBef>
                <a:spcPts val="0"/>
              </a:spcBef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cs typeface="Times New Roman" pitchFamily="18" charset="0"/>
              </a:rPr>
              <a:t>Историю своей семьи!</a:t>
            </a:r>
          </a:p>
          <a:p>
            <a:pPr indent="457200" algn="ctr">
              <a:spcBef>
                <a:spcPts val="0"/>
              </a:spcBef>
            </a:pP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cs typeface="Times New Roman" pitchFamily="18" charset="0"/>
              </a:rPr>
              <a:t>Свою историю…</a:t>
            </a:r>
          </a:p>
          <a:p>
            <a:pPr indent="457200" algn="ctr">
              <a:spcBef>
                <a:spcPts val="0"/>
              </a:spcBef>
            </a:pP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79434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F6C0047-AC9A-4C79-9E36-1978B20E12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88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26A222EB-ABD1-4DC3-A1AD-E6079BA993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t="18889" r="10247" b="11111"/>
          <a:stretch/>
        </p:blipFill>
        <p:spPr>
          <a:xfrm>
            <a:off x="1396201" y="13536"/>
            <a:ext cx="5197258" cy="5613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FAC3AEE-A38C-46A4-9834-68BA9C82C3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" r="7511" b="3148"/>
          <a:stretch/>
        </p:blipFill>
        <p:spPr>
          <a:xfrm>
            <a:off x="-137786" y="3278736"/>
            <a:ext cx="4876800" cy="3929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38E2280-862F-412B-B8EC-35675B658B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28" b="4074"/>
          <a:stretch/>
        </p:blipFill>
        <p:spPr>
          <a:xfrm>
            <a:off x="6096000" y="1742842"/>
            <a:ext cx="5197258" cy="4515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108611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B96641E-9646-4FBA-BF7A-A6D6F184A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A25DF27-CC0D-4A6A-BC37-4A700498B04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97E73DBE-0F81-4839-98DC-0855EC353E8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3">
            <a:extLst>
              <a:ext uri="{FF2B5EF4-FFF2-40B4-BE49-F238E27FC236}">
                <a16:creationId xmlns:a16="http://schemas.microsoft.com/office/drawing/2014/main" xmlns="" id="{49936D47-9279-4B78-B7E2-ECED2B58B73D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610" r="1767" b="78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8DAF3B2-0C14-4128-891B-953D7ADF4B2F}"/>
              </a:ext>
            </a:extLst>
          </p:cNvPr>
          <p:cNvSpPr txBox="1"/>
          <p:nvPr/>
        </p:nvSpPr>
        <p:spPr>
          <a:xfrm>
            <a:off x="1885950" y="1443167"/>
            <a:ext cx="8420100" cy="4701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/>
                <a:cs typeface="Times New Roman" pitchFamily="18" charset="0"/>
              </a:rPr>
              <a:t>Будем </a:t>
            </a:r>
            <a:r>
              <a:rPr lang="ru-RU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/>
                <a:cs typeface="Times New Roman" pitchFamily="18" charset="0"/>
              </a:rPr>
              <a:t>гордиться</a:t>
            </a:r>
            <a:r>
              <a:rPr lang="ru-RU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/>
                <a:cs typeface="Times New Roman" pitchFamily="18" charset="0"/>
              </a:rPr>
              <a:t> </a:t>
            </a:r>
            <a:r>
              <a:rPr lang="ru-RU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/>
                <a:cs typeface="Times New Roman" pitchFamily="18" charset="0"/>
              </a:rPr>
              <a:t>своими  родными</a:t>
            </a:r>
            <a:r>
              <a:rPr lang="ru-RU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/>
                <a:cs typeface="Times New Roman" pitchFamily="18" charset="0"/>
              </a:rPr>
              <a:t>,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/>
                <a:cs typeface="Times New Roman" pitchFamily="18" charset="0"/>
              </a:rPr>
              <a:t>подарившими нашей стране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/>
                <a:cs typeface="Times New Roman" pitchFamily="18" charset="0"/>
              </a:rPr>
              <a:t>Победу и мирную жизнь,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/>
                <a:cs typeface="Times New Roman" pitchFamily="18" charset="0"/>
              </a:rPr>
              <a:t>и передадим эту гордость </a:t>
            </a:r>
            <a:r>
              <a:rPr lang="ru-RU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/>
                <a:cs typeface="Times New Roman" pitchFamily="18" charset="0"/>
              </a:rPr>
              <a:t>своим детям</a:t>
            </a:r>
            <a:r>
              <a:rPr lang="ru-RU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Calibri"/>
                <a:cs typeface="Times New Roman" pitchFamily="18" charset="0"/>
              </a:rPr>
              <a:t>!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487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FE443D9C-AF86-4B71-9E7B-D4A4DA74DDDA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610" r="1767" b="786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4020E5F-E60C-4396-9DBF-A385507B3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19" y="1335427"/>
            <a:ext cx="10515600" cy="4187146"/>
          </a:xfrm>
        </p:spPr>
        <p:txBody>
          <a:bodyPr/>
          <a:lstStyle/>
          <a:p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OldKharkiv" panose="02000503000000000000" pitchFamily="50" charset="0"/>
              </a:rPr>
              <a:t>Сотрудники </a:t>
            </a:r>
            <a:r>
              <a:rPr lang="ru-RU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OldKharkiv" panose="02000503000000000000" pitchFamily="50" charset="0"/>
              </a:rPr>
              <a:t>УрГУПС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OldKharkiv" panose="02000503000000000000" pitchFamily="50" charset="0"/>
              </a:rPr>
              <a:t> – Ветераны Великой Отечественной Войны</a:t>
            </a:r>
            <a:b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OldKharkiv" panose="02000503000000000000" pitchFamily="50" charset="0"/>
              </a:rPr>
            </a:b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OldKharkiv" panose="02000503000000000000" pitchFamily="50" charset="0"/>
              </a:rPr>
              <a:t/>
            </a:r>
            <a:b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OldKharkiv" panose="02000503000000000000" pitchFamily="50" charset="0"/>
              </a:rPr>
            </a:b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OldKharkiv" panose="02000503000000000000" pitchFamily="50" charset="0"/>
              </a:rPr>
              <a:t/>
            </a:r>
            <a:b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OldKharkiv" panose="02000503000000000000" pitchFamily="50" charset="0"/>
              </a:rPr>
            </a:b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OldKharkiv" panose="02000503000000000000" pitchFamily="50" charset="0"/>
              </a:rPr>
              <a:t/>
            </a:r>
            <a:b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OldKharkiv" panose="02000503000000000000" pitchFamily="50" charset="0"/>
              </a:rPr>
            </a:b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OldKharkiv" panose="02000503000000000000" pitchFamily="50" charset="0"/>
              </a:rPr>
              <a:t>Будем помнить !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OldKharkiv" panose="02000503000000000000" pitchFamily="50" charset="0"/>
              </a:rPr>
              <a:t>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  <a:ea typeface="OldKharkiv" panose="02000503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33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C4A7EAB-355C-4D21-81E3-2F5362AC56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" t="30554" r="4444" b="310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47D91F4-A98A-4C3B-A35D-67C657092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</a:t>
            </a:r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73AEE70-3F7A-4DDF-B56C-D513E7263768}"/>
              </a:ext>
            </a:extLst>
          </p:cNvPr>
          <p:cNvSpPr txBox="1"/>
          <p:nvPr/>
        </p:nvSpPr>
        <p:spPr>
          <a:xfrm>
            <a:off x="3832964" y="146459"/>
            <a:ext cx="5159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OldKharkiv" panose="02000503000000000000" pitchFamily="50" charset="0"/>
              </a:rPr>
              <a:t>	Уткин Иван Васильевич</a:t>
            </a:r>
            <a:endParaRPr lang="ru-RU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  <a:ea typeface="OldKharkiv" panose="02000503000000000000" pitchFamily="50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E44760B-B1F4-4A11-93B4-83078DF216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312" y="377291"/>
            <a:ext cx="3983276" cy="5359630"/>
          </a:xfrm>
          <a:prstGeom prst="rect">
            <a:avLst/>
          </a:prstGeom>
          <a:effectLst>
            <a:outerShdw blurRad="254000" dist="177800" dir="10260000" sx="102000" sy="102000" algn="r" rotWithShape="0">
              <a:prstClr val="black">
                <a:alpha val="66000"/>
              </a:prstClr>
            </a:outerShdw>
          </a:effec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6DDC0913-1CF7-443D-BCF8-CFB3C75373B3}"/>
              </a:ext>
            </a:extLst>
          </p:cNvPr>
          <p:cNvSpPr/>
          <p:nvPr/>
        </p:nvSpPr>
        <p:spPr>
          <a:xfrm>
            <a:off x="4146114" y="905113"/>
            <a:ext cx="7402883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Основатель 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университета, </a:t>
            </a: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первый ректор.</a:t>
            </a:r>
          </a:p>
          <a:p>
            <a:endParaRPr lang="ru-RU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  <a:p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Труженик трудового фронта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, с 1942 по 1945 гг. </a:t>
            </a:r>
            <a:endParaRPr lang="ru-RU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  <a:p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– 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был начальником паровозной службы Южно- Уральской железной 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дороги и обеспечивал</a:t>
            </a:r>
          </a:p>
          <a:p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доставку </a:t>
            </a:r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грузов в точно установленные сроки.</a:t>
            </a:r>
            <a:endParaRPr lang="ru-RU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  <a:p>
            <a:endParaRPr lang="ru-RU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  <a:p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Был награжден множеством орденов и медалей, </a:t>
            </a:r>
            <a:endParaRPr lang="ru-RU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  <a:p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в 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том числе: «Орден Ленина», «Знак Почета»,  </a:t>
            </a:r>
            <a:endParaRPr lang="ru-RU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  <a:p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медалями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: «За Победу над Германией», </a:t>
            </a:r>
            <a:endParaRPr lang="ru-RU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  <a:p>
            <a:r>
              <a:rPr lang="ru-RU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«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За доблестный труд в Великой Отечественной»</a:t>
            </a:r>
          </a:p>
          <a:p>
            <a:endParaRPr lang="ru-RU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  <a:p>
            <a:r>
              <a:rPr lang="ru-RU" dirty="0">
                <a:solidFill>
                  <a:prstClr val="black"/>
                </a:solidFill>
                <a:latin typeface="Segoe Print" panose="02000600000000000000" pitchFamily="2" charset="0"/>
                <a:ea typeface="Times New Roman"/>
              </a:rPr>
              <a:t>Работал в </a:t>
            </a:r>
            <a:r>
              <a:rPr lang="ru-RU" dirty="0" smtClean="0">
                <a:solidFill>
                  <a:prstClr val="black"/>
                </a:solidFill>
                <a:latin typeface="Segoe Print" panose="02000600000000000000" pitchFamily="2" charset="0"/>
                <a:ea typeface="Times New Roman"/>
              </a:rPr>
              <a:t>УЭМИИТ 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с </a:t>
            </a: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1956 – </a:t>
            </a:r>
            <a:r>
              <a:rPr lang="ru-RU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по 1975 </a:t>
            </a:r>
            <a:r>
              <a:rPr lang="ru-RU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гг</a:t>
            </a:r>
            <a:r>
              <a:rPr lang="ru-RU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9AF30E4-6025-4C9A-B9A0-D8654694963F}"/>
              </a:ext>
            </a:extLst>
          </p:cNvPr>
          <p:cNvSpPr txBox="1"/>
          <p:nvPr/>
        </p:nvSpPr>
        <p:spPr>
          <a:xfrm>
            <a:off x="-364693" y="535781"/>
            <a:ext cx="9245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ru-RU" dirty="0">
              <a:solidFill>
                <a:prstClr val="black"/>
              </a:solidFill>
              <a:latin typeface="Segoe Print" panose="02000600000000000000" pitchFamily="2" charset="0"/>
              <a:ea typeface="Times New Roman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9600D58-3156-4F14-81ED-2FE1E4B1A665}"/>
              </a:ext>
            </a:extLst>
          </p:cNvPr>
          <p:cNvSpPr txBox="1"/>
          <p:nvPr/>
        </p:nvSpPr>
        <p:spPr>
          <a:xfrm>
            <a:off x="4258137" y="113204"/>
            <a:ext cx="485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solidFill>
                <a:prstClr val="black"/>
              </a:solidFill>
              <a:latin typeface="Segoe Print" panose="02000600000000000000" pitchFamily="2" charset="0"/>
              <a:ea typeface="OldKharkiv" panose="02000503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64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8CCF019-FE3D-4D52-AF00-6779396ABE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" t="30554" r="4444" b="310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47D91F4-A98A-4C3B-A35D-67C657092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0869F3F-224C-44F2-9C37-A00402E3801D}"/>
              </a:ext>
            </a:extLst>
          </p:cNvPr>
          <p:cNvSpPr txBox="1"/>
          <p:nvPr/>
        </p:nvSpPr>
        <p:spPr>
          <a:xfrm>
            <a:off x="2789823" y="2894320"/>
            <a:ext cx="57317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 smtClean="0">
              <a:latin typeface="Segoe Print" panose="02000600000000000000" pitchFamily="2" charset="0"/>
              <a:ea typeface="OldKharkiv" panose="02000503000000000000" pitchFamily="50" charset="0"/>
            </a:endParaRPr>
          </a:p>
          <a:p>
            <a:r>
              <a:rPr lang="ru-RU" sz="2400" b="1" dirty="0" err="1" smtClean="0">
                <a:latin typeface="Segoe Print" panose="02000600000000000000" pitchFamily="2" charset="0"/>
                <a:ea typeface="OldKharkiv" panose="02000503000000000000" pitchFamily="50" charset="0"/>
              </a:rPr>
              <a:t>Дядьков</a:t>
            </a:r>
            <a:r>
              <a:rPr lang="ru-RU" sz="2400" b="1" dirty="0" smtClean="0">
                <a:latin typeface="Segoe Print" panose="02000600000000000000" pitchFamily="2" charset="0"/>
                <a:ea typeface="OldKharkiv" panose="02000503000000000000" pitchFamily="50" charset="0"/>
              </a:rPr>
              <a:t> </a:t>
            </a:r>
            <a:r>
              <a:rPr lang="ru-RU" sz="2400" b="1" dirty="0">
                <a:latin typeface="Segoe Print" panose="02000600000000000000" pitchFamily="2" charset="0"/>
                <a:ea typeface="OldKharkiv" panose="02000503000000000000" pitchFamily="50" charset="0"/>
              </a:rPr>
              <a:t>Александр Михайлович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7E927A4-F018-421B-9A8A-D25D8916CCEC}"/>
              </a:ext>
            </a:extLst>
          </p:cNvPr>
          <p:cNvSpPr txBox="1"/>
          <p:nvPr/>
        </p:nvSpPr>
        <p:spPr>
          <a:xfrm>
            <a:off x="2873938" y="3397719"/>
            <a:ext cx="62674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>
              <a:latin typeface="Segoe Print" panose="02000600000000000000" pitchFamily="2" charset="0"/>
            </a:endParaRPr>
          </a:p>
          <a:p>
            <a:endParaRPr lang="ru-RU" dirty="0">
              <a:latin typeface="Segoe Print" panose="02000600000000000000" pitchFamily="2" charset="0"/>
            </a:endParaRPr>
          </a:p>
          <a:p>
            <a:endParaRPr lang="ru-RU" dirty="0" smtClean="0">
              <a:latin typeface="Segoe Print" panose="02000600000000000000" pitchFamily="2" charset="0"/>
            </a:endParaRPr>
          </a:p>
          <a:p>
            <a:r>
              <a:rPr lang="ru-RU" b="1" dirty="0" smtClean="0">
                <a:latin typeface="Segoe Print" panose="02000600000000000000" pitchFamily="2" charset="0"/>
              </a:rPr>
              <a:t>Первый </a:t>
            </a:r>
            <a:r>
              <a:rPr lang="ru-RU" b="1" dirty="0">
                <a:latin typeface="Segoe Print" panose="02000600000000000000" pitchFamily="2" charset="0"/>
              </a:rPr>
              <a:t>проректор по учебной и научной работе.</a:t>
            </a:r>
          </a:p>
          <a:p>
            <a:endParaRPr lang="ru-RU" dirty="0">
              <a:latin typeface="Segoe Print" panose="02000600000000000000" pitchFamily="2" charset="0"/>
            </a:endParaRPr>
          </a:p>
          <a:p>
            <a:r>
              <a:rPr lang="ru-RU" b="1" dirty="0">
                <a:latin typeface="Segoe Print" panose="02000600000000000000" pitchFamily="2" charset="0"/>
              </a:rPr>
              <a:t>Труженик тыла.</a:t>
            </a:r>
          </a:p>
          <a:p>
            <a:endParaRPr lang="ru-RU" dirty="0">
              <a:latin typeface="Segoe Print" panose="02000600000000000000" pitchFamily="2" charset="0"/>
            </a:endParaRPr>
          </a:p>
          <a:p>
            <a:r>
              <a:rPr lang="ru-RU" dirty="0">
                <a:latin typeface="Segoe Print" panose="02000600000000000000" pitchFamily="2" charset="0"/>
              </a:rPr>
              <a:t>Работал в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УЭМИИТ</a:t>
            </a:r>
            <a:r>
              <a:rPr lang="ru-RU" dirty="0" smtClean="0">
                <a:latin typeface="Segoe Print" panose="02000600000000000000" pitchFamily="2" charset="0"/>
              </a:rPr>
              <a:t> </a:t>
            </a:r>
            <a:r>
              <a:rPr lang="ru-RU" dirty="0">
                <a:latin typeface="Segoe Print" panose="02000600000000000000" pitchFamily="2" charset="0"/>
              </a:rPr>
              <a:t>27 лет.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2543F05C-391B-4F7B-A01F-07A4328A36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21" y="2833984"/>
            <a:ext cx="2729017" cy="3859233"/>
          </a:xfrm>
          <a:prstGeom prst="rect">
            <a:avLst/>
          </a:prstGeom>
          <a:effectLst>
            <a:outerShdw blurRad="368300" dist="88900" dir="8100000" sx="102000" sy="102000" algn="tr" rotWithShape="0">
              <a:prstClr val="black">
                <a:alpha val="81000"/>
              </a:prstClr>
            </a:outerShd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F283E8D6-B855-4F77-A927-6D13604066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690" y="-77787"/>
            <a:ext cx="3277310" cy="463740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C05D8A9D-370B-4742-885D-2D45F7051BD0}"/>
              </a:ext>
            </a:extLst>
          </p:cNvPr>
          <p:cNvSpPr txBox="1"/>
          <p:nvPr/>
        </p:nvSpPr>
        <p:spPr>
          <a:xfrm>
            <a:off x="4511041" y="70713"/>
            <a:ext cx="44219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Segoe Print" panose="02000600000000000000" pitchFamily="2" charset="0"/>
                <a:ea typeface="OldKharkiv" panose="02000503000000000000" pitchFamily="50" charset="0"/>
              </a:rPr>
              <a:t>Урманов  Рифат </a:t>
            </a:r>
            <a:r>
              <a:rPr lang="ru-RU" sz="2400" b="1" dirty="0" err="1">
                <a:latin typeface="Segoe Print" panose="02000600000000000000" pitchFamily="2" charset="0"/>
                <a:ea typeface="OldKharkiv" panose="02000503000000000000" pitchFamily="50" charset="0"/>
              </a:rPr>
              <a:t>Нурович</a:t>
            </a:r>
            <a:endParaRPr lang="ru-RU" sz="2400" b="1" dirty="0">
              <a:latin typeface="Segoe Print" panose="02000600000000000000" pitchFamily="2" charset="0"/>
              <a:ea typeface="OldKharkiv" panose="02000503000000000000" pitchFamily="50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43500B84-859E-4F2B-824C-0ED6E0CC64BE}"/>
              </a:ext>
            </a:extLst>
          </p:cNvPr>
          <p:cNvSpPr txBox="1"/>
          <p:nvPr/>
        </p:nvSpPr>
        <p:spPr>
          <a:xfrm>
            <a:off x="144921" y="537580"/>
            <a:ext cx="876976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ru-RU" dirty="0" smtClean="0">
                <a:latin typeface="Segoe Print" panose="02000600000000000000" pitchFamily="2" charset="0"/>
                <a:ea typeface="Times New Roman"/>
              </a:rPr>
              <a:t>Доктор </a:t>
            </a:r>
            <a:r>
              <a:rPr lang="ru-RU" dirty="0">
                <a:latin typeface="Segoe Print" panose="02000600000000000000" pitchFamily="2" charset="0"/>
                <a:ea typeface="Times New Roman"/>
              </a:rPr>
              <a:t>технических наук, профессор.</a:t>
            </a:r>
          </a:p>
          <a:p>
            <a:pPr algn="r">
              <a:spcAft>
                <a:spcPts val="0"/>
              </a:spcAft>
            </a:pPr>
            <a:r>
              <a:rPr lang="ru-RU" b="1" dirty="0">
                <a:latin typeface="Segoe Print" panose="02000600000000000000" pitchFamily="2" charset="0"/>
                <a:ea typeface="Times New Roman"/>
              </a:rPr>
              <a:t>ректор  УЭМИИТ  1974-1987</a:t>
            </a:r>
          </a:p>
          <a:p>
            <a:pPr algn="r"/>
            <a:r>
              <a:rPr lang="ru-RU" b="1" dirty="0" smtClean="0">
                <a:latin typeface="Segoe Print" panose="02000600000000000000" pitchFamily="2" charset="0"/>
                <a:ea typeface="Times New Roman"/>
              </a:rPr>
              <a:t>Капитан</a:t>
            </a:r>
            <a:r>
              <a:rPr lang="ru-RU" b="1" dirty="0">
                <a:latin typeface="Segoe Print" panose="02000600000000000000" pitchFamily="2" charset="0"/>
                <a:ea typeface="Times New Roman"/>
              </a:rPr>
              <a:t>, танкист.</a:t>
            </a:r>
            <a:r>
              <a:rPr lang="ru-RU" dirty="0">
                <a:latin typeface="Segoe Print" panose="02000600000000000000" pitchFamily="2" charset="0"/>
                <a:ea typeface="Times New Roman"/>
              </a:rPr>
              <a:t> Воевал на Западном и 1, 2, 3-ем  Белорусском </a:t>
            </a:r>
            <a:r>
              <a:rPr lang="ru-RU" dirty="0" smtClean="0">
                <a:latin typeface="Segoe Print" panose="02000600000000000000" pitchFamily="2" charset="0"/>
                <a:ea typeface="Times New Roman"/>
              </a:rPr>
              <a:t>фронте.</a:t>
            </a:r>
            <a:endParaRPr lang="ru-RU" dirty="0">
              <a:latin typeface="Segoe Print" panose="02000600000000000000" pitchFamily="2" charset="0"/>
              <a:ea typeface="Times New Roman"/>
            </a:endParaRPr>
          </a:p>
          <a:p>
            <a:pPr algn="r">
              <a:spcAft>
                <a:spcPts val="0"/>
              </a:spcAft>
            </a:pPr>
            <a:r>
              <a:rPr lang="ru-RU" b="1" dirty="0" smtClean="0">
                <a:latin typeface="Segoe Print" panose="02000600000000000000" pitchFamily="2" charset="0"/>
                <a:ea typeface="Times New Roman"/>
              </a:rPr>
              <a:t>Медали</a:t>
            </a:r>
            <a:r>
              <a:rPr lang="ru-RU" b="1" dirty="0">
                <a:latin typeface="Segoe Print" panose="02000600000000000000" pitchFamily="2" charset="0"/>
                <a:ea typeface="Times New Roman"/>
              </a:rPr>
              <a:t>: </a:t>
            </a:r>
            <a:r>
              <a:rPr lang="ru-RU" dirty="0">
                <a:latin typeface="Segoe Print" panose="02000600000000000000" pitchFamily="2" charset="0"/>
                <a:ea typeface="Times New Roman"/>
              </a:rPr>
              <a:t>«За Освобождение Варшавы» «За взятие Берлина», </a:t>
            </a:r>
            <a:endParaRPr lang="ru-RU" dirty="0" smtClean="0">
              <a:latin typeface="Segoe Print" panose="02000600000000000000" pitchFamily="2" charset="0"/>
              <a:ea typeface="Times New Roman"/>
            </a:endParaRPr>
          </a:p>
          <a:p>
            <a:pPr algn="r">
              <a:spcAft>
                <a:spcPts val="0"/>
              </a:spcAft>
            </a:pPr>
            <a:r>
              <a:rPr lang="ru-RU" dirty="0" smtClean="0">
                <a:latin typeface="Segoe Print" panose="02000600000000000000" pitchFamily="2" charset="0"/>
                <a:ea typeface="Times New Roman"/>
              </a:rPr>
              <a:t>и </a:t>
            </a:r>
            <a:r>
              <a:rPr lang="ru-RU" dirty="0">
                <a:latin typeface="Segoe Print" panose="02000600000000000000" pitchFamily="2" charset="0"/>
                <a:ea typeface="Times New Roman"/>
              </a:rPr>
              <a:t>«За Победу над Германией» </a:t>
            </a:r>
          </a:p>
          <a:p>
            <a:pPr algn="r">
              <a:spcAft>
                <a:spcPts val="0"/>
              </a:spcAft>
            </a:pPr>
            <a:endParaRPr lang="ru-RU" dirty="0">
              <a:latin typeface="Segoe Print" panose="02000600000000000000" pitchFamily="2" charset="0"/>
              <a:ea typeface="Times New Roman"/>
            </a:endParaRPr>
          </a:p>
          <a:p>
            <a:pPr algn="r">
              <a:spcAft>
                <a:spcPts val="0"/>
              </a:spcAft>
            </a:pPr>
            <a:r>
              <a:rPr lang="ru-RU" dirty="0">
                <a:latin typeface="Segoe Print" panose="02000600000000000000" pitchFamily="2" charset="0"/>
                <a:ea typeface="Times New Roman"/>
              </a:rPr>
              <a:t>Работал в </a:t>
            </a:r>
            <a:r>
              <a:rPr lang="ru-RU" dirty="0" smtClean="0">
                <a:latin typeface="Segoe Print" panose="02000600000000000000" pitchFamily="2" charset="0"/>
                <a:ea typeface="Times New Roman"/>
              </a:rPr>
              <a:t>УЭМИИТ </a:t>
            </a:r>
            <a:r>
              <a:rPr lang="ru-RU" dirty="0">
                <a:latin typeface="Segoe Print" panose="02000600000000000000" pitchFamily="2" charset="0"/>
                <a:ea typeface="Times New Roman"/>
              </a:rPr>
              <a:t>47 лет.</a:t>
            </a:r>
          </a:p>
          <a:p>
            <a:pPr algn="r"/>
            <a:endParaRPr lang="ru-RU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30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8CCF019-FE3D-4D52-AF00-6779396ABE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" t="30554" r="4444" b="310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47D91F4-A98A-4C3B-A35D-67C657092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6105D86-2FB8-401F-8374-6DE3AD5C0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13167"/>
            <a:ext cx="3088799" cy="41448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935836A-1964-4E49-84C0-98F688A5F347}"/>
              </a:ext>
            </a:extLst>
          </p:cNvPr>
          <p:cNvSpPr txBox="1"/>
          <p:nvPr/>
        </p:nvSpPr>
        <p:spPr>
          <a:xfrm>
            <a:off x="2844519" y="2985578"/>
            <a:ext cx="5010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Segoe Print" panose="02000600000000000000" pitchFamily="2" charset="0"/>
              </a:rPr>
              <a:t>Кирилов  Михаил Михайлович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E318460-72E1-435D-ABBE-2693D81412D8}"/>
              </a:ext>
            </a:extLst>
          </p:cNvPr>
          <p:cNvSpPr txBox="1"/>
          <p:nvPr/>
        </p:nvSpPr>
        <p:spPr>
          <a:xfrm>
            <a:off x="2988399" y="3630553"/>
            <a:ext cx="8282793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>
                <a:latin typeface="Segoe Print" panose="02000600000000000000" pitchFamily="2" charset="0"/>
                <a:ea typeface="Times New Roman"/>
              </a:rPr>
              <a:t>Первый декан </a:t>
            </a:r>
            <a:r>
              <a:rPr lang="ru-RU" b="1" dirty="0" smtClean="0">
                <a:latin typeface="Segoe Print" panose="02000600000000000000" pitchFamily="2" charset="0"/>
                <a:ea typeface="Times New Roman"/>
              </a:rPr>
              <a:t>ЭТФ</a:t>
            </a:r>
            <a:r>
              <a:rPr lang="ru-RU" b="1" dirty="0">
                <a:latin typeface="Segoe Print" panose="02000600000000000000" pitchFamily="2" charset="0"/>
                <a:ea typeface="Times New Roman"/>
              </a:rPr>
              <a:t>. кандидат технических наук, доцент</a:t>
            </a:r>
            <a:r>
              <a:rPr lang="ru-RU" b="1" dirty="0" smtClean="0">
                <a:latin typeface="Segoe Print" panose="02000600000000000000" pitchFamily="2" charset="0"/>
                <a:ea typeface="Times New Roman"/>
              </a:rPr>
              <a:t>,</a:t>
            </a:r>
          </a:p>
          <a:p>
            <a:pPr>
              <a:spcAft>
                <a:spcPts val="0"/>
              </a:spcAft>
            </a:pPr>
            <a:r>
              <a:rPr lang="ru-RU" b="1" dirty="0" smtClean="0">
                <a:latin typeface="Segoe Print" panose="02000600000000000000" pitchFamily="2" charset="0"/>
                <a:ea typeface="Times New Roman"/>
              </a:rPr>
              <a:t> </a:t>
            </a:r>
            <a:r>
              <a:rPr lang="ru-RU" b="1" dirty="0">
                <a:latin typeface="Segoe Print" panose="02000600000000000000" pitchFamily="2" charset="0"/>
                <a:ea typeface="Times New Roman"/>
              </a:rPr>
              <a:t>первый начальник учебной части, </a:t>
            </a:r>
          </a:p>
          <a:p>
            <a:pPr marR="139065">
              <a:spcAft>
                <a:spcPts val="0"/>
              </a:spcAft>
            </a:pPr>
            <a:endParaRPr lang="ru-RU" sz="1100" b="1" dirty="0" smtClean="0">
              <a:latin typeface="Segoe Print" panose="02000600000000000000" pitchFamily="2" charset="0"/>
              <a:ea typeface="Times New Roman"/>
            </a:endParaRPr>
          </a:p>
          <a:p>
            <a:pPr marR="139065">
              <a:spcAft>
                <a:spcPts val="0"/>
              </a:spcAft>
            </a:pPr>
            <a:r>
              <a:rPr lang="ru-RU" b="1" dirty="0" smtClean="0">
                <a:latin typeface="Segoe Print" panose="02000600000000000000" pitchFamily="2" charset="0"/>
                <a:ea typeface="Times New Roman"/>
              </a:rPr>
              <a:t>Ст</a:t>
            </a:r>
            <a:r>
              <a:rPr lang="ru-RU" b="1" dirty="0">
                <a:latin typeface="Segoe Print" panose="02000600000000000000" pitchFamily="2" charset="0"/>
                <a:ea typeface="Times New Roman"/>
              </a:rPr>
              <a:t>. сержант, </a:t>
            </a:r>
            <a:r>
              <a:rPr lang="ru-RU" dirty="0">
                <a:latin typeface="Segoe Print" panose="02000600000000000000" pitchFamily="2" charset="0"/>
                <a:ea typeface="Times New Roman"/>
              </a:rPr>
              <a:t>с июня 1942 г.  начальник связи штаба железных дорог Закавказского фронта, затем </a:t>
            </a:r>
            <a:r>
              <a:rPr lang="ru-RU" dirty="0" smtClean="0">
                <a:latin typeface="Segoe Print" panose="02000600000000000000" pitchFamily="2" charset="0"/>
                <a:ea typeface="Times New Roman"/>
              </a:rPr>
              <a:t>Северокавказского </a:t>
            </a:r>
            <a:r>
              <a:rPr lang="ru-RU" dirty="0">
                <a:latin typeface="Segoe Print" panose="02000600000000000000" pitchFamily="2" charset="0"/>
                <a:ea typeface="Times New Roman"/>
              </a:rPr>
              <a:t>фронта, 3 и 4-о Украинского фронтов, 1-о Белорусского фронта.</a:t>
            </a:r>
          </a:p>
          <a:p>
            <a:pPr marR="139065">
              <a:spcAft>
                <a:spcPts val="0"/>
              </a:spcAft>
            </a:pPr>
            <a:endParaRPr lang="ru-RU" sz="1100" dirty="0" smtClean="0">
              <a:latin typeface="Segoe Print" panose="02000600000000000000" pitchFamily="2" charset="0"/>
              <a:ea typeface="Times New Roman"/>
            </a:endParaRPr>
          </a:p>
          <a:p>
            <a:pPr marR="139065">
              <a:spcAft>
                <a:spcPts val="0"/>
              </a:spcAft>
            </a:pPr>
            <a:r>
              <a:rPr lang="ru-RU" b="1" dirty="0" smtClean="0">
                <a:latin typeface="Segoe Print" panose="02000600000000000000" pitchFamily="2" charset="0"/>
                <a:ea typeface="Times New Roman"/>
              </a:rPr>
              <a:t>Ордена</a:t>
            </a:r>
            <a:r>
              <a:rPr lang="ru-RU" b="1" dirty="0">
                <a:latin typeface="Segoe Print" panose="02000600000000000000" pitchFamily="2" charset="0"/>
                <a:ea typeface="Times New Roman"/>
              </a:rPr>
              <a:t>:  </a:t>
            </a:r>
            <a:r>
              <a:rPr lang="ru-RU" dirty="0">
                <a:latin typeface="Segoe Print" panose="02000600000000000000" pitchFamily="2" charset="0"/>
                <a:ea typeface="Times New Roman"/>
              </a:rPr>
              <a:t>«Красная Звезда». </a:t>
            </a:r>
          </a:p>
          <a:p>
            <a:pPr marR="139065">
              <a:spcAft>
                <a:spcPts val="0"/>
              </a:spcAft>
            </a:pPr>
            <a:r>
              <a:rPr lang="ru-RU" b="1" dirty="0" smtClean="0">
                <a:latin typeface="Segoe Print" panose="02000600000000000000" pitchFamily="2" charset="0"/>
                <a:ea typeface="Times New Roman"/>
              </a:rPr>
              <a:t>Медали</a:t>
            </a:r>
            <a:r>
              <a:rPr lang="ru-RU" b="1" dirty="0">
                <a:latin typeface="Segoe Print" panose="02000600000000000000" pitchFamily="2" charset="0"/>
                <a:ea typeface="Times New Roman"/>
              </a:rPr>
              <a:t>:</a:t>
            </a:r>
            <a:r>
              <a:rPr lang="ru-RU" dirty="0">
                <a:latin typeface="Segoe Print" panose="02000600000000000000" pitchFamily="2" charset="0"/>
                <a:ea typeface="Times New Roman"/>
              </a:rPr>
              <a:t> «За оборону Кавказа», «За освобождение Варшавы», «За победу над Германией»</a:t>
            </a:r>
          </a:p>
          <a:p>
            <a:endParaRPr lang="ru-RU" dirty="0">
              <a:solidFill>
                <a:prstClr val="black"/>
              </a:solidFill>
              <a:latin typeface="Segoe Print" panose="02000600000000000000" pitchFamily="2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Segoe Print" panose="02000600000000000000" pitchFamily="2" charset="0"/>
                <a:ea typeface="Times New Roman"/>
              </a:rPr>
              <a:t>Работал в УЭМИИТ  </a:t>
            </a:r>
            <a:r>
              <a:rPr lang="ru-RU" b="1" dirty="0">
                <a:latin typeface="Segoe Print" panose="02000600000000000000" pitchFamily="2" charset="0"/>
                <a:ea typeface="Times New Roman"/>
              </a:rPr>
              <a:t>20 лет</a:t>
            </a:r>
            <a:r>
              <a:rPr lang="ru-RU" dirty="0">
                <a:latin typeface="Segoe Print" panose="02000600000000000000" pitchFamily="2" charset="0"/>
                <a:ea typeface="Times New Roman"/>
              </a:rPr>
              <a:t>.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3D15783E-27B4-422F-9A70-FD689EA16F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0" t="5898" r="2895"/>
          <a:stretch/>
        </p:blipFill>
        <p:spPr>
          <a:xfrm>
            <a:off x="9460104" y="0"/>
            <a:ext cx="2708241" cy="37405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F6326BB-BB5F-41DD-9A19-CB62CEE41055}"/>
              </a:ext>
            </a:extLst>
          </p:cNvPr>
          <p:cNvSpPr txBox="1"/>
          <p:nvPr/>
        </p:nvSpPr>
        <p:spPr>
          <a:xfrm>
            <a:off x="5879700" y="97438"/>
            <a:ext cx="3657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Segoe Print" panose="02000600000000000000" pitchFamily="2" charset="0"/>
              </a:rPr>
              <a:t>Попов Евгений Ильич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CFC2D4E-1638-4136-8D09-69F0E59946F1}"/>
              </a:ext>
            </a:extLst>
          </p:cNvPr>
          <p:cNvSpPr txBox="1"/>
          <p:nvPr/>
        </p:nvSpPr>
        <p:spPr>
          <a:xfrm>
            <a:off x="478027" y="513149"/>
            <a:ext cx="898207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>
                <a:latin typeface="Segoe Print" panose="02000600000000000000" pitchFamily="2" charset="0"/>
              </a:rPr>
              <a:t>Декан  Заочного факультета, инженер 1-го отдела</a:t>
            </a:r>
            <a:r>
              <a:rPr lang="ru-RU" dirty="0">
                <a:latin typeface="Segoe Print" panose="02000600000000000000" pitchFamily="2" charset="0"/>
              </a:rPr>
              <a:t>.</a:t>
            </a:r>
          </a:p>
          <a:p>
            <a:pPr algn="r"/>
            <a:endParaRPr lang="ru-RU" b="1" dirty="0">
              <a:latin typeface="Segoe Print" panose="02000600000000000000" pitchFamily="2" charset="0"/>
            </a:endParaRPr>
          </a:p>
          <a:p>
            <a:pPr algn="r"/>
            <a:r>
              <a:rPr lang="ru-RU" b="1" dirty="0">
                <a:latin typeface="Segoe Print" panose="02000600000000000000" pitchFamily="2" charset="0"/>
              </a:rPr>
              <a:t>Подполковник</a:t>
            </a:r>
            <a:r>
              <a:rPr lang="ru-RU" dirty="0">
                <a:latin typeface="Segoe Print" panose="02000600000000000000" pitchFamily="2" charset="0"/>
              </a:rPr>
              <a:t>,</a:t>
            </a:r>
            <a:r>
              <a:rPr lang="ru-RU" b="1" dirty="0">
                <a:latin typeface="Segoe Print" panose="02000600000000000000" pitchFamily="2" charset="0"/>
              </a:rPr>
              <a:t> ж/д. войска.</a:t>
            </a:r>
            <a:r>
              <a:rPr lang="ru-RU" dirty="0">
                <a:latin typeface="Segoe Print" panose="02000600000000000000" pitchFamily="2" charset="0"/>
              </a:rPr>
              <a:t>  Защитник Москвы и Сталинграда. </a:t>
            </a:r>
          </a:p>
          <a:p>
            <a:pPr algn="r"/>
            <a:r>
              <a:rPr lang="ru-RU" b="1" dirty="0" smtClean="0">
                <a:latin typeface="Segoe Print" panose="02000600000000000000" pitchFamily="2" charset="0"/>
              </a:rPr>
              <a:t>Ордена</a:t>
            </a:r>
            <a:r>
              <a:rPr lang="ru-RU" dirty="0">
                <a:latin typeface="Segoe Print" panose="02000600000000000000" pitchFamily="2" charset="0"/>
              </a:rPr>
              <a:t>: «Красная Звезда», «Знак Почета».</a:t>
            </a:r>
          </a:p>
          <a:p>
            <a:pPr algn="r"/>
            <a:r>
              <a:rPr lang="ru-RU" dirty="0">
                <a:latin typeface="Segoe Print" panose="02000600000000000000" pitchFamily="2" charset="0"/>
              </a:rPr>
              <a:t>», </a:t>
            </a:r>
            <a:r>
              <a:rPr lang="ru-RU" dirty="0" smtClean="0">
                <a:latin typeface="Segoe Print" panose="02000600000000000000" pitchFamily="2" charset="0"/>
              </a:rPr>
              <a:t>медали: </a:t>
            </a:r>
            <a:r>
              <a:rPr lang="ru-RU" dirty="0">
                <a:latin typeface="Segoe Print" panose="02000600000000000000" pitchFamily="2" charset="0"/>
              </a:rPr>
              <a:t>«За боевые Заслуги», «За Оборону Москвы», «За Оборону Сталинграда», «За Победу над Германией», </a:t>
            </a:r>
          </a:p>
          <a:p>
            <a:pPr algn="r"/>
            <a:endParaRPr lang="ru-RU" dirty="0" smtClean="0">
              <a:latin typeface="Segoe Print" panose="02000600000000000000" pitchFamily="2" charset="0"/>
            </a:endParaRPr>
          </a:p>
          <a:p>
            <a:pPr algn="r"/>
            <a:r>
              <a:rPr lang="ru-RU" dirty="0" smtClean="0">
                <a:latin typeface="Segoe Print" panose="02000600000000000000" pitchFamily="2" charset="0"/>
              </a:rPr>
              <a:t>В </a:t>
            </a:r>
            <a:r>
              <a:rPr lang="ru-RU" dirty="0">
                <a:latin typeface="Segoe Print" panose="02000600000000000000" pitchFamily="2" charset="0"/>
              </a:rPr>
              <a:t>работал </a:t>
            </a:r>
            <a:r>
              <a:rPr lang="ru-RU" dirty="0" smtClean="0">
                <a:latin typeface="Segoe Print" panose="02000600000000000000" pitchFamily="2" charset="0"/>
              </a:rPr>
              <a:t>УЭМИИТ </a:t>
            </a:r>
            <a:r>
              <a:rPr lang="ru-RU" dirty="0">
                <a:latin typeface="Segoe Print" panose="02000600000000000000" pitchFamily="2" charset="0"/>
              </a:rPr>
              <a:t>около 20 лет. </a:t>
            </a:r>
          </a:p>
          <a:p>
            <a:pPr algn="r"/>
            <a:endParaRPr lang="ru-RU" dirty="0"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18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8CCF019-FE3D-4D52-AF00-6779396ABE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" t="30554" r="4444" b="310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47D91F4-A98A-4C3B-A35D-67C657092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</a:t>
            </a: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CFC2D4E-1638-4136-8D09-69F0E59946F1}"/>
              </a:ext>
            </a:extLst>
          </p:cNvPr>
          <p:cNvSpPr txBox="1"/>
          <p:nvPr/>
        </p:nvSpPr>
        <p:spPr>
          <a:xfrm>
            <a:off x="-2" y="656540"/>
            <a:ext cx="8982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D38290C-4B90-4F6F-817D-E9777499E8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" t="6305" r="7416" b="2210"/>
          <a:stretch/>
        </p:blipFill>
        <p:spPr>
          <a:xfrm>
            <a:off x="0" y="2810780"/>
            <a:ext cx="2917372" cy="404722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5D36B503-0479-4ADF-84D4-BC56344B24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4" t="6528"/>
          <a:stretch/>
        </p:blipFill>
        <p:spPr>
          <a:xfrm>
            <a:off x="9534525" y="80873"/>
            <a:ext cx="2698567" cy="362647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C10E4D3-2092-4A36-9B45-0EC6A3A78086}"/>
              </a:ext>
            </a:extLst>
          </p:cNvPr>
          <p:cNvSpPr txBox="1"/>
          <p:nvPr/>
        </p:nvSpPr>
        <p:spPr>
          <a:xfrm>
            <a:off x="2999557" y="2982334"/>
            <a:ext cx="4973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Segoe Print" panose="02000600000000000000" pitchFamily="2" charset="0"/>
                <a:ea typeface="Times New Roman"/>
              </a:rPr>
              <a:t>Митюшев</a:t>
            </a:r>
            <a:r>
              <a:rPr lang="ru-RU" sz="2400" b="1" dirty="0">
                <a:latin typeface="Segoe Print" panose="02000600000000000000" pitchFamily="2" charset="0"/>
                <a:ea typeface="Times New Roman"/>
              </a:rPr>
              <a:t> Сергей </a:t>
            </a:r>
            <a:r>
              <a:rPr lang="ru-RU" sz="2400" b="1" dirty="0">
                <a:solidFill>
                  <a:prstClr val="black"/>
                </a:solidFill>
                <a:latin typeface="Segoe Print" panose="02000600000000000000" pitchFamily="2" charset="0"/>
                <a:ea typeface="Times New Roman"/>
              </a:rPr>
              <a:t>Иванович</a:t>
            </a:r>
            <a:r>
              <a:rPr lang="ru-RU" sz="2400" b="1" dirty="0">
                <a:latin typeface="Segoe Print" panose="02000600000000000000" pitchFamily="2" charset="0"/>
                <a:ea typeface="Times New Roman"/>
              </a:rPr>
              <a:t> </a:t>
            </a:r>
            <a:endParaRPr lang="ru-RU" sz="2400" b="1" dirty="0">
              <a:latin typeface="Segoe Print" panose="020006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728C06E-0D72-4D30-96CF-E86563102BD3}"/>
              </a:ext>
            </a:extLst>
          </p:cNvPr>
          <p:cNvSpPr txBox="1"/>
          <p:nvPr/>
        </p:nvSpPr>
        <p:spPr>
          <a:xfrm>
            <a:off x="2999557" y="3456971"/>
            <a:ext cx="835424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 smtClean="0">
                <a:latin typeface="Segoe Print" panose="02000600000000000000" pitchFamily="2" charset="0"/>
                <a:ea typeface="Times New Roman"/>
              </a:rPr>
              <a:t>Заведующий </a:t>
            </a:r>
            <a:r>
              <a:rPr lang="ru-RU" b="1" dirty="0">
                <a:latin typeface="Segoe Print" panose="02000600000000000000" pitchFamily="2" charset="0"/>
                <a:ea typeface="Times New Roman"/>
              </a:rPr>
              <a:t>кафедрой </a:t>
            </a:r>
            <a:r>
              <a:rPr lang="ru-RU" b="1" dirty="0" smtClean="0">
                <a:latin typeface="Segoe Print" panose="02000600000000000000" pitchFamily="2" charset="0"/>
                <a:ea typeface="Times New Roman"/>
              </a:rPr>
              <a:t>Связь.</a:t>
            </a:r>
          </a:p>
          <a:p>
            <a:pPr>
              <a:spcAft>
                <a:spcPts val="0"/>
              </a:spcAft>
            </a:pPr>
            <a:endParaRPr lang="ru-RU" b="1" dirty="0">
              <a:latin typeface="Segoe Print" panose="02000600000000000000" pitchFamily="2" charset="0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latin typeface="Segoe Print" panose="02000600000000000000" pitchFamily="2" charset="0"/>
                <a:ea typeface="Times New Roman"/>
              </a:rPr>
              <a:t>Защитник  Ленинграда, участник разгрома милитаристской Японии.</a:t>
            </a:r>
            <a:endParaRPr lang="ru-RU" b="1" dirty="0" smtClean="0">
              <a:latin typeface="Segoe Print" panose="02000600000000000000" pitchFamily="2" charset="0"/>
              <a:ea typeface="Times New Roman"/>
            </a:endParaRPr>
          </a:p>
          <a:p>
            <a:pPr>
              <a:spcAft>
                <a:spcPts val="0"/>
              </a:spcAft>
            </a:pPr>
            <a:endParaRPr lang="ru-RU" dirty="0">
              <a:latin typeface="Segoe Print" panose="02000600000000000000" pitchFamily="2" charset="0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latin typeface="Segoe Print" panose="02000600000000000000" pitchFamily="2" charset="0"/>
                <a:ea typeface="Times New Roman"/>
              </a:rPr>
              <a:t>Ордена</a:t>
            </a:r>
            <a:r>
              <a:rPr lang="ru-RU" dirty="0">
                <a:latin typeface="Segoe Print" panose="02000600000000000000" pitchFamily="2" charset="0"/>
                <a:ea typeface="Times New Roman"/>
              </a:rPr>
              <a:t>: «Отечественной войны 1 </a:t>
            </a:r>
            <a:r>
              <a:rPr lang="ru-RU" dirty="0" smtClean="0">
                <a:latin typeface="Segoe Print" panose="02000600000000000000" pitchFamily="2" charset="0"/>
                <a:ea typeface="Times New Roman"/>
              </a:rPr>
              <a:t>степени»</a:t>
            </a:r>
            <a:endParaRPr lang="ru-RU" dirty="0">
              <a:latin typeface="Segoe Print" panose="02000600000000000000" pitchFamily="2" charset="0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Segoe Print" panose="02000600000000000000" pitchFamily="2" charset="0"/>
                <a:ea typeface="Times New Roman"/>
              </a:rPr>
              <a:t> </a:t>
            </a:r>
          </a:p>
          <a:p>
            <a:pPr>
              <a:spcAft>
                <a:spcPts val="0"/>
              </a:spcAft>
            </a:pPr>
            <a:r>
              <a:rPr lang="ru-RU" b="1" dirty="0">
                <a:latin typeface="Segoe Print" panose="02000600000000000000" pitchFamily="2" charset="0"/>
                <a:ea typeface="Times New Roman"/>
              </a:rPr>
              <a:t>Медали</a:t>
            </a:r>
            <a:r>
              <a:rPr lang="ru-RU" dirty="0">
                <a:latin typeface="Segoe Print" panose="02000600000000000000" pitchFamily="2" charset="0"/>
                <a:ea typeface="Times New Roman"/>
              </a:rPr>
              <a:t>: « За отвагу», «За оборону Ленинграда», «За победу над Германией», «За победу над Японией»</a:t>
            </a:r>
          </a:p>
          <a:p>
            <a:pPr>
              <a:spcAft>
                <a:spcPts val="0"/>
              </a:spcAft>
            </a:pPr>
            <a:endParaRPr lang="ru-RU" dirty="0">
              <a:latin typeface="Segoe Print" panose="02000600000000000000" pitchFamily="2" charset="0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Segoe Print" panose="02000600000000000000" pitchFamily="2" charset="0"/>
                <a:ea typeface="Times New Roman"/>
              </a:rPr>
              <a:t>Работал в </a:t>
            </a:r>
            <a:r>
              <a:rPr lang="ru-RU" dirty="0" smtClean="0">
                <a:latin typeface="Segoe Print" panose="02000600000000000000" pitchFamily="2" charset="0"/>
                <a:ea typeface="Times New Roman"/>
              </a:rPr>
              <a:t>нашем вузе </a:t>
            </a:r>
            <a:r>
              <a:rPr lang="ru-RU" b="1" dirty="0">
                <a:latin typeface="Segoe Print" panose="02000600000000000000" pitchFamily="2" charset="0"/>
                <a:ea typeface="Times New Roman"/>
              </a:rPr>
              <a:t>43 года</a:t>
            </a:r>
            <a:r>
              <a:rPr lang="ru-RU" dirty="0">
                <a:latin typeface="Segoe Print" panose="02000600000000000000" pitchFamily="2" charset="0"/>
                <a:ea typeface="Times New Roman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417E55F-BF2C-46F9-99F5-749B7D0071CF}"/>
              </a:ext>
            </a:extLst>
          </p:cNvPr>
          <p:cNvSpPr txBox="1"/>
          <p:nvPr/>
        </p:nvSpPr>
        <p:spPr>
          <a:xfrm>
            <a:off x="4491036" y="118464"/>
            <a:ext cx="50871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Segoe Print" panose="02000600000000000000" pitchFamily="2" charset="0"/>
              </a:rPr>
              <a:t>Крючков Михаил Тимофеевич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6DB186C-14AA-46CC-A475-3F94C3736AE9}"/>
              </a:ext>
            </a:extLst>
          </p:cNvPr>
          <p:cNvSpPr txBox="1"/>
          <p:nvPr/>
        </p:nvSpPr>
        <p:spPr>
          <a:xfrm>
            <a:off x="601249" y="534840"/>
            <a:ext cx="88921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ru-RU" dirty="0">
                <a:latin typeface="Segoe Print" panose="02000600000000000000" pitchFamily="2" charset="0"/>
                <a:ea typeface="Times New Roman"/>
              </a:rPr>
              <a:t>Доктор исторических </a:t>
            </a:r>
            <a:r>
              <a:rPr lang="ru-RU" dirty="0" smtClean="0">
                <a:latin typeface="Segoe Print" panose="02000600000000000000" pitchFamily="2" charset="0"/>
                <a:ea typeface="Times New Roman"/>
              </a:rPr>
              <a:t>наук, </a:t>
            </a:r>
            <a:r>
              <a:rPr lang="ru-RU" b="1" dirty="0" smtClean="0">
                <a:latin typeface="Segoe Print" panose="02000600000000000000" pitchFamily="2" charset="0"/>
                <a:ea typeface="Times New Roman"/>
              </a:rPr>
              <a:t>зав</a:t>
            </a:r>
            <a:r>
              <a:rPr lang="ru-RU" b="1" dirty="0">
                <a:latin typeface="Segoe Print" panose="02000600000000000000" pitchFamily="2" charset="0"/>
                <a:ea typeface="Times New Roman"/>
              </a:rPr>
              <a:t>. кафедрой Истории и политологии</a:t>
            </a:r>
          </a:p>
          <a:p>
            <a:pPr algn="r">
              <a:spcAft>
                <a:spcPts val="0"/>
              </a:spcAft>
            </a:pPr>
            <a:endParaRPr lang="ru-RU" b="1" dirty="0" smtClean="0">
              <a:latin typeface="Segoe Print" panose="02000600000000000000" pitchFamily="2" charset="0"/>
              <a:ea typeface="Times New Roman"/>
            </a:endParaRPr>
          </a:p>
          <a:p>
            <a:pPr algn="r">
              <a:spcAft>
                <a:spcPts val="0"/>
              </a:spcAft>
            </a:pPr>
            <a:r>
              <a:rPr lang="ru-RU" dirty="0" smtClean="0">
                <a:latin typeface="Segoe Print" panose="02000600000000000000" pitchFamily="2" charset="0"/>
                <a:ea typeface="Times New Roman"/>
              </a:rPr>
              <a:t>Солдат</a:t>
            </a:r>
            <a:r>
              <a:rPr lang="ru-RU" dirty="0">
                <a:latin typeface="Segoe Print" panose="02000600000000000000" pitchFamily="2" charset="0"/>
                <a:ea typeface="Times New Roman"/>
              </a:rPr>
              <a:t>, участник </a:t>
            </a:r>
            <a:r>
              <a:rPr lang="ru-RU" dirty="0" smtClean="0">
                <a:latin typeface="Segoe Print" panose="02000600000000000000" pitchFamily="2" charset="0"/>
                <a:ea typeface="Times New Roman"/>
              </a:rPr>
              <a:t>ВОВ, </a:t>
            </a:r>
            <a:endParaRPr lang="ru-RU" dirty="0">
              <a:latin typeface="Segoe Print" panose="02000600000000000000" pitchFamily="2" charset="0"/>
              <a:ea typeface="Times New Roman"/>
            </a:endParaRPr>
          </a:p>
          <a:p>
            <a:pPr algn="r">
              <a:spcAft>
                <a:spcPts val="0"/>
              </a:spcAft>
            </a:pPr>
            <a:r>
              <a:rPr lang="ru-RU" b="1" dirty="0" smtClean="0">
                <a:latin typeface="Segoe Print" panose="02000600000000000000" pitchFamily="2" charset="0"/>
                <a:ea typeface="Times New Roman"/>
              </a:rPr>
              <a:t>Орден </a:t>
            </a:r>
            <a:r>
              <a:rPr lang="ru-RU" b="1" dirty="0">
                <a:latin typeface="Segoe Print" panose="02000600000000000000" pitchFamily="2" charset="0"/>
                <a:ea typeface="Times New Roman"/>
              </a:rPr>
              <a:t>-</a:t>
            </a:r>
            <a:r>
              <a:rPr lang="ru-RU" dirty="0">
                <a:latin typeface="Segoe Print" panose="02000600000000000000" pitchFamily="2" charset="0"/>
                <a:ea typeface="Times New Roman"/>
              </a:rPr>
              <a:t> «Знак  Почета». </a:t>
            </a:r>
          </a:p>
          <a:p>
            <a:pPr algn="r">
              <a:spcAft>
                <a:spcPts val="0"/>
              </a:spcAft>
            </a:pPr>
            <a:r>
              <a:rPr lang="ru-RU" b="1" dirty="0" smtClean="0">
                <a:latin typeface="Segoe Print" panose="02000600000000000000" pitchFamily="2" charset="0"/>
                <a:ea typeface="Times New Roman"/>
              </a:rPr>
              <a:t>Медаль</a:t>
            </a:r>
            <a:r>
              <a:rPr lang="ru-RU" b="1" dirty="0">
                <a:latin typeface="Segoe Print" panose="02000600000000000000" pitchFamily="2" charset="0"/>
                <a:ea typeface="Times New Roman"/>
              </a:rPr>
              <a:t>:</a:t>
            </a:r>
            <a:r>
              <a:rPr lang="ru-RU" dirty="0">
                <a:latin typeface="Segoe Print" panose="02000600000000000000" pitchFamily="2" charset="0"/>
                <a:ea typeface="Times New Roman"/>
              </a:rPr>
              <a:t> «За победу над  Германией»</a:t>
            </a:r>
          </a:p>
          <a:p>
            <a:pPr algn="r"/>
            <a:endParaRPr lang="ru-RU" dirty="0">
              <a:latin typeface="Segoe Print" panose="02000600000000000000" pitchFamily="2" charset="0"/>
            </a:endParaRPr>
          </a:p>
          <a:p>
            <a:pPr lvl="0" algn="r"/>
            <a:r>
              <a:rPr lang="ru-RU" dirty="0">
                <a:solidFill>
                  <a:prstClr val="black"/>
                </a:solidFill>
                <a:latin typeface="Segoe Print" panose="02000600000000000000" pitchFamily="2" charset="0"/>
                <a:ea typeface="Times New Roman"/>
              </a:rPr>
              <a:t>Работал в </a:t>
            </a:r>
            <a:r>
              <a:rPr lang="ru-RU" dirty="0" smtClean="0">
                <a:solidFill>
                  <a:prstClr val="black"/>
                </a:solidFill>
                <a:latin typeface="Segoe Print" panose="02000600000000000000" pitchFamily="2" charset="0"/>
                <a:ea typeface="Times New Roman"/>
              </a:rPr>
              <a:t>УЭМИИТ-</a:t>
            </a:r>
            <a:r>
              <a:rPr lang="ru-RU" dirty="0" err="1" smtClean="0">
                <a:solidFill>
                  <a:prstClr val="black"/>
                </a:solidFill>
                <a:latin typeface="Segoe Print" panose="02000600000000000000" pitchFamily="2" charset="0"/>
                <a:ea typeface="Times New Roman"/>
              </a:rPr>
              <a:t>УрГУПС</a:t>
            </a:r>
            <a:r>
              <a:rPr lang="ru-RU" dirty="0" smtClean="0">
                <a:solidFill>
                  <a:prstClr val="black"/>
                </a:solidFill>
                <a:latin typeface="Segoe Print" panose="02000600000000000000" pitchFamily="2" charset="0"/>
                <a:ea typeface="Times New Roman"/>
              </a:rPr>
              <a:t>  </a:t>
            </a:r>
            <a:r>
              <a:rPr lang="ru-RU" b="1" dirty="0">
                <a:solidFill>
                  <a:prstClr val="black"/>
                </a:solidFill>
                <a:latin typeface="Segoe Print" panose="02000600000000000000" pitchFamily="2" charset="0"/>
                <a:ea typeface="Times New Roman"/>
              </a:rPr>
              <a:t>почти 60 лет.</a:t>
            </a:r>
            <a:endParaRPr lang="ru-RU" dirty="0">
              <a:solidFill>
                <a:prstClr val="black"/>
              </a:solidFill>
              <a:latin typeface="Segoe Print" panose="02000600000000000000" pitchFamily="2" charset="0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5928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8CCF019-FE3D-4D52-AF00-6779396ABE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" t="30554" r="4444" b="310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47D91F4-A98A-4C3B-A35D-67C657092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</a:t>
            </a: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CFC2D4E-1638-4136-8D09-69F0E59946F1}"/>
              </a:ext>
            </a:extLst>
          </p:cNvPr>
          <p:cNvSpPr txBox="1"/>
          <p:nvPr/>
        </p:nvSpPr>
        <p:spPr>
          <a:xfrm>
            <a:off x="-2" y="656540"/>
            <a:ext cx="8982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1BC0891-8E8D-4FB7-9C1B-6AD0905D12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" t="5324" r="6948"/>
          <a:stretch/>
        </p:blipFill>
        <p:spPr>
          <a:xfrm>
            <a:off x="-2" y="2700792"/>
            <a:ext cx="3000509" cy="415720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7099F78-EB9C-4998-B3CD-D92546BA16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4" t="6805" r="798" b="2222"/>
          <a:stretch/>
        </p:blipFill>
        <p:spPr>
          <a:xfrm>
            <a:off x="9328082" y="44393"/>
            <a:ext cx="2863918" cy="37973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DCF110F-EE56-4EFB-9B99-4B6F6F16810A}"/>
              </a:ext>
            </a:extLst>
          </p:cNvPr>
          <p:cNvSpPr txBox="1"/>
          <p:nvPr/>
        </p:nvSpPr>
        <p:spPr>
          <a:xfrm>
            <a:off x="2903965" y="2904097"/>
            <a:ext cx="5552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Segoe Print" panose="02000600000000000000" pitchFamily="2" charset="0"/>
                <a:ea typeface="Times New Roman"/>
              </a:rPr>
              <a:t>Шахрай  Дмитрий Михайлович</a:t>
            </a:r>
            <a:endParaRPr lang="ru-RU" sz="2400" b="1" dirty="0">
              <a:latin typeface="Segoe Print" panose="020006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768D2C3-0B8B-4A38-8653-6676678EE5F3}"/>
              </a:ext>
            </a:extLst>
          </p:cNvPr>
          <p:cNvSpPr txBox="1"/>
          <p:nvPr/>
        </p:nvSpPr>
        <p:spPr>
          <a:xfrm>
            <a:off x="2903965" y="3361388"/>
            <a:ext cx="872166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latin typeface="Segoe Print" panose="02000600000000000000" pitchFamily="2" charset="0"/>
                <a:ea typeface="Times New Roman"/>
              </a:rPr>
              <a:t>Кандидат технических наук, </a:t>
            </a:r>
            <a:r>
              <a:rPr lang="ru-RU" dirty="0" smtClean="0">
                <a:latin typeface="Segoe Print" panose="02000600000000000000" pitchFamily="2" charset="0"/>
                <a:ea typeface="Times New Roman"/>
              </a:rPr>
              <a:t>доцент. </a:t>
            </a:r>
            <a:endParaRPr lang="ru-RU" dirty="0">
              <a:latin typeface="Segoe Print" panose="02000600000000000000" pitchFamily="2" charset="0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b="1" dirty="0" smtClean="0">
                <a:latin typeface="Segoe Print" panose="02000600000000000000" pitchFamily="2" charset="0"/>
                <a:ea typeface="Times New Roman"/>
              </a:rPr>
              <a:t>Заведующий </a:t>
            </a:r>
            <a:r>
              <a:rPr lang="ru-RU" b="1" dirty="0">
                <a:latin typeface="Segoe Print" panose="02000600000000000000" pitchFamily="2" charset="0"/>
                <a:ea typeface="Times New Roman"/>
              </a:rPr>
              <a:t>кафедры ТОЭ</a:t>
            </a:r>
            <a:r>
              <a:rPr lang="ru-RU" b="1" dirty="0" smtClean="0">
                <a:latin typeface="Segoe Print" panose="02000600000000000000" pitchFamily="2" charset="0"/>
                <a:ea typeface="Times New Roman"/>
              </a:rPr>
              <a:t>,   капитан</a:t>
            </a:r>
            <a:r>
              <a:rPr lang="ru-RU" dirty="0">
                <a:latin typeface="Segoe Print" panose="02000600000000000000" pitchFamily="2" charset="0"/>
                <a:ea typeface="Times New Roman"/>
              </a:rPr>
              <a:t>.</a:t>
            </a:r>
          </a:p>
          <a:p>
            <a:pPr>
              <a:spcAft>
                <a:spcPts val="0"/>
              </a:spcAft>
            </a:pPr>
            <a:endParaRPr lang="ru-RU" sz="1600" dirty="0">
              <a:latin typeface="Segoe Print" panose="02000600000000000000" pitchFamily="2" charset="0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Segoe Print" panose="02000600000000000000" pitchFamily="2" charset="0"/>
                <a:ea typeface="Times New Roman"/>
              </a:rPr>
              <a:t>Участник боев Воронежского, Калининского и первого Прибалтийского  фронта.</a:t>
            </a:r>
          </a:p>
          <a:p>
            <a:pPr>
              <a:spcAft>
                <a:spcPts val="0"/>
              </a:spcAft>
            </a:pPr>
            <a:endParaRPr lang="ru-RU" dirty="0">
              <a:latin typeface="Segoe Print" panose="02000600000000000000" pitchFamily="2" charset="0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latin typeface="Segoe Print" panose="02000600000000000000" pitchFamily="2" charset="0"/>
                <a:ea typeface="Times New Roman"/>
              </a:rPr>
              <a:t>Орден</a:t>
            </a:r>
            <a:r>
              <a:rPr lang="ru-RU" dirty="0">
                <a:latin typeface="Segoe Print" panose="02000600000000000000" pitchFamily="2" charset="0"/>
                <a:ea typeface="Times New Roman"/>
              </a:rPr>
              <a:t> - «Красная Звезда».</a:t>
            </a:r>
            <a:endParaRPr lang="ru-RU" sz="1600" dirty="0">
              <a:latin typeface="Segoe Print" panose="02000600000000000000" pitchFamily="2" charset="0"/>
              <a:ea typeface="Times New Roman"/>
            </a:endParaRPr>
          </a:p>
          <a:p>
            <a:pPr>
              <a:spcAft>
                <a:spcPts val="0"/>
              </a:spcAft>
            </a:pPr>
            <a:endParaRPr lang="ru-RU" b="1" dirty="0">
              <a:latin typeface="Segoe Print" panose="02000600000000000000" pitchFamily="2" charset="0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latin typeface="Segoe Print" panose="02000600000000000000" pitchFamily="2" charset="0"/>
                <a:ea typeface="Times New Roman"/>
              </a:rPr>
              <a:t>Медали</a:t>
            </a:r>
            <a:r>
              <a:rPr lang="ru-RU" dirty="0">
                <a:latin typeface="Segoe Print" panose="02000600000000000000" pitchFamily="2" charset="0"/>
                <a:ea typeface="Times New Roman"/>
              </a:rPr>
              <a:t>:</a:t>
            </a:r>
            <a:r>
              <a:rPr lang="ru-RU" sz="1600" dirty="0">
                <a:latin typeface="Segoe Print" panose="02000600000000000000" pitchFamily="2" charset="0"/>
                <a:ea typeface="Times New Roman"/>
              </a:rPr>
              <a:t> </a:t>
            </a:r>
            <a:r>
              <a:rPr lang="ru-RU" dirty="0">
                <a:latin typeface="Segoe Print" panose="02000600000000000000" pitchFamily="2" charset="0"/>
                <a:ea typeface="Times New Roman"/>
              </a:rPr>
              <a:t>«За боевые заслуги»,  «За победу над Германией».</a:t>
            </a:r>
          </a:p>
          <a:p>
            <a:pPr>
              <a:spcAft>
                <a:spcPts val="0"/>
              </a:spcAft>
            </a:pPr>
            <a:r>
              <a:rPr lang="ru-RU" dirty="0">
                <a:latin typeface="Segoe Print" panose="02000600000000000000" pitchFamily="2" charset="0"/>
                <a:ea typeface="Times New Roman"/>
              </a:rPr>
              <a:t> </a:t>
            </a:r>
            <a:endParaRPr lang="ru-RU" sz="1600" dirty="0">
              <a:latin typeface="Segoe Print" panose="02000600000000000000" pitchFamily="2" charset="0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>
                <a:latin typeface="Segoe Print" panose="02000600000000000000" pitchFamily="2" charset="0"/>
                <a:ea typeface="Times New Roman"/>
              </a:rPr>
              <a:t>Работал в </a:t>
            </a:r>
            <a:r>
              <a:rPr lang="ru-RU" dirty="0" smtClean="0">
                <a:latin typeface="Segoe Print" panose="02000600000000000000" pitchFamily="2" charset="0"/>
                <a:ea typeface="Times New Roman"/>
              </a:rPr>
              <a:t>УЭМИИТ </a:t>
            </a:r>
            <a:r>
              <a:rPr lang="ru-RU" b="1" dirty="0">
                <a:latin typeface="Segoe Print" panose="02000600000000000000" pitchFamily="2" charset="0"/>
                <a:ea typeface="Times New Roman"/>
              </a:rPr>
              <a:t>32 года</a:t>
            </a:r>
            <a:r>
              <a:rPr lang="ru-RU" dirty="0">
                <a:latin typeface="Segoe Print" panose="02000600000000000000" pitchFamily="2" charset="0"/>
                <a:ea typeface="Times New Roman"/>
              </a:rPr>
              <a:t>. </a:t>
            </a:r>
            <a:endParaRPr lang="ru-RU" sz="1600" dirty="0">
              <a:latin typeface="Segoe Print" panose="02000600000000000000" pitchFamily="2" charset="0"/>
              <a:ea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971E19B-F638-4B56-907A-4070D335BA06}"/>
              </a:ext>
            </a:extLst>
          </p:cNvPr>
          <p:cNvSpPr txBox="1"/>
          <p:nvPr/>
        </p:nvSpPr>
        <p:spPr>
          <a:xfrm>
            <a:off x="4946741" y="74854"/>
            <a:ext cx="45507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Segoe Print" panose="02000600000000000000" pitchFamily="2" charset="0"/>
                <a:ea typeface="Times New Roman"/>
              </a:rPr>
              <a:t>Азлецкий</a:t>
            </a:r>
            <a:r>
              <a:rPr lang="ru-RU" sz="2400" b="1" dirty="0">
                <a:latin typeface="Segoe Print" panose="02000600000000000000" pitchFamily="2" charset="0"/>
                <a:ea typeface="Times New Roman"/>
              </a:rPr>
              <a:t> Сергей Павлович</a:t>
            </a:r>
            <a:endParaRPr lang="ru-RU" sz="2400" b="1" dirty="0">
              <a:latin typeface="Segoe Print" panose="020006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2AA2163-C390-4C01-98C6-BBBF81B0A571}"/>
              </a:ext>
            </a:extLst>
          </p:cNvPr>
          <p:cNvSpPr txBox="1"/>
          <p:nvPr/>
        </p:nvSpPr>
        <p:spPr>
          <a:xfrm>
            <a:off x="581024" y="611373"/>
            <a:ext cx="85439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0"/>
              </a:spcAft>
            </a:pPr>
            <a:r>
              <a:rPr lang="ru-RU" b="1" dirty="0" smtClean="0">
                <a:latin typeface="Segoe Print" panose="02000600000000000000" pitchFamily="2" charset="0"/>
                <a:ea typeface="Times New Roman"/>
              </a:rPr>
              <a:t>Профессор  кафедры «Высшая </a:t>
            </a:r>
            <a:r>
              <a:rPr lang="ru-RU" b="1" dirty="0" err="1" smtClean="0">
                <a:latin typeface="Segoe Print" panose="02000600000000000000" pitchFamily="2" charset="0"/>
                <a:ea typeface="Times New Roman"/>
              </a:rPr>
              <a:t>матеиатика</a:t>
            </a:r>
            <a:r>
              <a:rPr lang="ru-RU" dirty="0" smtClean="0">
                <a:latin typeface="Segoe Print" panose="02000600000000000000" pitchFamily="2" charset="0"/>
                <a:ea typeface="Times New Roman"/>
              </a:rPr>
              <a:t>»</a:t>
            </a:r>
            <a:endParaRPr lang="ru-RU" sz="1600" dirty="0">
              <a:latin typeface="Segoe Print" panose="02000600000000000000" pitchFamily="2" charset="0"/>
              <a:ea typeface="Times New Roman"/>
            </a:endParaRPr>
          </a:p>
          <a:p>
            <a:pPr algn="r">
              <a:spcAft>
                <a:spcPts val="0"/>
              </a:spcAft>
            </a:pPr>
            <a:endParaRPr lang="ru-RU" dirty="0">
              <a:latin typeface="Segoe Print" panose="02000600000000000000" pitchFamily="2" charset="0"/>
              <a:ea typeface="Times New Roman"/>
            </a:endParaRPr>
          </a:p>
          <a:p>
            <a:pPr algn="r">
              <a:spcAft>
                <a:spcPts val="0"/>
              </a:spcAft>
            </a:pPr>
            <a:r>
              <a:rPr lang="ru-RU" b="1" dirty="0">
                <a:latin typeface="Segoe Print" panose="02000600000000000000" pitchFamily="2" charset="0"/>
                <a:ea typeface="Times New Roman"/>
              </a:rPr>
              <a:t>Капитан</a:t>
            </a:r>
            <a:r>
              <a:rPr lang="ru-RU" dirty="0">
                <a:latin typeface="Segoe Print" panose="02000600000000000000" pitchFamily="2" charset="0"/>
                <a:ea typeface="Times New Roman"/>
              </a:rPr>
              <a:t>, артиллерист.. Воевал в </a:t>
            </a:r>
            <a:r>
              <a:rPr lang="ru-RU" dirty="0" smtClean="0">
                <a:latin typeface="Segoe Print" panose="02000600000000000000" pitchFamily="2" charset="0"/>
                <a:ea typeface="Times New Roman"/>
              </a:rPr>
              <a:t>составе Забайкальского </a:t>
            </a:r>
            <a:r>
              <a:rPr lang="ru-RU" dirty="0">
                <a:latin typeface="Segoe Print" panose="02000600000000000000" pitchFamily="2" charset="0"/>
                <a:ea typeface="Times New Roman"/>
              </a:rPr>
              <a:t>военного округа.  </a:t>
            </a:r>
            <a:endParaRPr lang="ru-RU" sz="1600" dirty="0">
              <a:latin typeface="Segoe Print" panose="02000600000000000000" pitchFamily="2" charset="0"/>
              <a:ea typeface="Times New Roman"/>
            </a:endParaRPr>
          </a:p>
          <a:p>
            <a:pPr algn="r">
              <a:spcAft>
                <a:spcPts val="0"/>
              </a:spcAft>
            </a:pPr>
            <a:r>
              <a:rPr lang="ru-RU" b="1" dirty="0" smtClean="0">
                <a:latin typeface="Segoe Print" panose="02000600000000000000" pitchFamily="2" charset="0"/>
                <a:ea typeface="Times New Roman"/>
              </a:rPr>
              <a:t>Ордена</a:t>
            </a:r>
            <a:r>
              <a:rPr lang="ru-RU" dirty="0">
                <a:latin typeface="Segoe Print" panose="02000600000000000000" pitchFamily="2" charset="0"/>
                <a:ea typeface="Times New Roman"/>
              </a:rPr>
              <a:t>: Отечественной войны 2ст</a:t>
            </a:r>
            <a:r>
              <a:rPr lang="ru-RU" dirty="0" smtClean="0">
                <a:latin typeface="Segoe Print" panose="02000600000000000000" pitchFamily="2" charset="0"/>
                <a:ea typeface="Times New Roman"/>
              </a:rPr>
              <a:t>.,«</a:t>
            </a:r>
            <a:r>
              <a:rPr lang="ru-RU" dirty="0">
                <a:latin typeface="Segoe Print" panose="02000600000000000000" pitchFamily="2" charset="0"/>
                <a:ea typeface="Times New Roman"/>
              </a:rPr>
              <a:t>Трудового Красного Знамени».  </a:t>
            </a:r>
            <a:endParaRPr lang="ru-RU" sz="1600" dirty="0">
              <a:latin typeface="Segoe Print" panose="02000600000000000000" pitchFamily="2" charset="0"/>
              <a:ea typeface="Times New Roman"/>
            </a:endParaRPr>
          </a:p>
          <a:p>
            <a:pPr algn="r">
              <a:spcAft>
                <a:spcPts val="0"/>
              </a:spcAft>
            </a:pPr>
            <a:r>
              <a:rPr lang="ru-RU" b="1" dirty="0">
                <a:latin typeface="Segoe Print" panose="02000600000000000000" pitchFamily="2" charset="0"/>
                <a:ea typeface="Times New Roman"/>
              </a:rPr>
              <a:t>Медали</a:t>
            </a:r>
            <a:r>
              <a:rPr lang="ru-RU" dirty="0">
                <a:latin typeface="Segoe Print" panose="02000600000000000000" pitchFamily="2" charset="0"/>
                <a:ea typeface="Times New Roman"/>
              </a:rPr>
              <a:t>: «За победу над  Японией», </a:t>
            </a:r>
          </a:p>
          <a:p>
            <a:pPr algn="r">
              <a:spcAft>
                <a:spcPts val="0"/>
              </a:spcAft>
            </a:pPr>
            <a:endParaRPr lang="ru-RU" sz="1600" dirty="0">
              <a:latin typeface="Segoe Print" panose="02000600000000000000" pitchFamily="2" charset="0"/>
              <a:ea typeface="Times New Roman"/>
            </a:endParaRPr>
          </a:p>
          <a:p>
            <a:pPr algn="r"/>
            <a:r>
              <a:rPr lang="ru-RU" dirty="0">
                <a:latin typeface="Segoe Print" panose="02000600000000000000" pitchFamily="2" charset="0"/>
                <a:ea typeface="Times New Roman"/>
              </a:rPr>
              <a:t>Работал в </a:t>
            </a:r>
            <a:r>
              <a:rPr lang="ru-RU" dirty="0" smtClean="0">
                <a:latin typeface="Segoe Print" panose="02000600000000000000" pitchFamily="2" charset="0"/>
                <a:ea typeface="Times New Roman"/>
              </a:rPr>
              <a:t>УЭМИИТ </a:t>
            </a:r>
            <a:r>
              <a:rPr lang="ru-RU" b="1" dirty="0">
                <a:latin typeface="Segoe Print" panose="02000600000000000000" pitchFamily="2" charset="0"/>
                <a:ea typeface="Times New Roman"/>
              </a:rPr>
              <a:t>22 года</a:t>
            </a:r>
            <a:r>
              <a:rPr lang="ru-RU" dirty="0">
                <a:latin typeface="Segoe Print" panose="02000600000000000000" pitchFamily="2" charset="0"/>
                <a:ea typeface="Times New Roman"/>
              </a:rPr>
              <a:t>.</a:t>
            </a:r>
            <a:r>
              <a:rPr lang="ru-RU" sz="2000" dirty="0">
                <a:latin typeface="Segoe Print" panose="02000600000000000000" pitchFamily="2" charset="0"/>
                <a:ea typeface="Times New Roman"/>
              </a:rPr>
              <a:t> </a:t>
            </a:r>
            <a:endParaRPr lang="ru-RU" sz="1600" dirty="0">
              <a:latin typeface="Segoe Print" panose="02000600000000000000" pitchFamily="2" charset="0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59887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D8CCF019-FE3D-4D52-AF00-6779396ABE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" t="30554" r="4444" b="310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47D91F4-A98A-4C3B-A35D-67C657092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</a:t>
            </a:r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CFC2D4E-1638-4136-8D09-69F0E59946F1}"/>
              </a:ext>
            </a:extLst>
          </p:cNvPr>
          <p:cNvSpPr txBox="1"/>
          <p:nvPr/>
        </p:nvSpPr>
        <p:spPr>
          <a:xfrm>
            <a:off x="-2" y="656540"/>
            <a:ext cx="8982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AFF1824-040F-41E5-808C-9CD902F66C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" t="7361" r="7134"/>
          <a:stretch/>
        </p:blipFill>
        <p:spPr>
          <a:xfrm>
            <a:off x="-2" y="2843501"/>
            <a:ext cx="3030599" cy="410022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BE8AA956-2B0F-483F-8F66-24B35728D8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988" y="-267825"/>
            <a:ext cx="3276600" cy="439684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92D9613-05CF-44A8-BDF9-3750E3DB8E76}"/>
              </a:ext>
            </a:extLst>
          </p:cNvPr>
          <p:cNvSpPr txBox="1"/>
          <p:nvPr/>
        </p:nvSpPr>
        <p:spPr>
          <a:xfrm>
            <a:off x="2947042" y="2967335"/>
            <a:ext cx="49255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 smtClean="0">
              <a:latin typeface="Segoe Print" panose="02000600000000000000" pitchFamily="2" charset="0"/>
              <a:ea typeface="Times New Roman"/>
            </a:endParaRPr>
          </a:p>
          <a:p>
            <a:r>
              <a:rPr lang="ru-RU" sz="2400" b="1" dirty="0" smtClean="0">
                <a:latin typeface="Segoe Print" panose="02000600000000000000" pitchFamily="2" charset="0"/>
                <a:ea typeface="Times New Roman"/>
              </a:rPr>
              <a:t>Козлов </a:t>
            </a:r>
            <a:r>
              <a:rPr lang="ru-RU" sz="2400" b="1" dirty="0">
                <a:latin typeface="Segoe Print" panose="02000600000000000000" pitchFamily="2" charset="0"/>
                <a:ea typeface="Times New Roman"/>
              </a:rPr>
              <a:t>Николай  Алексеевич</a:t>
            </a:r>
            <a:endParaRPr lang="ru-RU" sz="2400" b="1" dirty="0">
              <a:latin typeface="Segoe Print" panose="020006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DE2744C-6E78-4766-8723-BAC7281A90D4}"/>
              </a:ext>
            </a:extLst>
          </p:cNvPr>
          <p:cNvSpPr txBox="1"/>
          <p:nvPr/>
        </p:nvSpPr>
        <p:spPr>
          <a:xfrm>
            <a:off x="2947042" y="3457989"/>
            <a:ext cx="885824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endParaRPr lang="ru-RU" dirty="0" smtClean="0">
              <a:latin typeface="Segoe Print" panose="02000600000000000000" pitchFamily="2" charset="0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dirty="0" smtClean="0">
                <a:latin typeface="Segoe Print" panose="02000600000000000000" pitchFamily="2" charset="0"/>
                <a:ea typeface="Times New Roman"/>
              </a:rPr>
              <a:t>Кандидат </a:t>
            </a:r>
            <a:r>
              <a:rPr lang="ru-RU" dirty="0">
                <a:latin typeface="Segoe Print" panose="02000600000000000000" pitchFamily="2" charset="0"/>
                <a:ea typeface="Times New Roman"/>
              </a:rPr>
              <a:t>технических наук, профессор, </a:t>
            </a:r>
            <a:endParaRPr lang="ru-RU" dirty="0" smtClean="0">
              <a:latin typeface="Segoe Print" panose="02000600000000000000" pitchFamily="2" charset="0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b="1" dirty="0" smtClean="0">
                <a:latin typeface="Segoe Print" panose="02000600000000000000" pitchFamily="2" charset="0"/>
                <a:ea typeface="Times New Roman"/>
              </a:rPr>
              <a:t>зав</a:t>
            </a:r>
            <a:r>
              <a:rPr lang="ru-RU" b="1" dirty="0">
                <a:latin typeface="Segoe Print" panose="02000600000000000000" pitchFamily="2" charset="0"/>
                <a:ea typeface="Times New Roman"/>
              </a:rPr>
              <a:t>. кафедрой </a:t>
            </a:r>
            <a:r>
              <a:rPr lang="ru-RU" b="1" dirty="0" smtClean="0">
                <a:latin typeface="Segoe Print" panose="02000600000000000000" pitchFamily="2" charset="0"/>
                <a:ea typeface="Times New Roman"/>
              </a:rPr>
              <a:t>Технология </a:t>
            </a:r>
            <a:r>
              <a:rPr lang="ru-RU" b="1" dirty="0">
                <a:latin typeface="Segoe Print" panose="02000600000000000000" pitchFamily="2" charset="0"/>
                <a:ea typeface="Times New Roman"/>
              </a:rPr>
              <a:t>машиностроения,</a:t>
            </a:r>
          </a:p>
          <a:p>
            <a:pPr>
              <a:spcAft>
                <a:spcPts val="0"/>
              </a:spcAft>
            </a:pPr>
            <a:endParaRPr lang="ru-RU" b="1" dirty="0">
              <a:latin typeface="Segoe Print" panose="02000600000000000000" pitchFamily="2" charset="0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latin typeface="Segoe Print" panose="02000600000000000000" pitchFamily="2" charset="0"/>
                <a:ea typeface="Times New Roman"/>
              </a:rPr>
              <a:t>Воевал на Карельском, Ленинградском и </a:t>
            </a:r>
            <a:r>
              <a:rPr lang="ru-RU" b="1" dirty="0" err="1">
                <a:latin typeface="Segoe Print" panose="02000600000000000000" pitchFamily="2" charset="0"/>
                <a:ea typeface="Times New Roman"/>
              </a:rPr>
              <a:t>Волховском</a:t>
            </a:r>
            <a:r>
              <a:rPr lang="ru-RU" b="1" dirty="0">
                <a:latin typeface="Segoe Print" panose="02000600000000000000" pitchFamily="2" charset="0"/>
                <a:ea typeface="Times New Roman"/>
              </a:rPr>
              <a:t> фронте. участвовал  в обороне Смоленска, Москвы. </a:t>
            </a:r>
          </a:p>
          <a:p>
            <a:pPr>
              <a:spcAft>
                <a:spcPts val="0"/>
              </a:spcAft>
            </a:pPr>
            <a:endParaRPr lang="ru-RU" dirty="0">
              <a:latin typeface="Segoe Print" panose="02000600000000000000" pitchFamily="2" charset="0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b="1" dirty="0">
                <a:latin typeface="Segoe Print" panose="02000600000000000000" pitchFamily="2" charset="0"/>
                <a:ea typeface="Times New Roman"/>
              </a:rPr>
              <a:t>Ордена</a:t>
            </a:r>
            <a:r>
              <a:rPr lang="ru-RU" dirty="0">
                <a:latin typeface="Segoe Print" panose="02000600000000000000" pitchFamily="2" charset="0"/>
                <a:ea typeface="Times New Roman"/>
              </a:rPr>
              <a:t>: «Отечественной войны 1 </a:t>
            </a:r>
            <a:r>
              <a:rPr lang="ru-RU" dirty="0" err="1">
                <a:latin typeface="Segoe Print" panose="02000600000000000000" pitchFamily="2" charset="0"/>
                <a:ea typeface="Times New Roman"/>
              </a:rPr>
              <a:t>ст</a:t>
            </a:r>
            <a:r>
              <a:rPr lang="ru-RU" dirty="0">
                <a:latin typeface="Segoe Print" panose="02000600000000000000" pitchFamily="2" charset="0"/>
                <a:ea typeface="Times New Roman"/>
              </a:rPr>
              <a:t>», «СЛАВЫ</a:t>
            </a:r>
            <a:r>
              <a:rPr lang="ru-RU" b="1" dirty="0">
                <a:latin typeface="Segoe Print" panose="02000600000000000000" pitchFamily="2" charset="0"/>
                <a:ea typeface="Times New Roman"/>
              </a:rPr>
              <a:t> </a:t>
            </a:r>
            <a:r>
              <a:rPr lang="ru-RU" dirty="0">
                <a:latin typeface="Segoe Print" panose="02000600000000000000" pitchFamily="2" charset="0"/>
                <a:ea typeface="Times New Roman"/>
              </a:rPr>
              <a:t>3 </a:t>
            </a:r>
            <a:r>
              <a:rPr lang="ru-RU" dirty="0" smtClean="0">
                <a:latin typeface="Segoe Print" panose="02000600000000000000" pitchFamily="2" charset="0"/>
                <a:ea typeface="Times New Roman"/>
              </a:rPr>
              <a:t>степени» </a:t>
            </a:r>
            <a:endParaRPr lang="ru-RU" dirty="0">
              <a:latin typeface="Segoe Print" panose="02000600000000000000" pitchFamily="2" charset="0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ru-RU" b="1" dirty="0" smtClean="0">
                <a:latin typeface="Segoe Print" panose="02000600000000000000" pitchFamily="2" charset="0"/>
                <a:ea typeface="Times New Roman"/>
              </a:rPr>
              <a:t>Медали</a:t>
            </a:r>
            <a:r>
              <a:rPr lang="ru-RU" dirty="0">
                <a:latin typeface="Segoe Print" panose="02000600000000000000" pitchFamily="2" charset="0"/>
                <a:ea typeface="Times New Roman"/>
              </a:rPr>
              <a:t>:  «Жукова», «За оборону Ленинграда», «За оборону Москвы», «За победу над Германией»,  </a:t>
            </a:r>
          </a:p>
          <a:p>
            <a:endParaRPr lang="ru-RU" dirty="0">
              <a:latin typeface="Segoe Print" panose="02000600000000000000" pitchFamily="2" charset="0"/>
              <a:ea typeface="Times New Roman"/>
            </a:endParaRPr>
          </a:p>
          <a:p>
            <a:r>
              <a:rPr lang="ru-RU" dirty="0">
                <a:latin typeface="Segoe Print" panose="02000600000000000000" pitchFamily="2" charset="0"/>
                <a:ea typeface="Times New Roman"/>
              </a:rPr>
              <a:t>Работал в УЭМИИТ-</a:t>
            </a:r>
            <a:r>
              <a:rPr lang="ru-RU" dirty="0" err="1">
                <a:latin typeface="Segoe Print" panose="02000600000000000000" pitchFamily="2" charset="0"/>
                <a:ea typeface="Times New Roman"/>
              </a:rPr>
              <a:t>УрГУПС</a:t>
            </a:r>
            <a:r>
              <a:rPr lang="ru-RU" dirty="0">
                <a:latin typeface="Segoe Print" panose="02000600000000000000" pitchFamily="2" charset="0"/>
                <a:ea typeface="Times New Roman"/>
              </a:rPr>
              <a:t> </a:t>
            </a:r>
            <a:r>
              <a:rPr lang="ru-RU" b="1" dirty="0">
                <a:latin typeface="Segoe Print" panose="02000600000000000000" pitchFamily="2" charset="0"/>
                <a:ea typeface="Times New Roman"/>
              </a:rPr>
              <a:t>46 лет</a:t>
            </a:r>
            <a:r>
              <a:rPr lang="ru-RU" dirty="0">
                <a:latin typeface="Segoe Print" panose="02000600000000000000" pitchFamily="2" charset="0"/>
                <a:ea typeface="Times New Roman"/>
              </a:rPr>
              <a:t>.  </a:t>
            </a:r>
          </a:p>
          <a:p>
            <a:endParaRPr lang="ru-RU" dirty="0">
              <a:latin typeface="Segoe Print" panose="020006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438BB2D-6759-44B4-BC25-3F9E9AC910FB}"/>
              </a:ext>
            </a:extLst>
          </p:cNvPr>
          <p:cNvSpPr txBox="1"/>
          <p:nvPr/>
        </p:nvSpPr>
        <p:spPr>
          <a:xfrm>
            <a:off x="4824549" y="109151"/>
            <a:ext cx="4595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prstClr val="black"/>
                </a:solidFill>
                <a:latin typeface="Segoe Print" panose="02000600000000000000" pitchFamily="2" charset="0"/>
                <a:ea typeface="Times New Roman"/>
              </a:rPr>
              <a:t>Кузнецов </a:t>
            </a:r>
            <a:r>
              <a:rPr lang="ru-RU" sz="2400" b="1" dirty="0">
                <a:latin typeface="Segoe Print" panose="02000600000000000000" pitchFamily="2" charset="0"/>
                <a:ea typeface="Times New Roman"/>
              </a:rPr>
              <a:t>Иосиф Аронович</a:t>
            </a:r>
            <a:endParaRPr lang="ru-RU" sz="2400" b="1" dirty="0">
              <a:latin typeface="Segoe Print" panose="020006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DD73888-1AD0-4821-B5DF-617DE0528163}"/>
              </a:ext>
            </a:extLst>
          </p:cNvPr>
          <p:cNvSpPr txBox="1"/>
          <p:nvPr/>
        </p:nvSpPr>
        <p:spPr>
          <a:xfrm>
            <a:off x="395424" y="561021"/>
            <a:ext cx="88582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139065" algn="r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Segoe Print" panose="02000600000000000000" pitchFamily="2" charset="0"/>
                <a:ea typeface="Times New Roman"/>
              </a:rPr>
              <a:t>Кандидат филологических наук, доцент, </a:t>
            </a:r>
            <a:endParaRPr lang="ru-RU" dirty="0" smtClean="0">
              <a:latin typeface="Segoe Print" panose="02000600000000000000" pitchFamily="2" charset="0"/>
              <a:ea typeface="Times New Roman"/>
            </a:endParaRPr>
          </a:p>
          <a:p>
            <a:pPr marR="139065" algn="r">
              <a:lnSpc>
                <a:spcPct val="150000"/>
              </a:lnSpc>
              <a:spcAft>
                <a:spcPts val="0"/>
              </a:spcAft>
            </a:pPr>
            <a:r>
              <a:rPr lang="ru-RU" b="1" dirty="0" smtClean="0">
                <a:latin typeface="Segoe Print" panose="02000600000000000000" pitchFamily="2" charset="0"/>
                <a:ea typeface="Times New Roman"/>
              </a:rPr>
              <a:t>первый  заведующий </a:t>
            </a:r>
            <a:r>
              <a:rPr lang="ru-RU" b="1" dirty="0">
                <a:latin typeface="Segoe Print" panose="02000600000000000000" pitchFamily="2" charset="0"/>
                <a:ea typeface="Times New Roman"/>
              </a:rPr>
              <a:t>кафедрой Иностранных </a:t>
            </a:r>
            <a:r>
              <a:rPr lang="ru-RU" b="1" dirty="0" smtClean="0">
                <a:latin typeface="Segoe Print" panose="02000600000000000000" pitchFamily="2" charset="0"/>
                <a:ea typeface="Times New Roman"/>
              </a:rPr>
              <a:t>языков</a:t>
            </a:r>
            <a:r>
              <a:rPr lang="ru-RU" dirty="0" smtClean="0">
                <a:latin typeface="Segoe Print" panose="02000600000000000000" pitchFamily="2" charset="0"/>
                <a:ea typeface="Times New Roman"/>
              </a:rPr>
              <a:t>.</a:t>
            </a:r>
            <a:endParaRPr lang="ru-RU" dirty="0">
              <a:latin typeface="Segoe Print" panose="02000600000000000000" pitchFamily="2" charset="0"/>
              <a:ea typeface="Times New Roman"/>
            </a:endParaRPr>
          </a:p>
          <a:p>
            <a:pPr marR="139065" algn="r">
              <a:lnSpc>
                <a:spcPct val="150000"/>
              </a:lnSpc>
              <a:spcAft>
                <a:spcPts val="0"/>
              </a:spcAft>
            </a:pPr>
            <a:r>
              <a:rPr lang="ru-RU" dirty="0" smtClean="0">
                <a:latin typeface="Segoe Print" panose="02000600000000000000" pitchFamily="2" charset="0"/>
                <a:ea typeface="Times New Roman"/>
              </a:rPr>
              <a:t>Защитник </a:t>
            </a:r>
            <a:r>
              <a:rPr lang="ru-RU" dirty="0">
                <a:latin typeface="Segoe Print" panose="02000600000000000000" pitchFamily="2" charset="0"/>
                <a:ea typeface="Times New Roman"/>
              </a:rPr>
              <a:t>г. Ленинграда</a:t>
            </a:r>
            <a:r>
              <a:rPr lang="ru-RU" dirty="0" smtClean="0">
                <a:latin typeface="Segoe Print" panose="02000600000000000000" pitchFamily="2" charset="0"/>
                <a:ea typeface="Times New Roman"/>
              </a:rPr>
              <a:t>   </a:t>
            </a:r>
            <a:endParaRPr lang="ru-RU" dirty="0">
              <a:latin typeface="Segoe Print" panose="02000600000000000000" pitchFamily="2" charset="0"/>
              <a:ea typeface="Times New Roman"/>
            </a:endParaRPr>
          </a:p>
          <a:p>
            <a:pPr algn="r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latin typeface="Segoe Print" panose="02000600000000000000" pitchFamily="2" charset="0"/>
                <a:ea typeface="Times New Roman"/>
              </a:rPr>
              <a:t>Орден</a:t>
            </a:r>
            <a:r>
              <a:rPr lang="ru-RU" dirty="0">
                <a:latin typeface="Segoe Print" panose="02000600000000000000" pitchFamily="2" charset="0"/>
                <a:ea typeface="Times New Roman"/>
              </a:rPr>
              <a:t> –</a:t>
            </a:r>
            <a:r>
              <a:rPr lang="ru-RU" b="1" dirty="0">
                <a:latin typeface="Segoe Print" panose="02000600000000000000" pitchFamily="2" charset="0"/>
                <a:ea typeface="Times New Roman"/>
              </a:rPr>
              <a:t> «</a:t>
            </a:r>
            <a:r>
              <a:rPr lang="ru-RU" dirty="0">
                <a:latin typeface="Segoe Print" panose="02000600000000000000" pitchFamily="2" charset="0"/>
                <a:ea typeface="Times New Roman"/>
              </a:rPr>
              <a:t>Отечественной войны 2 </a:t>
            </a:r>
            <a:r>
              <a:rPr lang="ru-RU" dirty="0" smtClean="0">
                <a:latin typeface="Segoe Print" panose="02000600000000000000" pitchFamily="2" charset="0"/>
                <a:ea typeface="Times New Roman"/>
              </a:rPr>
              <a:t>степени»</a:t>
            </a:r>
            <a:endParaRPr lang="ru-RU" dirty="0">
              <a:latin typeface="Segoe Print" panose="02000600000000000000" pitchFamily="2" charset="0"/>
              <a:ea typeface="Times New Roman"/>
            </a:endParaRPr>
          </a:p>
          <a:p>
            <a:pPr algn="r">
              <a:lnSpc>
                <a:spcPct val="150000"/>
              </a:lnSpc>
              <a:spcAft>
                <a:spcPts val="0"/>
              </a:spcAft>
            </a:pPr>
            <a:r>
              <a:rPr lang="ru-RU" b="1" dirty="0">
                <a:latin typeface="Segoe Print" panose="02000600000000000000" pitchFamily="2" charset="0"/>
                <a:ea typeface="Times New Roman"/>
              </a:rPr>
              <a:t>Медали</a:t>
            </a:r>
            <a:r>
              <a:rPr lang="ru-RU" dirty="0">
                <a:latin typeface="Segoe Print" panose="02000600000000000000" pitchFamily="2" charset="0"/>
                <a:ea typeface="Times New Roman"/>
              </a:rPr>
              <a:t>: «За оборону Ленинграда», «За победу над Германией».  </a:t>
            </a:r>
          </a:p>
          <a:p>
            <a:pPr algn="r">
              <a:lnSpc>
                <a:spcPct val="150000"/>
              </a:lnSpc>
              <a:spcAft>
                <a:spcPts val="0"/>
              </a:spcAft>
            </a:pPr>
            <a:r>
              <a:rPr lang="ru-RU" dirty="0">
                <a:latin typeface="Segoe Print" panose="02000600000000000000" pitchFamily="2" charset="0"/>
                <a:ea typeface="Times New Roman"/>
              </a:rPr>
              <a:t>Работал в </a:t>
            </a:r>
            <a:r>
              <a:rPr lang="ru-RU" dirty="0" smtClean="0">
                <a:latin typeface="Segoe Print" panose="02000600000000000000" pitchFamily="2" charset="0"/>
                <a:ea typeface="Times New Roman"/>
              </a:rPr>
              <a:t>УЭМИИТ-</a:t>
            </a:r>
            <a:r>
              <a:rPr lang="ru-RU" dirty="0" err="1" smtClean="0">
                <a:latin typeface="Segoe Print" panose="02000600000000000000" pitchFamily="2" charset="0"/>
                <a:ea typeface="Times New Roman"/>
              </a:rPr>
              <a:t>УрГУПС</a:t>
            </a:r>
            <a:r>
              <a:rPr lang="ru-RU" dirty="0" smtClean="0">
                <a:latin typeface="Segoe Print" panose="02000600000000000000" pitchFamily="2" charset="0"/>
                <a:ea typeface="Times New Roman"/>
              </a:rPr>
              <a:t> </a:t>
            </a:r>
            <a:r>
              <a:rPr lang="ru-RU" b="1" dirty="0">
                <a:latin typeface="Segoe Print" panose="02000600000000000000" pitchFamily="2" charset="0"/>
                <a:ea typeface="Times New Roman"/>
              </a:rPr>
              <a:t>46 лет</a:t>
            </a:r>
            <a:r>
              <a:rPr lang="ru-RU" dirty="0">
                <a:latin typeface="Segoe Print" panose="02000600000000000000" pitchFamily="2" charset="0"/>
                <a:ea typeface="Times New Roman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7498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1123</TotalTime>
  <Words>1570</Words>
  <Application>Microsoft Office PowerPoint</Application>
  <PresentationFormat>Произвольный</PresentationFormat>
  <Paragraphs>251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Юбилею Великой Победы посвящается</vt:lpstr>
      <vt:lpstr>Презентация PowerPoint</vt:lpstr>
      <vt:lpstr>Сотрудники УрГУПС – Ветераны Великой Отечественной Войны    Будем помнить !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Юбилею Великой Победы посвящается</dc:title>
  <dc:creator>Ko S</dc:creator>
  <cp:lastModifiedBy>user</cp:lastModifiedBy>
  <cp:revision>59</cp:revision>
  <dcterms:created xsi:type="dcterms:W3CDTF">2020-04-30T10:21:38Z</dcterms:created>
  <dcterms:modified xsi:type="dcterms:W3CDTF">2020-05-03T13:41:53Z</dcterms:modified>
</cp:coreProperties>
</file>